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58" r:id="rId5"/>
    <p:sldId id="259"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939676-0488-246F-2DD3-C8D60F55782D}" v="501" dt="2026-06-13T07:12:13.6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 Jones (2501895)" userId="S::2501895@student.uwtsd.ac.uk::c1c46d28-edf3-4862-968c-05b234b578d6" providerId="AD" clId="Web-{BA939676-0488-246F-2DD3-C8D60F55782D}"/>
    <pc:docChg chg="addSld modSld">
      <pc:chgData name="Rhi Jones (2501895)" userId="S::2501895@student.uwtsd.ac.uk::c1c46d28-edf3-4862-968c-05b234b578d6" providerId="AD" clId="Web-{BA939676-0488-246F-2DD3-C8D60F55782D}" dt="2026-06-13T07:12:13.655" v="365" actId="14100"/>
      <pc:docMkLst>
        <pc:docMk/>
      </pc:docMkLst>
      <pc:sldChg chg="addSp delSp modSp mod setBg">
        <pc:chgData name="Rhi Jones (2501895)" userId="S::2501895@student.uwtsd.ac.uk::c1c46d28-edf3-4862-968c-05b234b578d6" providerId="AD" clId="Web-{BA939676-0488-246F-2DD3-C8D60F55782D}" dt="2026-06-13T06:58:23.573" v="183" actId="20577"/>
        <pc:sldMkLst>
          <pc:docMk/>
          <pc:sldMk cId="109857222" sldId="256"/>
        </pc:sldMkLst>
        <pc:spChg chg="mod">
          <ac:chgData name="Rhi Jones (2501895)" userId="S::2501895@student.uwtsd.ac.uk::c1c46d28-edf3-4862-968c-05b234b578d6" providerId="AD" clId="Web-{BA939676-0488-246F-2DD3-C8D60F55782D}" dt="2026-06-13T06:58:13.151" v="179" actId="1076"/>
          <ac:spMkLst>
            <pc:docMk/>
            <pc:sldMk cId="109857222" sldId="256"/>
            <ac:spMk id="2" creationId="{00000000-0000-0000-0000-000000000000}"/>
          </ac:spMkLst>
        </pc:spChg>
        <pc:spChg chg="del mod">
          <ac:chgData name="Rhi Jones (2501895)" userId="S::2501895@student.uwtsd.ac.uk::c1c46d28-edf3-4862-968c-05b234b578d6" providerId="AD" clId="Web-{BA939676-0488-246F-2DD3-C8D60F55782D}" dt="2026-06-12T20:43:29.891" v="13"/>
          <ac:spMkLst>
            <pc:docMk/>
            <pc:sldMk cId="109857222" sldId="256"/>
            <ac:spMk id="3" creationId="{00000000-0000-0000-0000-000000000000}"/>
          </ac:spMkLst>
        </pc:spChg>
        <pc:spChg chg="add mod">
          <ac:chgData name="Rhi Jones (2501895)" userId="S::2501895@student.uwtsd.ac.uk::c1c46d28-edf3-4862-968c-05b234b578d6" providerId="AD" clId="Web-{BA939676-0488-246F-2DD3-C8D60F55782D}" dt="2026-06-13T06:57:51.041" v="175" actId="1076"/>
          <ac:spMkLst>
            <pc:docMk/>
            <pc:sldMk cId="109857222" sldId="256"/>
            <ac:spMk id="3" creationId="{181A5607-DAD2-93BD-6B96-A71D28150DCB}"/>
          </ac:spMkLst>
        </pc:spChg>
        <pc:spChg chg="add mod">
          <ac:chgData name="Rhi Jones (2501895)" userId="S::2501895@student.uwtsd.ac.uk::c1c46d28-edf3-4862-968c-05b234b578d6" providerId="AD" clId="Web-{BA939676-0488-246F-2DD3-C8D60F55782D}" dt="2026-06-13T06:58:23.573" v="183" actId="20577"/>
          <ac:spMkLst>
            <pc:docMk/>
            <pc:sldMk cId="109857222" sldId="256"/>
            <ac:spMk id="4" creationId="{89484A58-2155-B496-C7B4-0738BBC595B7}"/>
          </ac:spMkLst>
        </pc:spChg>
        <pc:spChg chg="add mod">
          <ac:chgData name="Rhi Jones (2501895)" userId="S::2501895@student.uwtsd.ac.uk::c1c46d28-edf3-4862-968c-05b234b578d6" providerId="AD" clId="Web-{BA939676-0488-246F-2DD3-C8D60F55782D}" dt="2026-06-13T06:56:39.850" v="161" actId="1076"/>
          <ac:spMkLst>
            <pc:docMk/>
            <pc:sldMk cId="109857222" sldId="256"/>
            <ac:spMk id="5" creationId="{25124503-1832-BA3C-171C-216C28AA4E04}"/>
          </ac:spMkLst>
        </pc:spChg>
        <pc:spChg chg="add del mod">
          <ac:chgData name="Rhi Jones (2501895)" userId="S::2501895@student.uwtsd.ac.uk::c1c46d28-edf3-4862-968c-05b234b578d6" providerId="AD" clId="Web-{BA939676-0488-246F-2DD3-C8D60F55782D}" dt="2026-06-13T06:56:24.412" v="158"/>
          <ac:spMkLst>
            <pc:docMk/>
            <pc:sldMk cId="109857222" sldId="256"/>
            <ac:spMk id="6" creationId="{F1079C0A-4EAD-A22B-D3C3-FB11EBF70E1E}"/>
          </ac:spMkLst>
        </pc:spChg>
        <pc:spChg chg="add">
          <ac:chgData name="Rhi Jones (2501895)" userId="S::2501895@student.uwtsd.ac.uk::c1c46d28-edf3-4862-968c-05b234b578d6" providerId="AD" clId="Web-{BA939676-0488-246F-2DD3-C8D60F55782D}" dt="2026-06-12T20:43:20.781" v="12"/>
          <ac:spMkLst>
            <pc:docMk/>
            <pc:sldMk cId="109857222" sldId="256"/>
            <ac:spMk id="8" creationId="{5A292AEA-2528-46C0-B426-95822B6141FB}"/>
          </ac:spMkLst>
        </pc:spChg>
        <pc:spChg chg="add">
          <ac:chgData name="Rhi Jones (2501895)" userId="S::2501895@student.uwtsd.ac.uk::c1c46d28-edf3-4862-968c-05b234b578d6" providerId="AD" clId="Web-{BA939676-0488-246F-2DD3-C8D60F55782D}" dt="2026-06-12T20:43:20.781" v="12"/>
          <ac:spMkLst>
            <pc:docMk/>
            <pc:sldMk cId="109857222" sldId="256"/>
            <ac:spMk id="10" creationId="{D8B7B198-E4DF-43CD-AD8C-199884323745}"/>
          </ac:spMkLst>
        </pc:spChg>
        <pc:spChg chg="add">
          <ac:chgData name="Rhi Jones (2501895)" userId="S::2501895@student.uwtsd.ac.uk::c1c46d28-edf3-4862-968c-05b234b578d6" providerId="AD" clId="Web-{BA939676-0488-246F-2DD3-C8D60F55782D}" dt="2026-06-12T20:43:20.781" v="12"/>
          <ac:spMkLst>
            <pc:docMk/>
            <pc:sldMk cId="109857222" sldId="256"/>
            <ac:spMk id="12" creationId="{2BE67753-EA0E-4819-8D22-0B6600CF7231}"/>
          </ac:spMkLst>
        </pc:spChg>
        <pc:grpChg chg="add">
          <ac:chgData name="Rhi Jones (2501895)" userId="S::2501895@student.uwtsd.ac.uk::c1c46d28-edf3-4862-968c-05b234b578d6" providerId="AD" clId="Web-{BA939676-0488-246F-2DD3-C8D60F55782D}" dt="2026-06-12T20:43:20.781" v="12"/>
          <ac:grpSpMkLst>
            <pc:docMk/>
            <pc:sldMk cId="109857222" sldId="256"/>
            <ac:grpSpMk id="14" creationId="{D76D63AC-0421-45EC-B383-E79A61A78C6B}"/>
          </ac:grpSpMkLst>
        </pc:grpChg>
        <pc:grpChg chg="add">
          <ac:chgData name="Rhi Jones (2501895)" userId="S::2501895@student.uwtsd.ac.uk::c1c46d28-edf3-4862-968c-05b234b578d6" providerId="AD" clId="Web-{BA939676-0488-246F-2DD3-C8D60F55782D}" dt="2026-06-12T20:43:20.781" v="12"/>
          <ac:grpSpMkLst>
            <pc:docMk/>
            <pc:sldMk cId="109857222" sldId="256"/>
            <ac:grpSpMk id="23" creationId="{87F87F1B-42BA-4AC7-A4E2-41544DDB2CE3}"/>
          </ac:grpSpMkLst>
        </pc:grpChg>
        <pc:grpChg chg="add">
          <ac:chgData name="Rhi Jones (2501895)" userId="S::2501895@student.uwtsd.ac.uk::c1c46d28-edf3-4862-968c-05b234b578d6" providerId="AD" clId="Web-{BA939676-0488-246F-2DD3-C8D60F55782D}" dt="2026-06-12T20:43:20.781" v="12"/>
          <ac:grpSpMkLst>
            <pc:docMk/>
            <pc:sldMk cId="109857222" sldId="256"/>
            <ac:grpSpMk id="29" creationId="{967346A5-7569-4F15-AB5D-BE3DADF192C0}"/>
          </ac:grpSpMkLst>
        </pc:grpChg>
      </pc:sldChg>
      <pc:sldChg chg="addSp delSp modSp new mod setBg">
        <pc:chgData name="Rhi Jones (2501895)" userId="S::2501895@student.uwtsd.ac.uk::c1c46d28-edf3-4862-968c-05b234b578d6" providerId="AD" clId="Web-{BA939676-0488-246F-2DD3-C8D60F55782D}" dt="2026-06-13T07:07:51.519" v="286" actId="1076"/>
        <pc:sldMkLst>
          <pc:docMk/>
          <pc:sldMk cId="3979485740" sldId="257"/>
        </pc:sldMkLst>
        <pc:spChg chg="add del mod">
          <ac:chgData name="Rhi Jones (2501895)" userId="S::2501895@student.uwtsd.ac.uk::c1c46d28-edf3-4862-968c-05b234b578d6" providerId="AD" clId="Web-{BA939676-0488-246F-2DD3-C8D60F55782D}" dt="2026-06-13T06:59:53.812" v="195"/>
          <ac:spMkLst>
            <pc:docMk/>
            <pc:sldMk cId="3979485740" sldId="257"/>
            <ac:spMk id="2" creationId="{FE6B9295-606B-4750-0D9B-2E468B36CF3F}"/>
          </ac:spMkLst>
        </pc:spChg>
        <pc:spChg chg="del">
          <ac:chgData name="Rhi Jones (2501895)" userId="S::2501895@student.uwtsd.ac.uk::c1c46d28-edf3-4862-968c-05b234b578d6" providerId="AD" clId="Web-{BA939676-0488-246F-2DD3-C8D60F55782D}" dt="2026-06-13T06:59:37.077" v="184"/>
          <ac:spMkLst>
            <pc:docMk/>
            <pc:sldMk cId="3979485740" sldId="257"/>
            <ac:spMk id="3" creationId="{5D7DEC02-9E32-8EE0-F2BA-17C144CAC7CD}"/>
          </ac:spMkLst>
        </pc:spChg>
        <pc:spChg chg="add mod">
          <ac:chgData name="Rhi Jones (2501895)" userId="S::2501895@student.uwtsd.ac.uk::c1c46d28-edf3-4862-968c-05b234b578d6" providerId="AD" clId="Web-{BA939676-0488-246F-2DD3-C8D60F55782D}" dt="2026-06-13T07:02:56.539" v="257" actId="20577"/>
          <ac:spMkLst>
            <pc:docMk/>
            <pc:sldMk cId="3979485740" sldId="257"/>
            <ac:spMk id="4" creationId="{D23B30FD-28B0-336A-E801-40B151A593AB}"/>
          </ac:spMkLst>
        </pc:spChg>
        <pc:spChg chg="add mod">
          <ac:chgData name="Rhi Jones (2501895)" userId="S::2501895@student.uwtsd.ac.uk::c1c46d28-edf3-4862-968c-05b234b578d6" providerId="AD" clId="Web-{BA939676-0488-246F-2DD3-C8D60F55782D}" dt="2026-06-13T07:03:31.509" v="258"/>
          <ac:spMkLst>
            <pc:docMk/>
            <pc:sldMk cId="3979485740" sldId="257"/>
            <ac:spMk id="5" creationId="{94684002-C5CB-A8A2-85F1-8CD882C3F416}"/>
          </ac:spMkLst>
        </pc:spChg>
        <pc:spChg chg="add del mod">
          <ac:chgData name="Rhi Jones (2501895)" userId="S::2501895@student.uwtsd.ac.uk::c1c46d28-edf3-4862-968c-05b234b578d6" providerId="AD" clId="Web-{BA939676-0488-246F-2DD3-C8D60F55782D}" dt="2026-06-13T07:04:44.871" v="263"/>
          <ac:spMkLst>
            <pc:docMk/>
            <pc:sldMk cId="3979485740" sldId="257"/>
            <ac:spMk id="6" creationId="{6F5DD96A-73B1-6F07-944C-609EF6BE742F}"/>
          </ac:spMkLst>
        </pc:spChg>
        <pc:spChg chg="add del">
          <ac:chgData name="Rhi Jones (2501895)" userId="S::2501895@student.uwtsd.ac.uk::c1c46d28-edf3-4862-968c-05b234b578d6" providerId="AD" clId="Web-{BA939676-0488-246F-2DD3-C8D60F55782D}" dt="2026-06-13T06:59:48.671" v="190"/>
          <ac:spMkLst>
            <pc:docMk/>
            <pc:sldMk cId="3979485740" sldId="257"/>
            <ac:spMk id="8" creationId="{54A6836E-C603-43CB-9DA7-89D8E3FA3838}"/>
          </ac:spMkLst>
        </pc:spChg>
        <pc:spChg chg="add mod">
          <ac:chgData name="Rhi Jones (2501895)" userId="S::2501895@student.uwtsd.ac.uk::c1c46d28-edf3-4862-968c-05b234b578d6" providerId="AD" clId="Web-{BA939676-0488-246F-2DD3-C8D60F55782D}" dt="2026-06-13T07:05:30.717" v="267"/>
          <ac:spMkLst>
            <pc:docMk/>
            <pc:sldMk cId="3979485740" sldId="257"/>
            <ac:spMk id="9" creationId="{480BE2E4-D229-B1A0-C41D-EC7D90D61C83}"/>
          </ac:spMkLst>
        </pc:spChg>
        <pc:spChg chg="add del">
          <ac:chgData name="Rhi Jones (2501895)" userId="S::2501895@student.uwtsd.ac.uk::c1c46d28-edf3-4862-968c-05b234b578d6" providerId="AD" clId="Web-{BA939676-0488-246F-2DD3-C8D60F55782D}" dt="2026-06-13T06:59:48.671" v="191"/>
          <ac:spMkLst>
            <pc:docMk/>
            <pc:sldMk cId="3979485740" sldId="257"/>
            <ac:spMk id="10" creationId="{296007DD-F9BF-4F0F-B8C6-C514B2841971}"/>
          </ac:spMkLst>
        </pc:spChg>
        <pc:spChg chg="add mod">
          <ac:chgData name="Rhi Jones (2501895)" userId="S::2501895@student.uwtsd.ac.uk::c1c46d28-edf3-4862-968c-05b234b578d6" providerId="AD" clId="Web-{BA939676-0488-246F-2DD3-C8D60F55782D}" dt="2026-06-13T07:06:59.674" v="276" actId="14100"/>
          <ac:spMkLst>
            <pc:docMk/>
            <pc:sldMk cId="3979485740" sldId="257"/>
            <ac:spMk id="17" creationId="{C257FF2C-34EA-E67C-0A7C-E98368B832B6}"/>
          </ac:spMkLst>
        </pc:spChg>
        <pc:spChg chg="add mod">
          <ac:chgData name="Rhi Jones (2501895)" userId="S::2501895@student.uwtsd.ac.uk::c1c46d28-edf3-4862-968c-05b234b578d6" providerId="AD" clId="Web-{BA939676-0488-246F-2DD3-C8D60F55782D}" dt="2026-06-13T07:07:17.065" v="281"/>
          <ac:spMkLst>
            <pc:docMk/>
            <pc:sldMk cId="3979485740" sldId="257"/>
            <ac:spMk id="24" creationId="{BB526530-B9F5-F1CD-B847-9F910F6BC429}"/>
          </ac:spMkLst>
        </pc:spChg>
        <pc:grpChg chg="add del">
          <ac:chgData name="Rhi Jones (2501895)" userId="S::2501895@student.uwtsd.ac.uk::c1c46d28-edf3-4862-968c-05b234b578d6" providerId="AD" clId="Web-{BA939676-0488-246F-2DD3-C8D60F55782D}" dt="2026-06-13T06:59:48.671" v="193"/>
          <ac:grpSpMkLst>
            <pc:docMk/>
            <pc:sldMk cId="3979485740" sldId="257"/>
            <ac:grpSpMk id="12" creationId="{8A0FAFCA-5C96-453B-83B7-A9AEF7F18960}"/>
          </ac:grpSpMkLst>
        </pc:grpChg>
        <pc:grpChg chg="add del">
          <ac:chgData name="Rhi Jones (2501895)" userId="S::2501895@student.uwtsd.ac.uk::c1c46d28-edf3-4862-968c-05b234b578d6" providerId="AD" clId="Web-{BA939676-0488-246F-2DD3-C8D60F55782D}" dt="2026-06-13T06:59:48.671" v="194"/>
          <ac:grpSpMkLst>
            <pc:docMk/>
            <pc:sldMk cId="3979485740" sldId="257"/>
            <ac:grpSpMk id="18" creationId="{CD0398DD-AD75-4E2B-A3C6-35073082A8B4}"/>
          </ac:grpSpMkLst>
        </pc:grpChg>
        <pc:picChg chg="add del mod">
          <ac:chgData name="Rhi Jones (2501895)" userId="S::2501895@student.uwtsd.ac.uk::c1c46d28-edf3-4862-968c-05b234b578d6" providerId="AD" clId="Web-{BA939676-0488-246F-2DD3-C8D60F55782D}" dt="2026-06-13T07:07:00.908" v="277"/>
          <ac:picMkLst>
            <pc:docMk/>
            <pc:sldMk cId="3979485740" sldId="257"/>
            <ac:picMk id="7" creationId="{C73F64C9-3D64-EB10-4A28-11A0EE5F5819}"/>
          </ac:picMkLst>
        </pc:picChg>
        <pc:picChg chg="add mod">
          <ac:chgData name="Rhi Jones (2501895)" userId="S::2501895@student.uwtsd.ac.uk::c1c46d28-edf3-4862-968c-05b234b578d6" providerId="AD" clId="Web-{BA939676-0488-246F-2DD3-C8D60F55782D}" dt="2026-06-13T07:07:51.519" v="286" actId="1076"/>
          <ac:picMkLst>
            <pc:docMk/>
            <pc:sldMk cId="3979485740" sldId="257"/>
            <ac:picMk id="23" creationId="{451CF2F0-7BC4-470B-8BD2-04AF30937927}"/>
          </ac:picMkLst>
        </pc:picChg>
      </pc:sldChg>
      <pc:sldChg chg="modSp new">
        <pc:chgData name="Rhi Jones (2501895)" userId="S::2501895@student.uwtsd.ac.uk::c1c46d28-edf3-4862-968c-05b234b578d6" providerId="AD" clId="Web-{BA939676-0488-246F-2DD3-C8D60F55782D}" dt="2026-06-12T20:42:33.795" v="8" actId="20577"/>
        <pc:sldMkLst>
          <pc:docMk/>
          <pc:sldMk cId="1494572071" sldId="258"/>
        </pc:sldMkLst>
        <pc:spChg chg="mod">
          <ac:chgData name="Rhi Jones (2501895)" userId="S::2501895@student.uwtsd.ac.uk::c1c46d28-edf3-4862-968c-05b234b578d6" providerId="AD" clId="Web-{BA939676-0488-246F-2DD3-C8D60F55782D}" dt="2026-06-12T20:42:04.357" v="5" actId="20577"/>
          <ac:spMkLst>
            <pc:docMk/>
            <pc:sldMk cId="1494572071" sldId="258"/>
            <ac:spMk id="2" creationId="{4B1F91AA-DFFB-072F-84A1-C0A347DF74E8}"/>
          </ac:spMkLst>
        </pc:spChg>
        <pc:spChg chg="mod">
          <ac:chgData name="Rhi Jones (2501895)" userId="S::2501895@student.uwtsd.ac.uk::c1c46d28-edf3-4862-968c-05b234b578d6" providerId="AD" clId="Web-{BA939676-0488-246F-2DD3-C8D60F55782D}" dt="2026-06-12T20:42:33.795" v="8" actId="20577"/>
          <ac:spMkLst>
            <pc:docMk/>
            <pc:sldMk cId="1494572071" sldId="258"/>
            <ac:spMk id="3" creationId="{90952494-558F-C773-C19B-382137EBFC49}"/>
          </ac:spMkLst>
        </pc:spChg>
      </pc:sldChg>
      <pc:sldChg chg="modSp new">
        <pc:chgData name="Rhi Jones (2501895)" userId="S::2501895@student.uwtsd.ac.uk::c1c46d28-edf3-4862-968c-05b234b578d6" providerId="AD" clId="Web-{BA939676-0488-246F-2DD3-C8D60F55782D}" dt="2026-06-12T20:42:53.140" v="11" actId="20577"/>
        <pc:sldMkLst>
          <pc:docMk/>
          <pc:sldMk cId="2859802013" sldId="259"/>
        </pc:sldMkLst>
        <pc:spChg chg="mod">
          <ac:chgData name="Rhi Jones (2501895)" userId="S::2501895@student.uwtsd.ac.uk::c1c46d28-edf3-4862-968c-05b234b578d6" providerId="AD" clId="Web-{BA939676-0488-246F-2DD3-C8D60F55782D}" dt="2026-06-12T20:42:53.140" v="11" actId="20577"/>
          <ac:spMkLst>
            <pc:docMk/>
            <pc:sldMk cId="2859802013" sldId="259"/>
            <ac:spMk id="3" creationId="{C537EAD3-567B-2219-DB94-83334A3BE119}"/>
          </ac:spMkLst>
        </pc:spChg>
      </pc:sldChg>
      <pc:sldChg chg="addSp delSp modSp new mod setBg">
        <pc:chgData name="Rhi Jones (2501895)" userId="S::2501895@student.uwtsd.ac.uk::c1c46d28-edf3-4862-968c-05b234b578d6" providerId="AD" clId="Web-{BA939676-0488-246F-2DD3-C8D60F55782D}" dt="2026-06-13T07:12:13.655" v="365" actId="14100"/>
        <pc:sldMkLst>
          <pc:docMk/>
          <pc:sldMk cId="3947784067" sldId="260"/>
        </pc:sldMkLst>
        <pc:spChg chg="del mod">
          <ac:chgData name="Rhi Jones (2501895)" userId="S::2501895@student.uwtsd.ac.uk::c1c46d28-edf3-4862-968c-05b234b578d6" providerId="AD" clId="Web-{BA939676-0488-246F-2DD3-C8D60F55782D}" dt="2026-06-13T07:07:58.473" v="287"/>
          <ac:spMkLst>
            <pc:docMk/>
            <pc:sldMk cId="3947784067" sldId="260"/>
            <ac:spMk id="2" creationId="{D0F1A763-DD50-D621-4516-0068D814A089}"/>
          </ac:spMkLst>
        </pc:spChg>
        <pc:spChg chg="del mod">
          <ac:chgData name="Rhi Jones (2501895)" userId="S::2501895@student.uwtsd.ac.uk::c1c46d28-edf3-4862-968c-05b234b578d6" providerId="AD" clId="Web-{BA939676-0488-246F-2DD3-C8D60F55782D}" dt="2026-06-13T07:08:36.318" v="291"/>
          <ac:spMkLst>
            <pc:docMk/>
            <pc:sldMk cId="3947784067" sldId="260"/>
            <ac:spMk id="3" creationId="{4048FEB6-1FB2-4F8C-7D65-B6370B23A50D}"/>
          </ac:spMkLst>
        </pc:spChg>
        <pc:spChg chg="add del">
          <ac:chgData name="Rhi Jones (2501895)" userId="S::2501895@student.uwtsd.ac.uk::c1c46d28-edf3-4862-968c-05b234b578d6" providerId="AD" clId="Web-{BA939676-0488-246F-2DD3-C8D60F55782D}" dt="2026-06-13T07:08:34.537" v="290"/>
          <ac:spMkLst>
            <pc:docMk/>
            <pc:sldMk cId="3947784067" sldId="260"/>
            <ac:spMk id="4" creationId="{51718775-9092-1D96-FC0C-10371816072F}"/>
          </ac:spMkLst>
        </pc:spChg>
        <pc:spChg chg="add mod">
          <ac:chgData name="Rhi Jones (2501895)" userId="S::2501895@student.uwtsd.ac.uk::c1c46d28-edf3-4862-968c-05b234b578d6" providerId="AD" clId="Web-{BA939676-0488-246F-2DD3-C8D60F55782D}" dt="2026-06-13T07:09:54.555" v="316" actId="14100"/>
          <ac:spMkLst>
            <pc:docMk/>
            <pc:sldMk cId="3947784067" sldId="260"/>
            <ac:spMk id="5" creationId="{2B9C9E28-8473-0214-9809-EEBEC82224B9}"/>
          </ac:spMkLst>
        </pc:spChg>
        <pc:spChg chg="add mod">
          <ac:chgData name="Rhi Jones (2501895)" userId="S::2501895@student.uwtsd.ac.uk::c1c46d28-edf3-4862-968c-05b234b578d6" providerId="AD" clId="Web-{BA939676-0488-246F-2DD3-C8D60F55782D}" dt="2026-06-13T07:10:40.557" v="334" actId="14100"/>
          <ac:spMkLst>
            <pc:docMk/>
            <pc:sldMk cId="3947784067" sldId="260"/>
            <ac:spMk id="6" creationId="{C0248E78-FC6F-6307-9E93-55F5D70283A9}"/>
          </ac:spMkLst>
        </pc:spChg>
        <pc:spChg chg="add mod">
          <ac:chgData name="Rhi Jones (2501895)" userId="S::2501895@student.uwtsd.ac.uk::c1c46d28-edf3-4862-968c-05b234b578d6" providerId="AD" clId="Web-{BA939676-0488-246F-2DD3-C8D60F55782D}" dt="2026-06-13T07:12:13.655" v="365" actId="14100"/>
          <ac:spMkLst>
            <pc:docMk/>
            <pc:sldMk cId="3947784067" sldId="260"/>
            <ac:spMk id="7" creationId="{DFE11E2D-BC31-2BD7-83ED-FFB65BC24553}"/>
          </ac:spMkLst>
        </pc:spChg>
        <pc:spChg chg="add">
          <ac:chgData name="Rhi Jones (2501895)" userId="S::2501895@student.uwtsd.ac.uk::c1c46d28-edf3-4862-968c-05b234b578d6" providerId="AD" clId="Web-{BA939676-0488-246F-2DD3-C8D60F55782D}" dt="2026-06-13T07:07:46.550" v="285"/>
          <ac:spMkLst>
            <pc:docMk/>
            <pc:sldMk cId="3947784067" sldId="260"/>
            <ac:spMk id="8" creationId="{D038248A-211C-4EEC-8401-C761B929FB52}"/>
          </ac:spMkLst>
        </pc:spChg>
        <pc:spChg chg="add">
          <ac:chgData name="Rhi Jones (2501895)" userId="S::2501895@student.uwtsd.ac.uk::c1c46d28-edf3-4862-968c-05b234b578d6" providerId="AD" clId="Web-{BA939676-0488-246F-2DD3-C8D60F55782D}" dt="2026-06-13T07:07:46.550" v="285"/>
          <ac:spMkLst>
            <pc:docMk/>
            <pc:sldMk cId="3947784067" sldId="260"/>
            <ac:spMk id="10" creationId="{C30A849F-66D9-40C8-BEC8-35AFF8F4568F}"/>
          </ac:spMkLst>
        </pc:spChg>
        <pc:grpChg chg="add">
          <ac:chgData name="Rhi Jones (2501895)" userId="S::2501895@student.uwtsd.ac.uk::c1c46d28-edf3-4862-968c-05b234b578d6" providerId="AD" clId="Web-{BA939676-0488-246F-2DD3-C8D60F55782D}" dt="2026-06-13T07:07:46.550" v="285"/>
          <ac:grpSpMkLst>
            <pc:docMk/>
            <pc:sldMk cId="3947784067" sldId="260"/>
            <ac:grpSpMk id="12" creationId="{04542298-A2B1-480F-A11C-A40EDD19B857}"/>
          </ac:grpSpMkLst>
        </pc:grpChg>
        <pc:grpChg chg="add">
          <ac:chgData name="Rhi Jones (2501895)" userId="S::2501895@student.uwtsd.ac.uk::c1c46d28-edf3-4862-968c-05b234b578d6" providerId="AD" clId="Web-{BA939676-0488-246F-2DD3-C8D60F55782D}" dt="2026-06-13T07:07:46.550" v="285"/>
          <ac:grpSpMkLst>
            <pc:docMk/>
            <pc:sldMk cId="3947784067" sldId="260"/>
            <ac:grpSpMk id="18" creationId="{2A5C9C35-2375-49EB-B99C-17C87D42FE7C}"/>
          </ac:grpSpMkLst>
        </pc:gr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studentswithlearningdifficulties.blogspot.com/2008/09/healthy-eating-1.html"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phw.nhs.wales/topic/education-and-health/" TargetMode="External"/><Relationship Id="rId13" Type="http://schemas.openxmlformats.org/officeDocument/2006/relationships/hyperlink" Target="https://doi.org/10.1097/mlr.0000000000002061" TargetMode="External"/><Relationship Id="rId18" Type="http://schemas.openxmlformats.org/officeDocument/2006/relationships/hyperlink" Target="https://bedslutonchildrenshealth.nhs.uk/behaviour-emotions-and-mental-health/" TargetMode="External"/><Relationship Id="rId3" Type="http://schemas.openxmlformats.org/officeDocument/2006/relationships/hyperlink" Target="https://www.nutrition.org.uk/nutrition-for/children/" TargetMode="External"/><Relationship Id="rId21" Type="http://schemas.openxmlformats.org/officeDocument/2006/relationships/hyperlink" Target="https://www.england.nhs.uk/2024/09/one-in-eight-toddlers-and-primary-school-aged-children-obese/" TargetMode="External"/><Relationship Id="rId7" Type="http://schemas.openxmlformats.org/officeDocument/2006/relationships/hyperlink" Target="https://dictionary.cambridge.org/dictionary/english/well-being" TargetMode="External"/><Relationship Id="rId12" Type="http://schemas.openxmlformats.org/officeDocument/2006/relationships/hyperlink" Target="https://doi.org/10.1002/icd.352" TargetMode="External"/><Relationship Id="rId17" Type="http://schemas.openxmlformats.org/officeDocument/2006/relationships/hyperlink" Target="https://doi.org/10.1207/s15430421tip4102_10" TargetMode="External"/><Relationship Id="rId2" Type="http://schemas.openxmlformats.org/officeDocument/2006/relationships/hyperlink" Target="https://psycnet.apa.org/record/2011-19413-001" TargetMode="External"/><Relationship Id="rId16" Type="http://schemas.openxmlformats.org/officeDocument/2006/relationships/hyperlink" Target="https://doi.org/10.1016/j.childyouth.2020.105352" TargetMode="External"/><Relationship Id="rId20" Type="http://schemas.openxmlformats.org/officeDocument/2006/relationships/hyperlink" Target="http://england.nhs.uk/" TargetMode="External"/><Relationship Id="rId1" Type="http://schemas.openxmlformats.org/officeDocument/2006/relationships/slideLayout" Target="../slideLayouts/slideLayout2.xml"/><Relationship Id="rId6" Type="http://schemas.openxmlformats.org/officeDocument/2006/relationships/hyperlink" Target="https://dictionary.cambridge.org/dictionary/english/lifestyle" TargetMode="External"/><Relationship Id="rId11" Type="http://schemas.openxmlformats.org/officeDocument/2006/relationships/hyperlink" Target="https://www.gov.uk/government/publications/early-years-foundation-stage-framework--2" TargetMode="External"/><Relationship Id="rId5" Type="http://schemas.openxmlformats.org/officeDocument/2006/relationships/hyperlink" Target="https://dictionary.cambridge.org/dictionary/english/health" TargetMode="External"/><Relationship Id="rId15" Type="http://schemas.openxmlformats.org/officeDocument/2006/relationships/hyperlink" Target="https://newsinhealth.nih.gov/2015/08/positive-emotions-your-health" TargetMode="External"/><Relationship Id="rId10" Type="http://schemas.openxmlformats.org/officeDocument/2006/relationships/hyperlink" Target="http://gov.uk/" TargetMode="External"/><Relationship Id="rId19" Type="http://schemas.openxmlformats.org/officeDocument/2006/relationships/hyperlink" Target="https://www.nhs.uk/live-well/eat-well/food-guidelines-and-food-labels/the-eatwell-guide/" TargetMode="External"/><Relationship Id="rId4" Type="http://schemas.openxmlformats.org/officeDocument/2006/relationships/hyperlink" Target="https://doi.org/10.1111/nbu.12211" TargetMode="External"/><Relationship Id="rId9" Type="http://schemas.openxmlformats.org/officeDocument/2006/relationships/hyperlink" Target="https://doi.org/10.1177/15598276251348170" TargetMode="External"/><Relationship Id="rId14" Type="http://schemas.openxmlformats.org/officeDocument/2006/relationships/hyperlink" Target="https://doi.org/10.1080/02667363.2015.1008409" TargetMode="External"/><Relationship Id="rId22" Type="http://schemas.openxmlformats.org/officeDocument/2006/relationships/hyperlink" Target="https://doi.org/10.2307/1128250"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doi.org/10.3390/nu17132169" TargetMode="External"/><Relationship Id="rId13" Type="http://schemas.openxmlformats.org/officeDocument/2006/relationships/hyperlink" Target="http://www.who.int/" TargetMode="External"/><Relationship Id="rId3" Type="http://schemas.openxmlformats.org/officeDocument/2006/relationships/hyperlink" Target="http://gov.uk/" TargetMode="External"/><Relationship Id="rId7" Type="http://schemas.openxmlformats.org/officeDocument/2006/relationships/hyperlink" Target="https://doi.org/10.1007/s12187-019-09699-3" TargetMode="External"/><Relationship Id="rId12" Type="http://schemas.openxmlformats.org/officeDocument/2006/relationships/hyperlink" Target="https://www.gov.wales/research-health-and-well-being-area-learning-and-experience-curriculum-wales-government-html" TargetMode="External"/><Relationship Id="rId17" Type="http://schemas.openxmlformats.org/officeDocument/2006/relationships/hyperlink" Target="https://doi.org/10.1002/ajhb.23850" TargetMode="External"/><Relationship Id="rId2" Type="http://schemas.openxmlformats.org/officeDocument/2006/relationships/hyperlink" Target="https://phw.nhs.wales/topic/obesity-and-overweight/" TargetMode="External"/><Relationship Id="rId16" Type="http://schemas.openxmlformats.org/officeDocument/2006/relationships/hyperlink" Target="https://www.webmd.com/obesity/features/body-image-obesity-weight-screentime" TargetMode="External"/><Relationship Id="rId1" Type="http://schemas.openxmlformats.org/officeDocument/2006/relationships/slideLayout" Target="../slideLayouts/slideLayout2.xml"/><Relationship Id="rId6" Type="http://schemas.openxmlformats.org/officeDocument/2006/relationships/hyperlink" Target="https://doi.org/10.1080/18387357.2017.1342902" TargetMode="External"/><Relationship Id="rId11" Type="http://schemas.openxmlformats.org/officeDocument/2006/relationships/hyperlink" Target="https://www.gov.wales/healthy-child-wales-programme-school-aged-children-introduction-html" TargetMode="External"/><Relationship Id="rId5" Type="http://schemas.openxmlformats.org/officeDocument/2006/relationships/hyperlink" Target="https://publichealthwales.nhs.wales/topics/whole-systems-approach-to-healthy-weight/children-and-families-programme-pipyn/" TargetMode="External"/><Relationship Id="rId15" Type="http://schemas.openxmlformats.org/officeDocument/2006/relationships/hyperlink" Target="https://www.who.int/news-room/fact-sheets/detail/physical-activity" TargetMode="External"/><Relationship Id="rId10" Type="http://schemas.openxmlformats.org/officeDocument/2006/relationships/hyperlink" Target="http://www.gov.wales" TargetMode="External"/><Relationship Id="rId4" Type="http://schemas.openxmlformats.org/officeDocument/2006/relationships/hyperlink" Target="https://www.gov.uk/government/news/a-strong-foundation-in-the-early-years-is-crucial-to-childrens-success" TargetMode="External"/><Relationship Id="rId9" Type="http://schemas.openxmlformats.org/officeDocument/2006/relationships/hyperlink" Target="https://www.unesco.org/en/query-list/p/physical-health" TargetMode="External"/><Relationship Id="rId14" Type="http://schemas.openxmlformats.org/officeDocument/2006/relationships/hyperlink" Target="https://www.who.int/teams/maternal-newborn-child-adolescent-health-and-ageing/child-health/healthy-growth-and-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3409854" y="253930"/>
            <a:ext cx="4321704" cy="121931"/>
          </a:xfrm>
        </p:spPr>
        <p:txBody>
          <a:bodyPr anchor="b">
            <a:noAutofit/>
          </a:bodyPr>
          <a:lstStyle/>
          <a:p>
            <a:r>
              <a:rPr lang="en-GB" sz="1600" b="1" u="sng">
                <a:solidFill>
                  <a:schemeClr val="tx2"/>
                </a:solidFill>
                <a:latin typeface="Calibri"/>
                <a:ea typeface="Calibri"/>
                <a:cs typeface="Calibri"/>
              </a:rPr>
              <a:t>Health, Well-being and Lifestyle</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89484A58-2155-B496-C7B4-0738BBC595B7}"/>
              </a:ext>
            </a:extLst>
          </p:cNvPr>
          <p:cNvSpPr txBox="1"/>
          <p:nvPr/>
        </p:nvSpPr>
        <p:spPr>
          <a:xfrm>
            <a:off x="211410" y="316089"/>
            <a:ext cx="4855763" cy="3554819"/>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latin typeface="Calibri"/>
                <a:ea typeface="Calibri"/>
                <a:cs typeface="Calibri"/>
              </a:rPr>
              <a:t>Introduct</a:t>
            </a:r>
            <a:r>
              <a:rPr lang="en-GB" sz="900">
                <a:latin typeface="Calibri"/>
                <a:ea typeface="Calibri"/>
                <a:cs typeface="Calibri"/>
              </a:rPr>
              <a:t>ion:</a:t>
            </a:r>
            <a:endParaRPr lang="en-US" sz="900">
              <a:latin typeface="Calibri"/>
              <a:ea typeface="Calibri"/>
              <a:cs typeface="Calibri"/>
            </a:endParaRPr>
          </a:p>
          <a:p>
            <a:r>
              <a:rPr lang="en-GB" sz="900" dirty="0">
                <a:highlight>
                  <a:srgbClr val="FFFFFF"/>
                </a:highlight>
                <a:latin typeface="Calibri"/>
                <a:ea typeface="Calibri"/>
                <a:cs typeface="Calibri"/>
              </a:rPr>
              <a:t>Health, well-being and lifestyle are fundamental concepts that influence the growth and development of young children. World Health Organization (2023) define health as “a state of complete physical, mental and social well-being”. This definition shows that health extends beyond physical fitness. World Health Organization (2023) also state that children need a healthy and balanced diet to make sure they feel safe and secure emotionally, psychologically and in their social life.</a:t>
            </a:r>
            <a:endParaRPr lang="en-GB" sz="900" dirty="0">
              <a:latin typeface="Calibri"/>
              <a:ea typeface="Calibri"/>
              <a:cs typeface="Calibri"/>
            </a:endParaRPr>
          </a:p>
          <a:p>
            <a:r>
              <a:rPr lang="en-GB" sz="900" dirty="0">
                <a:highlight>
                  <a:srgbClr val="FFFFFF"/>
                </a:highlight>
                <a:latin typeface="Calibri"/>
                <a:ea typeface="Calibri"/>
                <a:cs typeface="Calibri"/>
              </a:rPr>
              <a:t>Langevin, H.M (2024) consider health and well-being as complex concepts that are intertwined. It is important to know that children’s physical health can affect their emotional well being, and whilst a positive social relationship and a positive mental health can contribute to a better overall health outcomes. De Oliveria et al (2025) state that the key points to a healthy and long life is diet, physical activity restorative sleep stress management and having a social connection with friends and those around you. They believe having a healthy balanced diet with nutrient rich foods and engaging in regular movement and having high quality sleep can improve ones life. </a:t>
            </a:r>
            <a:endParaRPr lang="en-GB" sz="900" dirty="0">
              <a:latin typeface="Calibri"/>
              <a:ea typeface="Calibri"/>
              <a:cs typeface="Calibri"/>
            </a:endParaRPr>
          </a:p>
          <a:p>
            <a:r>
              <a:rPr lang="en-GB" sz="900" dirty="0">
                <a:highlight>
                  <a:srgbClr val="FFFFFF"/>
                </a:highlight>
                <a:latin typeface="Calibri"/>
                <a:ea typeface="Calibri"/>
                <a:cs typeface="Calibri"/>
              </a:rPr>
              <a:t>Ofsted (2023) state that early childhood experience is important to establish foundations for future health and well being as the brain is developing the fastest during those first few years of life than at any other time. National Institutes of health (2015) stat that having positive experiences allows to promote for healthy habits as dopamine is released to train the brain to repeat that behaviour and then for the future it will be easier to do. Whilst well- negative experiences may increase the risk of health challenges later on in life. </a:t>
            </a:r>
            <a:endParaRPr lang="en-GB" sz="900" dirty="0">
              <a:latin typeface="Calibri"/>
              <a:ea typeface="Calibri"/>
              <a:cs typeface="Calibri"/>
            </a:endParaRPr>
          </a:p>
          <a:p>
            <a:r>
              <a:rPr lang="en-GB" sz="900" dirty="0">
                <a:highlight>
                  <a:srgbClr val="FFFFFF"/>
                </a:highlight>
                <a:latin typeface="Calibri"/>
                <a:ea typeface="Calibri"/>
                <a:cs typeface="Calibri"/>
              </a:rPr>
              <a:t>This poster will explore the key aspects of health, well-being and lifestyle with attention to childhood obesity. And with particular attention to childhood obesity and nutrition, and how early year </a:t>
            </a:r>
            <a:r>
              <a:rPr lang="en-GB" sz="900" dirty="0" err="1">
                <a:highlight>
                  <a:srgbClr val="FFFFFF"/>
                </a:highlight>
                <a:latin typeface="Calibri"/>
                <a:ea typeface="Calibri"/>
                <a:cs typeface="Calibri"/>
              </a:rPr>
              <a:t>practioners</a:t>
            </a:r>
            <a:r>
              <a:rPr lang="en-GB" sz="900" dirty="0">
                <a:highlight>
                  <a:srgbClr val="FFFFFF"/>
                </a:highlight>
                <a:latin typeface="Calibri"/>
                <a:ea typeface="Calibri"/>
                <a:cs typeface="Calibri"/>
              </a:rPr>
              <a:t> play a vital role in promoting healthy development.</a:t>
            </a:r>
            <a:endParaRPr lang="en-GB" sz="900">
              <a:latin typeface="Calibri"/>
              <a:ea typeface="Calibri"/>
              <a:cs typeface="Calibri"/>
            </a:endParaRPr>
          </a:p>
          <a:p>
            <a:pPr algn="l"/>
            <a:endParaRPr lang="en-GB" dirty="0"/>
          </a:p>
        </p:txBody>
      </p:sp>
      <p:sp>
        <p:nvSpPr>
          <p:cNvPr id="5" name="TextBox 4">
            <a:extLst>
              <a:ext uri="{FF2B5EF4-FFF2-40B4-BE49-F238E27FC236}">
                <a16:creationId xmlns:a16="http://schemas.microsoft.com/office/drawing/2014/main" id="{25124503-1832-BA3C-171C-216C28AA4E04}"/>
              </a:ext>
            </a:extLst>
          </p:cNvPr>
          <p:cNvSpPr txBox="1"/>
          <p:nvPr/>
        </p:nvSpPr>
        <p:spPr>
          <a:xfrm>
            <a:off x="129822" y="4086578"/>
            <a:ext cx="11413066" cy="2523768"/>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latin typeface="Calibri"/>
                <a:ea typeface="Calibri"/>
                <a:cs typeface="Calibri"/>
              </a:rPr>
              <a:t>What is health?</a:t>
            </a:r>
          </a:p>
          <a:p>
            <a:r>
              <a:rPr lang="en-GB" sz="1000" dirty="0">
                <a:highlight>
                  <a:srgbClr val="FFFFFF"/>
                </a:highlight>
                <a:latin typeface="Calibri"/>
                <a:ea typeface="Calibri"/>
                <a:cs typeface="Calibri"/>
              </a:rPr>
              <a:t>Cambridge Dictionary (2019) define health as “the condition of the body and the degree to which it is free from illness”. Health is also seen as a multidimensional concept that encompasses physical, mental, emotional and nutritional well-being. For young children these dimensions are closely interconnected and collectively contribute to healthy growth and development in school and in their home environment.</a:t>
            </a:r>
            <a:endParaRPr lang="en-GB" sz="1000">
              <a:latin typeface="Calibri"/>
              <a:ea typeface="Calibri"/>
              <a:cs typeface="Calibri"/>
            </a:endParaRPr>
          </a:p>
          <a:p>
            <a:r>
              <a:rPr lang="en-GB" sz="1000" dirty="0" err="1">
                <a:highlight>
                  <a:srgbClr val="FFFFFF"/>
                </a:highlight>
                <a:latin typeface="Calibri"/>
                <a:ea typeface="Calibri"/>
                <a:cs typeface="Calibri"/>
              </a:rPr>
              <a:t>Unesco</a:t>
            </a:r>
            <a:r>
              <a:rPr lang="en-GB" sz="1000" dirty="0">
                <a:highlight>
                  <a:srgbClr val="FFFFFF"/>
                </a:highlight>
                <a:latin typeface="Calibri"/>
                <a:ea typeface="Calibri"/>
                <a:cs typeface="Calibri"/>
              </a:rPr>
              <a:t> (2024) define physical health “as the overall condition of the body and the ability to perform daily </a:t>
            </a:r>
            <a:r>
              <a:rPr lang="en-GB" sz="1000" dirty="0" err="1">
                <a:highlight>
                  <a:srgbClr val="FFFFFF"/>
                </a:highlight>
                <a:latin typeface="Calibri"/>
                <a:ea typeface="Calibri"/>
                <a:cs typeface="Calibri"/>
              </a:rPr>
              <a:t>activites”this</a:t>
            </a:r>
            <a:r>
              <a:rPr lang="en-GB" sz="1000" dirty="0">
                <a:highlight>
                  <a:srgbClr val="FFFFFF"/>
                </a:highlight>
                <a:latin typeface="Calibri"/>
                <a:ea typeface="Calibri"/>
                <a:cs typeface="Calibri"/>
              </a:rPr>
              <a:t> refers to the functioning of the body and the achievement of age-appropriate growth and development. The World Health Organization (2024) state children require regular physical activity to strengthen muscles and bones and to develop coordination and maintain a healthy weight this is because childhood is when bones and muscles are the most responsive. Not only is physical activity important for the body but adequate sleep is equally as important as it supports physical growth, deep sleep releases human growth hormone to repair tissues. Having good hygiene practices such as handwashing </a:t>
            </a:r>
            <a:r>
              <a:rPr lang="en-GB" sz="1000" dirty="0">
                <a:highlight>
                  <a:srgbClr val="FFFF00"/>
                </a:highlight>
                <a:latin typeface="Calibri"/>
                <a:ea typeface="Calibri"/>
                <a:cs typeface="Calibri"/>
              </a:rPr>
              <a:t>and dental care, help prevent illnesses and promote overall health HOW REFERENCE. Having routine check-ups and vaccinations strengthen immunity and protect children from diseases.</a:t>
            </a:r>
            <a:endParaRPr lang="en-GB" sz="1000">
              <a:latin typeface="Calibri"/>
              <a:ea typeface="Calibri"/>
              <a:cs typeface="Calibri"/>
            </a:endParaRPr>
          </a:p>
          <a:p>
            <a:r>
              <a:rPr lang="en-GB" sz="1000" dirty="0">
                <a:highlight>
                  <a:srgbClr val="FFFFFF"/>
                </a:highlight>
                <a:latin typeface="Calibri"/>
                <a:ea typeface="Calibri"/>
                <a:cs typeface="Calibri"/>
              </a:rPr>
              <a:t>Mental and emotional health relates to a child’s ability to understand their emotions and to develop confidence. It also helps form meaningful relationship and the NHS (2019) states that emotional regulation enables children to express themselves appropriately, as having a positive self-image supports children with a higher self-esteem and resilience whilst having secure attachment with carers and </a:t>
            </a:r>
            <a:r>
              <a:rPr lang="en-GB" sz="1000" dirty="0" err="1">
                <a:highlight>
                  <a:srgbClr val="FFFFFF"/>
                </a:highlight>
                <a:latin typeface="Calibri"/>
                <a:ea typeface="Calibri"/>
                <a:cs typeface="Calibri"/>
              </a:rPr>
              <a:t>practioners</a:t>
            </a:r>
            <a:r>
              <a:rPr lang="en-GB" sz="1000" dirty="0">
                <a:highlight>
                  <a:srgbClr val="FFFFFF"/>
                </a:highlight>
                <a:latin typeface="Calibri"/>
                <a:ea typeface="Calibri"/>
                <a:cs typeface="Calibri"/>
              </a:rPr>
              <a:t> provides them safety and belonging </a:t>
            </a:r>
            <a:endParaRPr lang="en-GB" sz="1000">
              <a:latin typeface="Calibri"/>
              <a:ea typeface="Calibri"/>
              <a:cs typeface="Calibri"/>
            </a:endParaRPr>
          </a:p>
          <a:p>
            <a:r>
              <a:rPr lang="en-GB" sz="1000" dirty="0">
                <a:highlight>
                  <a:srgbClr val="FFFFFF"/>
                </a:highlight>
                <a:latin typeface="Calibri"/>
                <a:ea typeface="Calibri"/>
                <a:cs typeface="Calibri"/>
              </a:rPr>
              <a:t>Nutritional health is important for the growth of the child, British Nutrition Foundations (2025) states it helps to create energy and help them develop as well as sustain daily activities. Having a balanced diet includes a variety of foods from different food groups as children need nutrients to be able to function. The UK government brought out a visual plate to show what a healthy balanced diet is, NHS (2022) Eatwell guide provides a guidance on a balanced diet and how a child’s plate should look.</a:t>
            </a:r>
            <a:endParaRPr lang="en-GB" sz="1000">
              <a:latin typeface="Calibri"/>
              <a:ea typeface="Calibri"/>
              <a:cs typeface="Calibri"/>
            </a:endParaRPr>
          </a:p>
          <a:p>
            <a:endParaRPr lang="en-GB" dirty="0"/>
          </a:p>
        </p:txBody>
      </p:sp>
      <p:sp>
        <p:nvSpPr>
          <p:cNvPr id="3" name="TextBox 2">
            <a:extLst>
              <a:ext uri="{FF2B5EF4-FFF2-40B4-BE49-F238E27FC236}">
                <a16:creationId xmlns:a16="http://schemas.microsoft.com/office/drawing/2014/main" id="{181A5607-DAD2-93BD-6B96-A71D28150DCB}"/>
              </a:ext>
            </a:extLst>
          </p:cNvPr>
          <p:cNvSpPr txBox="1"/>
          <p:nvPr/>
        </p:nvSpPr>
        <p:spPr>
          <a:xfrm>
            <a:off x="5277555" y="530577"/>
            <a:ext cx="6265333" cy="3277820"/>
          </a:xfrm>
          <a:prstGeom prst="rect">
            <a:avLst/>
          </a:prstGeom>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a:latin typeface="Calibri"/>
                <a:ea typeface="Calibri"/>
                <a:cs typeface="Calibri"/>
              </a:rPr>
              <a:t>Understanding well-being</a:t>
            </a:r>
            <a:endParaRPr lang="en-US" sz="900">
              <a:latin typeface="Calibri"/>
              <a:ea typeface="Calibri"/>
              <a:cs typeface="Calibri"/>
            </a:endParaRPr>
          </a:p>
          <a:p>
            <a:r>
              <a:rPr lang="en-GB" sz="900">
                <a:highlight>
                  <a:srgbClr val="FFFFFF"/>
                </a:highlight>
                <a:latin typeface="Calibri"/>
                <a:ea typeface="Calibri"/>
                <a:cs typeface="Calibri"/>
              </a:rPr>
              <a:t>Cambridge Dictionary (2025) define well-being as “the state of feeling healthy and happy” well-being is seen as a concept of physical health but its further than that its how that child feels about themselves and the relationships and the satisfaction with life. Koomen et al (2004) believes that a child’s well-being includes emotional security and positive relationships but also growth. Savahal et al (2019) say that children who have a higher level of well-being have been shown to me more likely to be engaged in learning and to develop healthy relationships and to achieve positive outcome in their life this is because they are being there true self, they wont be putting an act on and naturally this reduces cognitive burnout.</a:t>
            </a:r>
            <a:endParaRPr lang="en-GB" sz="900">
              <a:latin typeface="Calibri"/>
              <a:ea typeface="Calibri"/>
              <a:cs typeface="Calibri"/>
            </a:endParaRPr>
          </a:p>
          <a:p>
            <a:r>
              <a:rPr lang="en-GB" sz="900">
                <a:highlight>
                  <a:srgbClr val="FFFFFF"/>
                </a:highlight>
                <a:latin typeface="Calibri"/>
                <a:ea typeface="Calibri"/>
                <a:cs typeface="Calibri"/>
              </a:rPr>
              <a:t>Psychological well-being is about a child’s individual emotional and mental state. Liddle and Carter (2015) state that an important aspect of emotion and mental state is esteem this is the feeling of being valued and respected by those around you. By having these positive experiences it help will help a child with confidence and a stronger self-esteem. Negaard et al (2020) believe that children should feel a sense of belong and the importance of belonging is vital as children should feel accepted and included within their friendship groups and their family as well as their school, a strong sense of belonging helps with happiness and emotional security.</a:t>
            </a:r>
            <a:endParaRPr lang="en-GB" sz="900">
              <a:latin typeface="Calibri"/>
              <a:ea typeface="Calibri"/>
              <a:cs typeface="Calibri"/>
            </a:endParaRPr>
          </a:p>
          <a:p>
            <a:r>
              <a:rPr lang="en-GB" sz="900">
                <a:highlight>
                  <a:srgbClr val="FFFFFF"/>
                </a:highlight>
                <a:latin typeface="Calibri"/>
                <a:ea typeface="Calibri"/>
                <a:cs typeface="Calibri"/>
              </a:rPr>
              <a:t>Children learn to be competent from the ability to develop skills through play and learning in daily activities. Nicholls (1978) state that children gain a sense of achievement from doing daily tasks in school and at home. When children participate in tasks and are making choices it shows how they can reach their full potential. This can also help with setbacks and challenges, children learn how to adapt to difficulties and to deal with it differently. Newman (2002) state that practioners can listen to children’s views and understand their difficulties and how to move forward. </a:t>
            </a:r>
            <a:endParaRPr lang="en-GB" sz="900">
              <a:latin typeface="Calibri"/>
              <a:ea typeface="Calibri"/>
              <a:cs typeface="Calibri"/>
            </a:endParaRPr>
          </a:p>
          <a:p>
            <a:r>
              <a:rPr lang="en-GB" sz="900">
                <a:highlight>
                  <a:srgbClr val="FFFFFF"/>
                </a:highlight>
                <a:latin typeface="Calibri"/>
                <a:ea typeface="Calibri"/>
                <a:cs typeface="Calibri"/>
              </a:rPr>
              <a:t>In Wales children there is a sense of belonging and its called cynefin. Cynefin is described as a sense of identity and connection to community. Cynefin is taught to help children to feel valued and connected to their roots which can then help to their emotional well-being and strengthen their sense of belonging.</a:t>
            </a:r>
            <a:endParaRPr lang="en-GB" sz="900">
              <a:latin typeface="Calibri"/>
              <a:ea typeface="Calibri"/>
              <a:cs typeface="Calibri"/>
            </a:endParaRPr>
          </a:p>
          <a:p>
            <a:pPr algn="l"/>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A6836E-C603-43CB-9DA7-89D8E3FA3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96007DD-F9BF-4F0F-B8C6-C514B2841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8A0FAFCA-5C96-453B-83B7-A9AEF7F189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4A0F84AE-A24D-4353-B1BA-BD80DAA38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F093259-3E74-43A1-944B-B106C8105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AA28A35-1E54-4054-BB95-42FAFA13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BA3A17F-F3BD-4B94-9CC8-006700210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CD0398DD-AD75-4E2B-A3C6-35073082A8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5" y="3658536"/>
            <a:ext cx="3655725" cy="2743201"/>
            <a:chOff x="-305" y="-1"/>
            <a:chExt cx="3832880" cy="2876136"/>
          </a:xfrm>
        </p:grpSpPr>
        <p:sp>
          <p:nvSpPr>
            <p:cNvPr id="19" name="Freeform: Shape 18">
              <a:extLst>
                <a:ext uri="{FF2B5EF4-FFF2-40B4-BE49-F238E27FC236}">
                  <a16:creationId xmlns:a16="http://schemas.microsoft.com/office/drawing/2014/main" id="{03E4F247-A844-4CD1-A37E-B7EA0DA2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E2387B1B-D4D3-493F-8D7A-C7A89DBD4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3404477-1F13-4859-84DA-12A303AC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B8C62FD-B708-4F00-80BB-1250C6011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D23B30FD-28B0-336A-E801-40B151A593AB}"/>
              </a:ext>
            </a:extLst>
          </p:cNvPr>
          <p:cNvSpPr txBox="1"/>
          <p:nvPr/>
        </p:nvSpPr>
        <p:spPr>
          <a:xfrm>
            <a:off x="338666" y="400242"/>
            <a:ext cx="11322755" cy="2185214"/>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u="sng">
                <a:highlight>
                  <a:srgbClr val="FFFFFF"/>
                </a:highlight>
                <a:latin typeface="Calibri"/>
                <a:ea typeface="Calibri"/>
                <a:cs typeface="Calibri"/>
              </a:rPr>
              <a:t>Lifestyle</a:t>
            </a:r>
            <a:endParaRPr lang="en-US" sz="1000" u="sng">
              <a:latin typeface="Calibri"/>
              <a:ea typeface="Calibri"/>
              <a:cs typeface="Calibri"/>
            </a:endParaRPr>
          </a:p>
          <a:p>
            <a:r>
              <a:rPr lang="en-GB" sz="1000">
                <a:highlight>
                  <a:srgbClr val="FFFFFF"/>
                </a:highlight>
                <a:latin typeface="Calibri"/>
                <a:ea typeface="Calibri"/>
                <a:cs typeface="Calibri"/>
              </a:rPr>
              <a:t>Cambridge Dictionary (2019) defines lifestyle as “someone’s way of living” lifestyle refers to behaviours and habits, that will influence a child’s health and well-</a:t>
            </a:r>
            <a:r>
              <a:rPr lang="en-GB" sz="1000" dirty="0">
                <a:highlight>
                  <a:srgbClr val="FFFFFF"/>
                </a:highlight>
                <a:latin typeface="Calibri"/>
                <a:ea typeface="Calibri"/>
                <a:cs typeface="Calibri"/>
              </a:rPr>
              <a:t>being. The factors can effect a child’s physical, emotional and social development, these can have a long term impact on a child’s health. For children, lifestyle includes diet, physical activity and their sleep patterns. On the other hand children are limited to having a control over their lifestyle choices  as there are those possibilities of harm this is why they are dependant on the adult in their life.</a:t>
            </a:r>
            <a:endParaRPr lang="en-US" sz="1000">
              <a:latin typeface="Calibri"/>
              <a:ea typeface="Calibri"/>
              <a:cs typeface="Calibri"/>
            </a:endParaRPr>
          </a:p>
          <a:p>
            <a:r>
              <a:rPr lang="en-GB" sz="1000">
                <a:highlight>
                  <a:srgbClr val="FFFFFF"/>
                </a:highlight>
                <a:latin typeface="Calibri"/>
                <a:ea typeface="Calibri"/>
                <a:cs typeface="Calibri"/>
              </a:rPr>
              <a:t>There are many factors that influence a child’s lifestyle. Vispute et al (2023) state that families have a significant influence on a child’s lifestyle as carers are the ones to make a decision about meals, bedtimes and the opportunities for physical activity. A child growing up in a positive family can have an impact on their future as they become grow resilience and empathy, they can have developed a better mental health. Schools and nurseries have an important role in promoting children’s healthy lifestyle as children have daily routines, Tur, J.A and Gonzalez-Gross, M (2025) believe that they provide structure and consistency for nutritious food choices as these places follow a healthy meal plans by governments.</a:t>
            </a:r>
            <a:endParaRPr lang="en-GB" sz="1000">
              <a:latin typeface="Calibri"/>
              <a:ea typeface="Calibri"/>
              <a:cs typeface="Calibri"/>
            </a:endParaRPr>
          </a:p>
          <a:p>
            <a:r>
              <a:rPr lang="en-GB" sz="1000">
                <a:highlight>
                  <a:srgbClr val="FFFFFF"/>
                </a:highlight>
                <a:latin typeface="Calibri"/>
                <a:ea typeface="Calibri"/>
                <a:cs typeface="Calibri"/>
              </a:rPr>
              <a:t>As well as schools and families children are also influenced by cultural traditions, these can affect a child’s lifestyle from their daily habits to their core values. Poverty can affect a child’s lifestyle, as families who may be experiencing poverty may lack food security and may be limited to healthy foods as well as outdoor areas such as spaces to play and exercise, lack of resources.</a:t>
            </a:r>
            <a:endParaRPr lang="en-GB" sz="1000">
              <a:latin typeface="Calibri"/>
              <a:ea typeface="Calibri"/>
              <a:cs typeface="Calibri"/>
            </a:endParaRPr>
          </a:p>
          <a:p>
            <a:br>
              <a:rPr lang="en-US" dirty="0"/>
            </a:br>
            <a:endParaRPr lang="en-US" dirty="0"/>
          </a:p>
        </p:txBody>
      </p:sp>
      <p:sp>
        <p:nvSpPr>
          <p:cNvPr id="5" name="TextBox 4">
            <a:extLst>
              <a:ext uri="{FF2B5EF4-FFF2-40B4-BE49-F238E27FC236}">
                <a16:creationId xmlns:a16="http://schemas.microsoft.com/office/drawing/2014/main" id="{94684002-C5CB-A8A2-85F1-8CD882C3F416}"/>
              </a:ext>
            </a:extLst>
          </p:cNvPr>
          <p:cNvSpPr txBox="1"/>
          <p:nvPr/>
        </p:nvSpPr>
        <p:spPr>
          <a:xfrm>
            <a:off x="395111" y="2765777"/>
            <a:ext cx="8026400" cy="2062103"/>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u="sng">
                <a:highlight>
                  <a:srgbClr val="FFFFFF"/>
                </a:highlight>
                <a:latin typeface="Calibri"/>
                <a:ea typeface="Calibri"/>
                <a:cs typeface="Calibri"/>
              </a:rPr>
              <a:t>Factors influencing Health and well-being</a:t>
            </a:r>
            <a:endParaRPr lang="en-US" sz="1000" u="sng" dirty="0">
              <a:latin typeface="Calibri"/>
              <a:ea typeface="Calibri"/>
              <a:cs typeface="Calibri"/>
            </a:endParaRPr>
          </a:p>
          <a:p>
            <a:r>
              <a:rPr lang="en-GB" sz="1000">
                <a:highlight>
                  <a:srgbClr val="FFFFFF"/>
                </a:highlight>
                <a:latin typeface="Calibri"/>
                <a:ea typeface="Calibri"/>
                <a:cs typeface="Calibri"/>
              </a:rPr>
              <a:t>A socio-ecological approach sees that children’s health and well-being are shaped by lots of influences as social, environmental, </a:t>
            </a:r>
            <a:r>
              <a:rPr lang="en-GB" sz="1000" dirty="0">
                <a:highlight>
                  <a:srgbClr val="FFFFFF"/>
                </a:highlight>
                <a:latin typeface="Calibri"/>
                <a:ea typeface="Calibri"/>
                <a:cs typeface="Calibri"/>
              </a:rPr>
              <a:t>economic and their education. Rupert (2017) states that these factors can either help or hinder a child’s healthy development.</a:t>
            </a:r>
            <a:endParaRPr lang="en-US" sz="1000">
              <a:latin typeface="Calibri"/>
              <a:ea typeface="Calibri"/>
              <a:cs typeface="Calibri"/>
            </a:endParaRPr>
          </a:p>
          <a:p>
            <a:r>
              <a:rPr lang="en-GB" sz="1000" dirty="0">
                <a:highlight>
                  <a:srgbClr val="FFFFFF"/>
                </a:highlight>
                <a:latin typeface="Calibri"/>
                <a:ea typeface="Calibri"/>
                <a:cs typeface="Calibri"/>
              </a:rPr>
              <a:t>Some factors relate to the characteristics of a child, as each child is different, genetics can influence a child’s physical health and their developmental outcomes. When a child develops there are some stages that can be effected such as health needs and behaviours. Negatives are that children with disabilities may be impacted </a:t>
            </a:r>
            <a:r>
              <a:rPr lang="en-GB" sz="1000">
                <a:highlight>
                  <a:srgbClr val="FFFFFF"/>
                </a:highlight>
                <a:latin typeface="Calibri"/>
                <a:ea typeface="Calibri"/>
                <a:cs typeface="Calibri"/>
              </a:rPr>
              <a:t>by the participation in activities and may require additional support. APA (2025) </a:t>
            </a:r>
            <a:r>
              <a:rPr lang="en-GB" sz="1000" dirty="0">
                <a:highlight>
                  <a:srgbClr val="FFFFFF"/>
                </a:highlight>
                <a:latin typeface="Calibri"/>
                <a:ea typeface="Calibri"/>
                <a:cs typeface="Calibri"/>
              </a:rPr>
              <a:t>believe that a child’s social relationship is vital in development as a child with a positive family relationship with security and guidance and support, this also links in with where the child may live as having a safe house supports the physical well-being this is done by being in the real world and interacting with people. Interaction can happen anywhere and having access to outdoor areas, and having a safe neighbourhood where they can go out and play and socialise benefits their social skills.</a:t>
            </a:r>
            <a:endParaRPr lang="en-GB" sz="1000">
              <a:latin typeface="Calibri"/>
              <a:ea typeface="Calibri"/>
              <a:cs typeface="Calibri"/>
            </a:endParaRPr>
          </a:p>
          <a:p>
            <a:r>
              <a:rPr lang="en-GB" sz="1000" dirty="0">
                <a:highlight>
                  <a:srgbClr val="FFFFFF"/>
                </a:highlight>
                <a:latin typeface="Calibri"/>
                <a:ea typeface="Calibri"/>
                <a:cs typeface="Calibri"/>
              </a:rPr>
              <a:t>Whereas those children who live in poverty can struggle in these circumstances as they may not have access to nutritious foods or extra curricula </a:t>
            </a:r>
            <a:r>
              <a:rPr lang="en-GB" sz="1000">
                <a:highlight>
                  <a:srgbClr val="FFFFFF"/>
                </a:highlight>
                <a:latin typeface="Calibri"/>
                <a:ea typeface="Calibri"/>
                <a:cs typeface="Calibri"/>
              </a:rPr>
              <a:t>activities, where if they attend school this will help with their social side of meeting children. Buttriss (2016) also says that children attending school</a:t>
            </a:r>
            <a:endParaRPr lang="en-GB">
              <a:latin typeface="Aptos" panose="020B0004020202020204"/>
              <a:ea typeface="Calibri"/>
              <a:cs typeface="Calibri"/>
            </a:endParaRPr>
          </a:p>
          <a:p>
            <a:r>
              <a:rPr lang="en-GB" sz="1000">
                <a:highlight>
                  <a:srgbClr val="FFFFFF"/>
                </a:highlight>
                <a:latin typeface="Calibri"/>
                <a:ea typeface="Calibri"/>
                <a:cs typeface="Calibri"/>
              </a:rPr>
              <a:t>have guidance to healthier lifestyle, this is because schools follow the Eat well guide.</a:t>
            </a:r>
            <a:r>
              <a:rPr lang="en-GB" dirty="0">
                <a:highlight>
                  <a:srgbClr val="FFFFFF"/>
                </a:highlight>
                <a:latin typeface="Calibri"/>
                <a:ea typeface="Calibri"/>
                <a:cs typeface="Calibri"/>
              </a:rPr>
              <a:t> </a:t>
            </a:r>
            <a:endParaRPr lang="en-GB"/>
          </a:p>
        </p:txBody>
      </p:sp>
      <p:sp>
        <p:nvSpPr>
          <p:cNvPr id="9" name="TextBox 8">
            <a:extLst>
              <a:ext uri="{FF2B5EF4-FFF2-40B4-BE49-F238E27FC236}">
                <a16:creationId xmlns:a16="http://schemas.microsoft.com/office/drawing/2014/main" id="{480BE2E4-D229-B1A0-C41D-EC7D90D61C83}"/>
              </a:ext>
            </a:extLst>
          </p:cNvPr>
          <p:cNvSpPr txBox="1"/>
          <p:nvPr/>
        </p:nvSpPr>
        <p:spPr>
          <a:xfrm>
            <a:off x="4572000" y="4500563"/>
            <a:ext cx="3048000" cy="317500"/>
          </a:xfrm>
          <a:prstGeom prst="rect">
            <a:avLst/>
          </a:prstGeom>
        </p:spPr>
        <p:txBody>
          <a:bodyPr>
            <a:normAutofit fontScale="47500" lnSpcReduction="20000"/>
          </a:bodyPr>
          <a:lstStyle/>
          <a:p>
            <a:r>
              <a:rPr lang="en-US"/>
              <a:t>ThePhoto by PhotoAuthor is licensed under CCYYSA.</a:t>
            </a:r>
          </a:p>
        </p:txBody>
      </p:sp>
      <p:sp>
        <p:nvSpPr>
          <p:cNvPr id="17" name="TextBox 16">
            <a:extLst>
              <a:ext uri="{FF2B5EF4-FFF2-40B4-BE49-F238E27FC236}">
                <a16:creationId xmlns:a16="http://schemas.microsoft.com/office/drawing/2014/main" id="{C257FF2C-34EA-E67C-0A7C-E98368B832B6}"/>
              </a:ext>
            </a:extLst>
          </p:cNvPr>
          <p:cNvSpPr txBox="1"/>
          <p:nvPr/>
        </p:nvSpPr>
        <p:spPr>
          <a:xfrm>
            <a:off x="400756" y="5147732"/>
            <a:ext cx="11091333" cy="1754326"/>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highlight>
                  <a:srgbClr val="FFFFFF"/>
                </a:highlight>
                <a:latin typeface="Calibri"/>
                <a:ea typeface="Calibri"/>
                <a:cs typeface="Calibri"/>
              </a:rPr>
              <a:t>Childhood obesity is significant concern that effects health, development and the well-being on children this is because excess weight impacts a child’s developing organs, it can also affect a child’s mental health. Children who have an excessive amount of body fat will be impacted on their physical and social development. Body weight doesn’t always determine a child’s health but NHS England (2024) state obesity can increase the likelihood of developing health problems later on in life as well as childhood. </a:t>
            </a:r>
            <a:endParaRPr lang="en-US" sz="1000">
              <a:latin typeface="Calibri"/>
              <a:ea typeface="Calibri"/>
              <a:cs typeface="Calibri"/>
            </a:endParaRPr>
          </a:p>
          <a:p>
            <a:r>
              <a:rPr lang="en-GB" sz="1000">
                <a:highlight>
                  <a:srgbClr val="FFFFFF"/>
                </a:highlight>
                <a:latin typeface="Calibri"/>
                <a:ea typeface="Calibri"/>
                <a:cs typeface="Calibri"/>
              </a:rPr>
              <a:t>Obesity in childhood can be caused by many different factors. One factor could be poor nutrition eating diets which consist of highly processed foods and saturated fats as well as sugary snacks, excess sugar like sugary drinks and sweets can cause weight gain from unnecessary calories. As well as diet, having a sedentary lifestyle can be another factor children aren’t increasing their metabolism there for are not burning as many calories as they should. Worth (2025) conducted a research on screen time and those children who watched more tv and were on screens compared to their friends were overweight and that it carried on into their adulthood of having a higher BMI.</a:t>
            </a:r>
            <a:endParaRPr lang="en-GB" sz="1000">
              <a:latin typeface="Calibri"/>
              <a:ea typeface="Calibri"/>
              <a:cs typeface="Calibri"/>
            </a:endParaRPr>
          </a:p>
          <a:p>
            <a:r>
              <a:rPr lang="en-GB" sz="1000">
                <a:highlight>
                  <a:srgbClr val="FFFFFF"/>
                </a:highlight>
                <a:latin typeface="Calibri"/>
                <a:ea typeface="Calibri"/>
                <a:cs typeface="Calibri"/>
              </a:rPr>
              <a:t>O’Connor, M (2025) state that more than a quarter reception aged children in Wales are overweight, this can cause many health issues such as the chances of developing type 2 diabetes as well as high blood pressure and cardiovascular problems. Not only are internal risks scary and dangerous but children may have a lowers self-esteem and a poorer body image that could lead to mental health problems.</a:t>
            </a:r>
            <a:endParaRPr lang="en-GB" sz="1000"/>
          </a:p>
          <a:p>
            <a:pPr algn="l"/>
            <a:endParaRPr lang="en-GB" dirty="0"/>
          </a:p>
        </p:txBody>
      </p:sp>
      <p:pic>
        <p:nvPicPr>
          <p:cNvPr id="23" name="Picture 22" descr="A plate with a colorful circle with different foods on it&#10;&#10;AI-generated content may be incorrect.">
            <a:extLst>
              <a:ext uri="{FF2B5EF4-FFF2-40B4-BE49-F238E27FC236}">
                <a16:creationId xmlns:a16="http://schemas.microsoft.com/office/drawing/2014/main" id="{451CF2F0-7BC4-470B-8BD2-04AF3093792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737600" y="2684815"/>
            <a:ext cx="3048000" cy="2143125"/>
          </a:xfrm>
          <a:prstGeom prst="rect">
            <a:avLst/>
          </a:prstGeom>
        </p:spPr>
      </p:pic>
      <p:sp>
        <p:nvSpPr>
          <p:cNvPr id="24" name="TextBox 23">
            <a:extLst>
              <a:ext uri="{FF2B5EF4-FFF2-40B4-BE49-F238E27FC236}">
                <a16:creationId xmlns:a16="http://schemas.microsoft.com/office/drawing/2014/main" id="{BB526530-B9F5-F1CD-B847-9F910F6BC429}"/>
              </a:ext>
            </a:extLst>
          </p:cNvPr>
          <p:cNvSpPr txBox="1"/>
          <p:nvPr/>
        </p:nvSpPr>
        <p:spPr>
          <a:xfrm>
            <a:off x="4572000" y="4500563"/>
            <a:ext cx="3048000"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39794857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2B9C9E28-8473-0214-9809-EEBEC82224B9}"/>
              </a:ext>
            </a:extLst>
          </p:cNvPr>
          <p:cNvSpPr txBox="1"/>
          <p:nvPr/>
        </p:nvSpPr>
        <p:spPr>
          <a:xfrm>
            <a:off x="270934" y="259644"/>
            <a:ext cx="3431822" cy="5324535"/>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u="sng">
                <a:latin typeface="Calibri"/>
                <a:ea typeface="Calibri"/>
                <a:cs typeface="Calibri"/>
              </a:rPr>
              <a:t>Legislation and guidelines</a:t>
            </a:r>
          </a:p>
          <a:p>
            <a:r>
              <a:rPr lang="en-GB" sz="1000">
                <a:highlight>
                  <a:srgbClr val="FFFFFF"/>
                </a:highlight>
                <a:latin typeface="Calibri"/>
                <a:ea typeface="Calibri"/>
                <a:cs typeface="Calibri"/>
              </a:rPr>
              <a:t>Children’s health and well-being is supported by legislations and government guidance as well as curriculum frameworks, these policies provide a foundation for early years practioners to create the best environment to encourage healthy development. The Welsh Government (2024) Well being of future generations act (2015) is to help improve social, economic and environmental issues in Wales.</a:t>
            </a:r>
            <a:endParaRPr lang="en-GB" sz="1000">
              <a:latin typeface="Calibri"/>
              <a:ea typeface="Calibri"/>
              <a:cs typeface="Calibri"/>
            </a:endParaRPr>
          </a:p>
          <a:p>
            <a:r>
              <a:rPr lang="en-GB" sz="1000">
                <a:highlight>
                  <a:srgbClr val="FFFFFF"/>
                </a:highlight>
                <a:latin typeface="Calibri"/>
                <a:ea typeface="Calibri"/>
                <a:cs typeface="Calibri"/>
              </a:rPr>
              <a:t>The Department for Education (2024) sets out mandatory standards for learning in early years foundation stage and the framework outlines the standers for learning and the development and care for children in a early years setting. These frameworks emphasises the importance of supporting children’s physical development, emotional well-being and healthy lifestyles.</a:t>
            </a:r>
            <a:endParaRPr lang="en-GB" sz="1000">
              <a:latin typeface="Calibri"/>
              <a:ea typeface="Calibri"/>
              <a:cs typeface="Calibri"/>
            </a:endParaRPr>
          </a:p>
          <a:p>
            <a:r>
              <a:rPr lang="en-GB" sz="1000">
                <a:highlight>
                  <a:srgbClr val="FFFFFF"/>
                </a:highlight>
                <a:latin typeface="Calibri"/>
                <a:ea typeface="Calibri"/>
                <a:cs typeface="Calibri"/>
              </a:rPr>
              <a:t>Buckley (2026) state that Public Health Wales provides guidance and resources to promote healthy eating and physical activity for children and families. Public Health Wales (2024) states that these frameworks are to encourage balanced diets and regular exercise to encourage a healthy weight management and for the development of healthy habits. This guidance is also supported in early years settings by following programmes created by the government. </a:t>
            </a:r>
            <a:endParaRPr lang="en-GB" sz="1000">
              <a:latin typeface="Calibri"/>
              <a:ea typeface="Calibri"/>
              <a:cs typeface="Calibri"/>
            </a:endParaRPr>
          </a:p>
          <a:p>
            <a:r>
              <a:rPr lang="en-GB" sz="1000">
                <a:highlight>
                  <a:srgbClr val="FFFFFF"/>
                </a:highlight>
                <a:latin typeface="Calibri"/>
                <a:ea typeface="Calibri"/>
                <a:cs typeface="Calibri"/>
              </a:rPr>
              <a:t>Welsh Government (2025) state that health and well-being are embedded in early years curriculum as they follow the “ECPLC” which is the early childhood play, learning care  children  develop healthy habits through having this access and have access to Physical activity lessons going outdoors to play learning how to cook with practioners learning about self care. School doesn’t just teach children about healthy habits but encourages them to create relationships with other children and learn through experiences.</a:t>
            </a:r>
            <a:endParaRPr lang="en-GB"/>
          </a:p>
          <a:p>
            <a:endParaRPr lang="en-GB" sz="1000" u="sng" dirty="0">
              <a:latin typeface="Calibri"/>
              <a:ea typeface="Calibri"/>
              <a:cs typeface="Calibri"/>
            </a:endParaRPr>
          </a:p>
        </p:txBody>
      </p:sp>
      <p:sp>
        <p:nvSpPr>
          <p:cNvPr id="6" name="TextBox 5">
            <a:extLst>
              <a:ext uri="{FF2B5EF4-FFF2-40B4-BE49-F238E27FC236}">
                <a16:creationId xmlns:a16="http://schemas.microsoft.com/office/drawing/2014/main" id="{C0248E78-FC6F-6307-9E93-55F5D70283A9}"/>
              </a:ext>
            </a:extLst>
          </p:cNvPr>
          <p:cNvSpPr txBox="1"/>
          <p:nvPr/>
        </p:nvSpPr>
        <p:spPr>
          <a:xfrm>
            <a:off x="3905955" y="338666"/>
            <a:ext cx="7890933" cy="1169551"/>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u="sng">
                <a:highlight>
                  <a:srgbClr val="FFFFFF"/>
                </a:highlight>
                <a:latin typeface="Calibri"/>
                <a:ea typeface="Calibri"/>
                <a:cs typeface="Calibri"/>
              </a:rPr>
              <a:t>Role of Practioners</a:t>
            </a:r>
            <a:endParaRPr lang="en-US" sz="1000" u="sng">
              <a:latin typeface="Aptos" panose="020B0004020202020204"/>
              <a:ea typeface="Calibri"/>
              <a:cs typeface="Calibri"/>
            </a:endParaRPr>
          </a:p>
          <a:p>
            <a:r>
              <a:rPr lang="en-GB" sz="1000">
                <a:highlight>
                  <a:srgbClr val="FFFFFF"/>
                </a:highlight>
                <a:latin typeface="Calibri"/>
                <a:ea typeface="Calibri"/>
                <a:cs typeface="Calibri"/>
              </a:rPr>
              <a:t>Early years practioners play a vital role in helping children’s health through planning and supporting to create positive experiences to contribute to children’s emotional and physical development. Practioners build nurturing relationship with each child that they look after the make sure that each child is safe and feel valued. As they are the ones who understand the child the best they can recognise and understand the way the child express their feelings. It is important that there is a relationship with the children’s families so that practioners can share progress about the child. As well as practioners sharing information it is vital for families to share information about children this could be how they have slept how they ate  as this can effect a child’s day to day ability to concentrate. Practioners should make sure that they can adapt any task quickly and into different environments.</a:t>
            </a:r>
            <a:endParaRPr lang="en-US" sz="1000"/>
          </a:p>
        </p:txBody>
      </p:sp>
      <p:sp>
        <p:nvSpPr>
          <p:cNvPr id="7" name="TextBox 6">
            <a:extLst>
              <a:ext uri="{FF2B5EF4-FFF2-40B4-BE49-F238E27FC236}">
                <a16:creationId xmlns:a16="http://schemas.microsoft.com/office/drawing/2014/main" id="{DFE11E2D-BC31-2BD7-83ED-FFB65BC24553}"/>
              </a:ext>
            </a:extLst>
          </p:cNvPr>
          <p:cNvSpPr txBox="1"/>
          <p:nvPr/>
        </p:nvSpPr>
        <p:spPr>
          <a:xfrm>
            <a:off x="3905954" y="1862666"/>
            <a:ext cx="7913511" cy="1477328"/>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u="sng">
                <a:latin typeface="Calibri"/>
                <a:ea typeface="Calibri"/>
                <a:cs typeface="Calibri"/>
              </a:rPr>
              <a:t>Conclusion</a:t>
            </a:r>
          </a:p>
          <a:p>
            <a:r>
              <a:rPr lang="en-GB" sz="1000">
                <a:highlight>
                  <a:srgbClr val="FFFFFF"/>
                </a:highlight>
                <a:latin typeface="Calibri"/>
                <a:ea typeface="Calibri"/>
                <a:cs typeface="Calibri"/>
              </a:rPr>
              <a:t>In conclusion health, well-being and lifestyle are interconnected concepts that influence a child’s development and their future outcomes. Good health is not just important during a childs development but throught their life this can shape a child’s whole life. Children’s experiences are influenced by a range of things such as community, families and economy.</a:t>
            </a:r>
            <a:endParaRPr lang="en-GB"/>
          </a:p>
          <a:p>
            <a:r>
              <a:rPr lang="en-GB" sz="1000">
                <a:highlight>
                  <a:srgbClr val="FFFFFF"/>
                </a:highlight>
                <a:latin typeface="Calibri"/>
                <a:ea typeface="Calibri"/>
                <a:cs typeface="Calibri"/>
              </a:rPr>
              <a:t>Childhood obesity is a major world health issue that needs to be looked at as the importance of a balanced diet and regular activity can effect </a:t>
            </a:r>
            <a:r>
              <a:rPr lang="en-GB" sz="1000" dirty="0">
                <a:highlight>
                  <a:srgbClr val="FFFFFF"/>
                </a:highlight>
                <a:latin typeface="Calibri"/>
                <a:ea typeface="Calibri"/>
                <a:cs typeface="Calibri"/>
              </a:rPr>
              <a:t>adulthood not only that but can effect the child emotionally. Legislation and curriculum frameworks provide important foundations to promote healthy development in schools and in children’s lives Early practioners play a vital role in ensuring that these principles are met by creating inclusive and safe enviro</a:t>
            </a:r>
            <a:endParaRPr lang="en-GB" dirty="0"/>
          </a:p>
          <a:p>
            <a:endParaRPr lang="en-GB" sz="1000" u="sng" dirty="0">
              <a:latin typeface="Calibri"/>
              <a:ea typeface="Calibri"/>
              <a:cs typeface="Calibri"/>
            </a:endParaRPr>
          </a:p>
        </p:txBody>
      </p:sp>
    </p:spTree>
    <p:extLst>
      <p:ext uri="{BB962C8B-B14F-4D97-AF65-F5344CB8AC3E}">
        <p14:creationId xmlns:p14="http://schemas.microsoft.com/office/powerpoint/2010/main" val="3947784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F91AA-DFFB-072F-84A1-C0A347DF74E8}"/>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90952494-558F-C773-C19B-382137EBFC49}"/>
              </a:ext>
            </a:extLst>
          </p:cNvPr>
          <p:cNvSpPr>
            <a:spLocks noGrp="1"/>
          </p:cNvSpPr>
          <p:nvPr>
            <p:ph idx="1"/>
          </p:nvPr>
        </p:nvSpPr>
        <p:spPr/>
        <p:txBody>
          <a:bodyPr vert="horz" lIns="91440" tIns="45720" rIns="91440" bIns="45720" rtlCol="0" anchor="t">
            <a:normAutofit fontScale="25000" lnSpcReduction="20000"/>
          </a:bodyPr>
          <a:lstStyle/>
          <a:p>
            <a:r>
              <a:rPr lang="en-GB" dirty="0">
                <a:highlight>
                  <a:srgbClr val="FFFFFF"/>
                </a:highlight>
                <a:latin typeface="Times New Roman"/>
                <a:cs typeface="Times New Roman"/>
              </a:rPr>
              <a:t>Apa.org. (2025). </a:t>
            </a:r>
            <a:r>
              <a:rPr lang="en-GB" i="1" dirty="0">
                <a:highlight>
                  <a:srgbClr val="FFFFFF"/>
                </a:highlight>
                <a:latin typeface="Times New Roman"/>
                <a:cs typeface="Times New Roman"/>
              </a:rPr>
              <a:t>APA </a:t>
            </a:r>
            <a:r>
              <a:rPr lang="en-GB" i="1" dirty="0" err="1">
                <a:highlight>
                  <a:srgbClr val="FFFFFF"/>
                </a:highlight>
                <a:latin typeface="Times New Roman"/>
                <a:cs typeface="Times New Roman"/>
              </a:rPr>
              <a:t>PsycNet</a:t>
            </a:r>
            <a:r>
              <a:rPr lang="en-GB" dirty="0">
                <a:highlight>
                  <a:srgbClr val="FFFFFF"/>
                </a:highlight>
                <a:latin typeface="Times New Roman"/>
                <a:cs typeface="Times New Roman"/>
              </a:rPr>
              <a:t>. [online] Available at: </a:t>
            </a:r>
            <a:r>
              <a:rPr lang="en-GB" dirty="0">
                <a:solidFill>
                  <a:srgbClr val="1155CC"/>
                </a:solidFill>
                <a:highlight>
                  <a:srgbClr val="FFFFFF"/>
                </a:highlight>
                <a:latin typeface="Times New Roman"/>
                <a:cs typeface="Times New Roman"/>
                <a:hlinkClick r:id="rId2"/>
              </a:rPr>
              <a:t>https://psycnet.apa.org/record/2011-19413-001</a:t>
            </a:r>
            <a:r>
              <a:rPr lang="en-GB" dirty="0">
                <a:highlight>
                  <a:srgbClr val="FFFFFF"/>
                </a:highlight>
                <a:latin typeface="Times New Roman"/>
                <a:cs typeface="Times New Roman"/>
              </a:rPr>
              <a:t>.</a:t>
            </a:r>
            <a:endParaRPr lang="en-GB" dirty="0"/>
          </a:p>
          <a:p>
            <a:r>
              <a:rPr lang="en-GB">
                <a:highlight>
                  <a:srgbClr val="FFFFFF"/>
                </a:highlight>
                <a:latin typeface="Times New Roman"/>
                <a:cs typeface="Times New Roman"/>
              </a:rPr>
              <a:t>British Nutrition Foundation (2025). </a:t>
            </a:r>
            <a:r>
              <a:rPr lang="en-GB" i="1">
                <a:highlight>
                  <a:srgbClr val="FFFFFF"/>
                </a:highlight>
                <a:latin typeface="Times New Roman"/>
                <a:cs typeface="Times New Roman"/>
              </a:rPr>
              <a:t>Nutrition for children</a:t>
            </a:r>
            <a:r>
              <a:rPr lang="en-GB">
                <a:highlight>
                  <a:srgbClr val="FFFFFF"/>
                </a:highlight>
                <a:latin typeface="Times New Roman"/>
                <a:cs typeface="Times New Roman"/>
              </a:rPr>
              <a:t>. [online] British Nutrition Foundation. Available at: </a:t>
            </a:r>
            <a:r>
              <a:rPr lang="en-GB" dirty="0">
                <a:solidFill>
                  <a:srgbClr val="1155CC"/>
                </a:solidFill>
                <a:highlight>
                  <a:srgbClr val="FFFFFF"/>
                </a:highlight>
                <a:latin typeface="Times New Roman"/>
                <a:cs typeface="Times New Roman"/>
                <a:hlinkClick r:id="rId3"/>
              </a:rPr>
              <a:t>https://www.nutrition.org.uk/nutrition-for/children/</a:t>
            </a:r>
            <a:r>
              <a:rPr lang="en-GB">
                <a:highlight>
                  <a:srgbClr val="FFFFFF"/>
                </a:highlight>
                <a:latin typeface="Times New Roman"/>
                <a:cs typeface="Times New Roman"/>
              </a:rPr>
              <a:t>.</a:t>
            </a:r>
            <a:endParaRPr lang="en-GB"/>
          </a:p>
          <a:p>
            <a:r>
              <a:rPr lang="en-GB" dirty="0" err="1">
                <a:highlight>
                  <a:srgbClr val="FFFFFF"/>
                </a:highlight>
                <a:latin typeface="Times New Roman"/>
                <a:cs typeface="Times New Roman"/>
              </a:rPr>
              <a:t>Buttriss</a:t>
            </a:r>
            <a:r>
              <a:rPr lang="en-GB" dirty="0">
                <a:highlight>
                  <a:srgbClr val="FFFFFF"/>
                </a:highlight>
                <a:latin typeface="Times New Roman"/>
                <a:cs typeface="Times New Roman"/>
              </a:rPr>
              <a:t>, J.L. (2016). The Eatwell Guide Refreshed. </a:t>
            </a:r>
            <a:r>
              <a:rPr lang="en-GB" i="1" dirty="0">
                <a:highlight>
                  <a:srgbClr val="FFFFFF"/>
                </a:highlight>
                <a:latin typeface="Times New Roman"/>
                <a:cs typeface="Times New Roman"/>
              </a:rPr>
              <a:t>Nutrition Bulletin</a:t>
            </a:r>
            <a:r>
              <a:rPr lang="en-GB" dirty="0">
                <a:highlight>
                  <a:srgbClr val="FFFFFF"/>
                </a:highlight>
                <a:latin typeface="Times New Roman"/>
                <a:cs typeface="Times New Roman"/>
              </a:rPr>
              <a:t>, [online] 41(2), pp.135–141. </a:t>
            </a:r>
            <a:r>
              <a:rPr lang="en-GB" dirty="0" err="1">
                <a:highlight>
                  <a:srgbClr val="FFFFFF"/>
                </a:highlight>
                <a:latin typeface="Times New Roman"/>
                <a:cs typeface="Times New Roman"/>
              </a:rPr>
              <a:t>doi</a:t>
            </a:r>
            <a:r>
              <a:rPr lang="en-GB" dirty="0">
                <a:highlight>
                  <a:srgbClr val="FFFFFF"/>
                </a:highlight>
                <a:latin typeface="Times New Roman"/>
                <a:cs typeface="Times New Roman"/>
              </a:rPr>
              <a:t>:</a:t>
            </a:r>
            <a:r>
              <a:rPr lang="en-GB" dirty="0">
                <a:solidFill>
                  <a:srgbClr val="1155CC"/>
                </a:solidFill>
                <a:highlight>
                  <a:srgbClr val="FFFFFF"/>
                </a:highlight>
                <a:latin typeface="Times New Roman"/>
                <a:cs typeface="Times New Roman"/>
                <a:hlinkClick r:id="rId4"/>
              </a:rPr>
              <a:t>https://doi.org/10.1111/nbu.12211</a:t>
            </a:r>
            <a:r>
              <a:rPr lang="en-GB" dirty="0">
                <a:highlight>
                  <a:srgbClr val="FFFFFF"/>
                </a:highlight>
                <a:latin typeface="Times New Roman"/>
                <a:cs typeface="Times New Roman"/>
              </a:rPr>
              <a:t>.</a:t>
            </a:r>
            <a:endParaRPr lang="en-GB" dirty="0"/>
          </a:p>
          <a:p>
            <a:r>
              <a:rPr lang="en-GB">
                <a:highlight>
                  <a:srgbClr val="FFFFFF"/>
                </a:highlight>
                <a:latin typeface="Times New Roman"/>
                <a:cs typeface="Times New Roman"/>
              </a:rPr>
              <a:t>Cambridge Dictionary (2019a). </a:t>
            </a:r>
            <a:r>
              <a:rPr lang="en-GB" i="1">
                <a:highlight>
                  <a:srgbClr val="FFFFFF"/>
                </a:highlight>
                <a:latin typeface="Times New Roman"/>
                <a:cs typeface="Times New Roman"/>
              </a:rPr>
              <a:t>Health</a:t>
            </a:r>
            <a:r>
              <a:rPr lang="en-GB">
                <a:highlight>
                  <a:srgbClr val="FFFFFF"/>
                </a:highlight>
                <a:latin typeface="Times New Roman"/>
                <a:cs typeface="Times New Roman"/>
              </a:rPr>
              <a:t>. [online] Cambridge.org. Available at: </a:t>
            </a:r>
            <a:r>
              <a:rPr lang="en-GB" dirty="0">
                <a:solidFill>
                  <a:srgbClr val="1155CC"/>
                </a:solidFill>
                <a:highlight>
                  <a:srgbClr val="FFFFFF"/>
                </a:highlight>
                <a:latin typeface="Times New Roman"/>
                <a:cs typeface="Times New Roman"/>
                <a:hlinkClick r:id="rId5"/>
              </a:rPr>
              <a:t>https://dictionary.cambridge.org/dictionary/english/health</a:t>
            </a:r>
            <a:r>
              <a:rPr lang="en-GB">
                <a:highlight>
                  <a:srgbClr val="FFFFFF"/>
                </a:highlight>
                <a:latin typeface="Times New Roman"/>
                <a:cs typeface="Times New Roman"/>
              </a:rPr>
              <a:t>.</a:t>
            </a:r>
            <a:endParaRPr lang="en-GB"/>
          </a:p>
          <a:p>
            <a:r>
              <a:rPr lang="en-GB">
                <a:highlight>
                  <a:srgbClr val="FFFFFF"/>
                </a:highlight>
                <a:latin typeface="Times New Roman"/>
                <a:cs typeface="Times New Roman"/>
              </a:rPr>
              <a:t>Cambridge Dictionary (2019b). </a:t>
            </a:r>
            <a:r>
              <a:rPr lang="en-GB" i="1">
                <a:highlight>
                  <a:srgbClr val="FFFFFF"/>
                </a:highlight>
                <a:latin typeface="Times New Roman"/>
                <a:cs typeface="Times New Roman"/>
              </a:rPr>
              <a:t>LIFESTYLE | meaning in the Cambridge English Dictionary</a:t>
            </a:r>
            <a:r>
              <a:rPr lang="en-GB">
                <a:highlight>
                  <a:srgbClr val="FFFFFF"/>
                </a:highlight>
                <a:latin typeface="Times New Roman"/>
                <a:cs typeface="Times New Roman"/>
              </a:rPr>
              <a:t>. [online] Cambridge.org. Available at: </a:t>
            </a:r>
            <a:r>
              <a:rPr lang="en-GB" dirty="0">
                <a:solidFill>
                  <a:srgbClr val="1155CC"/>
                </a:solidFill>
                <a:highlight>
                  <a:srgbClr val="FFFFFF"/>
                </a:highlight>
                <a:latin typeface="Times New Roman"/>
                <a:cs typeface="Times New Roman"/>
                <a:hlinkClick r:id="rId6"/>
              </a:rPr>
              <a:t>https://dictionary.cambridge.org/dictionary/english/lifestyle</a:t>
            </a:r>
            <a:r>
              <a:rPr lang="en-GB">
                <a:highlight>
                  <a:srgbClr val="FFFFFF"/>
                </a:highlight>
                <a:latin typeface="Times New Roman"/>
                <a:cs typeface="Times New Roman"/>
              </a:rPr>
              <a:t>.</a:t>
            </a:r>
            <a:endParaRPr lang="en-GB"/>
          </a:p>
          <a:p>
            <a:r>
              <a:rPr lang="en-GB">
                <a:highlight>
                  <a:srgbClr val="FFFFFF"/>
                </a:highlight>
                <a:latin typeface="Times New Roman"/>
                <a:cs typeface="Times New Roman"/>
              </a:rPr>
              <a:t>Cambridge Dictionary (2025). </a:t>
            </a:r>
            <a:r>
              <a:rPr lang="en-GB" i="1">
                <a:highlight>
                  <a:srgbClr val="FFFFFF"/>
                </a:highlight>
                <a:latin typeface="Times New Roman"/>
                <a:cs typeface="Times New Roman"/>
              </a:rPr>
              <a:t>WELL-BEING | Meaning in the Cambridge English Dictionary</a:t>
            </a:r>
            <a:r>
              <a:rPr lang="en-GB">
                <a:highlight>
                  <a:srgbClr val="FFFFFF"/>
                </a:highlight>
                <a:latin typeface="Times New Roman"/>
                <a:cs typeface="Times New Roman"/>
              </a:rPr>
              <a:t>. [online] Cambridge.org. Available at: </a:t>
            </a:r>
            <a:r>
              <a:rPr lang="en-GB" dirty="0">
                <a:solidFill>
                  <a:srgbClr val="1155CC"/>
                </a:solidFill>
                <a:highlight>
                  <a:srgbClr val="FFFFFF"/>
                </a:highlight>
                <a:latin typeface="Times New Roman"/>
                <a:cs typeface="Times New Roman"/>
                <a:hlinkClick r:id="rId7"/>
              </a:rPr>
              <a:t>https://dictionary.cambridge.org/dictionary/english/well-being</a:t>
            </a:r>
            <a:r>
              <a:rPr lang="en-GB">
                <a:highlight>
                  <a:srgbClr val="FFFFFF"/>
                </a:highlight>
                <a:latin typeface="Times New Roman"/>
                <a:cs typeface="Times New Roman"/>
              </a:rPr>
              <a:t>.</a:t>
            </a:r>
            <a:endParaRPr lang="en-GB"/>
          </a:p>
          <a:p>
            <a:r>
              <a:rPr lang="en-GB" dirty="0" err="1">
                <a:highlight>
                  <a:srgbClr val="FFFFFF"/>
                </a:highlight>
                <a:latin typeface="Times New Roman"/>
                <a:cs typeface="Times New Roman"/>
              </a:rPr>
              <a:t>chloebuckley</a:t>
            </a:r>
            <a:r>
              <a:rPr lang="en-GB" dirty="0">
                <a:highlight>
                  <a:srgbClr val="FFFFFF"/>
                </a:highlight>
                <a:latin typeface="Times New Roman"/>
                <a:cs typeface="Times New Roman"/>
              </a:rPr>
              <a:t> (2026). </a:t>
            </a:r>
            <a:r>
              <a:rPr lang="en-GB" i="1" dirty="0">
                <a:highlight>
                  <a:srgbClr val="FFFFFF"/>
                </a:highlight>
                <a:latin typeface="Times New Roman"/>
                <a:cs typeface="Times New Roman"/>
              </a:rPr>
              <a:t>Education and health - Public Health Wales</a:t>
            </a:r>
            <a:r>
              <a:rPr lang="en-GB" dirty="0">
                <a:highlight>
                  <a:srgbClr val="FFFFFF"/>
                </a:highlight>
                <a:latin typeface="Times New Roman"/>
                <a:cs typeface="Times New Roman"/>
              </a:rPr>
              <a:t>. [online] Public Health Wales -. Available at: </a:t>
            </a:r>
            <a:r>
              <a:rPr lang="en-GB" dirty="0">
                <a:solidFill>
                  <a:srgbClr val="1155CC"/>
                </a:solidFill>
                <a:highlight>
                  <a:srgbClr val="FFFFFF"/>
                </a:highlight>
                <a:latin typeface="Times New Roman"/>
                <a:cs typeface="Times New Roman"/>
                <a:hlinkClick r:id="rId8"/>
              </a:rPr>
              <a:t>https://phw.nhs.wales/topic/education-and-health/</a:t>
            </a:r>
            <a:r>
              <a:rPr lang="en-GB" dirty="0">
                <a:highlight>
                  <a:srgbClr val="FFFFFF"/>
                </a:highlight>
                <a:latin typeface="Times New Roman"/>
                <a:cs typeface="Times New Roman"/>
              </a:rPr>
              <a:t> [Accessed 12 Jun. 2026].</a:t>
            </a:r>
            <a:endParaRPr lang="en-GB" dirty="0"/>
          </a:p>
          <a:p>
            <a:r>
              <a:rPr lang="en-GB" dirty="0">
                <a:highlight>
                  <a:srgbClr val="FFFFFF"/>
                </a:highlight>
                <a:latin typeface="Times New Roman"/>
                <a:cs typeface="Times New Roman"/>
              </a:rPr>
              <a:t>de Oliveira, A.B., Mota, J., </a:t>
            </a:r>
            <a:r>
              <a:rPr lang="en-GB" dirty="0" err="1">
                <a:highlight>
                  <a:srgbClr val="FFFFFF"/>
                </a:highlight>
                <a:latin typeface="Times New Roman"/>
                <a:cs typeface="Times New Roman"/>
              </a:rPr>
              <a:t>Woldeamanuel</a:t>
            </a:r>
            <a:r>
              <a:rPr lang="en-GB" dirty="0">
                <a:highlight>
                  <a:srgbClr val="FFFFFF"/>
                </a:highlight>
                <a:latin typeface="Times New Roman"/>
                <a:cs typeface="Times New Roman"/>
              </a:rPr>
              <a:t>, Y.W., Pereira, L.K., Oliveira, L.A. de M. e S., Peres, M.F.P. and Goulart, A.C. (2025). The 6 Pillars of Lifestyle Medicine and Prevalence of Cardiovascular and Cardiometabolic Diseases in Brazil: A Cross-Sectional, Population-Based Study Involving 88,531 Adults. </a:t>
            </a:r>
            <a:r>
              <a:rPr lang="en-GB" i="1" dirty="0">
                <a:highlight>
                  <a:srgbClr val="FFFFFF"/>
                </a:highlight>
                <a:latin typeface="Times New Roman"/>
                <a:cs typeface="Times New Roman"/>
              </a:rPr>
              <a:t>American Journal of Lifestyle Medicine</a:t>
            </a:r>
            <a:r>
              <a:rPr lang="en-GB" dirty="0">
                <a:highlight>
                  <a:srgbClr val="FFFFFF"/>
                </a:highlight>
                <a:latin typeface="Times New Roman"/>
                <a:cs typeface="Times New Roman"/>
              </a:rPr>
              <a:t>. [online] </a:t>
            </a:r>
            <a:r>
              <a:rPr lang="en-GB" dirty="0" err="1">
                <a:highlight>
                  <a:srgbClr val="FFFFFF"/>
                </a:highlight>
                <a:latin typeface="Times New Roman"/>
                <a:cs typeface="Times New Roman"/>
              </a:rPr>
              <a:t>doi</a:t>
            </a:r>
            <a:r>
              <a:rPr lang="en-GB" dirty="0">
                <a:highlight>
                  <a:srgbClr val="FFFFFF"/>
                </a:highlight>
                <a:latin typeface="Times New Roman"/>
                <a:cs typeface="Times New Roman"/>
              </a:rPr>
              <a:t>:</a:t>
            </a:r>
            <a:r>
              <a:rPr lang="en-GB" dirty="0">
                <a:solidFill>
                  <a:srgbClr val="1155CC"/>
                </a:solidFill>
                <a:highlight>
                  <a:srgbClr val="FFFFFF"/>
                </a:highlight>
                <a:latin typeface="Times New Roman"/>
                <a:cs typeface="Times New Roman"/>
                <a:hlinkClick r:id="rId9"/>
              </a:rPr>
              <a:t>https://doi.org/10.1177/15598276251348170</a:t>
            </a:r>
            <a:r>
              <a:rPr lang="en-GB" dirty="0">
                <a:highlight>
                  <a:srgbClr val="FFFFFF"/>
                </a:highlight>
                <a:latin typeface="Times New Roman"/>
                <a:cs typeface="Times New Roman"/>
              </a:rPr>
              <a:t>.</a:t>
            </a:r>
            <a:endParaRPr lang="en-GB" dirty="0"/>
          </a:p>
          <a:p>
            <a:r>
              <a:rPr lang="en-GB">
                <a:highlight>
                  <a:srgbClr val="FFFFFF"/>
                </a:highlight>
                <a:latin typeface="Times New Roman"/>
                <a:cs typeface="Times New Roman"/>
              </a:rPr>
              <a:t>Department for Education (2024). </a:t>
            </a:r>
            <a:r>
              <a:rPr lang="en-GB" i="1">
                <a:highlight>
                  <a:srgbClr val="FFFFFF"/>
                </a:highlight>
                <a:latin typeface="Times New Roman"/>
                <a:cs typeface="Times New Roman"/>
              </a:rPr>
              <a:t>Early Years Foundation Stage Statutory Framework (EYFS)</a:t>
            </a:r>
            <a:r>
              <a:rPr lang="en-GB">
                <a:highlight>
                  <a:srgbClr val="FFFFFF"/>
                </a:highlight>
                <a:latin typeface="Times New Roman"/>
                <a:cs typeface="Times New Roman"/>
              </a:rPr>
              <a:t>. [online] </a:t>
            </a:r>
            <a:r>
              <a:rPr lang="en-GB" dirty="0">
                <a:solidFill>
                  <a:srgbClr val="1155CC"/>
                </a:solidFill>
                <a:highlight>
                  <a:srgbClr val="FFFFFF"/>
                </a:highlight>
                <a:latin typeface="Times New Roman"/>
                <a:cs typeface="Times New Roman"/>
                <a:hlinkClick r:id="rId10"/>
              </a:rPr>
              <a:t>GOV.UK</a:t>
            </a:r>
            <a:r>
              <a:rPr lang="en-GB">
                <a:highlight>
                  <a:srgbClr val="FFFFFF"/>
                </a:highlight>
                <a:latin typeface="Times New Roman"/>
                <a:cs typeface="Times New Roman"/>
              </a:rPr>
              <a:t>. Available at: </a:t>
            </a:r>
            <a:r>
              <a:rPr lang="en-GB" dirty="0">
                <a:solidFill>
                  <a:srgbClr val="1155CC"/>
                </a:solidFill>
                <a:highlight>
                  <a:srgbClr val="FFFFFF"/>
                </a:highlight>
                <a:latin typeface="Times New Roman"/>
                <a:cs typeface="Times New Roman"/>
                <a:hlinkClick r:id="rId11"/>
              </a:rPr>
              <a:t>https://www.gov.uk/government/publications/early-years-foundation-stage-framework--2</a:t>
            </a:r>
            <a:r>
              <a:rPr lang="en-GB">
                <a:highlight>
                  <a:srgbClr val="FFFFFF"/>
                </a:highlight>
                <a:latin typeface="Times New Roman"/>
                <a:cs typeface="Times New Roman"/>
              </a:rPr>
              <a:t>.</a:t>
            </a:r>
            <a:endParaRPr lang="en-GB"/>
          </a:p>
          <a:p>
            <a:r>
              <a:rPr lang="en-GB" dirty="0">
                <a:highlight>
                  <a:srgbClr val="FFFFFF"/>
                </a:highlight>
                <a:latin typeface="Times New Roman"/>
                <a:cs typeface="Times New Roman"/>
              </a:rPr>
              <a:t>Koomen, H.M.Y., van Leeuwen, M.G.P. and van der Leij, A. (2004). Does well-being contribute to performance? Emotional security, teacher support and learning behaviour in kindergarten. </a:t>
            </a:r>
            <a:r>
              <a:rPr lang="en-GB" i="1" dirty="0">
                <a:highlight>
                  <a:srgbClr val="FFFFFF"/>
                </a:highlight>
                <a:latin typeface="Times New Roman"/>
                <a:cs typeface="Times New Roman"/>
              </a:rPr>
              <a:t>Infant and Child Development</a:t>
            </a:r>
            <a:r>
              <a:rPr lang="en-GB" dirty="0">
                <a:highlight>
                  <a:srgbClr val="FFFFFF"/>
                </a:highlight>
                <a:latin typeface="Times New Roman"/>
                <a:cs typeface="Times New Roman"/>
              </a:rPr>
              <a:t>, 13(3), pp.253–275. </a:t>
            </a:r>
            <a:r>
              <a:rPr lang="en-GB" dirty="0" err="1">
                <a:highlight>
                  <a:srgbClr val="FFFFFF"/>
                </a:highlight>
                <a:latin typeface="Times New Roman"/>
                <a:cs typeface="Times New Roman"/>
              </a:rPr>
              <a:t>doi</a:t>
            </a:r>
            <a:r>
              <a:rPr lang="en-GB" dirty="0">
                <a:highlight>
                  <a:srgbClr val="FFFFFF"/>
                </a:highlight>
                <a:latin typeface="Times New Roman"/>
                <a:cs typeface="Times New Roman"/>
              </a:rPr>
              <a:t>:</a:t>
            </a:r>
            <a:r>
              <a:rPr lang="en-GB" dirty="0">
                <a:solidFill>
                  <a:srgbClr val="1155CC"/>
                </a:solidFill>
                <a:highlight>
                  <a:srgbClr val="FFFFFF"/>
                </a:highlight>
                <a:latin typeface="Times New Roman"/>
                <a:cs typeface="Times New Roman"/>
                <a:hlinkClick r:id="rId12"/>
              </a:rPr>
              <a:t>https://doi.org/10.1002/icd.352</a:t>
            </a:r>
            <a:r>
              <a:rPr lang="en-GB" dirty="0">
                <a:highlight>
                  <a:srgbClr val="FFFFFF"/>
                </a:highlight>
                <a:latin typeface="Times New Roman"/>
                <a:cs typeface="Times New Roman"/>
              </a:rPr>
              <a:t>.</a:t>
            </a:r>
            <a:endParaRPr lang="en-GB" dirty="0"/>
          </a:p>
          <a:p>
            <a:r>
              <a:rPr lang="en-GB" dirty="0">
                <a:highlight>
                  <a:srgbClr val="FFFFFF"/>
                </a:highlight>
                <a:latin typeface="Times New Roman"/>
                <a:cs typeface="Times New Roman"/>
              </a:rPr>
              <a:t>Langevin, H.M. (2024). Health and Well-Being. </a:t>
            </a:r>
            <a:r>
              <a:rPr lang="en-GB" i="1" dirty="0">
                <a:highlight>
                  <a:srgbClr val="FFFFFF"/>
                </a:highlight>
                <a:latin typeface="Times New Roman"/>
                <a:cs typeface="Times New Roman"/>
              </a:rPr>
              <a:t>Medical Care</a:t>
            </a:r>
            <a:r>
              <a:rPr lang="en-GB" dirty="0">
                <a:highlight>
                  <a:srgbClr val="FFFFFF"/>
                </a:highlight>
                <a:latin typeface="Times New Roman"/>
                <a:cs typeface="Times New Roman"/>
              </a:rPr>
              <a:t>, [online] 62(12), pp.S13–S14. </a:t>
            </a:r>
            <a:r>
              <a:rPr lang="en-GB" dirty="0" err="1">
                <a:highlight>
                  <a:srgbClr val="FFFFFF"/>
                </a:highlight>
                <a:latin typeface="Times New Roman"/>
                <a:cs typeface="Times New Roman"/>
              </a:rPr>
              <a:t>doi</a:t>
            </a:r>
            <a:r>
              <a:rPr lang="en-GB" dirty="0">
                <a:highlight>
                  <a:srgbClr val="FFFFFF"/>
                </a:highlight>
                <a:latin typeface="Times New Roman"/>
                <a:cs typeface="Times New Roman"/>
              </a:rPr>
              <a:t>:</a:t>
            </a:r>
            <a:r>
              <a:rPr lang="en-GB" dirty="0">
                <a:solidFill>
                  <a:srgbClr val="1155CC"/>
                </a:solidFill>
                <a:highlight>
                  <a:srgbClr val="FFFFFF"/>
                </a:highlight>
                <a:latin typeface="Times New Roman"/>
                <a:cs typeface="Times New Roman"/>
                <a:hlinkClick r:id="rId13"/>
              </a:rPr>
              <a:t>https://doi.org/10.1097/mlr.0000000000002061</a:t>
            </a:r>
            <a:r>
              <a:rPr lang="en-GB" dirty="0">
                <a:highlight>
                  <a:srgbClr val="FFFFFF"/>
                </a:highlight>
                <a:latin typeface="Times New Roman"/>
                <a:cs typeface="Times New Roman"/>
              </a:rPr>
              <a:t>.</a:t>
            </a:r>
            <a:endParaRPr lang="en-GB" dirty="0"/>
          </a:p>
          <a:p>
            <a:r>
              <a:rPr lang="en-GB" dirty="0">
                <a:highlight>
                  <a:srgbClr val="FFFFFF"/>
                </a:highlight>
                <a:latin typeface="Times New Roman"/>
                <a:cs typeface="Times New Roman"/>
              </a:rPr>
              <a:t>Liddle, I. and Carter, G.F.A. (2015). Emotional and psychological well-being in children: the development and validation of the Stirling Children’s Well-being Scale. </a:t>
            </a:r>
            <a:r>
              <a:rPr lang="en-GB" i="1" dirty="0">
                <a:highlight>
                  <a:srgbClr val="FFFFFF"/>
                </a:highlight>
                <a:latin typeface="Times New Roman"/>
                <a:cs typeface="Times New Roman"/>
              </a:rPr>
              <a:t>Educational Psychology in Practice</a:t>
            </a:r>
            <a:r>
              <a:rPr lang="en-GB" dirty="0">
                <a:highlight>
                  <a:srgbClr val="FFFFFF"/>
                </a:highlight>
                <a:latin typeface="Times New Roman"/>
                <a:cs typeface="Times New Roman"/>
              </a:rPr>
              <a:t>, 31(2), pp.174–185. </a:t>
            </a:r>
            <a:r>
              <a:rPr lang="en-GB" dirty="0" err="1">
                <a:highlight>
                  <a:srgbClr val="FFFFFF"/>
                </a:highlight>
                <a:latin typeface="Times New Roman"/>
                <a:cs typeface="Times New Roman"/>
              </a:rPr>
              <a:t>doi</a:t>
            </a:r>
            <a:r>
              <a:rPr lang="en-GB" dirty="0">
                <a:highlight>
                  <a:srgbClr val="FFFFFF"/>
                </a:highlight>
                <a:latin typeface="Times New Roman"/>
                <a:cs typeface="Times New Roman"/>
              </a:rPr>
              <a:t>:</a:t>
            </a:r>
            <a:r>
              <a:rPr lang="en-GB" dirty="0">
                <a:solidFill>
                  <a:srgbClr val="1155CC"/>
                </a:solidFill>
                <a:highlight>
                  <a:srgbClr val="FFFFFF"/>
                </a:highlight>
                <a:latin typeface="Times New Roman"/>
                <a:cs typeface="Times New Roman"/>
                <a:hlinkClick r:id="rId14"/>
              </a:rPr>
              <a:t>https://doi.org/10.1080/02667363.2015.1008409</a:t>
            </a:r>
            <a:r>
              <a:rPr lang="en-GB" dirty="0">
                <a:highlight>
                  <a:srgbClr val="FFFFFF"/>
                </a:highlight>
                <a:latin typeface="Times New Roman"/>
                <a:cs typeface="Times New Roman"/>
              </a:rPr>
              <a:t>.</a:t>
            </a:r>
            <a:endParaRPr lang="en-GB" dirty="0"/>
          </a:p>
          <a:p>
            <a:r>
              <a:rPr lang="en-GB">
                <a:highlight>
                  <a:srgbClr val="FFFFFF"/>
                </a:highlight>
                <a:latin typeface="Times New Roman"/>
                <a:cs typeface="Times New Roman"/>
              </a:rPr>
              <a:t>National Institutes of Health (2015). </a:t>
            </a:r>
            <a:r>
              <a:rPr lang="en-GB" i="1">
                <a:highlight>
                  <a:srgbClr val="FFFFFF"/>
                </a:highlight>
                <a:latin typeface="Times New Roman"/>
                <a:cs typeface="Times New Roman"/>
              </a:rPr>
              <a:t>Positive Emotions and Your Health</a:t>
            </a:r>
            <a:r>
              <a:rPr lang="en-GB">
                <a:highlight>
                  <a:srgbClr val="FFFFFF"/>
                </a:highlight>
                <a:latin typeface="Times New Roman"/>
                <a:cs typeface="Times New Roman"/>
              </a:rPr>
              <a:t>. [online] NIH News in Health. Available at: </a:t>
            </a:r>
            <a:r>
              <a:rPr lang="en-GB" dirty="0">
                <a:solidFill>
                  <a:srgbClr val="1155CC"/>
                </a:solidFill>
                <a:highlight>
                  <a:srgbClr val="FFFFFF"/>
                </a:highlight>
                <a:latin typeface="Times New Roman"/>
                <a:cs typeface="Times New Roman"/>
                <a:hlinkClick r:id="rId15"/>
              </a:rPr>
              <a:t>https://newsinhealth.nih.gov/2015/08/positive-emotions-your-health</a:t>
            </a:r>
            <a:r>
              <a:rPr lang="en-GB">
                <a:highlight>
                  <a:srgbClr val="FFFFFF"/>
                </a:highlight>
                <a:latin typeface="Times New Roman"/>
                <a:cs typeface="Times New Roman"/>
              </a:rPr>
              <a:t>.</a:t>
            </a:r>
            <a:endParaRPr lang="en-GB"/>
          </a:p>
          <a:p>
            <a:r>
              <a:rPr lang="en-GB" dirty="0">
                <a:highlight>
                  <a:srgbClr val="FFFFFF"/>
                </a:highlight>
                <a:latin typeface="Times New Roman"/>
                <a:cs typeface="Times New Roman"/>
              </a:rPr>
              <a:t>Negård, I.-L., Skjær Ulvik, O. and </a:t>
            </a:r>
            <a:r>
              <a:rPr lang="en-GB" dirty="0" err="1">
                <a:highlight>
                  <a:srgbClr val="FFFFFF"/>
                </a:highlight>
                <a:latin typeface="Times New Roman"/>
                <a:cs typeface="Times New Roman"/>
              </a:rPr>
              <a:t>Oterholm</a:t>
            </a:r>
            <a:r>
              <a:rPr lang="en-GB" dirty="0">
                <a:highlight>
                  <a:srgbClr val="FFFFFF"/>
                </a:highlight>
                <a:latin typeface="Times New Roman"/>
                <a:cs typeface="Times New Roman"/>
              </a:rPr>
              <a:t>, I. (2020). You and me and all of us: The significance of belonging in a continual community of children in long-term care in Norway. </a:t>
            </a:r>
            <a:r>
              <a:rPr lang="en-GB" i="1" dirty="0">
                <a:highlight>
                  <a:srgbClr val="FFFFFF"/>
                </a:highlight>
                <a:latin typeface="Times New Roman"/>
                <a:cs typeface="Times New Roman"/>
              </a:rPr>
              <a:t>Children and Youth Services Review</a:t>
            </a:r>
            <a:r>
              <a:rPr lang="en-GB" dirty="0">
                <a:highlight>
                  <a:srgbClr val="FFFFFF"/>
                </a:highlight>
                <a:latin typeface="Times New Roman"/>
                <a:cs typeface="Times New Roman"/>
              </a:rPr>
              <a:t>, 118, p.105352. </a:t>
            </a:r>
            <a:r>
              <a:rPr lang="en-GB" dirty="0" err="1">
                <a:highlight>
                  <a:srgbClr val="FFFFFF"/>
                </a:highlight>
                <a:latin typeface="Times New Roman"/>
                <a:cs typeface="Times New Roman"/>
              </a:rPr>
              <a:t>doi</a:t>
            </a:r>
            <a:r>
              <a:rPr lang="en-GB" dirty="0">
                <a:highlight>
                  <a:srgbClr val="FFFFFF"/>
                </a:highlight>
                <a:latin typeface="Times New Roman"/>
                <a:cs typeface="Times New Roman"/>
              </a:rPr>
              <a:t>:</a:t>
            </a:r>
            <a:r>
              <a:rPr lang="en-GB" dirty="0">
                <a:solidFill>
                  <a:srgbClr val="1155CC"/>
                </a:solidFill>
                <a:highlight>
                  <a:srgbClr val="FFFFFF"/>
                </a:highlight>
                <a:latin typeface="Times New Roman"/>
                <a:cs typeface="Times New Roman"/>
                <a:hlinkClick r:id="rId16"/>
              </a:rPr>
              <a:t>https://doi.org/10.1016/j.childyouth.2020.105352</a:t>
            </a:r>
            <a:r>
              <a:rPr lang="en-GB" dirty="0">
                <a:highlight>
                  <a:srgbClr val="FFFFFF"/>
                </a:highlight>
                <a:latin typeface="Times New Roman"/>
                <a:cs typeface="Times New Roman"/>
              </a:rPr>
              <a:t>.</a:t>
            </a:r>
            <a:endParaRPr lang="en-GB" dirty="0"/>
          </a:p>
          <a:p>
            <a:r>
              <a:rPr lang="en-GB" dirty="0">
                <a:highlight>
                  <a:srgbClr val="FFFFFF"/>
                </a:highlight>
                <a:latin typeface="Times New Roman"/>
                <a:cs typeface="Times New Roman"/>
              </a:rPr>
              <a:t>Newman, R.S. (2002). How Self-Regulated Learners Cope with Academic Difficulty: The Role of Adaptive Help Seeking. </a:t>
            </a:r>
            <a:r>
              <a:rPr lang="en-GB" i="1" dirty="0">
                <a:highlight>
                  <a:srgbClr val="FFFFFF"/>
                </a:highlight>
                <a:latin typeface="Times New Roman"/>
                <a:cs typeface="Times New Roman"/>
              </a:rPr>
              <a:t>Theory Into Practice</a:t>
            </a:r>
            <a:r>
              <a:rPr lang="en-GB" dirty="0">
                <a:highlight>
                  <a:srgbClr val="FFFFFF"/>
                </a:highlight>
                <a:latin typeface="Times New Roman"/>
                <a:cs typeface="Times New Roman"/>
              </a:rPr>
              <a:t>, 41(2), pp.132–138. </a:t>
            </a:r>
            <a:r>
              <a:rPr lang="en-GB" dirty="0" err="1">
                <a:highlight>
                  <a:srgbClr val="FFFFFF"/>
                </a:highlight>
                <a:latin typeface="Times New Roman"/>
                <a:cs typeface="Times New Roman"/>
              </a:rPr>
              <a:t>doi</a:t>
            </a:r>
            <a:r>
              <a:rPr lang="en-GB" dirty="0">
                <a:highlight>
                  <a:srgbClr val="FFFFFF"/>
                </a:highlight>
                <a:latin typeface="Times New Roman"/>
                <a:cs typeface="Times New Roman"/>
              </a:rPr>
              <a:t>:</a:t>
            </a:r>
            <a:r>
              <a:rPr lang="en-GB" dirty="0">
                <a:solidFill>
                  <a:srgbClr val="1155CC"/>
                </a:solidFill>
                <a:highlight>
                  <a:srgbClr val="FFFFFF"/>
                </a:highlight>
                <a:latin typeface="Times New Roman"/>
                <a:cs typeface="Times New Roman"/>
                <a:hlinkClick r:id="rId17"/>
              </a:rPr>
              <a:t>https://doi.org/10.1207/s15430421tip4102_10</a:t>
            </a:r>
            <a:r>
              <a:rPr lang="en-GB" dirty="0">
                <a:highlight>
                  <a:srgbClr val="FFFFFF"/>
                </a:highlight>
                <a:latin typeface="Times New Roman"/>
                <a:cs typeface="Times New Roman"/>
              </a:rPr>
              <a:t>.</a:t>
            </a:r>
            <a:endParaRPr lang="en-GB" dirty="0"/>
          </a:p>
          <a:p>
            <a:r>
              <a:rPr lang="en-GB" dirty="0">
                <a:highlight>
                  <a:srgbClr val="FFFFFF"/>
                </a:highlight>
                <a:latin typeface="Times New Roman"/>
                <a:cs typeface="Times New Roman"/>
              </a:rPr>
              <a:t>NHS (2019). </a:t>
            </a:r>
            <a:r>
              <a:rPr lang="en-GB" i="1" dirty="0">
                <a:highlight>
                  <a:srgbClr val="FFFFFF"/>
                </a:highlight>
                <a:latin typeface="Times New Roman"/>
                <a:cs typeface="Times New Roman"/>
              </a:rPr>
              <a:t>Behaviour, emotions and mental health</a:t>
            </a:r>
            <a:r>
              <a:rPr lang="en-GB" dirty="0">
                <a:highlight>
                  <a:srgbClr val="FFFFFF"/>
                </a:highlight>
                <a:latin typeface="Times New Roman"/>
                <a:cs typeface="Times New Roman"/>
              </a:rPr>
              <a:t>. [online] Behaviour, emotions and mental health. Available at: </a:t>
            </a:r>
            <a:r>
              <a:rPr lang="en-GB" dirty="0">
                <a:solidFill>
                  <a:srgbClr val="1155CC"/>
                </a:solidFill>
                <a:highlight>
                  <a:srgbClr val="FFFFFF"/>
                </a:highlight>
                <a:latin typeface="Times New Roman"/>
                <a:cs typeface="Times New Roman"/>
                <a:hlinkClick r:id="rId18"/>
              </a:rPr>
              <a:t>https://bedslutonchildrenshealth.nhs.uk/behaviour-emotions-and-mental-health/</a:t>
            </a:r>
            <a:r>
              <a:rPr lang="en-GB" dirty="0">
                <a:highlight>
                  <a:srgbClr val="FFFFFF"/>
                </a:highlight>
                <a:latin typeface="Times New Roman"/>
                <a:cs typeface="Times New Roman"/>
              </a:rPr>
              <a:t>.</a:t>
            </a:r>
            <a:endParaRPr lang="en-GB" dirty="0"/>
          </a:p>
          <a:p>
            <a:r>
              <a:rPr lang="en-GB">
                <a:highlight>
                  <a:srgbClr val="FFFFFF"/>
                </a:highlight>
                <a:latin typeface="Times New Roman"/>
                <a:cs typeface="Times New Roman"/>
              </a:rPr>
              <a:t>NHS (2022). </a:t>
            </a:r>
            <a:r>
              <a:rPr lang="en-GB" i="1">
                <a:highlight>
                  <a:srgbClr val="FFFFFF"/>
                </a:highlight>
                <a:latin typeface="Times New Roman"/>
                <a:cs typeface="Times New Roman"/>
              </a:rPr>
              <a:t>The Eatwell Guide</a:t>
            </a:r>
            <a:r>
              <a:rPr lang="en-GB">
                <a:highlight>
                  <a:srgbClr val="FFFFFF"/>
                </a:highlight>
                <a:latin typeface="Times New Roman"/>
                <a:cs typeface="Times New Roman"/>
              </a:rPr>
              <a:t>. [online] NHS. Available at: </a:t>
            </a:r>
            <a:r>
              <a:rPr lang="en-GB" dirty="0">
                <a:solidFill>
                  <a:srgbClr val="1155CC"/>
                </a:solidFill>
                <a:highlight>
                  <a:srgbClr val="FFFFFF"/>
                </a:highlight>
                <a:latin typeface="Times New Roman"/>
                <a:cs typeface="Times New Roman"/>
                <a:hlinkClick r:id="rId19"/>
              </a:rPr>
              <a:t>https://www.nhs.uk/live-well/eat-well/food-guidelines-and-food-labels/the-eatwell-guide/</a:t>
            </a:r>
            <a:r>
              <a:rPr lang="en-GB">
                <a:highlight>
                  <a:srgbClr val="FFFFFF"/>
                </a:highlight>
                <a:latin typeface="Times New Roman"/>
                <a:cs typeface="Times New Roman"/>
              </a:rPr>
              <a:t>.</a:t>
            </a:r>
            <a:endParaRPr lang="en-GB"/>
          </a:p>
          <a:p>
            <a:r>
              <a:rPr lang="en-GB">
                <a:highlight>
                  <a:srgbClr val="FFFFFF"/>
                </a:highlight>
                <a:latin typeface="Times New Roman"/>
                <a:cs typeface="Times New Roman"/>
              </a:rPr>
              <a:t>NHS England (2024). </a:t>
            </a:r>
            <a:r>
              <a:rPr lang="en-GB" i="1">
                <a:highlight>
                  <a:srgbClr val="FFFFFF"/>
                </a:highlight>
                <a:latin typeface="Times New Roman"/>
                <a:cs typeface="Times New Roman"/>
              </a:rPr>
              <a:t>NHS England» One in eight toddlers and primary school aged children obese</a:t>
            </a:r>
            <a:r>
              <a:rPr lang="en-GB">
                <a:highlight>
                  <a:srgbClr val="FFFFFF"/>
                </a:highlight>
                <a:latin typeface="Times New Roman"/>
                <a:cs typeface="Times New Roman"/>
              </a:rPr>
              <a:t>. [online] </a:t>
            </a:r>
            <a:r>
              <a:rPr lang="en-GB" dirty="0">
                <a:solidFill>
                  <a:srgbClr val="1155CC"/>
                </a:solidFill>
                <a:highlight>
                  <a:srgbClr val="FFFFFF"/>
                </a:highlight>
                <a:latin typeface="Times New Roman"/>
                <a:cs typeface="Times New Roman"/>
                <a:hlinkClick r:id="rId20"/>
              </a:rPr>
              <a:t>England.nhs.uk</a:t>
            </a:r>
            <a:r>
              <a:rPr lang="en-GB">
                <a:highlight>
                  <a:srgbClr val="FFFFFF"/>
                </a:highlight>
                <a:latin typeface="Times New Roman"/>
                <a:cs typeface="Times New Roman"/>
              </a:rPr>
              <a:t>. Available at: </a:t>
            </a:r>
            <a:r>
              <a:rPr lang="en-GB" dirty="0">
                <a:solidFill>
                  <a:srgbClr val="1155CC"/>
                </a:solidFill>
                <a:highlight>
                  <a:srgbClr val="FFFFFF"/>
                </a:highlight>
                <a:latin typeface="Times New Roman"/>
                <a:cs typeface="Times New Roman"/>
                <a:hlinkClick r:id="rId21"/>
              </a:rPr>
              <a:t>https://www.england.nhs.uk/2024/09/one-in-eight-toddlers-and-primary-school-aged-children-obese/</a:t>
            </a:r>
            <a:r>
              <a:rPr lang="en-GB">
                <a:highlight>
                  <a:srgbClr val="FFFFFF"/>
                </a:highlight>
                <a:latin typeface="Times New Roman"/>
                <a:cs typeface="Times New Roman"/>
              </a:rPr>
              <a:t>.</a:t>
            </a:r>
            <a:endParaRPr lang="en-GB"/>
          </a:p>
          <a:p>
            <a:r>
              <a:rPr lang="en-GB" dirty="0">
                <a:highlight>
                  <a:srgbClr val="FFFFFF"/>
                </a:highlight>
                <a:latin typeface="Times New Roman"/>
                <a:cs typeface="Times New Roman"/>
              </a:rPr>
              <a:t>Nicholls, J.G. (1978). The Development of the Concepts of Effort and Ability, Perception of Academic Attainment, and the Understanding That Difficult Tasks Require More Ability. </a:t>
            </a:r>
            <a:r>
              <a:rPr lang="en-GB" i="1" dirty="0">
                <a:highlight>
                  <a:srgbClr val="FFFFFF"/>
                </a:highlight>
                <a:latin typeface="Times New Roman"/>
                <a:cs typeface="Times New Roman"/>
              </a:rPr>
              <a:t>Child Development</a:t>
            </a:r>
            <a:r>
              <a:rPr lang="en-GB" dirty="0">
                <a:highlight>
                  <a:srgbClr val="FFFFFF"/>
                </a:highlight>
                <a:latin typeface="Times New Roman"/>
                <a:cs typeface="Times New Roman"/>
              </a:rPr>
              <a:t>, 49(3), p.800. </a:t>
            </a:r>
            <a:r>
              <a:rPr lang="en-GB" dirty="0" err="1">
                <a:highlight>
                  <a:srgbClr val="FFFFFF"/>
                </a:highlight>
                <a:latin typeface="Times New Roman"/>
                <a:cs typeface="Times New Roman"/>
              </a:rPr>
              <a:t>doi</a:t>
            </a:r>
            <a:r>
              <a:rPr lang="en-GB" dirty="0">
                <a:highlight>
                  <a:srgbClr val="FFFFFF"/>
                </a:highlight>
                <a:latin typeface="Times New Roman"/>
                <a:cs typeface="Times New Roman"/>
              </a:rPr>
              <a:t>:</a:t>
            </a:r>
            <a:r>
              <a:rPr lang="en-GB" dirty="0">
                <a:solidFill>
                  <a:srgbClr val="1155CC"/>
                </a:solidFill>
                <a:highlight>
                  <a:srgbClr val="FFFFFF"/>
                </a:highlight>
                <a:latin typeface="Times New Roman"/>
                <a:cs typeface="Times New Roman"/>
                <a:hlinkClick r:id="rId22"/>
              </a:rPr>
              <a:t>https://doi.org/10.2307/1128250</a:t>
            </a:r>
            <a:r>
              <a:rPr lang="en-GB" dirty="0">
                <a:highlight>
                  <a:srgbClr val="FFFFFF"/>
                </a:highlight>
                <a:latin typeface="Times New Roman"/>
                <a:cs typeface="Times New Roman"/>
              </a:rPr>
              <a:t>.</a:t>
            </a:r>
            <a:endParaRPr lang="en-GB" dirty="0"/>
          </a:p>
          <a:p>
            <a:endParaRPr lang="en-GB" dirty="0"/>
          </a:p>
        </p:txBody>
      </p:sp>
    </p:spTree>
    <p:extLst>
      <p:ext uri="{BB962C8B-B14F-4D97-AF65-F5344CB8AC3E}">
        <p14:creationId xmlns:p14="http://schemas.microsoft.com/office/powerpoint/2010/main" val="14945720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B8B54-0441-D276-C4D4-9261C3D656A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37EAD3-567B-2219-DB94-83334A3BE119}"/>
              </a:ext>
            </a:extLst>
          </p:cNvPr>
          <p:cNvSpPr>
            <a:spLocks noGrp="1"/>
          </p:cNvSpPr>
          <p:nvPr>
            <p:ph idx="1"/>
          </p:nvPr>
        </p:nvSpPr>
        <p:spPr/>
        <p:txBody>
          <a:bodyPr vert="horz" lIns="91440" tIns="45720" rIns="91440" bIns="45720" rtlCol="0" anchor="t">
            <a:normAutofit fontScale="40000" lnSpcReduction="20000"/>
          </a:bodyPr>
          <a:lstStyle/>
          <a:p>
            <a:r>
              <a:rPr lang="en-GB">
                <a:highlight>
                  <a:srgbClr val="FFFFFF"/>
                </a:highlight>
                <a:latin typeface="Times New Roman"/>
                <a:cs typeface="Times New Roman"/>
              </a:rPr>
              <a:t>O’Connor, M. (2025). </a:t>
            </a:r>
            <a:r>
              <a:rPr lang="en-GB" i="1">
                <a:highlight>
                  <a:srgbClr val="FFFFFF"/>
                </a:highlight>
                <a:latin typeface="Times New Roman"/>
                <a:cs typeface="Times New Roman"/>
              </a:rPr>
              <a:t>Obesity and overweight - Public Health Wales</a:t>
            </a:r>
            <a:r>
              <a:rPr lang="en-GB">
                <a:highlight>
                  <a:srgbClr val="FFFFFF"/>
                </a:highlight>
                <a:latin typeface="Times New Roman"/>
                <a:cs typeface="Times New Roman"/>
              </a:rPr>
              <a:t>. [online] Public Health Wales -. Available at: </a:t>
            </a:r>
            <a:r>
              <a:rPr lang="en-GB" dirty="0">
                <a:solidFill>
                  <a:srgbClr val="1155CC"/>
                </a:solidFill>
                <a:highlight>
                  <a:srgbClr val="FFFFFF"/>
                </a:highlight>
                <a:latin typeface="Times New Roman"/>
                <a:cs typeface="Times New Roman"/>
                <a:hlinkClick r:id="rId2"/>
              </a:rPr>
              <a:t>https://phw.nhs.wales/topic/obesity-and-overweight/</a:t>
            </a:r>
            <a:r>
              <a:rPr lang="en-GB">
                <a:highlight>
                  <a:srgbClr val="FFFFFF"/>
                </a:highlight>
                <a:latin typeface="Times New Roman"/>
                <a:cs typeface="Times New Roman"/>
              </a:rPr>
              <a:t>.</a:t>
            </a:r>
            <a:endParaRPr lang="en-GB"/>
          </a:p>
          <a:p>
            <a:r>
              <a:rPr lang="en-GB" dirty="0">
                <a:highlight>
                  <a:srgbClr val="FFFFFF"/>
                </a:highlight>
                <a:latin typeface="Times New Roman"/>
                <a:cs typeface="Times New Roman"/>
              </a:rPr>
              <a:t>Ofsted (2023). </a:t>
            </a:r>
            <a:r>
              <a:rPr lang="en-GB" i="1" dirty="0">
                <a:highlight>
                  <a:srgbClr val="FFFFFF"/>
                </a:highlight>
                <a:latin typeface="Times New Roman"/>
                <a:cs typeface="Times New Roman"/>
              </a:rPr>
              <a:t>A strong foundation in the early years is crucial to children’s success</a:t>
            </a:r>
            <a:r>
              <a:rPr lang="en-GB" dirty="0">
                <a:highlight>
                  <a:srgbClr val="FFFFFF"/>
                </a:highlight>
                <a:latin typeface="Times New Roman"/>
                <a:cs typeface="Times New Roman"/>
              </a:rPr>
              <a:t>. [online] </a:t>
            </a:r>
            <a:r>
              <a:rPr lang="en-GB" dirty="0">
                <a:solidFill>
                  <a:srgbClr val="1155CC"/>
                </a:solidFill>
                <a:highlight>
                  <a:srgbClr val="FFFFFF"/>
                </a:highlight>
                <a:latin typeface="Times New Roman"/>
                <a:cs typeface="Times New Roman"/>
                <a:hlinkClick r:id="rId3"/>
              </a:rPr>
              <a:t>GOV.UK</a:t>
            </a:r>
            <a:r>
              <a:rPr lang="en-GB" dirty="0">
                <a:highlight>
                  <a:srgbClr val="FFFFFF"/>
                </a:highlight>
                <a:latin typeface="Times New Roman"/>
                <a:cs typeface="Times New Roman"/>
              </a:rPr>
              <a:t>. Available at: </a:t>
            </a:r>
            <a:r>
              <a:rPr lang="en-GB" dirty="0">
                <a:solidFill>
                  <a:srgbClr val="1155CC"/>
                </a:solidFill>
                <a:highlight>
                  <a:srgbClr val="FFFFFF"/>
                </a:highlight>
                <a:latin typeface="Times New Roman"/>
                <a:cs typeface="Times New Roman"/>
                <a:hlinkClick r:id="rId4"/>
              </a:rPr>
              <a:t>https://www.gov.uk/government/news/a-strong-foundation-in-the-early-years-is-crucial-to-childrens-success</a:t>
            </a:r>
            <a:r>
              <a:rPr lang="en-GB" dirty="0">
                <a:highlight>
                  <a:srgbClr val="FFFFFF"/>
                </a:highlight>
                <a:latin typeface="Times New Roman"/>
                <a:cs typeface="Times New Roman"/>
              </a:rPr>
              <a:t>.</a:t>
            </a:r>
            <a:endParaRPr lang="en-GB" dirty="0"/>
          </a:p>
          <a:p>
            <a:r>
              <a:rPr lang="en-GB">
                <a:highlight>
                  <a:srgbClr val="FFFFFF"/>
                </a:highlight>
                <a:latin typeface="Times New Roman"/>
                <a:cs typeface="Times New Roman"/>
              </a:rPr>
              <a:t>Public Health Wales (2024). </a:t>
            </a:r>
            <a:r>
              <a:rPr lang="en-GB" i="1">
                <a:highlight>
                  <a:srgbClr val="FFFFFF"/>
                </a:highlight>
                <a:latin typeface="Times New Roman"/>
                <a:cs typeface="Times New Roman"/>
              </a:rPr>
              <a:t>Children and Families Programme (PIPYN)</a:t>
            </a:r>
            <a:r>
              <a:rPr lang="en-GB">
                <a:highlight>
                  <a:srgbClr val="FFFFFF"/>
                </a:highlight>
                <a:latin typeface="Times New Roman"/>
                <a:cs typeface="Times New Roman"/>
              </a:rPr>
              <a:t>. [online] Public Health Wales. Available at: </a:t>
            </a:r>
            <a:r>
              <a:rPr lang="en-GB" dirty="0">
                <a:solidFill>
                  <a:srgbClr val="1155CC"/>
                </a:solidFill>
                <a:highlight>
                  <a:srgbClr val="FFFFFF"/>
                </a:highlight>
                <a:latin typeface="Times New Roman"/>
                <a:cs typeface="Times New Roman"/>
                <a:hlinkClick r:id="rId5"/>
              </a:rPr>
              <a:t>https://publichealthwales.nhs.wales/topics/whole-systems-approach-to-healthy-weight/children-and-families-programme-pipyn/</a:t>
            </a:r>
            <a:r>
              <a:rPr lang="en-GB">
                <a:highlight>
                  <a:srgbClr val="FFFFFF"/>
                </a:highlight>
                <a:latin typeface="Times New Roman"/>
                <a:cs typeface="Times New Roman"/>
              </a:rPr>
              <a:t> [Accessed 12 Jun. 2026].</a:t>
            </a:r>
            <a:endParaRPr lang="en-GB"/>
          </a:p>
          <a:p>
            <a:r>
              <a:rPr lang="en-GB" dirty="0">
                <a:highlight>
                  <a:srgbClr val="FFFFFF"/>
                </a:highlight>
                <a:latin typeface="Times New Roman"/>
                <a:cs typeface="Times New Roman"/>
              </a:rPr>
              <a:t>Reupert, A. (2017). A socio-ecological framework for mental health and well-being. </a:t>
            </a:r>
            <a:r>
              <a:rPr lang="en-GB" i="1" dirty="0">
                <a:highlight>
                  <a:srgbClr val="FFFFFF"/>
                </a:highlight>
                <a:latin typeface="Times New Roman"/>
                <a:cs typeface="Times New Roman"/>
              </a:rPr>
              <a:t>Advances in Mental Health</a:t>
            </a:r>
            <a:r>
              <a:rPr lang="en-GB" dirty="0">
                <a:highlight>
                  <a:srgbClr val="FFFFFF"/>
                </a:highlight>
                <a:latin typeface="Times New Roman"/>
                <a:cs typeface="Times New Roman"/>
              </a:rPr>
              <a:t>, 15(2), pp.105–107. </a:t>
            </a:r>
            <a:r>
              <a:rPr lang="en-GB" dirty="0" err="1">
                <a:highlight>
                  <a:srgbClr val="FFFFFF"/>
                </a:highlight>
                <a:latin typeface="Times New Roman"/>
                <a:cs typeface="Times New Roman"/>
              </a:rPr>
              <a:t>doi</a:t>
            </a:r>
            <a:r>
              <a:rPr lang="en-GB" dirty="0">
                <a:highlight>
                  <a:srgbClr val="FFFFFF"/>
                </a:highlight>
                <a:latin typeface="Times New Roman"/>
                <a:cs typeface="Times New Roman"/>
              </a:rPr>
              <a:t>:</a:t>
            </a:r>
            <a:r>
              <a:rPr lang="en-GB" dirty="0">
                <a:solidFill>
                  <a:srgbClr val="1155CC"/>
                </a:solidFill>
                <a:highlight>
                  <a:srgbClr val="FFFFFF"/>
                </a:highlight>
                <a:latin typeface="Times New Roman"/>
                <a:cs typeface="Times New Roman"/>
                <a:hlinkClick r:id="rId6"/>
              </a:rPr>
              <a:t>https://doi.org/10.1080/18387357.2017.1342902</a:t>
            </a:r>
            <a:r>
              <a:rPr lang="en-GB" dirty="0">
                <a:highlight>
                  <a:srgbClr val="FFFFFF"/>
                </a:highlight>
                <a:latin typeface="Times New Roman"/>
                <a:cs typeface="Times New Roman"/>
              </a:rPr>
              <a:t>.</a:t>
            </a:r>
            <a:endParaRPr lang="en-GB" dirty="0"/>
          </a:p>
          <a:p>
            <a:r>
              <a:rPr lang="en-GB" dirty="0" err="1">
                <a:highlight>
                  <a:srgbClr val="FFFFFF"/>
                </a:highlight>
                <a:latin typeface="Times New Roman"/>
                <a:cs typeface="Times New Roman"/>
              </a:rPr>
              <a:t>Savahl</a:t>
            </a:r>
            <a:r>
              <a:rPr lang="en-GB" dirty="0">
                <a:highlight>
                  <a:srgbClr val="FFFFFF"/>
                </a:highlight>
                <a:latin typeface="Times New Roman"/>
                <a:cs typeface="Times New Roman"/>
              </a:rPr>
              <a:t>, S., Adams, S., Florence, M., Casas, F., Mpilo, M., Isobell, D. and Manuel, D. (2019). The Relation Between children’s Participation in Daily Activities, Their Engagement with Family and Friends, and Subjective Well-Being. </a:t>
            </a:r>
            <a:r>
              <a:rPr lang="en-GB" i="1" dirty="0">
                <a:highlight>
                  <a:srgbClr val="FFFFFF"/>
                </a:highlight>
                <a:latin typeface="Times New Roman"/>
                <a:cs typeface="Times New Roman"/>
              </a:rPr>
              <a:t>Child Indicators Research</a:t>
            </a:r>
            <a:r>
              <a:rPr lang="en-GB" dirty="0">
                <a:highlight>
                  <a:srgbClr val="FFFFFF"/>
                </a:highlight>
                <a:latin typeface="Times New Roman"/>
                <a:cs typeface="Times New Roman"/>
              </a:rPr>
              <a:t>, 13(4), pp.1283–1312. </a:t>
            </a:r>
            <a:r>
              <a:rPr lang="en-GB" dirty="0" err="1">
                <a:highlight>
                  <a:srgbClr val="FFFFFF"/>
                </a:highlight>
                <a:latin typeface="Times New Roman"/>
                <a:cs typeface="Times New Roman"/>
              </a:rPr>
              <a:t>doi</a:t>
            </a:r>
            <a:r>
              <a:rPr lang="en-GB" dirty="0">
                <a:highlight>
                  <a:srgbClr val="FFFFFF"/>
                </a:highlight>
                <a:latin typeface="Times New Roman"/>
                <a:cs typeface="Times New Roman"/>
              </a:rPr>
              <a:t>:</a:t>
            </a:r>
            <a:r>
              <a:rPr lang="en-GB" dirty="0">
                <a:solidFill>
                  <a:srgbClr val="1155CC"/>
                </a:solidFill>
                <a:highlight>
                  <a:srgbClr val="FFFFFF"/>
                </a:highlight>
                <a:latin typeface="Times New Roman"/>
                <a:cs typeface="Times New Roman"/>
                <a:hlinkClick r:id="rId7"/>
              </a:rPr>
              <a:t>https://doi.org/10.1007/s12187-019-09699-3</a:t>
            </a:r>
            <a:r>
              <a:rPr lang="en-GB" dirty="0">
                <a:highlight>
                  <a:srgbClr val="FFFFFF"/>
                </a:highlight>
                <a:latin typeface="Times New Roman"/>
                <a:cs typeface="Times New Roman"/>
              </a:rPr>
              <a:t>.</a:t>
            </a:r>
            <a:endParaRPr lang="en-GB" dirty="0"/>
          </a:p>
          <a:p>
            <a:r>
              <a:rPr lang="en-GB" dirty="0">
                <a:highlight>
                  <a:srgbClr val="FFFFFF"/>
                </a:highlight>
                <a:latin typeface="Times New Roman"/>
                <a:cs typeface="Times New Roman"/>
              </a:rPr>
              <a:t>Tur, J.A. and González-Gross, M. (2025). School Plays a Crucial Role in Children’s Healthy Nutrition and Lifestyle. </a:t>
            </a:r>
            <a:r>
              <a:rPr lang="en-GB" i="1" dirty="0">
                <a:highlight>
                  <a:srgbClr val="FFFFFF"/>
                </a:highlight>
                <a:latin typeface="Times New Roman"/>
                <a:cs typeface="Times New Roman"/>
              </a:rPr>
              <a:t>Nutrients</a:t>
            </a:r>
            <a:r>
              <a:rPr lang="en-GB" dirty="0">
                <a:highlight>
                  <a:srgbClr val="FFFFFF"/>
                </a:highlight>
                <a:latin typeface="Times New Roman"/>
                <a:cs typeface="Times New Roman"/>
              </a:rPr>
              <a:t>, [online] 17(13), pp.2169–2169. </a:t>
            </a:r>
            <a:r>
              <a:rPr lang="en-GB" dirty="0" err="1">
                <a:highlight>
                  <a:srgbClr val="FFFFFF"/>
                </a:highlight>
                <a:latin typeface="Times New Roman"/>
                <a:cs typeface="Times New Roman"/>
              </a:rPr>
              <a:t>doi</a:t>
            </a:r>
            <a:r>
              <a:rPr lang="en-GB" dirty="0">
                <a:highlight>
                  <a:srgbClr val="FFFFFF"/>
                </a:highlight>
                <a:latin typeface="Times New Roman"/>
                <a:cs typeface="Times New Roman"/>
              </a:rPr>
              <a:t>:</a:t>
            </a:r>
            <a:r>
              <a:rPr lang="en-GB" dirty="0">
                <a:solidFill>
                  <a:srgbClr val="1155CC"/>
                </a:solidFill>
                <a:highlight>
                  <a:srgbClr val="FFFFFF"/>
                </a:highlight>
                <a:latin typeface="Times New Roman"/>
                <a:cs typeface="Times New Roman"/>
                <a:hlinkClick r:id="rId8"/>
              </a:rPr>
              <a:t>https://doi.org/10.3390/nu17132169</a:t>
            </a:r>
            <a:r>
              <a:rPr lang="en-GB" dirty="0">
                <a:highlight>
                  <a:srgbClr val="FFFFFF"/>
                </a:highlight>
                <a:latin typeface="Times New Roman"/>
                <a:cs typeface="Times New Roman"/>
              </a:rPr>
              <a:t>.</a:t>
            </a:r>
            <a:endParaRPr lang="en-GB" dirty="0"/>
          </a:p>
          <a:p>
            <a:r>
              <a:rPr lang="en-GB">
                <a:highlight>
                  <a:srgbClr val="FFFFFF"/>
                </a:highlight>
                <a:latin typeface="Times New Roman"/>
                <a:cs typeface="Times New Roman"/>
              </a:rPr>
              <a:t>Unesco.org. (2024). </a:t>
            </a:r>
            <a:r>
              <a:rPr lang="en-GB" i="1">
                <a:highlight>
                  <a:srgbClr val="FFFFFF"/>
                </a:highlight>
                <a:latin typeface="Times New Roman"/>
                <a:cs typeface="Times New Roman"/>
              </a:rPr>
              <a:t>Physical health</a:t>
            </a:r>
            <a:r>
              <a:rPr lang="en-GB">
                <a:highlight>
                  <a:srgbClr val="FFFFFF"/>
                </a:highlight>
                <a:latin typeface="Times New Roman"/>
                <a:cs typeface="Times New Roman"/>
              </a:rPr>
              <a:t>. [online] Available at: </a:t>
            </a:r>
            <a:r>
              <a:rPr lang="en-GB" dirty="0">
                <a:solidFill>
                  <a:srgbClr val="1155CC"/>
                </a:solidFill>
                <a:highlight>
                  <a:srgbClr val="FFFFFF"/>
                </a:highlight>
                <a:latin typeface="Times New Roman"/>
                <a:cs typeface="Times New Roman"/>
                <a:hlinkClick r:id="rId9"/>
              </a:rPr>
              <a:t>https://www.unesco.org/en/query-list/p/physical-health</a:t>
            </a:r>
            <a:r>
              <a:rPr lang="en-GB">
                <a:highlight>
                  <a:srgbClr val="FFFFFF"/>
                </a:highlight>
                <a:latin typeface="Times New Roman"/>
                <a:cs typeface="Times New Roman"/>
              </a:rPr>
              <a:t>.</a:t>
            </a:r>
            <a:endParaRPr lang="en-GB"/>
          </a:p>
          <a:p>
            <a:r>
              <a:rPr lang="en-GB">
                <a:highlight>
                  <a:srgbClr val="FFFFFF"/>
                </a:highlight>
                <a:latin typeface="Times New Roman"/>
                <a:cs typeface="Times New Roman"/>
              </a:rPr>
              <a:t>Welsh Government (n.d.). </a:t>
            </a:r>
            <a:r>
              <a:rPr lang="en-GB" i="1">
                <a:highlight>
                  <a:srgbClr val="FFFFFF"/>
                </a:highlight>
                <a:latin typeface="Times New Roman"/>
                <a:cs typeface="Times New Roman"/>
              </a:rPr>
              <a:t>Healthy Child Wales Programme for school aged children: introduction [HTML] | GOV.WALES</a:t>
            </a:r>
            <a:r>
              <a:rPr lang="en-GB">
                <a:highlight>
                  <a:srgbClr val="FFFFFF"/>
                </a:highlight>
                <a:latin typeface="Times New Roman"/>
                <a:cs typeface="Times New Roman"/>
              </a:rPr>
              <a:t>. [online] </a:t>
            </a:r>
            <a:r>
              <a:rPr lang="en-GB" dirty="0">
                <a:highlight>
                  <a:srgbClr val="FFFFFF"/>
                </a:highlight>
                <a:latin typeface="Times New Roman"/>
                <a:cs typeface="Times New Roman"/>
                <a:hlinkClick r:id="rId10"/>
              </a:rPr>
              <a:t>www.gov.wales</a:t>
            </a:r>
            <a:r>
              <a:rPr lang="en-GB">
                <a:highlight>
                  <a:srgbClr val="FFFFFF"/>
                </a:highlight>
                <a:latin typeface="Times New Roman"/>
                <a:cs typeface="Times New Roman"/>
              </a:rPr>
              <a:t>. Available at: </a:t>
            </a:r>
            <a:r>
              <a:rPr lang="en-GB" dirty="0">
                <a:solidFill>
                  <a:srgbClr val="1155CC"/>
                </a:solidFill>
                <a:highlight>
                  <a:srgbClr val="FFFFFF"/>
                </a:highlight>
                <a:latin typeface="Times New Roman"/>
                <a:cs typeface="Times New Roman"/>
                <a:hlinkClick r:id="rId11"/>
              </a:rPr>
              <a:t>https://www.gov.wales/healthy-child-wales-programme-school-aged-children-introduction-html</a:t>
            </a:r>
            <a:r>
              <a:rPr lang="en-GB">
                <a:highlight>
                  <a:srgbClr val="FFFFFF"/>
                </a:highlight>
                <a:latin typeface="Times New Roman"/>
                <a:cs typeface="Times New Roman"/>
              </a:rPr>
              <a:t>.</a:t>
            </a:r>
            <a:endParaRPr lang="en-GB"/>
          </a:p>
          <a:p>
            <a:r>
              <a:rPr lang="en-GB">
                <a:highlight>
                  <a:srgbClr val="FFFFFF"/>
                </a:highlight>
                <a:latin typeface="Times New Roman"/>
                <a:cs typeface="Times New Roman"/>
              </a:rPr>
              <a:t>Welsh Government (2025). </a:t>
            </a:r>
            <a:r>
              <a:rPr lang="en-GB" i="1">
                <a:highlight>
                  <a:srgbClr val="FFFFFF"/>
                </a:highlight>
                <a:latin typeface="Times New Roman"/>
                <a:cs typeface="Times New Roman"/>
              </a:rPr>
              <a:t>Research on the Health and Well-being Area of Learning and Experience in the Curriculum for Wales: government response [HTML] | GOV.WALES</a:t>
            </a:r>
            <a:r>
              <a:rPr lang="en-GB">
                <a:highlight>
                  <a:srgbClr val="FFFFFF"/>
                </a:highlight>
                <a:latin typeface="Times New Roman"/>
                <a:cs typeface="Times New Roman"/>
              </a:rPr>
              <a:t>. [online] GOV.WALES. Available at: </a:t>
            </a:r>
            <a:r>
              <a:rPr lang="en-GB" dirty="0">
                <a:solidFill>
                  <a:srgbClr val="1155CC"/>
                </a:solidFill>
                <a:highlight>
                  <a:srgbClr val="FFFFFF"/>
                </a:highlight>
                <a:latin typeface="Times New Roman"/>
                <a:cs typeface="Times New Roman"/>
                <a:hlinkClick r:id="rId12"/>
              </a:rPr>
              <a:t>https://www.gov.wales/research-health-and-well-being-area-learning-and-experience-curriculum-wales-government-html</a:t>
            </a:r>
            <a:r>
              <a:rPr lang="en-GB">
                <a:highlight>
                  <a:srgbClr val="FFFFFF"/>
                </a:highlight>
                <a:latin typeface="Times New Roman"/>
                <a:cs typeface="Times New Roman"/>
              </a:rPr>
              <a:t>.</a:t>
            </a:r>
            <a:endParaRPr lang="en-GB"/>
          </a:p>
          <a:p>
            <a:r>
              <a:rPr lang="en-GB">
                <a:highlight>
                  <a:srgbClr val="FFFFFF"/>
                </a:highlight>
                <a:latin typeface="Times New Roman"/>
                <a:cs typeface="Times New Roman"/>
              </a:rPr>
              <a:t>World Health Organization (2023). </a:t>
            </a:r>
            <a:r>
              <a:rPr lang="en-GB" i="1">
                <a:highlight>
                  <a:srgbClr val="FFFFFF"/>
                </a:highlight>
                <a:latin typeface="Times New Roman"/>
                <a:cs typeface="Times New Roman"/>
              </a:rPr>
              <a:t>Healthy growth and development</a:t>
            </a:r>
            <a:r>
              <a:rPr lang="en-GB">
                <a:highlight>
                  <a:srgbClr val="FFFFFF"/>
                </a:highlight>
                <a:latin typeface="Times New Roman"/>
                <a:cs typeface="Times New Roman"/>
              </a:rPr>
              <a:t>. [online] </a:t>
            </a:r>
            <a:r>
              <a:rPr lang="en-GB" dirty="0">
                <a:solidFill>
                  <a:srgbClr val="1155CC"/>
                </a:solidFill>
                <a:highlight>
                  <a:srgbClr val="FFFFFF"/>
                </a:highlight>
                <a:latin typeface="Times New Roman"/>
                <a:cs typeface="Times New Roman"/>
                <a:hlinkClick r:id="rId13"/>
              </a:rPr>
              <a:t>www.who.int</a:t>
            </a:r>
            <a:r>
              <a:rPr lang="en-GB">
                <a:highlight>
                  <a:srgbClr val="FFFFFF"/>
                </a:highlight>
                <a:latin typeface="Times New Roman"/>
                <a:cs typeface="Times New Roman"/>
              </a:rPr>
              <a:t>. Available at: </a:t>
            </a:r>
            <a:r>
              <a:rPr lang="en-GB" dirty="0">
                <a:solidFill>
                  <a:srgbClr val="1155CC"/>
                </a:solidFill>
                <a:highlight>
                  <a:srgbClr val="FFFFFF"/>
                </a:highlight>
                <a:latin typeface="Times New Roman"/>
                <a:cs typeface="Times New Roman"/>
                <a:hlinkClick r:id="rId14"/>
              </a:rPr>
              <a:t>https://www.who.int/teams/maternal-newborn-child-adolescent-health-and-ageing/child-health/healthy-growth-and-development</a:t>
            </a:r>
            <a:r>
              <a:rPr lang="en-GB">
                <a:highlight>
                  <a:srgbClr val="FFFFFF"/>
                </a:highlight>
                <a:latin typeface="Times New Roman"/>
                <a:cs typeface="Times New Roman"/>
              </a:rPr>
              <a:t>.</a:t>
            </a:r>
            <a:endParaRPr lang="en-GB"/>
          </a:p>
          <a:p>
            <a:r>
              <a:rPr lang="en-GB">
                <a:highlight>
                  <a:srgbClr val="FFFFFF"/>
                </a:highlight>
                <a:latin typeface="Times New Roman"/>
                <a:cs typeface="Times New Roman"/>
              </a:rPr>
              <a:t>World Health Organization (2024). </a:t>
            </a:r>
            <a:r>
              <a:rPr lang="en-GB" i="1">
                <a:highlight>
                  <a:srgbClr val="FFFFFF"/>
                </a:highlight>
                <a:latin typeface="Times New Roman"/>
                <a:cs typeface="Times New Roman"/>
              </a:rPr>
              <a:t>Physical activity</a:t>
            </a:r>
            <a:r>
              <a:rPr lang="en-GB">
                <a:highlight>
                  <a:srgbClr val="FFFFFF"/>
                </a:highlight>
                <a:latin typeface="Times New Roman"/>
                <a:cs typeface="Times New Roman"/>
              </a:rPr>
              <a:t>. [online] World Health Organization. Available at: </a:t>
            </a:r>
            <a:r>
              <a:rPr lang="en-GB" dirty="0">
                <a:solidFill>
                  <a:srgbClr val="1155CC"/>
                </a:solidFill>
                <a:highlight>
                  <a:srgbClr val="FFFFFF"/>
                </a:highlight>
                <a:latin typeface="Times New Roman"/>
                <a:cs typeface="Times New Roman"/>
                <a:hlinkClick r:id="rId15"/>
              </a:rPr>
              <a:t>https://www.who.int/news-room/fact-sheets/detail/physical-activity</a:t>
            </a:r>
            <a:r>
              <a:rPr lang="en-GB">
                <a:highlight>
                  <a:srgbClr val="FFFFFF"/>
                </a:highlight>
                <a:latin typeface="Times New Roman"/>
                <a:cs typeface="Times New Roman"/>
              </a:rPr>
              <a:t>.</a:t>
            </a:r>
            <a:endParaRPr lang="en-GB"/>
          </a:p>
          <a:p>
            <a:r>
              <a:rPr lang="en-GB">
                <a:highlight>
                  <a:srgbClr val="FFFFFF"/>
                </a:highlight>
                <a:latin typeface="Times New Roman"/>
                <a:cs typeface="Times New Roman"/>
              </a:rPr>
              <a:t>Worth, T. (2025). </a:t>
            </a:r>
            <a:r>
              <a:rPr lang="en-GB" i="1">
                <a:highlight>
                  <a:srgbClr val="FFFFFF"/>
                </a:highlight>
                <a:latin typeface="Times New Roman"/>
                <a:cs typeface="Times New Roman"/>
              </a:rPr>
              <a:t>Exploring the Link Between Screen Time, Metabolism, and Obesity</a:t>
            </a:r>
            <a:r>
              <a:rPr lang="en-GB">
                <a:highlight>
                  <a:srgbClr val="FFFFFF"/>
                </a:highlight>
                <a:latin typeface="Times New Roman"/>
                <a:cs typeface="Times New Roman"/>
              </a:rPr>
              <a:t>. [online] WebMD. Available at: </a:t>
            </a:r>
            <a:r>
              <a:rPr lang="en-GB" dirty="0">
                <a:solidFill>
                  <a:srgbClr val="1155CC"/>
                </a:solidFill>
                <a:highlight>
                  <a:srgbClr val="FFFFFF"/>
                </a:highlight>
                <a:latin typeface="Times New Roman"/>
                <a:cs typeface="Times New Roman"/>
                <a:hlinkClick r:id="rId16"/>
              </a:rPr>
              <a:t>https://www.webmd.com/obesity/features/body-image-obesity-weight-screentime</a:t>
            </a:r>
            <a:r>
              <a:rPr lang="en-GB">
                <a:highlight>
                  <a:srgbClr val="FFFFFF"/>
                </a:highlight>
                <a:latin typeface="Times New Roman"/>
                <a:cs typeface="Times New Roman"/>
              </a:rPr>
              <a:t>.</a:t>
            </a:r>
            <a:endParaRPr lang="en-GB"/>
          </a:p>
          <a:p>
            <a:r>
              <a:rPr lang="en-GB" dirty="0" err="1">
                <a:highlight>
                  <a:srgbClr val="FFFFFF"/>
                </a:highlight>
                <a:latin typeface="Times New Roman"/>
                <a:cs typeface="Times New Roman"/>
              </a:rPr>
              <a:t>Vispute</a:t>
            </a:r>
            <a:r>
              <a:rPr lang="en-GB" dirty="0">
                <a:highlight>
                  <a:srgbClr val="FFFFFF"/>
                </a:highlight>
                <a:latin typeface="Times New Roman"/>
                <a:cs typeface="Times New Roman"/>
              </a:rPr>
              <a:t>, S. </a:t>
            </a:r>
            <a:r>
              <a:rPr lang="en-GB" i="1" dirty="0">
                <a:highlight>
                  <a:srgbClr val="FFFFFF"/>
                </a:highlight>
                <a:latin typeface="Times New Roman"/>
                <a:cs typeface="Times New Roman"/>
              </a:rPr>
              <a:t>et al.</a:t>
            </a:r>
            <a:r>
              <a:rPr lang="en-GB" dirty="0">
                <a:highlight>
                  <a:srgbClr val="FFFFFF"/>
                </a:highlight>
                <a:latin typeface="Times New Roman"/>
                <a:cs typeface="Times New Roman"/>
              </a:rPr>
              <a:t> (2023) “Influence of ecoregional and lifestyle factors on growth and body composition of Indian children and adolescents aged 9–18 years—A </a:t>
            </a:r>
            <a:r>
              <a:rPr lang="en-GB" dirty="0" err="1">
                <a:highlight>
                  <a:srgbClr val="FFFFFF"/>
                </a:highlight>
                <a:latin typeface="Times New Roman"/>
                <a:cs typeface="Times New Roman"/>
              </a:rPr>
              <a:t>multicenter</a:t>
            </a:r>
            <a:r>
              <a:rPr lang="en-GB" dirty="0">
                <a:highlight>
                  <a:srgbClr val="FFFFFF"/>
                </a:highlight>
                <a:latin typeface="Times New Roman"/>
                <a:cs typeface="Times New Roman"/>
              </a:rPr>
              <a:t> study,” </a:t>
            </a:r>
            <a:r>
              <a:rPr lang="en-GB" i="1" dirty="0">
                <a:highlight>
                  <a:srgbClr val="FFFFFF"/>
                </a:highlight>
                <a:latin typeface="Times New Roman"/>
                <a:cs typeface="Times New Roman"/>
              </a:rPr>
              <a:t>American journal of human biology</a:t>
            </a:r>
            <a:r>
              <a:rPr lang="en-GB" dirty="0">
                <a:highlight>
                  <a:srgbClr val="FFFFFF"/>
                </a:highlight>
                <a:latin typeface="Times New Roman"/>
                <a:cs typeface="Times New Roman"/>
              </a:rPr>
              <a:t>, 35(4), pp. e23850-n/a. Available at: </a:t>
            </a:r>
            <a:r>
              <a:rPr lang="en-GB" dirty="0">
                <a:solidFill>
                  <a:srgbClr val="1155CC"/>
                </a:solidFill>
                <a:highlight>
                  <a:srgbClr val="FFFFFF"/>
                </a:highlight>
                <a:latin typeface="Times New Roman"/>
                <a:cs typeface="Times New Roman"/>
                <a:hlinkClick r:id="rId17"/>
              </a:rPr>
              <a:t>https://doi.org/10.1002/ajhb.23850</a:t>
            </a:r>
            <a:r>
              <a:rPr lang="en-GB" dirty="0">
                <a:highlight>
                  <a:srgbClr val="FFFFFF"/>
                </a:highlight>
                <a:latin typeface="Times New Roman"/>
                <a:cs typeface="Times New Roman"/>
              </a:rPr>
              <a:t>.</a:t>
            </a:r>
            <a:endParaRPr lang="en-GB" dirty="0"/>
          </a:p>
          <a:p>
            <a:endParaRPr lang="en-GB" dirty="0"/>
          </a:p>
        </p:txBody>
      </p:sp>
    </p:spTree>
    <p:extLst>
      <p:ext uri="{BB962C8B-B14F-4D97-AF65-F5344CB8AC3E}">
        <p14:creationId xmlns:p14="http://schemas.microsoft.com/office/powerpoint/2010/main" val="28598020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Health, Well-being and Lifestyle</vt:lpstr>
      <vt:lpstr>PowerPoint Presentation</vt:lpstr>
      <vt:lpstr>PowerPoint Presentation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144</cp:revision>
  <dcterms:created xsi:type="dcterms:W3CDTF">2026-06-12T20:39:46Z</dcterms:created>
  <dcterms:modified xsi:type="dcterms:W3CDTF">2026-06-13T07:12:19Z</dcterms:modified>
</cp:coreProperties>
</file>