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409" r:id="rId2"/>
    <p:sldId id="416" r:id="rId3"/>
    <p:sldId id="417" r:id="rId4"/>
    <p:sldId id="41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6327"/>
  </p:normalViewPr>
  <p:slideViewPr>
    <p:cSldViewPr snapToGrid="0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EA5B3-D156-B0DE-AA23-A7F8CD9C02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5573F-F39F-0FCA-57CB-98BF6DF642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322772-E499-F35B-19B0-F4E9F906F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0BA6B-3A3C-5DAB-45F9-5F6A7605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C7267-7B4A-4FFA-D2D2-F170C1F3D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338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291D7-283A-ADA9-2C5B-BAA9968EF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ED197-00A6-1AB2-9639-5364A89FC0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605FD-2C01-615E-07B0-F4A7973F1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C75E00-F258-7EE7-002C-D738B1320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F5C8BC-A9AA-C8F7-AA98-DC2286D55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17232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F3EEC-DDE4-0419-9E02-4D55D0587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2B039-147D-434A-33A6-781C3FEB17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50C2D-9631-1D3C-4688-D047FFE5C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4D0287-A1F6-052E-F01E-0121300D2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448C0-698C-006B-92CA-953C92DC5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0309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163BE-1420-F983-0477-EF8EA81B3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89F5A-40E3-F369-CC87-F434C7AF23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3D0498-6E47-B09E-E099-745F2C8EA1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B0F56-6766-35CB-C0F2-26279FF45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0AE391-A573-61B6-1382-178486D27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252A5-63D8-2932-0972-4807D5E22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8894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56015-67A3-37F5-E0E4-B4BD317FA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65826A-891E-4DF3-BD4E-97603443A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6E0DF4-5D60-759E-4C98-54702E8F0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B7CCB3-38D0-B19D-029E-96A45885C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BE495A-8CA1-0AED-25AA-38239018DA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3FFAB0-0B22-7997-E37B-2CD9E1D6C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260EA8-B2EB-A9A9-E386-C886B88A9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5A563D-220F-0992-FCF5-8F7537509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11118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DA857-0F4D-583D-AE55-35A3D27FD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D041B4-B515-BE9E-4493-823E7EE17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9564C8-857E-FC89-ED4E-C2E8D1B91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A036F8-4177-0DFE-CBCD-5247EE215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84166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A006BF-D22C-0E73-44A2-CFB729A98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8B9225-364E-4C1F-B00E-7FF8AF81E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96C18F-A010-7058-9743-271BB4067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23120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8BF09-1452-D1C4-33C1-AE8D8070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5A544-8099-36A6-DE74-0E1260208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A74F4E-1389-F5C9-132C-ED40579883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8A5D1D-9833-D92B-4C5C-1E789E8C5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45FE61-3C10-CC06-177F-6541FA0DB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536CCB-AE53-B433-51F5-73EC89E34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14035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69E32-867C-7049-F8EA-A6B044FFA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319294-4866-1588-462A-508418033B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83BDE1-5AF2-F698-D04B-B74DCD1C7F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C4A5C9-D51D-BBF6-B2B6-706EEF0CE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0090EA-7931-841E-B6A6-D95168772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87081-3B21-5B18-633B-E573197E4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16126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52B38-C6BC-5753-EF16-F2EFD572F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BA76C0-EAED-1D81-860A-65D57FA8CC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DA3F5-A239-B429-DEFE-30F090450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04D96-B1DE-47DD-4668-834084552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AEEB1-AA29-8F61-485E-E7D2D1151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26223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7F90C1-1E48-354A-8FC6-B775704F4C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EFEBD8-23A4-97A8-651B-714CDEA052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E1608-533C-BC6D-0579-69A8E03BC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C7111-79D6-1F38-9569-A56CD1C17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17C562-4428-91DD-4928-CA3F9482C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34567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CBFCE5-0ADD-630A-749E-505C18161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23D30E-84F8-0851-F28B-9FA6F3A1EB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1C04E-5E6A-A1D4-84C9-9546552035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3164C6-4FD0-C549-A718-7273983FFF74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ABFF8-7AC5-7CA3-BA36-77BB87DA3C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90E07-23CE-100D-9C00-BF3095ADD4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94C24C-7F01-044F-95B1-49DF8A307D9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5909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llyw.cymru/system/files/2021-08/Preparing%20for%20the%20Curriculum%20for%20Wales%20cy.pdf" TargetMode="External"/><Relationship Id="rId3" Type="http://schemas.openxmlformats.org/officeDocument/2006/relationships/hyperlink" Target="https://cwricwlwmigymru.llyw.cymru/" TargetMode="External"/><Relationship Id="rId7" Type="http://schemas.openxmlformats.org/officeDocument/2006/relationships/hyperlink" Target="http://www.estyn.llyw.cymru/system/files/2020-07/Curriculum%2520innovation%2520in%2520primary%2520schools%2520-%2520cy.pdf" TargetMode="External"/><Relationship Id="rId2" Type="http://schemas.openxmlformats.org/officeDocument/2006/relationships/hyperlink" Target="https://hwb.gov.wales/api/storage/9da091a5-db8b-4202-b79e-af1f336e4c25/cwricwlwm-i-gymru-y-daith-i-202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lyw.cymru/sites/default/files/publications/2018-03/adroddiad-ar-ymatebion-i%E2%80%99r-sgwrs-fawr.pdf" TargetMode="External"/><Relationship Id="rId5" Type="http://schemas.openxmlformats.org/officeDocument/2006/relationships/hyperlink" Target="https://llyw.cymru/deddf-cwricwlwm-ac-asesu-cymru" TargetMode="External"/><Relationship Id="rId4" Type="http://schemas.openxmlformats.org/officeDocument/2006/relationships/hyperlink" Target="https://llyw.cymru/paratoi-ar-gyfer-y-cwricwlwm-newydd" TargetMode="External"/><Relationship Id="rId9" Type="http://schemas.openxmlformats.org/officeDocument/2006/relationships/hyperlink" Target="https://open.spotify.com/episode/4YHwG4pjO4QTRiEm76ddZ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F1E1273-2B0E-C041-9CBB-12BEB3327FFB}"/>
              </a:ext>
            </a:extLst>
          </p:cNvPr>
          <p:cNvSpPr/>
          <p:nvPr/>
        </p:nvSpPr>
        <p:spPr>
          <a:xfrm>
            <a:off x="585627" y="2528192"/>
            <a:ext cx="10972800" cy="280803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2"/>
                </a:solidFill>
              </a:rPr>
              <a:t>Cyfle i gasglu tystiolaeth ar gyfer y portffolio a recordio trafodaeth grŵp yn ystod y ddarlith. </a:t>
            </a:r>
          </a:p>
          <a:p>
            <a:pPr algn="ctr"/>
            <a:endParaRPr lang="cy-GB" sz="3200" dirty="0">
              <a:solidFill>
                <a:schemeClr val="tx2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5E15011-8D6B-714D-8E1E-7455682EF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288" y="526012"/>
            <a:ext cx="10798139" cy="1146417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dirty="0" err="1"/>
              <a:t>Darlith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Iau</a:t>
            </a:r>
            <a:r>
              <a:rPr lang="en-US" dirty="0"/>
              <a:t> 8</a:t>
            </a:r>
            <a:r>
              <a:rPr lang="en-US" baseline="30000" dirty="0"/>
              <a:t>fed </a:t>
            </a:r>
            <a:r>
              <a:rPr lang="en-US" dirty="0"/>
              <a:t>o </a:t>
            </a:r>
            <a:r>
              <a:rPr lang="en-US" dirty="0" err="1"/>
              <a:t>Ragfyr</a:t>
            </a:r>
            <a:r>
              <a:rPr lang="en-US" dirty="0"/>
              <a:t> 9-11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246327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B5509-3485-4F4F-96C2-0EF94B5AC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424" y="410966"/>
            <a:ext cx="10168128" cy="137673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y-GB" sz="3200" dirty="0"/>
              <a:t>Testun Trafod: </a:t>
            </a:r>
            <a:br>
              <a:rPr lang="cy-GB" sz="3200" dirty="0"/>
            </a:br>
            <a:r>
              <a:rPr lang="cy-GB" sz="3200" b="1" dirty="0"/>
              <a:t>Cwricwlwm Newydd i Gymru</a:t>
            </a:r>
            <a:br>
              <a:rPr lang="cy-GB" sz="3200" b="1" dirty="0"/>
            </a:br>
            <a:r>
              <a:rPr lang="cy-GB" sz="3200" b="1" dirty="0"/>
              <a:t>Y daith i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CB544-7FA2-BC49-993C-002A70CD5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424" y="2488298"/>
            <a:ext cx="10168128" cy="3285778"/>
          </a:xfrm>
          <a:solidFill>
            <a:srgbClr val="E0EAF1"/>
          </a:solidFill>
        </p:spPr>
        <p:txBody>
          <a:bodyPr/>
          <a:lstStyle/>
          <a:p>
            <a:r>
              <a:rPr lang="cy-GB" dirty="0"/>
              <a:t>Cyflwyniad a chefndir i’r newidiadau</a:t>
            </a:r>
          </a:p>
          <a:p>
            <a:r>
              <a:rPr lang="cy-GB" dirty="0"/>
              <a:t>Cyfleoedd Newydd</a:t>
            </a:r>
          </a:p>
          <a:p>
            <a:r>
              <a:rPr lang="cy-GB" dirty="0"/>
              <a:t>Heriau </a:t>
            </a:r>
          </a:p>
          <a:p>
            <a:r>
              <a:rPr lang="cy-GB" dirty="0"/>
              <a:t>Gwaith cynllunio a pharatoi </a:t>
            </a:r>
          </a:p>
          <a:p>
            <a:r>
              <a:rPr lang="cy-GB" dirty="0"/>
              <a:t>Profiadau personol </a:t>
            </a:r>
          </a:p>
          <a:p>
            <a:endParaRPr lang="cy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1E9C88-0FFC-DE40-B098-626EE8CF9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03" y="0"/>
            <a:ext cx="2487656" cy="2352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714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5BAC2-63AC-8446-AD51-532112064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Cofiwch gyfeirio at eich ffynonellau wrth drafod</a:t>
            </a:r>
            <a:r>
              <a:rPr lang="cy-GB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C85E8-95FF-D447-8048-A647AA29D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166" y="1510568"/>
            <a:ext cx="11187667" cy="4982307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220000"/>
              </a:lnSpc>
              <a:buNone/>
            </a:pPr>
            <a:r>
              <a:rPr lang="cy-GB" sz="7400" dirty="0"/>
              <a:t>Mae croeso i chi gyfeirio at erthyglau a deunyddiau o ddarlithoedd eraill yn ogystal a’ch gwaith ymchwil eich hun. 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cy-GB" sz="7400" dirty="0"/>
              <a:t>Cofiwch taw cyfeiro at destunau cyfrwng Cymraeg sydd angen i chi wneud ar gyfer eich portffolio gan taw eich gallu i ymateb i destunau cyfrwng Cymraeg sy’n cael ei asesu. 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cy-GB" sz="7400" dirty="0"/>
              <a:t>Ni fydd angen cynnwys tystiolaeth Saesneg yn eich portffolio ond gall ddarllen cefndirol ehangu eich dealltwriaeth a’ch gwybodaeth i fedru trafod y testun yn hyderus wrth gwrs. Os ydych chi’n ddarllen am fethedolegau ac addysgeg iaith yna gallech chi gyflwyno’r dystiolaeth yn adran Addysgu a Dysgu eich portffolio hefyd. 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0C9533-18DB-414B-8D3D-DE731B6C1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4102" y="43798"/>
            <a:ext cx="1503747" cy="1466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758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2BD93-67BC-4146-B7F2-4648B83C3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698" y="382095"/>
            <a:ext cx="10168128" cy="5967334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800" b="1" u="sng" dirty="0" err="1"/>
              <a:t>Deunydd</a:t>
            </a:r>
            <a:r>
              <a:rPr lang="en-GB" sz="1800" b="1" u="sng" dirty="0"/>
              <a:t> </a:t>
            </a:r>
            <a:r>
              <a:rPr lang="en-GB" sz="1800" b="1" u="sng" dirty="0" err="1"/>
              <a:t>darllen</a:t>
            </a:r>
            <a:r>
              <a:rPr lang="en-GB" sz="1800" b="1" u="sng" dirty="0"/>
              <a:t> </a:t>
            </a:r>
          </a:p>
          <a:p>
            <a:pPr marL="0" indent="0">
              <a:buNone/>
            </a:pPr>
            <a:r>
              <a:rPr lang="en-GB" sz="1800" dirty="0" err="1"/>
              <a:t>Unrhyw</a:t>
            </a:r>
            <a:r>
              <a:rPr lang="en-GB" sz="1800" dirty="0"/>
              <a:t> </a:t>
            </a:r>
            <a:r>
              <a:rPr lang="en-GB" sz="1800" dirty="0" err="1"/>
              <a:t>ddogfennau</a:t>
            </a:r>
            <a:r>
              <a:rPr lang="en-GB" sz="1800" dirty="0"/>
              <a:t> ac </a:t>
            </a:r>
            <a:r>
              <a:rPr lang="en-GB" sz="1800" dirty="0" err="1"/>
              <a:t>adroddiadau</a:t>
            </a:r>
            <a:r>
              <a:rPr lang="en-GB" sz="1800" dirty="0"/>
              <a:t> </a:t>
            </a:r>
            <a:r>
              <a:rPr lang="en-GB" sz="1800" dirty="0" err="1"/>
              <a:t>sydd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cyhoeddi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Lywodraeth</a:t>
            </a:r>
            <a:r>
              <a:rPr lang="en-GB" sz="1800" dirty="0"/>
              <a:t> Cymru  ac  Estyn </a:t>
            </a:r>
          </a:p>
          <a:p>
            <a:r>
              <a:rPr lang="en-GB" sz="1800" u="sng" dirty="0" err="1"/>
              <a:t>Cwricwlwm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</a:t>
            </a:r>
            <a:r>
              <a:rPr lang="en-GB" sz="1800" u="sng" dirty="0" err="1"/>
              <a:t>Gymru</a:t>
            </a:r>
            <a:r>
              <a:rPr lang="en-GB" sz="1800" u="sng" dirty="0"/>
              <a:t> Y </a:t>
            </a:r>
            <a:r>
              <a:rPr lang="en-GB" sz="1800" u="sng" dirty="0" err="1"/>
              <a:t>daith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2022</a:t>
            </a:r>
            <a:endParaRPr lang="cy-GB" sz="1800" u="sng" dirty="0">
              <a:hlinkClick r:id="rId2"/>
            </a:endParaRPr>
          </a:p>
          <a:p>
            <a:pPr marL="0" indent="0">
              <a:buNone/>
            </a:pPr>
            <a:r>
              <a:rPr lang="cy-GB" sz="1800" dirty="0">
                <a:hlinkClick r:id="rId2"/>
              </a:rPr>
              <a:t>https://hwb.gov.wales/api/storage/9da091a5-db8b-4202-b79e-af1f336e4c25/cwricwlwm-i-gymru-y-daith-i-2022.pdf</a:t>
            </a:r>
            <a:endParaRPr lang="cy-GB" sz="1800" dirty="0"/>
          </a:p>
          <a:p>
            <a:pPr marL="0" indent="0">
              <a:buNone/>
            </a:pPr>
            <a:endParaRPr lang="cy-GB" sz="1800" dirty="0"/>
          </a:p>
          <a:p>
            <a:r>
              <a:rPr lang="cy-GB" sz="1800" u="sng" dirty="0"/>
              <a:t>Blog Cwricwlwm i Gymru </a:t>
            </a:r>
          </a:p>
          <a:p>
            <a:pPr marL="0" indent="0">
              <a:buNone/>
            </a:pPr>
            <a:r>
              <a:rPr lang="cy-GB" sz="1800" dirty="0">
                <a:hlinkClick r:id="rId3"/>
              </a:rPr>
              <a:t>https://cwricwlwmigymru.llyw.cymru/</a:t>
            </a:r>
            <a:endParaRPr lang="cy-GB" sz="1800" dirty="0"/>
          </a:p>
          <a:p>
            <a:r>
              <a:rPr lang="cy-GB" sz="1800" u="sng" dirty="0"/>
              <a:t>Dogfennau’r Llywodraeth </a:t>
            </a:r>
          </a:p>
          <a:p>
            <a:pPr marL="0" indent="0">
              <a:buNone/>
            </a:pPr>
            <a:r>
              <a:rPr lang="cy-GB" sz="1800" dirty="0">
                <a:hlinkClick r:id="rId4"/>
              </a:rPr>
              <a:t>https://llyw.cymru/paratoi-ar-gyfer-y-cwricwlwm-newydd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5"/>
              </a:rPr>
              <a:t>https://llyw.cymru/deddf-cwricwlwm-ac-asesu-cymru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6"/>
              </a:rPr>
              <a:t>https://llyw.cymru/sites/default/files/publications/2018-03/adroddiad-ar-ymatebion-i%E2%80%99r-sgwrs-fawr.pdf</a:t>
            </a:r>
            <a:endParaRPr lang="cy-GB" sz="1800" dirty="0"/>
          </a:p>
          <a:p>
            <a:r>
              <a:rPr lang="cy-GB" sz="1800" u="sng" dirty="0"/>
              <a:t>Adroddiadau Thematig Estyn </a:t>
            </a:r>
          </a:p>
          <a:p>
            <a:pPr marL="0" indent="0">
              <a:buNone/>
            </a:pPr>
            <a:r>
              <a:rPr lang="en-GB" sz="1800" dirty="0" err="1"/>
              <a:t>Arloesi’r</a:t>
            </a:r>
            <a:r>
              <a:rPr lang="en-GB" sz="1800" dirty="0"/>
              <a:t>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ysgolion</a:t>
            </a:r>
            <a:r>
              <a:rPr lang="en-GB" sz="1800" dirty="0"/>
              <a:t> </a:t>
            </a:r>
            <a:r>
              <a:rPr lang="en-GB" sz="1800" dirty="0" err="1"/>
              <a:t>cynradd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7"/>
              </a:rPr>
              <a:t>www.estyn.llyw.cymru/system/files/2020-07/Curriculum%2520innovation%2520in%2520primary%2520schools%2520-%2520cy.pdf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Paratoi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gyfer</a:t>
            </a:r>
            <a:r>
              <a:rPr lang="en-GB" sz="1800" dirty="0"/>
              <a:t> y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Gymru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8"/>
              </a:rPr>
              <a:t>https://www.estyn.llyw.cymru/system/files/2021-08/Preparing%20for%20the%20Curriculum%20for%20Wales%20cy.pdf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cy-GB" sz="1800" b="1" u="sng" dirty="0"/>
              <a:t>Deunydd Gwrando </a:t>
            </a:r>
          </a:p>
          <a:p>
            <a:pPr marL="0" indent="0">
              <a:buNone/>
            </a:pPr>
            <a:r>
              <a:rPr lang="cy-GB" sz="1800" dirty="0"/>
              <a:t>Podlediad (Dystiolaeth o sgiliau gwrando) : </a:t>
            </a:r>
            <a:r>
              <a:rPr lang="cy-GB" sz="1800" u="sng" dirty="0"/>
              <a:t>Ymateb i Bodlediad Y Gweinidog </a:t>
            </a:r>
            <a:r>
              <a:rPr lang="cy-GB" sz="1800" u="sng" dirty="0">
                <a:hlinkClick r:id="rId9"/>
              </a:rPr>
              <a:t>https://open.spotify.com/episode/4YHwG4pjO4QTRiEm76ddZA</a:t>
            </a:r>
            <a:endParaRPr lang="cy-GB" sz="1800" u="sng" dirty="0"/>
          </a:p>
          <a:p>
            <a:pPr marL="0" indent="0">
              <a:buNone/>
            </a:pPr>
            <a:endParaRPr lang="cy-GB" sz="1800" u="sng" dirty="0"/>
          </a:p>
          <a:p>
            <a:pPr marL="0" indent="0">
              <a:buNone/>
            </a:pP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37843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353</Words>
  <Application>Microsoft Macintosh PowerPoint</Application>
  <PresentationFormat>Widescreen</PresentationFormat>
  <Paragraphs>32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Darlith nesaf  Dydd Iau 8fed o Ragfyr 9-11</vt:lpstr>
      <vt:lpstr>Testun Trafod:  Cwricwlwm Newydd i Gymru Y daith i 2022</vt:lpstr>
      <vt:lpstr>Cofiwch gyfeirio at eich ffynonellau wrth drafod.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Darlith nesaf (darlith olaf y tymor)  Dydd Iau 8fed o Ragfyr</dc:title>
  <dc:creator>Bethan Griffiths</dc:creator>
  <cp:lastModifiedBy>Bethan Griffiths</cp:lastModifiedBy>
  <cp:revision>6</cp:revision>
  <dcterms:created xsi:type="dcterms:W3CDTF">2022-11-30T23:45:01Z</dcterms:created>
  <dcterms:modified xsi:type="dcterms:W3CDTF">2022-12-01T00:38:16Z</dcterms:modified>
</cp:coreProperties>
</file>