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16256000" cy="12192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41" userDrawn="1">
          <p15:clr>
            <a:srgbClr val="A4A3A4"/>
          </p15:clr>
        </p15:guide>
        <p15:guide id="2" pos="51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E044C"/>
    <a:srgbClr val="000066"/>
    <a:srgbClr val="000022"/>
    <a:srgbClr val="000010"/>
    <a:srgbClr val="142440"/>
    <a:srgbClr val="5C181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showGuides="1">
      <p:cViewPr>
        <p:scale>
          <a:sx n="35" d="100"/>
          <a:sy n="35" d="100"/>
        </p:scale>
        <p:origin x="1620" y="312"/>
      </p:cViewPr>
      <p:guideLst>
        <p:guide orient="horz" pos="3841"/>
        <p:guide pos="512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solidFill>
            <a:schemeClr val="bg1"/>
          </a:solidFill>
        </a:ln>
        <a:effectLst/>
        <a:sp3d>
          <a:contourClr>
            <a:schemeClr val="bg1"/>
          </a:contourClr>
        </a:sp3d>
      </c:spPr>
    </c:sideWall>
    <c:backWall>
      <c:thickness val="0"/>
      <c:spPr>
        <a:noFill/>
        <a:ln>
          <a:solidFill>
            <a:schemeClr val="bg1"/>
          </a:solidFill>
        </a:ln>
        <a:effectLst/>
        <a:sp3d>
          <a:contourClr>
            <a:schemeClr val="bg1"/>
          </a:contourClr>
        </a:sp3d>
      </c:spPr>
    </c:backWall>
    <c:plotArea>
      <c:layout>
        <c:manualLayout>
          <c:layoutTarget val="inner"/>
          <c:xMode val="edge"/>
          <c:yMode val="edge"/>
          <c:x val="0.24407275119132554"/>
          <c:y val="0.29325642561442689"/>
          <c:w val="0.54343875905179995"/>
          <c:h val="0.48351990055847632"/>
        </c:manualLayout>
      </c:layout>
      <c:bar3DChart>
        <c:barDir val="col"/>
        <c:grouping val="standard"/>
        <c:varyColors val="0"/>
        <c:ser>
          <c:idx val="0"/>
          <c:order val="0"/>
          <c:tx>
            <c:strRef>
              <c:f>Sheet1!$B$1</c:f>
              <c:strCache>
                <c:ptCount val="1"/>
                <c:pt idx="0">
                  <c:v>Number of sites with Zoorchaeological records</c:v>
                </c:pt>
              </c:strCache>
            </c:strRef>
          </c:tx>
          <c:spPr>
            <a:solidFill>
              <a:schemeClr val="bg2">
                <a:lumMod val="50000"/>
              </a:schemeClr>
            </a:solidFill>
            <a:ln>
              <a:noFill/>
            </a:ln>
            <a:effectLst/>
            <a:sp3d/>
          </c:spPr>
          <c:invertIfNegative val="0"/>
          <c:cat>
            <c:strRef>
              <c:f>Sheet1!$A$2:$A$3</c:f>
              <c:strCache>
                <c:ptCount val="2"/>
                <c:pt idx="0">
                  <c:v>Latitudes above N45</c:v>
                </c:pt>
                <c:pt idx="1">
                  <c:v>latitudes below N45</c:v>
                </c:pt>
              </c:strCache>
            </c:strRef>
          </c:cat>
          <c:val>
            <c:numRef>
              <c:f>Sheet1!$B$2:$B$3</c:f>
              <c:numCache>
                <c:formatCode>General</c:formatCode>
                <c:ptCount val="2"/>
                <c:pt idx="0">
                  <c:v>6</c:v>
                </c:pt>
                <c:pt idx="1">
                  <c:v>5</c:v>
                </c:pt>
              </c:numCache>
            </c:numRef>
          </c:val>
          <c:extLst>
            <c:ext xmlns:c16="http://schemas.microsoft.com/office/drawing/2014/chart" uri="{C3380CC4-5D6E-409C-BE32-E72D297353CC}">
              <c16:uniqueId val="{00000000-F6C3-460D-860D-3AF23F77D236}"/>
            </c:ext>
          </c:extLst>
        </c:ser>
        <c:ser>
          <c:idx val="1"/>
          <c:order val="1"/>
          <c:tx>
            <c:strRef>
              <c:f>Sheet1!$C$1</c:f>
              <c:strCache>
                <c:ptCount val="1"/>
                <c:pt idx="0">
                  <c:v>Number of sites with paleoethnobotanical records</c:v>
                </c:pt>
              </c:strCache>
            </c:strRef>
          </c:tx>
          <c:spPr>
            <a:solidFill>
              <a:schemeClr val="accent4">
                <a:lumMod val="75000"/>
              </a:schemeClr>
            </a:solidFill>
            <a:ln>
              <a:noFill/>
            </a:ln>
            <a:effectLst/>
            <a:sp3d/>
          </c:spPr>
          <c:invertIfNegative val="0"/>
          <c:cat>
            <c:strRef>
              <c:f>Sheet1!$A$2:$A$3</c:f>
              <c:strCache>
                <c:ptCount val="2"/>
                <c:pt idx="0">
                  <c:v>Latitudes above N45</c:v>
                </c:pt>
                <c:pt idx="1">
                  <c:v>latitudes below N45</c:v>
                </c:pt>
              </c:strCache>
            </c:strRef>
          </c:cat>
          <c:val>
            <c:numRef>
              <c:f>Sheet1!$C$2:$C$3</c:f>
              <c:numCache>
                <c:formatCode>General</c:formatCode>
                <c:ptCount val="2"/>
                <c:pt idx="0">
                  <c:v>1</c:v>
                </c:pt>
                <c:pt idx="1">
                  <c:v>6</c:v>
                </c:pt>
              </c:numCache>
            </c:numRef>
          </c:val>
          <c:extLst>
            <c:ext xmlns:c16="http://schemas.microsoft.com/office/drawing/2014/chart" uri="{C3380CC4-5D6E-409C-BE32-E72D297353CC}">
              <c16:uniqueId val="{00000001-F6C3-460D-860D-3AF23F77D236}"/>
            </c:ext>
          </c:extLst>
        </c:ser>
        <c:dLbls>
          <c:showLegendKey val="0"/>
          <c:showVal val="0"/>
          <c:showCatName val="0"/>
          <c:showSerName val="0"/>
          <c:showPercent val="0"/>
          <c:showBubbleSize val="0"/>
        </c:dLbls>
        <c:gapWidth val="150"/>
        <c:shape val="box"/>
        <c:axId val="489790272"/>
        <c:axId val="489791256"/>
        <c:axId val="708274736"/>
      </c:bar3DChart>
      <c:catAx>
        <c:axId val="489790272"/>
        <c:scaling>
          <c:orientation val="minMax"/>
        </c:scaling>
        <c:delete val="0"/>
        <c:axPos val="b"/>
        <c:numFmt formatCode="General" sourceLinked="1"/>
        <c:majorTickMark val="none"/>
        <c:minorTickMark val="none"/>
        <c:tickLblPos val="nextTo"/>
        <c:spPr>
          <a:noFill/>
          <a:ln>
            <a:solidFill>
              <a:schemeClr val="bg1"/>
            </a:solidFill>
          </a:ln>
          <a:effectLst/>
        </c:spPr>
        <c:txPr>
          <a:bodyPr rot="-60000000" spcFirstLastPara="1" vertOverflow="ellipsis" vert="horz" wrap="square" anchor="ctr" anchorCtr="1"/>
          <a:lstStyle/>
          <a:p>
            <a:pPr>
              <a:defRPr sz="1197" b="0" i="0" u="none" strike="noStrike" kern="1200" baseline="0">
                <a:solidFill>
                  <a:schemeClr val="bg1"/>
                </a:solidFill>
                <a:latin typeface="+mn-lt"/>
                <a:ea typeface="+mn-ea"/>
                <a:cs typeface="+mn-cs"/>
              </a:defRPr>
            </a:pPr>
            <a:endParaRPr lang="en-US"/>
          </a:p>
        </c:txPr>
        <c:crossAx val="489791256"/>
        <c:crosses val="autoZero"/>
        <c:auto val="1"/>
        <c:lblAlgn val="ctr"/>
        <c:lblOffset val="100"/>
        <c:noMultiLvlLbl val="0"/>
      </c:catAx>
      <c:valAx>
        <c:axId val="48979125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89790272"/>
        <c:crosses val="autoZero"/>
        <c:crossBetween val="between"/>
      </c:valAx>
      <c:serAx>
        <c:axId val="708274736"/>
        <c:scaling>
          <c:orientation val="minMax"/>
        </c:scaling>
        <c:delete val="1"/>
        <c:axPos val="b"/>
        <c:majorTickMark val="none"/>
        <c:minorTickMark val="none"/>
        <c:tickLblPos val="nextTo"/>
        <c:crossAx val="489791256"/>
        <c:crosses val="autoZero"/>
      </c:serAx>
      <c:spPr>
        <a:noFill/>
        <a:ln>
          <a:noFill/>
        </a:ln>
        <a:effectLst>
          <a:outerShdw blurRad="50800" dist="50800" dir="5400000" algn="ctr" rotWithShape="0">
            <a:srgbClr val="000000"/>
          </a:outerShdw>
        </a:effectLst>
      </c:spPr>
    </c:plotArea>
    <c:legend>
      <c:legendPos val="b"/>
      <c:legendEntry>
        <c:idx val="0"/>
        <c:txPr>
          <a:bodyPr rot="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legendEntry>
      <c:legendEntry>
        <c:idx val="1"/>
        <c:txPr>
          <a:bodyPr rot="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legendEntry>
      <c:layout>
        <c:manualLayout>
          <c:xMode val="edge"/>
          <c:yMode val="edge"/>
          <c:x val="0.14212538062183575"/>
          <c:y val="0.86471425325854911"/>
          <c:w val="0.71530625055698771"/>
          <c:h val="0.12615500312026987"/>
        </c:manualLayout>
      </c:layout>
      <c:overlay val="0"/>
      <c:spPr>
        <a:solidFill>
          <a:schemeClr val="bg1"/>
        </a:solidFill>
        <a:ln>
          <a:solidFill>
            <a:schemeClr val="tx1">
              <a:lumMod val="95000"/>
              <a:lumOff val="5000"/>
            </a:schemeClr>
          </a:solid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9D1DF0B3-806C-4891-8C1F-C017C02E3D4B}" type="datetimeFigureOut">
              <a:rPr lang="en-GB" smtClean="0"/>
              <a:t>19/11/2018</a:t>
            </a:fld>
            <a:endParaRPr lang="en-GB"/>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B7BDA0BA-7877-49C4-A3F3-5F06BC42FF81}" type="slidenum">
              <a:rPr lang="en-GB" smtClean="0"/>
              <a:t>‹#›</a:t>
            </a:fld>
            <a:endParaRPr lang="en-GB"/>
          </a:p>
        </p:txBody>
      </p:sp>
    </p:spTree>
    <p:extLst>
      <p:ext uri="{BB962C8B-B14F-4D97-AF65-F5344CB8AC3E}">
        <p14:creationId xmlns:p14="http://schemas.microsoft.com/office/powerpoint/2010/main" val="2050869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1995312"/>
            <a:ext cx="13817600" cy="4244622"/>
          </a:xfrm>
        </p:spPr>
        <p:txBody>
          <a:bodyPr anchor="b"/>
          <a:lstStyle>
            <a:lvl1pPr algn="ctr">
              <a:defRPr sz="10667"/>
            </a:lvl1pPr>
          </a:lstStyle>
          <a:p>
            <a:r>
              <a:rPr lang="en-US"/>
              <a:t>Click to edit Master title style</a:t>
            </a:r>
            <a:endParaRPr lang="en-US" dirty="0"/>
          </a:p>
        </p:txBody>
      </p:sp>
      <p:sp>
        <p:nvSpPr>
          <p:cNvPr id="3" name="Subtitle 2"/>
          <p:cNvSpPr>
            <a:spLocks noGrp="1"/>
          </p:cNvSpPr>
          <p:nvPr>
            <p:ph type="subTitle" idx="1"/>
          </p:nvPr>
        </p:nvSpPr>
        <p:spPr>
          <a:xfrm>
            <a:off x="2032000" y="6403623"/>
            <a:ext cx="12192000" cy="2943577"/>
          </a:xfrm>
        </p:spPr>
        <p:txBody>
          <a:bodyPr/>
          <a:lstStyle>
            <a:lvl1pPr marL="0" indent="0" algn="ctr">
              <a:buNone/>
              <a:defRPr sz="4267"/>
            </a:lvl1pPr>
            <a:lvl2pPr marL="812810" indent="0" algn="ctr">
              <a:buNone/>
              <a:defRPr sz="3556"/>
            </a:lvl2pPr>
            <a:lvl3pPr marL="1625620" indent="0" algn="ctr">
              <a:buNone/>
              <a:defRPr sz="3200"/>
            </a:lvl3pPr>
            <a:lvl4pPr marL="2438430" indent="0" algn="ctr">
              <a:buNone/>
              <a:defRPr sz="2844"/>
            </a:lvl4pPr>
            <a:lvl5pPr marL="3251241" indent="0" algn="ctr">
              <a:buNone/>
              <a:defRPr sz="2844"/>
            </a:lvl5pPr>
            <a:lvl6pPr marL="4064051" indent="0" algn="ctr">
              <a:buNone/>
              <a:defRPr sz="2844"/>
            </a:lvl6pPr>
            <a:lvl7pPr marL="4876861" indent="0" algn="ctr">
              <a:buNone/>
              <a:defRPr sz="2844"/>
            </a:lvl7pPr>
            <a:lvl8pPr marL="5689671" indent="0" algn="ctr">
              <a:buNone/>
              <a:defRPr sz="2844"/>
            </a:lvl8pPr>
            <a:lvl9pPr marL="6502481" indent="0" algn="ctr">
              <a:buNone/>
              <a:defRPr sz="284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2E1B02-0EF8-408E-A10A-553355F7C270}"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2887950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E1B02-0EF8-408E-A10A-553355F7C270}"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3994094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9134" y="3039537"/>
            <a:ext cx="14020800" cy="5071532"/>
          </a:xfrm>
        </p:spPr>
        <p:txBody>
          <a:bodyPr anchor="b"/>
          <a:lstStyle>
            <a:lvl1pPr>
              <a:defRPr sz="10667"/>
            </a:lvl1pPr>
          </a:lstStyle>
          <a:p>
            <a:r>
              <a:rPr lang="en-US"/>
              <a:t>Click to edit Master title style</a:t>
            </a:r>
            <a:endParaRPr lang="en-US" dirty="0"/>
          </a:p>
        </p:txBody>
      </p:sp>
      <p:sp>
        <p:nvSpPr>
          <p:cNvPr id="3" name="Text Placeholder 2"/>
          <p:cNvSpPr>
            <a:spLocks noGrp="1"/>
          </p:cNvSpPr>
          <p:nvPr>
            <p:ph type="body" idx="1"/>
          </p:nvPr>
        </p:nvSpPr>
        <p:spPr>
          <a:xfrm>
            <a:off x="1109134" y="8159048"/>
            <a:ext cx="14020800" cy="2666999"/>
          </a:xfrm>
        </p:spPr>
        <p:txBody>
          <a:bodyPr/>
          <a:lstStyle>
            <a:lvl1pPr marL="0" indent="0">
              <a:buNone/>
              <a:defRPr sz="4267">
                <a:solidFill>
                  <a:schemeClr val="tx1"/>
                </a:solidFill>
              </a:defRPr>
            </a:lvl1pPr>
            <a:lvl2pPr marL="812810" indent="0">
              <a:buNone/>
              <a:defRPr sz="3556">
                <a:solidFill>
                  <a:schemeClr val="tx1">
                    <a:tint val="75000"/>
                  </a:schemeClr>
                </a:solidFill>
              </a:defRPr>
            </a:lvl2pPr>
            <a:lvl3pPr marL="1625620" indent="0">
              <a:buNone/>
              <a:defRPr sz="3200">
                <a:solidFill>
                  <a:schemeClr val="tx1">
                    <a:tint val="75000"/>
                  </a:schemeClr>
                </a:solidFill>
              </a:defRPr>
            </a:lvl3pPr>
            <a:lvl4pPr marL="2438430" indent="0">
              <a:buNone/>
              <a:defRPr sz="2844">
                <a:solidFill>
                  <a:schemeClr val="tx1">
                    <a:tint val="75000"/>
                  </a:schemeClr>
                </a:solidFill>
              </a:defRPr>
            </a:lvl4pPr>
            <a:lvl5pPr marL="3251241" indent="0">
              <a:buNone/>
              <a:defRPr sz="2844">
                <a:solidFill>
                  <a:schemeClr val="tx1">
                    <a:tint val="75000"/>
                  </a:schemeClr>
                </a:solidFill>
              </a:defRPr>
            </a:lvl5pPr>
            <a:lvl6pPr marL="4064051" indent="0">
              <a:buNone/>
              <a:defRPr sz="2844">
                <a:solidFill>
                  <a:schemeClr val="tx1">
                    <a:tint val="75000"/>
                  </a:schemeClr>
                </a:solidFill>
              </a:defRPr>
            </a:lvl6pPr>
            <a:lvl7pPr marL="4876861" indent="0">
              <a:buNone/>
              <a:defRPr sz="2844">
                <a:solidFill>
                  <a:schemeClr val="tx1">
                    <a:tint val="75000"/>
                  </a:schemeClr>
                </a:solidFill>
              </a:defRPr>
            </a:lvl7pPr>
            <a:lvl8pPr marL="5689671" indent="0">
              <a:buNone/>
              <a:defRPr sz="2844">
                <a:solidFill>
                  <a:schemeClr val="tx1">
                    <a:tint val="75000"/>
                  </a:schemeClr>
                </a:solidFill>
              </a:defRPr>
            </a:lvl8pPr>
            <a:lvl9pPr marL="6502481" indent="0">
              <a:buNone/>
              <a:defRPr sz="2844">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2E1B02-0EF8-408E-A10A-553355F7C270}"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2523495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17600" y="3245556"/>
            <a:ext cx="6908800" cy="77357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8229600" y="3245556"/>
            <a:ext cx="6908800" cy="77357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2E1B02-0EF8-408E-A10A-553355F7C270}" type="datetimeFigureOut">
              <a:rPr lang="en-GB" smtClean="0"/>
              <a:t>19/11/2018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2346049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19717" y="649114"/>
            <a:ext cx="14020800"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19719" y="2988734"/>
            <a:ext cx="6877049" cy="1464732"/>
          </a:xfrm>
        </p:spPr>
        <p:txBody>
          <a:bodyPr anchor="b"/>
          <a:lstStyle>
            <a:lvl1pPr marL="0" indent="0">
              <a:buNone/>
              <a:defRPr sz="4267" b="1"/>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Edit Master text styles</a:t>
            </a:r>
          </a:p>
        </p:txBody>
      </p:sp>
      <p:sp>
        <p:nvSpPr>
          <p:cNvPr id="4" name="Content Placeholder 3"/>
          <p:cNvSpPr>
            <a:spLocks noGrp="1"/>
          </p:cNvSpPr>
          <p:nvPr>
            <p:ph sz="half" idx="2"/>
          </p:nvPr>
        </p:nvSpPr>
        <p:spPr>
          <a:xfrm>
            <a:off x="1119719" y="4453467"/>
            <a:ext cx="6877049" cy="65503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229601" y="2988734"/>
            <a:ext cx="6910917" cy="1464732"/>
          </a:xfrm>
        </p:spPr>
        <p:txBody>
          <a:bodyPr anchor="b"/>
          <a:lstStyle>
            <a:lvl1pPr marL="0" indent="0">
              <a:buNone/>
              <a:defRPr sz="4267" b="1"/>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a:t>Edit Master text styles</a:t>
            </a:r>
          </a:p>
        </p:txBody>
      </p:sp>
      <p:sp>
        <p:nvSpPr>
          <p:cNvPr id="6" name="Content Placeholder 5"/>
          <p:cNvSpPr>
            <a:spLocks noGrp="1"/>
          </p:cNvSpPr>
          <p:nvPr>
            <p:ph sz="quarter" idx="4"/>
          </p:nvPr>
        </p:nvSpPr>
        <p:spPr>
          <a:xfrm>
            <a:off x="8229601" y="4453467"/>
            <a:ext cx="6910917" cy="65503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2E1B02-0EF8-408E-A10A-553355F7C270}" type="datetimeFigureOut">
              <a:rPr lang="en-GB" smtClean="0"/>
              <a:t>19/11/2018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1602631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2E1B02-0EF8-408E-A10A-553355F7C270}" type="datetimeFigureOut">
              <a:rPr lang="en-GB" smtClean="0"/>
              <a:t>19/11/2018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382981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2E1B02-0EF8-408E-A10A-553355F7C270}" type="datetimeFigureOut">
              <a:rPr lang="en-GB" smtClean="0"/>
              <a:t>19/11/2018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2871814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9717" y="812800"/>
            <a:ext cx="5242983" cy="2844800"/>
          </a:xfrm>
        </p:spPr>
        <p:txBody>
          <a:bodyPr anchor="b"/>
          <a:lstStyle>
            <a:lvl1pPr>
              <a:defRPr sz="5689"/>
            </a:lvl1pPr>
          </a:lstStyle>
          <a:p>
            <a:r>
              <a:rPr lang="en-US"/>
              <a:t>Click to edit Master title style</a:t>
            </a:r>
            <a:endParaRPr lang="en-US" dirty="0"/>
          </a:p>
        </p:txBody>
      </p:sp>
      <p:sp>
        <p:nvSpPr>
          <p:cNvPr id="3" name="Content Placeholder 2"/>
          <p:cNvSpPr>
            <a:spLocks noGrp="1"/>
          </p:cNvSpPr>
          <p:nvPr>
            <p:ph idx="1"/>
          </p:nvPr>
        </p:nvSpPr>
        <p:spPr>
          <a:xfrm>
            <a:off x="6910917" y="1755425"/>
            <a:ext cx="8229600" cy="8664222"/>
          </a:xfrm>
        </p:spPr>
        <p:txBody>
          <a:bodyPr/>
          <a:lstStyle>
            <a:lvl1pPr>
              <a:defRPr sz="5689"/>
            </a:lvl1pPr>
            <a:lvl2pPr>
              <a:defRPr sz="4978"/>
            </a:lvl2pPr>
            <a:lvl3pPr>
              <a:defRPr sz="4267"/>
            </a:lvl3pPr>
            <a:lvl4pPr>
              <a:defRPr sz="3556"/>
            </a:lvl4pPr>
            <a:lvl5pPr>
              <a:defRPr sz="3556"/>
            </a:lvl5pPr>
            <a:lvl6pPr>
              <a:defRPr sz="3556"/>
            </a:lvl6pPr>
            <a:lvl7pPr>
              <a:defRPr sz="3556"/>
            </a:lvl7pPr>
            <a:lvl8pPr>
              <a:defRPr sz="3556"/>
            </a:lvl8pPr>
            <a:lvl9pPr>
              <a:defRPr sz="355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9717" y="3657600"/>
            <a:ext cx="5242983" cy="6776156"/>
          </a:xfrm>
        </p:spPr>
        <p:txBody>
          <a:bodyPr/>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a:t>Edit Master text styles</a:t>
            </a:r>
          </a:p>
        </p:txBody>
      </p:sp>
      <p:sp>
        <p:nvSpPr>
          <p:cNvPr id="5" name="Date Placeholder 4"/>
          <p:cNvSpPr>
            <a:spLocks noGrp="1"/>
          </p:cNvSpPr>
          <p:nvPr>
            <p:ph type="dt" sz="half" idx="10"/>
          </p:nvPr>
        </p:nvSpPr>
        <p:spPr/>
        <p:txBody>
          <a:bodyPr/>
          <a:lstStyle/>
          <a:p>
            <a:fld id="{582E1B02-0EF8-408E-A10A-553355F7C270}" type="datetimeFigureOut">
              <a:rPr lang="en-GB" smtClean="0"/>
              <a:t>19/11/2018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606863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9717" y="812800"/>
            <a:ext cx="5242983" cy="2844800"/>
          </a:xfrm>
        </p:spPr>
        <p:txBody>
          <a:bodyPr anchor="b"/>
          <a:lstStyle>
            <a:lvl1pPr>
              <a:defRPr sz="56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910917" y="1755425"/>
            <a:ext cx="8229600" cy="8664222"/>
          </a:xfrm>
        </p:spPr>
        <p:txBody>
          <a:bodyPr anchor="t"/>
          <a:lstStyle>
            <a:lvl1pPr marL="0" indent="0">
              <a:buNone/>
              <a:defRPr sz="5689"/>
            </a:lvl1pPr>
            <a:lvl2pPr marL="812810" indent="0">
              <a:buNone/>
              <a:defRPr sz="4978"/>
            </a:lvl2pPr>
            <a:lvl3pPr marL="1625620" indent="0">
              <a:buNone/>
              <a:defRPr sz="4267"/>
            </a:lvl3pPr>
            <a:lvl4pPr marL="2438430" indent="0">
              <a:buNone/>
              <a:defRPr sz="3556"/>
            </a:lvl4pPr>
            <a:lvl5pPr marL="3251241" indent="0">
              <a:buNone/>
              <a:defRPr sz="3556"/>
            </a:lvl5pPr>
            <a:lvl6pPr marL="4064051" indent="0">
              <a:buNone/>
              <a:defRPr sz="3556"/>
            </a:lvl6pPr>
            <a:lvl7pPr marL="4876861" indent="0">
              <a:buNone/>
              <a:defRPr sz="3556"/>
            </a:lvl7pPr>
            <a:lvl8pPr marL="5689671" indent="0">
              <a:buNone/>
              <a:defRPr sz="3556"/>
            </a:lvl8pPr>
            <a:lvl9pPr marL="6502481" indent="0">
              <a:buNone/>
              <a:defRPr sz="3556"/>
            </a:lvl9pPr>
          </a:lstStyle>
          <a:p>
            <a:r>
              <a:rPr lang="en-US"/>
              <a:t>Click icon to add picture</a:t>
            </a:r>
            <a:endParaRPr lang="en-US" dirty="0"/>
          </a:p>
        </p:txBody>
      </p:sp>
      <p:sp>
        <p:nvSpPr>
          <p:cNvPr id="4" name="Text Placeholder 3"/>
          <p:cNvSpPr>
            <a:spLocks noGrp="1"/>
          </p:cNvSpPr>
          <p:nvPr>
            <p:ph type="body" sz="half" idx="2"/>
          </p:nvPr>
        </p:nvSpPr>
        <p:spPr>
          <a:xfrm>
            <a:off x="1119717" y="3657600"/>
            <a:ext cx="5242983" cy="6776156"/>
          </a:xfrm>
        </p:spPr>
        <p:txBody>
          <a:bodyPr/>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a:t>Edit Master text styles</a:t>
            </a:r>
          </a:p>
        </p:txBody>
      </p:sp>
      <p:sp>
        <p:nvSpPr>
          <p:cNvPr id="5" name="Date Placeholder 4"/>
          <p:cNvSpPr>
            <a:spLocks noGrp="1"/>
          </p:cNvSpPr>
          <p:nvPr>
            <p:ph type="dt" sz="half" idx="10"/>
          </p:nvPr>
        </p:nvSpPr>
        <p:spPr/>
        <p:txBody>
          <a:bodyPr/>
          <a:lstStyle/>
          <a:p>
            <a:fld id="{582E1B02-0EF8-408E-A10A-553355F7C270}" type="datetimeFigureOut">
              <a:rPr lang="en-GB" smtClean="0"/>
              <a:t>19/11/2018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2603237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E1B02-0EF8-408E-A10A-553355F7C270}"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3584024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633201" y="649111"/>
            <a:ext cx="3505200"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7601" y="649111"/>
            <a:ext cx="10312400" cy="1033215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2E1B02-0EF8-408E-A10A-553355F7C270}" type="datetimeFigureOut">
              <a:rPr lang="en-GB" smtClean="0"/>
              <a:t>19/11/2018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9790E4-570A-41EB-8677-D33F8A610CED}" type="slidenum">
              <a:rPr lang="en-GB" smtClean="0"/>
              <a:t>‹#›</a:t>
            </a:fld>
            <a:endParaRPr lang="en-GB"/>
          </a:p>
        </p:txBody>
      </p:sp>
    </p:spTree>
    <p:extLst>
      <p:ext uri="{BB962C8B-B14F-4D97-AF65-F5344CB8AC3E}">
        <p14:creationId xmlns:p14="http://schemas.microsoft.com/office/powerpoint/2010/main" val="1463910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17600" y="649114"/>
            <a:ext cx="14020800"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17600" y="3245556"/>
            <a:ext cx="14020800" cy="773571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600" y="11300181"/>
            <a:ext cx="3657600" cy="649111"/>
          </a:xfrm>
          <a:prstGeom prst="rect">
            <a:avLst/>
          </a:prstGeom>
        </p:spPr>
        <p:txBody>
          <a:bodyPr vert="horz" lIns="91440" tIns="45720" rIns="91440" bIns="45720" rtlCol="0" anchor="ctr"/>
          <a:lstStyle>
            <a:lvl1pPr algn="l">
              <a:defRPr sz="2133">
                <a:solidFill>
                  <a:schemeClr val="tx1">
                    <a:tint val="75000"/>
                  </a:schemeClr>
                </a:solidFill>
              </a:defRPr>
            </a:lvl1pPr>
          </a:lstStyle>
          <a:p>
            <a:fld id="{582E1B02-0EF8-408E-A10A-553355F7C270}" type="datetimeFigureOut">
              <a:rPr lang="en-GB" smtClean="0"/>
              <a:t>19/11/2018</a:t>
            </a:fld>
            <a:endParaRPr lang="en-GB"/>
          </a:p>
        </p:txBody>
      </p:sp>
      <p:sp>
        <p:nvSpPr>
          <p:cNvPr id="5" name="Footer Placeholder 4"/>
          <p:cNvSpPr>
            <a:spLocks noGrp="1"/>
          </p:cNvSpPr>
          <p:nvPr>
            <p:ph type="ftr" sz="quarter" idx="3"/>
          </p:nvPr>
        </p:nvSpPr>
        <p:spPr>
          <a:xfrm>
            <a:off x="5384800" y="11300181"/>
            <a:ext cx="5486400" cy="649111"/>
          </a:xfrm>
          <a:prstGeom prst="rect">
            <a:avLst/>
          </a:prstGeom>
        </p:spPr>
        <p:txBody>
          <a:bodyPr vert="horz" lIns="91440" tIns="45720" rIns="91440" bIns="45720" rtlCol="0" anchor="ctr"/>
          <a:lstStyle>
            <a:lvl1pPr algn="ctr">
              <a:defRPr sz="213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1480800" y="11300181"/>
            <a:ext cx="3657600" cy="649111"/>
          </a:xfrm>
          <a:prstGeom prst="rect">
            <a:avLst/>
          </a:prstGeom>
        </p:spPr>
        <p:txBody>
          <a:bodyPr vert="horz" lIns="91440" tIns="45720" rIns="91440" bIns="45720" rtlCol="0" anchor="ctr"/>
          <a:lstStyle>
            <a:lvl1pPr algn="r">
              <a:defRPr sz="2133">
                <a:solidFill>
                  <a:schemeClr val="tx1">
                    <a:tint val="75000"/>
                  </a:schemeClr>
                </a:solidFill>
              </a:defRPr>
            </a:lvl1pPr>
          </a:lstStyle>
          <a:p>
            <a:fld id="{BC9790E4-570A-41EB-8677-D33F8A610CED}" type="slidenum">
              <a:rPr lang="en-GB" smtClean="0"/>
              <a:t>‹#›</a:t>
            </a:fld>
            <a:endParaRPr lang="en-GB"/>
          </a:p>
        </p:txBody>
      </p:sp>
    </p:spTree>
    <p:extLst>
      <p:ext uri="{BB962C8B-B14F-4D97-AF65-F5344CB8AC3E}">
        <p14:creationId xmlns:p14="http://schemas.microsoft.com/office/powerpoint/2010/main" val="39457501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625620" rtl="0" eaLnBrk="1" latinLnBrk="0" hangingPunct="1">
        <a:lnSpc>
          <a:spcPct val="90000"/>
        </a:lnSpc>
        <a:spcBef>
          <a:spcPct val="0"/>
        </a:spcBef>
        <a:buNone/>
        <a:defRPr sz="7822" kern="1200">
          <a:solidFill>
            <a:schemeClr val="tx1"/>
          </a:solidFill>
          <a:latin typeface="+mj-lt"/>
          <a:ea typeface="+mj-ea"/>
          <a:cs typeface="+mj-cs"/>
        </a:defRPr>
      </a:lvl1pPr>
    </p:titleStyle>
    <p:bodyStyle>
      <a:lvl1pPr marL="406405" indent="-406405" algn="l" defTabSz="1625620" rtl="0" eaLnBrk="1" latinLnBrk="0" hangingPunct="1">
        <a:lnSpc>
          <a:spcPct val="90000"/>
        </a:lnSpc>
        <a:spcBef>
          <a:spcPts val="1778"/>
        </a:spcBef>
        <a:buFont typeface="Arial" panose="020B0604020202020204" pitchFamily="34" charset="0"/>
        <a:buChar char="•"/>
        <a:defRPr sz="4978" kern="1200">
          <a:solidFill>
            <a:schemeClr val="tx1"/>
          </a:solidFill>
          <a:latin typeface="+mn-lt"/>
          <a:ea typeface="+mn-ea"/>
          <a:cs typeface="+mn-cs"/>
        </a:defRPr>
      </a:lvl1pPr>
      <a:lvl2pPr marL="1219215" indent="-406405" algn="l" defTabSz="1625620" rtl="0" eaLnBrk="1" latinLnBrk="0" hangingPunct="1">
        <a:lnSpc>
          <a:spcPct val="90000"/>
        </a:lnSpc>
        <a:spcBef>
          <a:spcPts val="889"/>
        </a:spcBef>
        <a:buFont typeface="Arial" panose="020B0604020202020204" pitchFamily="34" charset="0"/>
        <a:buChar char="•"/>
        <a:defRPr sz="4267" kern="1200">
          <a:solidFill>
            <a:schemeClr val="tx1"/>
          </a:solidFill>
          <a:latin typeface="+mn-lt"/>
          <a:ea typeface="+mn-ea"/>
          <a:cs typeface="+mn-cs"/>
        </a:defRPr>
      </a:lvl2pPr>
      <a:lvl3pPr marL="2032025" indent="-406405" algn="l" defTabSz="1625620" rtl="0" eaLnBrk="1" latinLnBrk="0" hangingPunct="1">
        <a:lnSpc>
          <a:spcPct val="90000"/>
        </a:lnSpc>
        <a:spcBef>
          <a:spcPts val="889"/>
        </a:spcBef>
        <a:buFont typeface="Arial" panose="020B0604020202020204" pitchFamily="34" charset="0"/>
        <a:buChar char="•"/>
        <a:defRPr sz="3556" kern="1200">
          <a:solidFill>
            <a:schemeClr val="tx1"/>
          </a:solidFill>
          <a:latin typeface="+mn-lt"/>
          <a:ea typeface="+mn-ea"/>
          <a:cs typeface="+mn-cs"/>
        </a:defRPr>
      </a:lvl3pPr>
      <a:lvl4pPr marL="2844836" indent="-406405" algn="l" defTabSz="1625620"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4pPr>
      <a:lvl5pPr marL="3657646" indent="-406405" algn="l" defTabSz="1625620"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5pPr>
      <a:lvl6pPr marL="4470456" indent="-406405" algn="l" defTabSz="1625620"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6pPr>
      <a:lvl7pPr marL="5283266" indent="-406405" algn="l" defTabSz="1625620"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7pPr>
      <a:lvl8pPr marL="6096076" indent="-406405" algn="l" defTabSz="1625620"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8pPr>
      <a:lvl9pPr marL="6908886" indent="-406405" algn="l" defTabSz="1625620" rtl="0" eaLnBrk="1" latinLnBrk="0" hangingPunct="1">
        <a:lnSpc>
          <a:spcPct val="90000"/>
        </a:lnSpc>
        <a:spcBef>
          <a:spcPts val="889"/>
        </a:spcBef>
        <a:buFont typeface="Arial" panose="020B0604020202020204" pitchFamily="34" charset="0"/>
        <a:buChar char="•"/>
        <a:defRPr sz="3200" kern="1200">
          <a:solidFill>
            <a:schemeClr val="tx1"/>
          </a:solidFill>
          <a:latin typeface="+mn-lt"/>
          <a:ea typeface="+mn-ea"/>
          <a:cs typeface="+mn-cs"/>
        </a:defRPr>
      </a:lvl9pPr>
    </p:bodyStyle>
    <p:otherStyle>
      <a:defPPr>
        <a:defRPr lang="en-US"/>
      </a:defPPr>
      <a:lvl1pPr marL="0" algn="l" defTabSz="1625620" rtl="0" eaLnBrk="1" latinLnBrk="0" hangingPunct="1">
        <a:defRPr sz="3200" kern="1200">
          <a:solidFill>
            <a:schemeClr val="tx1"/>
          </a:solidFill>
          <a:latin typeface="+mn-lt"/>
          <a:ea typeface="+mn-ea"/>
          <a:cs typeface="+mn-cs"/>
        </a:defRPr>
      </a:lvl1pPr>
      <a:lvl2pPr marL="812810" algn="l" defTabSz="1625620" rtl="0" eaLnBrk="1" latinLnBrk="0" hangingPunct="1">
        <a:defRPr sz="3200" kern="1200">
          <a:solidFill>
            <a:schemeClr val="tx1"/>
          </a:solidFill>
          <a:latin typeface="+mn-lt"/>
          <a:ea typeface="+mn-ea"/>
          <a:cs typeface="+mn-cs"/>
        </a:defRPr>
      </a:lvl2pPr>
      <a:lvl3pPr marL="1625620" algn="l" defTabSz="1625620" rtl="0" eaLnBrk="1" latinLnBrk="0" hangingPunct="1">
        <a:defRPr sz="3200" kern="1200">
          <a:solidFill>
            <a:schemeClr val="tx1"/>
          </a:solidFill>
          <a:latin typeface="+mn-lt"/>
          <a:ea typeface="+mn-ea"/>
          <a:cs typeface="+mn-cs"/>
        </a:defRPr>
      </a:lvl3pPr>
      <a:lvl4pPr marL="2438430" algn="l" defTabSz="1625620" rtl="0" eaLnBrk="1" latinLnBrk="0" hangingPunct="1">
        <a:defRPr sz="3200" kern="1200">
          <a:solidFill>
            <a:schemeClr val="tx1"/>
          </a:solidFill>
          <a:latin typeface="+mn-lt"/>
          <a:ea typeface="+mn-ea"/>
          <a:cs typeface="+mn-cs"/>
        </a:defRPr>
      </a:lvl4pPr>
      <a:lvl5pPr marL="3251241" algn="l" defTabSz="1625620" rtl="0" eaLnBrk="1" latinLnBrk="0" hangingPunct="1">
        <a:defRPr sz="3200" kern="1200">
          <a:solidFill>
            <a:schemeClr val="tx1"/>
          </a:solidFill>
          <a:latin typeface="+mn-lt"/>
          <a:ea typeface="+mn-ea"/>
          <a:cs typeface="+mn-cs"/>
        </a:defRPr>
      </a:lvl5pPr>
      <a:lvl6pPr marL="4064051" algn="l" defTabSz="1625620" rtl="0" eaLnBrk="1" latinLnBrk="0" hangingPunct="1">
        <a:defRPr sz="3200" kern="1200">
          <a:solidFill>
            <a:schemeClr val="tx1"/>
          </a:solidFill>
          <a:latin typeface="+mn-lt"/>
          <a:ea typeface="+mn-ea"/>
          <a:cs typeface="+mn-cs"/>
        </a:defRPr>
      </a:lvl6pPr>
      <a:lvl7pPr marL="4876861" algn="l" defTabSz="1625620" rtl="0" eaLnBrk="1" latinLnBrk="0" hangingPunct="1">
        <a:defRPr sz="3200" kern="1200">
          <a:solidFill>
            <a:schemeClr val="tx1"/>
          </a:solidFill>
          <a:latin typeface="+mn-lt"/>
          <a:ea typeface="+mn-ea"/>
          <a:cs typeface="+mn-cs"/>
        </a:defRPr>
      </a:lvl7pPr>
      <a:lvl8pPr marL="5689671" algn="l" defTabSz="1625620" rtl="0" eaLnBrk="1" latinLnBrk="0" hangingPunct="1">
        <a:defRPr sz="3200" kern="1200">
          <a:solidFill>
            <a:schemeClr val="tx1"/>
          </a:solidFill>
          <a:latin typeface="+mn-lt"/>
          <a:ea typeface="+mn-ea"/>
          <a:cs typeface="+mn-cs"/>
        </a:defRPr>
      </a:lvl8pPr>
      <a:lvl9pPr marL="6502481" algn="l" defTabSz="1625620"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9.png"/><Relationship Id="rId3" Type="http://schemas.openxmlformats.org/officeDocument/2006/relationships/image" Target="../media/image1.png"/><Relationship Id="rId7" Type="http://schemas.microsoft.com/office/2007/relationships/hdphoto" Target="../media/hdphoto1.wdp"/><Relationship Id="rId12" Type="http://schemas.openxmlformats.org/officeDocument/2006/relationships/image" Target="../media/image8.png"/><Relationship Id="rId17" Type="http://schemas.openxmlformats.org/officeDocument/2006/relationships/image" Target="../media/image11.png"/><Relationship Id="rId2" Type="http://schemas.openxmlformats.org/officeDocument/2006/relationships/chart" Target="../charts/chart1.xml"/><Relationship Id="rId16" Type="http://schemas.microsoft.com/office/2007/relationships/hdphoto" Target="../media/hdphoto4.wdp"/><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7.png"/><Relationship Id="rId5" Type="http://schemas.openxmlformats.org/officeDocument/2006/relationships/image" Target="../media/image3.svg"/><Relationship Id="rId15" Type="http://schemas.openxmlformats.org/officeDocument/2006/relationships/image" Target="../media/image10.png"/><Relationship Id="rId10" Type="http://schemas.microsoft.com/office/2007/relationships/hdphoto" Target="../media/hdphoto2.wdp"/><Relationship Id="rId4" Type="http://schemas.openxmlformats.org/officeDocument/2006/relationships/image" Target="../media/image2.png"/><Relationship Id="rId9" Type="http://schemas.openxmlformats.org/officeDocument/2006/relationships/image" Target="../media/image6.png"/><Relationship Id="rId14" Type="http://schemas.microsoft.com/office/2007/relationships/hdphoto" Target="../media/hdphoto3.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Rounded Rectangle 4"/>
          <p:cNvSpPr/>
          <p:nvPr/>
        </p:nvSpPr>
        <p:spPr>
          <a:xfrm>
            <a:off x="164894" y="789879"/>
            <a:ext cx="15887906" cy="10438953"/>
          </a:xfrm>
          <a:prstGeom prst="roundRect">
            <a:avLst>
              <a:gd name="adj" fmla="val 3647"/>
            </a:avLst>
          </a:prstGeom>
          <a:solidFill>
            <a:srgbClr val="000010"/>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214" tIns="34107" rIns="68214" bIns="34107" numCol="1" spcCol="0" rtlCol="0" fromWordArt="0" anchor="ctr" anchorCtr="0" forceAA="0" compatLnSpc="1">
            <a:prstTxWarp prst="textNoShape">
              <a:avLst/>
            </a:prstTxWarp>
            <a:noAutofit/>
          </a:bodyPr>
          <a:lstStyle/>
          <a:p>
            <a:pPr algn="ctr"/>
            <a:endParaRPr lang="en-GB" sz="1343" dirty="0"/>
          </a:p>
        </p:txBody>
      </p:sp>
      <p:sp>
        <p:nvSpPr>
          <p:cNvPr id="8" name="Rectangle 7"/>
          <p:cNvSpPr/>
          <p:nvPr/>
        </p:nvSpPr>
        <p:spPr>
          <a:xfrm>
            <a:off x="5042325" y="5816022"/>
            <a:ext cx="6208689" cy="3670789"/>
          </a:xfrm>
          <a:prstGeom prst="rect">
            <a:avLst/>
          </a:prstGeom>
          <a:solidFill>
            <a:schemeClr val="tx1"/>
          </a:solidFill>
          <a:ln w="28575">
            <a:solidFill>
              <a:schemeClr val="accent4">
                <a:lumMod val="60000"/>
                <a:lumOff val="40000"/>
              </a:schemeClr>
            </a:solidFill>
          </a:ln>
          <a:effectLst>
            <a:outerShdw dist="50800" dir="162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a:solidFill>
                  <a:schemeClr val="accent4">
                    <a:lumMod val="60000"/>
                    <a:lumOff val="40000"/>
                  </a:schemeClr>
                </a:solidFill>
              </a:ln>
            </a:endParaRPr>
          </a:p>
        </p:txBody>
      </p:sp>
      <p:graphicFrame>
        <p:nvGraphicFramePr>
          <p:cNvPr id="7" name="Chart 6"/>
          <p:cNvGraphicFramePr/>
          <p:nvPr>
            <p:extLst>
              <p:ext uri="{D42A27DB-BD31-4B8C-83A1-F6EECF244321}">
                <p14:modId xmlns:p14="http://schemas.microsoft.com/office/powerpoint/2010/main" val="1752103769"/>
              </p:ext>
            </p:extLst>
          </p:nvPr>
        </p:nvGraphicFramePr>
        <p:xfrm>
          <a:off x="4471765" y="4401758"/>
          <a:ext cx="4901473" cy="5100485"/>
        </p:xfrm>
        <a:graphic>
          <a:graphicData uri="http://schemas.openxmlformats.org/drawingml/2006/chart">
            <c:chart xmlns:c="http://schemas.openxmlformats.org/drawingml/2006/chart" xmlns:r="http://schemas.openxmlformats.org/officeDocument/2006/relationships" r:id="rId2"/>
          </a:graphicData>
        </a:graphic>
      </p:graphicFrame>
      <p:pic>
        <p:nvPicPr>
          <p:cNvPr id="32" name="Picture 31">
            <a:extLst>
              <a:ext uri="{FF2B5EF4-FFF2-40B4-BE49-F238E27FC236}">
                <a16:creationId xmlns:a16="http://schemas.microsoft.com/office/drawing/2014/main" id="{E34F4B29-F7BE-4645-AF6F-22D20F331B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76868" y="11402121"/>
            <a:ext cx="2471820" cy="699443"/>
          </a:xfrm>
          <a:prstGeom prst="rect">
            <a:avLst/>
          </a:prstGeom>
        </p:spPr>
      </p:pic>
      <p:sp>
        <p:nvSpPr>
          <p:cNvPr id="33" name="Right Arrow 22">
            <a:extLst>
              <a:ext uri="{FF2B5EF4-FFF2-40B4-BE49-F238E27FC236}">
                <a16:creationId xmlns:a16="http://schemas.microsoft.com/office/drawing/2014/main" id="{2FE56E74-6FB2-4367-AA05-AADDEE0C17FC}"/>
              </a:ext>
            </a:extLst>
          </p:cNvPr>
          <p:cNvSpPr/>
          <p:nvPr/>
        </p:nvSpPr>
        <p:spPr>
          <a:xfrm>
            <a:off x="9970384" y="11433898"/>
            <a:ext cx="105333" cy="144156"/>
          </a:xfrm>
          <a:prstGeom prst="rightArrow">
            <a:avLst/>
          </a:prstGeom>
          <a:noFill/>
          <a:ln w="1270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GB" b="1" dirty="0">
              <a:latin typeface="+mj-lt"/>
            </a:endParaRPr>
          </a:p>
        </p:txBody>
      </p:sp>
      <p:cxnSp>
        <p:nvCxnSpPr>
          <p:cNvPr id="34" name="Straight Connector 33" descr="Vertical divider line">
            <a:extLst>
              <a:ext uri="{FF2B5EF4-FFF2-40B4-BE49-F238E27FC236}">
                <a16:creationId xmlns:a16="http://schemas.microsoft.com/office/drawing/2014/main" id="{4A0200E9-465B-497A-BDF0-1C24354027F9}"/>
              </a:ext>
              <a:ext uri="{C183D7F6-B498-43B3-948B-1728B52AA6E4}">
                <adec:decorative xmlns:adec="http://schemas.microsoft.com/office/drawing/2017/decorative" val="1"/>
              </a:ext>
            </a:extLst>
          </p:cNvPr>
          <p:cNvCxnSpPr/>
          <p:nvPr/>
        </p:nvCxnSpPr>
        <p:spPr>
          <a:xfrm>
            <a:off x="11952003" y="11452325"/>
            <a:ext cx="0" cy="599034"/>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descr="Vertical divider line">
            <a:extLst>
              <a:ext uri="{FF2B5EF4-FFF2-40B4-BE49-F238E27FC236}">
                <a16:creationId xmlns:a16="http://schemas.microsoft.com/office/drawing/2014/main" id="{2CBA1BF9-F7C9-4C4E-AB8D-2D462F12DF95}"/>
              </a:ext>
              <a:ext uri="{C183D7F6-B498-43B3-948B-1728B52AA6E4}">
                <adec:decorative xmlns:adec="http://schemas.microsoft.com/office/drawing/2017/decorative" val="1"/>
              </a:ext>
            </a:extLst>
          </p:cNvPr>
          <p:cNvCxnSpPr/>
          <p:nvPr/>
        </p:nvCxnSpPr>
        <p:spPr>
          <a:xfrm>
            <a:off x="9777486" y="11452325"/>
            <a:ext cx="0" cy="599034"/>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descr="Vertical divider line">
            <a:extLst>
              <a:ext uri="{FF2B5EF4-FFF2-40B4-BE49-F238E27FC236}">
                <a16:creationId xmlns:a16="http://schemas.microsoft.com/office/drawing/2014/main" id="{109F7C7E-0CD9-412C-9792-5749F4AE4FA1}"/>
              </a:ext>
              <a:ext uri="{C183D7F6-B498-43B3-948B-1728B52AA6E4}">
                <adec:decorative xmlns:adec="http://schemas.microsoft.com/office/drawing/2017/decorative" val="1"/>
              </a:ext>
            </a:extLst>
          </p:cNvPr>
          <p:cNvCxnSpPr/>
          <p:nvPr/>
        </p:nvCxnSpPr>
        <p:spPr>
          <a:xfrm>
            <a:off x="1180371" y="11452325"/>
            <a:ext cx="0" cy="599034"/>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37" name="Graphic 36" descr="Envelope" title="Icon Presenter Email">
            <a:extLst>
              <a:ext uri="{FF2B5EF4-FFF2-40B4-BE49-F238E27FC236}">
                <a16:creationId xmlns:a16="http://schemas.microsoft.com/office/drawing/2014/main" id="{C9C994EF-3359-4A0A-9ADF-3367C9683AED}"/>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9935598" y="11654904"/>
            <a:ext cx="178477" cy="178477"/>
          </a:xfrm>
          <a:prstGeom prst="rect">
            <a:avLst/>
          </a:prstGeom>
        </p:spPr>
      </p:pic>
      <p:sp>
        <p:nvSpPr>
          <p:cNvPr id="38" name="Rectangular Callout 23">
            <a:extLst>
              <a:ext uri="{FF2B5EF4-FFF2-40B4-BE49-F238E27FC236}">
                <a16:creationId xmlns:a16="http://schemas.microsoft.com/office/drawing/2014/main" id="{8E92DFDB-8872-496E-BE02-84746BEE7178}"/>
              </a:ext>
            </a:extLst>
          </p:cNvPr>
          <p:cNvSpPr/>
          <p:nvPr/>
        </p:nvSpPr>
        <p:spPr>
          <a:xfrm>
            <a:off x="9951896" y="11910231"/>
            <a:ext cx="141906" cy="95197"/>
          </a:xfrm>
          <a:prstGeom prst="wedgeRectCallout">
            <a:avLst/>
          </a:prstGeom>
          <a:no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GB" b="1" dirty="0">
              <a:latin typeface="+mj-lt"/>
            </a:endParaRPr>
          </a:p>
        </p:txBody>
      </p:sp>
      <p:sp>
        <p:nvSpPr>
          <p:cNvPr id="40" name="Arrow: Pentagon 39">
            <a:extLst>
              <a:ext uri="{FF2B5EF4-FFF2-40B4-BE49-F238E27FC236}">
                <a16:creationId xmlns:a16="http://schemas.microsoft.com/office/drawing/2014/main" id="{DA7321F5-B47C-4DB6-9750-294FB0C665FB}"/>
              </a:ext>
            </a:extLst>
          </p:cNvPr>
          <p:cNvSpPr/>
          <p:nvPr/>
        </p:nvSpPr>
        <p:spPr>
          <a:xfrm>
            <a:off x="5408407" y="200221"/>
            <a:ext cx="5461665" cy="1179316"/>
          </a:xfrm>
          <a:prstGeom prst="homePlate">
            <a:avLst/>
          </a:prstGeom>
          <a:solidFill>
            <a:schemeClr val="tx1">
              <a:lumMod val="95000"/>
              <a:lumOff val="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a:extLst>
              <a:ext uri="{FF2B5EF4-FFF2-40B4-BE49-F238E27FC236}">
                <a16:creationId xmlns:a16="http://schemas.microsoft.com/office/drawing/2014/main" id="{D4938CF0-3594-4F89-809E-66F88DE89778}"/>
              </a:ext>
            </a:extLst>
          </p:cNvPr>
          <p:cNvSpPr txBox="1"/>
          <p:nvPr/>
        </p:nvSpPr>
        <p:spPr>
          <a:xfrm>
            <a:off x="5394941" y="271086"/>
            <a:ext cx="5647761" cy="861774"/>
          </a:xfrm>
          <a:prstGeom prst="rect">
            <a:avLst/>
          </a:prstGeom>
          <a:noFill/>
        </p:spPr>
        <p:txBody>
          <a:bodyPr wrap="square" rtlCol="0">
            <a:spAutoFit/>
          </a:bodyPr>
          <a:lstStyle/>
          <a:p>
            <a:pPr algn="ctr"/>
            <a:r>
              <a:rPr lang="en-GB" sz="3200" b="1" u="sng" dirty="0">
                <a:solidFill>
                  <a:schemeClr val="accent4">
                    <a:lumMod val="60000"/>
                    <a:lumOff val="40000"/>
                  </a:schemeClr>
                </a:solidFill>
                <a:latin typeface="Andalus" panose="02020603050405020304" pitchFamily="18" charset="-78"/>
                <a:cs typeface="Andalus" panose="02020603050405020304" pitchFamily="18" charset="-78"/>
              </a:rPr>
              <a:t>Real Palaeolithic Diet?</a:t>
            </a:r>
          </a:p>
          <a:p>
            <a:r>
              <a:rPr lang="en-GB" dirty="0">
                <a:solidFill>
                  <a:schemeClr val="bg1"/>
                </a:solidFill>
                <a:latin typeface="Rockwell" panose="02060603020205020403" pitchFamily="18" charset="0"/>
              </a:rPr>
              <a:t>The Dietary Behaviours of Classic Neanderthals.</a:t>
            </a:r>
          </a:p>
        </p:txBody>
      </p:sp>
      <p:pic>
        <p:nvPicPr>
          <p:cNvPr id="41" name="Picture 40">
            <a:extLst>
              <a:ext uri="{FF2B5EF4-FFF2-40B4-BE49-F238E27FC236}">
                <a16:creationId xmlns:a16="http://schemas.microsoft.com/office/drawing/2014/main" id="{83477428-CF72-4D61-B6A7-E24841CCB34D}"/>
              </a:ext>
            </a:extLst>
          </p:cNvPr>
          <p:cNvPicPr/>
          <p:nvPr/>
        </p:nvPicPr>
        <p:blipFill>
          <a:blip r:embed="rId6">
            <a:duotone>
              <a:prstClr val="black"/>
              <a:srgbClr val="000066">
                <a:tint val="45000"/>
                <a:satMod val="400000"/>
              </a:srgbClr>
            </a:duotone>
            <a:extLst>
              <a:ext uri="{BEBA8EAE-BF5A-486C-A8C5-ECC9F3942E4B}">
                <a14:imgProps xmlns:a14="http://schemas.microsoft.com/office/drawing/2010/main">
                  <a14:imgLayer r:embed="rId7">
                    <a14:imgEffect>
                      <a14:backgroundRemoval t="6522" b="86957" l="5224" r="91791">
                        <a14:foregroundMark x1="40299" y1="15217" x2="44030" y2="9783"/>
                        <a14:foregroundMark x1="44030" y1="6522" x2="44030" y2="6522"/>
                        <a14:foregroundMark x1="5970" y1="71739" x2="5970" y2="71739"/>
                        <a14:foregroundMark x1="91791" y1="69565" x2="91791" y2="69565"/>
                        <a14:foregroundMark x1="29851" y1="85870" x2="29851" y2="85870"/>
                        <a14:foregroundMark x1="63433" y1="84783" x2="63433" y2="84783"/>
                        <a14:foregroundMark x1="52985" y1="84783" x2="52985" y2="84783"/>
                      </a14:backgroundRemoval>
                    </a14:imgEffect>
                  </a14:imgLayer>
                </a14:imgProps>
              </a:ext>
              <a:ext uri="{28A0092B-C50C-407E-A947-70E740481C1C}">
                <a14:useLocalDpi xmlns:a14="http://schemas.microsoft.com/office/drawing/2010/main" val="0"/>
              </a:ext>
            </a:extLst>
          </a:blip>
          <a:stretch>
            <a:fillRect/>
          </a:stretch>
        </p:blipFill>
        <p:spPr>
          <a:xfrm>
            <a:off x="14783565" y="11282259"/>
            <a:ext cx="1368425" cy="939165"/>
          </a:xfrm>
          <a:prstGeom prst="rect">
            <a:avLst/>
          </a:prstGeom>
          <a:ln>
            <a:noFill/>
          </a:ln>
          <a:effectLst>
            <a:outerShdw blurRad="292100" dist="139700" dir="2700000" algn="tl" rotWithShape="0">
              <a:srgbClr val="333333">
                <a:alpha val="65000"/>
              </a:srgbClr>
            </a:outerShdw>
          </a:effectLst>
        </p:spPr>
      </p:pic>
      <p:sp>
        <p:nvSpPr>
          <p:cNvPr id="42" name="TextBox 41">
            <a:extLst>
              <a:ext uri="{FF2B5EF4-FFF2-40B4-BE49-F238E27FC236}">
                <a16:creationId xmlns:a16="http://schemas.microsoft.com/office/drawing/2014/main" id="{4BDE292A-C0C0-4AB0-8469-100281938D2E}"/>
              </a:ext>
            </a:extLst>
          </p:cNvPr>
          <p:cNvSpPr txBox="1">
            <a:spLocks noChangeAspect="1"/>
          </p:cNvSpPr>
          <p:nvPr/>
        </p:nvSpPr>
        <p:spPr>
          <a:xfrm>
            <a:off x="245143" y="6203811"/>
            <a:ext cx="276620" cy="276620"/>
          </a:xfrm>
          <a:prstGeom prst="ellipse">
            <a:avLst/>
          </a:prstGeom>
          <a:solidFill>
            <a:schemeClr val="tx1"/>
          </a:solidFill>
          <a:ln>
            <a:solidFill>
              <a:schemeClr val="accent4">
                <a:lumMod val="60000"/>
                <a:lumOff val="40000"/>
              </a:schemeClr>
            </a:solidFill>
          </a:ln>
        </p:spPr>
        <p:txBody>
          <a:bodyPr wrap="square" rtlCol="0" anchor="ctr">
            <a:noAutofit/>
          </a:bodyPr>
          <a:lstStyle/>
          <a:p>
            <a:pPr algn="ctr"/>
            <a:r>
              <a:rPr lang="en-ZA" sz="1200" b="1" dirty="0">
                <a:solidFill>
                  <a:schemeClr val="bg1"/>
                </a:solidFill>
                <a:latin typeface="+mj-lt"/>
              </a:rPr>
              <a:t>1</a:t>
            </a:r>
          </a:p>
        </p:txBody>
      </p:sp>
      <p:sp>
        <p:nvSpPr>
          <p:cNvPr id="43" name="TextBox 42">
            <a:extLst>
              <a:ext uri="{FF2B5EF4-FFF2-40B4-BE49-F238E27FC236}">
                <a16:creationId xmlns:a16="http://schemas.microsoft.com/office/drawing/2014/main" id="{1002BF74-89FF-4370-9CA1-932E146F2536}"/>
              </a:ext>
            </a:extLst>
          </p:cNvPr>
          <p:cNvSpPr txBox="1">
            <a:spLocks noChangeAspect="1"/>
          </p:cNvSpPr>
          <p:nvPr/>
        </p:nvSpPr>
        <p:spPr>
          <a:xfrm>
            <a:off x="245143" y="7148507"/>
            <a:ext cx="276620" cy="276620"/>
          </a:xfrm>
          <a:prstGeom prst="ellipse">
            <a:avLst/>
          </a:prstGeom>
          <a:solidFill>
            <a:schemeClr val="tx1"/>
          </a:solidFill>
          <a:ln>
            <a:solidFill>
              <a:schemeClr val="accent4">
                <a:lumMod val="60000"/>
                <a:lumOff val="40000"/>
              </a:schemeClr>
            </a:solidFill>
          </a:ln>
        </p:spPr>
        <p:txBody>
          <a:bodyPr wrap="square" rtlCol="0" anchor="ctr">
            <a:noAutofit/>
          </a:bodyPr>
          <a:lstStyle/>
          <a:p>
            <a:pPr algn="ctr"/>
            <a:r>
              <a:rPr lang="en-ZA" sz="1200" b="1" dirty="0">
                <a:solidFill>
                  <a:schemeClr val="bg1"/>
                </a:solidFill>
                <a:latin typeface="+mj-lt"/>
              </a:rPr>
              <a:t>2</a:t>
            </a:r>
          </a:p>
        </p:txBody>
      </p:sp>
      <p:sp>
        <p:nvSpPr>
          <p:cNvPr id="45" name="TextBox 44">
            <a:extLst>
              <a:ext uri="{FF2B5EF4-FFF2-40B4-BE49-F238E27FC236}">
                <a16:creationId xmlns:a16="http://schemas.microsoft.com/office/drawing/2014/main" id="{067848F0-CCBA-4F69-BE18-A18CB932C881}"/>
              </a:ext>
            </a:extLst>
          </p:cNvPr>
          <p:cNvSpPr txBox="1"/>
          <p:nvPr/>
        </p:nvSpPr>
        <p:spPr>
          <a:xfrm>
            <a:off x="1606570" y="5685843"/>
            <a:ext cx="2991685" cy="1005658"/>
          </a:xfrm>
          <a:prstGeom prst="rect">
            <a:avLst/>
          </a:prstGeom>
          <a:noFill/>
        </p:spPr>
        <p:txBody>
          <a:bodyPr wrap="square" lIns="0" tIns="0" rIns="0" bIns="0" rtlCol="0">
            <a:noAutofit/>
          </a:bodyPr>
          <a:lstStyle/>
          <a:p>
            <a:pPr>
              <a:lnSpc>
                <a:spcPts val="2850"/>
              </a:lnSpc>
            </a:pPr>
            <a:r>
              <a:rPr lang="en-ZA" sz="2400" b="1" u="sng" spc="-113" dirty="0">
                <a:solidFill>
                  <a:schemeClr val="accent4">
                    <a:lumMod val="60000"/>
                    <a:lumOff val="40000"/>
                  </a:schemeClr>
                </a:solidFill>
                <a:latin typeface="Rockwell" panose="02060603020205020403" pitchFamily="18" charset="0"/>
              </a:rPr>
              <a:t>2.Methodology</a:t>
            </a:r>
          </a:p>
        </p:txBody>
      </p:sp>
      <p:sp>
        <p:nvSpPr>
          <p:cNvPr id="46" name="TextBox 45">
            <a:extLst>
              <a:ext uri="{FF2B5EF4-FFF2-40B4-BE49-F238E27FC236}">
                <a16:creationId xmlns:a16="http://schemas.microsoft.com/office/drawing/2014/main" id="{CCC6AB20-3F00-4DB4-B852-232BEBBF5A06}"/>
              </a:ext>
            </a:extLst>
          </p:cNvPr>
          <p:cNvSpPr txBox="1"/>
          <p:nvPr/>
        </p:nvSpPr>
        <p:spPr>
          <a:xfrm>
            <a:off x="1078594" y="1132860"/>
            <a:ext cx="2991685" cy="1005658"/>
          </a:xfrm>
          <a:prstGeom prst="rect">
            <a:avLst/>
          </a:prstGeom>
          <a:noFill/>
        </p:spPr>
        <p:txBody>
          <a:bodyPr wrap="square" lIns="0" tIns="0" rIns="0" bIns="0" rtlCol="0">
            <a:noAutofit/>
          </a:bodyPr>
          <a:lstStyle/>
          <a:p>
            <a:pPr>
              <a:lnSpc>
                <a:spcPts val="2850"/>
              </a:lnSpc>
            </a:pPr>
            <a:r>
              <a:rPr lang="en-ZA" sz="2400" b="1" spc="-113" dirty="0">
                <a:solidFill>
                  <a:schemeClr val="bg1"/>
                </a:solidFill>
                <a:latin typeface="Rockwell" panose="02060603020205020403" pitchFamily="18" charset="0"/>
              </a:rPr>
              <a:t>	</a:t>
            </a:r>
            <a:r>
              <a:rPr lang="en-ZA" sz="2400" b="1" u="sng" spc="-113" dirty="0">
                <a:solidFill>
                  <a:schemeClr val="accent4">
                    <a:lumMod val="60000"/>
                    <a:lumOff val="40000"/>
                  </a:schemeClr>
                </a:solidFill>
                <a:latin typeface="Rockwell" panose="02060603020205020403" pitchFamily="18" charset="0"/>
              </a:rPr>
              <a:t>1.Introduction</a:t>
            </a:r>
          </a:p>
        </p:txBody>
      </p:sp>
      <p:sp>
        <p:nvSpPr>
          <p:cNvPr id="47" name="TextBox 46">
            <a:extLst>
              <a:ext uri="{FF2B5EF4-FFF2-40B4-BE49-F238E27FC236}">
                <a16:creationId xmlns:a16="http://schemas.microsoft.com/office/drawing/2014/main" id="{7D4F88E4-A474-4613-B305-0105F8248FD7}"/>
              </a:ext>
            </a:extLst>
          </p:cNvPr>
          <p:cNvSpPr txBox="1"/>
          <p:nvPr/>
        </p:nvSpPr>
        <p:spPr>
          <a:xfrm>
            <a:off x="1703821" y="8137403"/>
            <a:ext cx="2281939" cy="755566"/>
          </a:xfrm>
          <a:prstGeom prst="rect">
            <a:avLst/>
          </a:prstGeom>
          <a:noFill/>
        </p:spPr>
        <p:txBody>
          <a:bodyPr wrap="square" lIns="0" tIns="0" rIns="0" bIns="0" rtlCol="0">
            <a:noAutofit/>
          </a:bodyPr>
          <a:lstStyle/>
          <a:p>
            <a:pPr>
              <a:lnSpc>
                <a:spcPts val="2250"/>
              </a:lnSpc>
            </a:pPr>
            <a:r>
              <a:rPr lang="en-ZA" sz="2400" b="1" u="sng" spc="-113" noProof="1">
                <a:solidFill>
                  <a:schemeClr val="accent4">
                    <a:lumMod val="60000"/>
                    <a:lumOff val="40000"/>
                  </a:schemeClr>
                </a:solidFill>
                <a:latin typeface="Rockwell" panose="02060603020205020403" pitchFamily="18" charset="0"/>
              </a:rPr>
              <a:t>3.Results</a:t>
            </a:r>
          </a:p>
        </p:txBody>
      </p:sp>
      <p:sp>
        <p:nvSpPr>
          <p:cNvPr id="48" name="TextBox 47">
            <a:extLst>
              <a:ext uri="{FF2B5EF4-FFF2-40B4-BE49-F238E27FC236}">
                <a16:creationId xmlns:a16="http://schemas.microsoft.com/office/drawing/2014/main" id="{AFBCC91E-D719-4846-A296-C38501243C85}"/>
              </a:ext>
            </a:extLst>
          </p:cNvPr>
          <p:cNvSpPr txBox="1"/>
          <p:nvPr/>
        </p:nvSpPr>
        <p:spPr>
          <a:xfrm>
            <a:off x="12756305" y="1115022"/>
            <a:ext cx="2991685" cy="1005658"/>
          </a:xfrm>
          <a:prstGeom prst="rect">
            <a:avLst/>
          </a:prstGeom>
          <a:noFill/>
        </p:spPr>
        <p:txBody>
          <a:bodyPr wrap="square" lIns="0" tIns="0" rIns="0" bIns="0" rtlCol="0">
            <a:noAutofit/>
          </a:bodyPr>
          <a:lstStyle/>
          <a:p>
            <a:pPr>
              <a:lnSpc>
                <a:spcPts val="2850"/>
              </a:lnSpc>
            </a:pPr>
            <a:r>
              <a:rPr lang="en-ZA" sz="2400" b="1" u="sng" spc="-113" dirty="0">
                <a:solidFill>
                  <a:schemeClr val="accent4">
                    <a:lumMod val="60000"/>
                    <a:lumOff val="40000"/>
                  </a:schemeClr>
                </a:solidFill>
                <a:latin typeface="Rockwell" panose="02060603020205020403" pitchFamily="18" charset="0"/>
              </a:rPr>
              <a:t>4.Discussion</a:t>
            </a:r>
          </a:p>
        </p:txBody>
      </p:sp>
      <p:sp>
        <p:nvSpPr>
          <p:cNvPr id="49" name="TextBox 48">
            <a:extLst>
              <a:ext uri="{FF2B5EF4-FFF2-40B4-BE49-F238E27FC236}">
                <a16:creationId xmlns:a16="http://schemas.microsoft.com/office/drawing/2014/main" id="{6CC76E3D-9A2D-44C9-A246-EED65B1D62AE}"/>
              </a:ext>
            </a:extLst>
          </p:cNvPr>
          <p:cNvSpPr txBox="1"/>
          <p:nvPr/>
        </p:nvSpPr>
        <p:spPr>
          <a:xfrm>
            <a:off x="5042325" y="9566238"/>
            <a:ext cx="6208689" cy="1618719"/>
          </a:xfrm>
          <a:prstGeom prst="rect">
            <a:avLst/>
          </a:prstGeom>
          <a:noFill/>
          <a:ln w="25400">
            <a:solidFill>
              <a:schemeClr val="accent4">
                <a:lumMod val="60000"/>
                <a:lumOff val="40000"/>
              </a:schemeClr>
            </a:solidFill>
          </a:ln>
        </p:spPr>
        <p:txBody>
          <a:bodyPr wrap="square" lIns="0" tIns="0" rIns="0" bIns="0" rtlCol="0">
            <a:noAutofit/>
          </a:bodyPr>
          <a:lstStyle/>
          <a:p>
            <a:pPr algn="ctr"/>
            <a:r>
              <a:rPr lang="en-ZA" sz="2400" b="1" u="sng" spc="-113" dirty="0">
                <a:solidFill>
                  <a:schemeClr val="accent4">
                    <a:lumMod val="60000"/>
                    <a:lumOff val="40000"/>
                  </a:schemeClr>
                </a:solidFill>
                <a:latin typeface="Rockwell" panose="02060603020205020403" pitchFamily="18" charset="0"/>
              </a:rPr>
              <a:t>5.Conclusion</a:t>
            </a:r>
          </a:p>
          <a:p>
            <a:pPr algn="ctr"/>
            <a:r>
              <a:rPr lang="en-GB" sz="1600" dirty="0">
                <a:solidFill>
                  <a:schemeClr val="bg1"/>
                </a:solidFill>
                <a:latin typeface="Rockwell" panose="02060603020205020403" pitchFamily="18" charset="0"/>
              </a:rPr>
              <a:t>To conclude, it seems likely that the studied records have showed a great example of the nature of adaptation. It also shows that the dietary behaviours of Neanderthals were primarily controlled by the location of which they inhabited, and therefore it is wrong to generalize the dietary behaviours of Classic Neanderthals. </a:t>
            </a:r>
            <a:endParaRPr lang="en-ZA" sz="2400" u="sng" spc="-113" dirty="0">
              <a:solidFill>
                <a:schemeClr val="accent4">
                  <a:lumMod val="60000"/>
                  <a:lumOff val="40000"/>
                </a:schemeClr>
              </a:solidFill>
              <a:latin typeface="Rockwell" panose="02060603020205020403" pitchFamily="18" charset="0"/>
            </a:endParaRPr>
          </a:p>
        </p:txBody>
      </p:sp>
      <p:sp>
        <p:nvSpPr>
          <p:cNvPr id="50" name="TextBox 49">
            <a:extLst>
              <a:ext uri="{FF2B5EF4-FFF2-40B4-BE49-F238E27FC236}">
                <a16:creationId xmlns:a16="http://schemas.microsoft.com/office/drawing/2014/main" id="{34591F37-11FB-4FB4-BEC3-B3FFE69BB70E}"/>
              </a:ext>
            </a:extLst>
          </p:cNvPr>
          <p:cNvSpPr txBox="1"/>
          <p:nvPr/>
        </p:nvSpPr>
        <p:spPr>
          <a:xfrm>
            <a:off x="1249958" y="11265681"/>
            <a:ext cx="8524092" cy="820471"/>
          </a:xfrm>
          <a:prstGeom prst="rect">
            <a:avLst/>
          </a:prstGeom>
          <a:noFill/>
        </p:spPr>
        <p:txBody>
          <a:bodyPr wrap="square" lIns="0" tIns="0" rIns="0" bIns="0" numCol="3" spcCol="180000" rtlCol="0" anchor="t">
            <a:noAutofit/>
          </a:bodyPr>
          <a:lstStyle/>
          <a:p>
            <a:r>
              <a:rPr lang="en-ZA" sz="1050" b="1" u="sng" dirty="0">
                <a:solidFill>
                  <a:schemeClr val="bg1"/>
                </a:solidFill>
                <a:latin typeface="Rockwell" panose="02060603020205020403" pitchFamily="18" charset="0"/>
              </a:rPr>
              <a:t>References List</a:t>
            </a:r>
          </a:p>
          <a:p>
            <a:endParaRPr lang="en-ZA" sz="800" dirty="0">
              <a:latin typeface="Rockwell" panose="02060603020205020403" pitchFamily="18" charset="0"/>
            </a:endParaRPr>
          </a:p>
          <a:p>
            <a:r>
              <a:rPr lang="en-GB" sz="900" dirty="0">
                <a:solidFill>
                  <a:schemeClr val="bg1"/>
                </a:solidFill>
                <a:latin typeface="Rockwell" panose="02060603020205020403" pitchFamily="18" charset="0"/>
              </a:rPr>
              <a:t>-Shipley, G. P. &amp; </a:t>
            </a:r>
            <a:r>
              <a:rPr lang="en-GB" sz="900" dirty="0" err="1">
                <a:solidFill>
                  <a:schemeClr val="bg1"/>
                </a:solidFill>
                <a:latin typeface="Rockwell" panose="02060603020205020403" pitchFamily="18" charset="0"/>
              </a:rPr>
              <a:t>Kindscher</a:t>
            </a:r>
            <a:r>
              <a:rPr lang="en-GB" sz="900" dirty="0">
                <a:solidFill>
                  <a:schemeClr val="bg1"/>
                </a:solidFill>
                <a:latin typeface="Rockwell" panose="02060603020205020403" pitchFamily="18" charset="0"/>
              </a:rPr>
              <a:t>, K., 2016. </a:t>
            </a:r>
            <a:r>
              <a:rPr lang="en-GB" sz="900" i="1" dirty="0">
                <a:solidFill>
                  <a:schemeClr val="bg1"/>
                </a:solidFill>
                <a:latin typeface="Rockwell" panose="02060603020205020403" pitchFamily="18" charset="0"/>
              </a:rPr>
              <a:t>Evidence  for the Paleoethnobotany of the Neanderthal</a:t>
            </a:r>
            <a:r>
              <a:rPr lang="en-GB" sz="900" dirty="0">
                <a:solidFill>
                  <a:schemeClr val="bg1"/>
                </a:solidFill>
                <a:latin typeface="Rockwell" panose="02060603020205020403" pitchFamily="18" charset="0"/>
              </a:rPr>
              <a:t>: A Review of the Literature. </a:t>
            </a:r>
            <a:r>
              <a:rPr lang="en-GB" sz="900" i="1" dirty="0" err="1">
                <a:solidFill>
                  <a:schemeClr val="bg1"/>
                </a:solidFill>
                <a:latin typeface="Rockwell" panose="02060603020205020403" pitchFamily="18" charset="0"/>
              </a:rPr>
              <a:t>Scientifica</a:t>
            </a:r>
            <a:r>
              <a:rPr lang="en-GB" sz="900" i="1" dirty="0">
                <a:solidFill>
                  <a:schemeClr val="bg1"/>
                </a:solidFill>
                <a:latin typeface="Rockwell" panose="02060603020205020403" pitchFamily="18" charset="0"/>
              </a:rPr>
              <a:t>, </a:t>
            </a:r>
            <a:r>
              <a:rPr lang="en-GB" sz="900" dirty="0">
                <a:solidFill>
                  <a:schemeClr val="bg1"/>
                </a:solidFill>
                <a:latin typeface="Rockwell" panose="02060603020205020403" pitchFamily="18" charset="0"/>
              </a:rPr>
              <a:t>2016(1), pp. 1-12.</a:t>
            </a:r>
          </a:p>
          <a:p>
            <a:endParaRPr lang="en-GB" sz="900" dirty="0">
              <a:solidFill>
                <a:schemeClr val="bg1"/>
              </a:solidFill>
              <a:latin typeface="Rockwell" panose="02060603020205020403" pitchFamily="18" charset="0"/>
            </a:endParaRPr>
          </a:p>
          <a:p>
            <a:endParaRPr lang="en-GB" sz="900" dirty="0">
              <a:solidFill>
                <a:schemeClr val="bg1"/>
              </a:solidFill>
              <a:latin typeface="Rockwell" panose="02060603020205020403" pitchFamily="18" charset="0"/>
            </a:endParaRPr>
          </a:p>
          <a:p>
            <a:r>
              <a:rPr lang="en-GB" sz="900" dirty="0">
                <a:solidFill>
                  <a:schemeClr val="bg1"/>
                </a:solidFill>
                <a:latin typeface="Rockwell" panose="02060603020205020403" pitchFamily="18" charset="0"/>
              </a:rPr>
              <a:t>-Campbell, B., 2014. The Fossil Evidence: The Hominidae. In: 4th, ed. Human Evolution. New York: Aldine De Gruyter, pp. 122-123.</a:t>
            </a:r>
          </a:p>
          <a:p>
            <a:endParaRPr lang="en-GB" sz="900" dirty="0">
              <a:solidFill>
                <a:schemeClr val="bg1"/>
              </a:solidFill>
              <a:latin typeface="Rockwell" panose="02060603020205020403" pitchFamily="18" charset="0"/>
            </a:endParaRPr>
          </a:p>
          <a:p>
            <a:endParaRPr lang="en-GB" sz="900" dirty="0">
              <a:solidFill>
                <a:schemeClr val="bg1"/>
              </a:solidFill>
              <a:latin typeface="Rockwell" panose="02060603020205020403" pitchFamily="18" charset="0"/>
            </a:endParaRPr>
          </a:p>
          <a:p>
            <a:r>
              <a:rPr lang="en-GB" sz="900" dirty="0">
                <a:solidFill>
                  <a:schemeClr val="bg1"/>
                </a:solidFill>
                <a:latin typeface="Rockwell" panose="02060603020205020403" pitchFamily="18" charset="0"/>
              </a:rPr>
              <a:t>-</a:t>
            </a:r>
            <a:r>
              <a:rPr lang="en-GB" sz="900" dirty="0" err="1">
                <a:solidFill>
                  <a:schemeClr val="bg1"/>
                </a:solidFill>
                <a:latin typeface="Rockwell" panose="02060603020205020403" pitchFamily="18" charset="0"/>
              </a:rPr>
              <a:t>Hublin</a:t>
            </a:r>
            <a:r>
              <a:rPr lang="en-GB" sz="900" dirty="0">
                <a:solidFill>
                  <a:schemeClr val="bg1"/>
                </a:solidFill>
                <a:latin typeface="Rockwell" panose="02060603020205020403" pitchFamily="18" charset="0"/>
              </a:rPr>
              <a:t>, J.-J. &amp; Richards, M. P., 2010. The Evolution of Hominin Diets. 1st ed. New York: Springer.</a:t>
            </a:r>
          </a:p>
        </p:txBody>
      </p:sp>
      <p:pic>
        <p:nvPicPr>
          <p:cNvPr id="10" name="Picture 9" descr="A picture containing map&#10;&#10;Description generated with very high confidence">
            <a:extLst>
              <a:ext uri="{FF2B5EF4-FFF2-40B4-BE49-F238E27FC236}">
                <a16:creationId xmlns:a16="http://schemas.microsoft.com/office/drawing/2014/main" id="{CF6E5550-6060-44C5-8D3E-8C86C0C1D7E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079486" y="1720714"/>
            <a:ext cx="6152875" cy="3950885"/>
          </a:xfrm>
          <a:prstGeom prst="rect">
            <a:avLst/>
          </a:prstGeom>
          <a:ln w="28575">
            <a:solidFill>
              <a:schemeClr val="accent4">
                <a:lumMod val="60000"/>
                <a:lumOff val="40000"/>
              </a:schemeClr>
            </a:solidFill>
          </a:ln>
        </p:spPr>
      </p:pic>
      <p:cxnSp>
        <p:nvCxnSpPr>
          <p:cNvPr id="13" name="Straight Connector 12">
            <a:extLst>
              <a:ext uri="{FF2B5EF4-FFF2-40B4-BE49-F238E27FC236}">
                <a16:creationId xmlns:a16="http://schemas.microsoft.com/office/drawing/2014/main" id="{F4B659DF-BD24-49C8-B216-8FC15EAE4F83}"/>
              </a:ext>
            </a:extLst>
          </p:cNvPr>
          <p:cNvCxnSpPr>
            <a:cxnSpLocks/>
          </p:cNvCxnSpPr>
          <p:nvPr/>
        </p:nvCxnSpPr>
        <p:spPr>
          <a:xfrm flipH="1">
            <a:off x="9911650" y="4200589"/>
            <a:ext cx="258739" cy="967649"/>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4" name="Straight Connector 13">
            <a:extLst>
              <a:ext uri="{FF2B5EF4-FFF2-40B4-BE49-F238E27FC236}">
                <a16:creationId xmlns:a16="http://schemas.microsoft.com/office/drawing/2014/main" id="{547E9ECA-8F4E-4CF1-A70D-D020410CC929}"/>
              </a:ext>
            </a:extLst>
          </p:cNvPr>
          <p:cNvCxnSpPr>
            <a:cxnSpLocks/>
          </p:cNvCxnSpPr>
          <p:nvPr/>
        </p:nvCxnSpPr>
        <p:spPr>
          <a:xfrm>
            <a:off x="10195937" y="4160349"/>
            <a:ext cx="94228" cy="726298"/>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11" name="Picture 10">
            <a:extLst>
              <a:ext uri="{FF2B5EF4-FFF2-40B4-BE49-F238E27FC236}">
                <a16:creationId xmlns:a16="http://schemas.microsoft.com/office/drawing/2014/main" id="{E6BE71BD-8DBA-499C-8D73-29C29B059FA5}"/>
              </a:ext>
            </a:extLst>
          </p:cNvPr>
          <p:cNvPicPr>
            <a:picLocks noChangeAspect="1"/>
          </p:cNvPicPr>
          <p:nvPr/>
        </p:nvPicPr>
        <p:blipFill>
          <a:blip r:embed="rId9" cstate="print">
            <a:extLst>
              <a:ext uri="{BEBA8EAE-BF5A-486C-A8C5-ECC9F3942E4B}">
                <a14:imgProps xmlns:a14="http://schemas.microsoft.com/office/drawing/2010/main">
                  <a14:imgLayer r:embed="rId10">
                    <a14:imgEffect>
                      <a14:sharpenSoften amount="50000"/>
                    </a14:imgEffect>
                  </a14:imgLayer>
                </a14:imgProps>
              </a:ext>
              <a:ext uri="{28A0092B-C50C-407E-A947-70E740481C1C}">
                <a14:useLocalDpi xmlns:a14="http://schemas.microsoft.com/office/drawing/2010/main" val="0"/>
              </a:ext>
            </a:extLst>
          </a:blip>
          <a:stretch>
            <a:fillRect/>
          </a:stretch>
        </p:blipFill>
        <p:spPr>
          <a:xfrm>
            <a:off x="9774050" y="3148149"/>
            <a:ext cx="1073466" cy="983086"/>
          </a:xfrm>
          <a:prstGeom prst="rect">
            <a:avLst/>
          </a:prstGeom>
          <a:ln>
            <a:solidFill>
              <a:schemeClr val="accent4">
                <a:lumMod val="60000"/>
                <a:lumOff val="40000"/>
              </a:schemeClr>
            </a:solidFill>
          </a:ln>
          <a:effectLst>
            <a:outerShdw blurRad="292100" dist="139700" dir="2700000" algn="tl" rotWithShape="0">
              <a:srgbClr val="333333">
                <a:alpha val="65000"/>
              </a:srgbClr>
            </a:outerShdw>
          </a:effectLst>
        </p:spPr>
      </p:pic>
      <p:cxnSp>
        <p:nvCxnSpPr>
          <p:cNvPr id="52" name="Straight Connector 51">
            <a:extLst>
              <a:ext uri="{FF2B5EF4-FFF2-40B4-BE49-F238E27FC236}">
                <a16:creationId xmlns:a16="http://schemas.microsoft.com/office/drawing/2014/main" id="{FED0F109-2A80-4B96-B28E-C069A7A41AF0}"/>
              </a:ext>
            </a:extLst>
          </p:cNvPr>
          <p:cNvCxnSpPr>
            <a:cxnSpLocks/>
          </p:cNvCxnSpPr>
          <p:nvPr/>
        </p:nvCxnSpPr>
        <p:spPr>
          <a:xfrm flipH="1" flipV="1">
            <a:off x="10182117" y="4144614"/>
            <a:ext cx="519258" cy="165322"/>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30" name="TextBox 29">
            <a:extLst>
              <a:ext uri="{FF2B5EF4-FFF2-40B4-BE49-F238E27FC236}">
                <a16:creationId xmlns:a16="http://schemas.microsoft.com/office/drawing/2014/main" id="{DBF62B9C-155C-4E02-9BB2-FE5A750B5839}"/>
              </a:ext>
            </a:extLst>
          </p:cNvPr>
          <p:cNvSpPr txBox="1"/>
          <p:nvPr/>
        </p:nvSpPr>
        <p:spPr>
          <a:xfrm>
            <a:off x="10075717" y="11373255"/>
            <a:ext cx="760144" cy="261610"/>
          </a:xfrm>
          <a:prstGeom prst="rect">
            <a:avLst/>
          </a:prstGeom>
          <a:noFill/>
        </p:spPr>
        <p:txBody>
          <a:bodyPr wrap="none" rtlCol="0">
            <a:spAutoFit/>
          </a:bodyPr>
          <a:lstStyle/>
          <a:p>
            <a:r>
              <a:rPr lang="en-GB" sz="1100" dirty="0">
                <a:solidFill>
                  <a:schemeClr val="bg1"/>
                </a:solidFill>
                <a:latin typeface="Rockwell" panose="02060603020205020403" pitchFamily="18" charset="0"/>
              </a:rPr>
              <a:t>F. Alajmi</a:t>
            </a:r>
          </a:p>
        </p:txBody>
      </p:sp>
      <p:sp>
        <p:nvSpPr>
          <p:cNvPr id="31" name="TextBox 30">
            <a:extLst>
              <a:ext uri="{FF2B5EF4-FFF2-40B4-BE49-F238E27FC236}">
                <a16:creationId xmlns:a16="http://schemas.microsoft.com/office/drawing/2014/main" id="{D00BABAB-1060-4BED-A8F7-36B5A46B31ED}"/>
              </a:ext>
            </a:extLst>
          </p:cNvPr>
          <p:cNvSpPr txBox="1"/>
          <p:nvPr/>
        </p:nvSpPr>
        <p:spPr>
          <a:xfrm>
            <a:off x="10055894" y="11621031"/>
            <a:ext cx="1973617" cy="246221"/>
          </a:xfrm>
          <a:prstGeom prst="rect">
            <a:avLst/>
          </a:prstGeom>
          <a:noFill/>
        </p:spPr>
        <p:txBody>
          <a:bodyPr wrap="none" rtlCol="0">
            <a:spAutoFit/>
          </a:bodyPr>
          <a:lstStyle/>
          <a:p>
            <a:r>
              <a:rPr lang="en-GB" sz="1000" dirty="0">
                <a:solidFill>
                  <a:schemeClr val="bg1"/>
                </a:solidFill>
                <a:latin typeface="Rockwell" panose="02060603020205020403" pitchFamily="18" charset="0"/>
              </a:rPr>
              <a:t>1700526@student.uwtsd.ac.uk</a:t>
            </a:r>
          </a:p>
        </p:txBody>
      </p:sp>
      <p:sp>
        <p:nvSpPr>
          <p:cNvPr id="53" name="TextBox 52">
            <a:extLst>
              <a:ext uri="{FF2B5EF4-FFF2-40B4-BE49-F238E27FC236}">
                <a16:creationId xmlns:a16="http://schemas.microsoft.com/office/drawing/2014/main" id="{A8622FDB-EE97-4DE1-BC79-730E5154A9C4}"/>
              </a:ext>
            </a:extLst>
          </p:cNvPr>
          <p:cNvSpPr txBox="1"/>
          <p:nvPr/>
        </p:nvSpPr>
        <p:spPr>
          <a:xfrm>
            <a:off x="10075717" y="11839931"/>
            <a:ext cx="792205" cy="246221"/>
          </a:xfrm>
          <a:prstGeom prst="rect">
            <a:avLst/>
          </a:prstGeom>
          <a:noFill/>
        </p:spPr>
        <p:txBody>
          <a:bodyPr wrap="none" rtlCol="0">
            <a:spAutoFit/>
          </a:bodyPr>
          <a:lstStyle/>
          <a:p>
            <a:r>
              <a:rPr lang="en-GB" sz="1000" dirty="0">
                <a:solidFill>
                  <a:schemeClr val="bg1"/>
                </a:solidFill>
                <a:latin typeface="Rockwell" panose="02060603020205020403" pitchFamily="18" charset="0"/>
              </a:rPr>
              <a:t>HPAR5005</a:t>
            </a:r>
          </a:p>
        </p:txBody>
      </p:sp>
      <p:cxnSp>
        <p:nvCxnSpPr>
          <p:cNvPr id="54" name="Straight Connector 53">
            <a:extLst>
              <a:ext uri="{FF2B5EF4-FFF2-40B4-BE49-F238E27FC236}">
                <a16:creationId xmlns:a16="http://schemas.microsoft.com/office/drawing/2014/main" id="{BB387B23-D7EF-4575-8427-2F954BA5561E}"/>
              </a:ext>
            </a:extLst>
          </p:cNvPr>
          <p:cNvCxnSpPr>
            <a:cxnSpLocks/>
          </p:cNvCxnSpPr>
          <p:nvPr/>
        </p:nvCxnSpPr>
        <p:spPr>
          <a:xfrm flipH="1">
            <a:off x="7891077" y="2802204"/>
            <a:ext cx="473061" cy="447383"/>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5" name="Straight Connector 54">
            <a:extLst>
              <a:ext uri="{FF2B5EF4-FFF2-40B4-BE49-F238E27FC236}">
                <a16:creationId xmlns:a16="http://schemas.microsoft.com/office/drawing/2014/main" id="{8C276C3E-C83B-4580-BFBB-8AFFB4EB8F43}"/>
              </a:ext>
            </a:extLst>
          </p:cNvPr>
          <p:cNvCxnSpPr>
            <a:cxnSpLocks/>
          </p:cNvCxnSpPr>
          <p:nvPr/>
        </p:nvCxnSpPr>
        <p:spPr>
          <a:xfrm>
            <a:off x="7399593" y="2227444"/>
            <a:ext cx="982966" cy="49451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6" name="Straight Connector 55">
            <a:extLst>
              <a:ext uri="{FF2B5EF4-FFF2-40B4-BE49-F238E27FC236}">
                <a16:creationId xmlns:a16="http://schemas.microsoft.com/office/drawing/2014/main" id="{FB1A2A96-AA67-4F9B-8D35-3BD143E13047}"/>
              </a:ext>
            </a:extLst>
          </p:cNvPr>
          <p:cNvCxnSpPr>
            <a:cxnSpLocks/>
          </p:cNvCxnSpPr>
          <p:nvPr/>
        </p:nvCxnSpPr>
        <p:spPr>
          <a:xfrm>
            <a:off x="6929514" y="2362441"/>
            <a:ext cx="1471297" cy="383408"/>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7" name="Straight Connector 56">
            <a:extLst>
              <a:ext uri="{FF2B5EF4-FFF2-40B4-BE49-F238E27FC236}">
                <a16:creationId xmlns:a16="http://schemas.microsoft.com/office/drawing/2014/main" id="{7F8B2DC2-2816-4BEE-BD1E-57C6F879C9E1}"/>
              </a:ext>
            </a:extLst>
          </p:cNvPr>
          <p:cNvCxnSpPr>
            <a:cxnSpLocks/>
          </p:cNvCxnSpPr>
          <p:nvPr/>
        </p:nvCxnSpPr>
        <p:spPr>
          <a:xfrm>
            <a:off x="6598693" y="2670435"/>
            <a:ext cx="1815584" cy="11710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58" name="Straight Connector 57">
            <a:extLst>
              <a:ext uri="{FF2B5EF4-FFF2-40B4-BE49-F238E27FC236}">
                <a16:creationId xmlns:a16="http://schemas.microsoft.com/office/drawing/2014/main" id="{6B46CC2A-188F-47FE-AF59-B664D157841A}"/>
              </a:ext>
            </a:extLst>
          </p:cNvPr>
          <p:cNvCxnSpPr>
            <a:cxnSpLocks/>
          </p:cNvCxnSpPr>
          <p:nvPr/>
        </p:nvCxnSpPr>
        <p:spPr>
          <a:xfrm flipV="1">
            <a:off x="6414039" y="2793801"/>
            <a:ext cx="2000238" cy="324386"/>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2" name="Picture 1">
            <a:extLst>
              <a:ext uri="{FF2B5EF4-FFF2-40B4-BE49-F238E27FC236}">
                <a16:creationId xmlns:a16="http://schemas.microsoft.com/office/drawing/2014/main" id="{2F0EC5EA-DA24-473D-A3CC-E3FCC3E46685}"/>
              </a:ext>
            </a:extLst>
          </p:cNvPr>
          <p:cNvPicPr>
            <a:picLocks noChangeAspect="1"/>
          </p:cNvPicPr>
          <p:nvPr/>
        </p:nvPicPr>
        <p:blipFill>
          <a:blip r:embed="rId11"/>
          <a:stretch>
            <a:fillRect/>
          </a:stretch>
        </p:blipFill>
        <p:spPr>
          <a:xfrm>
            <a:off x="8393798" y="2188954"/>
            <a:ext cx="1172543" cy="910778"/>
          </a:xfrm>
          <a:prstGeom prst="rect">
            <a:avLst/>
          </a:prstGeom>
          <a:ln w="12700">
            <a:solidFill>
              <a:schemeClr val="accent4">
                <a:lumMod val="60000"/>
                <a:lumOff val="40000"/>
              </a:schemeClr>
            </a:solidFill>
          </a:ln>
        </p:spPr>
      </p:pic>
      <p:cxnSp>
        <p:nvCxnSpPr>
          <p:cNvPr id="59" name="Straight Connector 58">
            <a:extLst>
              <a:ext uri="{FF2B5EF4-FFF2-40B4-BE49-F238E27FC236}">
                <a16:creationId xmlns:a16="http://schemas.microsoft.com/office/drawing/2014/main" id="{282520B5-84A4-4742-8BC3-316A576B8B98}"/>
              </a:ext>
            </a:extLst>
          </p:cNvPr>
          <p:cNvCxnSpPr>
            <a:cxnSpLocks/>
          </p:cNvCxnSpPr>
          <p:nvPr/>
        </p:nvCxnSpPr>
        <p:spPr>
          <a:xfrm>
            <a:off x="6873557" y="2497146"/>
            <a:ext cx="1520241" cy="279657"/>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pic>
        <p:nvPicPr>
          <p:cNvPr id="4" name="Picture 3" descr="A close up of a rock&#10;&#10;Description generated with very high confidence">
            <a:extLst>
              <a:ext uri="{FF2B5EF4-FFF2-40B4-BE49-F238E27FC236}">
                <a16:creationId xmlns:a16="http://schemas.microsoft.com/office/drawing/2014/main" id="{2284AB68-DA10-4A20-A958-BE3AB279A013}"/>
              </a:ext>
            </a:extLst>
          </p:cNvPr>
          <p:cNvPicPr>
            <a:picLocks noChangeAspect="1"/>
          </p:cNvPicPr>
          <p:nvPr/>
        </p:nvPicPr>
        <p:blipFill>
          <a:blip r:embed="rId12">
            <a:duotone>
              <a:prstClr val="black"/>
              <a:srgbClr val="D9C3A5">
                <a:tint val="50000"/>
                <a:satMod val="180000"/>
              </a:srgbClr>
            </a:duotone>
            <a:extLst>
              <a:ext uri="{28A0092B-C50C-407E-A947-70E740481C1C}">
                <a14:useLocalDpi xmlns:a14="http://schemas.microsoft.com/office/drawing/2010/main" val="0"/>
              </a:ext>
            </a:extLst>
          </a:blip>
          <a:stretch>
            <a:fillRect/>
          </a:stretch>
        </p:blipFill>
        <p:spPr>
          <a:xfrm>
            <a:off x="8582585" y="5782149"/>
            <a:ext cx="2668429" cy="3795658"/>
          </a:xfrm>
          <a:prstGeom prst="rect">
            <a:avLst/>
          </a:prstGeom>
          <a:ln>
            <a:noFill/>
          </a:ln>
          <a:effectLst>
            <a:softEdge rad="112500"/>
          </a:effectLst>
        </p:spPr>
      </p:pic>
      <p:pic>
        <p:nvPicPr>
          <p:cNvPr id="60" name="Picture 59">
            <a:extLst>
              <a:ext uri="{FF2B5EF4-FFF2-40B4-BE49-F238E27FC236}">
                <a16:creationId xmlns:a16="http://schemas.microsoft.com/office/drawing/2014/main" id="{514568D5-67BF-4CED-AF0A-82995F04D64A}"/>
              </a:ext>
            </a:extLst>
          </p:cNvPr>
          <p:cNvPicPr/>
          <p:nvPr/>
        </p:nvPicPr>
        <p:blipFill>
          <a:blip r:embed="rId13">
            <a:extLst>
              <a:ext uri="{BEBA8EAE-BF5A-486C-A8C5-ECC9F3942E4B}">
                <a14:imgProps xmlns:a14="http://schemas.microsoft.com/office/drawing/2010/main">
                  <a14:imgLayer r:embed="rId14">
                    <a14:imgEffect>
                      <a14:backgroundRemoval t="1550" b="95866" l="3957" r="93165">
                        <a14:foregroundMark x1="39568" y1="39018" x2="43525" y2="12661"/>
                        <a14:foregroundMark x1="43525" y1="12661" x2="39928" y2="17054"/>
                        <a14:foregroundMark x1="39928" y1="17054" x2="38849" y2="9561"/>
                        <a14:foregroundMark x1="36691" y1="18605" x2="33453" y2="22481"/>
                        <a14:foregroundMark x1="36691" y1="9819" x2="41367" y2="6202"/>
                        <a14:foregroundMark x1="67266" y1="4393" x2="68345" y2="6718"/>
                        <a14:foregroundMark x1="89568" y1="86563" x2="93525" y2="94315"/>
                        <a14:foregroundMark x1="34173" y1="15504" x2="31295" y2="31266"/>
                        <a14:foregroundMark x1="33094" y1="22222" x2="28777" y2="39018"/>
                        <a14:foregroundMark x1="42086" y1="1550" x2="63309" y2="2326"/>
                        <a14:foregroundMark x1="33094" y1="14729" x2="29496" y2="30491"/>
                        <a14:foregroundMark x1="35252" y1="10853" x2="30216" y2="28941"/>
                        <a14:foregroundMark x1="30216" y1="28941" x2="30576" y2="47028"/>
                        <a14:foregroundMark x1="42446" y1="6460" x2="61151" y2="6460"/>
                        <a14:foregroundMark x1="61151" y1="6460" x2="73381" y2="13178"/>
                        <a14:foregroundMark x1="73381" y1="13178" x2="76619" y2="32817"/>
                        <a14:backgroundMark x1="30576" y1="98708" x2="27338" y2="68475"/>
                        <a14:backgroundMark x1="22662" y1="78036" x2="26978" y2="63049"/>
                        <a14:backgroundMark x1="26978" y1="63049" x2="25100" y2="47084"/>
                        <a14:backgroundMark x1="24999" y1="47085" x2="26259" y2="63824"/>
                        <a14:backgroundMark x1="26259" y1="63824" x2="22662" y2="42636"/>
                        <a14:backgroundMark x1="22662" y1="42636" x2="13309" y2="63566"/>
                        <a14:backgroundMark x1="13309" y1="63566" x2="18345" y2="46253"/>
                        <a14:backgroundMark x1="18345" y1="46253" x2="9353" y2="84496"/>
                        <a14:backgroundMark x1="9353" y1="84496" x2="19424" y2="72610"/>
                        <a14:backgroundMark x1="19424" y1="72610" x2="10432" y2="91473"/>
                        <a14:backgroundMark x1="10432" y1="91473" x2="11151" y2="90956"/>
                        <a14:backgroundMark x1="14029" y1="86305" x2="23022" y2="92506"/>
                        <a14:backgroundMark x1="20504" y1="62016" x2="17986" y2="59690"/>
                        <a14:backgroundMark x1="19784" y1="68992" x2="29496" y2="74677"/>
                        <a14:backgroundMark x1="30935" y1="92506" x2="31655" y2="90956"/>
                        <a14:backgroundMark x1="4676" y1="87855" x2="7554" y2="95607"/>
                        <a14:backgroundMark x1="8273" y1="86305" x2="7914" y2="83204"/>
                        <a14:backgroundMark x1="6115" y1="86563" x2="6475" y2="85530"/>
                        <a14:backgroundMark x1="5396" y1="89922" x2="6475" y2="84496"/>
                        <a14:backgroundMark x1="27214" y1="47063" x2="28777" y2="60724"/>
                        <a14:backgroundMark x1="28777" y1="60724" x2="30935" y2="65633"/>
                        <a14:backgroundMark x1="30935" y1="65633" x2="30935" y2="72868"/>
                        <a14:backgroundMark x1="32014" y1="92506" x2="36691" y2="94315"/>
                        <a14:backgroundMark x1="32734" y1="88889" x2="31655" y2="98708"/>
                        <a14:backgroundMark x1="20144" y1="43669" x2="21583" y2="45478"/>
                        <a14:backgroundMark x1="6115" y1="83463" x2="4676" y2="87597"/>
                        <a14:backgroundMark x1="20144" y1="42636" x2="20504" y2="43669"/>
                        <a14:backgroundMark x1="20504" y1="43669" x2="21223" y2="39793"/>
                        <a14:backgroundMark x1="20863" y1="40310" x2="20863" y2="40310"/>
                        <a14:backgroundMark x1="20863" y1="40310" x2="20863" y2="40310"/>
                        <a14:backgroundMark x1="19784" y1="42894" x2="19784" y2="42636"/>
                        <a14:backgroundMark x1="19784" y1="41602" x2="15468" y2="38243"/>
                        <a14:backgroundMark x1="19784" y1="41860" x2="19065" y2="42636"/>
                        <a14:backgroundMark x1="20863" y1="39276" x2="19784" y2="41860"/>
                      </a14:backgroundRemoval>
                    </a14:imgEffect>
                    <a14:imgEffect>
                      <a14:sharpenSoften amount="-56000"/>
                    </a14:imgEffect>
                  </a14:imgLayer>
                </a14:imgProps>
              </a:ext>
              <a:ext uri="{28A0092B-C50C-407E-A947-70E740481C1C}">
                <a14:useLocalDpi xmlns:a14="http://schemas.microsoft.com/office/drawing/2010/main" val="0"/>
              </a:ext>
            </a:extLst>
          </a:blip>
          <a:srcRect/>
          <a:stretch>
            <a:fillRect/>
          </a:stretch>
        </p:blipFill>
        <p:spPr bwMode="auto">
          <a:xfrm>
            <a:off x="7436482" y="6935509"/>
            <a:ext cx="3892041" cy="2621915"/>
          </a:xfrm>
          <a:prstGeom prst="rect">
            <a:avLst/>
          </a:prstGeom>
          <a:ln>
            <a:noFill/>
          </a:ln>
          <a:effectLst>
            <a:softEdge rad="112500"/>
          </a:effectLst>
        </p:spPr>
      </p:pic>
      <p:pic>
        <p:nvPicPr>
          <p:cNvPr id="61" name="Picture 60" descr="A close up of an animal&#10;&#10;Description generated with very high confidence">
            <a:extLst>
              <a:ext uri="{FF2B5EF4-FFF2-40B4-BE49-F238E27FC236}">
                <a16:creationId xmlns:a16="http://schemas.microsoft.com/office/drawing/2014/main" id="{4C3D99A3-6D2D-41FD-B599-26F0C3C633AE}"/>
              </a:ext>
            </a:extLst>
          </p:cNvPr>
          <p:cNvPicPr/>
          <p:nvPr/>
        </p:nvPicPr>
        <p:blipFill>
          <a:blip r:embed="rId15">
            <a:duotone>
              <a:prstClr val="black"/>
              <a:srgbClr val="D9C3A5">
                <a:tint val="50000"/>
                <a:satMod val="180000"/>
              </a:srgbClr>
            </a:duotone>
            <a:extLst>
              <a:ext uri="{BEBA8EAE-BF5A-486C-A8C5-ECC9F3942E4B}">
                <a14:imgProps xmlns:a14="http://schemas.microsoft.com/office/drawing/2010/main">
                  <a14:imgLayer r:embed="rId16">
                    <a14:imgEffect>
                      <a14:backgroundRemoval t="10000" b="90000" l="10000" r="90000">
                        <a14:foregroundMark x1="57049" y1="31579" x2="67705" y2="24737"/>
                        <a14:foregroundMark x1="67705" y1="24737" x2="67705" y2="24737"/>
                        <a14:foregroundMark x1="67705" y1="24737" x2="42295" y2="23158"/>
                        <a14:foregroundMark x1="42295" y1="23158" x2="50492" y2="13158"/>
                        <a14:foregroundMark x1="50492" y1="13158" x2="61967" y2="12632"/>
                        <a14:foregroundMark x1="61967" y1="12632" x2="70328" y2="16053"/>
                        <a14:foregroundMark x1="70328" y1="16053" x2="74754" y2="25526"/>
                        <a14:foregroundMark x1="74754" y1="25526" x2="68689" y2="35526"/>
                        <a14:foregroundMark x1="68689" y1="35526" x2="65574" y2="50789"/>
                        <a14:foregroundMark x1="65574" y1="50789" x2="65574" y2="51579"/>
                        <a14:foregroundMark x1="65410" y1="51579" x2="63770" y2="62105"/>
                        <a14:foregroundMark x1="61803" y1="56842" x2="63115" y2="66842"/>
                        <a14:foregroundMark x1="59672" y1="54737" x2="60164" y2="63158"/>
                        <a14:foregroundMark x1="49508" y1="30263" x2="38197" y2="51842"/>
                        <a14:foregroundMark x1="38197" y1="51842" x2="38197" y2="52105"/>
                        <a14:foregroundMark x1="41401" y1="54011" x2="40492" y2="55789"/>
                        <a14:foregroundMark x1="49508" y1="38158" x2="45901" y2="45211"/>
                        <a14:backgroundMark x1="38033" y1="21053" x2="31803" y2="36579"/>
                        <a14:backgroundMark x1="31803" y1="36579" x2="29344" y2="50000"/>
                        <a14:backgroundMark x1="29344" y1="50000" x2="32459" y2="65000"/>
                        <a14:backgroundMark x1="32459" y1="65000" x2="33115" y2="66316"/>
                        <a14:backgroundMark x1="45410" y1="63158" x2="51148" y2="53421"/>
                        <a14:backgroundMark x1="51148" y1="53421" x2="51967" y2="53158"/>
                        <a14:backgroundMark x1="67869" y1="63947" x2="70492" y2="50789"/>
                        <a14:backgroundMark x1="70492" y1="50789" x2="71639" y2="48158"/>
                        <a14:backgroundMark x1="46393" y1="45526" x2="43770" y2="55526"/>
                      </a14:backgroundRemoval>
                    </a14:imgEffect>
                  </a14:imgLayer>
                </a14:imgProps>
              </a:ext>
              <a:ext uri="{28A0092B-C50C-407E-A947-70E740481C1C}">
                <a14:useLocalDpi xmlns:a14="http://schemas.microsoft.com/office/drawing/2010/main" val="0"/>
              </a:ext>
            </a:extLst>
          </a:blip>
          <a:stretch>
            <a:fillRect/>
          </a:stretch>
        </p:blipFill>
        <p:spPr>
          <a:xfrm rot="21197449">
            <a:off x="7611098" y="6024160"/>
            <a:ext cx="3656965" cy="1601570"/>
          </a:xfrm>
          <a:prstGeom prst="rect">
            <a:avLst/>
          </a:prstGeom>
        </p:spPr>
      </p:pic>
      <p:sp>
        <p:nvSpPr>
          <p:cNvPr id="3" name="TextBox 2">
            <a:extLst>
              <a:ext uri="{FF2B5EF4-FFF2-40B4-BE49-F238E27FC236}">
                <a16:creationId xmlns:a16="http://schemas.microsoft.com/office/drawing/2014/main" id="{48BBA92D-EA79-4FAD-97C1-FDBF8901C848}"/>
              </a:ext>
            </a:extLst>
          </p:cNvPr>
          <p:cNvSpPr txBox="1"/>
          <p:nvPr/>
        </p:nvSpPr>
        <p:spPr>
          <a:xfrm>
            <a:off x="196314" y="1565743"/>
            <a:ext cx="4874165" cy="4031873"/>
          </a:xfrm>
          <a:prstGeom prst="rect">
            <a:avLst/>
          </a:prstGeom>
          <a:noFill/>
        </p:spPr>
        <p:txBody>
          <a:bodyPr wrap="square" rtlCol="0">
            <a:spAutoFit/>
          </a:bodyPr>
          <a:lstStyle/>
          <a:p>
            <a:r>
              <a:rPr lang="en-GB" sz="1600" dirty="0">
                <a:solidFill>
                  <a:schemeClr val="bg1"/>
                </a:solidFill>
                <a:latin typeface="Rockwell" panose="02060603020205020403" pitchFamily="18" charset="0"/>
                <a:cs typeface="Arial" panose="020B0604020202020204" pitchFamily="34" charset="0"/>
              </a:rPr>
              <a:t>Classic Neanderthals were classified as Neanderthals whom lived between 71,000 years ago and nearly 30,000 years ago. They have adapted to the different environments of Eurasia as they have used their strong bodies, tools, and fire to hunt, cook and survive the harsh weather of the glacial. According to zooarchaeological records and isotopic analysis, Neanderthals are considered to be top level carnivores. However, recent discoveries suggest that they included plant-based food in their diet as well. </a:t>
            </a:r>
            <a:r>
              <a:rPr lang="en-GB" sz="1600" dirty="0">
                <a:solidFill>
                  <a:schemeClr val="bg1"/>
                </a:solidFill>
                <a:latin typeface="Rockwell" panose="02060603020205020403" pitchFamily="18" charset="0"/>
              </a:rPr>
              <a:t>As diet-related findings vary from site to site; it is important to understand the common link of what possibly affected their diet. In this report, I will investigate in the dietary behaviours of Classic Neanderthals and role of location in affecting it.</a:t>
            </a:r>
            <a:endParaRPr lang="en-GB" sz="1600" dirty="0">
              <a:solidFill>
                <a:schemeClr val="bg1"/>
              </a:solidFill>
              <a:latin typeface="Rockwell" panose="02060603020205020403" pitchFamily="18" charset="0"/>
              <a:cs typeface="Arial" panose="020B0604020202020204" pitchFamily="34" charset="0"/>
            </a:endParaRPr>
          </a:p>
        </p:txBody>
      </p:sp>
      <p:sp>
        <p:nvSpPr>
          <p:cNvPr id="9" name="TextBox 8">
            <a:extLst>
              <a:ext uri="{FF2B5EF4-FFF2-40B4-BE49-F238E27FC236}">
                <a16:creationId xmlns:a16="http://schemas.microsoft.com/office/drawing/2014/main" id="{69383311-02C2-415D-A35D-7F63297A6E17}"/>
              </a:ext>
            </a:extLst>
          </p:cNvPr>
          <p:cNvSpPr txBox="1"/>
          <p:nvPr/>
        </p:nvSpPr>
        <p:spPr>
          <a:xfrm>
            <a:off x="504241" y="6135921"/>
            <a:ext cx="4564140" cy="830997"/>
          </a:xfrm>
          <a:prstGeom prst="rect">
            <a:avLst/>
          </a:prstGeom>
          <a:noFill/>
        </p:spPr>
        <p:txBody>
          <a:bodyPr wrap="square" rtlCol="0">
            <a:spAutoFit/>
          </a:bodyPr>
          <a:lstStyle/>
          <a:p>
            <a:r>
              <a:rPr lang="en-GB" sz="1600" dirty="0">
                <a:solidFill>
                  <a:schemeClr val="bg1"/>
                </a:solidFill>
                <a:latin typeface="Rockwell" panose="02060603020205020403" pitchFamily="18" charset="0"/>
              </a:rPr>
              <a:t>Collect and compare the zooarchaeological records and the paleoethnobotanical records of the sites.</a:t>
            </a:r>
          </a:p>
        </p:txBody>
      </p:sp>
      <p:sp>
        <p:nvSpPr>
          <p:cNvPr id="15" name="TextBox 14">
            <a:extLst>
              <a:ext uri="{FF2B5EF4-FFF2-40B4-BE49-F238E27FC236}">
                <a16:creationId xmlns:a16="http://schemas.microsoft.com/office/drawing/2014/main" id="{53A820A5-6FDE-4D3E-BFFB-E204CA415144}"/>
              </a:ext>
            </a:extLst>
          </p:cNvPr>
          <p:cNvSpPr txBox="1"/>
          <p:nvPr/>
        </p:nvSpPr>
        <p:spPr>
          <a:xfrm>
            <a:off x="502943" y="7071487"/>
            <a:ext cx="4418524" cy="830997"/>
          </a:xfrm>
          <a:prstGeom prst="rect">
            <a:avLst/>
          </a:prstGeom>
          <a:noFill/>
        </p:spPr>
        <p:txBody>
          <a:bodyPr wrap="square" rtlCol="0">
            <a:spAutoFit/>
          </a:bodyPr>
          <a:lstStyle/>
          <a:p>
            <a:r>
              <a:rPr lang="en-GB" sz="1600" dirty="0">
                <a:solidFill>
                  <a:schemeClr val="bg1"/>
                </a:solidFill>
                <a:latin typeface="Rockwell" panose="02060603020205020403" pitchFamily="18" charset="0"/>
              </a:rPr>
              <a:t>Identify sites’ locations and make a distribution map as well as a graph of the findings.</a:t>
            </a:r>
          </a:p>
        </p:txBody>
      </p:sp>
      <p:pic>
        <p:nvPicPr>
          <p:cNvPr id="17" name="Picture 16" descr="A close up of an animal&#10;&#10;Description generated with very high confidence">
            <a:extLst>
              <a:ext uri="{FF2B5EF4-FFF2-40B4-BE49-F238E27FC236}">
                <a16:creationId xmlns:a16="http://schemas.microsoft.com/office/drawing/2014/main" id="{AA0516B1-7D59-4ED0-9B4F-490CAA87F7E8}"/>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6545857" y="4028662"/>
            <a:ext cx="914528" cy="724001"/>
          </a:xfrm>
          <a:prstGeom prst="rect">
            <a:avLst/>
          </a:prstGeom>
          <a:ln w="12700">
            <a:solidFill>
              <a:schemeClr val="accent4">
                <a:lumMod val="60000"/>
                <a:lumOff val="40000"/>
              </a:schemeClr>
            </a:solidFill>
          </a:ln>
        </p:spPr>
      </p:pic>
      <p:cxnSp>
        <p:nvCxnSpPr>
          <p:cNvPr id="51" name="Straight Connector 50">
            <a:extLst>
              <a:ext uri="{FF2B5EF4-FFF2-40B4-BE49-F238E27FC236}">
                <a16:creationId xmlns:a16="http://schemas.microsoft.com/office/drawing/2014/main" id="{2B957128-98ED-4193-8FEE-C9B47AFEDD05}"/>
              </a:ext>
            </a:extLst>
          </p:cNvPr>
          <p:cNvCxnSpPr>
            <a:cxnSpLocks/>
          </p:cNvCxnSpPr>
          <p:nvPr/>
        </p:nvCxnSpPr>
        <p:spPr>
          <a:xfrm>
            <a:off x="5588238" y="4028662"/>
            <a:ext cx="917709" cy="269756"/>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29" name="TextBox 28">
            <a:extLst>
              <a:ext uri="{FF2B5EF4-FFF2-40B4-BE49-F238E27FC236}">
                <a16:creationId xmlns:a16="http://schemas.microsoft.com/office/drawing/2014/main" id="{ABA748FC-8A16-45CC-BD49-53C3B83C273A}"/>
              </a:ext>
            </a:extLst>
          </p:cNvPr>
          <p:cNvSpPr txBox="1"/>
          <p:nvPr/>
        </p:nvSpPr>
        <p:spPr>
          <a:xfrm>
            <a:off x="211738" y="8607240"/>
            <a:ext cx="4876519" cy="2308324"/>
          </a:xfrm>
          <a:prstGeom prst="rect">
            <a:avLst/>
          </a:prstGeom>
          <a:noFill/>
        </p:spPr>
        <p:txBody>
          <a:bodyPr wrap="square" rtlCol="0">
            <a:spAutoFit/>
          </a:bodyPr>
          <a:lstStyle/>
          <a:p>
            <a:r>
              <a:rPr lang="en-GB" sz="1600" dirty="0">
                <a:solidFill>
                  <a:schemeClr val="bg1"/>
                </a:solidFill>
                <a:latin typeface="Rockwell" panose="02060603020205020403" pitchFamily="18" charset="0"/>
              </a:rPr>
              <a:t>The twelve sites are shown on the map in the top image. Ten sites of them had zooarchaeological records, where only seven had paleoethnobotanical records. The map shows the sites with zooarchaeological records including the found taxa. In latitudes over N45, Spy cave is the only site with a paleoethnobotanical record, while in latitudes below N45, El Sidron and Tor Faraj did not have zooarchaeological records.</a:t>
            </a:r>
          </a:p>
        </p:txBody>
      </p:sp>
      <p:sp>
        <p:nvSpPr>
          <p:cNvPr id="62" name="TextBox 61">
            <a:extLst>
              <a:ext uri="{FF2B5EF4-FFF2-40B4-BE49-F238E27FC236}">
                <a16:creationId xmlns:a16="http://schemas.microsoft.com/office/drawing/2014/main" id="{4E22779D-1AED-4124-905B-C4F4E4FEA3DE}"/>
              </a:ext>
            </a:extLst>
          </p:cNvPr>
          <p:cNvSpPr txBox="1"/>
          <p:nvPr/>
        </p:nvSpPr>
        <p:spPr>
          <a:xfrm>
            <a:off x="11316466" y="1602551"/>
            <a:ext cx="4751386" cy="9202519"/>
          </a:xfrm>
          <a:prstGeom prst="rect">
            <a:avLst/>
          </a:prstGeom>
          <a:noFill/>
        </p:spPr>
        <p:txBody>
          <a:bodyPr wrap="square" rtlCol="0">
            <a:spAutoFit/>
          </a:bodyPr>
          <a:lstStyle/>
          <a:p>
            <a:r>
              <a:rPr lang="en-GB" sz="1600" dirty="0">
                <a:solidFill>
                  <a:schemeClr val="bg1"/>
                </a:solidFill>
                <a:latin typeface="Rockwell" panose="02060603020205020403" pitchFamily="18" charset="0"/>
              </a:rPr>
              <a:t>The variety of archaeological records found at the sites can help with forming a better understanding of Classic Neanderthals dietary behaviours. In latitudes higher than N45, hunting large mammals have been a part of the Neanderthals behavioural repertoire. Isotopic analysis of the Neanderthals of that region suggest that they were top-level carnivores. Also, there were no signs of aquatic food resources or freshwater fish in their diet, which indicate that their main dietary protein was from terrestrial sources. In latitudes lower than N45, Neanderthals tended toward more varied diets. At the site of Gorham in Spain, the range of species exploited, and the age distribution pattern of the remains suggest that the exploitation of resources was not an isolated incidence, instead it required a knowledge of the prey and its seasonality. Also, the Middle East’s sites contained evidences that Neanderthals were exploiting a wide variety of food sources. Evidences of date palms, barely and legumes have been discovered in great quantities (Shipley 2016). Each type of these plants has different harvest seasons, which may indicate that the Neanderthals at Shanidar Cave had a knowledge of the plants seasonality. Combining these to the other evidences, it appears that Neanderthals of higher latitudes were more carnivores than Neanderthals of lower latitudes. This does not mean that Neanderthals of lower latitudes were omnivores, instead it means that Neanderthals of lower latitudes included plants in their diets. This can conclude that generalizing the dietary behaviours of Classic Neanderthals is bias and other types of evidences should be taken under consideration.</a:t>
            </a:r>
          </a:p>
        </p:txBody>
      </p:sp>
    </p:spTree>
    <p:extLst>
      <p:ext uri="{BB962C8B-B14F-4D97-AF65-F5344CB8AC3E}">
        <p14:creationId xmlns:p14="http://schemas.microsoft.com/office/powerpoint/2010/main" val="6849639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734</TotalTime>
  <Words>713</Words>
  <Application>Microsoft Office PowerPoint</Application>
  <PresentationFormat>Custom</PresentationFormat>
  <Paragraphs>27</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Andalus</vt:lpstr>
      <vt:lpstr>Arial</vt:lpstr>
      <vt:lpstr>Calibri</vt:lpstr>
      <vt:lpstr>Calibri Light</vt:lpstr>
      <vt:lpstr>Rockwell</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Fayzah Alajmi (1700526)</dc:creator>
  <cp:lastModifiedBy>Fawwaz Alajmi</cp:lastModifiedBy>
  <cp:revision>87</cp:revision>
  <dcterms:created xsi:type="dcterms:W3CDTF">2018-11-13T15:43:20Z</dcterms:created>
  <dcterms:modified xsi:type="dcterms:W3CDTF">2018-11-19T19:34:04Z</dcterms:modified>
</cp:coreProperties>
</file>