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73" r:id="rId4"/>
    <p:sldId id="257" r:id="rId5"/>
    <p:sldId id="286" r:id="rId6"/>
    <p:sldId id="290" r:id="rId7"/>
    <p:sldId id="291" r:id="rId8"/>
    <p:sldId id="282" r:id="rId9"/>
    <p:sldId id="283" r:id="rId10"/>
    <p:sldId id="284" r:id="rId11"/>
    <p:sldId id="288" r:id="rId12"/>
    <p:sldId id="264" r:id="rId13"/>
    <p:sldId id="265" r:id="rId14"/>
    <p:sldId id="266" r:id="rId15"/>
    <p:sldId id="267" r:id="rId16"/>
    <p:sldId id="268" r:id="rId17"/>
    <p:sldId id="269" r:id="rId18"/>
    <p:sldId id="293" r:id="rId19"/>
    <p:sldId id="270" r:id="rId20"/>
    <p:sldId id="27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918"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image" Target="../media/image1.jpg"/></Relationships>
</file>

<file path=ppt/diagrams/_rels/data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image" Target="../media/image1.jpg"/></Relationships>
</file>

<file path=ppt/diagrams/_rels/drawing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image" Target="../media/image1.jpg"/></Relationships>
</file>

<file path=ppt/diagrams/_rels/drawing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image" Target="../media/image1.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FFAB0F-FF1E-4D2C-B009-643F24110136}"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EE3BE7BE-C794-420B-A4C9-D1C69656BAB5}">
      <dgm:prSet phldrT="[Text]"/>
      <dgm:spPr>
        <a:solidFill>
          <a:schemeClr val="accent3">
            <a:lumMod val="75000"/>
          </a:schemeClr>
        </a:solidFill>
      </dgm:spPr>
      <dgm:t>
        <a:bodyPr/>
        <a:lstStyle/>
        <a:p>
          <a:r>
            <a:rPr lang="en-GB" dirty="0" smtClean="0"/>
            <a:t>Hellenistic period</a:t>
          </a:r>
          <a:endParaRPr lang="en-GB" dirty="0"/>
        </a:p>
      </dgm:t>
    </dgm:pt>
    <dgm:pt modelId="{FFCB0E8C-6EC4-428B-9CCB-520B724CCA38}" type="parTrans" cxnId="{43958277-D312-4F93-BCF8-651984B01E32}">
      <dgm:prSet/>
      <dgm:spPr/>
      <dgm:t>
        <a:bodyPr/>
        <a:lstStyle/>
        <a:p>
          <a:endParaRPr lang="en-GB"/>
        </a:p>
      </dgm:t>
    </dgm:pt>
    <dgm:pt modelId="{F905A5B9-559E-45D5-AA5A-BF00B4511350}" type="sibTrans" cxnId="{43958277-D312-4F93-BCF8-651984B01E32}">
      <dgm:prSet/>
      <dgm:spPr/>
      <dgm:t>
        <a:bodyPr/>
        <a:lstStyle/>
        <a:p>
          <a:endParaRPr lang="en-GB"/>
        </a:p>
      </dgm:t>
    </dgm:pt>
    <dgm:pt modelId="{6C5C173F-29DF-4332-BC36-CB8ACE32EF1B}">
      <dgm:prSet phldrT="[Text]"/>
      <dgm:spPr>
        <a:solidFill>
          <a:schemeClr val="accent3">
            <a:lumMod val="75000"/>
          </a:schemeClr>
        </a:solidFill>
      </dgm:spPr>
      <dgm:t>
        <a:bodyPr/>
        <a:lstStyle/>
        <a:p>
          <a:r>
            <a:rPr lang="en-GB" dirty="0" err="1" smtClean="0"/>
            <a:t>Meleager</a:t>
          </a:r>
          <a:endParaRPr lang="en-GB" dirty="0"/>
        </a:p>
      </dgm:t>
    </dgm:pt>
    <dgm:pt modelId="{9A9A1C85-5EF3-497B-9BBE-87B5584712EC}" type="parTrans" cxnId="{C3561A55-5E25-4C50-BF96-F2A82DE47263}">
      <dgm:prSet/>
      <dgm:spPr/>
      <dgm:t>
        <a:bodyPr/>
        <a:lstStyle/>
        <a:p>
          <a:endParaRPr lang="en-GB"/>
        </a:p>
      </dgm:t>
    </dgm:pt>
    <dgm:pt modelId="{E541B010-4692-41E2-91E6-9CE26080DD7E}" type="sibTrans" cxnId="{C3561A55-5E25-4C50-BF96-F2A82DE47263}">
      <dgm:prSet/>
      <dgm:spPr/>
      <dgm:t>
        <a:bodyPr/>
        <a:lstStyle/>
        <a:p>
          <a:endParaRPr lang="en-GB"/>
        </a:p>
      </dgm:t>
    </dgm:pt>
    <dgm:pt modelId="{0C715430-5D80-4729-B0FE-CE8CFB1A0AAE}">
      <dgm:prSet phldrT="[Text]"/>
      <dgm:spPr/>
      <dgm:t>
        <a:bodyPr/>
        <a:lstStyle/>
        <a:p>
          <a:r>
            <a:rPr lang="en-GB" dirty="0" smtClean="0"/>
            <a:t>Late Republic</a:t>
          </a:r>
          <a:endParaRPr lang="en-GB" dirty="0"/>
        </a:p>
      </dgm:t>
    </dgm:pt>
    <dgm:pt modelId="{ADC49B33-0F37-4F27-81B6-0B947D943224}" type="parTrans" cxnId="{32D1B2F6-E810-48D9-B728-AC9E564D7160}">
      <dgm:prSet/>
      <dgm:spPr/>
      <dgm:t>
        <a:bodyPr/>
        <a:lstStyle/>
        <a:p>
          <a:endParaRPr lang="en-GB"/>
        </a:p>
      </dgm:t>
    </dgm:pt>
    <dgm:pt modelId="{EBD5DA38-B28F-48C0-8172-4ED9DA95A0F4}" type="sibTrans" cxnId="{32D1B2F6-E810-48D9-B728-AC9E564D7160}">
      <dgm:prSet/>
      <dgm:spPr/>
      <dgm:t>
        <a:bodyPr/>
        <a:lstStyle/>
        <a:p>
          <a:endParaRPr lang="en-GB"/>
        </a:p>
      </dgm:t>
    </dgm:pt>
    <dgm:pt modelId="{72042878-C6CB-4C17-9340-B1F459761C24}">
      <dgm:prSet phldrT="[Text]"/>
      <dgm:spPr/>
      <dgm:t>
        <a:bodyPr/>
        <a:lstStyle/>
        <a:p>
          <a:r>
            <a:rPr lang="en-GB" dirty="0" smtClean="0"/>
            <a:t>Catullus</a:t>
          </a:r>
          <a:endParaRPr lang="en-GB" dirty="0"/>
        </a:p>
      </dgm:t>
    </dgm:pt>
    <dgm:pt modelId="{6B3606CB-38DD-4761-93EB-B8DFC95A8EE2}" type="parTrans" cxnId="{2CB5FFFA-87DB-4751-A028-F4FDE4591FB7}">
      <dgm:prSet/>
      <dgm:spPr/>
      <dgm:t>
        <a:bodyPr/>
        <a:lstStyle/>
        <a:p>
          <a:endParaRPr lang="en-GB"/>
        </a:p>
      </dgm:t>
    </dgm:pt>
    <dgm:pt modelId="{5ABBE3E9-82E5-45E7-9BF6-938B5EBE71E9}" type="sibTrans" cxnId="{2CB5FFFA-87DB-4751-A028-F4FDE4591FB7}">
      <dgm:prSet/>
      <dgm:spPr/>
      <dgm:t>
        <a:bodyPr/>
        <a:lstStyle/>
        <a:p>
          <a:endParaRPr lang="en-GB"/>
        </a:p>
      </dgm:t>
    </dgm:pt>
    <dgm:pt modelId="{E6749897-7D9E-4706-9E41-EBA7EC60835F}">
      <dgm:prSet phldrT="[Text]"/>
      <dgm:spPr/>
      <dgm:t>
        <a:bodyPr/>
        <a:lstStyle/>
        <a:p>
          <a:r>
            <a:rPr lang="en-GB" dirty="0" smtClean="0"/>
            <a:t>Cornelius Nepos</a:t>
          </a:r>
          <a:endParaRPr lang="en-GB" dirty="0"/>
        </a:p>
      </dgm:t>
    </dgm:pt>
    <dgm:pt modelId="{9A6EC165-BA75-4021-891F-9AF06722AF94}" type="parTrans" cxnId="{A58B86D4-E1D1-4B6C-B0EE-43C3950880DC}">
      <dgm:prSet/>
      <dgm:spPr/>
      <dgm:t>
        <a:bodyPr/>
        <a:lstStyle/>
        <a:p>
          <a:endParaRPr lang="en-GB"/>
        </a:p>
      </dgm:t>
    </dgm:pt>
    <dgm:pt modelId="{BE94A31E-4620-4F46-B3FD-D05EA2712325}" type="sibTrans" cxnId="{A58B86D4-E1D1-4B6C-B0EE-43C3950880DC}">
      <dgm:prSet/>
      <dgm:spPr/>
      <dgm:t>
        <a:bodyPr/>
        <a:lstStyle/>
        <a:p>
          <a:endParaRPr lang="en-GB"/>
        </a:p>
      </dgm:t>
    </dgm:pt>
    <dgm:pt modelId="{CFF94144-7BD5-4B79-B965-EC03767997B6}">
      <dgm:prSet phldrT="[Text]"/>
      <dgm:spPr/>
      <dgm:t>
        <a:bodyPr/>
        <a:lstStyle/>
        <a:p>
          <a:r>
            <a:rPr lang="en-GB" dirty="0" smtClean="0"/>
            <a:t>Empire</a:t>
          </a:r>
          <a:endParaRPr lang="en-GB" dirty="0"/>
        </a:p>
      </dgm:t>
    </dgm:pt>
    <dgm:pt modelId="{FB6D1968-E9FE-4229-808F-0CBCC2399D6E}" type="parTrans" cxnId="{1A2B6B5D-FE7E-4A01-A196-2DEEE364978C}">
      <dgm:prSet/>
      <dgm:spPr/>
      <dgm:t>
        <a:bodyPr/>
        <a:lstStyle/>
        <a:p>
          <a:endParaRPr lang="en-GB"/>
        </a:p>
      </dgm:t>
    </dgm:pt>
    <dgm:pt modelId="{66FD0FE1-1D0D-4BEE-B59D-39473D3ABD15}" type="sibTrans" cxnId="{1A2B6B5D-FE7E-4A01-A196-2DEEE364978C}">
      <dgm:prSet/>
      <dgm:spPr/>
      <dgm:t>
        <a:bodyPr/>
        <a:lstStyle/>
        <a:p>
          <a:endParaRPr lang="en-GB"/>
        </a:p>
      </dgm:t>
    </dgm:pt>
    <dgm:pt modelId="{40239A63-5A15-45CF-8D82-33D361865581}">
      <dgm:prSet phldrT="[Text]"/>
      <dgm:spPr/>
      <dgm:t>
        <a:bodyPr/>
        <a:lstStyle/>
        <a:p>
          <a:r>
            <a:rPr lang="en-GB" dirty="0" smtClean="0"/>
            <a:t>Martial</a:t>
          </a:r>
          <a:endParaRPr lang="en-GB" dirty="0"/>
        </a:p>
      </dgm:t>
    </dgm:pt>
    <dgm:pt modelId="{CAFCCF80-0965-4FD2-9FF7-0282D42DA679}" type="parTrans" cxnId="{D9BBCA90-8574-4EE0-9824-BA98E777B8F3}">
      <dgm:prSet/>
      <dgm:spPr/>
      <dgm:t>
        <a:bodyPr/>
        <a:lstStyle/>
        <a:p>
          <a:endParaRPr lang="en-GB"/>
        </a:p>
      </dgm:t>
    </dgm:pt>
    <dgm:pt modelId="{12CD6BD7-C8DA-441A-A675-EADCAE6BE793}" type="sibTrans" cxnId="{D9BBCA90-8574-4EE0-9824-BA98E777B8F3}">
      <dgm:prSet/>
      <dgm:spPr/>
      <dgm:t>
        <a:bodyPr/>
        <a:lstStyle/>
        <a:p>
          <a:endParaRPr lang="en-GB"/>
        </a:p>
      </dgm:t>
    </dgm:pt>
    <dgm:pt modelId="{A7D0B9AE-0BAC-4C7A-8EDE-F560C2841B4B}">
      <dgm:prSet phldrT="[Text]"/>
      <dgm:spPr/>
      <dgm:t>
        <a:bodyPr/>
        <a:lstStyle/>
        <a:p>
          <a:r>
            <a:rPr lang="en-GB" dirty="0" smtClean="0"/>
            <a:t>Lucretius</a:t>
          </a:r>
          <a:endParaRPr lang="en-GB" dirty="0"/>
        </a:p>
      </dgm:t>
    </dgm:pt>
    <dgm:pt modelId="{AECFDA86-BFD9-4C2F-B1D8-388C3823225F}" type="parTrans" cxnId="{B200BE2C-45CF-4F28-9837-DED2E0B089F5}">
      <dgm:prSet/>
      <dgm:spPr/>
    </dgm:pt>
    <dgm:pt modelId="{2F16A786-D617-40D6-B796-51F47A1C7798}" type="sibTrans" cxnId="{B200BE2C-45CF-4F28-9837-DED2E0B089F5}">
      <dgm:prSet/>
      <dgm:spPr/>
    </dgm:pt>
    <dgm:pt modelId="{4F1600EA-F5E1-4F59-AE38-971D2E69504B}" type="pres">
      <dgm:prSet presAssocID="{FCFFAB0F-FF1E-4D2C-B009-643F24110136}" presName="linear" presStyleCnt="0">
        <dgm:presLayoutVars>
          <dgm:dir/>
          <dgm:resizeHandles val="exact"/>
        </dgm:presLayoutVars>
      </dgm:prSet>
      <dgm:spPr/>
    </dgm:pt>
    <dgm:pt modelId="{47FC2642-87F3-4E86-9806-E0FA1018EC3D}" type="pres">
      <dgm:prSet presAssocID="{EE3BE7BE-C794-420B-A4C9-D1C69656BAB5}" presName="comp" presStyleCnt="0"/>
      <dgm:spPr/>
    </dgm:pt>
    <dgm:pt modelId="{75204081-7A91-4799-A023-6745964CA8A3}" type="pres">
      <dgm:prSet presAssocID="{EE3BE7BE-C794-420B-A4C9-D1C69656BAB5}" presName="box" presStyleLbl="node1" presStyleIdx="0" presStyleCnt="3"/>
      <dgm:spPr/>
      <dgm:t>
        <a:bodyPr/>
        <a:lstStyle/>
        <a:p>
          <a:endParaRPr lang="en-GB"/>
        </a:p>
      </dgm:t>
    </dgm:pt>
    <dgm:pt modelId="{EEA6711E-BBBB-4038-89FE-7B3467D88278}" type="pres">
      <dgm:prSet presAssocID="{EE3BE7BE-C794-420B-A4C9-D1C69656BAB5}"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2000" r="-22000"/>
          </a:stretch>
        </a:blipFill>
      </dgm:spPr>
    </dgm:pt>
    <dgm:pt modelId="{2D46C60E-F3C7-45E8-947D-151028C43294}" type="pres">
      <dgm:prSet presAssocID="{EE3BE7BE-C794-420B-A4C9-D1C69656BAB5}" presName="text" presStyleLbl="node1" presStyleIdx="0" presStyleCnt="3">
        <dgm:presLayoutVars>
          <dgm:bulletEnabled val="1"/>
        </dgm:presLayoutVars>
      </dgm:prSet>
      <dgm:spPr/>
      <dgm:t>
        <a:bodyPr/>
        <a:lstStyle/>
        <a:p>
          <a:endParaRPr lang="en-GB"/>
        </a:p>
      </dgm:t>
    </dgm:pt>
    <dgm:pt modelId="{7CBA0BF1-2190-4CE9-B9AA-B0134DE3DE07}" type="pres">
      <dgm:prSet presAssocID="{F905A5B9-559E-45D5-AA5A-BF00B4511350}" presName="spacer" presStyleCnt="0"/>
      <dgm:spPr/>
    </dgm:pt>
    <dgm:pt modelId="{D41B779B-A83E-4328-8095-C1D80E4FA4D7}" type="pres">
      <dgm:prSet presAssocID="{0C715430-5D80-4729-B0FE-CE8CFB1A0AAE}" presName="comp" presStyleCnt="0"/>
      <dgm:spPr/>
    </dgm:pt>
    <dgm:pt modelId="{D03BA889-EE6D-4285-A5A5-85934F8F4897}" type="pres">
      <dgm:prSet presAssocID="{0C715430-5D80-4729-B0FE-CE8CFB1A0AAE}" presName="box" presStyleLbl="node1" presStyleIdx="1" presStyleCnt="3"/>
      <dgm:spPr/>
    </dgm:pt>
    <dgm:pt modelId="{87AA06EF-738D-41D1-8806-F9DFA81EFACD}" type="pres">
      <dgm:prSet presAssocID="{0C715430-5D80-4729-B0FE-CE8CFB1A0AAE}" presName="img"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2000" b="-42000"/>
          </a:stretch>
        </a:blipFill>
      </dgm:spPr>
    </dgm:pt>
    <dgm:pt modelId="{E7683677-C9AA-4007-9C7F-4E2E1AF79654}" type="pres">
      <dgm:prSet presAssocID="{0C715430-5D80-4729-B0FE-CE8CFB1A0AAE}" presName="text" presStyleLbl="node1" presStyleIdx="1" presStyleCnt="3">
        <dgm:presLayoutVars>
          <dgm:bulletEnabled val="1"/>
        </dgm:presLayoutVars>
      </dgm:prSet>
      <dgm:spPr/>
    </dgm:pt>
    <dgm:pt modelId="{ADA90718-DCE1-471D-90AA-F77AC5EB1353}" type="pres">
      <dgm:prSet presAssocID="{EBD5DA38-B28F-48C0-8172-4ED9DA95A0F4}" presName="spacer" presStyleCnt="0"/>
      <dgm:spPr/>
    </dgm:pt>
    <dgm:pt modelId="{0B3849F1-1036-4137-AD4F-BF7306FBC5F4}" type="pres">
      <dgm:prSet presAssocID="{CFF94144-7BD5-4B79-B965-EC03767997B6}" presName="comp" presStyleCnt="0"/>
      <dgm:spPr/>
    </dgm:pt>
    <dgm:pt modelId="{21DC3D83-4431-4FED-9E2C-B0656F0A101D}" type="pres">
      <dgm:prSet presAssocID="{CFF94144-7BD5-4B79-B965-EC03767997B6}" presName="box" presStyleLbl="node1" presStyleIdx="2" presStyleCnt="3" custLinFactNeighborX="126" custLinFactNeighborY="-4148"/>
      <dgm:spPr/>
      <dgm:t>
        <a:bodyPr/>
        <a:lstStyle/>
        <a:p>
          <a:endParaRPr lang="en-GB"/>
        </a:p>
      </dgm:t>
    </dgm:pt>
    <dgm:pt modelId="{48A51FC1-1671-4C82-BB16-9DE485E6DE76}" type="pres">
      <dgm:prSet presAssocID="{CFF94144-7BD5-4B79-B965-EC03767997B6}" presName="img"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000" r="-3000"/>
          </a:stretch>
        </a:blipFill>
      </dgm:spPr>
    </dgm:pt>
    <dgm:pt modelId="{E7EC7C3D-2608-4D4A-B05A-2953B8912B04}" type="pres">
      <dgm:prSet presAssocID="{CFF94144-7BD5-4B79-B965-EC03767997B6}" presName="text" presStyleLbl="node1" presStyleIdx="2" presStyleCnt="3">
        <dgm:presLayoutVars>
          <dgm:bulletEnabled val="1"/>
        </dgm:presLayoutVars>
      </dgm:prSet>
      <dgm:spPr/>
      <dgm:t>
        <a:bodyPr/>
        <a:lstStyle/>
        <a:p>
          <a:endParaRPr lang="en-GB"/>
        </a:p>
      </dgm:t>
    </dgm:pt>
  </dgm:ptLst>
  <dgm:cxnLst>
    <dgm:cxn modelId="{17353C06-BABE-4A89-89A8-BD0176465A56}" type="presOf" srcId="{72042878-C6CB-4C17-9340-B1F459761C24}" destId="{D03BA889-EE6D-4285-A5A5-85934F8F4897}" srcOrd="0" destOrd="1" presId="urn:microsoft.com/office/officeart/2005/8/layout/vList4"/>
    <dgm:cxn modelId="{A67A58F3-E9E7-4DD5-A7B8-181142EE03D0}" type="presOf" srcId="{6C5C173F-29DF-4332-BC36-CB8ACE32EF1B}" destId="{75204081-7A91-4799-A023-6745964CA8A3}" srcOrd="0" destOrd="1" presId="urn:microsoft.com/office/officeart/2005/8/layout/vList4"/>
    <dgm:cxn modelId="{014668C5-BE90-4FE1-8D01-181496DE223B}" type="presOf" srcId="{72042878-C6CB-4C17-9340-B1F459761C24}" destId="{E7683677-C9AA-4007-9C7F-4E2E1AF79654}" srcOrd="1" destOrd="1" presId="urn:microsoft.com/office/officeart/2005/8/layout/vList4"/>
    <dgm:cxn modelId="{B200BE2C-45CF-4F28-9837-DED2E0B089F5}" srcId="{0C715430-5D80-4729-B0FE-CE8CFB1A0AAE}" destId="{A7D0B9AE-0BAC-4C7A-8EDE-F560C2841B4B}" srcOrd="1" destOrd="0" parTransId="{AECFDA86-BFD9-4C2F-B1D8-388C3823225F}" sibTransId="{2F16A786-D617-40D6-B796-51F47A1C7798}"/>
    <dgm:cxn modelId="{43958277-D312-4F93-BCF8-651984B01E32}" srcId="{FCFFAB0F-FF1E-4D2C-B009-643F24110136}" destId="{EE3BE7BE-C794-420B-A4C9-D1C69656BAB5}" srcOrd="0" destOrd="0" parTransId="{FFCB0E8C-6EC4-428B-9CCB-520B724CCA38}" sibTransId="{F905A5B9-559E-45D5-AA5A-BF00B4511350}"/>
    <dgm:cxn modelId="{2C1E566D-C93F-4607-A22A-710111C454DD}" type="presOf" srcId="{FCFFAB0F-FF1E-4D2C-B009-643F24110136}" destId="{4F1600EA-F5E1-4F59-AE38-971D2E69504B}" srcOrd="0" destOrd="0" presId="urn:microsoft.com/office/officeart/2005/8/layout/vList4"/>
    <dgm:cxn modelId="{98FEA498-982E-459B-8371-F30694C232BF}" type="presOf" srcId="{CFF94144-7BD5-4B79-B965-EC03767997B6}" destId="{E7EC7C3D-2608-4D4A-B05A-2953B8912B04}" srcOrd="1" destOrd="0" presId="urn:microsoft.com/office/officeart/2005/8/layout/vList4"/>
    <dgm:cxn modelId="{2950E4DA-12D0-4CE7-B087-216C45813DBA}" type="presOf" srcId="{0C715430-5D80-4729-B0FE-CE8CFB1A0AAE}" destId="{D03BA889-EE6D-4285-A5A5-85934F8F4897}" srcOrd="0" destOrd="0" presId="urn:microsoft.com/office/officeart/2005/8/layout/vList4"/>
    <dgm:cxn modelId="{667EFB35-9686-4EDC-BDC3-51D141AF017A}" type="presOf" srcId="{A7D0B9AE-0BAC-4C7A-8EDE-F560C2841B4B}" destId="{E7683677-C9AA-4007-9C7F-4E2E1AF79654}" srcOrd="1" destOrd="2" presId="urn:microsoft.com/office/officeart/2005/8/layout/vList4"/>
    <dgm:cxn modelId="{1A2B6B5D-FE7E-4A01-A196-2DEEE364978C}" srcId="{FCFFAB0F-FF1E-4D2C-B009-643F24110136}" destId="{CFF94144-7BD5-4B79-B965-EC03767997B6}" srcOrd="2" destOrd="0" parTransId="{FB6D1968-E9FE-4229-808F-0CBCC2399D6E}" sibTransId="{66FD0FE1-1D0D-4BEE-B59D-39473D3ABD15}"/>
    <dgm:cxn modelId="{4CC6C50B-09DD-4525-9D7D-9FBD3ABFA30C}" type="presOf" srcId="{E6749897-7D9E-4706-9E41-EBA7EC60835F}" destId="{E7683677-C9AA-4007-9C7F-4E2E1AF79654}" srcOrd="1" destOrd="3" presId="urn:microsoft.com/office/officeart/2005/8/layout/vList4"/>
    <dgm:cxn modelId="{C3561A55-5E25-4C50-BF96-F2A82DE47263}" srcId="{EE3BE7BE-C794-420B-A4C9-D1C69656BAB5}" destId="{6C5C173F-29DF-4332-BC36-CB8ACE32EF1B}" srcOrd="0" destOrd="0" parTransId="{9A9A1C85-5EF3-497B-9BBE-87B5584712EC}" sibTransId="{E541B010-4692-41E2-91E6-9CE26080DD7E}"/>
    <dgm:cxn modelId="{A7D33C75-5966-49D3-A8B4-F90EAA92E9EC}" type="presOf" srcId="{40239A63-5A15-45CF-8D82-33D361865581}" destId="{21DC3D83-4431-4FED-9E2C-B0656F0A101D}" srcOrd="0" destOrd="1" presId="urn:microsoft.com/office/officeart/2005/8/layout/vList4"/>
    <dgm:cxn modelId="{A8300037-CF83-4CAB-92F0-22BDBCAAD40A}" type="presOf" srcId="{6C5C173F-29DF-4332-BC36-CB8ACE32EF1B}" destId="{2D46C60E-F3C7-45E8-947D-151028C43294}" srcOrd="1" destOrd="1" presId="urn:microsoft.com/office/officeart/2005/8/layout/vList4"/>
    <dgm:cxn modelId="{31B6F7B4-BEFD-4D49-81C6-0D709E6303B8}" type="presOf" srcId="{40239A63-5A15-45CF-8D82-33D361865581}" destId="{E7EC7C3D-2608-4D4A-B05A-2953B8912B04}" srcOrd="1" destOrd="1" presId="urn:microsoft.com/office/officeart/2005/8/layout/vList4"/>
    <dgm:cxn modelId="{BE678BF7-CF2C-4347-9943-4B1546C4037C}" type="presOf" srcId="{A7D0B9AE-0BAC-4C7A-8EDE-F560C2841B4B}" destId="{D03BA889-EE6D-4285-A5A5-85934F8F4897}" srcOrd="0" destOrd="2" presId="urn:microsoft.com/office/officeart/2005/8/layout/vList4"/>
    <dgm:cxn modelId="{794130E1-E783-4097-A5C7-7FB2140E14A4}" type="presOf" srcId="{CFF94144-7BD5-4B79-B965-EC03767997B6}" destId="{21DC3D83-4431-4FED-9E2C-B0656F0A101D}" srcOrd="0" destOrd="0" presId="urn:microsoft.com/office/officeart/2005/8/layout/vList4"/>
    <dgm:cxn modelId="{D4CFBBBF-CE44-4191-BBC5-B0AFB583674B}" type="presOf" srcId="{0C715430-5D80-4729-B0FE-CE8CFB1A0AAE}" destId="{E7683677-C9AA-4007-9C7F-4E2E1AF79654}" srcOrd="1" destOrd="0" presId="urn:microsoft.com/office/officeart/2005/8/layout/vList4"/>
    <dgm:cxn modelId="{32D1B2F6-E810-48D9-B728-AC9E564D7160}" srcId="{FCFFAB0F-FF1E-4D2C-B009-643F24110136}" destId="{0C715430-5D80-4729-B0FE-CE8CFB1A0AAE}" srcOrd="1" destOrd="0" parTransId="{ADC49B33-0F37-4F27-81B6-0B947D943224}" sibTransId="{EBD5DA38-B28F-48C0-8172-4ED9DA95A0F4}"/>
    <dgm:cxn modelId="{337C449F-627E-41A0-AE6B-B90D2F096927}" type="presOf" srcId="{EE3BE7BE-C794-420B-A4C9-D1C69656BAB5}" destId="{75204081-7A91-4799-A023-6745964CA8A3}" srcOrd="0" destOrd="0" presId="urn:microsoft.com/office/officeart/2005/8/layout/vList4"/>
    <dgm:cxn modelId="{2CB5FFFA-87DB-4751-A028-F4FDE4591FB7}" srcId="{0C715430-5D80-4729-B0FE-CE8CFB1A0AAE}" destId="{72042878-C6CB-4C17-9340-B1F459761C24}" srcOrd="0" destOrd="0" parTransId="{6B3606CB-38DD-4761-93EB-B8DFC95A8EE2}" sibTransId="{5ABBE3E9-82E5-45E7-9BF6-938B5EBE71E9}"/>
    <dgm:cxn modelId="{C429DC16-A89A-4991-B8D3-29F52C97D164}" type="presOf" srcId="{E6749897-7D9E-4706-9E41-EBA7EC60835F}" destId="{D03BA889-EE6D-4285-A5A5-85934F8F4897}" srcOrd="0" destOrd="3" presId="urn:microsoft.com/office/officeart/2005/8/layout/vList4"/>
    <dgm:cxn modelId="{15239DF9-133B-406D-8DB2-73308C7BC23C}" type="presOf" srcId="{EE3BE7BE-C794-420B-A4C9-D1C69656BAB5}" destId="{2D46C60E-F3C7-45E8-947D-151028C43294}" srcOrd="1" destOrd="0" presId="urn:microsoft.com/office/officeart/2005/8/layout/vList4"/>
    <dgm:cxn modelId="{A58B86D4-E1D1-4B6C-B0EE-43C3950880DC}" srcId="{0C715430-5D80-4729-B0FE-CE8CFB1A0AAE}" destId="{E6749897-7D9E-4706-9E41-EBA7EC60835F}" srcOrd="2" destOrd="0" parTransId="{9A6EC165-BA75-4021-891F-9AF06722AF94}" sibTransId="{BE94A31E-4620-4F46-B3FD-D05EA2712325}"/>
    <dgm:cxn modelId="{D9BBCA90-8574-4EE0-9824-BA98E777B8F3}" srcId="{CFF94144-7BD5-4B79-B965-EC03767997B6}" destId="{40239A63-5A15-45CF-8D82-33D361865581}" srcOrd="0" destOrd="0" parTransId="{CAFCCF80-0965-4FD2-9FF7-0282D42DA679}" sibTransId="{12CD6BD7-C8DA-441A-A675-EADCAE6BE793}"/>
    <dgm:cxn modelId="{A97DF546-55D7-4A64-B330-52E3EFEBC5DB}" type="presParOf" srcId="{4F1600EA-F5E1-4F59-AE38-971D2E69504B}" destId="{47FC2642-87F3-4E86-9806-E0FA1018EC3D}" srcOrd="0" destOrd="0" presId="urn:microsoft.com/office/officeart/2005/8/layout/vList4"/>
    <dgm:cxn modelId="{E049927E-3EFF-485F-85F0-2B6796F5B321}" type="presParOf" srcId="{47FC2642-87F3-4E86-9806-E0FA1018EC3D}" destId="{75204081-7A91-4799-A023-6745964CA8A3}" srcOrd="0" destOrd="0" presId="urn:microsoft.com/office/officeart/2005/8/layout/vList4"/>
    <dgm:cxn modelId="{F6EF97C9-6423-49F5-817A-2F80470ED6EC}" type="presParOf" srcId="{47FC2642-87F3-4E86-9806-E0FA1018EC3D}" destId="{EEA6711E-BBBB-4038-89FE-7B3467D88278}" srcOrd="1" destOrd="0" presId="urn:microsoft.com/office/officeart/2005/8/layout/vList4"/>
    <dgm:cxn modelId="{DD8FB1C3-1803-4BB2-B205-4A4FA600A6B6}" type="presParOf" srcId="{47FC2642-87F3-4E86-9806-E0FA1018EC3D}" destId="{2D46C60E-F3C7-45E8-947D-151028C43294}" srcOrd="2" destOrd="0" presId="urn:microsoft.com/office/officeart/2005/8/layout/vList4"/>
    <dgm:cxn modelId="{5741B282-CDC0-40FD-8564-9F5DFF56CDD6}" type="presParOf" srcId="{4F1600EA-F5E1-4F59-AE38-971D2E69504B}" destId="{7CBA0BF1-2190-4CE9-B9AA-B0134DE3DE07}" srcOrd="1" destOrd="0" presId="urn:microsoft.com/office/officeart/2005/8/layout/vList4"/>
    <dgm:cxn modelId="{48DF8331-CBBC-4830-9C13-B5EB0F4154A7}" type="presParOf" srcId="{4F1600EA-F5E1-4F59-AE38-971D2E69504B}" destId="{D41B779B-A83E-4328-8095-C1D80E4FA4D7}" srcOrd="2" destOrd="0" presId="urn:microsoft.com/office/officeart/2005/8/layout/vList4"/>
    <dgm:cxn modelId="{B8FF6770-66D0-4BCF-9C1B-C3AB49CC4CC0}" type="presParOf" srcId="{D41B779B-A83E-4328-8095-C1D80E4FA4D7}" destId="{D03BA889-EE6D-4285-A5A5-85934F8F4897}" srcOrd="0" destOrd="0" presId="urn:microsoft.com/office/officeart/2005/8/layout/vList4"/>
    <dgm:cxn modelId="{5BD19D13-E386-41C9-A28C-6574B387793C}" type="presParOf" srcId="{D41B779B-A83E-4328-8095-C1D80E4FA4D7}" destId="{87AA06EF-738D-41D1-8806-F9DFA81EFACD}" srcOrd="1" destOrd="0" presId="urn:microsoft.com/office/officeart/2005/8/layout/vList4"/>
    <dgm:cxn modelId="{163F56E1-8DEF-4CB3-96D2-71F2A9BD8856}" type="presParOf" srcId="{D41B779B-A83E-4328-8095-C1D80E4FA4D7}" destId="{E7683677-C9AA-4007-9C7F-4E2E1AF79654}" srcOrd="2" destOrd="0" presId="urn:microsoft.com/office/officeart/2005/8/layout/vList4"/>
    <dgm:cxn modelId="{D3439603-2BD3-4DC8-BEB5-E3C49BF29534}" type="presParOf" srcId="{4F1600EA-F5E1-4F59-AE38-971D2E69504B}" destId="{ADA90718-DCE1-471D-90AA-F77AC5EB1353}" srcOrd="3" destOrd="0" presId="urn:microsoft.com/office/officeart/2005/8/layout/vList4"/>
    <dgm:cxn modelId="{690015D7-CD25-47B3-B513-8482F393C385}" type="presParOf" srcId="{4F1600EA-F5E1-4F59-AE38-971D2E69504B}" destId="{0B3849F1-1036-4137-AD4F-BF7306FBC5F4}" srcOrd="4" destOrd="0" presId="urn:microsoft.com/office/officeart/2005/8/layout/vList4"/>
    <dgm:cxn modelId="{3DE2C473-4853-436B-85C3-27665D5A5833}" type="presParOf" srcId="{0B3849F1-1036-4137-AD4F-BF7306FBC5F4}" destId="{21DC3D83-4431-4FED-9E2C-B0656F0A101D}" srcOrd="0" destOrd="0" presId="urn:microsoft.com/office/officeart/2005/8/layout/vList4"/>
    <dgm:cxn modelId="{21E9CC05-FDA4-42F7-B78F-D8683CE87A0A}" type="presParOf" srcId="{0B3849F1-1036-4137-AD4F-BF7306FBC5F4}" destId="{48A51FC1-1671-4C82-BB16-9DE485E6DE76}" srcOrd="1" destOrd="0" presId="urn:microsoft.com/office/officeart/2005/8/layout/vList4"/>
    <dgm:cxn modelId="{BC8676DC-F40E-411A-816B-6119B4293DDB}" type="presParOf" srcId="{0B3849F1-1036-4137-AD4F-BF7306FBC5F4}" destId="{E7EC7C3D-2608-4D4A-B05A-2953B8912B04}"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FFAB0F-FF1E-4D2C-B009-643F24110136}"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EE3BE7BE-C794-420B-A4C9-D1C69656BAB5}">
      <dgm:prSet phldrT="[Text]"/>
      <dgm:spPr>
        <a:solidFill>
          <a:schemeClr val="accent3">
            <a:lumMod val="75000"/>
          </a:schemeClr>
        </a:solidFill>
      </dgm:spPr>
      <dgm:t>
        <a:bodyPr/>
        <a:lstStyle/>
        <a:p>
          <a:r>
            <a:rPr lang="en-GB" dirty="0" smtClean="0"/>
            <a:t>Hellenistic period</a:t>
          </a:r>
          <a:endParaRPr lang="en-GB" dirty="0"/>
        </a:p>
      </dgm:t>
    </dgm:pt>
    <dgm:pt modelId="{FFCB0E8C-6EC4-428B-9CCB-520B724CCA38}" type="parTrans" cxnId="{43958277-D312-4F93-BCF8-651984B01E32}">
      <dgm:prSet/>
      <dgm:spPr/>
      <dgm:t>
        <a:bodyPr/>
        <a:lstStyle/>
        <a:p>
          <a:endParaRPr lang="en-GB"/>
        </a:p>
      </dgm:t>
    </dgm:pt>
    <dgm:pt modelId="{F905A5B9-559E-45D5-AA5A-BF00B4511350}" type="sibTrans" cxnId="{43958277-D312-4F93-BCF8-651984B01E32}">
      <dgm:prSet/>
      <dgm:spPr/>
      <dgm:t>
        <a:bodyPr/>
        <a:lstStyle/>
        <a:p>
          <a:endParaRPr lang="en-GB"/>
        </a:p>
      </dgm:t>
    </dgm:pt>
    <dgm:pt modelId="{6C5C173F-29DF-4332-BC36-CB8ACE32EF1B}">
      <dgm:prSet phldrT="[Text]"/>
      <dgm:spPr>
        <a:solidFill>
          <a:schemeClr val="accent3">
            <a:lumMod val="75000"/>
          </a:schemeClr>
        </a:solidFill>
      </dgm:spPr>
      <dgm:t>
        <a:bodyPr/>
        <a:lstStyle/>
        <a:p>
          <a:r>
            <a:rPr lang="en-GB" dirty="0" err="1" smtClean="0"/>
            <a:t>Meleager</a:t>
          </a:r>
          <a:endParaRPr lang="en-GB" dirty="0"/>
        </a:p>
      </dgm:t>
    </dgm:pt>
    <dgm:pt modelId="{9A9A1C85-5EF3-497B-9BBE-87B5584712EC}" type="parTrans" cxnId="{C3561A55-5E25-4C50-BF96-F2A82DE47263}">
      <dgm:prSet/>
      <dgm:spPr/>
      <dgm:t>
        <a:bodyPr/>
        <a:lstStyle/>
        <a:p>
          <a:endParaRPr lang="en-GB"/>
        </a:p>
      </dgm:t>
    </dgm:pt>
    <dgm:pt modelId="{E541B010-4692-41E2-91E6-9CE26080DD7E}" type="sibTrans" cxnId="{C3561A55-5E25-4C50-BF96-F2A82DE47263}">
      <dgm:prSet/>
      <dgm:spPr/>
      <dgm:t>
        <a:bodyPr/>
        <a:lstStyle/>
        <a:p>
          <a:endParaRPr lang="en-GB"/>
        </a:p>
      </dgm:t>
    </dgm:pt>
    <dgm:pt modelId="{0C715430-5D80-4729-B0FE-CE8CFB1A0AAE}">
      <dgm:prSet phldrT="[Text]"/>
      <dgm:spPr/>
      <dgm:t>
        <a:bodyPr/>
        <a:lstStyle/>
        <a:p>
          <a:r>
            <a:rPr lang="en-GB" dirty="0" smtClean="0"/>
            <a:t>Late Republic</a:t>
          </a:r>
          <a:endParaRPr lang="en-GB" dirty="0"/>
        </a:p>
      </dgm:t>
    </dgm:pt>
    <dgm:pt modelId="{ADC49B33-0F37-4F27-81B6-0B947D943224}" type="parTrans" cxnId="{32D1B2F6-E810-48D9-B728-AC9E564D7160}">
      <dgm:prSet/>
      <dgm:spPr/>
      <dgm:t>
        <a:bodyPr/>
        <a:lstStyle/>
        <a:p>
          <a:endParaRPr lang="en-GB"/>
        </a:p>
      </dgm:t>
    </dgm:pt>
    <dgm:pt modelId="{EBD5DA38-B28F-48C0-8172-4ED9DA95A0F4}" type="sibTrans" cxnId="{32D1B2F6-E810-48D9-B728-AC9E564D7160}">
      <dgm:prSet/>
      <dgm:spPr/>
      <dgm:t>
        <a:bodyPr/>
        <a:lstStyle/>
        <a:p>
          <a:endParaRPr lang="en-GB"/>
        </a:p>
      </dgm:t>
    </dgm:pt>
    <dgm:pt modelId="{72042878-C6CB-4C17-9340-B1F459761C24}">
      <dgm:prSet phldrT="[Text]"/>
      <dgm:spPr/>
      <dgm:t>
        <a:bodyPr/>
        <a:lstStyle/>
        <a:p>
          <a:r>
            <a:rPr lang="en-GB" dirty="0" smtClean="0"/>
            <a:t>Catullus</a:t>
          </a:r>
          <a:endParaRPr lang="en-GB" dirty="0"/>
        </a:p>
      </dgm:t>
    </dgm:pt>
    <dgm:pt modelId="{6B3606CB-38DD-4761-93EB-B8DFC95A8EE2}" type="parTrans" cxnId="{2CB5FFFA-87DB-4751-A028-F4FDE4591FB7}">
      <dgm:prSet/>
      <dgm:spPr/>
      <dgm:t>
        <a:bodyPr/>
        <a:lstStyle/>
        <a:p>
          <a:endParaRPr lang="en-GB"/>
        </a:p>
      </dgm:t>
    </dgm:pt>
    <dgm:pt modelId="{5ABBE3E9-82E5-45E7-9BF6-938B5EBE71E9}" type="sibTrans" cxnId="{2CB5FFFA-87DB-4751-A028-F4FDE4591FB7}">
      <dgm:prSet/>
      <dgm:spPr/>
      <dgm:t>
        <a:bodyPr/>
        <a:lstStyle/>
        <a:p>
          <a:endParaRPr lang="en-GB"/>
        </a:p>
      </dgm:t>
    </dgm:pt>
    <dgm:pt modelId="{E6749897-7D9E-4706-9E41-EBA7EC60835F}">
      <dgm:prSet phldrT="[Text]"/>
      <dgm:spPr/>
      <dgm:t>
        <a:bodyPr/>
        <a:lstStyle/>
        <a:p>
          <a:r>
            <a:rPr lang="en-GB" dirty="0" smtClean="0"/>
            <a:t>Cornelius Nepos</a:t>
          </a:r>
          <a:endParaRPr lang="en-GB" dirty="0"/>
        </a:p>
      </dgm:t>
    </dgm:pt>
    <dgm:pt modelId="{9A6EC165-BA75-4021-891F-9AF06722AF94}" type="parTrans" cxnId="{A58B86D4-E1D1-4B6C-B0EE-43C3950880DC}">
      <dgm:prSet/>
      <dgm:spPr/>
      <dgm:t>
        <a:bodyPr/>
        <a:lstStyle/>
        <a:p>
          <a:endParaRPr lang="en-GB"/>
        </a:p>
      </dgm:t>
    </dgm:pt>
    <dgm:pt modelId="{BE94A31E-4620-4F46-B3FD-D05EA2712325}" type="sibTrans" cxnId="{A58B86D4-E1D1-4B6C-B0EE-43C3950880DC}">
      <dgm:prSet/>
      <dgm:spPr/>
      <dgm:t>
        <a:bodyPr/>
        <a:lstStyle/>
        <a:p>
          <a:endParaRPr lang="en-GB"/>
        </a:p>
      </dgm:t>
    </dgm:pt>
    <dgm:pt modelId="{CFF94144-7BD5-4B79-B965-EC03767997B6}">
      <dgm:prSet phldrT="[Text]"/>
      <dgm:spPr/>
      <dgm:t>
        <a:bodyPr/>
        <a:lstStyle/>
        <a:p>
          <a:r>
            <a:rPr lang="en-GB" dirty="0" smtClean="0"/>
            <a:t>Empire</a:t>
          </a:r>
          <a:endParaRPr lang="en-GB" dirty="0"/>
        </a:p>
      </dgm:t>
    </dgm:pt>
    <dgm:pt modelId="{FB6D1968-E9FE-4229-808F-0CBCC2399D6E}" type="parTrans" cxnId="{1A2B6B5D-FE7E-4A01-A196-2DEEE364978C}">
      <dgm:prSet/>
      <dgm:spPr/>
      <dgm:t>
        <a:bodyPr/>
        <a:lstStyle/>
        <a:p>
          <a:endParaRPr lang="en-GB"/>
        </a:p>
      </dgm:t>
    </dgm:pt>
    <dgm:pt modelId="{66FD0FE1-1D0D-4BEE-B59D-39473D3ABD15}" type="sibTrans" cxnId="{1A2B6B5D-FE7E-4A01-A196-2DEEE364978C}">
      <dgm:prSet/>
      <dgm:spPr/>
      <dgm:t>
        <a:bodyPr/>
        <a:lstStyle/>
        <a:p>
          <a:endParaRPr lang="en-GB"/>
        </a:p>
      </dgm:t>
    </dgm:pt>
    <dgm:pt modelId="{40239A63-5A15-45CF-8D82-33D361865581}">
      <dgm:prSet phldrT="[Text]"/>
      <dgm:spPr/>
      <dgm:t>
        <a:bodyPr/>
        <a:lstStyle/>
        <a:p>
          <a:r>
            <a:rPr lang="en-GB" dirty="0" smtClean="0"/>
            <a:t>Martial</a:t>
          </a:r>
          <a:endParaRPr lang="en-GB" dirty="0"/>
        </a:p>
      </dgm:t>
    </dgm:pt>
    <dgm:pt modelId="{CAFCCF80-0965-4FD2-9FF7-0282D42DA679}" type="parTrans" cxnId="{D9BBCA90-8574-4EE0-9824-BA98E777B8F3}">
      <dgm:prSet/>
      <dgm:spPr/>
      <dgm:t>
        <a:bodyPr/>
        <a:lstStyle/>
        <a:p>
          <a:endParaRPr lang="en-GB"/>
        </a:p>
      </dgm:t>
    </dgm:pt>
    <dgm:pt modelId="{12CD6BD7-C8DA-441A-A675-EADCAE6BE793}" type="sibTrans" cxnId="{D9BBCA90-8574-4EE0-9824-BA98E777B8F3}">
      <dgm:prSet/>
      <dgm:spPr/>
      <dgm:t>
        <a:bodyPr/>
        <a:lstStyle/>
        <a:p>
          <a:endParaRPr lang="en-GB"/>
        </a:p>
      </dgm:t>
    </dgm:pt>
    <dgm:pt modelId="{A7D0B9AE-0BAC-4C7A-8EDE-F560C2841B4B}">
      <dgm:prSet phldrT="[Text]"/>
      <dgm:spPr/>
      <dgm:t>
        <a:bodyPr/>
        <a:lstStyle/>
        <a:p>
          <a:r>
            <a:rPr lang="en-GB" dirty="0" smtClean="0"/>
            <a:t>Lucretius</a:t>
          </a:r>
          <a:endParaRPr lang="en-GB" dirty="0"/>
        </a:p>
      </dgm:t>
    </dgm:pt>
    <dgm:pt modelId="{AECFDA86-BFD9-4C2F-B1D8-388C3823225F}" type="parTrans" cxnId="{B200BE2C-45CF-4F28-9837-DED2E0B089F5}">
      <dgm:prSet/>
      <dgm:spPr/>
    </dgm:pt>
    <dgm:pt modelId="{2F16A786-D617-40D6-B796-51F47A1C7798}" type="sibTrans" cxnId="{B200BE2C-45CF-4F28-9837-DED2E0B089F5}">
      <dgm:prSet/>
      <dgm:spPr/>
    </dgm:pt>
    <dgm:pt modelId="{4F1600EA-F5E1-4F59-AE38-971D2E69504B}" type="pres">
      <dgm:prSet presAssocID="{FCFFAB0F-FF1E-4D2C-B009-643F24110136}" presName="linear" presStyleCnt="0">
        <dgm:presLayoutVars>
          <dgm:dir/>
          <dgm:resizeHandles val="exact"/>
        </dgm:presLayoutVars>
      </dgm:prSet>
      <dgm:spPr/>
    </dgm:pt>
    <dgm:pt modelId="{47FC2642-87F3-4E86-9806-E0FA1018EC3D}" type="pres">
      <dgm:prSet presAssocID="{EE3BE7BE-C794-420B-A4C9-D1C69656BAB5}" presName="comp" presStyleCnt="0"/>
      <dgm:spPr/>
    </dgm:pt>
    <dgm:pt modelId="{75204081-7A91-4799-A023-6745964CA8A3}" type="pres">
      <dgm:prSet presAssocID="{EE3BE7BE-C794-420B-A4C9-D1C69656BAB5}" presName="box" presStyleLbl="node1" presStyleIdx="0" presStyleCnt="3"/>
      <dgm:spPr/>
      <dgm:t>
        <a:bodyPr/>
        <a:lstStyle/>
        <a:p>
          <a:endParaRPr lang="en-GB"/>
        </a:p>
      </dgm:t>
    </dgm:pt>
    <dgm:pt modelId="{EEA6711E-BBBB-4038-89FE-7B3467D88278}" type="pres">
      <dgm:prSet presAssocID="{EE3BE7BE-C794-420B-A4C9-D1C69656BAB5}"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2000" r="-22000"/>
          </a:stretch>
        </a:blipFill>
      </dgm:spPr>
    </dgm:pt>
    <dgm:pt modelId="{2D46C60E-F3C7-45E8-947D-151028C43294}" type="pres">
      <dgm:prSet presAssocID="{EE3BE7BE-C794-420B-A4C9-D1C69656BAB5}" presName="text" presStyleLbl="node1" presStyleIdx="0" presStyleCnt="3">
        <dgm:presLayoutVars>
          <dgm:bulletEnabled val="1"/>
        </dgm:presLayoutVars>
      </dgm:prSet>
      <dgm:spPr/>
      <dgm:t>
        <a:bodyPr/>
        <a:lstStyle/>
        <a:p>
          <a:endParaRPr lang="en-GB"/>
        </a:p>
      </dgm:t>
    </dgm:pt>
    <dgm:pt modelId="{7CBA0BF1-2190-4CE9-B9AA-B0134DE3DE07}" type="pres">
      <dgm:prSet presAssocID="{F905A5B9-559E-45D5-AA5A-BF00B4511350}" presName="spacer" presStyleCnt="0"/>
      <dgm:spPr/>
    </dgm:pt>
    <dgm:pt modelId="{D41B779B-A83E-4328-8095-C1D80E4FA4D7}" type="pres">
      <dgm:prSet presAssocID="{0C715430-5D80-4729-B0FE-CE8CFB1A0AAE}" presName="comp" presStyleCnt="0"/>
      <dgm:spPr/>
    </dgm:pt>
    <dgm:pt modelId="{D03BA889-EE6D-4285-A5A5-85934F8F4897}" type="pres">
      <dgm:prSet presAssocID="{0C715430-5D80-4729-B0FE-CE8CFB1A0AAE}" presName="box" presStyleLbl="node1" presStyleIdx="1" presStyleCnt="3"/>
      <dgm:spPr/>
    </dgm:pt>
    <dgm:pt modelId="{87AA06EF-738D-41D1-8806-F9DFA81EFACD}" type="pres">
      <dgm:prSet presAssocID="{0C715430-5D80-4729-B0FE-CE8CFB1A0AAE}" presName="img"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2000" b="-42000"/>
          </a:stretch>
        </a:blipFill>
      </dgm:spPr>
    </dgm:pt>
    <dgm:pt modelId="{E7683677-C9AA-4007-9C7F-4E2E1AF79654}" type="pres">
      <dgm:prSet presAssocID="{0C715430-5D80-4729-B0FE-CE8CFB1A0AAE}" presName="text" presStyleLbl="node1" presStyleIdx="1" presStyleCnt="3">
        <dgm:presLayoutVars>
          <dgm:bulletEnabled val="1"/>
        </dgm:presLayoutVars>
      </dgm:prSet>
      <dgm:spPr/>
    </dgm:pt>
    <dgm:pt modelId="{ADA90718-DCE1-471D-90AA-F77AC5EB1353}" type="pres">
      <dgm:prSet presAssocID="{EBD5DA38-B28F-48C0-8172-4ED9DA95A0F4}" presName="spacer" presStyleCnt="0"/>
      <dgm:spPr/>
    </dgm:pt>
    <dgm:pt modelId="{0B3849F1-1036-4137-AD4F-BF7306FBC5F4}" type="pres">
      <dgm:prSet presAssocID="{CFF94144-7BD5-4B79-B965-EC03767997B6}" presName="comp" presStyleCnt="0"/>
      <dgm:spPr/>
    </dgm:pt>
    <dgm:pt modelId="{21DC3D83-4431-4FED-9E2C-B0656F0A101D}" type="pres">
      <dgm:prSet presAssocID="{CFF94144-7BD5-4B79-B965-EC03767997B6}" presName="box" presStyleLbl="node1" presStyleIdx="2" presStyleCnt="3" custLinFactNeighborX="126" custLinFactNeighborY="-4148"/>
      <dgm:spPr/>
      <dgm:t>
        <a:bodyPr/>
        <a:lstStyle/>
        <a:p>
          <a:endParaRPr lang="en-GB"/>
        </a:p>
      </dgm:t>
    </dgm:pt>
    <dgm:pt modelId="{48A51FC1-1671-4C82-BB16-9DE485E6DE76}" type="pres">
      <dgm:prSet presAssocID="{CFF94144-7BD5-4B79-B965-EC03767997B6}" presName="img"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000" r="-3000"/>
          </a:stretch>
        </a:blipFill>
      </dgm:spPr>
    </dgm:pt>
    <dgm:pt modelId="{E7EC7C3D-2608-4D4A-B05A-2953B8912B04}" type="pres">
      <dgm:prSet presAssocID="{CFF94144-7BD5-4B79-B965-EC03767997B6}" presName="text" presStyleLbl="node1" presStyleIdx="2" presStyleCnt="3">
        <dgm:presLayoutVars>
          <dgm:bulletEnabled val="1"/>
        </dgm:presLayoutVars>
      </dgm:prSet>
      <dgm:spPr/>
      <dgm:t>
        <a:bodyPr/>
        <a:lstStyle/>
        <a:p>
          <a:endParaRPr lang="en-GB"/>
        </a:p>
      </dgm:t>
    </dgm:pt>
  </dgm:ptLst>
  <dgm:cxnLst>
    <dgm:cxn modelId="{FD68BFE3-C58A-4DFF-B126-B4807BD6901A}" type="presOf" srcId="{CFF94144-7BD5-4B79-B965-EC03767997B6}" destId="{E7EC7C3D-2608-4D4A-B05A-2953B8912B04}" srcOrd="1" destOrd="0" presId="urn:microsoft.com/office/officeart/2005/8/layout/vList4"/>
    <dgm:cxn modelId="{10501F00-589F-4DC7-82F7-4BE6EA9BD59F}" type="presOf" srcId="{40239A63-5A15-45CF-8D82-33D361865581}" destId="{21DC3D83-4431-4FED-9E2C-B0656F0A101D}" srcOrd="0" destOrd="1" presId="urn:microsoft.com/office/officeart/2005/8/layout/vList4"/>
    <dgm:cxn modelId="{5825455E-7810-433D-B1AA-ECC77DDACAEB}" type="presOf" srcId="{72042878-C6CB-4C17-9340-B1F459761C24}" destId="{E7683677-C9AA-4007-9C7F-4E2E1AF79654}" srcOrd="1" destOrd="1" presId="urn:microsoft.com/office/officeart/2005/8/layout/vList4"/>
    <dgm:cxn modelId="{B200BE2C-45CF-4F28-9837-DED2E0B089F5}" srcId="{0C715430-5D80-4729-B0FE-CE8CFB1A0AAE}" destId="{A7D0B9AE-0BAC-4C7A-8EDE-F560C2841B4B}" srcOrd="1" destOrd="0" parTransId="{AECFDA86-BFD9-4C2F-B1D8-388C3823225F}" sibTransId="{2F16A786-D617-40D6-B796-51F47A1C7798}"/>
    <dgm:cxn modelId="{43958277-D312-4F93-BCF8-651984B01E32}" srcId="{FCFFAB0F-FF1E-4D2C-B009-643F24110136}" destId="{EE3BE7BE-C794-420B-A4C9-D1C69656BAB5}" srcOrd="0" destOrd="0" parTransId="{FFCB0E8C-6EC4-428B-9CCB-520B724CCA38}" sibTransId="{F905A5B9-559E-45D5-AA5A-BF00B4511350}"/>
    <dgm:cxn modelId="{DD25B8BD-6599-4029-9342-026DB46C487F}" type="presOf" srcId="{E6749897-7D9E-4706-9E41-EBA7EC60835F}" destId="{D03BA889-EE6D-4285-A5A5-85934F8F4897}" srcOrd="0" destOrd="3" presId="urn:microsoft.com/office/officeart/2005/8/layout/vList4"/>
    <dgm:cxn modelId="{55BA7E17-FC7E-4865-8F3A-944E0840304C}" type="presOf" srcId="{FCFFAB0F-FF1E-4D2C-B009-643F24110136}" destId="{4F1600EA-F5E1-4F59-AE38-971D2E69504B}" srcOrd="0" destOrd="0" presId="urn:microsoft.com/office/officeart/2005/8/layout/vList4"/>
    <dgm:cxn modelId="{EE727160-19EA-49FC-AA77-D951DECAA65A}" type="presOf" srcId="{6C5C173F-29DF-4332-BC36-CB8ACE32EF1B}" destId="{75204081-7A91-4799-A023-6745964CA8A3}" srcOrd="0" destOrd="1" presId="urn:microsoft.com/office/officeart/2005/8/layout/vList4"/>
    <dgm:cxn modelId="{3A0FD23F-6697-4637-BD23-4C7C461B3BC1}" type="presOf" srcId="{E6749897-7D9E-4706-9E41-EBA7EC60835F}" destId="{E7683677-C9AA-4007-9C7F-4E2E1AF79654}" srcOrd="1" destOrd="3" presId="urn:microsoft.com/office/officeart/2005/8/layout/vList4"/>
    <dgm:cxn modelId="{ED40A608-30F6-4DEF-8512-F8EC5EA5C626}" type="presOf" srcId="{A7D0B9AE-0BAC-4C7A-8EDE-F560C2841B4B}" destId="{D03BA889-EE6D-4285-A5A5-85934F8F4897}" srcOrd="0" destOrd="2" presId="urn:microsoft.com/office/officeart/2005/8/layout/vList4"/>
    <dgm:cxn modelId="{12B4F2B4-497F-4973-A678-183A69BC8055}" type="presOf" srcId="{A7D0B9AE-0BAC-4C7A-8EDE-F560C2841B4B}" destId="{E7683677-C9AA-4007-9C7F-4E2E1AF79654}" srcOrd="1" destOrd="2" presId="urn:microsoft.com/office/officeart/2005/8/layout/vList4"/>
    <dgm:cxn modelId="{1A2B6B5D-FE7E-4A01-A196-2DEEE364978C}" srcId="{FCFFAB0F-FF1E-4D2C-B009-643F24110136}" destId="{CFF94144-7BD5-4B79-B965-EC03767997B6}" srcOrd="2" destOrd="0" parTransId="{FB6D1968-E9FE-4229-808F-0CBCC2399D6E}" sibTransId="{66FD0FE1-1D0D-4BEE-B59D-39473D3ABD15}"/>
    <dgm:cxn modelId="{DD2C49FA-AEEE-427C-804E-CAD559F1312D}" type="presOf" srcId="{40239A63-5A15-45CF-8D82-33D361865581}" destId="{E7EC7C3D-2608-4D4A-B05A-2953B8912B04}" srcOrd="1" destOrd="1" presId="urn:microsoft.com/office/officeart/2005/8/layout/vList4"/>
    <dgm:cxn modelId="{C3561A55-5E25-4C50-BF96-F2A82DE47263}" srcId="{EE3BE7BE-C794-420B-A4C9-D1C69656BAB5}" destId="{6C5C173F-29DF-4332-BC36-CB8ACE32EF1B}" srcOrd="0" destOrd="0" parTransId="{9A9A1C85-5EF3-497B-9BBE-87B5584712EC}" sibTransId="{E541B010-4692-41E2-91E6-9CE26080DD7E}"/>
    <dgm:cxn modelId="{4CBF725F-BA9C-44C8-858A-526472353FBC}" type="presOf" srcId="{6C5C173F-29DF-4332-BC36-CB8ACE32EF1B}" destId="{2D46C60E-F3C7-45E8-947D-151028C43294}" srcOrd="1" destOrd="1" presId="urn:microsoft.com/office/officeart/2005/8/layout/vList4"/>
    <dgm:cxn modelId="{32D1B2F6-E810-48D9-B728-AC9E564D7160}" srcId="{FCFFAB0F-FF1E-4D2C-B009-643F24110136}" destId="{0C715430-5D80-4729-B0FE-CE8CFB1A0AAE}" srcOrd="1" destOrd="0" parTransId="{ADC49B33-0F37-4F27-81B6-0B947D943224}" sibTransId="{EBD5DA38-B28F-48C0-8172-4ED9DA95A0F4}"/>
    <dgm:cxn modelId="{2CB5FFFA-87DB-4751-A028-F4FDE4591FB7}" srcId="{0C715430-5D80-4729-B0FE-CE8CFB1A0AAE}" destId="{72042878-C6CB-4C17-9340-B1F459761C24}" srcOrd="0" destOrd="0" parTransId="{6B3606CB-38DD-4761-93EB-B8DFC95A8EE2}" sibTransId="{5ABBE3E9-82E5-45E7-9BF6-938B5EBE71E9}"/>
    <dgm:cxn modelId="{B6C34B51-9729-4444-930E-CA6A48D725EC}" type="presOf" srcId="{0C715430-5D80-4729-B0FE-CE8CFB1A0AAE}" destId="{D03BA889-EE6D-4285-A5A5-85934F8F4897}" srcOrd="0" destOrd="0" presId="urn:microsoft.com/office/officeart/2005/8/layout/vList4"/>
    <dgm:cxn modelId="{DB2507E9-F5B4-4D2C-922A-85D27FD6FEED}" type="presOf" srcId="{CFF94144-7BD5-4B79-B965-EC03767997B6}" destId="{21DC3D83-4431-4FED-9E2C-B0656F0A101D}" srcOrd="0" destOrd="0" presId="urn:microsoft.com/office/officeart/2005/8/layout/vList4"/>
    <dgm:cxn modelId="{3A67FC4D-8ADE-4601-91E7-35E836AAE956}" type="presOf" srcId="{72042878-C6CB-4C17-9340-B1F459761C24}" destId="{D03BA889-EE6D-4285-A5A5-85934F8F4897}" srcOrd="0" destOrd="1" presId="urn:microsoft.com/office/officeart/2005/8/layout/vList4"/>
    <dgm:cxn modelId="{9C1A42C5-C03A-430E-A21C-9D7839CF48A5}" type="presOf" srcId="{EE3BE7BE-C794-420B-A4C9-D1C69656BAB5}" destId="{2D46C60E-F3C7-45E8-947D-151028C43294}" srcOrd="1" destOrd="0" presId="urn:microsoft.com/office/officeart/2005/8/layout/vList4"/>
    <dgm:cxn modelId="{BC169E5E-D399-45EF-A02D-857B79E7E8A9}" type="presOf" srcId="{EE3BE7BE-C794-420B-A4C9-D1C69656BAB5}" destId="{75204081-7A91-4799-A023-6745964CA8A3}" srcOrd="0" destOrd="0" presId="urn:microsoft.com/office/officeart/2005/8/layout/vList4"/>
    <dgm:cxn modelId="{A58B86D4-E1D1-4B6C-B0EE-43C3950880DC}" srcId="{0C715430-5D80-4729-B0FE-CE8CFB1A0AAE}" destId="{E6749897-7D9E-4706-9E41-EBA7EC60835F}" srcOrd="2" destOrd="0" parTransId="{9A6EC165-BA75-4021-891F-9AF06722AF94}" sibTransId="{BE94A31E-4620-4F46-B3FD-D05EA2712325}"/>
    <dgm:cxn modelId="{85DB7F5F-675B-42F8-B3E5-D820E1B0F559}" type="presOf" srcId="{0C715430-5D80-4729-B0FE-CE8CFB1A0AAE}" destId="{E7683677-C9AA-4007-9C7F-4E2E1AF79654}" srcOrd="1" destOrd="0" presId="urn:microsoft.com/office/officeart/2005/8/layout/vList4"/>
    <dgm:cxn modelId="{D9BBCA90-8574-4EE0-9824-BA98E777B8F3}" srcId="{CFF94144-7BD5-4B79-B965-EC03767997B6}" destId="{40239A63-5A15-45CF-8D82-33D361865581}" srcOrd="0" destOrd="0" parTransId="{CAFCCF80-0965-4FD2-9FF7-0282D42DA679}" sibTransId="{12CD6BD7-C8DA-441A-A675-EADCAE6BE793}"/>
    <dgm:cxn modelId="{AACB60C5-71B7-43E6-B49A-1039D2A09388}" type="presParOf" srcId="{4F1600EA-F5E1-4F59-AE38-971D2E69504B}" destId="{47FC2642-87F3-4E86-9806-E0FA1018EC3D}" srcOrd="0" destOrd="0" presId="urn:microsoft.com/office/officeart/2005/8/layout/vList4"/>
    <dgm:cxn modelId="{8C785BCF-898A-420A-A340-17D47DDBD2CF}" type="presParOf" srcId="{47FC2642-87F3-4E86-9806-E0FA1018EC3D}" destId="{75204081-7A91-4799-A023-6745964CA8A3}" srcOrd="0" destOrd="0" presId="urn:microsoft.com/office/officeart/2005/8/layout/vList4"/>
    <dgm:cxn modelId="{B0F451FC-91EB-4E1D-9572-0DA25EF4B4FD}" type="presParOf" srcId="{47FC2642-87F3-4E86-9806-E0FA1018EC3D}" destId="{EEA6711E-BBBB-4038-89FE-7B3467D88278}" srcOrd="1" destOrd="0" presId="urn:microsoft.com/office/officeart/2005/8/layout/vList4"/>
    <dgm:cxn modelId="{823A46AC-351F-4065-BAAA-DC357444788E}" type="presParOf" srcId="{47FC2642-87F3-4E86-9806-E0FA1018EC3D}" destId="{2D46C60E-F3C7-45E8-947D-151028C43294}" srcOrd="2" destOrd="0" presId="urn:microsoft.com/office/officeart/2005/8/layout/vList4"/>
    <dgm:cxn modelId="{4FD39C2D-1EBF-4B5A-A9DA-C6BA7E218358}" type="presParOf" srcId="{4F1600EA-F5E1-4F59-AE38-971D2E69504B}" destId="{7CBA0BF1-2190-4CE9-B9AA-B0134DE3DE07}" srcOrd="1" destOrd="0" presId="urn:microsoft.com/office/officeart/2005/8/layout/vList4"/>
    <dgm:cxn modelId="{3A8BF9EB-E579-4CC4-8085-1DA49DB4A413}" type="presParOf" srcId="{4F1600EA-F5E1-4F59-AE38-971D2E69504B}" destId="{D41B779B-A83E-4328-8095-C1D80E4FA4D7}" srcOrd="2" destOrd="0" presId="urn:microsoft.com/office/officeart/2005/8/layout/vList4"/>
    <dgm:cxn modelId="{2A860584-47BE-4A9B-8F0F-2A290939F280}" type="presParOf" srcId="{D41B779B-A83E-4328-8095-C1D80E4FA4D7}" destId="{D03BA889-EE6D-4285-A5A5-85934F8F4897}" srcOrd="0" destOrd="0" presId="urn:microsoft.com/office/officeart/2005/8/layout/vList4"/>
    <dgm:cxn modelId="{45AFEC31-47C1-4163-8FD4-C0E8CCD47618}" type="presParOf" srcId="{D41B779B-A83E-4328-8095-C1D80E4FA4D7}" destId="{87AA06EF-738D-41D1-8806-F9DFA81EFACD}" srcOrd="1" destOrd="0" presId="urn:microsoft.com/office/officeart/2005/8/layout/vList4"/>
    <dgm:cxn modelId="{7B5D9B10-3B39-4F5C-99AC-D299862DFFEF}" type="presParOf" srcId="{D41B779B-A83E-4328-8095-C1D80E4FA4D7}" destId="{E7683677-C9AA-4007-9C7F-4E2E1AF79654}" srcOrd="2" destOrd="0" presId="urn:microsoft.com/office/officeart/2005/8/layout/vList4"/>
    <dgm:cxn modelId="{7052EF43-12D5-4389-8CAD-B77FEDEDF49C}" type="presParOf" srcId="{4F1600EA-F5E1-4F59-AE38-971D2E69504B}" destId="{ADA90718-DCE1-471D-90AA-F77AC5EB1353}" srcOrd="3" destOrd="0" presId="urn:microsoft.com/office/officeart/2005/8/layout/vList4"/>
    <dgm:cxn modelId="{DC741A50-524F-48B1-AC68-91D91EC1AA8D}" type="presParOf" srcId="{4F1600EA-F5E1-4F59-AE38-971D2E69504B}" destId="{0B3849F1-1036-4137-AD4F-BF7306FBC5F4}" srcOrd="4" destOrd="0" presId="urn:microsoft.com/office/officeart/2005/8/layout/vList4"/>
    <dgm:cxn modelId="{9BFB6F35-7D20-42EC-BEF8-7F74D250A64C}" type="presParOf" srcId="{0B3849F1-1036-4137-AD4F-BF7306FBC5F4}" destId="{21DC3D83-4431-4FED-9E2C-B0656F0A101D}" srcOrd="0" destOrd="0" presId="urn:microsoft.com/office/officeart/2005/8/layout/vList4"/>
    <dgm:cxn modelId="{B3E101F0-5CFD-4140-92FF-40AC82FD5E42}" type="presParOf" srcId="{0B3849F1-1036-4137-AD4F-BF7306FBC5F4}" destId="{48A51FC1-1671-4C82-BB16-9DE485E6DE76}" srcOrd="1" destOrd="0" presId="urn:microsoft.com/office/officeart/2005/8/layout/vList4"/>
    <dgm:cxn modelId="{A4614E4A-071A-4068-B1D7-178683F412D3}" type="presParOf" srcId="{0B3849F1-1036-4137-AD4F-BF7306FBC5F4}" destId="{E7EC7C3D-2608-4D4A-B05A-2953B8912B04}"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04081-7A91-4799-A023-6745964CA8A3}">
      <dsp:nvSpPr>
        <dsp:cNvPr id="0" name=""/>
        <dsp:cNvSpPr/>
      </dsp:nvSpPr>
      <dsp:spPr>
        <a:xfrm>
          <a:off x="0" y="0"/>
          <a:ext cx="8229600" cy="1414363"/>
        </a:xfrm>
        <a:prstGeom prst="roundRect">
          <a:avLst>
            <a:gd name="adj" fmla="val 10000"/>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dirty="0" smtClean="0"/>
            <a:t>Hellenistic period</a:t>
          </a:r>
          <a:endParaRPr lang="en-GB" sz="2200" kern="1200" dirty="0"/>
        </a:p>
        <a:p>
          <a:pPr marL="171450" lvl="1" indent="-171450" algn="l" defTabSz="755650">
            <a:lnSpc>
              <a:spcPct val="90000"/>
            </a:lnSpc>
            <a:spcBef>
              <a:spcPct val="0"/>
            </a:spcBef>
            <a:spcAft>
              <a:spcPct val="15000"/>
            </a:spcAft>
            <a:buChar char="••"/>
          </a:pPr>
          <a:r>
            <a:rPr lang="en-GB" sz="1700" kern="1200" dirty="0" err="1" smtClean="0"/>
            <a:t>Meleager</a:t>
          </a:r>
          <a:endParaRPr lang="en-GB" sz="1700" kern="1200" dirty="0"/>
        </a:p>
      </dsp:txBody>
      <dsp:txXfrm>
        <a:off x="1787356" y="0"/>
        <a:ext cx="6442243" cy="1414363"/>
      </dsp:txXfrm>
    </dsp:sp>
    <dsp:sp modelId="{EEA6711E-BBBB-4038-89FE-7B3467D88278}">
      <dsp:nvSpPr>
        <dsp:cNvPr id="0" name=""/>
        <dsp:cNvSpPr/>
      </dsp:nvSpPr>
      <dsp:spPr>
        <a:xfrm>
          <a:off x="141436" y="141436"/>
          <a:ext cx="1645920" cy="113149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2000" r="-2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3BA889-EE6D-4285-A5A5-85934F8F4897}">
      <dsp:nvSpPr>
        <dsp:cNvPr id="0" name=""/>
        <dsp:cNvSpPr/>
      </dsp:nvSpPr>
      <dsp:spPr>
        <a:xfrm>
          <a:off x="0" y="1555799"/>
          <a:ext cx="8229600" cy="14143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dirty="0" smtClean="0"/>
            <a:t>Late Republic</a:t>
          </a:r>
          <a:endParaRPr lang="en-GB" sz="2200" kern="1200" dirty="0"/>
        </a:p>
        <a:p>
          <a:pPr marL="171450" lvl="1" indent="-171450" algn="l" defTabSz="755650">
            <a:lnSpc>
              <a:spcPct val="90000"/>
            </a:lnSpc>
            <a:spcBef>
              <a:spcPct val="0"/>
            </a:spcBef>
            <a:spcAft>
              <a:spcPct val="15000"/>
            </a:spcAft>
            <a:buChar char="••"/>
          </a:pPr>
          <a:r>
            <a:rPr lang="en-GB" sz="1700" kern="1200" dirty="0" smtClean="0"/>
            <a:t>Catullus</a:t>
          </a:r>
          <a:endParaRPr lang="en-GB" sz="1700" kern="1200" dirty="0"/>
        </a:p>
        <a:p>
          <a:pPr marL="171450" lvl="1" indent="-171450" algn="l" defTabSz="755650">
            <a:lnSpc>
              <a:spcPct val="90000"/>
            </a:lnSpc>
            <a:spcBef>
              <a:spcPct val="0"/>
            </a:spcBef>
            <a:spcAft>
              <a:spcPct val="15000"/>
            </a:spcAft>
            <a:buChar char="••"/>
          </a:pPr>
          <a:r>
            <a:rPr lang="en-GB" sz="1700" kern="1200" dirty="0" smtClean="0"/>
            <a:t>Lucretius</a:t>
          </a:r>
          <a:endParaRPr lang="en-GB" sz="1700" kern="1200" dirty="0"/>
        </a:p>
        <a:p>
          <a:pPr marL="171450" lvl="1" indent="-171450" algn="l" defTabSz="755650">
            <a:lnSpc>
              <a:spcPct val="90000"/>
            </a:lnSpc>
            <a:spcBef>
              <a:spcPct val="0"/>
            </a:spcBef>
            <a:spcAft>
              <a:spcPct val="15000"/>
            </a:spcAft>
            <a:buChar char="••"/>
          </a:pPr>
          <a:r>
            <a:rPr lang="en-GB" sz="1700" kern="1200" dirty="0" smtClean="0"/>
            <a:t>Cornelius Nepos</a:t>
          </a:r>
          <a:endParaRPr lang="en-GB" sz="1700" kern="1200" dirty="0"/>
        </a:p>
      </dsp:txBody>
      <dsp:txXfrm>
        <a:off x="1787356" y="1555799"/>
        <a:ext cx="6442243" cy="1414363"/>
      </dsp:txXfrm>
    </dsp:sp>
    <dsp:sp modelId="{87AA06EF-738D-41D1-8806-F9DFA81EFACD}">
      <dsp:nvSpPr>
        <dsp:cNvPr id="0" name=""/>
        <dsp:cNvSpPr/>
      </dsp:nvSpPr>
      <dsp:spPr>
        <a:xfrm>
          <a:off x="141436" y="1697236"/>
          <a:ext cx="1645920" cy="113149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2000" b="-4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DC3D83-4431-4FED-9E2C-B0656F0A101D}">
      <dsp:nvSpPr>
        <dsp:cNvPr id="0" name=""/>
        <dsp:cNvSpPr/>
      </dsp:nvSpPr>
      <dsp:spPr>
        <a:xfrm>
          <a:off x="0" y="3052931"/>
          <a:ext cx="8229600" cy="14143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dirty="0" smtClean="0"/>
            <a:t>Empire</a:t>
          </a:r>
          <a:endParaRPr lang="en-GB" sz="2200" kern="1200" dirty="0"/>
        </a:p>
        <a:p>
          <a:pPr marL="171450" lvl="1" indent="-171450" algn="l" defTabSz="755650">
            <a:lnSpc>
              <a:spcPct val="90000"/>
            </a:lnSpc>
            <a:spcBef>
              <a:spcPct val="0"/>
            </a:spcBef>
            <a:spcAft>
              <a:spcPct val="15000"/>
            </a:spcAft>
            <a:buChar char="••"/>
          </a:pPr>
          <a:r>
            <a:rPr lang="en-GB" sz="1700" kern="1200" dirty="0" smtClean="0"/>
            <a:t>Martial</a:t>
          </a:r>
          <a:endParaRPr lang="en-GB" sz="1700" kern="1200" dirty="0"/>
        </a:p>
      </dsp:txBody>
      <dsp:txXfrm>
        <a:off x="1787356" y="3052931"/>
        <a:ext cx="6442243" cy="1414363"/>
      </dsp:txXfrm>
    </dsp:sp>
    <dsp:sp modelId="{48A51FC1-1671-4C82-BB16-9DE485E6DE76}">
      <dsp:nvSpPr>
        <dsp:cNvPr id="0" name=""/>
        <dsp:cNvSpPr/>
      </dsp:nvSpPr>
      <dsp:spPr>
        <a:xfrm>
          <a:off x="141436" y="3253035"/>
          <a:ext cx="1645920" cy="1131490"/>
        </a:xfrm>
        <a:prstGeom prst="roundRect">
          <a:avLst>
            <a:gd name="adj" fmla="val 1000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000" r="-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04081-7A91-4799-A023-6745964CA8A3}">
      <dsp:nvSpPr>
        <dsp:cNvPr id="0" name=""/>
        <dsp:cNvSpPr/>
      </dsp:nvSpPr>
      <dsp:spPr>
        <a:xfrm>
          <a:off x="0" y="0"/>
          <a:ext cx="8229600" cy="1414363"/>
        </a:xfrm>
        <a:prstGeom prst="roundRect">
          <a:avLst>
            <a:gd name="adj" fmla="val 10000"/>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dirty="0" smtClean="0"/>
            <a:t>Hellenistic period</a:t>
          </a:r>
          <a:endParaRPr lang="en-GB" sz="2200" kern="1200" dirty="0"/>
        </a:p>
        <a:p>
          <a:pPr marL="171450" lvl="1" indent="-171450" algn="l" defTabSz="755650">
            <a:lnSpc>
              <a:spcPct val="90000"/>
            </a:lnSpc>
            <a:spcBef>
              <a:spcPct val="0"/>
            </a:spcBef>
            <a:spcAft>
              <a:spcPct val="15000"/>
            </a:spcAft>
            <a:buChar char="••"/>
          </a:pPr>
          <a:r>
            <a:rPr lang="en-GB" sz="1700" kern="1200" dirty="0" err="1" smtClean="0"/>
            <a:t>Meleager</a:t>
          </a:r>
          <a:endParaRPr lang="en-GB" sz="1700" kern="1200" dirty="0"/>
        </a:p>
      </dsp:txBody>
      <dsp:txXfrm>
        <a:off x="1787356" y="0"/>
        <a:ext cx="6442243" cy="1414363"/>
      </dsp:txXfrm>
    </dsp:sp>
    <dsp:sp modelId="{EEA6711E-BBBB-4038-89FE-7B3467D88278}">
      <dsp:nvSpPr>
        <dsp:cNvPr id="0" name=""/>
        <dsp:cNvSpPr/>
      </dsp:nvSpPr>
      <dsp:spPr>
        <a:xfrm>
          <a:off x="141436" y="141436"/>
          <a:ext cx="1645920" cy="1131490"/>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2000" r="-2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3BA889-EE6D-4285-A5A5-85934F8F4897}">
      <dsp:nvSpPr>
        <dsp:cNvPr id="0" name=""/>
        <dsp:cNvSpPr/>
      </dsp:nvSpPr>
      <dsp:spPr>
        <a:xfrm>
          <a:off x="0" y="1555799"/>
          <a:ext cx="8229600" cy="14143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dirty="0" smtClean="0"/>
            <a:t>Late Republic</a:t>
          </a:r>
          <a:endParaRPr lang="en-GB" sz="2200" kern="1200" dirty="0"/>
        </a:p>
        <a:p>
          <a:pPr marL="171450" lvl="1" indent="-171450" algn="l" defTabSz="755650">
            <a:lnSpc>
              <a:spcPct val="90000"/>
            </a:lnSpc>
            <a:spcBef>
              <a:spcPct val="0"/>
            </a:spcBef>
            <a:spcAft>
              <a:spcPct val="15000"/>
            </a:spcAft>
            <a:buChar char="••"/>
          </a:pPr>
          <a:r>
            <a:rPr lang="en-GB" sz="1700" kern="1200" dirty="0" smtClean="0"/>
            <a:t>Catullus</a:t>
          </a:r>
          <a:endParaRPr lang="en-GB" sz="1700" kern="1200" dirty="0"/>
        </a:p>
        <a:p>
          <a:pPr marL="171450" lvl="1" indent="-171450" algn="l" defTabSz="755650">
            <a:lnSpc>
              <a:spcPct val="90000"/>
            </a:lnSpc>
            <a:spcBef>
              <a:spcPct val="0"/>
            </a:spcBef>
            <a:spcAft>
              <a:spcPct val="15000"/>
            </a:spcAft>
            <a:buChar char="••"/>
          </a:pPr>
          <a:r>
            <a:rPr lang="en-GB" sz="1700" kern="1200" dirty="0" smtClean="0"/>
            <a:t>Lucretius</a:t>
          </a:r>
          <a:endParaRPr lang="en-GB" sz="1700" kern="1200" dirty="0"/>
        </a:p>
        <a:p>
          <a:pPr marL="171450" lvl="1" indent="-171450" algn="l" defTabSz="755650">
            <a:lnSpc>
              <a:spcPct val="90000"/>
            </a:lnSpc>
            <a:spcBef>
              <a:spcPct val="0"/>
            </a:spcBef>
            <a:spcAft>
              <a:spcPct val="15000"/>
            </a:spcAft>
            <a:buChar char="••"/>
          </a:pPr>
          <a:r>
            <a:rPr lang="en-GB" sz="1700" kern="1200" dirty="0" smtClean="0"/>
            <a:t>Cornelius Nepos</a:t>
          </a:r>
          <a:endParaRPr lang="en-GB" sz="1700" kern="1200" dirty="0"/>
        </a:p>
      </dsp:txBody>
      <dsp:txXfrm>
        <a:off x="1787356" y="1555799"/>
        <a:ext cx="6442243" cy="1414363"/>
      </dsp:txXfrm>
    </dsp:sp>
    <dsp:sp modelId="{87AA06EF-738D-41D1-8806-F9DFA81EFACD}">
      <dsp:nvSpPr>
        <dsp:cNvPr id="0" name=""/>
        <dsp:cNvSpPr/>
      </dsp:nvSpPr>
      <dsp:spPr>
        <a:xfrm>
          <a:off x="141436" y="1697236"/>
          <a:ext cx="1645920" cy="113149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2000" b="-4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DC3D83-4431-4FED-9E2C-B0656F0A101D}">
      <dsp:nvSpPr>
        <dsp:cNvPr id="0" name=""/>
        <dsp:cNvSpPr/>
      </dsp:nvSpPr>
      <dsp:spPr>
        <a:xfrm>
          <a:off x="0" y="3052931"/>
          <a:ext cx="8229600" cy="14143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GB" sz="2200" kern="1200" dirty="0" smtClean="0"/>
            <a:t>Empire</a:t>
          </a:r>
          <a:endParaRPr lang="en-GB" sz="2200" kern="1200" dirty="0"/>
        </a:p>
        <a:p>
          <a:pPr marL="171450" lvl="1" indent="-171450" algn="l" defTabSz="755650">
            <a:lnSpc>
              <a:spcPct val="90000"/>
            </a:lnSpc>
            <a:spcBef>
              <a:spcPct val="0"/>
            </a:spcBef>
            <a:spcAft>
              <a:spcPct val="15000"/>
            </a:spcAft>
            <a:buChar char="••"/>
          </a:pPr>
          <a:r>
            <a:rPr lang="en-GB" sz="1700" kern="1200" dirty="0" smtClean="0"/>
            <a:t>Martial</a:t>
          </a:r>
          <a:endParaRPr lang="en-GB" sz="1700" kern="1200" dirty="0"/>
        </a:p>
      </dsp:txBody>
      <dsp:txXfrm>
        <a:off x="1787356" y="3052931"/>
        <a:ext cx="6442243" cy="1414363"/>
      </dsp:txXfrm>
    </dsp:sp>
    <dsp:sp modelId="{48A51FC1-1671-4C82-BB16-9DE485E6DE76}">
      <dsp:nvSpPr>
        <dsp:cNvPr id="0" name=""/>
        <dsp:cNvSpPr/>
      </dsp:nvSpPr>
      <dsp:spPr>
        <a:xfrm>
          <a:off x="141436" y="3253035"/>
          <a:ext cx="1645920" cy="1131490"/>
        </a:xfrm>
        <a:prstGeom prst="roundRect">
          <a:avLst>
            <a:gd name="adj" fmla="val 1000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000" r="-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F8778C-20B0-4AA8-9AA7-B0D0F8FE69A7}" type="datetimeFigureOut">
              <a:rPr lang="en-GB" smtClean="0"/>
              <a:pPr/>
              <a:t>31/01/2013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9691B2-3C61-4D10-8548-0E6E99AA01D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8778C-20B0-4AA8-9AA7-B0D0F8FE69A7}" type="datetimeFigureOut">
              <a:rPr lang="en-GB" smtClean="0"/>
              <a:pPr/>
              <a:t>31/01/2013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9691B2-3C61-4D10-8548-0E6E99AA01D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Romans Reading Rome 4</a:t>
            </a:r>
            <a:endParaRPr lang="en-GB" dirty="0"/>
          </a:p>
        </p:txBody>
      </p:sp>
      <p:sp>
        <p:nvSpPr>
          <p:cNvPr id="3" name="Subtitle 2"/>
          <p:cNvSpPr>
            <a:spLocks noGrp="1"/>
          </p:cNvSpPr>
          <p:nvPr>
            <p:ph type="subTitle" idx="1"/>
          </p:nvPr>
        </p:nvSpPr>
        <p:spPr/>
        <p:txBody>
          <a:bodyPr/>
          <a:lstStyle/>
          <a:p>
            <a:r>
              <a:rPr lang="en-GB" dirty="0" smtClean="0"/>
              <a:t>Republican Contrasts:</a:t>
            </a:r>
          </a:p>
          <a:p>
            <a:r>
              <a:rPr lang="en-GB" smtClean="0"/>
              <a:t>Catullus and Lucretius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line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6192304"/>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1949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Double </a:t>
            </a:r>
            <a:r>
              <a:rPr lang="en-GB" dirty="0" smtClean="0"/>
              <a:t>bill l</a:t>
            </a:r>
            <a:r>
              <a:rPr lang="en-GB" dirty="0" smtClean="0"/>
              <a:t>ecture </a:t>
            </a:r>
            <a:r>
              <a:rPr lang="en-GB" dirty="0" smtClean="0"/>
              <a:t>overview</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Literature for fun</a:t>
            </a:r>
          </a:p>
          <a:p>
            <a:pPr algn="ctr">
              <a:buNone/>
            </a:pPr>
            <a:r>
              <a:rPr lang="en-GB" b="1" dirty="0" err="1" smtClean="0"/>
              <a:t>vs</a:t>
            </a:r>
            <a:endParaRPr lang="en-GB" b="1" dirty="0" smtClean="0"/>
          </a:p>
          <a:p>
            <a:pPr algn="r"/>
            <a:r>
              <a:rPr lang="en-GB" b="1" dirty="0" smtClean="0"/>
              <a:t>Literature for life</a:t>
            </a:r>
          </a:p>
          <a:p>
            <a:pPr algn="r"/>
            <a:endParaRPr lang="en-GB" dirty="0" smtClean="0"/>
          </a:p>
          <a:p>
            <a:r>
              <a:rPr lang="en-GB" dirty="0" smtClean="0"/>
              <a:t>Two examples of early 1</a:t>
            </a:r>
            <a:r>
              <a:rPr lang="en-GB" baseline="30000" dirty="0" smtClean="0"/>
              <a:t>st</a:t>
            </a:r>
            <a:r>
              <a:rPr lang="en-GB" dirty="0" smtClean="0"/>
              <a:t> C BC Republican authors, both poets</a:t>
            </a:r>
          </a:p>
          <a:p>
            <a:r>
              <a:rPr lang="en-GB" dirty="0" smtClean="0"/>
              <a:t>Different poetic genres</a:t>
            </a:r>
          </a:p>
          <a:p>
            <a:r>
              <a:rPr lang="en-GB" dirty="0" smtClean="0"/>
              <a:t>Level of literary interplay by now evident in Roman literature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40000"/>
              <a:lumOff val="60000"/>
            </a:schemeClr>
          </a:solidFill>
        </p:spPr>
        <p:txBody>
          <a:bodyPr/>
          <a:lstStyle/>
          <a:p>
            <a:r>
              <a:rPr lang="en-GB" dirty="0" smtClean="0"/>
              <a:t>Two aspects of Catullus</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Font typeface="Wingdings" pitchFamily="2" charset="2"/>
              <a:buNone/>
            </a:pPr>
            <a:r>
              <a:rPr lang="en-GB" dirty="0" smtClean="0"/>
              <a:t>Three groups of poems transmitted in one manuscript only:</a:t>
            </a:r>
          </a:p>
          <a:p>
            <a:r>
              <a:rPr lang="en-GB" dirty="0" smtClean="0"/>
              <a:t> 1-60 </a:t>
            </a:r>
            <a:r>
              <a:rPr lang="en-GB" dirty="0" err="1" smtClean="0"/>
              <a:t>polymetra</a:t>
            </a:r>
            <a:r>
              <a:rPr lang="en-GB" dirty="0" smtClean="0"/>
              <a:t> (poems in various meters and on various topics, from love to literature, from family to hangers-on)</a:t>
            </a:r>
          </a:p>
          <a:p>
            <a:r>
              <a:rPr lang="en-GB" dirty="0" smtClean="0"/>
              <a:t> 61-68 the long poems (hexameter, elegiacs)</a:t>
            </a:r>
          </a:p>
          <a:p>
            <a:r>
              <a:rPr lang="en-GB" dirty="0" smtClean="0"/>
              <a:t> 69-116 the epigrams (elegiacs, often short and caustic</a:t>
            </a:r>
            <a:r>
              <a:rPr lang="en-GB" dirty="0" smtClean="0"/>
              <a:t>)</a:t>
            </a:r>
          </a:p>
          <a:p>
            <a:endParaRPr lang="en-GB" dirty="0"/>
          </a:p>
        </p:txBody>
      </p:sp>
      <p:sp>
        <p:nvSpPr>
          <p:cNvPr id="4" name="Content Placeholder 3"/>
          <p:cNvSpPr>
            <a:spLocks noGrp="1"/>
          </p:cNvSpPr>
          <p:nvPr>
            <p:ph sz="half" idx="2"/>
          </p:nvPr>
        </p:nvSpPr>
        <p:spPr>
          <a:solidFill>
            <a:schemeClr val="accent2">
              <a:lumMod val="20000"/>
              <a:lumOff val="80000"/>
            </a:schemeClr>
          </a:solidFill>
        </p:spPr>
        <p:txBody>
          <a:bodyPr>
            <a:normAutofit fontScale="92500" lnSpcReduction="20000"/>
          </a:bodyPr>
          <a:lstStyle/>
          <a:p>
            <a:r>
              <a:rPr lang="en-GB" dirty="0" smtClean="0"/>
              <a:t>Well </a:t>
            </a:r>
            <a:r>
              <a:rPr lang="en-GB" dirty="0"/>
              <a:t>known for picking up influences from Hellenistic literature and introducing them to the Roman context </a:t>
            </a:r>
            <a:endParaRPr lang="en-GB" dirty="0" smtClean="0"/>
          </a:p>
          <a:p>
            <a:r>
              <a:rPr lang="en-GB" dirty="0" smtClean="0"/>
              <a:t>Use of a persona, who calls himself ‘I’ and ‘Catullus’: who is this ‘I’?</a:t>
            </a:r>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z="4000"/>
              <a:t>Hellenistic poetry and its influence</a:t>
            </a:r>
            <a:endParaRPr lang="en-US" sz="4000"/>
          </a:p>
        </p:txBody>
      </p:sp>
      <p:sp>
        <p:nvSpPr>
          <p:cNvPr id="12291" name="Rectangle 3"/>
          <p:cNvSpPr>
            <a:spLocks noGrp="1" noChangeArrowheads="1"/>
          </p:cNvSpPr>
          <p:nvPr>
            <p:ph idx="1"/>
          </p:nvPr>
        </p:nvSpPr>
        <p:spPr/>
        <p:txBody>
          <a:bodyPr>
            <a:normAutofit fontScale="92500" lnSpcReduction="20000"/>
          </a:bodyPr>
          <a:lstStyle/>
          <a:p>
            <a:pPr>
              <a:lnSpc>
                <a:spcPct val="90000"/>
              </a:lnSpc>
            </a:pPr>
            <a:r>
              <a:rPr lang="en-GB" dirty="0"/>
              <a:t>The ideal: learning and novelty</a:t>
            </a:r>
          </a:p>
          <a:p>
            <a:pPr lvl="1">
              <a:lnSpc>
                <a:spcPct val="90000"/>
              </a:lnSpc>
            </a:pPr>
            <a:r>
              <a:rPr lang="en-GB" dirty="0"/>
              <a:t>Content</a:t>
            </a:r>
          </a:p>
          <a:p>
            <a:pPr lvl="1">
              <a:lnSpc>
                <a:spcPct val="90000"/>
              </a:lnSpc>
            </a:pPr>
            <a:r>
              <a:rPr lang="en-GB" dirty="0"/>
              <a:t>Form (language and meter, cf. Cat. 1-60</a:t>
            </a:r>
            <a:r>
              <a:rPr lang="en-GB" dirty="0" smtClean="0"/>
              <a:t>)</a:t>
            </a:r>
          </a:p>
          <a:p>
            <a:pPr>
              <a:lnSpc>
                <a:spcPct val="90000"/>
              </a:lnSpc>
            </a:pPr>
            <a:r>
              <a:rPr lang="en-GB" dirty="0"/>
              <a:t>“mega </a:t>
            </a:r>
            <a:r>
              <a:rPr lang="en-GB" dirty="0" err="1"/>
              <a:t>biblion</a:t>
            </a:r>
            <a:r>
              <a:rPr lang="en-GB" dirty="0"/>
              <a:t>, mega </a:t>
            </a:r>
            <a:r>
              <a:rPr lang="en-GB" dirty="0" err="1"/>
              <a:t>kakon</a:t>
            </a:r>
            <a:r>
              <a:rPr lang="en-GB" dirty="0"/>
              <a:t>”</a:t>
            </a:r>
          </a:p>
          <a:p>
            <a:pPr>
              <a:lnSpc>
                <a:spcPct val="90000"/>
              </a:lnSpc>
            </a:pPr>
            <a:r>
              <a:rPr lang="en-GB" dirty="0"/>
              <a:t>No one can equal Homer =&gt; focus on the smaller literary scale</a:t>
            </a:r>
          </a:p>
          <a:p>
            <a:pPr lvl="1">
              <a:lnSpc>
                <a:spcPct val="90000"/>
              </a:lnSpc>
            </a:pPr>
            <a:r>
              <a:rPr lang="en-GB" dirty="0"/>
              <a:t>No long continuous epics but “slimmer” literary genres: epigram, pastoral, </a:t>
            </a:r>
            <a:r>
              <a:rPr lang="en-GB" dirty="0" err="1"/>
              <a:t>epyllion</a:t>
            </a:r>
            <a:r>
              <a:rPr lang="en-GB" dirty="0"/>
              <a:t> (missing moments; female characters; Cat. 64)</a:t>
            </a:r>
          </a:p>
          <a:p>
            <a:pPr lvl="1">
              <a:lnSpc>
                <a:spcPct val="90000"/>
              </a:lnSpc>
            </a:pPr>
            <a:r>
              <a:rPr lang="en-GB" dirty="0"/>
              <a:t>STILL… drawing on learning and mythology from Homer and onwards – you need to know your myths to decipher Hellenistic-style poetry! </a:t>
            </a:r>
            <a:endParaRPr lang="en-US" dirty="0"/>
          </a:p>
          <a:p>
            <a:pPr lvl="1">
              <a:lnSpc>
                <a:spcPct val="90000"/>
              </a:lnSpc>
            </a:pPr>
            <a:endParaRPr lang="en-GB" dirty="0"/>
          </a:p>
          <a:p>
            <a:pPr lvl="1">
              <a:lnSpc>
                <a:spcPct val="90000"/>
              </a:lnSpc>
              <a:buFontTx/>
              <a:buNone/>
            </a:pPr>
            <a:endParaRPr lang="en-GB" dirty="0"/>
          </a:p>
        </p:txBody>
      </p:sp>
    </p:spTree>
    <p:extLst>
      <p:ext uri="{BB962C8B-B14F-4D97-AF65-F5344CB8AC3E}">
        <p14:creationId xmlns:p14="http://schemas.microsoft.com/office/powerpoint/2010/main" val="1709984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The Golden Age of Greek Epigram</a:t>
            </a:r>
            <a:endParaRPr lang="en-US" sz="4000"/>
          </a:p>
        </p:txBody>
      </p:sp>
      <p:sp>
        <p:nvSpPr>
          <p:cNvPr id="13315" name="Rectangle 3"/>
          <p:cNvSpPr>
            <a:spLocks noGrp="1" noChangeArrowheads="1"/>
          </p:cNvSpPr>
          <p:nvPr>
            <p:ph idx="1"/>
          </p:nvPr>
        </p:nvSpPr>
        <p:spPr/>
        <p:txBody>
          <a:bodyPr>
            <a:normAutofit fontScale="92500" lnSpcReduction="20000"/>
          </a:bodyPr>
          <a:lstStyle/>
          <a:p>
            <a:r>
              <a:rPr lang="en-GB" sz="2800" dirty="0" smtClean="0"/>
              <a:t>During 5</a:t>
            </a:r>
            <a:r>
              <a:rPr lang="en-GB" sz="2800" baseline="30000" dirty="0" smtClean="0"/>
              <a:t>th</a:t>
            </a:r>
            <a:r>
              <a:rPr lang="en-GB" sz="2800" dirty="0" smtClean="0"/>
              <a:t> C BC epigram becomes gradually more literary</a:t>
            </a:r>
          </a:p>
          <a:p>
            <a:pPr lvl="1"/>
            <a:r>
              <a:rPr lang="en-GB" sz="2400" dirty="0" smtClean="0"/>
              <a:t>Elegiac distich the metre of </a:t>
            </a:r>
            <a:r>
              <a:rPr lang="en-GB" sz="2400" dirty="0" err="1" smtClean="0"/>
              <a:t>choic</a:t>
            </a:r>
            <a:endParaRPr lang="en-GB" sz="2400" dirty="0" smtClean="0"/>
          </a:p>
          <a:p>
            <a:pPr lvl="1"/>
            <a:r>
              <a:rPr lang="en-GB" sz="2400" dirty="0" smtClean="0"/>
              <a:t>Expressing philosophical and political content in near-proverbial fashion</a:t>
            </a:r>
          </a:p>
          <a:p>
            <a:pPr lvl="1"/>
            <a:r>
              <a:rPr lang="en-GB" sz="2400" dirty="0" smtClean="0"/>
              <a:t>Didactic element – cf. links with satire</a:t>
            </a:r>
          </a:p>
          <a:p>
            <a:pPr lvl="1"/>
            <a:endParaRPr lang="en-GB" sz="2400" dirty="0" smtClean="0"/>
          </a:p>
          <a:p>
            <a:r>
              <a:rPr lang="en-GB" sz="2800" dirty="0" smtClean="0"/>
              <a:t>The </a:t>
            </a:r>
            <a:r>
              <a:rPr lang="en-GB" sz="2800" dirty="0"/>
              <a:t>Hellenistic Age – 323-31 B.C.</a:t>
            </a:r>
          </a:p>
          <a:p>
            <a:r>
              <a:rPr lang="en-GB" sz="2800" dirty="0"/>
              <a:t>The Greek Anthology – epigram collection from the Byzantine period, </a:t>
            </a:r>
            <a:r>
              <a:rPr lang="en-GB" sz="2800" dirty="0" smtClean="0"/>
              <a:t>incorporating </a:t>
            </a:r>
            <a:r>
              <a:rPr lang="en-GB" sz="2800" dirty="0"/>
              <a:t>much earlier </a:t>
            </a:r>
            <a:r>
              <a:rPr lang="en-GB" sz="2800" dirty="0" smtClean="0"/>
              <a:t>epigrams:</a:t>
            </a:r>
            <a:endParaRPr lang="en-GB" sz="2800" dirty="0"/>
          </a:p>
          <a:p>
            <a:pPr lvl="1"/>
            <a:r>
              <a:rPr lang="en-GB" dirty="0" smtClean="0"/>
              <a:t>The </a:t>
            </a:r>
            <a:r>
              <a:rPr lang="en-GB" dirty="0"/>
              <a:t>Garland of </a:t>
            </a:r>
            <a:r>
              <a:rPr lang="en-GB" dirty="0" err="1"/>
              <a:t>Meleager</a:t>
            </a:r>
            <a:r>
              <a:rPr lang="en-GB" dirty="0"/>
              <a:t> (2</a:t>
            </a:r>
            <a:r>
              <a:rPr lang="en-GB" baseline="30000" dirty="0"/>
              <a:t>nd</a:t>
            </a:r>
            <a:r>
              <a:rPr lang="en-GB" dirty="0"/>
              <a:t>/1</a:t>
            </a:r>
            <a:r>
              <a:rPr lang="en-GB" baseline="30000" dirty="0"/>
              <a:t>st</a:t>
            </a:r>
            <a:r>
              <a:rPr lang="en-GB" dirty="0"/>
              <a:t> century B.C.)</a:t>
            </a:r>
          </a:p>
          <a:p>
            <a:pPr lvl="1"/>
            <a:r>
              <a:rPr lang="en-GB" dirty="0"/>
              <a:t>Callimachus</a:t>
            </a:r>
          </a:p>
          <a:p>
            <a:pPr lvl="1"/>
            <a:r>
              <a:rPr lang="en-GB" dirty="0" err="1"/>
              <a:t>Philodemus</a:t>
            </a:r>
            <a:endParaRPr lang="en-US" dirty="0"/>
          </a:p>
        </p:txBody>
      </p:sp>
    </p:spTree>
    <p:extLst>
      <p:ext uri="{BB962C8B-B14F-4D97-AF65-F5344CB8AC3E}">
        <p14:creationId xmlns:p14="http://schemas.microsoft.com/office/powerpoint/2010/main" val="367210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The Garland of Meleager</a:t>
            </a:r>
            <a:endParaRPr lang="en-US"/>
          </a:p>
        </p:txBody>
      </p:sp>
      <p:sp>
        <p:nvSpPr>
          <p:cNvPr id="14339" name="Rectangle 3"/>
          <p:cNvSpPr>
            <a:spLocks noGrp="1" noChangeArrowheads="1"/>
          </p:cNvSpPr>
          <p:nvPr>
            <p:ph idx="1"/>
          </p:nvPr>
        </p:nvSpPr>
        <p:spPr/>
        <p:txBody>
          <a:bodyPr>
            <a:normAutofit fontScale="92500" lnSpcReduction="10000"/>
          </a:bodyPr>
          <a:lstStyle/>
          <a:p>
            <a:pPr marL="0" indent="0">
              <a:buNone/>
            </a:pPr>
            <a:r>
              <a:rPr lang="en-GB" dirty="0" smtClean="0"/>
              <a:t>Four books, specialising in one particular type of epigram:  </a:t>
            </a:r>
          </a:p>
          <a:p>
            <a:pPr marL="274320" lvl="1" indent="0"/>
            <a:r>
              <a:rPr lang="en-GB" dirty="0" smtClean="0"/>
              <a:t>  Erotic </a:t>
            </a:r>
            <a:r>
              <a:rPr lang="en-GB" dirty="0"/>
              <a:t>epigram</a:t>
            </a:r>
          </a:p>
          <a:p>
            <a:pPr marL="274320" lvl="1" indent="0"/>
            <a:r>
              <a:rPr lang="en-GB" dirty="0"/>
              <a:t> </a:t>
            </a:r>
            <a:r>
              <a:rPr lang="en-GB" dirty="0" smtClean="0"/>
              <a:t> Epigrams </a:t>
            </a:r>
            <a:r>
              <a:rPr lang="en-GB" dirty="0"/>
              <a:t>for votive offerings</a:t>
            </a:r>
          </a:p>
          <a:p>
            <a:pPr marL="274320" lvl="1" indent="0"/>
            <a:r>
              <a:rPr lang="en-GB" dirty="0"/>
              <a:t> </a:t>
            </a:r>
            <a:r>
              <a:rPr lang="en-GB" dirty="0" smtClean="0"/>
              <a:t> Funerary </a:t>
            </a:r>
            <a:r>
              <a:rPr lang="en-GB" dirty="0"/>
              <a:t>epigrams</a:t>
            </a:r>
          </a:p>
          <a:p>
            <a:pPr marL="537845" lvl="1" indent="-263525"/>
            <a:r>
              <a:rPr lang="en-GB" dirty="0" smtClean="0"/>
              <a:t>Epideictic </a:t>
            </a:r>
            <a:r>
              <a:rPr lang="en-GB" dirty="0"/>
              <a:t>or declamatory epigrams (show or tell a story, or an anecdote)</a:t>
            </a:r>
          </a:p>
          <a:p>
            <a:pPr marL="0" indent="0">
              <a:buFont typeface="Wingdings" pitchFamily="2" charset="2"/>
              <a:buNone/>
            </a:pPr>
            <a:endParaRPr lang="en-GB" dirty="0"/>
          </a:p>
          <a:p>
            <a:pPr marL="0" indent="0">
              <a:buFont typeface="Wingdings" pitchFamily="2" charset="2"/>
              <a:buNone/>
            </a:pPr>
            <a:r>
              <a:rPr lang="en-GB" dirty="0"/>
              <a:t>Bear these types in mind when reading the first few poems of Catullus!</a:t>
            </a:r>
            <a:endParaRPr lang="en-US" dirty="0"/>
          </a:p>
        </p:txBody>
      </p:sp>
    </p:spTree>
    <p:extLst>
      <p:ext uri="{BB962C8B-B14F-4D97-AF65-F5344CB8AC3E}">
        <p14:creationId xmlns:p14="http://schemas.microsoft.com/office/powerpoint/2010/main" val="363319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94420" y="274638"/>
            <a:ext cx="7355160" cy="490537"/>
          </a:xfrm>
        </p:spPr>
        <p:txBody>
          <a:bodyPr>
            <a:normAutofit fontScale="90000"/>
          </a:bodyPr>
          <a:lstStyle/>
          <a:p>
            <a:r>
              <a:rPr lang="en-GB" sz="4000" dirty="0"/>
              <a:t>Catullus’ </a:t>
            </a:r>
            <a:r>
              <a:rPr lang="en-GB" sz="4000" dirty="0" smtClean="0"/>
              <a:t>cover: A programmatic poem</a:t>
            </a:r>
            <a:endParaRPr lang="en-US" sz="4000" dirty="0"/>
          </a:p>
        </p:txBody>
      </p:sp>
      <p:sp>
        <p:nvSpPr>
          <p:cNvPr id="7171" name="Rectangle 3"/>
          <p:cNvSpPr>
            <a:spLocks noGrp="1" noChangeArrowheads="1"/>
          </p:cNvSpPr>
          <p:nvPr>
            <p:ph idx="1"/>
          </p:nvPr>
        </p:nvSpPr>
        <p:spPr>
          <a:xfrm>
            <a:off x="395536" y="1052513"/>
            <a:ext cx="8291264" cy="5805487"/>
          </a:xfrm>
        </p:spPr>
        <p:txBody>
          <a:bodyPr/>
          <a:lstStyle/>
          <a:p>
            <a:pPr marL="0" indent="0">
              <a:lnSpc>
                <a:spcPct val="90000"/>
              </a:lnSpc>
              <a:buNone/>
            </a:pPr>
            <a:endParaRPr lang="en-GB" sz="2400" dirty="0"/>
          </a:p>
          <a:p>
            <a:pPr>
              <a:lnSpc>
                <a:spcPct val="90000"/>
              </a:lnSpc>
              <a:buFont typeface="Wingdings" pitchFamily="2" charset="2"/>
              <a:buNone/>
            </a:pPr>
            <a:r>
              <a:rPr lang="en-GB" sz="2400" dirty="0"/>
              <a:t>Whom do I give a neat new </a:t>
            </a:r>
            <a:r>
              <a:rPr lang="en-GB" sz="2400" u="sng" dirty="0" smtClean="0"/>
              <a:t>booklet	</a:t>
            </a:r>
            <a:r>
              <a:rPr lang="en-GB" sz="2400" dirty="0"/>
              <a:t>	Cat. 1.1</a:t>
            </a:r>
          </a:p>
          <a:p>
            <a:pPr>
              <a:lnSpc>
                <a:spcPct val="90000"/>
              </a:lnSpc>
              <a:buFont typeface="Wingdings" pitchFamily="2" charset="2"/>
              <a:buNone/>
            </a:pPr>
            <a:r>
              <a:rPr lang="en-GB" sz="2400" u="sng" dirty="0"/>
              <a:t>Polished</a:t>
            </a:r>
            <a:r>
              <a:rPr lang="en-GB" sz="2400" dirty="0"/>
              <a:t> up lately with </a:t>
            </a:r>
            <a:r>
              <a:rPr lang="en-GB" sz="2400" u="sng" dirty="0"/>
              <a:t>dry pumice</a:t>
            </a:r>
            <a:r>
              <a:rPr lang="en-GB" sz="2400" dirty="0"/>
              <a:t>?</a:t>
            </a:r>
          </a:p>
          <a:p>
            <a:pPr>
              <a:lnSpc>
                <a:spcPct val="90000"/>
              </a:lnSpc>
              <a:buFont typeface="Wingdings" pitchFamily="2" charset="2"/>
              <a:buNone/>
            </a:pPr>
            <a:r>
              <a:rPr lang="en-GB" sz="2400" u="sng" dirty="0"/>
              <a:t>You</a:t>
            </a:r>
            <a:r>
              <a:rPr lang="en-GB" sz="2400" dirty="0"/>
              <a:t>, Cornelius; for you always</a:t>
            </a:r>
          </a:p>
          <a:p>
            <a:pPr>
              <a:lnSpc>
                <a:spcPct val="90000"/>
              </a:lnSpc>
              <a:buFont typeface="Wingdings" pitchFamily="2" charset="2"/>
              <a:buNone/>
            </a:pPr>
            <a:r>
              <a:rPr lang="en-GB" sz="2400" dirty="0"/>
              <a:t>Thought my </a:t>
            </a:r>
            <a:r>
              <a:rPr lang="en-GB" sz="2400" u="sng" dirty="0"/>
              <a:t>trivia</a:t>
            </a:r>
            <a:r>
              <a:rPr lang="en-GB" sz="2400" dirty="0"/>
              <a:t> </a:t>
            </a:r>
            <a:r>
              <a:rPr lang="en-GB" sz="2400" u="sng" dirty="0"/>
              <a:t>important</a:t>
            </a:r>
            <a:r>
              <a:rPr lang="en-GB" sz="2400" dirty="0"/>
              <a:t>,</a:t>
            </a:r>
          </a:p>
          <a:p>
            <a:pPr>
              <a:lnSpc>
                <a:spcPct val="90000"/>
              </a:lnSpc>
              <a:buFont typeface="Wingdings" pitchFamily="2" charset="2"/>
              <a:buNone/>
            </a:pPr>
            <a:r>
              <a:rPr lang="en-GB" sz="2400" dirty="0"/>
              <a:t>Even when you dared (the one Italian)</a:t>
            </a:r>
          </a:p>
          <a:p>
            <a:pPr>
              <a:lnSpc>
                <a:spcPct val="90000"/>
              </a:lnSpc>
              <a:buFont typeface="Wingdings" pitchFamily="2" charset="2"/>
              <a:buNone/>
            </a:pPr>
            <a:r>
              <a:rPr lang="en-GB" sz="2400" dirty="0"/>
              <a:t>Unfold the whole past in three papyri –</a:t>
            </a:r>
          </a:p>
          <a:p>
            <a:pPr>
              <a:lnSpc>
                <a:spcPct val="90000"/>
              </a:lnSpc>
              <a:buFont typeface="Wingdings" pitchFamily="2" charset="2"/>
              <a:buNone/>
            </a:pPr>
            <a:r>
              <a:rPr lang="en-GB" sz="2400" u="sng" dirty="0"/>
              <a:t>Learned</a:t>
            </a:r>
            <a:r>
              <a:rPr lang="en-GB" sz="2400" dirty="0"/>
              <a:t>, by Jupiter, and </a:t>
            </a:r>
            <a:r>
              <a:rPr lang="en-GB" sz="2400" u="sng" dirty="0"/>
              <a:t>laborious</a:t>
            </a:r>
            <a:r>
              <a:rPr lang="en-GB" sz="2400" dirty="0"/>
              <a:t>!</a:t>
            </a:r>
          </a:p>
          <a:p>
            <a:pPr>
              <a:lnSpc>
                <a:spcPct val="90000"/>
              </a:lnSpc>
              <a:buFont typeface="Wingdings" pitchFamily="2" charset="2"/>
              <a:buNone/>
            </a:pPr>
            <a:r>
              <a:rPr lang="en-GB" sz="2400" dirty="0"/>
              <a:t>So take </a:t>
            </a:r>
            <a:r>
              <a:rPr lang="en-GB" sz="2400" u="sng" dirty="0"/>
              <a:t>this mere booklet</a:t>
            </a:r>
            <a:r>
              <a:rPr lang="en-GB" sz="2400" dirty="0"/>
              <a:t> for what it’s worth,</a:t>
            </a:r>
          </a:p>
          <a:p>
            <a:pPr>
              <a:lnSpc>
                <a:spcPct val="90000"/>
              </a:lnSpc>
              <a:buFont typeface="Wingdings" pitchFamily="2" charset="2"/>
              <a:buNone/>
            </a:pPr>
            <a:r>
              <a:rPr lang="en-GB" sz="2400" dirty="0"/>
              <a:t>Which may my virgin Patroness</a:t>
            </a:r>
          </a:p>
          <a:p>
            <a:pPr>
              <a:lnSpc>
                <a:spcPct val="90000"/>
              </a:lnSpc>
              <a:buFont typeface="Wingdings" pitchFamily="2" charset="2"/>
              <a:buNone/>
            </a:pPr>
            <a:r>
              <a:rPr lang="en-GB" sz="2400" dirty="0"/>
              <a:t>Keep </a:t>
            </a:r>
            <a:r>
              <a:rPr lang="en-GB" sz="2400" u="sng" dirty="0"/>
              <a:t>fresh for more than one generation</a:t>
            </a:r>
            <a:r>
              <a:rPr lang="en-GB" sz="2400" dirty="0"/>
              <a:t>.</a:t>
            </a:r>
            <a:endParaRPr lang="en-US" sz="2400" dirty="0"/>
          </a:p>
        </p:txBody>
      </p:sp>
    </p:spTree>
    <p:extLst>
      <p:ext uri="{BB962C8B-B14F-4D97-AF65-F5344CB8AC3E}">
        <p14:creationId xmlns:p14="http://schemas.microsoft.com/office/powerpoint/2010/main" val="797588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58416" y="274638"/>
            <a:ext cx="7427168" cy="706437"/>
          </a:xfrm>
        </p:spPr>
        <p:txBody>
          <a:bodyPr/>
          <a:lstStyle/>
          <a:p>
            <a:r>
              <a:rPr lang="en-GB" sz="4000" dirty="0"/>
              <a:t>Catullus’ “preface” and </a:t>
            </a:r>
            <a:r>
              <a:rPr lang="en-GB" sz="4000" dirty="0" err="1"/>
              <a:t>Meleager</a:t>
            </a:r>
            <a:endParaRPr lang="en-US" sz="4000" dirty="0"/>
          </a:p>
        </p:txBody>
      </p:sp>
      <p:sp>
        <p:nvSpPr>
          <p:cNvPr id="9219" name="Rectangle 3"/>
          <p:cNvSpPr>
            <a:spLocks noGrp="1" noChangeArrowheads="1"/>
          </p:cNvSpPr>
          <p:nvPr>
            <p:ph idx="1"/>
          </p:nvPr>
        </p:nvSpPr>
        <p:spPr>
          <a:xfrm>
            <a:off x="858416" y="1196975"/>
            <a:ext cx="7427168" cy="5327650"/>
          </a:xfrm>
        </p:spPr>
        <p:txBody>
          <a:bodyPr/>
          <a:lstStyle/>
          <a:p>
            <a:pPr marL="0" indent="0">
              <a:lnSpc>
                <a:spcPct val="90000"/>
              </a:lnSpc>
              <a:buFont typeface="Wingdings" pitchFamily="2" charset="2"/>
              <a:buNone/>
            </a:pPr>
            <a:r>
              <a:rPr lang="en-GB" sz="2800" u="sng" dirty="0"/>
              <a:t>To whom</a:t>
            </a:r>
            <a:r>
              <a:rPr lang="en-GB" sz="2800" dirty="0"/>
              <a:t>, dear Muse, dost thou bring these </a:t>
            </a:r>
            <a:r>
              <a:rPr lang="en-GB" sz="2800" u="sng" dirty="0"/>
              <a:t>varied fruits of song</a:t>
            </a:r>
            <a:r>
              <a:rPr lang="en-GB" sz="2800" dirty="0"/>
              <a:t>, or who was it who wrought this garland of poets? The work was </a:t>
            </a:r>
            <a:r>
              <a:rPr lang="en-GB" sz="2800" dirty="0" err="1"/>
              <a:t>Meleager’s</a:t>
            </a:r>
            <a:r>
              <a:rPr lang="en-GB" sz="2800" dirty="0"/>
              <a:t>, and he laboured thereat to </a:t>
            </a:r>
            <a:r>
              <a:rPr lang="en-GB" sz="2800" u="sng" dirty="0"/>
              <a:t>give it</a:t>
            </a:r>
            <a:r>
              <a:rPr lang="en-GB" sz="2800" dirty="0"/>
              <a:t> as a keepsake to glorious </a:t>
            </a:r>
            <a:r>
              <a:rPr lang="en-GB" sz="2800" dirty="0" err="1"/>
              <a:t>Diocles</a:t>
            </a:r>
            <a:r>
              <a:rPr lang="en-GB" sz="2800" dirty="0"/>
              <a:t>. Many lilies of </a:t>
            </a:r>
            <a:r>
              <a:rPr lang="en-GB" sz="2800" dirty="0" err="1"/>
              <a:t>Anyte</a:t>
            </a:r>
            <a:r>
              <a:rPr lang="en-GB" sz="2800" dirty="0"/>
              <a:t> he </a:t>
            </a:r>
            <a:r>
              <a:rPr lang="en-GB" sz="2800" dirty="0" err="1"/>
              <a:t>inwove</a:t>
            </a:r>
            <a:r>
              <a:rPr lang="en-GB" sz="2800" dirty="0"/>
              <a:t>, and many of </a:t>
            </a:r>
            <a:r>
              <a:rPr lang="en-GB" sz="2800" dirty="0" err="1"/>
              <a:t>Moero</a:t>
            </a:r>
            <a:r>
              <a:rPr lang="en-GB" sz="2800" dirty="0"/>
              <a:t>, </a:t>
            </a:r>
            <a:r>
              <a:rPr lang="en-GB" sz="2800" u="sng" dirty="0"/>
              <a:t>of Sappho few flowers</a:t>
            </a:r>
            <a:r>
              <a:rPr lang="en-GB" sz="2800" dirty="0"/>
              <a:t>, </a:t>
            </a:r>
            <a:r>
              <a:rPr lang="en-GB" sz="2800" u="sng" dirty="0"/>
              <a:t>but they are roses</a:t>
            </a:r>
            <a:r>
              <a:rPr lang="en-GB" sz="2800" dirty="0"/>
              <a:t> […] and the sweet myrtle of </a:t>
            </a:r>
            <a:r>
              <a:rPr lang="en-GB" sz="2800" u="sng" dirty="0"/>
              <a:t>Callimachus</a:t>
            </a:r>
            <a:r>
              <a:rPr lang="en-GB" sz="2800" dirty="0"/>
              <a:t>, ever full of harsh honey […] and </a:t>
            </a:r>
            <a:r>
              <a:rPr lang="en-GB" sz="2800" u="sng" dirty="0"/>
              <a:t>from the meadow where grows her perfect celery</a:t>
            </a:r>
            <a:r>
              <a:rPr lang="en-GB" sz="2800" dirty="0"/>
              <a:t> he plucked </a:t>
            </a:r>
            <a:r>
              <a:rPr lang="en-GB" sz="2800" u="sng" dirty="0"/>
              <a:t>but a few blooms</a:t>
            </a:r>
            <a:r>
              <a:rPr lang="en-GB" sz="2800" dirty="0"/>
              <a:t> of </a:t>
            </a:r>
            <a:r>
              <a:rPr lang="en-GB" sz="2800" dirty="0" err="1"/>
              <a:t>Parthenis</a:t>
            </a:r>
            <a:r>
              <a:rPr lang="en-GB" sz="2800" dirty="0"/>
              <a:t> to </a:t>
            </a:r>
            <a:r>
              <a:rPr lang="en-GB" sz="2800" dirty="0" err="1"/>
              <a:t>inweave</a:t>
            </a:r>
            <a:r>
              <a:rPr lang="en-GB" sz="2800" dirty="0"/>
              <a:t> with the yellow-eared corn gleaned from </a:t>
            </a:r>
            <a:r>
              <a:rPr lang="en-GB" sz="2800" dirty="0" err="1"/>
              <a:t>Bacchylides</a:t>
            </a:r>
            <a:r>
              <a:rPr lang="en-GB" sz="2800" dirty="0"/>
              <a:t>, fair fruit on which the honey of the Muses drop. </a:t>
            </a:r>
            <a:r>
              <a:rPr lang="en-GB" sz="2800" dirty="0" smtClean="0"/>
              <a:t> (</a:t>
            </a:r>
            <a:r>
              <a:rPr lang="en-GB" sz="2800" i="1" dirty="0" smtClean="0"/>
              <a:t>A.G.  </a:t>
            </a:r>
            <a:r>
              <a:rPr lang="en-GB" sz="2800" dirty="0" smtClean="0"/>
              <a:t>4.1)</a:t>
            </a:r>
            <a:endParaRPr lang="en-US" sz="2800" dirty="0"/>
          </a:p>
        </p:txBody>
      </p:sp>
    </p:spTree>
    <p:extLst>
      <p:ext uri="{BB962C8B-B14F-4D97-AF65-F5344CB8AC3E}">
        <p14:creationId xmlns:p14="http://schemas.microsoft.com/office/powerpoint/2010/main" val="2237483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Catullus and </a:t>
            </a:r>
            <a:r>
              <a:rPr lang="en-GB" dirty="0" err="1" smtClean="0"/>
              <a:t>Meleager</a:t>
            </a:r>
            <a:endParaRPr lang="en-GB" dirty="0"/>
          </a:p>
        </p:txBody>
      </p:sp>
      <p:sp>
        <p:nvSpPr>
          <p:cNvPr id="10243" name="Rectangle 3"/>
          <p:cNvSpPr>
            <a:spLocks noGrp="1" noChangeArrowheads="1"/>
          </p:cNvSpPr>
          <p:nvPr>
            <p:ph sz="half" idx="1"/>
          </p:nvPr>
        </p:nvSpPr>
        <p:spPr/>
        <p:txBody>
          <a:bodyPr>
            <a:normAutofit fontScale="70000" lnSpcReduction="20000"/>
          </a:bodyPr>
          <a:lstStyle/>
          <a:p>
            <a:endParaRPr lang="en-GB" dirty="0" smtClean="0"/>
          </a:p>
          <a:p>
            <a:endParaRPr lang="en-GB" dirty="0" smtClean="0"/>
          </a:p>
          <a:p>
            <a:r>
              <a:rPr lang="en-GB" dirty="0" smtClean="0"/>
              <a:t>Dedications </a:t>
            </a:r>
            <a:r>
              <a:rPr lang="en-GB" dirty="0"/>
              <a:t>commonplace regardless of genre</a:t>
            </a:r>
          </a:p>
          <a:p>
            <a:r>
              <a:rPr lang="en-GB" dirty="0"/>
              <a:t>Both collections of poems of entertainment + pleasure: Cat.: “trivia”, “</a:t>
            </a:r>
            <a:r>
              <a:rPr lang="en-GB" dirty="0" err="1"/>
              <a:t>nugae</a:t>
            </a:r>
            <a:r>
              <a:rPr lang="en-GB" dirty="0"/>
              <a:t>”</a:t>
            </a:r>
          </a:p>
          <a:p>
            <a:r>
              <a:rPr lang="en-GB" dirty="0"/>
              <a:t>Variation: “varied fruits of song”</a:t>
            </a:r>
          </a:p>
          <a:p>
            <a:r>
              <a:rPr lang="en-GB" dirty="0"/>
              <a:t>Slender poetry: “booklet”, “</a:t>
            </a:r>
            <a:r>
              <a:rPr lang="en-GB" dirty="0" err="1"/>
              <a:t>libelli</a:t>
            </a:r>
            <a:r>
              <a:rPr lang="en-GB" dirty="0"/>
              <a:t>” (“</a:t>
            </a:r>
            <a:r>
              <a:rPr lang="en-GB" dirty="0" err="1"/>
              <a:t>liber</a:t>
            </a:r>
            <a:r>
              <a:rPr lang="en-GB" dirty="0"/>
              <a:t>”)</a:t>
            </a:r>
          </a:p>
          <a:p>
            <a:pPr lvl="1" algn="r">
              <a:buFontTx/>
              <a:buNone/>
            </a:pPr>
            <a:r>
              <a:rPr lang="en-GB" dirty="0"/>
              <a:t>Which takes us to…</a:t>
            </a:r>
            <a:endParaRPr lang="en-US" dirty="0"/>
          </a:p>
        </p:txBody>
      </p:sp>
      <p:sp>
        <p:nvSpPr>
          <p:cNvPr id="7" name="Content Placeholder 6"/>
          <p:cNvSpPr>
            <a:spLocks noGrp="1"/>
          </p:cNvSpPr>
          <p:nvPr>
            <p:ph sz="half" idx="2"/>
          </p:nvPr>
        </p:nvSpPr>
        <p:spPr>
          <a:xfrm>
            <a:off x="5076056" y="1524000"/>
            <a:ext cx="3857632" cy="5001344"/>
          </a:xfrm>
        </p:spPr>
        <p:txBody>
          <a:bodyPr>
            <a:normAutofit fontScale="70000" lnSpcReduction="20000"/>
          </a:bodyPr>
          <a:lstStyle/>
          <a:p>
            <a:pPr marL="90488" indent="-7938">
              <a:buNone/>
            </a:pPr>
            <a:r>
              <a:rPr lang="en-GB" dirty="0" smtClean="0"/>
              <a:t>To whom, dear Muse, dost thou bring these varied fruits of song, or who was it who wrought this garland of poets? The work was </a:t>
            </a:r>
            <a:r>
              <a:rPr lang="en-GB" dirty="0" err="1" smtClean="0"/>
              <a:t>Meleager’s</a:t>
            </a:r>
            <a:r>
              <a:rPr lang="en-GB" dirty="0" smtClean="0"/>
              <a:t>, and he laboured thereat to give it as a keepsake to glorious </a:t>
            </a:r>
            <a:r>
              <a:rPr lang="en-GB" dirty="0" err="1" smtClean="0"/>
              <a:t>Diocles</a:t>
            </a:r>
            <a:r>
              <a:rPr lang="en-GB" dirty="0" smtClean="0"/>
              <a:t>. Many lilies of </a:t>
            </a:r>
            <a:r>
              <a:rPr lang="en-GB" dirty="0" err="1" smtClean="0"/>
              <a:t>Anyte</a:t>
            </a:r>
            <a:r>
              <a:rPr lang="en-GB" dirty="0" smtClean="0"/>
              <a:t> he </a:t>
            </a:r>
            <a:r>
              <a:rPr lang="en-GB" dirty="0" err="1" smtClean="0"/>
              <a:t>inwove</a:t>
            </a:r>
            <a:r>
              <a:rPr lang="en-GB" dirty="0" smtClean="0"/>
              <a:t>, and many of </a:t>
            </a:r>
            <a:r>
              <a:rPr lang="en-GB" dirty="0" err="1" smtClean="0"/>
              <a:t>Moero</a:t>
            </a:r>
            <a:r>
              <a:rPr lang="en-GB" dirty="0" smtClean="0"/>
              <a:t>, of Sappho few flowers, but they are roses […] and the sweet myrtle of Callimachus, ever full of harsh honey […] and from the meadow where grows her perfect celery he plucked but a few blooms of </a:t>
            </a:r>
            <a:r>
              <a:rPr lang="en-GB" dirty="0" err="1" smtClean="0"/>
              <a:t>Parthenis</a:t>
            </a:r>
            <a:r>
              <a:rPr lang="en-GB" dirty="0" smtClean="0"/>
              <a:t> to </a:t>
            </a:r>
            <a:r>
              <a:rPr lang="en-GB" dirty="0" err="1" smtClean="0"/>
              <a:t>inweave</a:t>
            </a:r>
            <a:r>
              <a:rPr lang="en-GB" dirty="0" smtClean="0"/>
              <a:t> with the yellow-eared corn gleaned from </a:t>
            </a:r>
            <a:r>
              <a:rPr lang="en-GB" dirty="0" err="1" smtClean="0"/>
              <a:t>Bacchylides</a:t>
            </a:r>
            <a:r>
              <a:rPr lang="en-GB" dirty="0" smtClean="0"/>
              <a:t>, fair fruit on which the honey of the Muses drop.  (</a:t>
            </a:r>
            <a:r>
              <a:rPr lang="en-GB" i="1" dirty="0" smtClean="0"/>
              <a:t>A.G.  </a:t>
            </a:r>
            <a:r>
              <a:rPr lang="en-GB" dirty="0" smtClean="0"/>
              <a:t>4.1)</a:t>
            </a:r>
            <a:endParaRPr lang="en-GB" dirty="0"/>
          </a:p>
        </p:txBody>
      </p:sp>
    </p:spTree>
    <p:extLst>
      <p:ext uri="{BB962C8B-B14F-4D97-AF65-F5344CB8AC3E}">
        <p14:creationId xmlns:p14="http://schemas.microsoft.com/office/powerpoint/2010/main" val="3425091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894420" y="620688"/>
            <a:ext cx="7355160" cy="648072"/>
          </a:xfrm>
        </p:spPr>
        <p:txBody>
          <a:bodyPr>
            <a:normAutofit fontScale="90000"/>
          </a:bodyPr>
          <a:lstStyle/>
          <a:p>
            <a:r>
              <a:rPr lang="en-US" sz="4000" dirty="0" smtClean="0"/>
              <a:t>Hellenistic features of Cat. 1 </a:t>
            </a:r>
            <a:endParaRPr lang="en-US" sz="4000" dirty="0"/>
          </a:p>
        </p:txBody>
      </p:sp>
      <p:sp>
        <p:nvSpPr>
          <p:cNvPr id="14339" name="Rectangle 3"/>
          <p:cNvSpPr>
            <a:spLocks noGrp="1" noChangeArrowheads="1"/>
          </p:cNvSpPr>
          <p:nvPr>
            <p:ph idx="1"/>
          </p:nvPr>
        </p:nvSpPr>
        <p:spPr/>
        <p:txBody>
          <a:bodyPr/>
          <a:lstStyle/>
          <a:p>
            <a:r>
              <a:rPr lang="en-GB" dirty="0"/>
              <a:t>Cat. 1 (and the collection) fits the bill:</a:t>
            </a:r>
          </a:p>
          <a:p>
            <a:pPr>
              <a:buFont typeface="Wingdings" pitchFamily="2" charset="2"/>
              <a:buNone/>
            </a:pPr>
            <a:r>
              <a:rPr lang="en-GB" dirty="0"/>
              <a:t>	 “polished”, “trivia”, “booklet”</a:t>
            </a:r>
          </a:p>
          <a:p>
            <a:pPr>
              <a:buFont typeface="Wingdings" pitchFamily="2" charset="2"/>
              <a:buNone/>
            </a:pPr>
            <a:endParaRPr lang="en-GB" dirty="0"/>
          </a:p>
          <a:p>
            <a:r>
              <a:rPr lang="en-GB" dirty="0"/>
              <a:t>Cornelius Nepos’ historical </a:t>
            </a:r>
            <a:r>
              <a:rPr lang="en-GB" dirty="0" smtClean="0"/>
              <a:t>epic described as:</a:t>
            </a:r>
            <a:endParaRPr lang="en-GB" dirty="0"/>
          </a:p>
          <a:p>
            <a:pPr>
              <a:buFont typeface="Wingdings" pitchFamily="2" charset="2"/>
              <a:buNone/>
            </a:pPr>
            <a:r>
              <a:rPr lang="en-GB" dirty="0"/>
              <a:t>	“unfold the whole past in three papyri”</a:t>
            </a:r>
          </a:p>
          <a:p>
            <a:pPr>
              <a:buFont typeface="Wingdings" pitchFamily="2" charset="2"/>
              <a:buNone/>
            </a:pPr>
            <a:r>
              <a:rPr lang="en-GB" dirty="0"/>
              <a:t>	“learned, […] and laborious”</a:t>
            </a:r>
            <a:endParaRPr lang="en-US" dirty="0"/>
          </a:p>
        </p:txBody>
      </p:sp>
    </p:spTree>
    <p:extLst>
      <p:ext uri="{BB962C8B-B14F-4D97-AF65-F5344CB8AC3E}">
        <p14:creationId xmlns:p14="http://schemas.microsoft.com/office/powerpoint/2010/main" val="8636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0" name="Rectangle 4"/>
          <p:cNvSpPr>
            <a:spLocks noGrp="1" noChangeArrowheads="1"/>
          </p:cNvSpPr>
          <p:nvPr>
            <p:ph type="title"/>
          </p:nvPr>
        </p:nvSpPr>
        <p:spPr>
          <a:xfrm>
            <a:off x="755576" y="332656"/>
            <a:ext cx="7355160" cy="634082"/>
          </a:xfrm>
        </p:spPr>
        <p:txBody>
          <a:bodyPr>
            <a:normAutofit fontScale="90000"/>
          </a:bodyPr>
          <a:lstStyle/>
          <a:p>
            <a:r>
              <a:rPr lang="en-US" sz="4000" dirty="0" smtClean="0"/>
              <a:t>Cat. 11.6-15</a:t>
            </a:r>
            <a:endParaRPr lang="en-US" sz="4000" dirty="0"/>
          </a:p>
        </p:txBody>
      </p:sp>
      <p:sp>
        <p:nvSpPr>
          <p:cNvPr id="19459" name="Rectangle 3"/>
          <p:cNvSpPr>
            <a:spLocks noGrp="1" noChangeArrowheads="1"/>
          </p:cNvSpPr>
          <p:nvPr>
            <p:ph sz="half" idx="1"/>
          </p:nvPr>
        </p:nvSpPr>
        <p:spPr>
          <a:xfrm>
            <a:off x="611560" y="1340768"/>
            <a:ext cx="4391868" cy="5184576"/>
          </a:xfrm>
        </p:spPr>
        <p:txBody>
          <a:bodyPr>
            <a:normAutofit fontScale="92500"/>
          </a:bodyPr>
          <a:lstStyle/>
          <a:p>
            <a:pPr marL="0" indent="0">
              <a:lnSpc>
                <a:spcPct val="90000"/>
              </a:lnSpc>
              <a:buFont typeface="Wingdings" pitchFamily="2" charset="2"/>
              <a:buNone/>
            </a:pPr>
            <a:r>
              <a:rPr lang="en-GB" sz="2400" dirty="0" smtClean="0"/>
              <a:t>On </a:t>
            </a:r>
            <a:r>
              <a:rPr lang="en-GB" sz="2400" dirty="0"/>
              <a:t>various topics, including Bithynia – how were things there now</a:t>
            </a:r>
          </a:p>
          <a:p>
            <a:pPr marL="0" indent="0">
              <a:lnSpc>
                <a:spcPct val="90000"/>
              </a:lnSpc>
              <a:buFont typeface="Wingdings" pitchFamily="2" charset="2"/>
              <a:buNone/>
            </a:pPr>
            <a:r>
              <a:rPr lang="en-GB" sz="2400" u="sng" dirty="0"/>
              <a:t>And had it made me any brass?</a:t>
            </a:r>
            <a:r>
              <a:rPr lang="en-GB" sz="2400" dirty="0"/>
              <a:t> </a:t>
            </a:r>
          </a:p>
          <a:p>
            <a:pPr marL="0" indent="0">
              <a:lnSpc>
                <a:spcPct val="90000"/>
              </a:lnSpc>
              <a:buFont typeface="Wingdings" pitchFamily="2" charset="2"/>
              <a:buNone/>
            </a:pPr>
            <a:r>
              <a:rPr lang="en-GB" sz="2400" dirty="0"/>
              <a:t>I answered straight – there was nothing now</a:t>
            </a:r>
          </a:p>
          <a:p>
            <a:pPr marL="0" indent="0">
              <a:lnSpc>
                <a:spcPct val="90000"/>
              </a:lnSpc>
              <a:buFont typeface="Wingdings" pitchFamily="2" charset="2"/>
              <a:buNone/>
            </a:pPr>
            <a:r>
              <a:rPr lang="en-GB" sz="2400" dirty="0"/>
              <a:t>For praetors themselves or their staff, </a:t>
            </a:r>
          </a:p>
          <a:p>
            <a:pPr marL="0" indent="0">
              <a:lnSpc>
                <a:spcPct val="90000"/>
              </a:lnSpc>
              <a:buFont typeface="Wingdings" pitchFamily="2" charset="2"/>
              <a:buNone/>
            </a:pPr>
            <a:r>
              <a:rPr lang="en-GB" sz="2400" dirty="0"/>
              <a:t>Why anyone should </a:t>
            </a:r>
            <a:r>
              <a:rPr lang="en-GB" sz="2400" u="sng" dirty="0"/>
              <a:t>come back flusher</a:t>
            </a:r>
            <a:r>
              <a:rPr lang="en-GB" sz="2400" dirty="0"/>
              <a:t>, </a:t>
            </a:r>
          </a:p>
          <a:p>
            <a:pPr marL="0" indent="0">
              <a:lnSpc>
                <a:spcPct val="90000"/>
              </a:lnSpc>
              <a:buFont typeface="Wingdings" pitchFamily="2" charset="2"/>
              <a:buNone/>
            </a:pPr>
            <a:r>
              <a:rPr lang="en-GB" sz="2400" dirty="0"/>
              <a:t>Especially when a shit’s your praetor, Who doesn’t give a toss for staff. </a:t>
            </a:r>
          </a:p>
          <a:p>
            <a:pPr marL="0" indent="0">
              <a:lnSpc>
                <a:spcPct val="90000"/>
              </a:lnSpc>
              <a:buFont typeface="Wingdings" pitchFamily="2" charset="2"/>
              <a:buNone/>
            </a:pPr>
            <a:r>
              <a:rPr lang="en-GB" sz="2400" dirty="0"/>
              <a:t>‘</a:t>
            </a:r>
            <a:r>
              <a:rPr lang="en-GB" sz="2400" u="sng" dirty="0"/>
              <a:t>But surely</a:t>
            </a:r>
            <a:r>
              <a:rPr lang="en-GB" sz="2400" dirty="0"/>
              <a:t>’ they said ‘</a:t>
            </a:r>
            <a:r>
              <a:rPr lang="en-GB" sz="2400" u="sng" dirty="0"/>
              <a:t>you collected</a:t>
            </a:r>
          </a:p>
          <a:p>
            <a:pPr marL="0" indent="0">
              <a:lnSpc>
                <a:spcPct val="90000"/>
              </a:lnSpc>
              <a:buFont typeface="Wingdings" pitchFamily="2" charset="2"/>
              <a:buNone/>
            </a:pPr>
            <a:r>
              <a:rPr lang="en-GB" sz="2400" u="sng" dirty="0"/>
              <a:t>What’s said to be the local product –</a:t>
            </a:r>
          </a:p>
          <a:p>
            <a:pPr marL="0" indent="0">
              <a:lnSpc>
                <a:spcPct val="90000"/>
              </a:lnSpc>
              <a:buFont typeface="Wingdings" pitchFamily="2" charset="2"/>
              <a:buNone/>
            </a:pPr>
            <a:r>
              <a:rPr lang="en-GB" sz="2400" u="sng" dirty="0"/>
              <a:t>Bearers</a:t>
            </a:r>
            <a:r>
              <a:rPr lang="en-GB" sz="2400" dirty="0"/>
              <a:t>?’</a:t>
            </a:r>
            <a:endParaRPr lang="en-US" sz="2400" dirty="0"/>
          </a:p>
        </p:txBody>
      </p:sp>
      <p:sp>
        <p:nvSpPr>
          <p:cNvPr id="19461" name="Rectangle 5"/>
          <p:cNvSpPr>
            <a:spLocks noGrp="1" noChangeArrowheads="1"/>
          </p:cNvSpPr>
          <p:nvPr>
            <p:ph sz="half" idx="2"/>
          </p:nvPr>
        </p:nvSpPr>
        <p:spPr>
          <a:xfrm>
            <a:off x="5292080" y="692696"/>
            <a:ext cx="2916238" cy="5832475"/>
          </a:xfrm>
        </p:spPr>
        <p:txBody>
          <a:bodyPr>
            <a:normAutofit fontScale="92500"/>
          </a:bodyPr>
          <a:lstStyle/>
          <a:p>
            <a:endParaRPr lang="en-GB" dirty="0"/>
          </a:p>
          <a:p>
            <a:endParaRPr lang="en-GB" dirty="0"/>
          </a:p>
          <a:p>
            <a:r>
              <a:rPr lang="en-GB" sz="2400" dirty="0"/>
              <a:t>Positive answer expected!</a:t>
            </a:r>
          </a:p>
          <a:p>
            <a:pPr>
              <a:buFont typeface="Wingdings" pitchFamily="2" charset="2"/>
              <a:buNone/>
            </a:pPr>
            <a:endParaRPr lang="en-GB" sz="2400" dirty="0"/>
          </a:p>
          <a:p>
            <a:r>
              <a:rPr lang="en-GB" sz="2400" dirty="0"/>
              <a:t>This is the rule…</a:t>
            </a:r>
          </a:p>
          <a:p>
            <a:r>
              <a:rPr lang="en-GB" sz="2400" dirty="0"/>
              <a:t>…and why the praetor is </a:t>
            </a:r>
            <a:r>
              <a:rPr lang="en-GB" sz="2400" dirty="0" smtClean="0"/>
              <a:t>not much beloved by his staff</a:t>
            </a:r>
            <a:endParaRPr lang="en-GB" sz="2400" dirty="0"/>
          </a:p>
          <a:p>
            <a:pPr>
              <a:buFont typeface="Wingdings" pitchFamily="2" charset="2"/>
              <a:buNone/>
            </a:pPr>
            <a:endParaRPr lang="en-GB" sz="2400" dirty="0"/>
          </a:p>
          <a:p>
            <a:r>
              <a:rPr lang="en-GB" sz="2400" dirty="0"/>
              <a:t>Slave labour and prostitution </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1">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1">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 11.</a:t>
            </a:r>
            <a:endParaRPr lang="en-GB" dirty="0"/>
          </a:p>
        </p:txBody>
      </p:sp>
      <p:sp>
        <p:nvSpPr>
          <p:cNvPr id="3" name="Content Placeholder 2"/>
          <p:cNvSpPr>
            <a:spLocks noGrp="1"/>
          </p:cNvSpPr>
          <p:nvPr>
            <p:ph sz="half" idx="1"/>
          </p:nvPr>
        </p:nvSpPr>
        <p:spPr>
          <a:xfrm>
            <a:off x="539552" y="1484784"/>
            <a:ext cx="3657600" cy="4929336"/>
          </a:xfrm>
        </p:spPr>
        <p:txBody>
          <a:bodyPr>
            <a:normAutofit fontScale="62500" lnSpcReduction="20000"/>
          </a:bodyPr>
          <a:lstStyle/>
          <a:p>
            <a:pPr marL="0" indent="0">
              <a:buNone/>
            </a:pPr>
            <a:r>
              <a:rPr lang="en-GB" sz="2900" dirty="0" smtClean="0"/>
              <a:t>Whereat, to make the girl think me one of the luckier ones,  I said ‘Things weren’t so bad for me despite my drawing a bad province that I could miss eight straight-backed men.’ In fact I’d no one, here or there, to heave up on his head the broken leg of a second-hand camp bed. At this she said, like the bitch she was, ‘Lend them to me, please, dear Catullus, just for a little. I need taking to </a:t>
            </a:r>
            <a:r>
              <a:rPr lang="en-GB" sz="2900" dirty="0" err="1" smtClean="0"/>
              <a:t>Serapis</a:t>
            </a:r>
            <a:r>
              <a:rPr lang="en-GB" sz="2900" dirty="0" smtClean="0"/>
              <a:t>.’ ‘Wait,’ I replied ‘what I said just now I had, I wasn’t thinking. It’s my messmate, </a:t>
            </a:r>
            <a:r>
              <a:rPr lang="en-GB" sz="2900" dirty="0" err="1" smtClean="0"/>
              <a:t>Cinna</a:t>
            </a:r>
            <a:r>
              <a:rPr lang="en-GB" sz="2900" dirty="0" smtClean="0"/>
              <a:t> – Gaius you know – they’re his. But what’s it matter whose they are? I use them as if they were mine. But you’re damned tactless – a living nuisance who won’t allow one to speak loosely.’</a:t>
            </a:r>
            <a:endParaRPr lang="en-GB" sz="2900" dirty="0"/>
          </a:p>
        </p:txBody>
      </p:sp>
      <p:sp>
        <p:nvSpPr>
          <p:cNvPr id="4" name="Content Placeholder 3"/>
          <p:cNvSpPr>
            <a:spLocks noGrp="1"/>
          </p:cNvSpPr>
          <p:nvPr>
            <p:ph sz="half" idx="2"/>
          </p:nvPr>
        </p:nvSpPr>
        <p:spPr/>
        <p:txBody>
          <a:bodyPr>
            <a:normAutofit fontScale="62500" lnSpcReduction="20000"/>
          </a:bodyPr>
          <a:lstStyle/>
          <a:p>
            <a:r>
              <a:rPr lang="en-GB" sz="4200" dirty="0" smtClean="0"/>
              <a:t>A narrator caught in his own lies, trying to impress </a:t>
            </a:r>
          </a:p>
          <a:p>
            <a:r>
              <a:rPr lang="en-GB" sz="4200" dirty="0" smtClean="0"/>
              <a:t>We may snicker at…</a:t>
            </a:r>
          </a:p>
          <a:p>
            <a:pPr lvl="1" indent="-220663"/>
            <a:r>
              <a:rPr lang="en-GB" sz="4200" dirty="0" smtClean="0"/>
              <a:t>How the narrator is carried away</a:t>
            </a:r>
          </a:p>
          <a:p>
            <a:pPr lvl="1" indent="-220663"/>
            <a:r>
              <a:rPr lang="en-GB" sz="4200" dirty="0" smtClean="0"/>
              <a:t>How he tries to blame the girl</a:t>
            </a:r>
          </a:p>
          <a:p>
            <a:r>
              <a:rPr lang="en-GB" sz="4200" dirty="0" smtClean="0"/>
              <a:t>Are we laughing at or with the narrator?</a:t>
            </a:r>
            <a:endParaRPr lang="en-US" sz="4200" dirty="0" smtClean="0"/>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30424" y="260648"/>
            <a:ext cx="7283152" cy="994122"/>
          </a:xfrm>
        </p:spPr>
        <p:txBody>
          <a:bodyPr/>
          <a:lstStyle/>
          <a:p>
            <a:r>
              <a:rPr lang="en-GB" dirty="0"/>
              <a:t>Reader manipulation</a:t>
            </a:r>
            <a:endParaRPr lang="en-US" dirty="0"/>
          </a:p>
        </p:txBody>
      </p:sp>
      <p:sp>
        <p:nvSpPr>
          <p:cNvPr id="22531" name="Rectangle 3"/>
          <p:cNvSpPr>
            <a:spLocks noGrp="1" noChangeArrowheads="1"/>
          </p:cNvSpPr>
          <p:nvPr>
            <p:ph idx="1"/>
          </p:nvPr>
        </p:nvSpPr>
        <p:spPr>
          <a:xfrm>
            <a:off x="997099" y="1484784"/>
            <a:ext cx="7149802" cy="4539779"/>
          </a:xfrm>
        </p:spPr>
        <p:txBody>
          <a:bodyPr>
            <a:normAutofit lnSpcReduction="10000"/>
          </a:bodyPr>
          <a:lstStyle/>
          <a:p>
            <a:pPr marL="0" indent="0">
              <a:buFont typeface="Wingdings" pitchFamily="2" charset="2"/>
              <a:buNone/>
            </a:pPr>
            <a:r>
              <a:rPr lang="en-GB" sz="3600" dirty="0"/>
              <a:t>What governs our response?</a:t>
            </a:r>
          </a:p>
          <a:p>
            <a:pPr marL="0" indent="0"/>
            <a:r>
              <a:rPr lang="en-GB" sz="2800" dirty="0"/>
              <a:t> “</a:t>
            </a:r>
            <a:r>
              <a:rPr lang="en-GB" sz="2800" u="sng" dirty="0"/>
              <a:t>Free</a:t>
            </a:r>
            <a:r>
              <a:rPr lang="en-GB" sz="2800" dirty="0"/>
              <a:t> in the Forum I was </a:t>
            </a:r>
            <a:r>
              <a:rPr lang="en-GB" sz="2800" u="sng" dirty="0"/>
              <a:t>taken</a:t>
            </a:r>
            <a:r>
              <a:rPr lang="en-GB" sz="2800" dirty="0"/>
              <a:t>” =&gt; we side with the narrator</a:t>
            </a:r>
          </a:p>
          <a:p>
            <a:pPr marL="0" indent="0"/>
            <a:r>
              <a:rPr lang="en-GB" sz="2800" dirty="0"/>
              <a:t> </a:t>
            </a:r>
            <a:r>
              <a:rPr lang="en-GB" sz="2800" dirty="0" smtClean="0"/>
              <a:t>“A tartlet, as I thought at first” and  “</a:t>
            </a:r>
            <a:r>
              <a:rPr lang="en-GB" sz="2800" dirty="0"/>
              <a:t>by no means </a:t>
            </a:r>
            <a:r>
              <a:rPr lang="en-GB" sz="2800" dirty="0" err="1"/>
              <a:t>unwitty</a:t>
            </a:r>
            <a:r>
              <a:rPr lang="en-GB" sz="2800" dirty="0"/>
              <a:t> or unattractive” – mud sticks, useful later</a:t>
            </a:r>
          </a:p>
          <a:p>
            <a:pPr marL="0" indent="0"/>
            <a:r>
              <a:rPr lang="en-GB" sz="2800" dirty="0"/>
              <a:t> “I answered straight – our narrator tells the truth</a:t>
            </a:r>
            <a:r>
              <a:rPr lang="en-GB" sz="2800" dirty="0" smtClean="0"/>
              <a:t>?</a:t>
            </a:r>
          </a:p>
          <a:p>
            <a:pPr marL="0" indent="0"/>
            <a:r>
              <a:rPr lang="en-GB" sz="2800" dirty="0" smtClean="0"/>
              <a:t> “who doesn’t give a toss for staff” – the narrator has been unfairly short-changed?</a:t>
            </a:r>
            <a:endParaRPr lang="en-GB" sz="2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755576" y="332656"/>
            <a:ext cx="7427168" cy="850106"/>
          </a:xfrm>
        </p:spPr>
        <p:txBody>
          <a:bodyPr>
            <a:normAutofit/>
          </a:bodyPr>
          <a:lstStyle/>
          <a:p>
            <a:r>
              <a:rPr lang="en-GB" sz="4000" dirty="0"/>
              <a:t>When things go wrong</a:t>
            </a:r>
            <a:endParaRPr lang="en-US" sz="4000" dirty="0"/>
          </a:p>
        </p:txBody>
      </p:sp>
      <p:sp>
        <p:nvSpPr>
          <p:cNvPr id="23555" name="Rectangle 3"/>
          <p:cNvSpPr>
            <a:spLocks noGrp="1" noChangeArrowheads="1"/>
          </p:cNvSpPr>
          <p:nvPr>
            <p:ph idx="1"/>
          </p:nvPr>
        </p:nvSpPr>
        <p:spPr>
          <a:xfrm>
            <a:off x="827584" y="1412776"/>
            <a:ext cx="7499176" cy="4683224"/>
          </a:xfrm>
        </p:spPr>
        <p:txBody>
          <a:bodyPr>
            <a:normAutofit lnSpcReduction="10000"/>
          </a:bodyPr>
          <a:lstStyle/>
          <a:p>
            <a:r>
              <a:rPr lang="en-GB" dirty="0"/>
              <a:t>“In fact I’d no one, here or there” – the aside makes him seem honest in the middle of his lies</a:t>
            </a:r>
          </a:p>
          <a:p>
            <a:r>
              <a:rPr lang="en-GB" dirty="0"/>
              <a:t>“like the bitch she was” – the narrator’s perspective, seeming randomness of the request – as if she wanted to show off</a:t>
            </a:r>
          </a:p>
          <a:p>
            <a:pPr>
              <a:buFont typeface="Wingdings" pitchFamily="2" charset="2"/>
              <a:buNone/>
            </a:pPr>
            <a:endParaRPr lang="en-GB" dirty="0"/>
          </a:p>
          <a:p>
            <a:r>
              <a:rPr lang="en-GB" dirty="0"/>
              <a:t>Her showing </a:t>
            </a:r>
            <a:r>
              <a:rPr lang="en-GB" dirty="0" smtClean="0"/>
              <a:t>off: </a:t>
            </a:r>
            <a:r>
              <a:rPr lang="en-GB" dirty="0"/>
              <a:t>negative</a:t>
            </a:r>
          </a:p>
          <a:p>
            <a:r>
              <a:rPr lang="en-GB" dirty="0" smtClean="0"/>
              <a:t>Him </a:t>
            </a:r>
            <a:r>
              <a:rPr lang="en-GB" dirty="0"/>
              <a:t>showing </a:t>
            </a:r>
            <a:r>
              <a:rPr lang="en-GB" dirty="0" smtClean="0"/>
              <a:t>off: </a:t>
            </a:r>
            <a:r>
              <a:rPr lang="en-GB" dirty="0"/>
              <a:t>excusable</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4294967295"/>
          </p:nvPr>
        </p:nvSpPr>
        <p:spPr>
          <a:xfrm>
            <a:off x="1115616" y="620688"/>
            <a:ext cx="6743774" cy="5771728"/>
          </a:xfrm>
        </p:spPr>
        <p:txBody>
          <a:bodyPr>
            <a:normAutofit/>
          </a:bodyPr>
          <a:lstStyle/>
          <a:p>
            <a:pPr marL="0" indent="0">
              <a:buFont typeface="Wingdings" pitchFamily="2" charset="2"/>
              <a:buNone/>
            </a:pPr>
            <a:r>
              <a:rPr lang="en-GB" dirty="0" smtClean="0"/>
              <a:t>“[</a:t>
            </a:r>
            <a:r>
              <a:rPr lang="en-GB" dirty="0"/>
              <a:t>poem 10] is an example of the audience being manipulated so obviously by confidential asides that we may wonder whether we are meant to laugh both at the narrated incident and at the speaker, who still feels defensive enough about it to give a slanted account.” </a:t>
            </a:r>
            <a:endParaRPr lang="en-GB" dirty="0" smtClean="0"/>
          </a:p>
          <a:p>
            <a:pPr marL="0" indent="0" algn="r">
              <a:buFont typeface="Wingdings" pitchFamily="2" charset="2"/>
              <a:buNone/>
            </a:pPr>
            <a:r>
              <a:rPr lang="en-GB" sz="2400" dirty="0" err="1" smtClean="0"/>
              <a:t>Pedrick</a:t>
            </a:r>
            <a:r>
              <a:rPr lang="en-GB" sz="2400" dirty="0" smtClean="0"/>
              <a:t>, V. (1986) ‘Qui </a:t>
            </a:r>
            <a:r>
              <a:rPr lang="en-GB" sz="2400" dirty="0" err="1" smtClean="0"/>
              <a:t>potis</a:t>
            </a:r>
            <a:r>
              <a:rPr lang="en-GB" sz="2400" dirty="0" smtClean="0"/>
              <a:t> </a:t>
            </a:r>
            <a:r>
              <a:rPr lang="en-GB" sz="2400" dirty="0" err="1" smtClean="0"/>
              <a:t>est</a:t>
            </a:r>
            <a:r>
              <a:rPr lang="en-GB" sz="2400" dirty="0" smtClean="0"/>
              <a:t>, </a:t>
            </a:r>
            <a:r>
              <a:rPr lang="en-GB" sz="2400" dirty="0" err="1" smtClean="0"/>
              <a:t>inquis</a:t>
            </a:r>
            <a:r>
              <a:rPr lang="en-GB" sz="2400" dirty="0" smtClean="0"/>
              <a:t>? Audience Roles in Catullus’, </a:t>
            </a:r>
            <a:r>
              <a:rPr lang="en-GB" sz="2400" i="1" dirty="0" smtClean="0"/>
              <a:t>Arethusa</a:t>
            </a:r>
            <a:r>
              <a:rPr lang="en-GB" sz="2400" dirty="0" smtClean="0"/>
              <a:t> 19, 187-209.</a:t>
            </a:r>
            <a:endParaRPr lang="en-US" sz="2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‘I’ and ‘Catullus’</a:t>
            </a:r>
            <a:endParaRPr lang="en-US"/>
          </a:p>
        </p:txBody>
      </p:sp>
      <p:sp>
        <p:nvSpPr>
          <p:cNvPr id="25603" name="Rectangle 3"/>
          <p:cNvSpPr>
            <a:spLocks noGrp="1" noChangeArrowheads="1"/>
          </p:cNvSpPr>
          <p:nvPr>
            <p:ph idx="1"/>
          </p:nvPr>
        </p:nvSpPr>
        <p:spPr/>
        <p:txBody>
          <a:bodyPr/>
          <a:lstStyle/>
          <a:p>
            <a:r>
              <a:rPr lang="en-GB"/>
              <a:t>We’re laughing AT the narrator (who calls himself ‘Catullus’, and tweaks the facts)</a:t>
            </a:r>
          </a:p>
          <a:p>
            <a:r>
              <a:rPr lang="en-GB"/>
              <a:t>…but Catullus, the external author, chose to tell the incident in this particular way</a:t>
            </a:r>
          </a:p>
          <a:p>
            <a:endParaRPr lang="en-GB"/>
          </a:p>
          <a:p>
            <a:r>
              <a:rPr lang="en-GB"/>
              <a:t>Distinction between ‘I’ of the poem and the external author necessary</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line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6599379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185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786408" y="274638"/>
            <a:ext cx="7571184" cy="633412"/>
          </a:xfrm>
        </p:spPr>
        <p:txBody>
          <a:bodyPr>
            <a:normAutofit fontScale="90000"/>
          </a:bodyPr>
          <a:lstStyle/>
          <a:p>
            <a:pPr algn="l"/>
            <a:r>
              <a:rPr lang="en-GB" sz="4000" dirty="0"/>
              <a:t>Cat. 16</a:t>
            </a:r>
            <a:endParaRPr lang="en-US" sz="4000" dirty="0"/>
          </a:p>
        </p:txBody>
      </p:sp>
      <p:sp>
        <p:nvSpPr>
          <p:cNvPr id="26627" name="Rectangle 3"/>
          <p:cNvSpPr>
            <a:spLocks noGrp="1" noChangeArrowheads="1"/>
          </p:cNvSpPr>
          <p:nvPr>
            <p:ph idx="1"/>
          </p:nvPr>
        </p:nvSpPr>
        <p:spPr>
          <a:xfrm>
            <a:off x="899592" y="1052736"/>
            <a:ext cx="6984776" cy="5472112"/>
          </a:xfrm>
        </p:spPr>
        <p:txBody>
          <a:bodyPr>
            <a:normAutofit lnSpcReduction="10000"/>
          </a:bodyPr>
          <a:lstStyle/>
          <a:p>
            <a:r>
              <a:rPr lang="en-GB" dirty="0"/>
              <a:t>The narrator insists on this difference:</a:t>
            </a:r>
          </a:p>
          <a:p>
            <a:pPr>
              <a:buFont typeface="Wingdings" pitchFamily="2" charset="2"/>
              <a:buNone/>
            </a:pPr>
            <a:r>
              <a:rPr lang="en-GB" sz="2800" u="sng" dirty="0"/>
              <a:t>For thinking me</a:t>
            </a:r>
            <a:r>
              <a:rPr lang="en-GB" sz="2800" dirty="0"/>
              <a:t>, </a:t>
            </a:r>
            <a:r>
              <a:rPr lang="en-GB" sz="2800" u="sng" dirty="0"/>
              <a:t>because my verses</a:t>
            </a:r>
          </a:p>
          <a:p>
            <a:pPr>
              <a:buFont typeface="Wingdings" pitchFamily="2" charset="2"/>
              <a:buNone/>
            </a:pPr>
            <a:r>
              <a:rPr lang="en-GB" sz="2800" dirty="0"/>
              <a:t>Are rather sissy, </a:t>
            </a:r>
            <a:r>
              <a:rPr lang="en-GB" sz="2800" u="sng" dirty="0"/>
              <a:t>not quite decent</a:t>
            </a:r>
            <a:r>
              <a:rPr lang="en-GB" sz="2800" dirty="0"/>
              <a:t>.</a:t>
            </a:r>
          </a:p>
          <a:p>
            <a:pPr>
              <a:buFont typeface="Wingdings" pitchFamily="2" charset="2"/>
              <a:buNone/>
            </a:pPr>
            <a:r>
              <a:rPr lang="en-GB" sz="2800" dirty="0"/>
              <a:t>For the true poet should always be chaste</a:t>
            </a:r>
          </a:p>
          <a:p>
            <a:pPr>
              <a:buFont typeface="Wingdings" pitchFamily="2" charset="2"/>
              <a:buNone/>
            </a:pPr>
            <a:r>
              <a:rPr lang="en-GB" sz="2800" dirty="0"/>
              <a:t>Himself, </a:t>
            </a:r>
            <a:r>
              <a:rPr lang="en-GB" sz="2800" u="sng" dirty="0"/>
              <a:t>his verses need not be</a:t>
            </a:r>
            <a:r>
              <a:rPr lang="en-GB" sz="2800" dirty="0"/>
              <a:t>. […]</a:t>
            </a:r>
          </a:p>
          <a:p>
            <a:pPr>
              <a:buFont typeface="Wingdings" pitchFamily="2" charset="2"/>
              <a:buNone/>
            </a:pPr>
            <a:endParaRPr lang="en-GB" sz="2800" dirty="0"/>
          </a:p>
          <a:p>
            <a:pPr>
              <a:buFont typeface="Wingdings" pitchFamily="2" charset="2"/>
              <a:buNone/>
            </a:pPr>
            <a:r>
              <a:rPr lang="en-GB" sz="2800" u="sng" dirty="0"/>
              <a:t>Because you’ve read</a:t>
            </a:r>
            <a:r>
              <a:rPr lang="en-GB" sz="2800" dirty="0"/>
              <a:t> of my x thousand</a:t>
            </a:r>
          </a:p>
          <a:p>
            <a:pPr>
              <a:buFont typeface="Wingdings" pitchFamily="2" charset="2"/>
              <a:buNone/>
            </a:pPr>
            <a:r>
              <a:rPr lang="en-GB" sz="2800" dirty="0"/>
              <a:t>Kisses you doubt my virility?</a:t>
            </a:r>
          </a:p>
          <a:p>
            <a:pPr>
              <a:buFont typeface="Wingdings" pitchFamily="2" charset="2"/>
              <a:buNone/>
            </a:pPr>
            <a:endParaRPr lang="en-GB" sz="2800" dirty="0"/>
          </a:p>
          <a:p>
            <a:r>
              <a:rPr lang="en-GB" dirty="0"/>
              <a:t>Pre-publication readings – or manipulation?</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3568" y="332656"/>
            <a:ext cx="7571184" cy="850106"/>
          </a:xfrm>
        </p:spPr>
        <p:txBody>
          <a:bodyPr>
            <a:normAutofit/>
          </a:bodyPr>
          <a:lstStyle/>
          <a:p>
            <a:r>
              <a:rPr lang="en-US" sz="4000" dirty="0" smtClean="0"/>
              <a:t>Cat. 16 continued</a:t>
            </a:r>
            <a:endParaRPr lang="en-US" sz="4000" dirty="0"/>
          </a:p>
        </p:txBody>
      </p:sp>
      <p:sp>
        <p:nvSpPr>
          <p:cNvPr id="27651" name="Rectangle 3"/>
          <p:cNvSpPr>
            <a:spLocks noGrp="1" noChangeArrowheads="1"/>
          </p:cNvSpPr>
          <p:nvPr>
            <p:ph idx="1"/>
          </p:nvPr>
        </p:nvSpPr>
        <p:spPr>
          <a:xfrm>
            <a:off x="827584" y="1412776"/>
            <a:ext cx="7355160" cy="4683224"/>
          </a:xfrm>
        </p:spPr>
        <p:txBody>
          <a:bodyPr>
            <a:normAutofit/>
          </a:bodyPr>
          <a:lstStyle/>
          <a:p>
            <a:pPr>
              <a:lnSpc>
                <a:spcPct val="90000"/>
              </a:lnSpc>
            </a:pPr>
            <a:r>
              <a:rPr lang="en-GB" dirty="0"/>
              <a:t>The narrator of 16 insists on a distinction…</a:t>
            </a:r>
          </a:p>
          <a:p>
            <a:pPr>
              <a:lnSpc>
                <a:spcPct val="90000"/>
              </a:lnSpc>
            </a:pPr>
            <a:r>
              <a:rPr lang="en-GB" dirty="0" smtClean="0"/>
              <a:t>…</a:t>
            </a:r>
            <a:r>
              <a:rPr lang="en-GB" dirty="0"/>
              <a:t>but he is as liable to manipulation by the external author as the narrator of 10</a:t>
            </a:r>
            <a:r>
              <a:rPr lang="en-GB" dirty="0" smtClean="0"/>
              <a:t>!</a:t>
            </a:r>
            <a:endParaRPr lang="en-GB" dirty="0"/>
          </a:p>
          <a:p>
            <a:pPr>
              <a:lnSpc>
                <a:spcPct val="90000"/>
              </a:lnSpc>
            </a:pPr>
            <a:r>
              <a:rPr lang="en-GB" dirty="0"/>
              <a:t>Is he displayed as a laughing stock too, talking big, delivering little? </a:t>
            </a:r>
            <a:r>
              <a:rPr lang="en-GB" dirty="0" smtClean="0"/>
              <a:t>Someone </a:t>
            </a:r>
            <a:r>
              <a:rPr lang="en-GB" dirty="0"/>
              <a:t>who, when really nettled, lashes out randomly (and viciously)?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TotalTime>
  <Words>1419</Words>
  <Application>Microsoft Office PowerPoint</Application>
  <PresentationFormat>On-screen Show (4:3)</PresentationFormat>
  <Paragraphs>152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Romans Reading Rome 4</vt:lpstr>
      <vt:lpstr>Time line</vt:lpstr>
      <vt:lpstr>Double bill lecture overview</vt:lpstr>
      <vt:lpstr>Two aspects of Catullus</vt:lpstr>
      <vt:lpstr>Hellenistic poetry and its influence</vt:lpstr>
      <vt:lpstr>The Golden Age of Greek Epigram</vt:lpstr>
      <vt:lpstr>The Garland of Meleager</vt:lpstr>
      <vt:lpstr>Catullus’ cover: A programmatic poem</vt:lpstr>
      <vt:lpstr>Catullus’ “preface” and Meleager</vt:lpstr>
      <vt:lpstr>Catullus and Meleager</vt:lpstr>
      <vt:lpstr>Hellenistic features of Cat. 1 </vt:lpstr>
      <vt:lpstr>Cat. 11.6-15</vt:lpstr>
      <vt:lpstr>Cat. 11.</vt:lpstr>
      <vt:lpstr>Reader manipulation</vt:lpstr>
      <vt:lpstr>When things go wrong</vt:lpstr>
      <vt:lpstr>PowerPoint Presentation</vt:lpstr>
      <vt:lpstr>‘I’ and ‘Catullus’</vt:lpstr>
      <vt:lpstr>Time line</vt:lpstr>
      <vt:lpstr>Cat. 16</vt:lpstr>
      <vt:lpstr>Cat. 16 continued</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Romans Reading Rome 4</dc:title>
  <dc:creator>sg001</dc:creator>
  <cp:lastModifiedBy>Magdalena Ohrman</cp:lastModifiedBy>
  <cp:revision>22</cp:revision>
  <dcterms:created xsi:type="dcterms:W3CDTF">2011-02-07T15:13:15Z</dcterms:created>
  <dcterms:modified xsi:type="dcterms:W3CDTF">2013-01-31T17:55:14Z</dcterms:modified>
</cp:coreProperties>
</file>