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Montserrat Semi-Bold" panose="020B0604020202020204" charset="0"/>
      <p:regular r:id="rId16"/>
    </p:embeddedFont>
    <p:embeddedFont>
      <p:font typeface="Franklin Gothic Medium" panose="020B0603020102020204" pitchFamily="34" charset="0"/>
      <p:regular r:id="rId17"/>
      <p:italic r:id="rId18"/>
    </p:embeddedFont>
    <p:embeddedFont>
      <p:font typeface="Franklin Gothic Book" panose="020B0503020102020204" pitchFamily="34" charset="0"/>
      <p:regular r:id="rId19"/>
      <p:italic r:id="rId20"/>
    </p:embeddedFont>
    <p:embeddedFont>
      <p:font typeface="Montserrat" panose="020B0604020202020204"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71" d="100"/>
          <a:sy n="71" d="100"/>
        </p:scale>
        <p:origin x="-108"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5/5/2023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5/5/2023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5/5/2023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5/5/2023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4.svg"/><Relationship Id="rId4" Type="http://schemas.openxmlformats.org/officeDocument/2006/relationships/image" Target="../media/image2.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12.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4.svg"/><Relationship Id="rId7" Type="http://schemas.openxmlformats.org/officeDocument/2006/relationships/image" Target="../media/image18.sv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16.svg"/><Relationship Id="rId4" Type="http://schemas.openxmlformats.org/officeDocument/2006/relationships/image" Target="../media/image8.png"/><Relationship Id="rId9"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2.sv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27.sv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27.sv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27.sv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27.sv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27.sv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27.sv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27.sv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27.sv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svg"/><Relationship Id="rId7" Type="http://schemas.openxmlformats.org/officeDocument/2006/relationships/image" Target="../media/image16.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8.sv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11485468" y="2177042"/>
            <a:ext cx="3198231" cy="5932917"/>
            <a:chOff x="0" y="0"/>
            <a:chExt cx="1003455" cy="1861471"/>
          </a:xfrm>
        </p:grpSpPr>
        <p:sp>
          <p:nvSpPr>
            <p:cNvPr id="3" name="Freeform 3"/>
            <p:cNvSpPr/>
            <p:nvPr/>
          </p:nvSpPr>
          <p:spPr>
            <a:xfrm>
              <a:off x="0" y="0"/>
              <a:ext cx="1003455" cy="1861471"/>
            </a:xfrm>
            <a:custGeom>
              <a:avLst/>
              <a:gdLst/>
              <a:ahLst/>
              <a:cxnLst/>
              <a:rect l="l" t="t" r="r" b="b"/>
              <a:pathLst>
                <a:path w="1003455" h="1861471">
                  <a:moveTo>
                    <a:pt x="0" y="0"/>
                  </a:moveTo>
                  <a:lnTo>
                    <a:pt x="1003455" y="0"/>
                  </a:lnTo>
                  <a:lnTo>
                    <a:pt x="1003455" y="1861471"/>
                  </a:lnTo>
                  <a:lnTo>
                    <a:pt x="0" y="1861471"/>
                  </a:lnTo>
                  <a:close/>
                </a:path>
              </a:pathLst>
            </a:custGeom>
            <a:solidFill>
              <a:srgbClr val="FFFFFF"/>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rot="-5400000">
            <a:off x="4694538" y="1086805"/>
            <a:ext cx="5932917" cy="8113390"/>
          </a:xfrm>
          <a:prstGeom prst="rect">
            <a:avLst/>
          </a:prstGeom>
        </p:spPr>
      </p:pic>
      <p:pic>
        <p:nvPicPr>
          <p:cNvPr id="5" name="Picture 5"/>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7913025" y="1837536"/>
            <a:ext cx="2461951" cy="801253"/>
          </a:xfrm>
          <a:prstGeom prst="rect">
            <a:avLst/>
          </a:prstGeom>
        </p:spPr>
      </p:pic>
      <p:pic>
        <p:nvPicPr>
          <p:cNvPr id="6" name="Picture 6"/>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xmlns="" r:embed="rId7"/>
              </a:ext>
            </a:extLst>
          </a:blip>
          <a:srcRect/>
          <a:stretch>
            <a:fillRect/>
          </a:stretch>
        </p:blipFill>
        <p:spPr>
          <a:xfrm flipH="1">
            <a:off x="1055914" y="2238163"/>
            <a:ext cx="3889122" cy="10913353"/>
          </a:xfrm>
          <a:prstGeom prst="rect">
            <a:avLst/>
          </a:prstGeom>
        </p:spPr>
      </p:pic>
      <p:sp>
        <p:nvSpPr>
          <p:cNvPr id="7" name="TextBox 7"/>
          <p:cNvSpPr txBox="1"/>
          <p:nvPr/>
        </p:nvSpPr>
        <p:spPr>
          <a:xfrm>
            <a:off x="3952380" y="3876675"/>
            <a:ext cx="10383239" cy="3222001"/>
          </a:xfrm>
          <a:prstGeom prst="rect">
            <a:avLst/>
          </a:prstGeom>
        </p:spPr>
        <p:txBody>
          <a:bodyPr lIns="0" tIns="0" rIns="0" bIns="0" rtlCol="0" anchor="t">
            <a:spAutoFit/>
          </a:bodyPr>
          <a:lstStyle/>
          <a:p>
            <a:pPr algn="ctr">
              <a:lnSpc>
                <a:spcPts val="10200"/>
              </a:lnSpc>
            </a:pPr>
            <a:r>
              <a:rPr lang="en-US" sz="10200" dirty="0">
                <a:solidFill>
                  <a:srgbClr val="2E2E2E"/>
                </a:solidFill>
                <a:latin typeface="Gliker SemiBold"/>
              </a:rPr>
              <a:t>WELLBEING ADVISOR</a:t>
            </a:r>
          </a:p>
          <a:p>
            <a:pPr algn="ctr">
              <a:lnSpc>
                <a:spcPts val="5000"/>
              </a:lnSpc>
            </a:pPr>
            <a:r>
              <a:rPr lang="en-US" sz="5000" dirty="0">
                <a:solidFill>
                  <a:srgbClr val="2E2E2E"/>
                </a:solidFill>
                <a:latin typeface="Gliker SemiBold"/>
              </a:rPr>
              <a:t>UWTSD</a:t>
            </a:r>
          </a:p>
        </p:txBody>
      </p:sp>
      <p:pic>
        <p:nvPicPr>
          <p:cNvPr id="8" name="Picture 8"/>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xmlns="" r:embed="rId9"/>
              </a:ext>
            </a:extLst>
          </a:blip>
          <a:srcRect/>
          <a:stretch>
            <a:fillRect/>
          </a:stretch>
        </p:blipFill>
        <p:spPr>
          <a:xfrm>
            <a:off x="13405988" y="6417129"/>
            <a:ext cx="2555421" cy="2555421"/>
          </a:xfrm>
          <a:prstGeom prst="rect">
            <a:avLst/>
          </a:prstGeom>
        </p:spPr>
      </p:pic>
      <p:sp>
        <p:nvSpPr>
          <p:cNvPr id="9" name="TextBox 9"/>
          <p:cNvSpPr txBox="1"/>
          <p:nvPr/>
        </p:nvSpPr>
        <p:spPr>
          <a:xfrm>
            <a:off x="13725511" y="7391944"/>
            <a:ext cx="1916377" cy="586740"/>
          </a:xfrm>
          <a:prstGeom prst="rect">
            <a:avLst/>
          </a:prstGeom>
        </p:spPr>
        <p:txBody>
          <a:bodyPr lIns="0" tIns="0" rIns="0" bIns="0" rtlCol="0" anchor="t">
            <a:spAutoFit/>
          </a:bodyPr>
          <a:lstStyle/>
          <a:p>
            <a:pPr>
              <a:lnSpc>
                <a:spcPts val="2340"/>
              </a:lnSpc>
            </a:pPr>
            <a:r>
              <a:rPr lang="en-US" sz="1800">
                <a:solidFill>
                  <a:srgbClr val="FFFFFF"/>
                </a:solidFill>
                <a:latin typeface="Montserrat"/>
              </a:rPr>
              <a:t>Daniel Lewis</a:t>
            </a:r>
          </a:p>
          <a:p>
            <a:pPr marL="0" lvl="0" indent="0">
              <a:lnSpc>
                <a:spcPts val="2340"/>
              </a:lnSpc>
            </a:pPr>
            <a:r>
              <a:rPr lang="en-US" sz="1800">
                <a:solidFill>
                  <a:srgbClr val="FFFFFF"/>
                </a:solidFill>
                <a:latin typeface="Montserrat"/>
              </a:rPr>
              <a:t>2011025</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10591366" y="2660912"/>
            <a:ext cx="7889042" cy="1102650"/>
            <a:chOff x="0" y="0"/>
            <a:chExt cx="3439540" cy="480744"/>
          </a:xfrm>
        </p:grpSpPr>
        <p:sp>
          <p:nvSpPr>
            <p:cNvPr id="3" name="Freeform 3"/>
            <p:cNvSpPr/>
            <p:nvPr/>
          </p:nvSpPr>
          <p:spPr>
            <a:xfrm>
              <a:off x="0" y="0"/>
              <a:ext cx="3439540" cy="480744"/>
            </a:xfrm>
            <a:custGeom>
              <a:avLst/>
              <a:gdLst/>
              <a:ahLst/>
              <a:cxnLst/>
              <a:rect l="l" t="t" r="r" b="b"/>
              <a:pathLst>
                <a:path w="3439540" h="480744">
                  <a:moveTo>
                    <a:pt x="0" y="0"/>
                  </a:moveTo>
                  <a:lnTo>
                    <a:pt x="3439540" y="0"/>
                  </a:lnTo>
                  <a:lnTo>
                    <a:pt x="3439540" y="480744"/>
                  </a:lnTo>
                  <a:lnTo>
                    <a:pt x="0" y="480744"/>
                  </a:lnTo>
                  <a:close/>
                </a:path>
              </a:pathLst>
            </a:custGeom>
            <a:solidFill>
              <a:srgbClr val="3F5896"/>
            </a:solidFill>
          </p:spPr>
        </p:sp>
      </p:grpSp>
      <p:grpSp>
        <p:nvGrpSpPr>
          <p:cNvPr id="4" name="Group 4"/>
          <p:cNvGrpSpPr/>
          <p:nvPr/>
        </p:nvGrpSpPr>
        <p:grpSpPr>
          <a:xfrm>
            <a:off x="10040041" y="2660912"/>
            <a:ext cx="1102650" cy="1102650"/>
            <a:chOff x="0" y="0"/>
            <a:chExt cx="6350000" cy="6350000"/>
          </a:xfrm>
        </p:grpSpPr>
        <p:sp>
          <p:nvSpPr>
            <p:cNvPr id="5" name="Freeform 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grpSp>
        <p:nvGrpSpPr>
          <p:cNvPr id="6" name="Group 6"/>
          <p:cNvGrpSpPr/>
          <p:nvPr/>
        </p:nvGrpSpPr>
        <p:grpSpPr>
          <a:xfrm>
            <a:off x="10591366" y="4238359"/>
            <a:ext cx="7889042" cy="1102650"/>
            <a:chOff x="0" y="0"/>
            <a:chExt cx="3439540" cy="480744"/>
          </a:xfrm>
        </p:grpSpPr>
        <p:sp>
          <p:nvSpPr>
            <p:cNvPr id="7" name="Freeform 7"/>
            <p:cNvSpPr/>
            <p:nvPr/>
          </p:nvSpPr>
          <p:spPr>
            <a:xfrm>
              <a:off x="0" y="0"/>
              <a:ext cx="3439540" cy="480744"/>
            </a:xfrm>
            <a:custGeom>
              <a:avLst/>
              <a:gdLst/>
              <a:ahLst/>
              <a:cxnLst/>
              <a:rect l="l" t="t" r="r" b="b"/>
              <a:pathLst>
                <a:path w="3439540" h="480744">
                  <a:moveTo>
                    <a:pt x="0" y="0"/>
                  </a:moveTo>
                  <a:lnTo>
                    <a:pt x="3439540" y="0"/>
                  </a:lnTo>
                  <a:lnTo>
                    <a:pt x="3439540" y="480744"/>
                  </a:lnTo>
                  <a:lnTo>
                    <a:pt x="0" y="480744"/>
                  </a:lnTo>
                  <a:close/>
                </a:path>
              </a:pathLst>
            </a:custGeom>
            <a:solidFill>
              <a:srgbClr val="3F5896"/>
            </a:solidFill>
          </p:spPr>
        </p:sp>
      </p:grpSp>
      <p:grpSp>
        <p:nvGrpSpPr>
          <p:cNvPr id="8" name="Group 8"/>
          <p:cNvGrpSpPr/>
          <p:nvPr/>
        </p:nvGrpSpPr>
        <p:grpSpPr>
          <a:xfrm>
            <a:off x="10040041" y="4238359"/>
            <a:ext cx="1102650" cy="1102650"/>
            <a:chOff x="0" y="0"/>
            <a:chExt cx="6350000" cy="6350000"/>
          </a:xfrm>
        </p:grpSpPr>
        <p:sp>
          <p:nvSpPr>
            <p:cNvPr id="9" name="Freeform 9"/>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grpSp>
        <p:nvGrpSpPr>
          <p:cNvPr id="10" name="Group 10"/>
          <p:cNvGrpSpPr/>
          <p:nvPr/>
        </p:nvGrpSpPr>
        <p:grpSpPr>
          <a:xfrm>
            <a:off x="10591366" y="5721082"/>
            <a:ext cx="7889042" cy="1102650"/>
            <a:chOff x="0" y="0"/>
            <a:chExt cx="3439540" cy="480744"/>
          </a:xfrm>
        </p:grpSpPr>
        <p:sp>
          <p:nvSpPr>
            <p:cNvPr id="11" name="Freeform 11"/>
            <p:cNvSpPr/>
            <p:nvPr/>
          </p:nvSpPr>
          <p:spPr>
            <a:xfrm>
              <a:off x="0" y="0"/>
              <a:ext cx="3439540" cy="480744"/>
            </a:xfrm>
            <a:custGeom>
              <a:avLst/>
              <a:gdLst/>
              <a:ahLst/>
              <a:cxnLst/>
              <a:rect l="l" t="t" r="r" b="b"/>
              <a:pathLst>
                <a:path w="3439540" h="480744">
                  <a:moveTo>
                    <a:pt x="0" y="0"/>
                  </a:moveTo>
                  <a:lnTo>
                    <a:pt x="3439540" y="0"/>
                  </a:lnTo>
                  <a:lnTo>
                    <a:pt x="3439540" y="480744"/>
                  </a:lnTo>
                  <a:lnTo>
                    <a:pt x="0" y="480744"/>
                  </a:lnTo>
                  <a:close/>
                </a:path>
              </a:pathLst>
            </a:custGeom>
            <a:solidFill>
              <a:srgbClr val="3F5896"/>
            </a:solidFill>
          </p:spPr>
        </p:sp>
      </p:grpSp>
      <p:grpSp>
        <p:nvGrpSpPr>
          <p:cNvPr id="12" name="Group 12"/>
          <p:cNvGrpSpPr/>
          <p:nvPr/>
        </p:nvGrpSpPr>
        <p:grpSpPr>
          <a:xfrm>
            <a:off x="10040041" y="5721082"/>
            <a:ext cx="1102650" cy="1102650"/>
            <a:chOff x="0" y="0"/>
            <a:chExt cx="6350000" cy="6350000"/>
          </a:xfrm>
        </p:grpSpPr>
        <p:sp>
          <p:nvSpPr>
            <p:cNvPr id="13" name="Freeform 13"/>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grpSp>
        <p:nvGrpSpPr>
          <p:cNvPr id="14" name="Group 14"/>
          <p:cNvGrpSpPr/>
          <p:nvPr/>
        </p:nvGrpSpPr>
        <p:grpSpPr>
          <a:xfrm>
            <a:off x="10591366" y="7298529"/>
            <a:ext cx="7889042" cy="1102650"/>
            <a:chOff x="0" y="0"/>
            <a:chExt cx="3439540" cy="480744"/>
          </a:xfrm>
        </p:grpSpPr>
        <p:sp>
          <p:nvSpPr>
            <p:cNvPr id="15" name="Freeform 15"/>
            <p:cNvSpPr/>
            <p:nvPr/>
          </p:nvSpPr>
          <p:spPr>
            <a:xfrm>
              <a:off x="0" y="0"/>
              <a:ext cx="3439540" cy="480744"/>
            </a:xfrm>
            <a:custGeom>
              <a:avLst/>
              <a:gdLst/>
              <a:ahLst/>
              <a:cxnLst/>
              <a:rect l="l" t="t" r="r" b="b"/>
              <a:pathLst>
                <a:path w="3439540" h="480744">
                  <a:moveTo>
                    <a:pt x="0" y="0"/>
                  </a:moveTo>
                  <a:lnTo>
                    <a:pt x="3439540" y="0"/>
                  </a:lnTo>
                  <a:lnTo>
                    <a:pt x="3439540" y="480744"/>
                  </a:lnTo>
                  <a:lnTo>
                    <a:pt x="0" y="480744"/>
                  </a:lnTo>
                  <a:close/>
                </a:path>
              </a:pathLst>
            </a:custGeom>
            <a:solidFill>
              <a:srgbClr val="3F5896"/>
            </a:solidFill>
          </p:spPr>
        </p:sp>
      </p:grpSp>
      <p:grpSp>
        <p:nvGrpSpPr>
          <p:cNvPr id="16" name="Group 16"/>
          <p:cNvGrpSpPr/>
          <p:nvPr/>
        </p:nvGrpSpPr>
        <p:grpSpPr>
          <a:xfrm>
            <a:off x="10040041" y="7298529"/>
            <a:ext cx="1102650" cy="1102650"/>
            <a:chOff x="0" y="0"/>
            <a:chExt cx="6350000" cy="6350000"/>
          </a:xfrm>
        </p:grpSpPr>
        <p:sp>
          <p:nvSpPr>
            <p:cNvPr id="17" name="Freeform 17"/>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pic>
        <p:nvPicPr>
          <p:cNvPr id="18" name="Picture 18"/>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1793539" y="957506"/>
            <a:ext cx="6487527" cy="6373996"/>
          </a:xfrm>
          <a:prstGeom prst="rect">
            <a:avLst/>
          </a:prstGeom>
        </p:spPr>
      </p:pic>
      <p:pic>
        <p:nvPicPr>
          <p:cNvPr id="19" name="Picture 19"/>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flipH="1">
            <a:off x="1941201" y="5341010"/>
            <a:ext cx="7063035" cy="3980983"/>
          </a:xfrm>
          <a:prstGeom prst="rect">
            <a:avLst/>
          </a:prstGeom>
        </p:spPr>
      </p:pic>
      <p:sp>
        <p:nvSpPr>
          <p:cNvPr id="20" name="TextBox 20"/>
          <p:cNvSpPr txBox="1"/>
          <p:nvPr/>
        </p:nvSpPr>
        <p:spPr>
          <a:xfrm>
            <a:off x="2449846" y="2891154"/>
            <a:ext cx="5487911" cy="2130426"/>
          </a:xfrm>
          <a:prstGeom prst="rect">
            <a:avLst/>
          </a:prstGeom>
        </p:spPr>
        <p:txBody>
          <a:bodyPr lIns="0" tIns="0" rIns="0" bIns="0" rtlCol="0" anchor="t">
            <a:spAutoFit/>
          </a:bodyPr>
          <a:lstStyle/>
          <a:p>
            <a:pPr algn="ctr">
              <a:lnSpc>
                <a:spcPts val="5500"/>
              </a:lnSpc>
            </a:pPr>
            <a:r>
              <a:rPr lang="en-US" sz="5500" dirty="0">
                <a:solidFill>
                  <a:srgbClr val="2E2E2E"/>
                </a:solidFill>
                <a:latin typeface="Gliker SemiBold"/>
              </a:rPr>
              <a:t>WHAT THIS PRESENTATION WILL COVER</a:t>
            </a:r>
          </a:p>
        </p:txBody>
      </p:sp>
      <p:sp>
        <p:nvSpPr>
          <p:cNvPr id="21" name="TextBox 21"/>
          <p:cNvSpPr txBox="1"/>
          <p:nvPr/>
        </p:nvSpPr>
        <p:spPr>
          <a:xfrm>
            <a:off x="11597622" y="4395349"/>
            <a:ext cx="5291418" cy="769620"/>
          </a:xfrm>
          <a:prstGeom prst="rect">
            <a:avLst/>
          </a:prstGeom>
        </p:spPr>
        <p:txBody>
          <a:bodyPr lIns="0" tIns="0" rIns="0" bIns="0" rtlCol="0" anchor="t">
            <a:spAutoFit/>
          </a:bodyPr>
          <a:lstStyle/>
          <a:p>
            <a:pPr marL="0" lvl="0" indent="0">
              <a:lnSpc>
                <a:spcPts val="3120"/>
              </a:lnSpc>
            </a:pPr>
            <a:r>
              <a:rPr lang="en-US" sz="2400">
                <a:solidFill>
                  <a:srgbClr val="FFFFFF"/>
                </a:solidFill>
                <a:latin typeface="Montserrat"/>
              </a:rPr>
              <a:t>Introduction to the Wellbeing Advisor Role</a:t>
            </a:r>
          </a:p>
        </p:txBody>
      </p:sp>
      <p:sp>
        <p:nvSpPr>
          <p:cNvPr id="22" name="TextBox 22"/>
          <p:cNvSpPr txBox="1"/>
          <p:nvPr/>
        </p:nvSpPr>
        <p:spPr>
          <a:xfrm>
            <a:off x="10040041" y="2931250"/>
            <a:ext cx="1102650" cy="552450"/>
          </a:xfrm>
          <a:prstGeom prst="rect">
            <a:avLst/>
          </a:prstGeom>
        </p:spPr>
        <p:txBody>
          <a:bodyPr lIns="0" tIns="0" rIns="0" bIns="0" rtlCol="0" anchor="t">
            <a:spAutoFit/>
          </a:bodyPr>
          <a:lstStyle/>
          <a:p>
            <a:pPr algn="ctr">
              <a:lnSpc>
                <a:spcPts val="4320"/>
              </a:lnSpc>
            </a:pPr>
            <a:r>
              <a:rPr lang="en-US" sz="3600">
                <a:solidFill>
                  <a:srgbClr val="3F5896"/>
                </a:solidFill>
                <a:latin typeface="Gliker SemiBold"/>
              </a:rPr>
              <a:t>1</a:t>
            </a:r>
          </a:p>
        </p:txBody>
      </p:sp>
      <p:sp>
        <p:nvSpPr>
          <p:cNvPr id="23" name="TextBox 23"/>
          <p:cNvSpPr txBox="1"/>
          <p:nvPr/>
        </p:nvSpPr>
        <p:spPr>
          <a:xfrm>
            <a:off x="11597622" y="5925434"/>
            <a:ext cx="5291418" cy="769620"/>
          </a:xfrm>
          <a:prstGeom prst="rect">
            <a:avLst/>
          </a:prstGeom>
        </p:spPr>
        <p:txBody>
          <a:bodyPr lIns="0" tIns="0" rIns="0" bIns="0" rtlCol="0" anchor="t">
            <a:spAutoFit/>
          </a:bodyPr>
          <a:lstStyle/>
          <a:p>
            <a:pPr marL="0" lvl="0" indent="0">
              <a:lnSpc>
                <a:spcPts val="3120"/>
              </a:lnSpc>
            </a:pPr>
            <a:r>
              <a:rPr lang="en-US" sz="2400">
                <a:solidFill>
                  <a:srgbClr val="FFFFFF"/>
                </a:solidFill>
                <a:latin typeface="Montserrat"/>
              </a:rPr>
              <a:t>The Criteria of the role and How I believe I will meet it. </a:t>
            </a:r>
          </a:p>
        </p:txBody>
      </p:sp>
      <p:sp>
        <p:nvSpPr>
          <p:cNvPr id="24" name="TextBox 24"/>
          <p:cNvSpPr txBox="1"/>
          <p:nvPr/>
        </p:nvSpPr>
        <p:spPr>
          <a:xfrm>
            <a:off x="10040041" y="4508697"/>
            <a:ext cx="1102650" cy="552450"/>
          </a:xfrm>
          <a:prstGeom prst="rect">
            <a:avLst/>
          </a:prstGeom>
        </p:spPr>
        <p:txBody>
          <a:bodyPr lIns="0" tIns="0" rIns="0" bIns="0" rtlCol="0" anchor="t">
            <a:spAutoFit/>
          </a:bodyPr>
          <a:lstStyle/>
          <a:p>
            <a:pPr algn="ctr">
              <a:lnSpc>
                <a:spcPts val="4320"/>
              </a:lnSpc>
            </a:pPr>
            <a:r>
              <a:rPr lang="en-US" sz="3600">
                <a:solidFill>
                  <a:srgbClr val="3F5896"/>
                </a:solidFill>
                <a:latin typeface="Gliker SemiBold"/>
              </a:rPr>
              <a:t>2</a:t>
            </a:r>
          </a:p>
        </p:txBody>
      </p:sp>
      <p:sp>
        <p:nvSpPr>
          <p:cNvPr id="25" name="TextBox 25"/>
          <p:cNvSpPr txBox="1"/>
          <p:nvPr/>
        </p:nvSpPr>
        <p:spPr>
          <a:xfrm>
            <a:off x="10040041" y="5991419"/>
            <a:ext cx="1102650" cy="552450"/>
          </a:xfrm>
          <a:prstGeom prst="rect">
            <a:avLst/>
          </a:prstGeom>
        </p:spPr>
        <p:txBody>
          <a:bodyPr lIns="0" tIns="0" rIns="0" bIns="0" rtlCol="0" anchor="t">
            <a:spAutoFit/>
          </a:bodyPr>
          <a:lstStyle/>
          <a:p>
            <a:pPr algn="ctr">
              <a:lnSpc>
                <a:spcPts val="4320"/>
              </a:lnSpc>
            </a:pPr>
            <a:r>
              <a:rPr lang="en-US" sz="3600">
                <a:solidFill>
                  <a:srgbClr val="3F5896"/>
                </a:solidFill>
                <a:latin typeface="Gliker SemiBold"/>
              </a:rPr>
              <a:t>3</a:t>
            </a:r>
          </a:p>
        </p:txBody>
      </p:sp>
      <p:sp>
        <p:nvSpPr>
          <p:cNvPr id="26" name="TextBox 26"/>
          <p:cNvSpPr txBox="1"/>
          <p:nvPr/>
        </p:nvSpPr>
        <p:spPr>
          <a:xfrm>
            <a:off x="11597622" y="7742222"/>
            <a:ext cx="5291418" cy="379095"/>
          </a:xfrm>
          <a:prstGeom prst="rect">
            <a:avLst/>
          </a:prstGeom>
        </p:spPr>
        <p:txBody>
          <a:bodyPr lIns="0" tIns="0" rIns="0" bIns="0" rtlCol="0" anchor="t">
            <a:spAutoFit/>
          </a:bodyPr>
          <a:lstStyle/>
          <a:p>
            <a:pPr marL="0" lvl="0" indent="0">
              <a:lnSpc>
                <a:spcPts val="3120"/>
              </a:lnSpc>
            </a:pPr>
            <a:r>
              <a:rPr lang="en-US" sz="2400">
                <a:solidFill>
                  <a:srgbClr val="FFFFFF"/>
                </a:solidFill>
                <a:latin typeface="Montserrat"/>
              </a:rPr>
              <a:t>How I will make the role my own</a:t>
            </a:r>
          </a:p>
        </p:txBody>
      </p:sp>
      <p:sp>
        <p:nvSpPr>
          <p:cNvPr id="27" name="TextBox 27"/>
          <p:cNvSpPr txBox="1"/>
          <p:nvPr/>
        </p:nvSpPr>
        <p:spPr>
          <a:xfrm>
            <a:off x="10040041" y="7568867"/>
            <a:ext cx="1102650" cy="552450"/>
          </a:xfrm>
          <a:prstGeom prst="rect">
            <a:avLst/>
          </a:prstGeom>
        </p:spPr>
        <p:txBody>
          <a:bodyPr lIns="0" tIns="0" rIns="0" bIns="0" rtlCol="0" anchor="t">
            <a:spAutoFit/>
          </a:bodyPr>
          <a:lstStyle/>
          <a:p>
            <a:pPr algn="ctr">
              <a:lnSpc>
                <a:spcPts val="4320"/>
              </a:lnSpc>
            </a:pPr>
            <a:r>
              <a:rPr lang="en-US" sz="3600">
                <a:solidFill>
                  <a:srgbClr val="3F5896"/>
                </a:solidFill>
                <a:latin typeface="Gliker SemiBold"/>
              </a:rPr>
              <a:t>4</a:t>
            </a:r>
          </a:p>
        </p:txBody>
      </p:sp>
      <p:sp>
        <p:nvSpPr>
          <p:cNvPr id="28" name="TextBox 28"/>
          <p:cNvSpPr txBox="1"/>
          <p:nvPr/>
        </p:nvSpPr>
        <p:spPr>
          <a:xfrm>
            <a:off x="11597622" y="3016302"/>
            <a:ext cx="5291418" cy="379095"/>
          </a:xfrm>
          <a:prstGeom prst="rect">
            <a:avLst/>
          </a:prstGeom>
        </p:spPr>
        <p:txBody>
          <a:bodyPr lIns="0" tIns="0" rIns="0" bIns="0" rtlCol="0" anchor="t">
            <a:spAutoFit/>
          </a:bodyPr>
          <a:lstStyle/>
          <a:p>
            <a:pPr marL="0" lvl="0" indent="0">
              <a:lnSpc>
                <a:spcPts val="3120"/>
              </a:lnSpc>
            </a:pPr>
            <a:r>
              <a:rPr lang="en-US" sz="2400">
                <a:solidFill>
                  <a:srgbClr val="FFFFFF"/>
                </a:solidFill>
                <a:latin typeface="Montserrat"/>
              </a:rPr>
              <a:t>Introduction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l="1855" r="1337" b="40128"/>
          <a:stretch>
            <a:fillRect/>
          </a:stretch>
        </p:blipFill>
        <p:spPr>
          <a:xfrm>
            <a:off x="5120683" y="1491796"/>
            <a:ext cx="7858125" cy="7515351"/>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rot="-10800000" flipH="1">
            <a:off x="8184396" y="4172717"/>
            <a:ext cx="2209144" cy="1112856"/>
          </a:xfrm>
          <a:prstGeom prst="rect">
            <a:avLst/>
          </a:prstGeom>
        </p:spPr>
      </p:pic>
      <p:pic>
        <p:nvPicPr>
          <p:cNvPr id="4" name="Picture 4"/>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xmlns="" r:embed="rId7"/>
              </a:ext>
            </a:extLst>
          </a:blip>
          <a:srcRect/>
          <a:stretch>
            <a:fillRect/>
          </a:stretch>
        </p:blipFill>
        <p:spPr>
          <a:xfrm rot="435506">
            <a:off x="11839001" y="1383398"/>
            <a:ext cx="1668328" cy="461065"/>
          </a:xfrm>
          <a:prstGeom prst="rect">
            <a:avLst/>
          </a:prstGeom>
        </p:spPr>
      </p:pic>
      <p:pic>
        <p:nvPicPr>
          <p:cNvPr id="5" name="Picture 5"/>
          <p:cNvPicPr>
            <a:picLocks noChangeAspect="1"/>
          </p:cNvPicPr>
          <p:nvPr/>
        </p:nvPicPr>
        <p:blipFill>
          <a:blip r:embed="rId8"/>
          <a:srcRect/>
          <a:stretch>
            <a:fillRect/>
          </a:stretch>
        </p:blipFill>
        <p:spPr>
          <a:xfrm>
            <a:off x="6502652" y="1308155"/>
            <a:ext cx="433500" cy="1279706"/>
          </a:xfrm>
          <a:prstGeom prst="rect">
            <a:avLst/>
          </a:prstGeom>
        </p:spPr>
      </p:pic>
      <p:pic>
        <p:nvPicPr>
          <p:cNvPr id="6" name="Picture 6"/>
          <p:cNvPicPr>
            <a:picLocks noChangeAspect="1"/>
          </p:cNvPicPr>
          <p:nvPr/>
        </p:nvPicPr>
        <p:blipFill>
          <a:blip r:embed="rId9"/>
          <a:srcRect/>
          <a:stretch>
            <a:fillRect/>
          </a:stretch>
        </p:blipFill>
        <p:spPr>
          <a:xfrm>
            <a:off x="0" y="2057400"/>
            <a:ext cx="2479167" cy="8229600"/>
          </a:xfrm>
          <a:prstGeom prst="rect">
            <a:avLst/>
          </a:prstGeom>
        </p:spPr>
      </p:pic>
      <p:sp>
        <p:nvSpPr>
          <p:cNvPr id="7" name="TextBox 7"/>
          <p:cNvSpPr txBox="1"/>
          <p:nvPr/>
        </p:nvSpPr>
        <p:spPr>
          <a:xfrm>
            <a:off x="5753637" y="3184361"/>
            <a:ext cx="7471648" cy="1047750"/>
          </a:xfrm>
          <a:prstGeom prst="rect">
            <a:avLst/>
          </a:prstGeom>
        </p:spPr>
        <p:txBody>
          <a:bodyPr lIns="0" tIns="0" rIns="0" bIns="0" rtlCol="0" anchor="t">
            <a:spAutoFit/>
          </a:bodyPr>
          <a:lstStyle/>
          <a:p>
            <a:pPr>
              <a:lnSpc>
                <a:spcPts val="8399"/>
              </a:lnSpc>
            </a:pPr>
            <a:r>
              <a:rPr lang="en-US" sz="6999">
                <a:solidFill>
                  <a:srgbClr val="2E2E2E"/>
                </a:solidFill>
                <a:latin typeface="Gliker SemiBold"/>
              </a:rPr>
              <a:t>INTRODUCTION</a:t>
            </a:r>
          </a:p>
        </p:txBody>
      </p:sp>
      <p:sp>
        <p:nvSpPr>
          <p:cNvPr id="8" name="TextBox 8"/>
          <p:cNvSpPr txBox="1"/>
          <p:nvPr/>
        </p:nvSpPr>
        <p:spPr>
          <a:xfrm>
            <a:off x="5753637" y="4813769"/>
            <a:ext cx="6360215" cy="471805"/>
          </a:xfrm>
          <a:prstGeom prst="rect">
            <a:avLst/>
          </a:prstGeom>
        </p:spPr>
        <p:txBody>
          <a:bodyPr lIns="0" tIns="0" rIns="0" bIns="0" rtlCol="0" anchor="t">
            <a:spAutoFit/>
          </a:bodyPr>
          <a:lstStyle/>
          <a:p>
            <a:pPr marL="0" lvl="0" indent="0">
              <a:lnSpc>
                <a:spcPts val="3919"/>
              </a:lnSpc>
            </a:pPr>
            <a:r>
              <a:rPr lang="en-US" sz="2799">
                <a:solidFill>
                  <a:srgbClr val="2E2E2E"/>
                </a:solidFill>
                <a:latin typeface="Montserrat Semi-Bold"/>
              </a:rPr>
              <a:t> Daniel Lewis</a:t>
            </a:r>
          </a:p>
        </p:txBody>
      </p:sp>
      <p:sp>
        <p:nvSpPr>
          <p:cNvPr id="9" name="TextBox 9"/>
          <p:cNvSpPr txBox="1"/>
          <p:nvPr/>
        </p:nvSpPr>
        <p:spPr>
          <a:xfrm>
            <a:off x="5560475" y="5585061"/>
            <a:ext cx="6360215" cy="2072640"/>
          </a:xfrm>
          <a:prstGeom prst="rect">
            <a:avLst/>
          </a:prstGeom>
        </p:spPr>
        <p:txBody>
          <a:bodyPr lIns="0" tIns="0" rIns="0" bIns="0" rtlCol="0" anchor="t">
            <a:spAutoFit/>
          </a:bodyPr>
          <a:lstStyle/>
          <a:p>
            <a:pPr marL="518160" lvl="1" indent="-259080">
              <a:lnSpc>
                <a:spcPts val="3359"/>
              </a:lnSpc>
              <a:buFont typeface="Arial"/>
              <a:buChar char="•"/>
            </a:pPr>
            <a:r>
              <a:rPr lang="en-US" sz="2400">
                <a:solidFill>
                  <a:srgbClr val="2E2E2E"/>
                </a:solidFill>
                <a:latin typeface="Montserrat"/>
              </a:rPr>
              <a:t>Social Prescribing Coordinator (Upper Valleys GP Cluster)</a:t>
            </a:r>
          </a:p>
          <a:p>
            <a:pPr marL="518160" lvl="1" indent="-259080">
              <a:lnSpc>
                <a:spcPts val="3359"/>
              </a:lnSpc>
              <a:buFont typeface="Arial"/>
              <a:buChar char="•"/>
            </a:pPr>
            <a:r>
              <a:rPr lang="en-US" sz="2400">
                <a:solidFill>
                  <a:srgbClr val="2E2E2E"/>
                </a:solidFill>
                <a:latin typeface="Montserrat"/>
              </a:rPr>
              <a:t>Previous Employment - Student Support NPTC Group</a:t>
            </a:r>
          </a:p>
          <a:p>
            <a:pPr marL="518160" lvl="1" indent="-259080">
              <a:lnSpc>
                <a:spcPts val="3359"/>
              </a:lnSpc>
              <a:buFont typeface="Arial"/>
              <a:buChar char="•"/>
            </a:pPr>
            <a:r>
              <a:rPr lang="en-US" sz="2400">
                <a:solidFill>
                  <a:srgbClr val="2E2E2E"/>
                </a:solidFill>
                <a:latin typeface="Montserrat"/>
              </a:rPr>
              <a:t>Mental Health Degree Student</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9144000" y="1429943"/>
            <a:ext cx="7592898" cy="7427114"/>
            <a:chOff x="0" y="0"/>
            <a:chExt cx="3489960" cy="3413760"/>
          </a:xfrm>
        </p:grpSpPr>
        <p:sp>
          <p:nvSpPr>
            <p:cNvPr id="3" name="Freeform 3"/>
            <p:cNvSpPr/>
            <p:nvPr/>
          </p:nvSpPr>
          <p:spPr>
            <a:xfrm>
              <a:off x="6350" y="1945640"/>
              <a:ext cx="3197860" cy="1461770"/>
            </a:xfrm>
            <a:custGeom>
              <a:avLst/>
              <a:gdLst/>
              <a:ahLst/>
              <a:cxnLst/>
              <a:rect l="l" t="t" r="r" b="b"/>
              <a:pathLst>
                <a:path w="3197860" h="1461770">
                  <a:moveTo>
                    <a:pt x="0" y="0"/>
                  </a:moveTo>
                  <a:lnTo>
                    <a:pt x="0" y="1461770"/>
                  </a:lnTo>
                  <a:lnTo>
                    <a:pt x="3197860" y="1461770"/>
                  </a:lnTo>
                  <a:lnTo>
                    <a:pt x="0" y="0"/>
                  </a:lnTo>
                  <a:close/>
                </a:path>
              </a:pathLst>
            </a:custGeom>
            <a:solidFill>
              <a:srgbClr val="5773B8"/>
            </a:solidFill>
          </p:spPr>
        </p:sp>
        <p:sp>
          <p:nvSpPr>
            <p:cNvPr id="4" name="Freeform 4"/>
            <p:cNvSpPr/>
            <p:nvPr/>
          </p:nvSpPr>
          <p:spPr>
            <a:xfrm>
              <a:off x="0" y="-29210"/>
              <a:ext cx="3496310" cy="3444240"/>
            </a:xfrm>
            <a:custGeom>
              <a:avLst/>
              <a:gdLst/>
              <a:ahLst/>
              <a:cxnLst/>
              <a:rect l="l" t="t" r="r" b="b"/>
              <a:pathLst>
                <a:path w="3496310" h="3444240">
                  <a:moveTo>
                    <a:pt x="1270" y="45720"/>
                  </a:moveTo>
                  <a:lnTo>
                    <a:pt x="1270" y="938530"/>
                  </a:lnTo>
                  <a:cubicBezTo>
                    <a:pt x="1270" y="1452880"/>
                    <a:pt x="0" y="1992630"/>
                    <a:pt x="1270" y="2256790"/>
                  </a:cubicBezTo>
                  <a:cubicBezTo>
                    <a:pt x="5080" y="3025140"/>
                    <a:pt x="99060" y="3331210"/>
                    <a:pt x="99060" y="3331210"/>
                  </a:cubicBezTo>
                  <a:cubicBezTo>
                    <a:pt x="99060" y="3331210"/>
                    <a:pt x="579120" y="3431540"/>
                    <a:pt x="1004570" y="3437890"/>
                  </a:cubicBezTo>
                  <a:cubicBezTo>
                    <a:pt x="1385570" y="3444240"/>
                    <a:pt x="2247900" y="3442970"/>
                    <a:pt x="2667000" y="3442970"/>
                  </a:cubicBezTo>
                  <a:cubicBezTo>
                    <a:pt x="3086100" y="3442970"/>
                    <a:pt x="3487420" y="3442970"/>
                    <a:pt x="3487420" y="3442970"/>
                  </a:cubicBezTo>
                  <a:cubicBezTo>
                    <a:pt x="3487420" y="3442970"/>
                    <a:pt x="3484880" y="2790190"/>
                    <a:pt x="3487420" y="2373630"/>
                  </a:cubicBezTo>
                  <a:cubicBezTo>
                    <a:pt x="3496310" y="1863090"/>
                    <a:pt x="3492500" y="1408430"/>
                    <a:pt x="3492500" y="986790"/>
                  </a:cubicBezTo>
                  <a:cubicBezTo>
                    <a:pt x="3487420" y="438150"/>
                    <a:pt x="3487420" y="59690"/>
                    <a:pt x="3487420" y="59690"/>
                  </a:cubicBezTo>
                  <a:cubicBezTo>
                    <a:pt x="3487420" y="59690"/>
                    <a:pt x="2848610" y="34290"/>
                    <a:pt x="2390140" y="41910"/>
                  </a:cubicBezTo>
                  <a:cubicBezTo>
                    <a:pt x="2033270" y="48260"/>
                    <a:pt x="1306830" y="34290"/>
                    <a:pt x="918210" y="49530"/>
                  </a:cubicBezTo>
                  <a:cubicBezTo>
                    <a:pt x="494030" y="66040"/>
                    <a:pt x="247650" y="0"/>
                    <a:pt x="1270" y="45720"/>
                  </a:cubicBezTo>
                  <a:close/>
                </a:path>
              </a:pathLst>
            </a:custGeom>
            <a:solidFill>
              <a:srgbClr val="FFFFFF"/>
            </a:solidFill>
          </p:spPr>
        </p:sp>
      </p:grpSp>
      <p:pic>
        <p:nvPicPr>
          <p:cNvPr id="5" name="Picture 5"/>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a:stretch>
            <a:fillRect/>
          </a:stretch>
        </p:blipFill>
        <p:spPr>
          <a:xfrm>
            <a:off x="11801900" y="1078028"/>
            <a:ext cx="2277098" cy="703830"/>
          </a:xfrm>
          <a:prstGeom prst="rect">
            <a:avLst/>
          </a:prstGeom>
        </p:spPr>
      </p:pic>
      <p:pic>
        <p:nvPicPr>
          <p:cNvPr id="6" name="Picture 6"/>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l="44499"/>
          <a:stretch>
            <a:fillRect/>
          </a:stretch>
        </p:blipFill>
        <p:spPr>
          <a:xfrm rot="-5400000">
            <a:off x="3539159" y="-620099"/>
            <a:ext cx="2831988" cy="6978022"/>
          </a:xfrm>
          <a:prstGeom prst="rect">
            <a:avLst/>
          </a:prstGeom>
        </p:spPr>
      </p:pic>
      <p:grpSp>
        <p:nvGrpSpPr>
          <p:cNvPr id="7" name="Group 7"/>
          <p:cNvGrpSpPr/>
          <p:nvPr/>
        </p:nvGrpSpPr>
        <p:grpSpPr>
          <a:xfrm>
            <a:off x="1466142" y="4784793"/>
            <a:ext cx="6978022" cy="1142487"/>
            <a:chOff x="0" y="0"/>
            <a:chExt cx="33214774" cy="5438140"/>
          </a:xfrm>
        </p:grpSpPr>
        <p:sp>
          <p:nvSpPr>
            <p:cNvPr id="8" name="Freeform 8"/>
            <p:cNvSpPr/>
            <p:nvPr/>
          </p:nvSpPr>
          <p:spPr>
            <a:xfrm>
              <a:off x="27940" y="0"/>
              <a:ext cx="33158893" cy="5438140"/>
            </a:xfrm>
            <a:custGeom>
              <a:avLst/>
              <a:gdLst/>
              <a:ahLst/>
              <a:cxnLst/>
              <a:rect l="l" t="t" r="r" b="b"/>
              <a:pathLst>
                <a:path w="33158893" h="5438140">
                  <a:moveTo>
                    <a:pt x="33158893" y="2719070"/>
                  </a:moveTo>
                  <a:cubicBezTo>
                    <a:pt x="33133493" y="2743200"/>
                    <a:pt x="32755036" y="3116580"/>
                    <a:pt x="32755036" y="3509010"/>
                  </a:cubicBezTo>
                  <a:lnTo>
                    <a:pt x="32753764" y="3509010"/>
                  </a:lnTo>
                  <a:lnTo>
                    <a:pt x="32753764" y="4631690"/>
                  </a:lnTo>
                  <a:cubicBezTo>
                    <a:pt x="32753764" y="5058410"/>
                    <a:pt x="32422293" y="5406390"/>
                    <a:pt x="32003193" y="5435600"/>
                  </a:cubicBezTo>
                  <a:cubicBezTo>
                    <a:pt x="31994304" y="5436870"/>
                    <a:pt x="31985414" y="5436870"/>
                    <a:pt x="31976525" y="5436870"/>
                  </a:cubicBezTo>
                  <a:cubicBezTo>
                    <a:pt x="31966364" y="5438140"/>
                    <a:pt x="31957475" y="5438140"/>
                    <a:pt x="31947314" y="5438140"/>
                  </a:cubicBezTo>
                  <a:lnTo>
                    <a:pt x="1210310" y="5438140"/>
                  </a:lnTo>
                  <a:cubicBezTo>
                    <a:pt x="1200150" y="5438140"/>
                    <a:pt x="1191260" y="5436870"/>
                    <a:pt x="1181100" y="5436870"/>
                  </a:cubicBezTo>
                  <a:cubicBezTo>
                    <a:pt x="1172210" y="5436870"/>
                    <a:pt x="1163320" y="5435600"/>
                    <a:pt x="1154430" y="5435600"/>
                  </a:cubicBezTo>
                  <a:cubicBezTo>
                    <a:pt x="735330" y="5407660"/>
                    <a:pt x="403860" y="5058410"/>
                    <a:pt x="403860" y="4631690"/>
                  </a:cubicBezTo>
                  <a:lnTo>
                    <a:pt x="403860" y="3509010"/>
                  </a:lnTo>
                  <a:cubicBezTo>
                    <a:pt x="403860" y="3116580"/>
                    <a:pt x="24130" y="2743200"/>
                    <a:pt x="0" y="2719070"/>
                  </a:cubicBezTo>
                  <a:cubicBezTo>
                    <a:pt x="24130" y="2694940"/>
                    <a:pt x="403860" y="2321560"/>
                    <a:pt x="403860" y="1929130"/>
                  </a:cubicBezTo>
                  <a:lnTo>
                    <a:pt x="405130" y="1929130"/>
                  </a:lnTo>
                  <a:lnTo>
                    <a:pt x="405130" y="806450"/>
                  </a:lnTo>
                  <a:cubicBezTo>
                    <a:pt x="405130" y="379730"/>
                    <a:pt x="736600" y="31750"/>
                    <a:pt x="1155700" y="2540"/>
                  </a:cubicBezTo>
                  <a:cubicBezTo>
                    <a:pt x="1164590" y="1270"/>
                    <a:pt x="1173480" y="1270"/>
                    <a:pt x="1182370" y="1270"/>
                  </a:cubicBezTo>
                  <a:cubicBezTo>
                    <a:pt x="1192530" y="0"/>
                    <a:pt x="1201420" y="0"/>
                    <a:pt x="1211580" y="0"/>
                  </a:cubicBezTo>
                  <a:lnTo>
                    <a:pt x="31948586" y="0"/>
                  </a:lnTo>
                  <a:cubicBezTo>
                    <a:pt x="31958743" y="0"/>
                    <a:pt x="31967636" y="1270"/>
                    <a:pt x="31977793" y="1270"/>
                  </a:cubicBezTo>
                  <a:cubicBezTo>
                    <a:pt x="31986686" y="1270"/>
                    <a:pt x="31995575" y="2540"/>
                    <a:pt x="32004464" y="2540"/>
                  </a:cubicBezTo>
                  <a:cubicBezTo>
                    <a:pt x="32423564" y="30480"/>
                    <a:pt x="32755036" y="379730"/>
                    <a:pt x="32755036" y="806450"/>
                  </a:cubicBezTo>
                  <a:lnTo>
                    <a:pt x="32755036" y="1929130"/>
                  </a:lnTo>
                  <a:cubicBezTo>
                    <a:pt x="32755036" y="2321560"/>
                    <a:pt x="33133493" y="2694940"/>
                    <a:pt x="33158893" y="2719070"/>
                  </a:cubicBezTo>
                  <a:close/>
                </a:path>
              </a:pathLst>
            </a:custGeom>
            <a:solidFill>
              <a:srgbClr val="3F5896"/>
            </a:solidFill>
          </p:spPr>
        </p:sp>
      </p:grpSp>
      <p:grpSp>
        <p:nvGrpSpPr>
          <p:cNvPr id="9" name="Group 9"/>
          <p:cNvGrpSpPr/>
          <p:nvPr/>
        </p:nvGrpSpPr>
        <p:grpSpPr>
          <a:xfrm>
            <a:off x="1919228" y="5010219"/>
            <a:ext cx="691635" cy="691635"/>
            <a:chOff x="0" y="0"/>
            <a:chExt cx="6350000" cy="6350000"/>
          </a:xfrm>
        </p:grpSpPr>
        <p:sp>
          <p:nvSpPr>
            <p:cNvPr id="10" name="Freeform 10"/>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grpSp>
        <p:nvGrpSpPr>
          <p:cNvPr id="11" name="Group 11"/>
          <p:cNvGrpSpPr/>
          <p:nvPr/>
        </p:nvGrpSpPr>
        <p:grpSpPr>
          <a:xfrm>
            <a:off x="1466142" y="6208855"/>
            <a:ext cx="6978022" cy="1142487"/>
            <a:chOff x="0" y="0"/>
            <a:chExt cx="33214774" cy="5438140"/>
          </a:xfrm>
        </p:grpSpPr>
        <p:sp>
          <p:nvSpPr>
            <p:cNvPr id="12" name="Freeform 12"/>
            <p:cNvSpPr/>
            <p:nvPr/>
          </p:nvSpPr>
          <p:spPr>
            <a:xfrm>
              <a:off x="27940" y="0"/>
              <a:ext cx="33158893" cy="5438140"/>
            </a:xfrm>
            <a:custGeom>
              <a:avLst/>
              <a:gdLst/>
              <a:ahLst/>
              <a:cxnLst/>
              <a:rect l="l" t="t" r="r" b="b"/>
              <a:pathLst>
                <a:path w="33158893" h="5438140">
                  <a:moveTo>
                    <a:pt x="33158893" y="2719070"/>
                  </a:moveTo>
                  <a:cubicBezTo>
                    <a:pt x="33133493" y="2743200"/>
                    <a:pt x="32755036" y="3116580"/>
                    <a:pt x="32755036" y="3509010"/>
                  </a:cubicBezTo>
                  <a:lnTo>
                    <a:pt x="32753764" y="3509010"/>
                  </a:lnTo>
                  <a:lnTo>
                    <a:pt x="32753764" y="4631690"/>
                  </a:lnTo>
                  <a:cubicBezTo>
                    <a:pt x="32753764" y="5058410"/>
                    <a:pt x="32422293" y="5406390"/>
                    <a:pt x="32003193" y="5435600"/>
                  </a:cubicBezTo>
                  <a:cubicBezTo>
                    <a:pt x="31994304" y="5436870"/>
                    <a:pt x="31985414" y="5436870"/>
                    <a:pt x="31976525" y="5436870"/>
                  </a:cubicBezTo>
                  <a:cubicBezTo>
                    <a:pt x="31966364" y="5438140"/>
                    <a:pt x="31957475" y="5438140"/>
                    <a:pt x="31947314" y="5438140"/>
                  </a:cubicBezTo>
                  <a:lnTo>
                    <a:pt x="1210310" y="5438140"/>
                  </a:lnTo>
                  <a:cubicBezTo>
                    <a:pt x="1200150" y="5438140"/>
                    <a:pt x="1191260" y="5436870"/>
                    <a:pt x="1181100" y="5436870"/>
                  </a:cubicBezTo>
                  <a:cubicBezTo>
                    <a:pt x="1172210" y="5436870"/>
                    <a:pt x="1163320" y="5435600"/>
                    <a:pt x="1154430" y="5435600"/>
                  </a:cubicBezTo>
                  <a:cubicBezTo>
                    <a:pt x="735330" y="5407660"/>
                    <a:pt x="403860" y="5058410"/>
                    <a:pt x="403860" y="4631690"/>
                  </a:cubicBezTo>
                  <a:lnTo>
                    <a:pt x="403860" y="3509010"/>
                  </a:lnTo>
                  <a:cubicBezTo>
                    <a:pt x="403860" y="3116580"/>
                    <a:pt x="24130" y="2743200"/>
                    <a:pt x="0" y="2719070"/>
                  </a:cubicBezTo>
                  <a:cubicBezTo>
                    <a:pt x="24130" y="2694940"/>
                    <a:pt x="403860" y="2321560"/>
                    <a:pt x="403860" y="1929130"/>
                  </a:cubicBezTo>
                  <a:lnTo>
                    <a:pt x="405130" y="1929130"/>
                  </a:lnTo>
                  <a:lnTo>
                    <a:pt x="405130" y="806450"/>
                  </a:lnTo>
                  <a:cubicBezTo>
                    <a:pt x="405130" y="379730"/>
                    <a:pt x="736600" y="31750"/>
                    <a:pt x="1155700" y="2540"/>
                  </a:cubicBezTo>
                  <a:cubicBezTo>
                    <a:pt x="1164590" y="1270"/>
                    <a:pt x="1173480" y="1270"/>
                    <a:pt x="1182370" y="1270"/>
                  </a:cubicBezTo>
                  <a:cubicBezTo>
                    <a:pt x="1192530" y="0"/>
                    <a:pt x="1201420" y="0"/>
                    <a:pt x="1211580" y="0"/>
                  </a:cubicBezTo>
                  <a:lnTo>
                    <a:pt x="31948586" y="0"/>
                  </a:lnTo>
                  <a:cubicBezTo>
                    <a:pt x="31958743" y="0"/>
                    <a:pt x="31967636" y="1270"/>
                    <a:pt x="31977793" y="1270"/>
                  </a:cubicBezTo>
                  <a:cubicBezTo>
                    <a:pt x="31986686" y="1270"/>
                    <a:pt x="31995575" y="2540"/>
                    <a:pt x="32004464" y="2540"/>
                  </a:cubicBezTo>
                  <a:cubicBezTo>
                    <a:pt x="32423564" y="30480"/>
                    <a:pt x="32755036" y="379730"/>
                    <a:pt x="32755036" y="806450"/>
                  </a:cubicBezTo>
                  <a:lnTo>
                    <a:pt x="32755036" y="1929130"/>
                  </a:lnTo>
                  <a:cubicBezTo>
                    <a:pt x="32755036" y="2321560"/>
                    <a:pt x="33133493" y="2694940"/>
                    <a:pt x="33158893" y="2719070"/>
                  </a:cubicBezTo>
                  <a:close/>
                </a:path>
              </a:pathLst>
            </a:custGeom>
            <a:solidFill>
              <a:srgbClr val="3F5896"/>
            </a:solidFill>
          </p:spPr>
        </p:sp>
      </p:grpSp>
      <p:grpSp>
        <p:nvGrpSpPr>
          <p:cNvPr id="13" name="Group 13"/>
          <p:cNvGrpSpPr/>
          <p:nvPr/>
        </p:nvGrpSpPr>
        <p:grpSpPr>
          <a:xfrm>
            <a:off x="1919228" y="6434281"/>
            <a:ext cx="691635" cy="691635"/>
            <a:chOff x="0" y="0"/>
            <a:chExt cx="6350000" cy="6350000"/>
          </a:xfrm>
        </p:grpSpPr>
        <p:sp>
          <p:nvSpPr>
            <p:cNvPr id="14" name="Freeform 14"/>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grpSp>
        <p:nvGrpSpPr>
          <p:cNvPr id="15" name="Group 15"/>
          <p:cNvGrpSpPr/>
          <p:nvPr/>
        </p:nvGrpSpPr>
        <p:grpSpPr>
          <a:xfrm>
            <a:off x="1466142" y="7640311"/>
            <a:ext cx="6978022" cy="1142487"/>
            <a:chOff x="0" y="0"/>
            <a:chExt cx="33214774" cy="5438140"/>
          </a:xfrm>
        </p:grpSpPr>
        <p:sp>
          <p:nvSpPr>
            <p:cNvPr id="16" name="Freeform 16"/>
            <p:cNvSpPr/>
            <p:nvPr/>
          </p:nvSpPr>
          <p:spPr>
            <a:xfrm>
              <a:off x="27940" y="0"/>
              <a:ext cx="33158893" cy="5438140"/>
            </a:xfrm>
            <a:custGeom>
              <a:avLst/>
              <a:gdLst/>
              <a:ahLst/>
              <a:cxnLst/>
              <a:rect l="l" t="t" r="r" b="b"/>
              <a:pathLst>
                <a:path w="33158893" h="5438140">
                  <a:moveTo>
                    <a:pt x="33158893" y="2719070"/>
                  </a:moveTo>
                  <a:cubicBezTo>
                    <a:pt x="33133493" y="2743200"/>
                    <a:pt x="32755036" y="3116580"/>
                    <a:pt x="32755036" y="3509010"/>
                  </a:cubicBezTo>
                  <a:lnTo>
                    <a:pt x="32753764" y="3509010"/>
                  </a:lnTo>
                  <a:lnTo>
                    <a:pt x="32753764" y="4631690"/>
                  </a:lnTo>
                  <a:cubicBezTo>
                    <a:pt x="32753764" y="5058410"/>
                    <a:pt x="32422293" y="5406390"/>
                    <a:pt x="32003193" y="5435600"/>
                  </a:cubicBezTo>
                  <a:cubicBezTo>
                    <a:pt x="31994304" y="5436870"/>
                    <a:pt x="31985414" y="5436870"/>
                    <a:pt x="31976525" y="5436870"/>
                  </a:cubicBezTo>
                  <a:cubicBezTo>
                    <a:pt x="31966364" y="5438140"/>
                    <a:pt x="31957475" y="5438140"/>
                    <a:pt x="31947314" y="5438140"/>
                  </a:cubicBezTo>
                  <a:lnTo>
                    <a:pt x="1210310" y="5438140"/>
                  </a:lnTo>
                  <a:cubicBezTo>
                    <a:pt x="1200150" y="5438140"/>
                    <a:pt x="1191260" y="5436870"/>
                    <a:pt x="1181100" y="5436870"/>
                  </a:cubicBezTo>
                  <a:cubicBezTo>
                    <a:pt x="1172210" y="5436870"/>
                    <a:pt x="1163320" y="5435600"/>
                    <a:pt x="1154430" y="5435600"/>
                  </a:cubicBezTo>
                  <a:cubicBezTo>
                    <a:pt x="735330" y="5407660"/>
                    <a:pt x="403860" y="5058410"/>
                    <a:pt x="403860" y="4631690"/>
                  </a:cubicBezTo>
                  <a:lnTo>
                    <a:pt x="403860" y="3509010"/>
                  </a:lnTo>
                  <a:cubicBezTo>
                    <a:pt x="403860" y="3116580"/>
                    <a:pt x="24130" y="2743200"/>
                    <a:pt x="0" y="2719070"/>
                  </a:cubicBezTo>
                  <a:cubicBezTo>
                    <a:pt x="24130" y="2694940"/>
                    <a:pt x="403860" y="2321560"/>
                    <a:pt x="403860" y="1929130"/>
                  </a:cubicBezTo>
                  <a:lnTo>
                    <a:pt x="405130" y="1929130"/>
                  </a:lnTo>
                  <a:lnTo>
                    <a:pt x="405130" y="806450"/>
                  </a:lnTo>
                  <a:cubicBezTo>
                    <a:pt x="405130" y="379730"/>
                    <a:pt x="736600" y="31750"/>
                    <a:pt x="1155700" y="2540"/>
                  </a:cubicBezTo>
                  <a:cubicBezTo>
                    <a:pt x="1164590" y="1270"/>
                    <a:pt x="1173480" y="1270"/>
                    <a:pt x="1182370" y="1270"/>
                  </a:cubicBezTo>
                  <a:cubicBezTo>
                    <a:pt x="1192530" y="0"/>
                    <a:pt x="1201420" y="0"/>
                    <a:pt x="1211580" y="0"/>
                  </a:cubicBezTo>
                  <a:lnTo>
                    <a:pt x="31948586" y="0"/>
                  </a:lnTo>
                  <a:cubicBezTo>
                    <a:pt x="31958743" y="0"/>
                    <a:pt x="31967636" y="1270"/>
                    <a:pt x="31977793" y="1270"/>
                  </a:cubicBezTo>
                  <a:cubicBezTo>
                    <a:pt x="31986686" y="1270"/>
                    <a:pt x="31995575" y="2540"/>
                    <a:pt x="32004464" y="2540"/>
                  </a:cubicBezTo>
                  <a:cubicBezTo>
                    <a:pt x="32423564" y="30480"/>
                    <a:pt x="32755036" y="379730"/>
                    <a:pt x="32755036" y="806450"/>
                  </a:cubicBezTo>
                  <a:lnTo>
                    <a:pt x="32755036" y="1929130"/>
                  </a:lnTo>
                  <a:cubicBezTo>
                    <a:pt x="32755036" y="2321560"/>
                    <a:pt x="33133493" y="2694940"/>
                    <a:pt x="33158893" y="2719070"/>
                  </a:cubicBezTo>
                  <a:close/>
                </a:path>
              </a:pathLst>
            </a:custGeom>
            <a:solidFill>
              <a:srgbClr val="3F5896"/>
            </a:solidFill>
          </p:spPr>
        </p:sp>
      </p:grpSp>
      <p:grpSp>
        <p:nvGrpSpPr>
          <p:cNvPr id="17" name="Group 17"/>
          <p:cNvGrpSpPr/>
          <p:nvPr/>
        </p:nvGrpSpPr>
        <p:grpSpPr>
          <a:xfrm>
            <a:off x="1919228" y="7865737"/>
            <a:ext cx="691635" cy="691635"/>
            <a:chOff x="0" y="0"/>
            <a:chExt cx="6350000" cy="6350000"/>
          </a:xfrm>
        </p:grpSpPr>
        <p:sp>
          <p:nvSpPr>
            <p:cNvPr id="18" name="Freeform 18"/>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pic>
        <p:nvPicPr>
          <p:cNvPr id="19" name="Picture 19"/>
          <p:cNvPicPr>
            <a:picLocks noChangeAspect="1"/>
          </p:cNvPicPr>
          <p:nvPr/>
        </p:nvPicPr>
        <p:blipFill>
          <a:blip r:embed="rId6"/>
          <a:srcRect/>
          <a:stretch>
            <a:fillRect/>
          </a:stretch>
        </p:blipFill>
        <p:spPr>
          <a:xfrm>
            <a:off x="16092304" y="3475381"/>
            <a:ext cx="2406773" cy="6755855"/>
          </a:xfrm>
          <a:prstGeom prst="rect">
            <a:avLst/>
          </a:prstGeom>
        </p:spPr>
      </p:pic>
      <p:sp>
        <p:nvSpPr>
          <p:cNvPr id="20" name="TextBox 20"/>
          <p:cNvSpPr txBox="1"/>
          <p:nvPr/>
        </p:nvSpPr>
        <p:spPr>
          <a:xfrm>
            <a:off x="2801656" y="4794379"/>
            <a:ext cx="5642508" cy="1104265"/>
          </a:xfrm>
          <a:prstGeom prst="rect">
            <a:avLst/>
          </a:prstGeom>
        </p:spPr>
        <p:txBody>
          <a:bodyPr lIns="0" tIns="0" rIns="0" bIns="0" rtlCol="0" anchor="t">
            <a:spAutoFit/>
          </a:bodyPr>
          <a:lstStyle/>
          <a:p>
            <a:pPr marL="0" lvl="0" indent="0">
              <a:lnSpc>
                <a:spcPts val="2990"/>
              </a:lnSpc>
            </a:pPr>
            <a:r>
              <a:rPr lang="en-US" sz="2300">
                <a:solidFill>
                  <a:srgbClr val="FFFFFF"/>
                </a:solidFill>
                <a:latin typeface="Montserrat"/>
              </a:rPr>
              <a:t>Manage a caseload of students with a range of mental health conditions, providing advice and guidance </a:t>
            </a:r>
          </a:p>
        </p:txBody>
      </p:sp>
      <p:sp>
        <p:nvSpPr>
          <p:cNvPr id="21" name="TextBox 21"/>
          <p:cNvSpPr txBox="1"/>
          <p:nvPr/>
        </p:nvSpPr>
        <p:spPr>
          <a:xfrm>
            <a:off x="2025552" y="2037062"/>
            <a:ext cx="5859202" cy="1806575"/>
          </a:xfrm>
          <a:prstGeom prst="rect">
            <a:avLst/>
          </a:prstGeom>
        </p:spPr>
        <p:txBody>
          <a:bodyPr lIns="0" tIns="0" rIns="0" bIns="0" rtlCol="0" anchor="t">
            <a:spAutoFit/>
          </a:bodyPr>
          <a:lstStyle/>
          <a:p>
            <a:pPr algn="ctr">
              <a:lnSpc>
                <a:spcPts val="6999"/>
              </a:lnSpc>
            </a:pPr>
            <a:r>
              <a:rPr lang="en-US" sz="6999">
                <a:solidFill>
                  <a:srgbClr val="2E2E2E"/>
                </a:solidFill>
                <a:latin typeface="Gliker SemiBold"/>
              </a:rPr>
              <a:t>WELLBEING ADVISOR</a:t>
            </a:r>
          </a:p>
        </p:txBody>
      </p:sp>
      <p:sp>
        <p:nvSpPr>
          <p:cNvPr id="22" name="TextBox 22"/>
          <p:cNvSpPr txBox="1"/>
          <p:nvPr/>
        </p:nvSpPr>
        <p:spPr>
          <a:xfrm>
            <a:off x="9826025" y="2356467"/>
            <a:ext cx="6497672" cy="512445"/>
          </a:xfrm>
          <a:prstGeom prst="rect">
            <a:avLst/>
          </a:prstGeom>
        </p:spPr>
        <p:txBody>
          <a:bodyPr lIns="0" tIns="0" rIns="0" bIns="0" rtlCol="0" anchor="t">
            <a:spAutoFit/>
          </a:bodyPr>
          <a:lstStyle/>
          <a:p>
            <a:pPr marL="0" lvl="0" indent="0" algn="ctr">
              <a:lnSpc>
                <a:spcPts val="3960"/>
              </a:lnSpc>
              <a:spcBef>
                <a:spcPct val="0"/>
              </a:spcBef>
            </a:pPr>
            <a:r>
              <a:rPr lang="en-US" sz="3600" spc="72">
                <a:solidFill>
                  <a:srgbClr val="2E2E2E"/>
                </a:solidFill>
                <a:latin typeface="Gliker"/>
              </a:rPr>
              <a:t>Main Purposes of Role</a:t>
            </a:r>
          </a:p>
        </p:txBody>
      </p:sp>
      <p:sp>
        <p:nvSpPr>
          <p:cNvPr id="23" name="TextBox 23"/>
          <p:cNvSpPr txBox="1"/>
          <p:nvPr/>
        </p:nvSpPr>
        <p:spPr>
          <a:xfrm>
            <a:off x="10111775" y="3632087"/>
            <a:ext cx="5926172" cy="3328035"/>
          </a:xfrm>
          <a:prstGeom prst="rect">
            <a:avLst/>
          </a:prstGeom>
        </p:spPr>
        <p:txBody>
          <a:bodyPr lIns="0" tIns="0" rIns="0" bIns="0" rtlCol="0" anchor="t">
            <a:spAutoFit/>
          </a:bodyPr>
          <a:lstStyle/>
          <a:p>
            <a:pPr marL="453390" lvl="1" indent="-226695" algn="ctr">
              <a:lnSpc>
                <a:spcPts val="2940"/>
              </a:lnSpc>
              <a:buFont typeface="Arial"/>
              <a:buChar char="•"/>
            </a:pPr>
            <a:r>
              <a:rPr lang="en-US" sz="2100">
                <a:solidFill>
                  <a:srgbClr val="2E2E2E"/>
                </a:solidFill>
                <a:latin typeface="Montserrat"/>
              </a:rPr>
              <a:t>Busy caseload of students.</a:t>
            </a:r>
          </a:p>
          <a:p>
            <a:pPr marL="453390" lvl="1" indent="-226695" algn="ctr">
              <a:lnSpc>
                <a:spcPts val="2940"/>
              </a:lnSpc>
              <a:buFont typeface="Arial"/>
              <a:buChar char="•"/>
            </a:pPr>
            <a:r>
              <a:rPr lang="en-US" sz="2100">
                <a:solidFill>
                  <a:srgbClr val="2E2E2E"/>
                </a:solidFill>
                <a:latin typeface="Montserrat"/>
              </a:rPr>
              <a:t>Providing advice and guidance.</a:t>
            </a:r>
          </a:p>
          <a:p>
            <a:pPr marL="453390" lvl="1" indent="-226695" algn="ctr">
              <a:lnSpc>
                <a:spcPts val="2940"/>
              </a:lnSpc>
              <a:buFont typeface="Arial"/>
              <a:buChar char="•"/>
            </a:pPr>
            <a:r>
              <a:rPr lang="en-US" sz="2100">
                <a:solidFill>
                  <a:srgbClr val="2E2E2E"/>
                </a:solidFill>
                <a:latin typeface="Montserrat"/>
              </a:rPr>
              <a:t>Contribute to the development of service provision.</a:t>
            </a:r>
          </a:p>
          <a:p>
            <a:pPr marL="453390" lvl="1" indent="-226695" algn="ctr">
              <a:lnSpc>
                <a:spcPts val="2940"/>
              </a:lnSpc>
              <a:buFont typeface="Arial"/>
              <a:buChar char="•"/>
            </a:pPr>
            <a:r>
              <a:rPr lang="en-US" sz="2100">
                <a:solidFill>
                  <a:srgbClr val="2E2E2E"/>
                </a:solidFill>
                <a:latin typeface="Montserrat"/>
              </a:rPr>
              <a:t>Contribute to new initiatives</a:t>
            </a:r>
          </a:p>
          <a:p>
            <a:pPr marL="453390" lvl="1" indent="-226695" algn="ctr">
              <a:lnSpc>
                <a:spcPts val="2940"/>
              </a:lnSpc>
              <a:buFont typeface="Arial"/>
              <a:buChar char="•"/>
            </a:pPr>
            <a:r>
              <a:rPr lang="en-US" sz="2100">
                <a:solidFill>
                  <a:srgbClr val="2E2E2E"/>
                </a:solidFill>
                <a:latin typeface="Montserrat"/>
              </a:rPr>
              <a:t>Work with stakeholders across the university</a:t>
            </a:r>
          </a:p>
          <a:p>
            <a:pPr marL="453390" lvl="1" indent="-226695" algn="ctr">
              <a:lnSpc>
                <a:spcPts val="2940"/>
              </a:lnSpc>
              <a:buFont typeface="Arial"/>
              <a:buChar char="•"/>
            </a:pPr>
            <a:r>
              <a:rPr lang="en-US" sz="2100">
                <a:solidFill>
                  <a:srgbClr val="2E2E2E"/>
                </a:solidFill>
                <a:latin typeface="Montserrat"/>
              </a:rPr>
              <a:t>Contribute to training</a:t>
            </a:r>
          </a:p>
          <a:p>
            <a:pPr marL="453390" lvl="1" indent="-226695" algn="ctr">
              <a:lnSpc>
                <a:spcPts val="2940"/>
              </a:lnSpc>
              <a:buFont typeface="Arial"/>
              <a:buChar char="•"/>
            </a:pPr>
            <a:r>
              <a:rPr lang="en-US" sz="2100">
                <a:solidFill>
                  <a:srgbClr val="2E2E2E"/>
                </a:solidFill>
                <a:latin typeface="Montserrat"/>
              </a:rPr>
              <a:t>Liaise with external agencies</a:t>
            </a:r>
          </a:p>
        </p:txBody>
      </p:sp>
      <p:sp>
        <p:nvSpPr>
          <p:cNvPr id="24" name="TextBox 24"/>
          <p:cNvSpPr txBox="1"/>
          <p:nvPr/>
        </p:nvSpPr>
        <p:spPr>
          <a:xfrm>
            <a:off x="1919228" y="5185762"/>
            <a:ext cx="691635" cy="361950"/>
          </a:xfrm>
          <a:prstGeom prst="rect">
            <a:avLst/>
          </a:prstGeom>
        </p:spPr>
        <p:txBody>
          <a:bodyPr lIns="0" tIns="0" rIns="0" bIns="0" rtlCol="0" anchor="t">
            <a:spAutoFit/>
          </a:bodyPr>
          <a:lstStyle/>
          <a:p>
            <a:pPr algn="ctr">
              <a:lnSpc>
                <a:spcPts val="2879"/>
              </a:lnSpc>
            </a:pPr>
            <a:r>
              <a:rPr lang="en-US" sz="2400">
                <a:solidFill>
                  <a:srgbClr val="3F5896"/>
                </a:solidFill>
                <a:latin typeface="Gliker SemiBold"/>
              </a:rPr>
              <a:t>1</a:t>
            </a:r>
          </a:p>
        </p:txBody>
      </p:sp>
      <p:sp>
        <p:nvSpPr>
          <p:cNvPr id="25" name="TextBox 25"/>
          <p:cNvSpPr txBox="1"/>
          <p:nvPr/>
        </p:nvSpPr>
        <p:spPr>
          <a:xfrm>
            <a:off x="2801656" y="6218442"/>
            <a:ext cx="5229943" cy="1104265"/>
          </a:xfrm>
          <a:prstGeom prst="rect">
            <a:avLst/>
          </a:prstGeom>
        </p:spPr>
        <p:txBody>
          <a:bodyPr lIns="0" tIns="0" rIns="0" bIns="0" rtlCol="0" anchor="t">
            <a:spAutoFit/>
          </a:bodyPr>
          <a:lstStyle/>
          <a:p>
            <a:pPr marL="0" lvl="0" indent="0">
              <a:lnSpc>
                <a:spcPts val="2990"/>
              </a:lnSpc>
            </a:pPr>
            <a:r>
              <a:rPr lang="en-US" sz="2300">
                <a:solidFill>
                  <a:srgbClr val="FFFFFF"/>
                </a:solidFill>
                <a:latin typeface="Montserrat"/>
              </a:rPr>
              <a:t>To work as part of a team, and with students, to identify student support needs,</a:t>
            </a:r>
          </a:p>
        </p:txBody>
      </p:sp>
      <p:sp>
        <p:nvSpPr>
          <p:cNvPr id="26" name="TextBox 26"/>
          <p:cNvSpPr txBox="1"/>
          <p:nvPr/>
        </p:nvSpPr>
        <p:spPr>
          <a:xfrm>
            <a:off x="1919228" y="6609825"/>
            <a:ext cx="691635" cy="361950"/>
          </a:xfrm>
          <a:prstGeom prst="rect">
            <a:avLst/>
          </a:prstGeom>
        </p:spPr>
        <p:txBody>
          <a:bodyPr lIns="0" tIns="0" rIns="0" bIns="0" rtlCol="0" anchor="t">
            <a:spAutoFit/>
          </a:bodyPr>
          <a:lstStyle/>
          <a:p>
            <a:pPr algn="ctr">
              <a:lnSpc>
                <a:spcPts val="2879"/>
              </a:lnSpc>
            </a:pPr>
            <a:r>
              <a:rPr lang="en-US" sz="2400">
                <a:solidFill>
                  <a:srgbClr val="3F5896"/>
                </a:solidFill>
                <a:latin typeface="Gliker SemiBold"/>
              </a:rPr>
              <a:t>2</a:t>
            </a:r>
          </a:p>
        </p:txBody>
      </p:sp>
      <p:sp>
        <p:nvSpPr>
          <p:cNvPr id="27" name="TextBox 27"/>
          <p:cNvSpPr txBox="1"/>
          <p:nvPr/>
        </p:nvSpPr>
        <p:spPr>
          <a:xfrm>
            <a:off x="2801656" y="7817220"/>
            <a:ext cx="5229943" cy="769620"/>
          </a:xfrm>
          <a:prstGeom prst="rect">
            <a:avLst/>
          </a:prstGeom>
        </p:spPr>
        <p:txBody>
          <a:bodyPr lIns="0" tIns="0" rIns="0" bIns="0" rtlCol="0" anchor="t">
            <a:spAutoFit/>
          </a:bodyPr>
          <a:lstStyle/>
          <a:p>
            <a:pPr marL="0" lvl="0" indent="0">
              <a:lnSpc>
                <a:spcPts val="3120"/>
              </a:lnSpc>
            </a:pPr>
            <a:r>
              <a:rPr lang="en-US" sz="2400">
                <a:solidFill>
                  <a:srgbClr val="FFFFFF"/>
                </a:solidFill>
                <a:latin typeface="Montserrat"/>
              </a:rPr>
              <a:t>To maintain up to date, confidential case notes.</a:t>
            </a:r>
          </a:p>
        </p:txBody>
      </p:sp>
      <p:sp>
        <p:nvSpPr>
          <p:cNvPr id="28" name="TextBox 28"/>
          <p:cNvSpPr txBox="1"/>
          <p:nvPr/>
        </p:nvSpPr>
        <p:spPr>
          <a:xfrm>
            <a:off x="1919228" y="8041280"/>
            <a:ext cx="691635" cy="361950"/>
          </a:xfrm>
          <a:prstGeom prst="rect">
            <a:avLst/>
          </a:prstGeom>
        </p:spPr>
        <p:txBody>
          <a:bodyPr lIns="0" tIns="0" rIns="0" bIns="0" rtlCol="0" anchor="t">
            <a:spAutoFit/>
          </a:bodyPr>
          <a:lstStyle/>
          <a:p>
            <a:pPr algn="ctr">
              <a:lnSpc>
                <a:spcPts val="2879"/>
              </a:lnSpc>
            </a:pPr>
            <a:r>
              <a:rPr lang="en-US" sz="2400">
                <a:solidFill>
                  <a:srgbClr val="3F5896"/>
                </a:solidFill>
                <a:latin typeface="Gliker SemiBold"/>
              </a:rPr>
              <a:t>3</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1644347" y="3879554"/>
            <a:ext cx="14999307" cy="5378746"/>
            <a:chOff x="0" y="0"/>
            <a:chExt cx="5543419" cy="1987868"/>
          </a:xfrm>
        </p:grpSpPr>
        <p:sp>
          <p:nvSpPr>
            <p:cNvPr id="3" name="Freeform 3"/>
            <p:cNvSpPr/>
            <p:nvPr/>
          </p:nvSpPr>
          <p:spPr>
            <a:xfrm>
              <a:off x="0" y="0"/>
              <a:ext cx="5543419" cy="1987868"/>
            </a:xfrm>
            <a:custGeom>
              <a:avLst/>
              <a:gdLst/>
              <a:ahLst/>
              <a:cxnLst/>
              <a:rect l="l" t="t" r="r" b="b"/>
              <a:pathLst>
                <a:path w="5543419" h="1987868">
                  <a:moveTo>
                    <a:pt x="5418959" y="1987868"/>
                  </a:moveTo>
                  <a:lnTo>
                    <a:pt x="124460" y="1987868"/>
                  </a:lnTo>
                  <a:cubicBezTo>
                    <a:pt x="55880" y="1987868"/>
                    <a:pt x="0" y="1931988"/>
                    <a:pt x="0" y="1863408"/>
                  </a:cubicBezTo>
                  <a:lnTo>
                    <a:pt x="0" y="124460"/>
                  </a:lnTo>
                  <a:cubicBezTo>
                    <a:pt x="0" y="55880"/>
                    <a:pt x="55880" y="0"/>
                    <a:pt x="124460" y="0"/>
                  </a:cubicBezTo>
                  <a:lnTo>
                    <a:pt x="5418959" y="0"/>
                  </a:lnTo>
                  <a:cubicBezTo>
                    <a:pt x="5487539" y="0"/>
                    <a:pt x="5543419" y="55880"/>
                    <a:pt x="5543419" y="124460"/>
                  </a:cubicBezTo>
                  <a:lnTo>
                    <a:pt x="5543419" y="1863408"/>
                  </a:lnTo>
                  <a:cubicBezTo>
                    <a:pt x="5543419" y="1931988"/>
                    <a:pt x="5487539" y="1987868"/>
                    <a:pt x="5418959" y="1987868"/>
                  </a:cubicBezTo>
                  <a:close/>
                </a:path>
              </a:pathLst>
            </a:custGeom>
            <a:solidFill>
              <a:srgbClr val="FFFFFF"/>
            </a:solidFill>
          </p:spPr>
        </p:sp>
      </p:grpSp>
      <p:sp>
        <p:nvSpPr>
          <p:cNvPr id="4" name="AutoShape 4"/>
          <p:cNvSpPr/>
          <p:nvPr/>
        </p:nvSpPr>
        <p:spPr>
          <a:xfrm>
            <a:off x="2562238" y="5133975"/>
            <a:ext cx="13163525" cy="0"/>
          </a:xfrm>
          <a:prstGeom prst="line">
            <a:avLst/>
          </a:prstGeom>
          <a:ln w="19050" cap="flat">
            <a:solidFill>
              <a:srgbClr val="DDDDDD"/>
            </a:solidFill>
            <a:prstDash val="solid"/>
            <a:headEnd type="none" w="sm" len="sm"/>
            <a:tailEnd type="none" w="sm" len="sm"/>
          </a:ln>
        </p:spPr>
      </p:sp>
      <p:grpSp>
        <p:nvGrpSpPr>
          <p:cNvPr id="5" name="Group 5"/>
          <p:cNvGrpSpPr/>
          <p:nvPr/>
        </p:nvGrpSpPr>
        <p:grpSpPr>
          <a:xfrm>
            <a:off x="7776130" y="713116"/>
            <a:ext cx="3164477" cy="2664623"/>
            <a:chOff x="0" y="0"/>
            <a:chExt cx="1154410" cy="972062"/>
          </a:xfrm>
        </p:grpSpPr>
        <p:sp>
          <p:nvSpPr>
            <p:cNvPr id="6" name="Freeform 6"/>
            <p:cNvSpPr/>
            <p:nvPr/>
          </p:nvSpPr>
          <p:spPr>
            <a:xfrm>
              <a:off x="0" y="0"/>
              <a:ext cx="1154410" cy="972062"/>
            </a:xfrm>
            <a:custGeom>
              <a:avLst/>
              <a:gdLst/>
              <a:ahLst/>
              <a:cxnLst/>
              <a:rect l="l" t="t" r="r" b="b"/>
              <a:pathLst>
                <a:path w="1154410" h="972062">
                  <a:moveTo>
                    <a:pt x="0" y="0"/>
                  </a:moveTo>
                  <a:lnTo>
                    <a:pt x="1154410" y="0"/>
                  </a:lnTo>
                  <a:lnTo>
                    <a:pt x="1154410" y="972062"/>
                  </a:lnTo>
                  <a:lnTo>
                    <a:pt x="0" y="972062"/>
                  </a:lnTo>
                  <a:close/>
                </a:path>
              </a:pathLst>
            </a:custGeom>
            <a:solidFill>
              <a:srgbClr val="FFFFFF"/>
            </a:solidFill>
          </p:spPr>
        </p:sp>
      </p:grpSp>
      <p:pic>
        <p:nvPicPr>
          <p:cNvPr id="7" name="Picture 7"/>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b="39453"/>
          <a:stretch>
            <a:fillRect/>
          </a:stretch>
        </p:blipFill>
        <p:spPr>
          <a:xfrm>
            <a:off x="1644347" y="713116"/>
            <a:ext cx="6313384" cy="2664623"/>
          </a:xfrm>
          <a:prstGeom prst="rect">
            <a:avLst/>
          </a:prstGeom>
        </p:spPr>
      </p:pic>
      <p:pic>
        <p:nvPicPr>
          <p:cNvPr id="8" name="Picture 8"/>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1277384" y="5936233"/>
            <a:ext cx="733926" cy="1265389"/>
          </a:xfrm>
          <a:prstGeom prst="rect">
            <a:avLst/>
          </a:prstGeom>
        </p:spPr>
      </p:pic>
      <p:sp>
        <p:nvSpPr>
          <p:cNvPr id="9" name="TextBox 9"/>
          <p:cNvSpPr txBox="1"/>
          <p:nvPr/>
        </p:nvSpPr>
        <p:spPr>
          <a:xfrm>
            <a:off x="2844870" y="769077"/>
            <a:ext cx="8072209" cy="1276350"/>
          </a:xfrm>
          <a:prstGeom prst="rect">
            <a:avLst/>
          </a:prstGeom>
        </p:spPr>
        <p:txBody>
          <a:bodyPr lIns="0" tIns="0" rIns="0" bIns="0" rtlCol="0" anchor="t">
            <a:spAutoFit/>
          </a:bodyPr>
          <a:lstStyle/>
          <a:p>
            <a:pPr>
              <a:lnSpc>
                <a:spcPts val="5040"/>
              </a:lnSpc>
            </a:pPr>
            <a:r>
              <a:rPr lang="en-US" sz="4200" spc="210">
                <a:solidFill>
                  <a:srgbClr val="2E2E2E"/>
                </a:solidFill>
                <a:latin typeface="Gliker SemiBold Bold"/>
              </a:rPr>
              <a:t>HOW DO I MEET THE CRITERIA? </a:t>
            </a:r>
          </a:p>
        </p:txBody>
      </p:sp>
      <p:sp>
        <p:nvSpPr>
          <p:cNvPr id="10" name="TextBox 10"/>
          <p:cNvSpPr txBox="1"/>
          <p:nvPr/>
        </p:nvSpPr>
        <p:spPr>
          <a:xfrm>
            <a:off x="2868398" y="2056538"/>
            <a:ext cx="7028350" cy="1189355"/>
          </a:xfrm>
          <a:prstGeom prst="rect">
            <a:avLst/>
          </a:prstGeom>
        </p:spPr>
        <p:txBody>
          <a:bodyPr lIns="0" tIns="0" rIns="0" bIns="0" rtlCol="0" anchor="t">
            <a:spAutoFit/>
          </a:bodyPr>
          <a:lstStyle/>
          <a:p>
            <a:pPr marL="0" lvl="0" indent="0">
              <a:lnSpc>
                <a:spcPts val="3220"/>
              </a:lnSpc>
            </a:pPr>
            <a:r>
              <a:rPr lang="en-US" sz="2300">
                <a:solidFill>
                  <a:srgbClr val="2E2E2E"/>
                </a:solidFill>
                <a:latin typeface="Montserrat"/>
              </a:rPr>
              <a:t>This section of the presentation I will discuss how my work expierence makes me a suitable canidate for this role.</a:t>
            </a:r>
          </a:p>
        </p:txBody>
      </p:sp>
      <p:sp>
        <p:nvSpPr>
          <p:cNvPr id="11" name="TextBox 11"/>
          <p:cNvSpPr txBox="1"/>
          <p:nvPr/>
        </p:nvSpPr>
        <p:spPr>
          <a:xfrm>
            <a:off x="2582648" y="5814231"/>
            <a:ext cx="9081391" cy="3402965"/>
          </a:xfrm>
          <a:prstGeom prst="rect">
            <a:avLst/>
          </a:prstGeom>
        </p:spPr>
        <p:txBody>
          <a:bodyPr lIns="0" tIns="0" rIns="0" bIns="0" rtlCol="0" anchor="t">
            <a:spAutoFit/>
          </a:bodyPr>
          <a:lstStyle/>
          <a:p>
            <a:pPr marL="410213" lvl="1" indent="-205106">
              <a:lnSpc>
                <a:spcPts val="2660"/>
              </a:lnSpc>
              <a:buFont typeface="Arial"/>
              <a:buChar char="•"/>
            </a:pPr>
            <a:r>
              <a:rPr lang="en-US" sz="1900">
                <a:solidFill>
                  <a:srgbClr val="2E2E2E"/>
                </a:solidFill>
                <a:latin typeface="Montserrat"/>
              </a:rPr>
              <a:t>Experienced in working with individuals with mental health conditions</a:t>
            </a:r>
          </a:p>
          <a:p>
            <a:pPr marL="410213" lvl="1" indent="-205106">
              <a:lnSpc>
                <a:spcPts val="2660"/>
              </a:lnSpc>
              <a:buFont typeface="Arial"/>
              <a:buChar char="•"/>
            </a:pPr>
            <a:r>
              <a:rPr lang="en-US" sz="1900">
                <a:solidFill>
                  <a:srgbClr val="2E2E2E"/>
                </a:solidFill>
                <a:latin typeface="Montserrat"/>
              </a:rPr>
              <a:t>Builds rapport and trust with students to understand their needs and challenges</a:t>
            </a:r>
          </a:p>
          <a:p>
            <a:pPr marL="410213" lvl="1" indent="-205106">
              <a:lnSpc>
                <a:spcPts val="2660"/>
              </a:lnSpc>
              <a:buFont typeface="Arial"/>
              <a:buChar char="•"/>
            </a:pPr>
            <a:r>
              <a:rPr lang="en-US" sz="1900">
                <a:solidFill>
                  <a:srgbClr val="2E2E2E"/>
                </a:solidFill>
                <a:latin typeface="Montserrat"/>
              </a:rPr>
              <a:t>Advocates for individuals and works with community organisations and healthcare providers</a:t>
            </a:r>
          </a:p>
          <a:p>
            <a:pPr marL="410213" lvl="1" indent="-205106">
              <a:lnSpc>
                <a:spcPts val="2660"/>
              </a:lnSpc>
              <a:buFont typeface="Arial"/>
              <a:buChar char="•"/>
            </a:pPr>
            <a:r>
              <a:rPr lang="en-US" sz="1900">
                <a:solidFill>
                  <a:srgbClr val="2E2E2E"/>
                </a:solidFill>
                <a:latin typeface="Montserrat"/>
              </a:rPr>
              <a:t>Experienced in supporting student retention and fostering a sense of belonging</a:t>
            </a:r>
          </a:p>
          <a:p>
            <a:pPr marL="410213" lvl="1" indent="-205106">
              <a:lnSpc>
                <a:spcPts val="2660"/>
              </a:lnSpc>
              <a:buFont typeface="Arial"/>
              <a:buChar char="•"/>
            </a:pPr>
            <a:r>
              <a:rPr lang="en-US" sz="1900">
                <a:solidFill>
                  <a:srgbClr val="2E2E2E"/>
                </a:solidFill>
                <a:latin typeface="Montserrat"/>
              </a:rPr>
              <a:t>Understands the importance of student risk and safety and works to manage risk and promote safety</a:t>
            </a:r>
          </a:p>
          <a:p>
            <a:pPr>
              <a:lnSpc>
                <a:spcPts val="3359"/>
              </a:lnSpc>
            </a:pPr>
            <a:endParaRPr lang="en-US" sz="1900">
              <a:solidFill>
                <a:srgbClr val="2E2E2E"/>
              </a:solidFill>
              <a:latin typeface="Montserrat"/>
            </a:endParaRPr>
          </a:p>
        </p:txBody>
      </p:sp>
      <p:sp>
        <p:nvSpPr>
          <p:cNvPr id="12" name="TextBox 12"/>
          <p:cNvSpPr txBox="1"/>
          <p:nvPr/>
        </p:nvSpPr>
        <p:spPr>
          <a:xfrm>
            <a:off x="2582648" y="5191125"/>
            <a:ext cx="8596653" cy="379095"/>
          </a:xfrm>
          <a:prstGeom prst="rect">
            <a:avLst/>
          </a:prstGeom>
        </p:spPr>
        <p:txBody>
          <a:bodyPr lIns="0" tIns="0" rIns="0" bIns="0" rtlCol="0" anchor="t">
            <a:spAutoFit/>
          </a:bodyPr>
          <a:lstStyle/>
          <a:p>
            <a:pPr>
              <a:lnSpc>
                <a:spcPts val="3120"/>
              </a:lnSpc>
              <a:spcBef>
                <a:spcPct val="0"/>
              </a:spcBef>
            </a:pPr>
            <a:r>
              <a:rPr lang="en-US" sz="2400">
                <a:solidFill>
                  <a:srgbClr val="2E2E2E"/>
                </a:solidFill>
                <a:latin typeface="Montserrat Semi-Bold"/>
              </a:rPr>
              <a:t>How I meet this criteria:</a:t>
            </a:r>
          </a:p>
        </p:txBody>
      </p:sp>
      <p:sp>
        <p:nvSpPr>
          <p:cNvPr id="13" name="TextBox 13"/>
          <p:cNvSpPr txBox="1"/>
          <p:nvPr/>
        </p:nvSpPr>
        <p:spPr>
          <a:xfrm>
            <a:off x="2582648" y="3980815"/>
            <a:ext cx="13143114" cy="1076960"/>
          </a:xfrm>
          <a:prstGeom prst="rect">
            <a:avLst/>
          </a:prstGeom>
        </p:spPr>
        <p:txBody>
          <a:bodyPr lIns="0" tIns="0" rIns="0" bIns="0" rtlCol="0" anchor="t">
            <a:spAutoFit/>
          </a:bodyPr>
          <a:lstStyle/>
          <a:p>
            <a:pPr>
              <a:lnSpc>
                <a:spcPts val="2860"/>
              </a:lnSpc>
              <a:spcBef>
                <a:spcPct val="0"/>
              </a:spcBef>
            </a:pPr>
            <a:r>
              <a:rPr lang="en-US" sz="2200">
                <a:solidFill>
                  <a:srgbClr val="2E2E2E"/>
                </a:solidFill>
                <a:latin typeface="Montserrat Semi-Bold"/>
              </a:rPr>
              <a:t>To manage a caseload of students with a range of mental health conditions, providing advice and guidance in relation to access and inclusion matters, student retention and student risk and safety.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1644347" y="3879554"/>
            <a:ext cx="14999307" cy="5378746"/>
            <a:chOff x="0" y="0"/>
            <a:chExt cx="5543419" cy="1987868"/>
          </a:xfrm>
        </p:grpSpPr>
        <p:sp>
          <p:nvSpPr>
            <p:cNvPr id="3" name="Freeform 3"/>
            <p:cNvSpPr/>
            <p:nvPr/>
          </p:nvSpPr>
          <p:spPr>
            <a:xfrm>
              <a:off x="0" y="0"/>
              <a:ext cx="5543419" cy="1987868"/>
            </a:xfrm>
            <a:custGeom>
              <a:avLst/>
              <a:gdLst/>
              <a:ahLst/>
              <a:cxnLst/>
              <a:rect l="l" t="t" r="r" b="b"/>
              <a:pathLst>
                <a:path w="5543419" h="1987868">
                  <a:moveTo>
                    <a:pt x="5418959" y="1987868"/>
                  </a:moveTo>
                  <a:lnTo>
                    <a:pt x="124460" y="1987868"/>
                  </a:lnTo>
                  <a:cubicBezTo>
                    <a:pt x="55880" y="1987868"/>
                    <a:pt x="0" y="1931988"/>
                    <a:pt x="0" y="1863408"/>
                  </a:cubicBezTo>
                  <a:lnTo>
                    <a:pt x="0" y="124460"/>
                  </a:lnTo>
                  <a:cubicBezTo>
                    <a:pt x="0" y="55880"/>
                    <a:pt x="55880" y="0"/>
                    <a:pt x="124460" y="0"/>
                  </a:cubicBezTo>
                  <a:lnTo>
                    <a:pt x="5418959" y="0"/>
                  </a:lnTo>
                  <a:cubicBezTo>
                    <a:pt x="5487539" y="0"/>
                    <a:pt x="5543419" y="55880"/>
                    <a:pt x="5543419" y="124460"/>
                  </a:cubicBezTo>
                  <a:lnTo>
                    <a:pt x="5543419" y="1863408"/>
                  </a:lnTo>
                  <a:cubicBezTo>
                    <a:pt x="5543419" y="1931988"/>
                    <a:pt x="5487539" y="1987868"/>
                    <a:pt x="5418959" y="1987868"/>
                  </a:cubicBezTo>
                  <a:close/>
                </a:path>
              </a:pathLst>
            </a:custGeom>
            <a:solidFill>
              <a:srgbClr val="FFFFFF"/>
            </a:solidFill>
          </p:spPr>
        </p:sp>
      </p:grpSp>
      <p:sp>
        <p:nvSpPr>
          <p:cNvPr id="4" name="AutoShape 4"/>
          <p:cNvSpPr/>
          <p:nvPr/>
        </p:nvSpPr>
        <p:spPr>
          <a:xfrm>
            <a:off x="2562238" y="5133975"/>
            <a:ext cx="13163525" cy="0"/>
          </a:xfrm>
          <a:prstGeom prst="line">
            <a:avLst/>
          </a:prstGeom>
          <a:ln w="19050" cap="flat">
            <a:solidFill>
              <a:srgbClr val="DDDDDD"/>
            </a:solidFill>
            <a:prstDash val="solid"/>
            <a:headEnd type="none" w="sm" len="sm"/>
            <a:tailEnd type="none" w="sm" len="sm"/>
          </a:ln>
        </p:spPr>
      </p:sp>
      <p:grpSp>
        <p:nvGrpSpPr>
          <p:cNvPr id="5" name="Group 5"/>
          <p:cNvGrpSpPr/>
          <p:nvPr/>
        </p:nvGrpSpPr>
        <p:grpSpPr>
          <a:xfrm>
            <a:off x="7776130" y="713116"/>
            <a:ext cx="3164477" cy="2664623"/>
            <a:chOff x="0" y="0"/>
            <a:chExt cx="1154410" cy="972062"/>
          </a:xfrm>
        </p:grpSpPr>
        <p:sp>
          <p:nvSpPr>
            <p:cNvPr id="6" name="Freeform 6"/>
            <p:cNvSpPr/>
            <p:nvPr/>
          </p:nvSpPr>
          <p:spPr>
            <a:xfrm>
              <a:off x="0" y="0"/>
              <a:ext cx="1154410" cy="972062"/>
            </a:xfrm>
            <a:custGeom>
              <a:avLst/>
              <a:gdLst/>
              <a:ahLst/>
              <a:cxnLst/>
              <a:rect l="l" t="t" r="r" b="b"/>
              <a:pathLst>
                <a:path w="1154410" h="972062">
                  <a:moveTo>
                    <a:pt x="0" y="0"/>
                  </a:moveTo>
                  <a:lnTo>
                    <a:pt x="1154410" y="0"/>
                  </a:lnTo>
                  <a:lnTo>
                    <a:pt x="1154410" y="972062"/>
                  </a:lnTo>
                  <a:lnTo>
                    <a:pt x="0" y="972062"/>
                  </a:lnTo>
                  <a:close/>
                </a:path>
              </a:pathLst>
            </a:custGeom>
            <a:solidFill>
              <a:srgbClr val="FFFFFF"/>
            </a:solidFill>
          </p:spPr>
        </p:sp>
      </p:grpSp>
      <p:pic>
        <p:nvPicPr>
          <p:cNvPr id="7" name="Picture 7"/>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b="39453"/>
          <a:stretch>
            <a:fillRect/>
          </a:stretch>
        </p:blipFill>
        <p:spPr>
          <a:xfrm>
            <a:off x="1644347" y="713116"/>
            <a:ext cx="6313384" cy="2664623"/>
          </a:xfrm>
          <a:prstGeom prst="rect">
            <a:avLst/>
          </a:prstGeom>
        </p:spPr>
      </p:pic>
      <p:pic>
        <p:nvPicPr>
          <p:cNvPr id="8" name="Picture 8"/>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1277384" y="5936233"/>
            <a:ext cx="733926" cy="1265389"/>
          </a:xfrm>
          <a:prstGeom prst="rect">
            <a:avLst/>
          </a:prstGeom>
        </p:spPr>
      </p:pic>
      <p:sp>
        <p:nvSpPr>
          <p:cNvPr id="9" name="TextBox 9"/>
          <p:cNvSpPr txBox="1"/>
          <p:nvPr/>
        </p:nvSpPr>
        <p:spPr>
          <a:xfrm>
            <a:off x="2844870" y="769077"/>
            <a:ext cx="8072209" cy="1276350"/>
          </a:xfrm>
          <a:prstGeom prst="rect">
            <a:avLst/>
          </a:prstGeom>
        </p:spPr>
        <p:txBody>
          <a:bodyPr lIns="0" tIns="0" rIns="0" bIns="0" rtlCol="0" anchor="t">
            <a:spAutoFit/>
          </a:bodyPr>
          <a:lstStyle/>
          <a:p>
            <a:pPr>
              <a:lnSpc>
                <a:spcPts val="5040"/>
              </a:lnSpc>
            </a:pPr>
            <a:r>
              <a:rPr lang="en-US" sz="4200" spc="210">
                <a:solidFill>
                  <a:srgbClr val="2E2E2E"/>
                </a:solidFill>
                <a:latin typeface="Gliker SemiBold Bold"/>
              </a:rPr>
              <a:t>HOW DO I MEET THE CRITERIA? </a:t>
            </a:r>
          </a:p>
        </p:txBody>
      </p:sp>
      <p:sp>
        <p:nvSpPr>
          <p:cNvPr id="10" name="TextBox 10"/>
          <p:cNvSpPr txBox="1"/>
          <p:nvPr/>
        </p:nvSpPr>
        <p:spPr>
          <a:xfrm>
            <a:off x="2868398" y="2056538"/>
            <a:ext cx="7028350" cy="1189355"/>
          </a:xfrm>
          <a:prstGeom prst="rect">
            <a:avLst/>
          </a:prstGeom>
        </p:spPr>
        <p:txBody>
          <a:bodyPr lIns="0" tIns="0" rIns="0" bIns="0" rtlCol="0" anchor="t">
            <a:spAutoFit/>
          </a:bodyPr>
          <a:lstStyle/>
          <a:p>
            <a:pPr marL="0" lvl="0" indent="0">
              <a:lnSpc>
                <a:spcPts val="3220"/>
              </a:lnSpc>
            </a:pPr>
            <a:r>
              <a:rPr lang="en-US" sz="2300">
                <a:solidFill>
                  <a:srgbClr val="2E2E2E"/>
                </a:solidFill>
                <a:latin typeface="Montserrat"/>
              </a:rPr>
              <a:t>This section of the presentation I will discuss how my work expierence makes me a suitable canidate for this role.</a:t>
            </a:r>
          </a:p>
        </p:txBody>
      </p:sp>
      <p:sp>
        <p:nvSpPr>
          <p:cNvPr id="11" name="TextBox 11"/>
          <p:cNvSpPr txBox="1"/>
          <p:nvPr/>
        </p:nvSpPr>
        <p:spPr>
          <a:xfrm>
            <a:off x="2562238" y="5650865"/>
            <a:ext cx="14061005" cy="3607435"/>
          </a:xfrm>
          <a:prstGeom prst="rect">
            <a:avLst/>
          </a:prstGeom>
        </p:spPr>
        <p:txBody>
          <a:bodyPr lIns="0" tIns="0" rIns="0" bIns="0" rtlCol="0" anchor="t">
            <a:spAutoFit/>
          </a:bodyPr>
          <a:lstStyle/>
          <a:p>
            <a:pPr marL="496571" lvl="1" indent="-248285">
              <a:lnSpc>
                <a:spcPts val="3220"/>
              </a:lnSpc>
              <a:buFont typeface="Arial"/>
              <a:buChar char="•"/>
            </a:pPr>
            <a:r>
              <a:rPr lang="en-US" sz="2300">
                <a:solidFill>
                  <a:srgbClr val="2E2E2E"/>
                </a:solidFill>
                <a:latin typeface="Montserrat"/>
              </a:rPr>
              <a:t>Managed a caseload of over 36  patients a week with varying mental health conditions at Upper Valley GP Surgery as a Social Prescribing Coordinator</a:t>
            </a:r>
          </a:p>
          <a:p>
            <a:pPr marL="496571" lvl="1" indent="-248285">
              <a:lnSpc>
                <a:spcPts val="3220"/>
              </a:lnSpc>
              <a:buFont typeface="Arial"/>
              <a:buChar char="•"/>
            </a:pPr>
            <a:r>
              <a:rPr lang="en-US" sz="2300">
                <a:solidFill>
                  <a:srgbClr val="2E2E2E"/>
                </a:solidFill>
                <a:latin typeface="Montserrat"/>
              </a:rPr>
              <a:t>Provided advice and guidance to students experiencing academic and personal difficulties.</a:t>
            </a:r>
          </a:p>
          <a:p>
            <a:pPr marL="496571" lvl="1" indent="-248285">
              <a:lnSpc>
                <a:spcPts val="3220"/>
              </a:lnSpc>
              <a:buFont typeface="Arial"/>
              <a:buChar char="•"/>
            </a:pPr>
            <a:r>
              <a:rPr lang="en-US" sz="2300">
                <a:solidFill>
                  <a:srgbClr val="2E2E2E"/>
                </a:solidFill>
                <a:latin typeface="Montserrat"/>
              </a:rPr>
              <a:t>Connected students to appropriate resources and support systems, including mental health providers and community organizations</a:t>
            </a:r>
          </a:p>
          <a:p>
            <a:pPr marL="496571" lvl="1" indent="-248285">
              <a:lnSpc>
                <a:spcPts val="3220"/>
              </a:lnSpc>
              <a:buFont typeface="Arial"/>
              <a:buChar char="•"/>
            </a:pPr>
            <a:r>
              <a:rPr lang="en-US" sz="2300">
                <a:solidFill>
                  <a:srgbClr val="2E2E2E"/>
                </a:solidFill>
                <a:latin typeface="Montserrat"/>
              </a:rPr>
              <a:t>Maintained detailed and accurate records of student and patient care and progress, and communicated regularly with other healthcare providers and support staff to ensure comprehensive care for each student or patient.</a:t>
            </a:r>
          </a:p>
          <a:p>
            <a:pPr>
              <a:lnSpc>
                <a:spcPts val="3359"/>
              </a:lnSpc>
            </a:pPr>
            <a:endParaRPr lang="en-US" sz="2300">
              <a:solidFill>
                <a:srgbClr val="2E2E2E"/>
              </a:solidFill>
              <a:latin typeface="Montserrat"/>
            </a:endParaRPr>
          </a:p>
        </p:txBody>
      </p:sp>
      <p:sp>
        <p:nvSpPr>
          <p:cNvPr id="12" name="TextBox 12"/>
          <p:cNvSpPr txBox="1"/>
          <p:nvPr/>
        </p:nvSpPr>
        <p:spPr>
          <a:xfrm>
            <a:off x="2582648" y="5191125"/>
            <a:ext cx="8596653" cy="379095"/>
          </a:xfrm>
          <a:prstGeom prst="rect">
            <a:avLst/>
          </a:prstGeom>
        </p:spPr>
        <p:txBody>
          <a:bodyPr lIns="0" tIns="0" rIns="0" bIns="0" rtlCol="0" anchor="t">
            <a:spAutoFit/>
          </a:bodyPr>
          <a:lstStyle/>
          <a:p>
            <a:pPr>
              <a:lnSpc>
                <a:spcPts val="3120"/>
              </a:lnSpc>
              <a:spcBef>
                <a:spcPct val="0"/>
              </a:spcBef>
            </a:pPr>
            <a:r>
              <a:rPr lang="en-US" sz="2400">
                <a:solidFill>
                  <a:srgbClr val="2E2E2E"/>
                </a:solidFill>
                <a:latin typeface="Montserrat Semi-Bold"/>
              </a:rPr>
              <a:t>How I meet this criteria:</a:t>
            </a:r>
          </a:p>
        </p:txBody>
      </p:sp>
      <p:sp>
        <p:nvSpPr>
          <p:cNvPr id="13" name="TextBox 13"/>
          <p:cNvSpPr txBox="1"/>
          <p:nvPr/>
        </p:nvSpPr>
        <p:spPr>
          <a:xfrm>
            <a:off x="2582648" y="3980815"/>
            <a:ext cx="13143114" cy="1076960"/>
          </a:xfrm>
          <a:prstGeom prst="rect">
            <a:avLst/>
          </a:prstGeom>
        </p:spPr>
        <p:txBody>
          <a:bodyPr lIns="0" tIns="0" rIns="0" bIns="0" rtlCol="0" anchor="t">
            <a:spAutoFit/>
          </a:bodyPr>
          <a:lstStyle/>
          <a:p>
            <a:pPr>
              <a:lnSpc>
                <a:spcPts val="2860"/>
              </a:lnSpc>
              <a:spcBef>
                <a:spcPct val="0"/>
              </a:spcBef>
            </a:pPr>
            <a:r>
              <a:rPr lang="en-US" sz="2200">
                <a:solidFill>
                  <a:srgbClr val="2E2E2E"/>
                </a:solidFill>
                <a:latin typeface="Montserrat Semi-Bold"/>
              </a:rPr>
              <a:t>To manage a caseload of students with a range of mental health conditions, providing advice and guidance in relation to access and inclusion matters, student retention and student risk and safety.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1644347" y="3879554"/>
            <a:ext cx="14999307" cy="5378746"/>
            <a:chOff x="0" y="0"/>
            <a:chExt cx="5543419" cy="1987868"/>
          </a:xfrm>
        </p:grpSpPr>
        <p:sp>
          <p:nvSpPr>
            <p:cNvPr id="3" name="Freeform 3"/>
            <p:cNvSpPr/>
            <p:nvPr/>
          </p:nvSpPr>
          <p:spPr>
            <a:xfrm>
              <a:off x="0" y="0"/>
              <a:ext cx="5543419" cy="1987868"/>
            </a:xfrm>
            <a:custGeom>
              <a:avLst/>
              <a:gdLst/>
              <a:ahLst/>
              <a:cxnLst/>
              <a:rect l="l" t="t" r="r" b="b"/>
              <a:pathLst>
                <a:path w="5543419" h="1987868">
                  <a:moveTo>
                    <a:pt x="5418959" y="1987868"/>
                  </a:moveTo>
                  <a:lnTo>
                    <a:pt x="124460" y="1987868"/>
                  </a:lnTo>
                  <a:cubicBezTo>
                    <a:pt x="55880" y="1987868"/>
                    <a:pt x="0" y="1931988"/>
                    <a:pt x="0" y="1863408"/>
                  </a:cubicBezTo>
                  <a:lnTo>
                    <a:pt x="0" y="124460"/>
                  </a:lnTo>
                  <a:cubicBezTo>
                    <a:pt x="0" y="55880"/>
                    <a:pt x="55880" y="0"/>
                    <a:pt x="124460" y="0"/>
                  </a:cubicBezTo>
                  <a:lnTo>
                    <a:pt x="5418959" y="0"/>
                  </a:lnTo>
                  <a:cubicBezTo>
                    <a:pt x="5487539" y="0"/>
                    <a:pt x="5543419" y="55880"/>
                    <a:pt x="5543419" y="124460"/>
                  </a:cubicBezTo>
                  <a:lnTo>
                    <a:pt x="5543419" y="1863408"/>
                  </a:lnTo>
                  <a:cubicBezTo>
                    <a:pt x="5543419" y="1931988"/>
                    <a:pt x="5487539" y="1987868"/>
                    <a:pt x="5418959" y="1987868"/>
                  </a:cubicBezTo>
                  <a:close/>
                </a:path>
              </a:pathLst>
            </a:custGeom>
            <a:solidFill>
              <a:srgbClr val="FFFFFF"/>
            </a:solidFill>
          </p:spPr>
        </p:sp>
      </p:grpSp>
      <p:sp>
        <p:nvSpPr>
          <p:cNvPr id="4" name="AutoShape 4"/>
          <p:cNvSpPr/>
          <p:nvPr/>
        </p:nvSpPr>
        <p:spPr>
          <a:xfrm>
            <a:off x="2562238" y="5133975"/>
            <a:ext cx="13163525" cy="0"/>
          </a:xfrm>
          <a:prstGeom prst="line">
            <a:avLst/>
          </a:prstGeom>
          <a:ln w="19050" cap="flat">
            <a:solidFill>
              <a:srgbClr val="DDDDDD"/>
            </a:solidFill>
            <a:prstDash val="solid"/>
            <a:headEnd type="none" w="sm" len="sm"/>
            <a:tailEnd type="none" w="sm" len="sm"/>
          </a:ln>
        </p:spPr>
      </p:sp>
      <p:grpSp>
        <p:nvGrpSpPr>
          <p:cNvPr id="5" name="Group 5"/>
          <p:cNvGrpSpPr/>
          <p:nvPr/>
        </p:nvGrpSpPr>
        <p:grpSpPr>
          <a:xfrm>
            <a:off x="7776130" y="713116"/>
            <a:ext cx="3164477" cy="2664623"/>
            <a:chOff x="0" y="0"/>
            <a:chExt cx="1154410" cy="972062"/>
          </a:xfrm>
        </p:grpSpPr>
        <p:sp>
          <p:nvSpPr>
            <p:cNvPr id="6" name="Freeform 6"/>
            <p:cNvSpPr/>
            <p:nvPr/>
          </p:nvSpPr>
          <p:spPr>
            <a:xfrm>
              <a:off x="0" y="0"/>
              <a:ext cx="1154410" cy="972062"/>
            </a:xfrm>
            <a:custGeom>
              <a:avLst/>
              <a:gdLst/>
              <a:ahLst/>
              <a:cxnLst/>
              <a:rect l="l" t="t" r="r" b="b"/>
              <a:pathLst>
                <a:path w="1154410" h="972062">
                  <a:moveTo>
                    <a:pt x="0" y="0"/>
                  </a:moveTo>
                  <a:lnTo>
                    <a:pt x="1154410" y="0"/>
                  </a:lnTo>
                  <a:lnTo>
                    <a:pt x="1154410" y="972062"/>
                  </a:lnTo>
                  <a:lnTo>
                    <a:pt x="0" y="972062"/>
                  </a:lnTo>
                  <a:close/>
                </a:path>
              </a:pathLst>
            </a:custGeom>
            <a:solidFill>
              <a:srgbClr val="FFFFFF"/>
            </a:solidFill>
          </p:spPr>
        </p:sp>
      </p:grpSp>
      <p:pic>
        <p:nvPicPr>
          <p:cNvPr id="7" name="Picture 7"/>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b="39453"/>
          <a:stretch>
            <a:fillRect/>
          </a:stretch>
        </p:blipFill>
        <p:spPr>
          <a:xfrm>
            <a:off x="1644347" y="713116"/>
            <a:ext cx="6313384" cy="2664623"/>
          </a:xfrm>
          <a:prstGeom prst="rect">
            <a:avLst/>
          </a:prstGeom>
        </p:spPr>
      </p:pic>
      <p:pic>
        <p:nvPicPr>
          <p:cNvPr id="8" name="Picture 8"/>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1277384" y="5936233"/>
            <a:ext cx="733926" cy="1265389"/>
          </a:xfrm>
          <a:prstGeom prst="rect">
            <a:avLst/>
          </a:prstGeom>
        </p:spPr>
      </p:pic>
      <p:sp>
        <p:nvSpPr>
          <p:cNvPr id="9" name="TextBox 9"/>
          <p:cNvSpPr txBox="1"/>
          <p:nvPr/>
        </p:nvSpPr>
        <p:spPr>
          <a:xfrm>
            <a:off x="2844870" y="769077"/>
            <a:ext cx="8072209" cy="1276350"/>
          </a:xfrm>
          <a:prstGeom prst="rect">
            <a:avLst/>
          </a:prstGeom>
        </p:spPr>
        <p:txBody>
          <a:bodyPr lIns="0" tIns="0" rIns="0" bIns="0" rtlCol="0" anchor="t">
            <a:spAutoFit/>
          </a:bodyPr>
          <a:lstStyle/>
          <a:p>
            <a:pPr>
              <a:lnSpc>
                <a:spcPts val="5040"/>
              </a:lnSpc>
            </a:pPr>
            <a:r>
              <a:rPr lang="en-US" sz="4200" spc="210">
                <a:solidFill>
                  <a:srgbClr val="2E2E2E"/>
                </a:solidFill>
                <a:latin typeface="Gliker SemiBold Bold"/>
              </a:rPr>
              <a:t>HOW DO I MEET THE CRITERIA? </a:t>
            </a:r>
          </a:p>
        </p:txBody>
      </p:sp>
      <p:sp>
        <p:nvSpPr>
          <p:cNvPr id="10" name="TextBox 10"/>
          <p:cNvSpPr txBox="1"/>
          <p:nvPr/>
        </p:nvSpPr>
        <p:spPr>
          <a:xfrm>
            <a:off x="2868398" y="2056538"/>
            <a:ext cx="7028350" cy="1189355"/>
          </a:xfrm>
          <a:prstGeom prst="rect">
            <a:avLst/>
          </a:prstGeom>
        </p:spPr>
        <p:txBody>
          <a:bodyPr lIns="0" tIns="0" rIns="0" bIns="0" rtlCol="0" anchor="t">
            <a:spAutoFit/>
          </a:bodyPr>
          <a:lstStyle/>
          <a:p>
            <a:pPr marL="0" lvl="0" indent="0">
              <a:lnSpc>
                <a:spcPts val="3220"/>
              </a:lnSpc>
            </a:pPr>
            <a:r>
              <a:rPr lang="en-US" sz="2300">
                <a:solidFill>
                  <a:srgbClr val="2E2E2E"/>
                </a:solidFill>
                <a:latin typeface="Montserrat"/>
              </a:rPr>
              <a:t>This section of the presentation I will discuss how my work expierence makes me a suitable canidate for this role.</a:t>
            </a:r>
          </a:p>
        </p:txBody>
      </p:sp>
      <p:sp>
        <p:nvSpPr>
          <p:cNvPr id="11" name="TextBox 11"/>
          <p:cNvSpPr txBox="1"/>
          <p:nvPr/>
        </p:nvSpPr>
        <p:spPr>
          <a:xfrm>
            <a:off x="2582648" y="5804706"/>
            <a:ext cx="13888599" cy="4026535"/>
          </a:xfrm>
          <a:prstGeom prst="rect">
            <a:avLst/>
          </a:prstGeom>
        </p:spPr>
        <p:txBody>
          <a:bodyPr lIns="0" tIns="0" rIns="0" bIns="0" rtlCol="0" anchor="t">
            <a:spAutoFit/>
          </a:bodyPr>
          <a:lstStyle/>
          <a:p>
            <a:pPr marL="496571" lvl="1" indent="-248285">
              <a:lnSpc>
                <a:spcPts val="3220"/>
              </a:lnSpc>
              <a:buFont typeface="Arial"/>
              <a:buChar char="•"/>
            </a:pPr>
            <a:r>
              <a:rPr lang="en-US" sz="2300">
                <a:solidFill>
                  <a:srgbClr val="2E2E2E"/>
                </a:solidFill>
                <a:latin typeface="Montserrat"/>
              </a:rPr>
              <a:t>Collaborated with a multidisciplinary healthcare team at Upper Valley GP Surgery to identify patient needs and provide comprehensive care</a:t>
            </a:r>
          </a:p>
          <a:p>
            <a:pPr marL="496571" lvl="1" indent="-248285">
              <a:lnSpc>
                <a:spcPts val="3220"/>
              </a:lnSpc>
              <a:buFont typeface="Arial"/>
              <a:buChar char="•"/>
            </a:pPr>
            <a:r>
              <a:rPr lang="en-US" sz="2300">
                <a:solidFill>
                  <a:srgbClr val="2E2E2E"/>
                </a:solidFill>
                <a:latin typeface="Montserrat"/>
              </a:rPr>
              <a:t>Worked closely with patients to identify their individual needs, preferences, and goals, and develop personalised care plans</a:t>
            </a:r>
          </a:p>
          <a:p>
            <a:pPr marL="496571" lvl="1" indent="-248285">
              <a:lnSpc>
                <a:spcPts val="3220"/>
              </a:lnSpc>
              <a:buFont typeface="Arial"/>
              <a:buChar char="•"/>
            </a:pPr>
            <a:r>
              <a:rPr lang="en-US" sz="2300">
                <a:solidFill>
                  <a:srgbClr val="2E2E2E"/>
                </a:solidFill>
                <a:latin typeface="Montserrat"/>
              </a:rPr>
              <a:t>Utilised evidence-based practice guidelines and relevant legislation, such as the Care Act and Mental Capacity Act, to guide decisions and ensure patient rights are protected</a:t>
            </a:r>
          </a:p>
          <a:p>
            <a:pPr marL="496571" lvl="1" indent="-248285">
              <a:lnSpc>
                <a:spcPts val="3220"/>
              </a:lnSpc>
              <a:buFont typeface="Arial"/>
              <a:buChar char="•"/>
            </a:pPr>
            <a:r>
              <a:rPr lang="en-US" sz="2300">
                <a:solidFill>
                  <a:srgbClr val="2E2E2E"/>
                </a:solidFill>
                <a:latin typeface="Montserrat"/>
              </a:rPr>
              <a:t>Fostered partnerships with community organisations and support services to provide holistic care for patients and promote community engagement</a:t>
            </a:r>
          </a:p>
          <a:p>
            <a:pPr>
              <a:lnSpc>
                <a:spcPts val="3359"/>
              </a:lnSpc>
            </a:pPr>
            <a:endParaRPr lang="en-US" sz="2300">
              <a:solidFill>
                <a:srgbClr val="2E2E2E"/>
              </a:solidFill>
              <a:latin typeface="Montserrat"/>
            </a:endParaRPr>
          </a:p>
          <a:p>
            <a:pPr>
              <a:lnSpc>
                <a:spcPts val="3359"/>
              </a:lnSpc>
            </a:pPr>
            <a:endParaRPr lang="en-US" sz="2300">
              <a:solidFill>
                <a:srgbClr val="2E2E2E"/>
              </a:solidFill>
              <a:latin typeface="Montserrat"/>
            </a:endParaRPr>
          </a:p>
        </p:txBody>
      </p:sp>
      <p:sp>
        <p:nvSpPr>
          <p:cNvPr id="12" name="TextBox 12"/>
          <p:cNvSpPr txBox="1"/>
          <p:nvPr/>
        </p:nvSpPr>
        <p:spPr>
          <a:xfrm>
            <a:off x="2582648" y="5191125"/>
            <a:ext cx="8596653" cy="379095"/>
          </a:xfrm>
          <a:prstGeom prst="rect">
            <a:avLst/>
          </a:prstGeom>
        </p:spPr>
        <p:txBody>
          <a:bodyPr lIns="0" tIns="0" rIns="0" bIns="0" rtlCol="0" anchor="t">
            <a:spAutoFit/>
          </a:bodyPr>
          <a:lstStyle/>
          <a:p>
            <a:pPr>
              <a:lnSpc>
                <a:spcPts val="3120"/>
              </a:lnSpc>
              <a:spcBef>
                <a:spcPct val="0"/>
              </a:spcBef>
            </a:pPr>
            <a:r>
              <a:rPr lang="en-US" sz="2400">
                <a:solidFill>
                  <a:srgbClr val="2E2E2E"/>
                </a:solidFill>
                <a:latin typeface="Montserrat Semi-Bold"/>
              </a:rPr>
              <a:t>How I meet this criteria:</a:t>
            </a:r>
          </a:p>
        </p:txBody>
      </p:sp>
      <p:sp>
        <p:nvSpPr>
          <p:cNvPr id="13" name="TextBox 13"/>
          <p:cNvSpPr txBox="1"/>
          <p:nvPr/>
        </p:nvSpPr>
        <p:spPr>
          <a:xfrm>
            <a:off x="2582648" y="3980815"/>
            <a:ext cx="13143114" cy="715010"/>
          </a:xfrm>
          <a:prstGeom prst="rect">
            <a:avLst/>
          </a:prstGeom>
        </p:spPr>
        <p:txBody>
          <a:bodyPr lIns="0" tIns="0" rIns="0" bIns="0" rtlCol="0" anchor="t">
            <a:spAutoFit/>
          </a:bodyPr>
          <a:lstStyle/>
          <a:p>
            <a:pPr>
              <a:lnSpc>
                <a:spcPts val="2860"/>
              </a:lnSpc>
              <a:spcBef>
                <a:spcPct val="0"/>
              </a:spcBef>
            </a:pPr>
            <a:r>
              <a:rPr lang="en-US" sz="2200">
                <a:solidFill>
                  <a:srgbClr val="2E2E2E"/>
                </a:solidFill>
                <a:latin typeface="Montserrat Semi-Bold"/>
              </a:rPr>
              <a:t>To work as part of a team, and with students, to identify student support needs, and be guided by legislation and best practice in the sector in order to account for decisions made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1644347" y="3879554"/>
            <a:ext cx="14999307" cy="5378746"/>
            <a:chOff x="0" y="0"/>
            <a:chExt cx="5543419" cy="1987868"/>
          </a:xfrm>
        </p:grpSpPr>
        <p:sp>
          <p:nvSpPr>
            <p:cNvPr id="3" name="Freeform 3"/>
            <p:cNvSpPr/>
            <p:nvPr/>
          </p:nvSpPr>
          <p:spPr>
            <a:xfrm>
              <a:off x="0" y="0"/>
              <a:ext cx="5543419" cy="1987868"/>
            </a:xfrm>
            <a:custGeom>
              <a:avLst/>
              <a:gdLst/>
              <a:ahLst/>
              <a:cxnLst/>
              <a:rect l="l" t="t" r="r" b="b"/>
              <a:pathLst>
                <a:path w="5543419" h="1987868">
                  <a:moveTo>
                    <a:pt x="5418959" y="1987868"/>
                  </a:moveTo>
                  <a:lnTo>
                    <a:pt x="124460" y="1987868"/>
                  </a:lnTo>
                  <a:cubicBezTo>
                    <a:pt x="55880" y="1987868"/>
                    <a:pt x="0" y="1931988"/>
                    <a:pt x="0" y="1863408"/>
                  </a:cubicBezTo>
                  <a:lnTo>
                    <a:pt x="0" y="124460"/>
                  </a:lnTo>
                  <a:cubicBezTo>
                    <a:pt x="0" y="55880"/>
                    <a:pt x="55880" y="0"/>
                    <a:pt x="124460" y="0"/>
                  </a:cubicBezTo>
                  <a:lnTo>
                    <a:pt x="5418959" y="0"/>
                  </a:lnTo>
                  <a:cubicBezTo>
                    <a:pt x="5487539" y="0"/>
                    <a:pt x="5543419" y="55880"/>
                    <a:pt x="5543419" y="124460"/>
                  </a:cubicBezTo>
                  <a:lnTo>
                    <a:pt x="5543419" y="1863408"/>
                  </a:lnTo>
                  <a:cubicBezTo>
                    <a:pt x="5543419" y="1931988"/>
                    <a:pt x="5487539" y="1987868"/>
                    <a:pt x="5418959" y="1987868"/>
                  </a:cubicBezTo>
                  <a:close/>
                </a:path>
              </a:pathLst>
            </a:custGeom>
            <a:solidFill>
              <a:srgbClr val="FFFFFF"/>
            </a:solidFill>
          </p:spPr>
        </p:sp>
      </p:grpSp>
      <p:sp>
        <p:nvSpPr>
          <p:cNvPr id="4" name="AutoShape 4"/>
          <p:cNvSpPr/>
          <p:nvPr/>
        </p:nvSpPr>
        <p:spPr>
          <a:xfrm>
            <a:off x="2562238" y="5133975"/>
            <a:ext cx="13163525" cy="0"/>
          </a:xfrm>
          <a:prstGeom prst="line">
            <a:avLst/>
          </a:prstGeom>
          <a:ln w="19050" cap="flat">
            <a:solidFill>
              <a:srgbClr val="DDDDDD"/>
            </a:solidFill>
            <a:prstDash val="solid"/>
            <a:headEnd type="none" w="sm" len="sm"/>
            <a:tailEnd type="none" w="sm" len="sm"/>
          </a:ln>
        </p:spPr>
      </p:sp>
      <p:grpSp>
        <p:nvGrpSpPr>
          <p:cNvPr id="5" name="Group 5"/>
          <p:cNvGrpSpPr/>
          <p:nvPr/>
        </p:nvGrpSpPr>
        <p:grpSpPr>
          <a:xfrm>
            <a:off x="7776130" y="713116"/>
            <a:ext cx="3164477" cy="2664623"/>
            <a:chOff x="0" y="0"/>
            <a:chExt cx="1154410" cy="972062"/>
          </a:xfrm>
        </p:grpSpPr>
        <p:sp>
          <p:nvSpPr>
            <p:cNvPr id="6" name="Freeform 6"/>
            <p:cNvSpPr/>
            <p:nvPr/>
          </p:nvSpPr>
          <p:spPr>
            <a:xfrm>
              <a:off x="0" y="0"/>
              <a:ext cx="1154410" cy="972062"/>
            </a:xfrm>
            <a:custGeom>
              <a:avLst/>
              <a:gdLst/>
              <a:ahLst/>
              <a:cxnLst/>
              <a:rect l="l" t="t" r="r" b="b"/>
              <a:pathLst>
                <a:path w="1154410" h="972062">
                  <a:moveTo>
                    <a:pt x="0" y="0"/>
                  </a:moveTo>
                  <a:lnTo>
                    <a:pt x="1154410" y="0"/>
                  </a:lnTo>
                  <a:lnTo>
                    <a:pt x="1154410" y="972062"/>
                  </a:lnTo>
                  <a:lnTo>
                    <a:pt x="0" y="972062"/>
                  </a:lnTo>
                  <a:close/>
                </a:path>
              </a:pathLst>
            </a:custGeom>
            <a:solidFill>
              <a:srgbClr val="FFFFFF"/>
            </a:solidFill>
          </p:spPr>
        </p:sp>
      </p:grpSp>
      <p:pic>
        <p:nvPicPr>
          <p:cNvPr id="7" name="Picture 7"/>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b="39453"/>
          <a:stretch>
            <a:fillRect/>
          </a:stretch>
        </p:blipFill>
        <p:spPr>
          <a:xfrm>
            <a:off x="1644347" y="713116"/>
            <a:ext cx="6313384" cy="2664623"/>
          </a:xfrm>
          <a:prstGeom prst="rect">
            <a:avLst/>
          </a:prstGeom>
        </p:spPr>
      </p:pic>
      <p:pic>
        <p:nvPicPr>
          <p:cNvPr id="8" name="Picture 8"/>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1277384" y="5936233"/>
            <a:ext cx="733926" cy="1265389"/>
          </a:xfrm>
          <a:prstGeom prst="rect">
            <a:avLst/>
          </a:prstGeom>
        </p:spPr>
      </p:pic>
      <p:sp>
        <p:nvSpPr>
          <p:cNvPr id="9" name="TextBox 9"/>
          <p:cNvSpPr txBox="1"/>
          <p:nvPr/>
        </p:nvSpPr>
        <p:spPr>
          <a:xfrm>
            <a:off x="2844870" y="769077"/>
            <a:ext cx="8072209" cy="1276350"/>
          </a:xfrm>
          <a:prstGeom prst="rect">
            <a:avLst/>
          </a:prstGeom>
        </p:spPr>
        <p:txBody>
          <a:bodyPr lIns="0" tIns="0" rIns="0" bIns="0" rtlCol="0" anchor="t">
            <a:spAutoFit/>
          </a:bodyPr>
          <a:lstStyle/>
          <a:p>
            <a:pPr>
              <a:lnSpc>
                <a:spcPts val="5040"/>
              </a:lnSpc>
            </a:pPr>
            <a:r>
              <a:rPr lang="en-US" sz="4200" spc="210">
                <a:solidFill>
                  <a:srgbClr val="2E2E2E"/>
                </a:solidFill>
                <a:latin typeface="Gliker SemiBold Bold"/>
              </a:rPr>
              <a:t>HOW DO I MEET THE CRITERIA? </a:t>
            </a:r>
          </a:p>
        </p:txBody>
      </p:sp>
      <p:sp>
        <p:nvSpPr>
          <p:cNvPr id="10" name="TextBox 10"/>
          <p:cNvSpPr txBox="1"/>
          <p:nvPr/>
        </p:nvSpPr>
        <p:spPr>
          <a:xfrm>
            <a:off x="2868398" y="2056538"/>
            <a:ext cx="7028350" cy="1189355"/>
          </a:xfrm>
          <a:prstGeom prst="rect">
            <a:avLst/>
          </a:prstGeom>
        </p:spPr>
        <p:txBody>
          <a:bodyPr lIns="0" tIns="0" rIns="0" bIns="0" rtlCol="0" anchor="t">
            <a:spAutoFit/>
          </a:bodyPr>
          <a:lstStyle/>
          <a:p>
            <a:pPr marL="0" lvl="0" indent="0">
              <a:lnSpc>
                <a:spcPts val="3220"/>
              </a:lnSpc>
            </a:pPr>
            <a:r>
              <a:rPr lang="en-US" sz="2300">
                <a:solidFill>
                  <a:srgbClr val="2E2E2E"/>
                </a:solidFill>
                <a:latin typeface="Montserrat"/>
              </a:rPr>
              <a:t>This section of the presentation I will discuss how my work expierence makes me a suitable canidate for this role.</a:t>
            </a:r>
          </a:p>
        </p:txBody>
      </p:sp>
      <p:sp>
        <p:nvSpPr>
          <p:cNvPr id="11" name="TextBox 11"/>
          <p:cNvSpPr txBox="1"/>
          <p:nvPr/>
        </p:nvSpPr>
        <p:spPr>
          <a:xfrm>
            <a:off x="2582648" y="5814231"/>
            <a:ext cx="13855785" cy="3371850"/>
          </a:xfrm>
          <a:prstGeom prst="rect">
            <a:avLst/>
          </a:prstGeom>
        </p:spPr>
        <p:txBody>
          <a:bodyPr lIns="0" tIns="0" rIns="0" bIns="0" rtlCol="0" anchor="t">
            <a:spAutoFit/>
          </a:bodyPr>
          <a:lstStyle/>
          <a:p>
            <a:pPr marL="453392" lvl="1" indent="-226696">
              <a:lnSpc>
                <a:spcPts val="2940"/>
              </a:lnSpc>
              <a:buFont typeface="Arial"/>
              <a:buChar char="•"/>
            </a:pPr>
            <a:r>
              <a:rPr lang="en-US" sz="2100">
                <a:solidFill>
                  <a:srgbClr val="2E2E2E"/>
                </a:solidFill>
                <a:latin typeface="Montserrat"/>
              </a:rPr>
              <a:t>Utilised electronic health record systems, such as Vision 360.</a:t>
            </a:r>
          </a:p>
          <a:p>
            <a:pPr marL="453392" lvl="1" indent="-226696">
              <a:lnSpc>
                <a:spcPts val="2940"/>
              </a:lnSpc>
              <a:buFont typeface="Arial"/>
              <a:buChar char="•"/>
            </a:pPr>
            <a:r>
              <a:rPr lang="en-US" sz="2100">
                <a:solidFill>
                  <a:srgbClr val="2E2E2E"/>
                </a:solidFill>
                <a:latin typeface="Montserrat"/>
              </a:rPr>
              <a:t>Regularly updated patient care plans and progress notes to reflect changes in their health status or circumstances, and ensured that all updates were timely and accurate</a:t>
            </a:r>
          </a:p>
          <a:p>
            <a:pPr marL="453392" lvl="1" indent="-226696">
              <a:lnSpc>
                <a:spcPts val="2940"/>
              </a:lnSpc>
              <a:buFont typeface="Arial"/>
              <a:buChar char="•"/>
            </a:pPr>
            <a:r>
              <a:rPr lang="en-US" sz="2100">
                <a:solidFill>
                  <a:srgbClr val="2E2E2E"/>
                </a:solidFill>
                <a:latin typeface="Montserrat"/>
              </a:rPr>
              <a:t>Complied with relevant data protection legislation, such as GDPR and the Data Protection Act.</a:t>
            </a:r>
          </a:p>
          <a:p>
            <a:pPr marL="453392" lvl="1" indent="-226696">
              <a:lnSpc>
                <a:spcPts val="2940"/>
              </a:lnSpc>
              <a:buFont typeface="Arial"/>
              <a:buChar char="•"/>
            </a:pPr>
            <a:r>
              <a:rPr lang="en-US" sz="2100">
                <a:solidFill>
                  <a:srgbClr val="2E2E2E"/>
                </a:solidFill>
                <a:latin typeface="Montserrat"/>
              </a:rPr>
              <a:t>Collaborated with other healthcare providers and support staff to share relevant patient information in a timely and appropriate manner</a:t>
            </a:r>
          </a:p>
          <a:p>
            <a:pPr marL="453392" lvl="1" indent="-226696">
              <a:lnSpc>
                <a:spcPts val="2940"/>
              </a:lnSpc>
              <a:buFont typeface="Arial"/>
              <a:buChar char="•"/>
            </a:pPr>
            <a:r>
              <a:rPr lang="en-US" sz="2100">
                <a:solidFill>
                  <a:srgbClr val="2E2E2E"/>
                </a:solidFill>
                <a:latin typeface="Montserrat"/>
              </a:rPr>
              <a:t>Conducted regular audits of patient records and case notes to ensure completeness and accuracy, and identify any areas for improvement.</a:t>
            </a:r>
          </a:p>
          <a:p>
            <a:pPr>
              <a:lnSpc>
                <a:spcPts val="3359"/>
              </a:lnSpc>
            </a:pPr>
            <a:endParaRPr lang="en-US" sz="2100">
              <a:solidFill>
                <a:srgbClr val="2E2E2E"/>
              </a:solidFill>
              <a:latin typeface="Montserrat"/>
            </a:endParaRPr>
          </a:p>
        </p:txBody>
      </p:sp>
      <p:sp>
        <p:nvSpPr>
          <p:cNvPr id="12" name="TextBox 12"/>
          <p:cNvSpPr txBox="1"/>
          <p:nvPr/>
        </p:nvSpPr>
        <p:spPr>
          <a:xfrm>
            <a:off x="2582648" y="5191125"/>
            <a:ext cx="8596653" cy="379095"/>
          </a:xfrm>
          <a:prstGeom prst="rect">
            <a:avLst/>
          </a:prstGeom>
        </p:spPr>
        <p:txBody>
          <a:bodyPr lIns="0" tIns="0" rIns="0" bIns="0" rtlCol="0" anchor="t">
            <a:spAutoFit/>
          </a:bodyPr>
          <a:lstStyle/>
          <a:p>
            <a:pPr>
              <a:lnSpc>
                <a:spcPts val="3120"/>
              </a:lnSpc>
              <a:spcBef>
                <a:spcPct val="0"/>
              </a:spcBef>
            </a:pPr>
            <a:r>
              <a:rPr lang="en-US" sz="2400">
                <a:solidFill>
                  <a:srgbClr val="2E2E2E"/>
                </a:solidFill>
                <a:latin typeface="Montserrat Semi-Bold"/>
              </a:rPr>
              <a:t>How I meet this criteria:</a:t>
            </a:r>
          </a:p>
        </p:txBody>
      </p:sp>
      <p:sp>
        <p:nvSpPr>
          <p:cNvPr id="13" name="TextBox 13"/>
          <p:cNvSpPr txBox="1"/>
          <p:nvPr/>
        </p:nvSpPr>
        <p:spPr>
          <a:xfrm>
            <a:off x="2582648" y="3980815"/>
            <a:ext cx="13143114" cy="715010"/>
          </a:xfrm>
          <a:prstGeom prst="rect">
            <a:avLst/>
          </a:prstGeom>
        </p:spPr>
        <p:txBody>
          <a:bodyPr lIns="0" tIns="0" rIns="0" bIns="0" rtlCol="0" anchor="t">
            <a:spAutoFit/>
          </a:bodyPr>
          <a:lstStyle/>
          <a:p>
            <a:pPr>
              <a:lnSpc>
                <a:spcPts val="2860"/>
              </a:lnSpc>
              <a:spcBef>
                <a:spcPct val="0"/>
              </a:spcBef>
            </a:pPr>
            <a:r>
              <a:rPr lang="en-US" sz="2200">
                <a:solidFill>
                  <a:srgbClr val="2E2E2E"/>
                </a:solidFill>
                <a:latin typeface="Montserrat Semi-Bold"/>
              </a:rPr>
              <a:t>To maintain up to date, confidential case notes and any other related case work on the electronic student case management system.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1644347" y="3879554"/>
            <a:ext cx="14999307" cy="5378746"/>
            <a:chOff x="0" y="0"/>
            <a:chExt cx="5543419" cy="1987868"/>
          </a:xfrm>
        </p:grpSpPr>
        <p:sp>
          <p:nvSpPr>
            <p:cNvPr id="3" name="Freeform 3"/>
            <p:cNvSpPr/>
            <p:nvPr/>
          </p:nvSpPr>
          <p:spPr>
            <a:xfrm>
              <a:off x="0" y="0"/>
              <a:ext cx="5543419" cy="1987868"/>
            </a:xfrm>
            <a:custGeom>
              <a:avLst/>
              <a:gdLst/>
              <a:ahLst/>
              <a:cxnLst/>
              <a:rect l="l" t="t" r="r" b="b"/>
              <a:pathLst>
                <a:path w="5543419" h="1987868">
                  <a:moveTo>
                    <a:pt x="5418959" y="1987868"/>
                  </a:moveTo>
                  <a:lnTo>
                    <a:pt x="124460" y="1987868"/>
                  </a:lnTo>
                  <a:cubicBezTo>
                    <a:pt x="55880" y="1987868"/>
                    <a:pt x="0" y="1931988"/>
                    <a:pt x="0" y="1863408"/>
                  </a:cubicBezTo>
                  <a:lnTo>
                    <a:pt x="0" y="124460"/>
                  </a:lnTo>
                  <a:cubicBezTo>
                    <a:pt x="0" y="55880"/>
                    <a:pt x="55880" y="0"/>
                    <a:pt x="124460" y="0"/>
                  </a:cubicBezTo>
                  <a:lnTo>
                    <a:pt x="5418959" y="0"/>
                  </a:lnTo>
                  <a:cubicBezTo>
                    <a:pt x="5487539" y="0"/>
                    <a:pt x="5543419" y="55880"/>
                    <a:pt x="5543419" y="124460"/>
                  </a:cubicBezTo>
                  <a:lnTo>
                    <a:pt x="5543419" y="1863408"/>
                  </a:lnTo>
                  <a:cubicBezTo>
                    <a:pt x="5543419" y="1931988"/>
                    <a:pt x="5487539" y="1987868"/>
                    <a:pt x="5418959" y="1987868"/>
                  </a:cubicBezTo>
                  <a:close/>
                </a:path>
              </a:pathLst>
            </a:custGeom>
            <a:solidFill>
              <a:srgbClr val="FFFFFF"/>
            </a:solidFill>
          </p:spPr>
        </p:sp>
      </p:grpSp>
      <p:sp>
        <p:nvSpPr>
          <p:cNvPr id="4" name="AutoShape 4"/>
          <p:cNvSpPr/>
          <p:nvPr/>
        </p:nvSpPr>
        <p:spPr>
          <a:xfrm>
            <a:off x="2562238" y="5133975"/>
            <a:ext cx="13163525" cy="0"/>
          </a:xfrm>
          <a:prstGeom prst="line">
            <a:avLst/>
          </a:prstGeom>
          <a:ln w="19050" cap="flat">
            <a:solidFill>
              <a:srgbClr val="DDDDDD"/>
            </a:solidFill>
            <a:prstDash val="solid"/>
            <a:headEnd type="none" w="sm" len="sm"/>
            <a:tailEnd type="none" w="sm" len="sm"/>
          </a:ln>
        </p:spPr>
      </p:sp>
      <p:grpSp>
        <p:nvGrpSpPr>
          <p:cNvPr id="5" name="Group 5"/>
          <p:cNvGrpSpPr/>
          <p:nvPr/>
        </p:nvGrpSpPr>
        <p:grpSpPr>
          <a:xfrm>
            <a:off x="7776130" y="713116"/>
            <a:ext cx="3164477" cy="2664623"/>
            <a:chOff x="0" y="0"/>
            <a:chExt cx="1154410" cy="972062"/>
          </a:xfrm>
        </p:grpSpPr>
        <p:sp>
          <p:nvSpPr>
            <p:cNvPr id="6" name="Freeform 6"/>
            <p:cNvSpPr/>
            <p:nvPr/>
          </p:nvSpPr>
          <p:spPr>
            <a:xfrm>
              <a:off x="0" y="0"/>
              <a:ext cx="1154410" cy="972062"/>
            </a:xfrm>
            <a:custGeom>
              <a:avLst/>
              <a:gdLst/>
              <a:ahLst/>
              <a:cxnLst/>
              <a:rect l="l" t="t" r="r" b="b"/>
              <a:pathLst>
                <a:path w="1154410" h="972062">
                  <a:moveTo>
                    <a:pt x="0" y="0"/>
                  </a:moveTo>
                  <a:lnTo>
                    <a:pt x="1154410" y="0"/>
                  </a:lnTo>
                  <a:lnTo>
                    <a:pt x="1154410" y="972062"/>
                  </a:lnTo>
                  <a:lnTo>
                    <a:pt x="0" y="972062"/>
                  </a:lnTo>
                  <a:close/>
                </a:path>
              </a:pathLst>
            </a:custGeom>
            <a:solidFill>
              <a:srgbClr val="FFFFFF"/>
            </a:solidFill>
          </p:spPr>
        </p:sp>
      </p:grpSp>
      <p:pic>
        <p:nvPicPr>
          <p:cNvPr id="7" name="Picture 7"/>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b="39453"/>
          <a:stretch>
            <a:fillRect/>
          </a:stretch>
        </p:blipFill>
        <p:spPr>
          <a:xfrm>
            <a:off x="1644347" y="713116"/>
            <a:ext cx="6313384" cy="2664623"/>
          </a:xfrm>
          <a:prstGeom prst="rect">
            <a:avLst/>
          </a:prstGeom>
        </p:spPr>
      </p:pic>
      <p:pic>
        <p:nvPicPr>
          <p:cNvPr id="8" name="Picture 8"/>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1277384" y="5936233"/>
            <a:ext cx="733926" cy="1265389"/>
          </a:xfrm>
          <a:prstGeom prst="rect">
            <a:avLst/>
          </a:prstGeom>
        </p:spPr>
      </p:pic>
      <p:sp>
        <p:nvSpPr>
          <p:cNvPr id="9" name="TextBox 9"/>
          <p:cNvSpPr txBox="1"/>
          <p:nvPr/>
        </p:nvSpPr>
        <p:spPr>
          <a:xfrm>
            <a:off x="2844870" y="769077"/>
            <a:ext cx="8072209" cy="1276350"/>
          </a:xfrm>
          <a:prstGeom prst="rect">
            <a:avLst/>
          </a:prstGeom>
        </p:spPr>
        <p:txBody>
          <a:bodyPr lIns="0" tIns="0" rIns="0" bIns="0" rtlCol="0" anchor="t">
            <a:spAutoFit/>
          </a:bodyPr>
          <a:lstStyle/>
          <a:p>
            <a:pPr>
              <a:lnSpc>
                <a:spcPts val="5040"/>
              </a:lnSpc>
            </a:pPr>
            <a:r>
              <a:rPr lang="en-US" sz="4200" spc="210">
                <a:solidFill>
                  <a:srgbClr val="2E2E2E"/>
                </a:solidFill>
                <a:latin typeface="Gliker SemiBold Bold"/>
              </a:rPr>
              <a:t>HOW DO I MEET THE CRITERIA? </a:t>
            </a:r>
          </a:p>
        </p:txBody>
      </p:sp>
      <p:sp>
        <p:nvSpPr>
          <p:cNvPr id="10" name="TextBox 10"/>
          <p:cNvSpPr txBox="1"/>
          <p:nvPr/>
        </p:nvSpPr>
        <p:spPr>
          <a:xfrm>
            <a:off x="2868398" y="2056538"/>
            <a:ext cx="7028350" cy="1189355"/>
          </a:xfrm>
          <a:prstGeom prst="rect">
            <a:avLst/>
          </a:prstGeom>
        </p:spPr>
        <p:txBody>
          <a:bodyPr lIns="0" tIns="0" rIns="0" bIns="0" rtlCol="0" anchor="t">
            <a:spAutoFit/>
          </a:bodyPr>
          <a:lstStyle/>
          <a:p>
            <a:pPr marL="0" lvl="0" indent="0">
              <a:lnSpc>
                <a:spcPts val="3220"/>
              </a:lnSpc>
            </a:pPr>
            <a:r>
              <a:rPr lang="en-US" sz="2300">
                <a:solidFill>
                  <a:srgbClr val="2E2E2E"/>
                </a:solidFill>
                <a:latin typeface="Montserrat"/>
              </a:rPr>
              <a:t>This section of the presentation I will discuss how my work expierence makes me a suitable canidate for this role.</a:t>
            </a:r>
          </a:p>
        </p:txBody>
      </p:sp>
      <p:sp>
        <p:nvSpPr>
          <p:cNvPr id="11" name="TextBox 11"/>
          <p:cNvSpPr txBox="1"/>
          <p:nvPr/>
        </p:nvSpPr>
        <p:spPr>
          <a:xfrm>
            <a:off x="2582648" y="5814231"/>
            <a:ext cx="14061005" cy="3749040"/>
          </a:xfrm>
          <a:prstGeom prst="rect">
            <a:avLst/>
          </a:prstGeom>
        </p:spPr>
        <p:txBody>
          <a:bodyPr lIns="0" tIns="0" rIns="0" bIns="0" rtlCol="0" anchor="t">
            <a:spAutoFit/>
          </a:bodyPr>
          <a:lstStyle/>
          <a:p>
            <a:pPr marL="518160" lvl="1" indent="-259080">
              <a:lnSpc>
                <a:spcPts val="3359"/>
              </a:lnSpc>
              <a:buFont typeface="Arial"/>
              <a:buChar char="•"/>
            </a:pPr>
            <a:r>
              <a:rPr lang="en-US" sz="2400">
                <a:solidFill>
                  <a:srgbClr val="2E2E2E"/>
                </a:solidFill>
                <a:latin typeface="Montserrat"/>
              </a:rPr>
              <a:t>Maintained clear communication with patients about the limits of our professional relationship and the role of Social Prescribing Coordinator in their care</a:t>
            </a:r>
          </a:p>
          <a:p>
            <a:pPr marL="518160" lvl="1" indent="-259080">
              <a:lnSpc>
                <a:spcPts val="3359"/>
              </a:lnSpc>
              <a:buFont typeface="Arial"/>
              <a:buChar char="•"/>
            </a:pPr>
            <a:r>
              <a:rPr lang="en-US" sz="2400">
                <a:solidFill>
                  <a:srgbClr val="2E2E2E"/>
                </a:solidFill>
                <a:latin typeface="Montserrat"/>
              </a:rPr>
              <a:t>Encouraged patients to seek additional support from appropriate sources, such as mental health providers and community organistions, as needed and appropriate</a:t>
            </a:r>
          </a:p>
          <a:p>
            <a:pPr marL="518160" lvl="1" indent="-259080">
              <a:lnSpc>
                <a:spcPts val="3359"/>
              </a:lnSpc>
              <a:buFont typeface="Arial"/>
              <a:buChar char="•"/>
            </a:pPr>
            <a:r>
              <a:rPr lang="en-US" sz="2400">
                <a:solidFill>
                  <a:srgbClr val="2E2E2E"/>
                </a:solidFill>
                <a:latin typeface="Montserrat"/>
              </a:rPr>
              <a:t>Regularly reviewed and reflected on my professional boundaries and identified areas for improvement or further development</a:t>
            </a:r>
          </a:p>
          <a:p>
            <a:pPr marL="518160" lvl="1" indent="-259080">
              <a:lnSpc>
                <a:spcPts val="3359"/>
              </a:lnSpc>
              <a:buFont typeface="Arial"/>
              <a:buChar char="•"/>
            </a:pPr>
            <a:r>
              <a:rPr lang="en-US" sz="2400">
                <a:solidFill>
                  <a:srgbClr val="2E2E2E"/>
                </a:solidFill>
                <a:latin typeface="Montserrat"/>
              </a:rPr>
              <a:t>Maintained a clear understanding of relevant legislation, such as the Care Act and Mental Capacity Act, to ensure patient rights were respected and protected.</a:t>
            </a:r>
          </a:p>
          <a:p>
            <a:pPr>
              <a:lnSpc>
                <a:spcPts val="3359"/>
              </a:lnSpc>
            </a:pPr>
            <a:endParaRPr lang="en-US" sz="2400">
              <a:solidFill>
                <a:srgbClr val="2E2E2E"/>
              </a:solidFill>
              <a:latin typeface="Montserrat"/>
            </a:endParaRPr>
          </a:p>
        </p:txBody>
      </p:sp>
      <p:sp>
        <p:nvSpPr>
          <p:cNvPr id="12" name="TextBox 12"/>
          <p:cNvSpPr txBox="1"/>
          <p:nvPr/>
        </p:nvSpPr>
        <p:spPr>
          <a:xfrm>
            <a:off x="2582648" y="5191125"/>
            <a:ext cx="8596653" cy="379095"/>
          </a:xfrm>
          <a:prstGeom prst="rect">
            <a:avLst/>
          </a:prstGeom>
        </p:spPr>
        <p:txBody>
          <a:bodyPr lIns="0" tIns="0" rIns="0" bIns="0" rtlCol="0" anchor="t">
            <a:spAutoFit/>
          </a:bodyPr>
          <a:lstStyle/>
          <a:p>
            <a:pPr>
              <a:lnSpc>
                <a:spcPts val="3120"/>
              </a:lnSpc>
              <a:spcBef>
                <a:spcPct val="0"/>
              </a:spcBef>
            </a:pPr>
            <a:r>
              <a:rPr lang="en-US" sz="2400">
                <a:solidFill>
                  <a:srgbClr val="2E2E2E"/>
                </a:solidFill>
                <a:latin typeface="Montserrat Semi-Bold"/>
              </a:rPr>
              <a:t>How I meet this criteria:</a:t>
            </a:r>
          </a:p>
        </p:txBody>
      </p:sp>
      <p:sp>
        <p:nvSpPr>
          <p:cNvPr id="13" name="TextBox 13"/>
          <p:cNvSpPr txBox="1"/>
          <p:nvPr/>
        </p:nvSpPr>
        <p:spPr>
          <a:xfrm>
            <a:off x="2582648" y="3980815"/>
            <a:ext cx="13143114" cy="715010"/>
          </a:xfrm>
          <a:prstGeom prst="rect">
            <a:avLst/>
          </a:prstGeom>
        </p:spPr>
        <p:txBody>
          <a:bodyPr lIns="0" tIns="0" rIns="0" bIns="0" rtlCol="0" anchor="t">
            <a:spAutoFit/>
          </a:bodyPr>
          <a:lstStyle/>
          <a:p>
            <a:pPr>
              <a:lnSpc>
                <a:spcPts val="2860"/>
              </a:lnSpc>
              <a:spcBef>
                <a:spcPct val="0"/>
              </a:spcBef>
            </a:pPr>
            <a:r>
              <a:rPr lang="en-US" sz="2200">
                <a:solidFill>
                  <a:srgbClr val="2E2E2E"/>
                </a:solidFill>
                <a:latin typeface="Montserrat Semi-Bold"/>
              </a:rPr>
              <a:t>To maintain professional boundaries when supporting students with disabilities/mental health issues.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1644347" y="3879554"/>
            <a:ext cx="14999307" cy="5378746"/>
            <a:chOff x="0" y="0"/>
            <a:chExt cx="5543419" cy="1987868"/>
          </a:xfrm>
        </p:grpSpPr>
        <p:sp>
          <p:nvSpPr>
            <p:cNvPr id="3" name="Freeform 3"/>
            <p:cNvSpPr/>
            <p:nvPr/>
          </p:nvSpPr>
          <p:spPr>
            <a:xfrm>
              <a:off x="0" y="0"/>
              <a:ext cx="5543419" cy="1987868"/>
            </a:xfrm>
            <a:custGeom>
              <a:avLst/>
              <a:gdLst/>
              <a:ahLst/>
              <a:cxnLst/>
              <a:rect l="l" t="t" r="r" b="b"/>
              <a:pathLst>
                <a:path w="5543419" h="1987868">
                  <a:moveTo>
                    <a:pt x="5418959" y="1987868"/>
                  </a:moveTo>
                  <a:lnTo>
                    <a:pt x="124460" y="1987868"/>
                  </a:lnTo>
                  <a:cubicBezTo>
                    <a:pt x="55880" y="1987868"/>
                    <a:pt x="0" y="1931988"/>
                    <a:pt x="0" y="1863408"/>
                  </a:cubicBezTo>
                  <a:lnTo>
                    <a:pt x="0" y="124460"/>
                  </a:lnTo>
                  <a:cubicBezTo>
                    <a:pt x="0" y="55880"/>
                    <a:pt x="55880" y="0"/>
                    <a:pt x="124460" y="0"/>
                  </a:cubicBezTo>
                  <a:lnTo>
                    <a:pt x="5418959" y="0"/>
                  </a:lnTo>
                  <a:cubicBezTo>
                    <a:pt x="5487539" y="0"/>
                    <a:pt x="5543419" y="55880"/>
                    <a:pt x="5543419" y="124460"/>
                  </a:cubicBezTo>
                  <a:lnTo>
                    <a:pt x="5543419" y="1863408"/>
                  </a:lnTo>
                  <a:cubicBezTo>
                    <a:pt x="5543419" y="1931988"/>
                    <a:pt x="5487539" y="1987868"/>
                    <a:pt x="5418959" y="1987868"/>
                  </a:cubicBezTo>
                  <a:close/>
                </a:path>
              </a:pathLst>
            </a:custGeom>
            <a:solidFill>
              <a:srgbClr val="FFFFFF"/>
            </a:solidFill>
          </p:spPr>
        </p:sp>
      </p:grpSp>
      <p:sp>
        <p:nvSpPr>
          <p:cNvPr id="4" name="AutoShape 4"/>
          <p:cNvSpPr/>
          <p:nvPr/>
        </p:nvSpPr>
        <p:spPr>
          <a:xfrm>
            <a:off x="2562238" y="5133975"/>
            <a:ext cx="13163525" cy="0"/>
          </a:xfrm>
          <a:prstGeom prst="line">
            <a:avLst/>
          </a:prstGeom>
          <a:ln w="19050" cap="flat">
            <a:solidFill>
              <a:srgbClr val="DDDDDD"/>
            </a:solidFill>
            <a:prstDash val="solid"/>
            <a:headEnd type="none" w="sm" len="sm"/>
            <a:tailEnd type="none" w="sm" len="sm"/>
          </a:ln>
        </p:spPr>
      </p:sp>
      <p:grpSp>
        <p:nvGrpSpPr>
          <p:cNvPr id="5" name="Group 5"/>
          <p:cNvGrpSpPr/>
          <p:nvPr/>
        </p:nvGrpSpPr>
        <p:grpSpPr>
          <a:xfrm>
            <a:off x="7776130" y="713116"/>
            <a:ext cx="3164477" cy="2664623"/>
            <a:chOff x="0" y="0"/>
            <a:chExt cx="1154410" cy="972062"/>
          </a:xfrm>
        </p:grpSpPr>
        <p:sp>
          <p:nvSpPr>
            <p:cNvPr id="6" name="Freeform 6"/>
            <p:cNvSpPr/>
            <p:nvPr/>
          </p:nvSpPr>
          <p:spPr>
            <a:xfrm>
              <a:off x="0" y="0"/>
              <a:ext cx="1154410" cy="972062"/>
            </a:xfrm>
            <a:custGeom>
              <a:avLst/>
              <a:gdLst/>
              <a:ahLst/>
              <a:cxnLst/>
              <a:rect l="l" t="t" r="r" b="b"/>
              <a:pathLst>
                <a:path w="1154410" h="972062">
                  <a:moveTo>
                    <a:pt x="0" y="0"/>
                  </a:moveTo>
                  <a:lnTo>
                    <a:pt x="1154410" y="0"/>
                  </a:lnTo>
                  <a:lnTo>
                    <a:pt x="1154410" y="972062"/>
                  </a:lnTo>
                  <a:lnTo>
                    <a:pt x="0" y="972062"/>
                  </a:lnTo>
                  <a:close/>
                </a:path>
              </a:pathLst>
            </a:custGeom>
            <a:solidFill>
              <a:srgbClr val="FFFFFF"/>
            </a:solidFill>
          </p:spPr>
        </p:sp>
      </p:grpSp>
      <p:pic>
        <p:nvPicPr>
          <p:cNvPr id="7" name="Picture 7"/>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b="39453"/>
          <a:stretch>
            <a:fillRect/>
          </a:stretch>
        </p:blipFill>
        <p:spPr>
          <a:xfrm>
            <a:off x="1644347" y="713116"/>
            <a:ext cx="6313384" cy="2664623"/>
          </a:xfrm>
          <a:prstGeom prst="rect">
            <a:avLst/>
          </a:prstGeom>
        </p:spPr>
      </p:pic>
      <p:pic>
        <p:nvPicPr>
          <p:cNvPr id="8" name="Picture 8"/>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1277384" y="5936233"/>
            <a:ext cx="733926" cy="1265389"/>
          </a:xfrm>
          <a:prstGeom prst="rect">
            <a:avLst/>
          </a:prstGeom>
        </p:spPr>
      </p:pic>
      <p:sp>
        <p:nvSpPr>
          <p:cNvPr id="9" name="TextBox 9"/>
          <p:cNvSpPr txBox="1"/>
          <p:nvPr/>
        </p:nvSpPr>
        <p:spPr>
          <a:xfrm>
            <a:off x="2844870" y="769077"/>
            <a:ext cx="8072209" cy="1276350"/>
          </a:xfrm>
          <a:prstGeom prst="rect">
            <a:avLst/>
          </a:prstGeom>
        </p:spPr>
        <p:txBody>
          <a:bodyPr lIns="0" tIns="0" rIns="0" bIns="0" rtlCol="0" anchor="t">
            <a:spAutoFit/>
          </a:bodyPr>
          <a:lstStyle/>
          <a:p>
            <a:pPr>
              <a:lnSpc>
                <a:spcPts val="5040"/>
              </a:lnSpc>
            </a:pPr>
            <a:r>
              <a:rPr lang="en-US" sz="4200" spc="210">
                <a:solidFill>
                  <a:srgbClr val="2E2E2E"/>
                </a:solidFill>
                <a:latin typeface="Gliker SemiBold Bold"/>
              </a:rPr>
              <a:t>HOW DO I MEET THE CRITERIA? </a:t>
            </a:r>
          </a:p>
        </p:txBody>
      </p:sp>
      <p:sp>
        <p:nvSpPr>
          <p:cNvPr id="10" name="TextBox 10"/>
          <p:cNvSpPr txBox="1"/>
          <p:nvPr/>
        </p:nvSpPr>
        <p:spPr>
          <a:xfrm>
            <a:off x="2868398" y="2056538"/>
            <a:ext cx="7028350" cy="1189355"/>
          </a:xfrm>
          <a:prstGeom prst="rect">
            <a:avLst/>
          </a:prstGeom>
        </p:spPr>
        <p:txBody>
          <a:bodyPr lIns="0" tIns="0" rIns="0" bIns="0" rtlCol="0" anchor="t">
            <a:spAutoFit/>
          </a:bodyPr>
          <a:lstStyle/>
          <a:p>
            <a:pPr marL="0" lvl="0" indent="0">
              <a:lnSpc>
                <a:spcPts val="3220"/>
              </a:lnSpc>
            </a:pPr>
            <a:r>
              <a:rPr lang="en-US" sz="2300">
                <a:solidFill>
                  <a:srgbClr val="2E2E2E"/>
                </a:solidFill>
                <a:latin typeface="Montserrat"/>
              </a:rPr>
              <a:t>This section of the presentation I will discuss how my work expierence makes me a suitable canidate for this role.</a:t>
            </a:r>
          </a:p>
        </p:txBody>
      </p:sp>
      <p:sp>
        <p:nvSpPr>
          <p:cNvPr id="11" name="TextBox 11"/>
          <p:cNvSpPr txBox="1"/>
          <p:nvPr/>
        </p:nvSpPr>
        <p:spPr>
          <a:xfrm>
            <a:off x="2582648" y="5814231"/>
            <a:ext cx="14061005" cy="3743325"/>
          </a:xfrm>
          <a:prstGeom prst="rect">
            <a:avLst/>
          </a:prstGeom>
        </p:spPr>
        <p:txBody>
          <a:bodyPr lIns="0" tIns="0" rIns="0" bIns="0" rtlCol="0" anchor="t">
            <a:spAutoFit/>
          </a:bodyPr>
          <a:lstStyle/>
          <a:p>
            <a:pPr marL="453392" lvl="1" indent="-226696">
              <a:lnSpc>
                <a:spcPts val="2940"/>
              </a:lnSpc>
              <a:buFont typeface="Arial"/>
              <a:buChar char="•"/>
            </a:pPr>
            <a:r>
              <a:rPr lang="en-US" sz="2100">
                <a:solidFill>
                  <a:srgbClr val="2E2E2E"/>
                </a:solidFill>
                <a:latin typeface="Montserrat"/>
              </a:rPr>
              <a:t>Worked collaboratively with healthcare professionals, community organisations, and local authorities to develop initiatives and programs that support patient engagement and encourage healthy behaviours</a:t>
            </a:r>
          </a:p>
          <a:p>
            <a:pPr marL="453392" lvl="1" indent="-226696">
              <a:lnSpc>
                <a:spcPts val="2940"/>
              </a:lnSpc>
              <a:buFont typeface="Arial"/>
              <a:buChar char="•"/>
            </a:pPr>
            <a:r>
              <a:rPr lang="en-US" sz="2100">
                <a:solidFill>
                  <a:srgbClr val="2E2E2E"/>
                </a:solidFill>
                <a:latin typeface="Montserrat"/>
              </a:rPr>
              <a:t>Facilitated communication and coordination between healthcare providers, patients, and other stakeholders to promote a more integrated and patient-centred approach to care</a:t>
            </a:r>
          </a:p>
          <a:p>
            <a:pPr marL="453392" lvl="1" indent="-226696">
              <a:lnSpc>
                <a:spcPts val="2940"/>
              </a:lnSpc>
              <a:buFont typeface="Arial"/>
              <a:buChar char="•"/>
            </a:pPr>
            <a:r>
              <a:rPr lang="en-US" sz="2100">
                <a:solidFill>
                  <a:srgbClr val="2E2E2E"/>
                </a:solidFill>
                <a:latin typeface="Montserrat"/>
              </a:rPr>
              <a:t>Engaged with patients to understand their needs and preferences, and used this information to inform the development of appropriate initiatives and programs</a:t>
            </a:r>
          </a:p>
          <a:p>
            <a:pPr marL="453392" lvl="1" indent="-226696">
              <a:lnSpc>
                <a:spcPts val="2940"/>
              </a:lnSpc>
              <a:buFont typeface="Arial"/>
              <a:buChar char="•"/>
            </a:pPr>
            <a:r>
              <a:rPr lang="en-US" sz="2100">
                <a:solidFill>
                  <a:srgbClr val="2E2E2E"/>
                </a:solidFill>
                <a:latin typeface="Montserrat"/>
              </a:rPr>
              <a:t>Regularly participated in training and professional development activities to enhance my knowledge and skills in patient engagement and care coordination.</a:t>
            </a:r>
          </a:p>
          <a:p>
            <a:pPr>
              <a:lnSpc>
                <a:spcPts val="3359"/>
              </a:lnSpc>
            </a:pPr>
            <a:endParaRPr lang="en-US" sz="2100">
              <a:solidFill>
                <a:srgbClr val="2E2E2E"/>
              </a:solidFill>
              <a:latin typeface="Montserrat"/>
            </a:endParaRPr>
          </a:p>
        </p:txBody>
      </p:sp>
      <p:sp>
        <p:nvSpPr>
          <p:cNvPr id="12" name="TextBox 12"/>
          <p:cNvSpPr txBox="1"/>
          <p:nvPr/>
        </p:nvSpPr>
        <p:spPr>
          <a:xfrm>
            <a:off x="2582648" y="5191125"/>
            <a:ext cx="8596653" cy="379095"/>
          </a:xfrm>
          <a:prstGeom prst="rect">
            <a:avLst/>
          </a:prstGeom>
        </p:spPr>
        <p:txBody>
          <a:bodyPr lIns="0" tIns="0" rIns="0" bIns="0" rtlCol="0" anchor="t">
            <a:spAutoFit/>
          </a:bodyPr>
          <a:lstStyle/>
          <a:p>
            <a:pPr>
              <a:lnSpc>
                <a:spcPts val="3120"/>
              </a:lnSpc>
              <a:spcBef>
                <a:spcPct val="0"/>
              </a:spcBef>
            </a:pPr>
            <a:r>
              <a:rPr lang="en-US" sz="2400">
                <a:solidFill>
                  <a:srgbClr val="2E2E2E"/>
                </a:solidFill>
                <a:latin typeface="Montserrat Semi-Bold"/>
              </a:rPr>
              <a:t>How I meet this criteria:</a:t>
            </a:r>
          </a:p>
        </p:txBody>
      </p:sp>
      <p:sp>
        <p:nvSpPr>
          <p:cNvPr id="13" name="TextBox 13"/>
          <p:cNvSpPr txBox="1"/>
          <p:nvPr/>
        </p:nvSpPr>
        <p:spPr>
          <a:xfrm>
            <a:off x="2582648" y="3980815"/>
            <a:ext cx="13143114" cy="1076960"/>
          </a:xfrm>
          <a:prstGeom prst="rect">
            <a:avLst/>
          </a:prstGeom>
        </p:spPr>
        <p:txBody>
          <a:bodyPr lIns="0" tIns="0" rIns="0" bIns="0" rtlCol="0" anchor="t">
            <a:spAutoFit/>
          </a:bodyPr>
          <a:lstStyle/>
          <a:p>
            <a:pPr>
              <a:lnSpc>
                <a:spcPts val="2860"/>
              </a:lnSpc>
              <a:spcBef>
                <a:spcPct val="0"/>
              </a:spcBef>
            </a:pPr>
            <a:r>
              <a:rPr lang="en-US" sz="2200">
                <a:solidFill>
                  <a:srgbClr val="2E2E2E"/>
                </a:solidFill>
                <a:latin typeface="Montserrat Semi-Bold"/>
              </a:rPr>
              <a:t>To work in partnership with stakeholders across the university to contribute to student engagement, retention and progression by creating and delivering initiatives to help students engage effectively in their studies.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1644347" y="3879554"/>
            <a:ext cx="14999307" cy="5378746"/>
            <a:chOff x="0" y="0"/>
            <a:chExt cx="5543419" cy="1987868"/>
          </a:xfrm>
        </p:grpSpPr>
        <p:sp>
          <p:nvSpPr>
            <p:cNvPr id="3" name="Freeform 3"/>
            <p:cNvSpPr/>
            <p:nvPr/>
          </p:nvSpPr>
          <p:spPr>
            <a:xfrm>
              <a:off x="0" y="0"/>
              <a:ext cx="5543419" cy="1987868"/>
            </a:xfrm>
            <a:custGeom>
              <a:avLst/>
              <a:gdLst/>
              <a:ahLst/>
              <a:cxnLst/>
              <a:rect l="l" t="t" r="r" b="b"/>
              <a:pathLst>
                <a:path w="5543419" h="1987868">
                  <a:moveTo>
                    <a:pt x="5418959" y="1987868"/>
                  </a:moveTo>
                  <a:lnTo>
                    <a:pt x="124460" y="1987868"/>
                  </a:lnTo>
                  <a:cubicBezTo>
                    <a:pt x="55880" y="1987868"/>
                    <a:pt x="0" y="1931988"/>
                    <a:pt x="0" y="1863408"/>
                  </a:cubicBezTo>
                  <a:lnTo>
                    <a:pt x="0" y="124460"/>
                  </a:lnTo>
                  <a:cubicBezTo>
                    <a:pt x="0" y="55880"/>
                    <a:pt x="55880" y="0"/>
                    <a:pt x="124460" y="0"/>
                  </a:cubicBezTo>
                  <a:lnTo>
                    <a:pt x="5418959" y="0"/>
                  </a:lnTo>
                  <a:cubicBezTo>
                    <a:pt x="5487539" y="0"/>
                    <a:pt x="5543419" y="55880"/>
                    <a:pt x="5543419" y="124460"/>
                  </a:cubicBezTo>
                  <a:lnTo>
                    <a:pt x="5543419" y="1863408"/>
                  </a:lnTo>
                  <a:cubicBezTo>
                    <a:pt x="5543419" y="1931988"/>
                    <a:pt x="5487539" y="1987868"/>
                    <a:pt x="5418959" y="1987868"/>
                  </a:cubicBezTo>
                  <a:close/>
                </a:path>
              </a:pathLst>
            </a:custGeom>
            <a:solidFill>
              <a:srgbClr val="FFFFFF"/>
            </a:solidFill>
          </p:spPr>
        </p:sp>
      </p:grpSp>
      <p:sp>
        <p:nvSpPr>
          <p:cNvPr id="4" name="AutoShape 4"/>
          <p:cNvSpPr/>
          <p:nvPr/>
        </p:nvSpPr>
        <p:spPr>
          <a:xfrm>
            <a:off x="2562238" y="5133975"/>
            <a:ext cx="13163525" cy="0"/>
          </a:xfrm>
          <a:prstGeom prst="line">
            <a:avLst/>
          </a:prstGeom>
          <a:ln w="19050" cap="flat">
            <a:solidFill>
              <a:srgbClr val="DDDDDD"/>
            </a:solidFill>
            <a:prstDash val="solid"/>
            <a:headEnd type="none" w="sm" len="sm"/>
            <a:tailEnd type="none" w="sm" len="sm"/>
          </a:ln>
        </p:spPr>
      </p:sp>
      <p:grpSp>
        <p:nvGrpSpPr>
          <p:cNvPr id="5" name="Group 5"/>
          <p:cNvGrpSpPr/>
          <p:nvPr/>
        </p:nvGrpSpPr>
        <p:grpSpPr>
          <a:xfrm>
            <a:off x="7776130" y="713116"/>
            <a:ext cx="3164477" cy="2664623"/>
            <a:chOff x="0" y="0"/>
            <a:chExt cx="1154410" cy="972062"/>
          </a:xfrm>
        </p:grpSpPr>
        <p:sp>
          <p:nvSpPr>
            <p:cNvPr id="6" name="Freeform 6"/>
            <p:cNvSpPr/>
            <p:nvPr/>
          </p:nvSpPr>
          <p:spPr>
            <a:xfrm>
              <a:off x="0" y="0"/>
              <a:ext cx="1154410" cy="972062"/>
            </a:xfrm>
            <a:custGeom>
              <a:avLst/>
              <a:gdLst/>
              <a:ahLst/>
              <a:cxnLst/>
              <a:rect l="l" t="t" r="r" b="b"/>
              <a:pathLst>
                <a:path w="1154410" h="972062">
                  <a:moveTo>
                    <a:pt x="0" y="0"/>
                  </a:moveTo>
                  <a:lnTo>
                    <a:pt x="1154410" y="0"/>
                  </a:lnTo>
                  <a:lnTo>
                    <a:pt x="1154410" y="972062"/>
                  </a:lnTo>
                  <a:lnTo>
                    <a:pt x="0" y="972062"/>
                  </a:lnTo>
                  <a:close/>
                </a:path>
              </a:pathLst>
            </a:custGeom>
            <a:solidFill>
              <a:srgbClr val="FFFFFF"/>
            </a:solidFill>
          </p:spPr>
        </p:sp>
      </p:grpSp>
      <p:pic>
        <p:nvPicPr>
          <p:cNvPr id="7" name="Picture 7"/>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b="39453"/>
          <a:stretch>
            <a:fillRect/>
          </a:stretch>
        </p:blipFill>
        <p:spPr>
          <a:xfrm>
            <a:off x="1644347" y="713116"/>
            <a:ext cx="6313384" cy="2664623"/>
          </a:xfrm>
          <a:prstGeom prst="rect">
            <a:avLst/>
          </a:prstGeom>
        </p:spPr>
      </p:pic>
      <p:pic>
        <p:nvPicPr>
          <p:cNvPr id="8" name="Picture 8"/>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1277384" y="5936233"/>
            <a:ext cx="733926" cy="1265389"/>
          </a:xfrm>
          <a:prstGeom prst="rect">
            <a:avLst/>
          </a:prstGeom>
        </p:spPr>
      </p:pic>
      <p:sp>
        <p:nvSpPr>
          <p:cNvPr id="9" name="TextBox 9"/>
          <p:cNvSpPr txBox="1"/>
          <p:nvPr/>
        </p:nvSpPr>
        <p:spPr>
          <a:xfrm>
            <a:off x="2844870" y="769077"/>
            <a:ext cx="8072209" cy="1276350"/>
          </a:xfrm>
          <a:prstGeom prst="rect">
            <a:avLst/>
          </a:prstGeom>
        </p:spPr>
        <p:txBody>
          <a:bodyPr lIns="0" tIns="0" rIns="0" bIns="0" rtlCol="0" anchor="t">
            <a:spAutoFit/>
          </a:bodyPr>
          <a:lstStyle/>
          <a:p>
            <a:pPr>
              <a:lnSpc>
                <a:spcPts val="5040"/>
              </a:lnSpc>
            </a:pPr>
            <a:r>
              <a:rPr lang="en-US" sz="4200" spc="210">
                <a:solidFill>
                  <a:srgbClr val="2E2E2E"/>
                </a:solidFill>
                <a:latin typeface="Gliker SemiBold Bold"/>
              </a:rPr>
              <a:t>HOW DO I MEET THE CRITERIA? </a:t>
            </a:r>
          </a:p>
        </p:txBody>
      </p:sp>
      <p:sp>
        <p:nvSpPr>
          <p:cNvPr id="10" name="TextBox 10"/>
          <p:cNvSpPr txBox="1"/>
          <p:nvPr/>
        </p:nvSpPr>
        <p:spPr>
          <a:xfrm>
            <a:off x="2868398" y="2056538"/>
            <a:ext cx="7028350" cy="1189355"/>
          </a:xfrm>
          <a:prstGeom prst="rect">
            <a:avLst/>
          </a:prstGeom>
        </p:spPr>
        <p:txBody>
          <a:bodyPr lIns="0" tIns="0" rIns="0" bIns="0" rtlCol="0" anchor="t">
            <a:spAutoFit/>
          </a:bodyPr>
          <a:lstStyle/>
          <a:p>
            <a:pPr marL="0" lvl="0" indent="0">
              <a:lnSpc>
                <a:spcPts val="3220"/>
              </a:lnSpc>
            </a:pPr>
            <a:r>
              <a:rPr lang="en-US" sz="2300">
                <a:solidFill>
                  <a:srgbClr val="2E2E2E"/>
                </a:solidFill>
                <a:latin typeface="Montserrat"/>
              </a:rPr>
              <a:t>This section of the presentation I will discuss how my work expierence makes me a suitable canidate for this role.</a:t>
            </a:r>
          </a:p>
        </p:txBody>
      </p:sp>
      <p:sp>
        <p:nvSpPr>
          <p:cNvPr id="11" name="TextBox 11"/>
          <p:cNvSpPr txBox="1"/>
          <p:nvPr/>
        </p:nvSpPr>
        <p:spPr>
          <a:xfrm>
            <a:off x="2582648" y="5598795"/>
            <a:ext cx="13954226" cy="3573145"/>
          </a:xfrm>
          <a:prstGeom prst="rect">
            <a:avLst/>
          </a:prstGeom>
        </p:spPr>
        <p:txBody>
          <a:bodyPr lIns="0" tIns="0" rIns="0" bIns="0" rtlCol="0" anchor="t">
            <a:spAutoFit/>
          </a:bodyPr>
          <a:lstStyle/>
          <a:p>
            <a:pPr marL="431802" lvl="1" indent="-215901">
              <a:lnSpc>
                <a:spcPts val="2800"/>
              </a:lnSpc>
              <a:buFont typeface="Arial"/>
              <a:buChar char="•"/>
            </a:pPr>
            <a:r>
              <a:rPr lang="en-US" sz="2000">
                <a:solidFill>
                  <a:srgbClr val="2E2E2E"/>
                </a:solidFill>
                <a:latin typeface="Montserrat"/>
              </a:rPr>
              <a:t>Worked closely with patients to identify and assess their mental health needs.</a:t>
            </a:r>
          </a:p>
          <a:p>
            <a:pPr marL="431802" lvl="1" indent="-215901">
              <a:lnSpc>
                <a:spcPts val="2800"/>
              </a:lnSpc>
              <a:buFont typeface="Arial"/>
              <a:buChar char="•"/>
            </a:pPr>
            <a:r>
              <a:rPr lang="en-US" sz="2000">
                <a:solidFill>
                  <a:srgbClr val="2E2E2E"/>
                </a:solidFill>
                <a:latin typeface="Montserrat"/>
              </a:rPr>
              <a:t>Utilised established risk assessment frameworks and guidelines to ensure that all patients were appropriately assessed.</a:t>
            </a:r>
          </a:p>
          <a:p>
            <a:pPr marL="431802" lvl="1" indent="-215901">
              <a:lnSpc>
                <a:spcPts val="2800"/>
              </a:lnSpc>
              <a:buFont typeface="Arial"/>
              <a:buChar char="•"/>
            </a:pPr>
            <a:r>
              <a:rPr lang="en-US" sz="2000">
                <a:solidFill>
                  <a:srgbClr val="2E2E2E"/>
                </a:solidFill>
                <a:latin typeface="Montserrat"/>
              </a:rPr>
              <a:t>Worked collaboratively with patients, their families, and other healthcare professionals to develop and implement individualised care plans.</a:t>
            </a:r>
          </a:p>
          <a:p>
            <a:pPr marL="431802" lvl="1" indent="-215901">
              <a:lnSpc>
                <a:spcPts val="2800"/>
              </a:lnSpc>
              <a:buFont typeface="Arial"/>
              <a:buChar char="•"/>
            </a:pPr>
            <a:r>
              <a:rPr lang="en-US" sz="2000">
                <a:solidFill>
                  <a:srgbClr val="2E2E2E"/>
                </a:solidFill>
                <a:latin typeface="Montserrat"/>
              </a:rPr>
              <a:t>Maintained up-to-date knowledge of relevant mental health legislation, policies, and guidelines to ensure that all patient care was compliant.</a:t>
            </a:r>
          </a:p>
          <a:p>
            <a:pPr marL="431802" lvl="1" indent="-215901">
              <a:lnSpc>
                <a:spcPts val="2800"/>
              </a:lnSpc>
              <a:buFont typeface="Arial"/>
              <a:buChar char="•"/>
            </a:pPr>
            <a:r>
              <a:rPr lang="en-US" sz="2000">
                <a:solidFill>
                  <a:srgbClr val="2E2E2E"/>
                </a:solidFill>
                <a:latin typeface="Montserrat"/>
              </a:rPr>
              <a:t>Monitored patient progress, outcomes, and satisfaction with care, and made adjustments to care plans as needed to ensure optimal patient outcomes.</a:t>
            </a:r>
          </a:p>
          <a:p>
            <a:pPr>
              <a:lnSpc>
                <a:spcPts val="3359"/>
              </a:lnSpc>
            </a:pPr>
            <a:endParaRPr lang="en-US" sz="2000">
              <a:solidFill>
                <a:srgbClr val="2E2E2E"/>
              </a:solidFill>
              <a:latin typeface="Montserrat"/>
            </a:endParaRPr>
          </a:p>
        </p:txBody>
      </p:sp>
      <p:sp>
        <p:nvSpPr>
          <p:cNvPr id="12" name="TextBox 12"/>
          <p:cNvSpPr txBox="1"/>
          <p:nvPr/>
        </p:nvSpPr>
        <p:spPr>
          <a:xfrm>
            <a:off x="2582648" y="5191125"/>
            <a:ext cx="8596653" cy="379095"/>
          </a:xfrm>
          <a:prstGeom prst="rect">
            <a:avLst/>
          </a:prstGeom>
        </p:spPr>
        <p:txBody>
          <a:bodyPr lIns="0" tIns="0" rIns="0" bIns="0" rtlCol="0" anchor="t">
            <a:spAutoFit/>
          </a:bodyPr>
          <a:lstStyle/>
          <a:p>
            <a:pPr>
              <a:lnSpc>
                <a:spcPts val="3120"/>
              </a:lnSpc>
              <a:spcBef>
                <a:spcPct val="0"/>
              </a:spcBef>
            </a:pPr>
            <a:r>
              <a:rPr lang="en-US" sz="2400">
                <a:solidFill>
                  <a:srgbClr val="2E2E2E"/>
                </a:solidFill>
                <a:latin typeface="Montserrat Semi-Bold"/>
              </a:rPr>
              <a:t>How I meet this criteria:</a:t>
            </a:r>
          </a:p>
        </p:txBody>
      </p:sp>
      <p:sp>
        <p:nvSpPr>
          <p:cNvPr id="13" name="TextBox 13"/>
          <p:cNvSpPr txBox="1"/>
          <p:nvPr/>
        </p:nvSpPr>
        <p:spPr>
          <a:xfrm>
            <a:off x="2582648" y="3980815"/>
            <a:ext cx="13143114" cy="715010"/>
          </a:xfrm>
          <a:prstGeom prst="rect">
            <a:avLst/>
          </a:prstGeom>
        </p:spPr>
        <p:txBody>
          <a:bodyPr lIns="0" tIns="0" rIns="0" bIns="0" rtlCol="0" anchor="t">
            <a:spAutoFit/>
          </a:bodyPr>
          <a:lstStyle/>
          <a:p>
            <a:pPr>
              <a:lnSpc>
                <a:spcPts val="2860"/>
              </a:lnSpc>
              <a:spcBef>
                <a:spcPct val="0"/>
              </a:spcBef>
            </a:pPr>
            <a:r>
              <a:rPr lang="en-US" sz="2200">
                <a:solidFill>
                  <a:srgbClr val="2E2E2E"/>
                </a:solidFill>
                <a:latin typeface="Montserrat Semi-Bold"/>
              </a:rPr>
              <a:t>To identify, risk assess and refer students with mental health needs, including those in crisis and at risk to appropriate statutory or specialist mental health services.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1644347" y="3879554"/>
            <a:ext cx="14999307" cy="5378746"/>
            <a:chOff x="0" y="0"/>
            <a:chExt cx="5543419" cy="1987868"/>
          </a:xfrm>
        </p:grpSpPr>
        <p:sp>
          <p:nvSpPr>
            <p:cNvPr id="3" name="Freeform 3"/>
            <p:cNvSpPr/>
            <p:nvPr/>
          </p:nvSpPr>
          <p:spPr>
            <a:xfrm>
              <a:off x="0" y="0"/>
              <a:ext cx="5543419" cy="1987868"/>
            </a:xfrm>
            <a:custGeom>
              <a:avLst/>
              <a:gdLst/>
              <a:ahLst/>
              <a:cxnLst/>
              <a:rect l="l" t="t" r="r" b="b"/>
              <a:pathLst>
                <a:path w="5543419" h="1987868">
                  <a:moveTo>
                    <a:pt x="5418959" y="1987868"/>
                  </a:moveTo>
                  <a:lnTo>
                    <a:pt x="124460" y="1987868"/>
                  </a:lnTo>
                  <a:cubicBezTo>
                    <a:pt x="55880" y="1987868"/>
                    <a:pt x="0" y="1931988"/>
                    <a:pt x="0" y="1863408"/>
                  </a:cubicBezTo>
                  <a:lnTo>
                    <a:pt x="0" y="124460"/>
                  </a:lnTo>
                  <a:cubicBezTo>
                    <a:pt x="0" y="55880"/>
                    <a:pt x="55880" y="0"/>
                    <a:pt x="124460" y="0"/>
                  </a:cubicBezTo>
                  <a:lnTo>
                    <a:pt x="5418959" y="0"/>
                  </a:lnTo>
                  <a:cubicBezTo>
                    <a:pt x="5487539" y="0"/>
                    <a:pt x="5543419" y="55880"/>
                    <a:pt x="5543419" y="124460"/>
                  </a:cubicBezTo>
                  <a:lnTo>
                    <a:pt x="5543419" y="1863408"/>
                  </a:lnTo>
                  <a:cubicBezTo>
                    <a:pt x="5543419" y="1931988"/>
                    <a:pt x="5487539" y="1987868"/>
                    <a:pt x="5418959" y="1987868"/>
                  </a:cubicBezTo>
                  <a:close/>
                </a:path>
              </a:pathLst>
            </a:custGeom>
            <a:solidFill>
              <a:srgbClr val="FFFFFF"/>
            </a:solidFill>
          </p:spPr>
        </p:sp>
      </p:grpSp>
      <p:sp>
        <p:nvSpPr>
          <p:cNvPr id="4" name="AutoShape 4"/>
          <p:cNvSpPr/>
          <p:nvPr/>
        </p:nvSpPr>
        <p:spPr>
          <a:xfrm>
            <a:off x="2562238" y="5133975"/>
            <a:ext cx="13163525" cy="0"/>
          </a:xfrm>
          <a:prstGeom prst="line">
            <a:avLst/>
          </a:prstGeom>
          <a:ln w="19050" cap="flat">
            <a:solidFill>
              <a:srgbClr val="DDDDDD"/>
            </a:solidFill>
            <a:prstDash val="solid"/>
            <a:headEnd type="none" w="sm" len="sm"/>
            <a:tailEnd type="none" w="sm" len="sm"/>
          </a:ln>
        </p:spPr>
      </p:sp>
      <p:grpSp>
        <p:nvGrpSpPr>
          <p:cNvPr id="5" name="Group 5"/>
          <p:cNvGrpSpPr/>
          <p:nvPr/>
        </p:nvGrpSpPr>
        <p:grpSpPr>
          <a:xfrm>
            <a:off x="7776130" y="713116"/>
            <a:ext cx="3164477" cy="2664623"/>
            <a:chOff x="0" y="0"/>
            <a:chExt cx="1154410" cy="972062"/>
          </a:xfrm>
        </p:grpSpPr>
        <p:sp>
          <p:nvSpPr>
            <p:cNvPr id="6" name="Freeform 6"/>
            <p:cNvSpPr/>
            <p:nvPr/>
          </p:nvSpPr>
          <p:spPr>
            <a:xfrm>
              <a:off x="0" y="0"/>
              <a:ext cx="1154410" cy="972062"/>
            </a:xfrm>
            <a:custGeom>
              <a:avLst/>
              <a:gdLst/>
              <a:ahLst/>
              <a:cxnLst/>
              <a:rect l="l" t="t" r="r" b="b"/>
              <a:pathLst>
                <a:path w="1154410" h="972062">
                  <a:moveTo>
                    <a:pt x="0" y="0"/>
                  </a:moveTo>
                  <a:lnTo>
                    <a:pt x="1154410" y="0"/>
                  </a:lnTo>
                  <a:lnTo>
                    <a:pt x="1154410" y="972062"/>
                  </a:lnTo>
                  <a:lnTo>
                    <a:pt x="0" y="972062"/>
                  </a:lnTo>
                  <a:close/>
                </a:path>
              </a:pathLst>
            </a:custGeom>
            <a:solidFill>
              <a:srgbClr val="FFFFFF"/>
            </a:solidFill>
          </p:spPr>
        </p:sp>
      </p:grpSp>
      <p:pic>
        <p:nvPicPr>
          <p:cNvPr id="7" name="Picture 7"/>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b="39453"/>
          <a:stretch>
            <a:fillRect/>
          </a:stretch>
        </p:blipFill>
        <p:spPr>
          <a:xfrm>
            <a:off x="1644347" y="713116"/>
            <a:ext cx="6313384" cy="2664623"/>
          </a:xfrm>
          <a:prstGeom prst="rect">
            <a:avLst/>
          </a:prstGeom>
        </p:spPr>
      </p:pic>
      <p:pic>
        <p:nvPicPr>
          <p:cNvPr id="8" name="Picture 8"/>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1277384" y="5936233"/>
            <a:ext cx="733926" cy="1265389"/>
          </a:xfrm>
          <a:prstGeom prst="rect">
            <a:avLst/>
          </a:prstGeom>
        </p:spPr>
      </p:pic>
      <p:sp>
        <p:nvSpPr>
          <p:cNvPr id="9" name="TextBox 9"/>
          <p:cNvSpPr txBox="1"/>
          <p:nvPr/>
        </p:nvSpPr>
        <p:spPr>
          <a:xfrm>
            <a:off x="2844870" y="769077"/>
            <a:ext cx="8072209" cy="1276350"/>
          </a:xfrm>
          <a:prstGeom prst="rect">
            <a:avLst/>
          </a:prstGeom>
        </p:spPr>
        <p:txBody>
          <a:bodyPr lIns="0" tIns="0" rIns="0" bIns="0" rtlCol="0" anchor="t">
            <a:spAutoFit/>
          </a:bodyPr>
          <a:lstStyle/>
          <a:p>
            <a:pPr>
              <a:lnSpc>
                <a:spcPts val="5040"/>
              </a:lnSpc>
            </a:pPr>
            <a:r>
              <a:rPr lang="en-US" sz="4200" spc="210">
                <a:solidFill>
                  <a:srgbClr val="2E2E2E"/>
                </a:solidFill>
                <a:latin typeface="Gliker SemiBold Bold"/>
              </a:rPr>
              <a:t>HOW DO I MEET THE CRITERIA? </a:t>
            </a:r>
          </a:p>
        </p:txBody>
      </p:sp>
      <p:sp>
        <p:nvSpPr>
          <p:cNvPr id="10" name="TextBox 10"/>
          <p:cNvSpPr txBox="1"/>
          <p:nvPr/>
        </p:nvSpPr>
        <p:spPr>
          <a:xfrm>
            <a:off x="2868398" y="2056538"/>
            <a:ext cx="7028350" cy="1189355"/>
          </a:xfrm>
          <a:prstGeom prst="rect">
            <a:avLst/>
          </a:prstGeom>
        </p:spPr>
        <p:txBody>
          <a:bodyPr lIns="0" tIns="0" rIns="0" bIns="0" rtlCol="0" anchor="t">
            <a:spAutoFit/>
          </a:bodyPr>
          <a:lstStyle/>
          <a:p>
            <a:pPr marL="0" lvl="0" indent="0">
              <a:lnSpc>
                <a:spcPts val="3220"/>
              </a:lnSpc>
            </a:pPr>
            <a:r>
              <a:rPr lang="en-US" sz="2300">
                <a:solidFill>
                  <a:srgbClr val="2E2E2E"/>
                </a:solidFill>
                <a:latin typeface="Montserrat"/>
              </a:rPr>
              <a:t>This section of the presentation I will discuss how my work expierence makes me a suitable canidate for this role.</a:t>
            </a:r>
          </a:p>
        </p:txBody>
      </p:sp>
      <p:sp>
        <p:nvSpPr>
          <p:cNvPr id="11" name="TextBox 11"/>
          <p:cNvSpPr txBox="1"/>
          <p:nvPr/>
        </p:nvSpPr>
        <p:spPr>
          <a:xfrm>
            <a:off x="2562238" y="5779770"/>
            <a:ext cx="14061005" cy="3701415"/>
          </a:xfrm>
          <a:prstGeom prst="rect">
            <a:avLst/>
          </a:prstGeom>
        </p:spPr>
        <p:txBody>
          <a:bodyPr lIns="0" tIns="0" rIns="0" bIns="0" rtlCol="0" anchor="t">
            <a:spAutoFit/>
          </a:bodyPr>
          <a:lstStyle/>
          <a:p>
            <a:pPr marL="518160" lvl="1" indent="-259080">
              <a:lnSpc>
                <a:spcPts val="3359"/>
              </a:lnSpc>
              <a:buFont typeface="Arial"/>
              <a:buChar char="•"/>
            </a:pPr>
            <a:r>
              <a:rPr lang="en-US" sz="2400">
                <a:solidFill>
                  <a:srgbClr val="2E2E2E"/>
                </a:solidFill>
                <a:latin typeface="Montserrat"/>
              </a:rPr>
              <a:t>Worked with GP practices, Community Mental Health Teams, and other healthcare providers </a:t>
            </a:r>
          </a:p>
          <a:p>
            <a:pPr marL="518160" lvl="1" indent="-259080">
              <a:lnSpc>
                <a:spcPts val="3359"/>
              </a:lnSpc>
              <a:buFont typeface="Arial"/>
              <a:buChar char="•"/>
            </a:pPr>
            <a:r>
              <a:rPr lang="en-US" sz="2400">
                <a:solidFill>
                  <a:srgbClr val="2E2E2E"/>
                </a:solidFill>
                <a:latin typeface="Montserrat"/>
              </a:rPr>
              <a:t>Utilised established referral pathways and guidelines </a:t>
            </a:r>
          </a:p>
          <a:p>
            <a:pPr marL="518160" lvl="1" indent="-259080">
              <a:lnSpc>
                <a:spcPts val="3359"/>
              </a:lnSpc>
              <a:buFont typeface="Arial"/>
              <a:buChar char="•"/>
            </a:pPr>
            <a:r>
              <a:rPr lang="en-US" sz="2400">
                <a:solidFill>
                  <a:srgbClr val="2E2E2E"/>
                </a:solidFill>
                <a:latin typeface="Montserrat"/>
              </a:rPr>
              <a:t>Developed strong working relationships with specialist and third sector support </a:t>
            </a:r>
          </a:p>
          <a:p>
            <a:pPr marL="518160" lvl="1" indent="-259080">
              <a:lnSpc>
                <a:spcPts val="3359"/>
              </a:lnSpc>
              <a:buFont typeface="Arial"/>
              <a:buChar char="•"/>
            </a:pPr>
            <a:r>
              <a:rPr lang="en-US" sz="2400">
                <a:solidFill>
                  <a:srgbClr val="2E2E2E"/>
                </a:solidFill>
                <a:latin typeface="Montserrat"/>
              </a:rPr>
              <a:t>Acted as an advocate for patients to ensure that they received appropriate and timely access to healthcare services</a:t>
            </a:r>
          </a:p>
          <a:p>
            <a:pPr>
              <a:lnSpc>
                <a:spcPts val="2940"/>
              </a:lnSpc>
            </a:pPr>
            <a:endParaRPr lang="en-US" sz="2400">
              <a:solidFill>
                <a:srgbClr val="2E2E2E"/>
              </a:solidFill>
              <a:latin typeface="Montserrat"/>
            </a:endParaRPr>
          </a:p>
          <a:p>
            <a:pPr>
              <a:lnSpc>
                <a:spcPts val="3359"/>
              </a:lnSpc>
            </a:pPr>
            <a:endParaRPr lang="en-US" sz="2400">
              <a:solidFill>
                <a:srgbClr val="2E2E2E"/>
              </a:solidFill>
              <a:latin typeface="Montserrat"/>
            </a:endParaRPr>
          </a:p>
          <a:p>
            <a:pPr>
              <a:lnSpc>
                <a:spcPts val="3359"/>
              </a:lnSpc>
            </a:pPr>
            <a:endParaRPr lang="en-US" sz="2400">
              <a:solidFill>
                <a:srgbClr val="2E2E2E"/>
              </a:solidFill>
              <a:latin typeface="Montserrat"/>
            </a:endParaRPr>
          </a:p>
        </p:txBody>
      </p:sp>
      <p:sp>
        <p:nvSpPr>
          <p:cNvPr id="12" name="TextBox 12"/>
          <p:cNvSpPr txBox="1"/>
          <p:nvPr/>
        </p:nvSpPr>
        <p:spPr>
          <a:xfrm>
            <a:off x="2582648" y="5191125"/>
            <a:ext cx="8596653" cy="379095"/>
          </a:xfrm>
          <a:prstGeom prst="rect">
            <a:avLst/>
          </a:prstGeom>
        </p:spPr>
        <p:txBody>
          <a:bodyPr lIns="0" tIns="0" rIns="0" bIns="0" rtlCol="0" anchor="t">
            <a:spAutoFit/>
          </a:bodyPr>
          <a:lstStyle/>
          <a:p>
            <a:pPr>
              <a:lnSpc>
                <a:spcPts val="3120"/>
              </a:lnSpc>
              <a:spcBef>
                <a:spcPct val="0"/>
              </a:spcBef>
            </a:pPr>
            <a:r>
              <a:rPr lang="en-US" sz="2400">
                <a:solidFill>
                  <a:srgbClr val="2E2E2E"/>
                </a:solidFill>
                <a:latin typeface="Montserrat Semi-Bold"/>
              </a:rPr>
              <a:t>How I meet this criteria:</a:t>
            </a:r>
          </a:p>
        </p:txBody>
      </p:sp>
      <p:sp>
        <p:nvSpPr>
          <p:cNvPr id="13" name="TextBox 13"/>
          <p:cNvSpPr txBox="1"/>
          <p:nvPr/>
        </p:nvSpPr>
        <p:spPr>
          <a:xfrm>
            <a:off x="2582648" y="4248005"/>
            <a:ext cx="13143114" cy="715010"/>
          </a:xfrm>
          <a:prstGeom prst="rect">
            <a:avLst/>
          </a:prstGeom>
        </p:spPr>
        <p:txBody>
          <a:bodyPr lIns="0" tIns="0" rIns="0" bIns="0" rtlCol="0" anchor="t">
            <a:spAutoFit/>
          </a:bodyPr>
          <a:lstStyle/>
          <a:p>
            <a:pPr>
              <a:lnSpc>
                <a:spcPts val="2860"/>
              </a:lnSpc>
              <a:spcBef>
                <a:spcPct val="0"/>
              </a:spcBef>
            </a:pPr>
            <a:r>
              <a:rPr lang="en-US" sz="2200">
                <a:solidFill>
                  <a:srgbClr val="2E2E2E"/>
                </a:solidFill>
                <a:latin typeface="Montserrat Semi-Bold"/>
              </a:rPr>
              <a:t>Liaise with and refer to GP practices, Community Mental Health Teams and other specialist or third sector support as required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l="1855" r="1337" b="40128"/>
          <a:stretch>
            <a:fillRect/>
          </a:stretch>
        </p:blipFill>
        <p:spPr>
          <a:xfrm>
            <a:off x="1097834" y="1483426"/>
            <a:ext cx="7654018" cy="7320148"/>
          </a:xfrm>
          <a:prstGeom prst="rect">
            <a:avLst/>
          </a:prstGeom>
        </p:spPr>
      </p:pic>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l="1855" r="1337" b="40128"/>
          <a:stretch>
            <a:fillRect/>
          </a:stretch>
        </p:blipFill>
        <p:spPr>
          <a:xfrm>
            <a:off x="9536148" y="1483426"/>
            <a:ext cx="7654018" cy="7320148"/>
          </a:xfrm>
          <a:prstGeom prst="rect">
            <a:avLst/>
          </a:prstGeom>
        </p:spPr>
      </p:pic>
      <p:grpSp>
        <p:nvGrpSpPr>
          <p:cNvPr id="4" name="Group 4"/>
          <p:cNvGrpSpPr/>
          <p:nvPr/>
        </p:nvGrpSpPr>
        <p:grpSpPr>
          <a:xfrm>
            <a:off x="10202060" y="2389866"/>
            <a:ext cx="691635" cy="691635"/>
            <a:chOff x="0" y="0"/>
            <a:chExt cx="6350000" cy="6350000"/>
          </a:xfrm>
        </p:grpSpPr>
        <p:sp>
          <p:nvSpPr>
            <p:cNvPr id="5" name="Freeform 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sp>
        <p:nvSpPr>
          <p:cNvPr id="6" name="TextBox 6"/>
          <p:cNvSpPr txBox="1"/>
          <p:nvPr/>
        </p:nvSpPr>
        <p:spPr>
          <a:xfrm>
            <a:off x="1840501" y="2235621"/>
            <a:ext cx="6759816" cy="2701925"/>
          </a:xfrm>
          <a:prstGeom prst="rect">
            <a:avLst/>
          </a:prstGeom>
        </p:spPr>
        <p:txBody>
          <a:bodyPr lIns="0" tIns="0" rIns="0" bIns="0" rtlCol="0" anchor="t">
            <a:spAutoFit/>
          </a:bodyPr>
          <a:lstStyle/>
          <a:p>
            <a:pPr>
              <a:lnSpc>
                <a:spcPts val="7000"/>
              </a:lnSpc>
            </a:pPr>
            <a:r>
              <a:rPr lang="en-US" sz="7000">
                <a:solidFill>
                  <a:srgbClr val="2E2E2E"/>
                </a:solidFill>
                <a:latin typeface="Gliker SemiBold"/>
              </a:rPr>
              <a:t>HOW I WILL MAKE THIS ROLE MY OWN</a:t>
            </a:r>
          </a:p>
        </p:txBody>
      </p:sp>
      <p:sp>
        <p:nvSpPr>
          <p:cNvPr id="7" name="TextBox 7"/>
          <p:cNvSpPr txBox="1"/>
          <p:nvPr/>
        </p:nvSpPr>
        <p:spPr>
          <a:xfrm>
            <a:off x="1934595" y="5474789"/>
            <a:ext cx="5980495" cy="1470660"/>
          </a:xfrm>
          <a:prstGeom prst="rect">
            <a:avLst/>
          </a:prstGeom>
        </p:spPr>
        <p:txBody>
          <a:bodyPr lIns="0" tIns="0" rIns="0" bIns="0" rtlCol="0" anchor="t">
            <a:spAutoFit/>
          </a:bodyPr>
          <a:lstStyle/>
          <a:p>
            <a:pPr>
              <a:lnSpc>
                <a:spcPts val="2940"/>
              </a:lnSpc>
            </a:pPr>
            <a:r>
              <a:rPr lang="en-US" sz="2100">
                <a:solidFill>
                  <a:srgbClr val="2E2E2E"/>
                </a:solidFill>
                <a:latin typeface="Montserrat"/>
              </a:rPr>
              <a:t>What I will do to make sure that the Wellbeing Advisor role and team supports students to the best possible standard?</a:t>
            </a:r>
          </a:p>
          <a:p>
            <a:pPr>
              <a:lnSpc>
                <a:spcPts val="2940"/>
              </a:lnSpc>
            </a:pPr>
            <a:endParaRPr lang="en-US" sz="2100">
              <a:solidFill>
                <a:srgbClr val="2E2E2E"/>
              </a:solidFill>
              <a:latin typeface="Montserrat"/>
            </a:endParaRPr>
          </a:p>
        </p:txBody>
      </p:sp>
      <p:sp>
        <p:nvSpPr>
          <p:cNvPr id="8" name="TextBox 8"/>
          <p:cNvSpPr txBox="1"/>
          <p:nvPr/>
        </p:nvSpPr>
        <p:spPr>
          <a:xfrm>
            <a:off x="11181659" y="2370816"/>
            <a:ext cx="5272757" cy="769620"/>
          </a:xfrm>
          <a:prstGeom prst="rect">
            <a:avLst/>
          </a:prstGeom>
        </p:spPr>
        <p:txBody>
          <a:bodyPr lIns="0" tIns="0" rIns="0" bIns="0" rtlCol="0" anchor="t">
            <a:spAutoFit/>
          </a:bodyPr>
          <a:lstStyle/>
          <a:p>
            <a:pPr marL="0" lvl="0" indent="0">
              <a:lnSpc>
                <a:spcPts val="3120"/>
              </a:lnSpc>
            </a:pPr>
            <a:r>
              <a:rPr lang="en-US" sz="2400">
                <a:solidFill>
                  <a:srgbClr val="2E2E2E"/>
                </a:solidFill>
                <a:latin typeface="Montserrat"/>
              </a:rPr>
              <a:t>Implement Meet and Greet Sessions will all first year classes</a:t>
            </a:r>
          </a:p>
        </p:txBody>
      </p:sp>
      <p:sp>
        <p:nvSpPr>
          <p:cNvPr id="9" name="TextBox 9"/>
          <p:cNvSpPr txBox="1"/>
          <p:nvPr/>
        </p:nvSpPr>
        <p:spPr>
          <a:xfrm>
            <a:off x="11181659" y="3500859"/>
            <a:ext cx="5044157" cy="769620"/>
          </a:xfrm>
          <a:prstGeom prst="rect">
            <a:avLst/>
          </a:prstGeom>
        </p:spPr>
        <p:txBody>
          <a:bodyPr lIns="0" tIns="0" rIns="0" bIns="0" rtlCol="0" anchor="t">
            <a:spAutoFit/>
          </a:bodyPr>
          <a:lstStyle/>
          <a:p>
            <a:pPr marL="0" lvl="0" indent="0">
              <a:lnSpc>
                <a:spcPts val="3120"/>
              </a:lnSpc>
            </a:pPr>
            <a:r>
              <a:rPr lang="en-US" sz="2400">
                <a:solidFill>
                  <a:srgbClr val="2E2E2E"/>
                </a:solidFill>
                <a:latin typeface="Montserrat"/>
              </a:rPr>
              <a:t>Develop a student wellness program.</a:t>
            </a:r>
          </a:p>
        </p:txBody>
      </p:sp>
      <p:sp>
        <p:nvSpPr>
          <p:cNvPr id="10" name="TextBox 10"/>
          <p:cNvSpPr txBox="1"/>
          <p:nvPr/>
        </p:nvSpPr>
        <p:spPr>
          <a:xfrm>
            <a:off x="11181659" y="4738474"/>
            <a:ext cx="5475441" cy="379095"/>
          </a:xfrm>
          <a:prstGeom prst="rect">
            <a:avLst/>
          </a:prstGeom>
        </p:spPr>
        <p:txBody>
          <a:bodyPr lIns="0" tIns="0" rIns="0" bIns="0" rtlCol="0" anchor="t">
            <a:spAutoFit/>
          </a:bodyPr>
          <a:lstStyle/>
          <a:p>
            <a:pPr marL="0" lvl="0" indent="0">
              <a:lnSpc>
                <a:spcPts val="3120"/>
              </a:lnSpc>
            </a:pPr>
            <a:r>
              <a:rPr lang="en-US" sz="2400">
                <a:solidFill>
                  <a:srgbClr val="2E2E2E"/>
                </a:solidFill>
                <a:latin typeface="Montserrat"/>
              </a:rPr>
              <a:t>Foster a culture of inclusivity</a:t>
            </a:r>
          </a:p>
        </p:txBody>
      </p:sp>
      <p:sp>
        <p:nvSpPr>
          <p:cNvPr id="11" name="TextBox 11"/>
          <p:cNvSpPr txBox="1"/>
          <p:nvPr/>
        </p:nvSpPr>
        <p:spPr>
          <a:xfrm>
            <a:off x="10202060" y="2554709"/>
            <a:ext cx="691635" cy="361950"/>
          </a:xfrm>
          <a:prstGeom prst="rect">
            <a:avLst/>
          </a:prstGeom>
        </p:spPr>
        <p:txBody>
          <a:bodyPr lIns="0" tIns="0" rIns="0" bIns="0" rtlCol="0" anchor="t">
            <a:spAutoFit/>
          </a:bodyPr>
          <a:lstStyle/>
          <a:p>
            <a:pPr algn="ctr">
              <a:lnSpc>
                <a:spcPts val="2879"/>
              </a:lnSpc>
            </a:pPr>
            <a:r>
              <a:rPr lang="en-US" sz="2400">
                <a:solidFill>
                  <a:srgbClr val="3F5896"/>
                </a:solidFill>
                <a:latin typeface="Gliker SemiBold"/>
              </a:rPr>
              <a:t>1</a:t>
            </a:r>
          </a:p>
        </p:txBody>
      </p:sp>
      <p:grpSp>
        <p:nvGrpSpPr>
          <p:cNvPr id="12" name="Group 12"/>
          <p:cNvGrpSpPr/>
          <p:nvPr/>
        </p:nvGrpSpPr>
        <p:grpSpPr>
          <a:xfrm>
            <a:off x="10202060" y="3519909"/>
            <a:ext cx="691635" cy="691635"/>
            <a:chOff x="0" y="0"/>
            <a:chExt cx="6350000" cy="6350000"/>
          </a:xfrm>
        </p:grpSpPr>
        <p:sp>
          <p:nvSpPr>
            <p:cNvPr id="13" name="Freeform 13"/>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sp>
        <p:nvSpPr>
          <p:cNvPr id="14" name="TextBox 14"/>
          <p:cNvSpPr txBox="1"/>
          <p:nvPr/>
        </p:nvSpPr>
        <p:spPr>
          <a:xfrm>
            <a:off x="10202060" y="3684752"/>
            <a:ext cx="691635" cy="361950"/>
          </a:xfrm>
          <a:prstGeom prst="rect">
            <a:avLst/>
          </a:prstGeom>
        </p:spPr>
        <p:txBody>
          <a:bodyPr lIns="0" tIns="0" rIns="0" bIns="0" rtlCol="0" anchor="t">
            <a:spAutoFit/>
          </a:bodyPr>
          <a:lstStyle/>
          <a:p>
            <a:pPr algn="ctr">
              <a:lnSpc>
                <a:spcPts val="2879"/>
              </a:lnSpc>
            </a:pPr>
            <a:r>
              <a:rPr lang="en-US" sz="2400">
                <a:solidFill>
                  <a:srgbClr val="3F5896"/>
                </a:solidFill>
                <a:latin typeface="Gliker SemiBold"/>
              </a:rPr>
              <a:t>2</a:t>
            </a:r>
          </a:p>
        </p:txBody>
      </p:sp>
      <p:grpSp>
        <p:nvGrpSpPr>
          <p:cNvPr id="15" name="Group 15"/>
          <p:cNvGrpSpPr/>
          <p:nvPr/>
        </p:nvGrpSpPr>
        <p:grpSpPr>
          <a:xfrm>
            <a:off x="10202060" y="4649694"/>
            <a:ext cx="691635" cy="691635"/>
            <a:chOff x="0" y="0"/>
            <a:chExt cx="6350000" cy="6350000"/>
          </a:xfrm>
        </p:grpSpPr>
        <p:sp>
          <p:nvSpPr>
            <p:cNvPr id="16" name="Freeform 16"/>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sp>
        <p:nvSpPr>
          <p:cNvPr id="17" name="TextBox 17"/>
          <p:cNvSpPr txBox="1"/>
          <p:nvPr/>
        </p:nvSpPr>
        <p:spPr>
          <a:xfrm>
            <a:off x="10202060" y="4811619"/>
            <a:ext cx="691635" cy="361950"/>
          </a:xfrm>
          <a:prstGeom prst="rect">
            <a:avLst/>
          </a:prstGeom>
        </p:spPr>
        <p:txBody>
          <a:bodyPr lIns="0" tIns="0" rIns="0" bIns="0" rtlCol="0" anchor="t">
            <a:spAutoFit/>
          </a:bodyPr>
          <a:lstStyle/>
          <a:p>
            <a:pPr algn="ctr">
              <a:lnSpc>
                <a:spcPts val="2879"/>
              </a:lnSpc>
            </a:pPr>
            <a:r>
              <a:rPr lang="en-US" sz="2400">
                <a:solidFill>
                  <a:srgbClr val="3F5896"/>
                </a:solidFill>
                <a:latin typeface="Gliker SemiBold"/>
              </a:rPr>
              <a:t>3</a:t>
            </a:r>
          </a:p>
        </p:txBody>
      </p:sp>
      <p:grpSp>
        <p:nvGrpSpPr>
          <p:cNvPr id="18" name="Group 18"/>
          <p:cNvGrpSpPr/>
          <p:nvPr/>
        </p:nvGrpSpPr>
        <p:grpSpPr>
          <a:xfrm>
            <a:off x="10202060" y="5779479"/>
            <a:ext cx="691635" cy="691635"/>
            <a:chOff x="0" y="0"/>
            <a:chExt cx="6350000" cy="6350000"/>
          </a:xfrm>
        </p:grpSpPr>
        <p:sp>
          <p:nvSpPr>
            <p:cNvPr id="19" name="Freeform 19"/>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sp>
        <p:nvSpPr>
          <p:cNvPr id="20" name="TextBox 20"/>
          <p:cNvSpPr txBox="1"/>
          <p:nvPr/>
        </p:nvSpPr>
        <p:spPr>
          <a:xfrm>
            <a:off x="10202060" y="5941404"/>
            <a:ext cx="691635" cy="361950"/>
          </a:xfrm>
          <a:prstGeom prst="rect">
            <a:avLst/>
          </a:prstGeom>
        </p:spPr>
        <p:txBody>
          <a:bodyPr lIns="0" tIns="0" rIns="0" bIns="0" rtlCol="0" anchor="t">
            <a:spAutoFit/>
          </a:bodyPr>
          <a:lstStyle/>
          <a:p>
            <a:pPr algn="ctr">
              <a:lnSpc>
                <a:spcPts val="2879"/>
              </a:lnSpc>
            </a:pPr>
            <a:r>
              <a:rPr lang="en-US" sz="2400">
                <a:solidFill>
                  <a:srgbClr val="3F5896"/>
                </a:solidFill>
                <a:latin typeface="Gliker SemiBold"/>
              </a:rPr>
              <a:t>4</a:t>
            </a:r>
          </a:p>
        </p:txBody>
      </p:sp>
      <p:sp>
        <p:nvSpPr>
          <p:cNvPr id="21" name="TextBox 21"/>
          <p:cNvSpPr txBox="1"/>
          <p:nvPr/>
        </p:nvSpPr>
        <p:spPr>
          <a:xfrm>
            <a:off x="11181659" y="5850074"/>
            <a:ext cx="5475441" cy="379095"/>
          </a:xfrm>
          <a:prstGeom prst="rect">
            <a:avLst/>
          </a:prstGeom>
        </p:spPr>
        <p:txBody>
          <a:bodyPr lIns="0" tIns="0" rIns="0" bIns="0" rtlCol="0" anchor="t">
            <a:spAutoFit/>
          </a:bodyPr>
          <a:lstStyle/>
          <a:p>
            <a:pPr marL="0" lvl="0" indent="0">
              <a:lnSpc>
                <a:spcPts val="3120"/>
              </a:lnSpc>
            </a:pPr>
            <a:r>
              <a:rPr lang="en-US" sz="2400">
                <a:solidFill>
                  <a:srgbClr val="2E2E2E"/>
                </a:solidFill>
                <a:latin typeface="Montserrat"/>
              </a:rPr>
              <a:t>Engage with faculty and staff</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rcRect l="1984" r="1337" b="46491"/>
          <a:stretch>
            <a:fillRect/>
          </a:stretch>
        </p:blipFill>
        <p:spPr>
          <a:xfrm>
            <a:off x="5322094" y="1872397"/>
            <a:ext cx="7643813" cy="6542206"/>
          </a:xfrm>
          <a:prstGeom prst="rect">
            <a:avLst/>
          </a:prstGeom>
        </p:spPr>
      </p:pic>
      <p:sp>
        <p:nvSpPr>
          <p:cNvPr id="3" name="TextBox 3"/>
          <p:cNvSpPr txBox="1"/>
          <p:nvPr/>
        </p:nvSpPr>
        <p:spPr>
          <a:xfrm>
            <a:off x="5626059" y="3865650"/>
            <a:ext cx="7035882" cy="3133725"/>
          </a:xfrm>
          <a:prstGeom prst="rect">
            <a:avLst/>
          </a:prstGeom>
        </p:spPr>
        <p:txBody>
          <a:bodyPr lIns="0" tIns="0" rIns="0" bIns="0" rtlCol="0" anchor="t">
            <a:spAutoFit/>
          </a:bodyPr>
          <a:lstStyle/>
          <a:p>
            <a:pPr algn="ctr">
              <a:lnSpc>
                <a:spcPts val="12000"/>
              </a:lnSpc>
            </a:pPr>
            <a:r>
              <a:rPr lang="en-US" sz="12000">
                <a:solidFill>
                  <a:srgbClr val="2E2E2E"/>
                </a:solidFill>
                <a:latin typeface="Gliker SemiBold"/>
              </a:rPr>
              <a:t>THANK</a:t>
            </a:r>
          </a:p>
          <a:p>
            <a:pPr algn="ctr">
              <a:lnSpc>
                <a:spcPts val="12000"/>
              </a:lnSpc>
            </a:pPr>
            <a:r>
              <a:rPr lang="en-US" sz="12000">
                <a:solidFill>
                  <a:srgbClr val="2E2E2E"/>
                </a:solidFill>
                <a:latin typeface="Gliker SemiBold"/>
              </a:rPr>
              <a:t>YOU!</a:t>
            </a:r>
          </a:p>
        </p:txBody>
      </p:sp>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rcRect/>
          <a:stretch>
            <a:fillRect/>
          </a:stretch>
        </p:blipFill>
        <p:spPr>
          <a:xfrm>
            <a:off x="11688196" y="6448285"/>
            <a:ext cx="2555421" cy="2555421"/>
          </a:xfrm>
          <a:prstGeom prst="rect">
            <a:avLst/>
          </a:prstGeom>
        </p:spPr>
      </p:pic>
      <p:pic>
        <p:nvPicPr>
          <p:cNvPr id="5" name="Picture 5"/>
          <p:cNvPicPr>
            <a:picLocks noChangeAspect="1"/>
          </p:cNvPicPr>
          <p:nvPr/>
        </p:nvPicPr>
        <p:blipFill>
          <a:blip r:embed="rId6"/>
          <a:srcRect/>
          <a:stretch>
            <a:fillRect/>
          </a:stretch>
        </p:blipFill>
        <p:spPr>
          <a:xfrm>
            <a:off x="7423540" y="1669526"/>
            <a:ext cx="433500" cy="1279706"/>
          </a:xfrm>
          <a:prstGeom prst="rect">
            <a:avLst/>
          </a:prstGeom>
        </p:spPr>
      </p:pic>
      <p:pic>
        <p:nvPicPr>
          <p:cNvPr id="6" name="Picture 6"/>
          <p:cNvPicPr>
            <a:picLocks noChangeAspect="1"/>
          </p:cNvPicPr>
          <p:nvPr/>
        </p:nvPicPr>
        <p:blipFill>
          <a:blip r:embed="rId7"/>
          <a:srcRect/>
          <a:stretch>
            <a:fillRect/>
          </a:stretch>
        </p:blipFill>
        <p:spPr>
          <a:xfrm>
            <a:off x="271177" y="2057400"/>
            <a:ext cx="5050917" cy="8229600"/>
          </a:xfrm>
          <a:prstGeom prst="rect">
            <a:avLst/>
          </a:prstGeom>
        </p:spPr>
      </p:pic>
      <p:sp>
        <p:nvSpPr>
          <p:cNvPr id="7" name="TextBox 7"/>
          <p:cNvSpPr txBox="1"/>
          <p:nvPr/>
        </p:nvSpPr>
        <p:spPr>
          <a:xfrm>
            <a:off x="12007718" y="6691581"/>
            <a:ext cx="1916377" cy="2049780"/>
          </a:xfrm>
          <a:prstGeom prst="rect">
            <a:avLst/>
          </a:prstGeom>
        </p:spPr>
        <p:txBody>
          <a:bodyPr lIns="0" tIns="0" rIns="0" bIns="0" rtlCol="0" anchor="t">
            <a:spAutoFit/>
          </a:bodyPr>
          <a:lstStyle/>
          <a:p>
            <a:pPr marL="0" lvl="0" indent="0" algn="ctr">
              <a:lnSpc>
                <a:spcPts val="2730"/>
              </a:lnSpc>
            </a:pPr>
            <a:r>
              <a:rPr lang="en-US" sz="2100">
                <a:solidFill>
                  <a:srgbClr val="FFFFFF"/>
                </a:solidFill>
                <a:latin typeface="Montserrat"/>
              </a:rPr>
              <a:t>If you have anything you wish for me to discuss further then please ask</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1374</Words>
  <Application>Microsoft Office PowerPoint</Application>
  <PresentationFormat>Custom</PresentationFormat>
  <Paragraphs>114</Paragraphs>
  <Slides>14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Gliker SemiBold</vt:lpstr>
      <vt:lpstr>Gliker SemiBold Bold</vt:lpstr>
      <vt:lpstr>Montserrat Semi-Bold</vt:lpstr>
      <vt:lpstr>Franklin Gothic Medium</vt:lpstr>
      <vt:lpstr>Franklin Gothic Book</vt:lpstr>
      <vt:lpstr>Montserrat</vt:lpstr>
      <vt:lpstr>Gliker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Minimalist Job Interview Presentation</dc:title>
  <dc:creator>Dan Lewis</dc:creator>
  <cp:lastModifiedBy>Dan Lewis</cp:lastModifiedBy>
  <cp:revision>3</cp:revision>
  <dcterms:created xsi:type="dcterms:W3CDTF">2006-08-16T00:00:00Z</dcterms:created>
  <dcterms:modified xsi:type="dcterms:W3CDTF">2023-05-05T16:16:59Z</dcterms:modified>
  <dc:identifier>DAFiDuodeAM</dc:identifier>
</cp:coreProperties>
</file>