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media/image9.jpg" ContentType="image/jpeg"/>
  <Override PartName="/ppt/media/image10.jpg" ContentType="image/jpeg"/>
  <Override PartName="/ppt/media/image23.jpg" ContentType="image/jpeg"/>
  <Override PartName="/ppt/media/image25.jpg" ContentType="image/jpe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sldIdLst>
    <p:sldId id="256" r:id="rId2"/>
    <p:sldId id="257" r:id="rId3"/>
    <p:sldId id="330" r:id="rId4"/>
    <p:sldId id="331" r:id="rId5"/>
    <p:sldId id="334" r:id="rId6"/>
    <p:sldId id="264" r:id="rId7"/>
    <p:sldId id="262" r:id="rId8"/>
    <p:sldId id="263" r:id="rId9"/>
    <p:sldId id="335" r:id="rId10"/>
    <p:sldId id="315" r:id="rId11"/>
    <p:sldId id="316" r:id="rId12"/>
    <p:sldId id="336" r:id="rId13"/>
    <p:sldId id="333" r:id="rId14"/>
    <p:sldId id="267" r:id="rId15"/>
    <p:sldId id="268" r:id="rId16"/>
    <p:sldId id="277" r:id="rId17"/>
    <p:sldId id="280" r:id="rId18"/>
    <p:sldId id="281" r:id="rId19"/>
    <p:sldId id="282" r:id="rId20"/>
    <p:sldId id="283" r:id="rId21"/>
    <p:sldId id="284" r:id="rId22"/>
    <p:sldId id="285" r:id="rId23"/>
    <p:sldId id="318" r:id="rId24"/>
    <p:sldId id="319" r:id="rId25"/>
    <p:sldId id="337" r:id="rId26"/>
    <p:sldId id="291" r:id="rId27"/>
    <p:sldId id="292" r:id="rId28"/>
    <p:sldId id="293" r:id="rId29"/>
    <p:sldId id="326" r:id="rId30"/>
    <p:sldId id="338" r:id="rId31"/>
    <p:sldId id="339" r:id="rId32"/>
    <p:sldId id="299" r:id="rId33"/>
    <p:sldId id="300" r:id="rId34"/>
    <p:sldId id="301" r:id="rId35"/>
    <p:sldId id="320" r:id="rId36"/>
    <p:sldId id="321" r:id="rId37"/>
    <p:sldId id="322" r:id="rId38"/>
    <p:sldId id="323" r:id="rId39"/>
    <p:sldId id="303" r:id="rId40"/>
    <p:sldId id="305" r:id="rId41"/>
    <p:sldId id="306" r:id="rId42"/>
    <p:sldId id="307" r:id="rId43"/>
    <p:sldId id="308" r:id="rId44"/>
    <p:sldId id="325" r:id="rId45"/>
    <p:sldId id="309" r:id="rId46"/>
    <p:sldId id="340" r:id="rId47"/>
    <p:sldId id="341" r:id="rId48"/>
    <p:sldId id="328" r:id="rId49"/>
    <p:sldId id="342" r:id="rId5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0D51B3-06FB-4E28-8164-6C5CC1DA44B6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C989CC-D42F-43C7-A537-19E168B60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28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C989CC-D42F-43C7-A537-19E168B6049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13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waste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C989CC-D42F-43C7-A537-19E168B6049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854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England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C989CC-D42F-43C7-A537-19E168B6049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152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83540" y="500126"/>
            <a:ext cx="8376919" cy="548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1097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53438" y="2047407"/>
            <a:ext cx="6437122" cy="30295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emf"/><Relationship Id="rId4" Type="http://schemas.openxmlformats.org/officeDocument/2006/relationships/image" Target="../media/image20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g"/><Relationship Id="rId4" Type="http://schemas.openxmlformats.org/officeDocument/2006/relationships/image" Target="../media/image24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emf"/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00200" y="3124200"/>
            <a:ext cx="6134735" cy="9766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91335" marR="5080" indent="-1779270">
              <a:lnSpc>
                <a:spcPct val="100000"/>
              </a:lnSpc>
            </a:pPr>
            <a:r>
              <a:rPr sz="3200" spc="-5" dirty="0">
                <a:latin typeface="Tahoma"/>
                <a:cs typeface="Tahoma"/>
              </a:rPr>
              <a:t>How </a:t>
            </a:r>
            <a:r>
              <a:rPr sz="3200" dirty="0">
                <a:latin typeface="Tahoma"/>
                <a:cs typeface="Tahoma"/>
              </a:rPr>
              <a:t>Can </a:t>
            </a:r>
            <a:r>
              <a:rPr sz="3200" spc="-60" dirty="0">
                <a:latin typeface="Tahoma"/>
                <a:cs typeface="Tahoma"/>
              </a:rPr>
              <a:t>We </a:t>
            </a:r>
            <a:r>
              <a:rPr sz="3200" dirty="0">
                <a:latin typeface="Tahoma"/>
                <a:cs typeface="Tahoma"/>
              </a:rPr>
              <a:t>Measure </a:t>
            </a:r>
            <a:r>
              <a:rPr sz="3200" spc="-5" dirty="0">
                <a:latin typeface="Tahoma"/>
                <a:cs typeface="Tahoma"/>
              </a:rPr>
              <a:t>Sustainable  Development?</a:t>
            </a:r>
            <a:endParaRPr sz="3200" dirty="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85800" y="4500511"/>
            <a:ext cx="2971800" cy="199604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172200" y="609599"/>
            <a:ext cx="2590800" cy="207679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85800" y="686143"/>
            <a:ext cx="2667000" cy="20002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358174" y="4486322"/>
            <a:ext cx="3429000" cy="20002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0077" y="510159"/>
            <a:ext cx="7012940" cy="9766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68830" marR="5080" indent="-2056764">
              <a:lnSpc>
                <a:spcPct val="100000"/>
              </a:lnSpc>
            </a:pPr>
            <a:r>
              <a:rPr sz="3200" spc="-5" dirty="0"/>
              <a:t>Early </a:t>
            </a:r>
            <a:r>
              <a:rPr sz="3200" dirty="0"/>
              <a:t>ideas of </a:t>
            </a:r>
            <a:r>
              <a:rPr sz="3200" spc="-5" dirty="0"/>
              <a:t>sustainable development  centred</a:t>
            </a:r>
            <a:r>
              <a:rPr sz="3200" spc="-85" dirty="0"/>
              <a:t> </a:t>
            </a:r>
            <a:r>
              <a:rPr sz="3200" spc="-5" dirty="0"/>
              <a:t>around:</a:t>
            </a:r>
            <a:endParaRPr sz="3200"/>
          </a:p>
        </p:txBody>
      </p:sp>
      <p:sp>
        <p:nvSpPr>
          <p:cNvPr id="3" name="object 3"/>
          <p:cNvSpPr/>
          <p:nvPr/>
        </p:nvSpPr>
        <p:spPr>
          <a:xfrm>
            <a:off x="5500751" y="1786001"/>
            <a:ext cx="3220974" cy="207797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357249" y="3786251"/>
            <a:ext cx="1181023" cy="292887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21640" y="2044446"/>
            <a:ext cx="7560945" cy="4636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5" dirty="0">
                <a:latin typeface="Tahoma"/>
                <a:cs typeface="Tahoma"/>
              </a:rPr>
              <a:t>social</a:t>
            </a:r>
            <a:r>
              <a:rPr sz="2800" spc="-60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progress</a:t>
            </a:r>
            <a:endParaRPr sz="2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4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800" spc="-5" dirty="0">
                <a:latin typeface="Tahoma"/>
                <a:cs typeface="Tahoma"/>
              </a:rPr>
              <a:t>protection of </a:t>
            </a:r>
            <a:r>
              <a:rPr sz="2800" spc="-10" dirty="0">
                <a:latin typeface="Tahoma"/>
                <a:cs typeface="Tahoma"/>
              </a:rPr>
              <a:t>the</a:t>
            </a:r>
            <a:r>
              <a:rPr sz="2800" spc="-30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environment</a:t>
            </a:r>
            <a:endParaRPr sz="28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800">
              <a:latin typeface="Times New Roman"/>
              <a:cs typeface="Times New Roman"/>
            </a:endParaRPr>
          </a:p>
          <a:p>
            <a:pPr marL="3742054" marR="312420">
              <a:lnSpc>
                <a:spcPct val="100000"/>
              </a:lnSpc>
              <a:spcBef>
                <a:spcPts val="1670"/>
              </a:spcBef>
            </a:pPr>
            <a:r>
              <a:rPr sz="2800" spc="-5" dirty="0">
                <a:latin typeface="Tahoma"/>
                <a:cs typeface="Tahoma"/>
              </a:rPr>
              <a:t>prudent use of</a:t>
            </a:r>
            <a:r>
              <a:rPr sz="2800" spc="-50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natural  resources</a:t>
            </a:r>
            <a:endParaRPr sz="2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>
              <a:latin typeface="Times New Roman"/>
              <a:cs typeface="Times New Roman"/>
            </a:endParaRPr>
          </a:p>
          <a:p>
            <a:pPr marL="3742054" marR="5080">
              <a:lnSpc>
                <a:spcPct val="100000"/>
              </a:lnSpc>
            </a:pPr>
            <a:r>
              <a:rPr sz="2800" spc="-5" dirty="0">
                <a:latin typeface="Tahoma"/>
                <a:cs typeface="Tahoma"/>
              </a:rPr>
              <a:t>high and </a:t>
            </a:r>
            <a:r>
              <a:rPr sz="2800" spc="-10" dirty="0">
                <a:latin typeface="Tahoma"/>
                <a:cs typeface="Tahoma"/>
              </a:rPr>
              <a:t>stable levels </a:t>
            </a:r>
            <a:r>
              <a:rPr sz="2800" spc="-5" dirty="0">
                <a:latin typeface="Tahoma"/>
                <a:cs typeface="Tahoma"/>
              </a:rPr>
              <a:t>of  economic growth and  </a:t>
            </a:r>
            <a:r>
              <a:rPr sz="2800" spc="-10" dirty="0">
                <a:latin typeface="Tahoma"/>
                <a:cs typeface="Tahoma"/>
              </a:rPr>
              <a:t>employment</a:t>
            </a:r>
            <a:endParaRPr sz="28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3C8C4-5E7E-4505-97F7-C176EF7CD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1231106"/>
          </a:xfrm>
        </p:spPr>
        <p:txBody>
          <a:bodyPr/>
          <a:lstStyle/>
          <a:p>
            <a:pPr algn="ctr"/>
            <a:r>
              <a:rPr lang="en-GB" dirty="0"/>
              <a:t>OK so we have a strategy – now what?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BCFEA9-9B3F-4DA4-9866-FC2B687CF3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3438" y="2667000"/>
            <a:ext cx="6437122" cy="861774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You cannot manage what you do not measure</a:t>
            </a:r>
            <a:r>
              <a:rPr lang="en-GB" dirty="0"/>
              <a:t>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C25BB5-C163-43CE-BB39-5A5E2D6034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286000"/>
            <a:ext cx="9144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084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47FA7-0BED-48B2-8177-AD45CB4B2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Chapter 40 of Agenda 21 (1992):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8A220E-389B-489C-9A4C-81D048EA4A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3438" y="2047407"/>
            <a:ext cx="6723762" cy="4308872"/>
          </a:xfrm>
        </p:spPr>
        <p:txBody>
          <a:bodyPr/>
          <a:lstStyle/>
          <a:p>
            <a:r>
              <a:rPr lang="en-GB" i="1" dirty="0"/>
              <a:t>“…everyone is a user and provider of information</a:t>
            </a:r>
            <a:r>
              <a:rPr lang="en-GB" dirty="0"/>
              <a:t>”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Develop indicators of sustainable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Promote global use of indicators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Improve data collection &amp; use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Improve methods of data assessment &amp; analysis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Establish a comprehensive framework</a:t>
            </a:r>
          </a:p>
        </p:txBody>
      </p:sp>
    </p:spTree>
    <p:extLst>
      <p:ext uri="{BB962C8B-B14F-4D97-AF65-F5344CB8AC3E}">
        <p14:creationId xmlns:p14="http://schemas.microsoft.com/office/powerpoint/2010/main" val="2043672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106EB-39A5-46F0-ACFB-946B87019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Three key questions…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4F15EA-FDD0-42FB-8C7F-3BDBD880B3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3438" y="2047407"/>
            <a:ext cx="6437122" cy="215443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What is the system to be protected?  Where is the system boundary?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the time scale?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system quality that will be maintained or improved?</a:t>
            </a:r>
          </a:p>
        </p:txBody>
      </p:sp>
    </p:spTree>
    <p:extLst>
      <p:ext uri="{BB962C8B-B14F-4D97-AF65-F5344CB8AC3E}">
        <p14:creationId xmlns:p14="http://schemas.microsoft.com/office/powerpoint/2010/main" val="863925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6613" y="858265"/>
            <a:ext cx="7198995" cy="109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5080">
              <a:lnSpc>
                <a:spcPct val="100000"/>
              </a:lnSpc>
            </a:pPr>
            <a:r>
              <a:rPr lang="en-GB" sz="3600" spc="-5" dirty="0"/>
              <a:t>Sustainability</a:t>
            </a:r>
            <a:r>
              <a:rPr sz="3600" spc="-5" dirty="0"/>
              <a:t> objectives</a:t>
            </a:r>
            <a:r>
              <a:rPr sz="3600" spc="-70" dirty="0"/>
              <a:t> </a:t>
            </a:r>
            <a:r>
              <a:rPr sz="3600" spc="-10" dirty="0"/>
              <a:t>are  wide-ranging</a:t>
            </a:r>
            <a:r>
              <a:rPr lang="en-GB" sz="3600" spc="-10" dirty="0"/>
              <a:t>…</a:t>
            </a:r>
            <a:endParaRPr sz="3600" dirty="0"/>
          </a:p>
        </p:txBody>
      </p:sp>
      <p:sp>
        <p:nvSpPr>
          <p:cNvPr id="3" name="object 3"/>
          <p:cNvSpPr txBox="1"/>
          <p:nvPr/>
        </p:nvSpPr>
        <p:spPr>
          <a:xfrm>
            <a:off x="78739" y="2336419"/>
            <a:ext cx="7588884" cy="37625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800" spc="-5" dirty="0">
                <a:latin typeface="Tahoma"/>
                <a:cs typeface="Tahoma"/>
              </a:rPr>
              <a:t>To </a:t>
            </a:r>
            <a:r>
              <a:rPr sz="2800" spc="-10" dirty="0">
                <a:latin typeface="Tahoma"/>
                <a:cs typeface="Tahoma"/>
              </a:rPr>
              <a:t>deliver them </a:t>
            </a:r>
            <a:r>
              <a:rPr sz="2800" spc="-5" dirty="0">
                <a:latin typeface="Tahoma"/>
                <a:cs typeface="Tahoma"/>
              </a:rPr>
              <a:t>one needs to </a:t>
            </a:r>
            <a:r>
              <a:rPr sz="2800" spc="-10" dirty="0">
                <a:latin typeface="Tahoma"/>
                <a:cs typeface="Tahoma"/>
              </a:rPr>
              <a:t>focus </a:t>
            </a:r>
            <a:r>
              <a:rPr sz="2800" spc="-5" dirty="0">
                <a:latin typeface="Tahoma"/>
                <a:cs typeface="Tahoma"/>
              </a:rPr>
              <a:t>on specific  issues, </a:t>
            </a:r>
            <a:r>
              <a:rPr sz="2800" spc="-15" dirty="0">
                <a:latin typeface="Tahoma"/>
                <a:cs typeface="Tahoma"/>
              </a:rPr>
              <a:t>for</a:t>
            </a:r>
            <a:r>
              <a:rPr sz="2800" spc="-40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example;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34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Tahoma"/>
                <a:cs typeface="Tahoma"/>
              </a:rPr>
              <a:t>an </a:t>
            </a:r>
            <a:r>
              <a:rPr sz="2400" spc="-5" dirty="0">
                <a:latin typeface="Tahoma"/>
                <a:cs typeface="Tahoma"/>
              </a:rPr>
              <a:t>ecological</a:t>
            </a:r>
            <a:r>
              <a:rPr sz="2400" spc="-60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system</a:t>
            </a:r>
            <a:endParaRPr sz="2400" dirty="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Tahoma"/>
                <a:cs typeface="Tahoma"/>
              </a:rPr>
              <a:t>a </a:t>
            </a:r>
            <a:r>
              <a:rPr sz="2400" spc="-5" dirty="0">
                <a:latin typeface="Tahoma"/>
                <a:cs typeface="Tahoma"/>
              </a:rPr>
              <a:t>soil </a:t>
            </a:r>
            <a:r>
              <a:rPr sz="2400" spc="-10" dirty="0">
                <a:latin typeface="Tahoma"/>
                <a:cs typeface="Tahoma"/>
              </a:rPr>
              <a:t>fertility </a:t>
            </a:r>
            <a:r>
              <a:rPr sz="2400" spc="-5" dirty="0">
                <a:latin typeface="Tahoma"/>
                <a:cs typeface="Tahoma"/>
              </a:rPr>
              <a:t>system,</a:t>
            </a:r>
            <a:r>
              <a:rPr sz="2400" spc="-40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or</a:t>
            </a:r>
          </a:p>
          <a:p>
            <a:pPr marL="756285" lvl="1" indent="-286385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Tahoma"/>
                <a:cs typeface="Tahoma"/>
              </a:rPr>
              <a:t>an </a:t>
            </a:r>
            <a:r>
              <a:rPr sz="2400" spc="-5" dirty="0">
                <a:latin typeface="Tahoma"/>
                <a:cs typeface="Tahoma"/>
              </a:rPr>
              <a:t>educational</a:t>
            </a:r>
            <a:r>
              <a:rPr sz="2400" spc="-90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system</a:t>
            </a:r>
            <a:endParaRPr sz="2400" dirty="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Char char="–"/>
            </a:pPr>
            <a:endParaRPr sz="3350" dirty="0">
              <a:latin typeface="Times New Roman"/>
              <a:cs typeface="Times New Roman"/>
            </a:endParaRPr>
          </a:p>
          <a:p>
            <a:pPr marL="355600" marR="8890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800" spc="-5" dirty="0">
                <a:latin typeface="Tahoma"/>
                <a:cs typeface="Tahoma"/>
              </a:rPr>
              <a:t>A possible method to use is the Bellagio Principles</a:t>
            </a:r>
            <a:r>
              <a:rPr sz="2800" spc="-5" dirty="0">
                <a:latin typeface="Tahoma"/>
                <a:cs typeface="Tahoma"/>
              </a:rPr>
              <a:t>:</a:t>
            </a:r>
            <a:endParaRPr sz="2800" dirty="0">
              <a:latin typeface="Tahoma"/>
              <a:cs typeface="Tahoma"/>
            </a:endParaRPr>
          </a:p>
        </p:txBody>
      </p:sp>
      <p:pic>
        <p:nvPicPr>
          <p:cNvPr id="1026" name="Picture 2" descr="https://encrypted-tbn2.gstatic.com/images?q=tbn:ANd9GcT9IYWYd5x7vUhJosiZCNxV5ngOsxsCPrdBNW7KgrQHSQBEd-drQ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3124200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0051"/>
            <a:ext cx="31890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www.brainbuxa.com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31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4400" y="1640966"/>
            <a:ext cx="7772400" cy="40626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65" marR="5080" indent="-5715" algn="ctr">
              <a:lnSpc>
                <a:spcPct val="100000"/>
              </a:lnSpc>
            </a:pPr>
            <a:r>
              <a:rPr sz="4400" dirty="0"/>
              <a:t>The Bellagio </a:t>
            </a:r>
            <a:r>
              <a:rPr sz="4400" spc="-5" dirty="0"/>
              <a:t>Principles</a:t>
            </a:r>
            <a:r>
              <a:rPr lang="en-GB" sz="4400" spc="-5" dirty="0"/>
              <a:t> (1997):</a:t>
            </a:r>
            <a:r>
              <a:rPr sz="4400" spc="-5" dirty="0"/>
              <a:t> </a:t>
            </a:r>
            <a:r>
              <a:rPr lang="en-GB" sz="4400" spc="-5" dirty="0"/>
              <a:t>10 </a:t>
            </a:r>
            <a:r>
              <a:rPr lang="en-GB" sz="4400" dirty="0"/>
              <a:t>principles that guide the choice and design of sustainability indicators. They deal with assessing progress towards SD…</a:t>
            </a:r>
            <a:endParaRPr sz="4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31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86535" y="1262634"/>
            <a:ext cx="6057265" cy="44319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Vision and clear goals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endParaRPr lang="en-GB" sz="3200" spc="-5" dirty="0">
              <a:latin typeface="Tahoma"/>
              <a:cs typeface="Tahoma"/>
            </a:endParaRP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Content of assessment, focusing on priority issues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endParaRPr lang="en-GB" sz="3200" spc="-5" dirty="0">
              <a:latin typeface="Tahoma"/>
              <a:cs typeface="Tahoma"/>
            </a:endParaRP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Process of assessment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endParaRPr lang="en-GB" sz="3200" spc="-5" dirty="0">
              <a:latin typeface="Tahoma"/>
              <a:cs typeface="Tahoma"/>
            </a:endParaRP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Continued capacity for assessment</a:t>
            </a:r>
            <a:endParaRPr sz="32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C6147F60-2854-4A60-A81D-70FAB33DB029}"/>
              </a:ext>
            </a:extLst>
          </p:cNvPr>
          <p:cNvSpPr txBox="1"/>
          <p:nvPr/>
        </p:nvSpPr>
        <p:spPr>
          <a:xfrm>
            <a:off x="1486535" y="1262634"/>
            <a:ext cx="6057265" cy="43088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Guiding vision and goals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Holistic perspective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Essential elements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Adequate scope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Practical focus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Openness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Effective communication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Broad participation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Ongoing assessment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>
                <a:latin typeface="Tahoma"/>
                <a:cs typeface="Tahoma"/>
              </a:rPr>
              <a:t>Institutional capacity</a:t>
            </a:r>
          </a:p>
        </p:txBody>
      </p:sp>
    </p:spTree>
    <p:extLst>
      <p:ext uri="{BB962C8B-B14F-4D97-AF65-F5344CB8AC3E}">
        <p14:creationId xmlns:p14="http://schemas.microsoft.com/office/powerpoint/2010/main" val="596578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/>
          </p:cNvSpPr>
          <p:nvPr/>
        </p:nvSpPr>
        <p:spPr>
          <a:xfrm>
            <a:off x="914400" y="1640966"/>
            <a:ext cx="7772400" cy="40626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065" marR="5080" indent="-5715" algn="ctr"/>
            <a:r>
              <a:rPr lang="en-GB" sz="4400" kern="0" dirty="0">
                <a:solidFill>
                  <a:sysClr val="windowText" lastClr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Updated in 2009:</a:t>
            </a:r>
          </a:p>
          <a:p>
            <a:pPr marL="12065" marR="5080" indent="-5715" algn="ctr"/>
            <a:r>
              <a:rPr lang="en-GB" sz="4400" kern="0" dirty="0">
                <a:solidFill>
                  <a:sysClr val="windowText" lastClr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GB" sz="4400" kern="0" dirty="0" err="1">
                <a:solidFill>
                  <a:sysClr val="windowText" lastClr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BellagioSTAMP</a:t>
            </a:r>
            <a:r>
              <a:rPr lang="en-GB" sz="4400" kern="0" dirty="0">
                <a:solidFill>
                  <a:sysClr val="windowText" lastClr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Principles</a:t>
            </a:r>
          </a:p>
          <a:p>
            <a:pPr marL="12065" marR="5080" indent="-5715" algn="ctr"/>
            <a:endParaRPr lang="en-GB" sz="4400" kern="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065" marR="5080" indent="-5715" algn="ctr"/>
            <a:r>
              <a:rPr lang="en-GB" sz="4400" kern="0" dirty="0">
                <a:solidFill>
                  <a:sysClr val="windowText" lastClr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Guidelines for assessment processes</a:t>
            </a:r>
          </a:p>
          <a:p>
            <a:pPr marL="12065" marR="5080" indent="-5715" algn="ctr"/>
            <a:endParaRPr lang="en-GB" sz="4400" kern="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137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86535" y="1262634"/>
            <a:ext cx="6057265" cy="39395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Guiding vision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Essential considerations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Adequate scope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Framework &amp; indicators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Transparency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Effective communication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Broad participation</a:t>
            </a:r>
          </a:p>
          <a:p>
            <a:pPr marL="5270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3200" spc="-5" dirty="0">
                <a:latin typeface="Tahoma"/>
                <a:cs typeface="Tahoma"/>
              </a:rPr>
              <a:t>Continuity and capacity</a:t>
            </a:r>
            <a:endParaRPr sz="3200" dirty="0">
              <a:latin typeface="Tahoma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192765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7096D-D9BB-4E33-98C2-C126E3F00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What is an ‘indicator’?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C4D98D-4321-446B-90BA-8DABC27E88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3438" y="2047407"/>
            <a:ext cx="6437122" cy="1723549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How do we know objectively whether things are getting better or worse?</a:t>
            </a:r>
            <a:r>
              <a:rPr lang="en-GB" dirty="0"/>
              <a:t>”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i="1" dirty="0"/>
              <a:t>What is the ‘standard quality’?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300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EE4A5-A740-4316-B25E-DA652A349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Indicator main functions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9D75E9-ADC6-4FD2-B718-F9489B25A9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3438" y="2047407"/>
            <a:ext cx="7104762" cy="2585323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What is happening?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Does it matter?  Are we reaching targets?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Are we improving?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Are measures working?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Are we generally better off?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202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algn="ctr">
              <a:lnSpc>
                <a:spcPct val="100000"/>
              </a:lnSpc>
            </a:pPr>
            <a:r>
              <a:rPr sz="2500" spc="-5" dirty="0"/>
              <a:t>The health of an </a:t>
            </a:r>
            <a:r>
              <a:rPr sz="2500" spc="-10" dirty="0"/>
              <a:t>ecological </a:t>
            </a:r>
            <a:r>
              <a:rPr sz="2500" spc="-5" dirty="0"/>
              <a:t>system, </a:t>
            </a:r>
            <a:r>
              <a:rPr sz="2500" spc="-10" dirty="0"/>
              <a:t>for</a:t>
            </a:r>
            <a:r>
              <a:rPr sz="2500" spc="145" dirty="0"/>
              <a:t> </a:t>
            </a:r>
            <a:r>
              <a:rPr sz="2500" spc="-5" dirty="0"/>
              <a:t>example,</a:t>
            </a:r>
            <a:endParaRPr sz="2500"/>
          </a:p>
          <a:p>
            <a:pPr marL="195580" algn="ctr">
              <a:lnSpc>
                <a:spcPct val="100000"/>
              </a:lnSpc>
            </a:pPr>
            <a:r>
              <a:rPr sz="2500" spc="-5" dirty="0"/>
              <a:t>might best be judged using </a:t>
            </a:r>
            <a:r>
              <a:rPr sz="2500" spc="-10" dirty="0"/>
              <a:t>the </a:t>
            </a:r>
            <a:r>
              <a:rPr sz="2500" spc="-5" dirty="0"/>
              <a:t>following</a:t>
            </a:r>
            <a:r>
              <a:rPr sz="2500" spc="145" dirty="0"/>
              <a:t> </a:t>
            </a:r>
            <a:r>
              <a:rPr sz="2500" spc="-5" dirty="0"/>
              <a:t>approaches:</a:t>
            </a:r>
            <a:endParaRPr sz="2500"/>
          </a:p>
        </p:txBody>
      </p:sp>
      <p:sp>
        <p:nvSpPr>
          <p:cNvPr id="3" name="object 3"/>
          <p:cNvSpPr txBox="1"/>
          <p:nvPr/>
        </p:nvSpPr>
        <p:spPr>
          <a:xfrm>
            <a:off x="3044444" y="2170557"/>
            <a:ext cx="2034539" cy="4292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b="1" spc="-10" dirty="0">
                <a:latin typeface="Tahoma"/>
                <a:cs typeface="Tahoma"/>
              </a:rPr>
              <a:t>TOP</a:t>
            </a:r>
            <a:r>
              <a:rPr sz="2800" b="1" spc="-85" dirty="0">
                <a:latin typeface="Tahoma"/>
                <a:cs typeface="Tahoma"/>
              </a:rPr>
              <a:t> </a:t>
            </a:r>
            <a:r>
              <a:rPr sz="2800" b="1" spc="-10" dirty="0">
                <a:latin typeface="Tahoma"/>
                <a:cs typeface="Tahoma"/>
              </a:rPr>
              <a:t>DOWN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68827" y="5260644"/>
            <a:ext cx="2168525" cy="4292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b="1" spc="-5" dirty="0">
                <a:latin typeface="Tahoma"/>
                <a:cs typeface="Tahoma"/>
              </a:rPr>
              <a:t>BOTTOM</a:t>
            </a:r>
            <a:r>
              <a:rPr sz="2800" b="1" spc="-85" dirty="0">
                <a:latin typeface="Tahoma"/>
                <a:cs typeface="Tahoma"/>
              </a:rPr>
              <a:t> </a:t>
            </a:r>
            <a:r>
              <a:rPr sz="2800" b="1" spc="-5" dirty="0">
                <a:latin typeface="Tahoma"/>
                <a:cs typeface="Tahoma"/>
              </a:rPr>
              <a:t>UP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500751" y="2000237"/>
            <a:ext cx="3357499" cy="44767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85724" y="1785924"/>
            <a:ext cx="2643124" cy="4699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500501" y="2643251"/>
            <a:ext cx="428625" cy="1214755"/>
          </a:xfrm>
          <a:custGeom>
            <a:avLst/>
            <a:gdLst/>
            <a:ahLst/>
            <a:cxnLst/>
            <a:rect l="l" t="t" r="r" b="b"/>
            <a:pathLst>
              <a:path w="428625" h="1214754">
                <a:moveTo>
                  <a:pt x="428625" y="999998"/>
                </a:moveTo>
                <a:lnTo>
                  <a:pt x="0" y="999998"/>
                </a:lnTo>
                <a:lnTo>
                  <a:pt x="214249" y="1214374"/>
                </a:lnTo>
                <a:lnTo>
                  <a:pt x="428625" y="999998"/>
                </a:lnTo>
                <a:close/>
              </a:path>
              <a:path w="428625" h="1214754">
                <a:moveTo>
                  <a:pt x="321437" y="0"/>
                </a:moveTo>
                <a:lnTo>
                  <a:pt x="107061" y="0"/>
                </a:lnTo>
                <a:lnTo>
                  <a:pt x="107061" y="999998"/>
                </a:lnTo>
                <a:lnTo>
                  <a:pt x="321437" y="999998"/>
                </a:lnTo>
                <a:lnTo>
                  <a:pt x="321437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500501" y="2643251"/>
            <a:ext cx="428625" cy="1214755"/>
          </a:xfrm>
          <a:custGeom>
            <a:avLst/>
            <a:gdLst/>
            <a:ahLst/>
            <a:cxnLst/>
            <a:rect l="l" t="t" r="r" b="b"/>
            <a:pathLst>
              <a:path w="428625" h="1214754">
                <a:moveTo>
                  <a:pt x="0" y="999998"/>
                </a:moveTo>
                <a:lnTo>
                  <a:pt x="107061" y="999998"/>
                </a:lnTo>
                <a:lnTo>
                  <a:pt x="107061" y="0"/>
                </a:lnTo>
                <a:lnTo>
                  <a:pt x="321437" y="0"/>
                </a:lnTo>
                <a:lnTo>
                  <a:pt x="321437" y="999998"/>
                </a:lnTo>
                <a:lnTo>
                  <a:pt x="428625" y="999998"/>
                </a:lnTo>
                <a:lnTo>
                  <a:pt x="214249" y="1214374"/>
                </a:lnTo>
                <a:lnTo>
                  <a:pt x="0" y="999998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786376" y="4000500"/>
            <a:ext cx="428625" cy="1214755"/>
          </a:xfrm>
          <a:custGeom>
            <a:avLst/>
            <a:gdLst/>
            <a:ahLst/>
            <a:cxnLst/>
            <a:rect l="l" t="t" r="r" b="b"/>
            <a:pathLst>
              <a:path w="428625" h="1214754">
                <a:moveTo>
                  <a:pt x="321437" y="214375"/>
                </a:moveTo>
                <a:lnTo>
                  <a:pt x="107061" y="214375"/>
                </a:lnTo>
                <a:lnTo>
                  <a:pt x="107061" y="1214374"/>
                </a:lnTo>
                <a:lnTo>
                  <a:pt x="321437" y="1214374"/>
                </a:lnTo>
                <a:lnTo>
                  <a:pt x="321437" y="214375"/>
                </a:lnTo>
                <a:close/>
              </a:path>
              <a:path w="428625" h="1214754">
                <a:moveTo>
                  <a:pt x="214249" y="0"/>
                </a:moveTo>
                <a:lnTo>
                  <a:pt x="0" y="214375"/>
                </a:lnTo>
                <a:lnTo>
                  <a:pt x="428625" y="214375"/>
                </a:lnTo>
                <a:lnTo>
                  <a:pt x="214249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786376" y="4000500"/>
            <a:ext cx="428625" cy="1214755"/>
          </a:xfrm>
          <a:custGeom>
            <a:avLst/>
            <a:gdLst/>
            <a:ahLst/>
            <a:cxnLst/>
            <a:rect l="l" t="t" r="r" b="b"/>
            <a:pathLst>
              <a:path w="428625" h="1214754">
                <a:moveTo>
                  <a:pt x="428625" y="214375"/>
                </a:moveTo>
                <a:lnTo>
                  <a:pt x="321437" y="214375"/>
                </a:lnTo>
                <a:lnTo>
                  <a:pt x="321437" y="1214374"/>
                </a:lnTo>
                <a:lnTo>
                  <a:pt x="107061" y="1214374"/>
                </a:lnTo>
                <a:lnTo>
                  <a:pt x="107061" y="214375"/>
                </a:lnTo>
                <a:lnTo>
                  <a:pt x="0" y="214375"/>
                </a:lnTo>
                <a:lnTo>
                  <a:pt x="214249" y="0"/>
                </a:lnTo>
                <a:lnTo>
                  <a:pt x="428625" y="214375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276600" y="685800"/>
            <a:ext cx="1976755" cy="1676400"/>
          </a:xfrm>
          <a:custGeom>
            <a:avLst/>
            <a:gdLst/>
            <a:ahLst/>
            <a:cxnLst/>
            <a:rect l="l" t="t" r="r" b="b"/>
            <a:pathLst>
              <a:path w="1976754" h="1676400">
                <a:moveTo>
                  <a:pt x="1976501" y="0"/>
                </a:moveTo>
                <a:lnTo>
                  <a:pt x="0" y="0"/>
                </a:lnTo>
                <a:lnTo>
                  <a:pt x="494157" y="1676400"/>
                </a:lnTo>
                <a:lnTo>
                  <a:pt x="1482344" y="1676400"/>
                </a:lnTo>
                <a:lnTo>
                  <a:pt x="1976501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276600" y="685800"/>
            <a:ext cx="1976755" cy="1676400"/>
          </a:xfrm>
          <a:custGeom>
            <a:avLst/>
            <a:gdLst/>
            <a:ahLst/>
            <a:cxnLst/>
            <a:rect l="l" t="t" r="r" b="b"/>
            <a:pathLst>
              <a:path w="1976754" h="1676400">
                <a:moveTo>
                  <a:pt x="0" y="0"/>
                </a:moveTo>
                <a:lnTo>
                  <a:pt x="494157" y="1676400"/>
                </a:lnTo>
                <a:lnTo>
                  <a:pt x="1482344" y="1676400"/>
                </a:lnTo>
                <a:lnTo>
                  <a:pt x="1976501" y="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746372" y="1156970"/>
            <a:ext cx="1038860" cy="735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196215">
              <a:lnSpc>
                <a:spcPct val="100000"/>
              </a:lnSpc>
            </a:pPr>
            <a:r>
              <a:rPr sz="2400" b="1" spc="-5" dirty="0">
                <a:latin typeface="Tahoma"/>
                <a:cs typeface="Tahoma"/>
              </a:rPr>
              <a:t>TOP  DOWN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352800" y="4572000"/>
            <a:ext cx="1828800" cy="1524000"/>
          </a:xfrm>
          <a:custGeom>
            <a:avLst/>
            <a:gdLst/>
            <a:ahLst/>
            <a:cxnLst/>
            <a:rect l="l" t="t" r="r" b="b"/>
            <a:pathLst>
              <a:path w="1828800" h="1524000">
                <a:moveTo>
                  <a:pt x="1371600" y="0"/>
                </a:moveTo>
                <a:lnTo>
                  <a:pt x="457200" y="0"/>
                </a:lnTo>
                <a:lnTo>
                  <a:pt x="0" y="1524000"/>
                </a:lnTo>
                <a:lnTo>
                  <a:pt x="1828800" y="1524000"/>
                </a:lnTo>
                <a:lnTo>
                  <a:pt x="1371600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352800" y="4572000"/>
            <a:ext cx="1828800" cy="1524000"/>
          </a:xfrm>
          <a:custGeom>
            <a:avLst/>
            <a:gdLst/>
            <a:ahLst/>
            <a:cxnLst/>
            <a:rect l="l" t="t" r="r" b="b"/>
            <a:pathLst>
              <a:path w="1828800" h="1524000">
                <a:moveTo>
                  <a:pt x="0" y="1524000"/>
                </a:moveTo>
                <a:lnTo>
                  <a:pt x="457200" y="0"/>
                </a:lnTo>
                <a:lnTo>
                  <a:pt x="1371600" y="0"/>
                </a:lnTo>
                <a:lnTo>
                  <a:pt x="1828800" y="1524000"/>
                </a:lnTo>
                <a:lnTo>
                  <a:pt x="0" y="152400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3594353" y="4967985"/>
            <a:ext cx="1348105" cy="735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2400" b="1" dirty="0">
                <a:latin typeface="Tahoma"/>
                <a:cs typeface="Tahoma"/>
              </a:rPr>
              <a:t>BOT</a:t>
            </a:r>
            <a:r>
              <a:rPr sz="2400" b="1" spc="-15" dirty="0">
                <a:latin typeface="Tahoma"/>
                <a:cs typeface="Tahoma"/>
              </a:rPr>
              <a:t>T</a:t>
            </a:r>
            <a:r>
              <a:rPr sz="2400" b="1" dirty="0">
                <a:latin typeface="Tahoma"/>
                <a:cs typeface="Tahoma"/>
              </a:rPr>
              <a:t>OM</a:t>
            </a:r>
            <a:endParaRPr sz="2400" dirty="0">
              <a:latin typeface="Tahoma"/>
              <a:cs typeface="Tahoma"/>
            </a:endParaRPr>
          </a:p>
          <a:p>
            <a:pPr algn="ctr">
              <a:lnSpc>
                <a:spcPct val="100000"/>
              </a:lnSpc>
            </a:pPr>
            <a:r>
              <a:rPr sz="2400" b="1" dirty="0">
                <a:latin typeface="Tahoma"/>
                <a:cs typeface="Tahoma"/>
              </a:rPr>
              <a:t>UP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229100" y="2362200"/>
            <a:ext cx="76200" cy="304800"/>
          </a:xfrm>
          <a:custGeom>
            <a:avLst/>
            <a:gdLst/>
            <a:ahLst/>
            <a:cxnLst/>
            <a:rect l="l" t="t" r="r" b="b"/>
            <a:pathLst>
              <a:path w="76200" h="304800">
                <a:moveTo>
                  <a:pt x="31750" y="228600"/>
                </a:moveTo>
                <a:lnTo>
                  <a:pt x="0" y="228600"/>
                </a:lnTo>
                <a:lnTo>
                  <a:pt x="38100" y="304800"/>
                </a:lnTo>
                <a:lnTo>
                  <a:pt x="69850" y="241300"/>
                </a:lnTo>
                <a:lnTo>
                  <a:pt x="31750" y="241300"/>
                </a:lnTo>
                <a:lnTo>
                  <a:pt x="31750" y="228600"/>
                </a:lnTo>
                <a:close/>
              </a:path>
              <a:path w="76200" h="304800">
                <a:moveTo>
                  <a:pt x="44450" y="0"/>
                </a:moveTo>
                <a:lnTo>
                  <a:pt x="31750" y="0"/>
                </a:lnTo>
                <a:lnTo>
                  <a:pt x="31750" y="241300"/>
                </a:lnTo>
                <a:lnTo>
                  <a:pt x="44450" y="241300"/>
                </a:lnTo>
                <a:lnTo>
                  <a:pt x="44450" y="0"/>
                </a:lnTo>
                <a:close/>
              </a:path>
              <a:path w="76200" h="304800">
                <a:moveTo>
                  <a:pt x="76200" y="228600"/>
                </a:moveTo>
                <a:lnTo>
                  <a:pt x="44450" y="228600"/>
                </a:lnTo>
                <a:lnTo>
                  <a:pt x="44450" y="241300"/>
                </a:lnTo>
                <a:lnTo>
                  <a:pt x="69850" y="241300"/>
                </a:lnTo>
                <a:lnTo>
                  <a:pt x="76200" y="2286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229100" y="4267200"/>
            <a:ext cx="76200" cy="304800"/>
          </a:xfrm>
          <a:custGeom>
            <a:avLst/>
            <a:gdLst/>
            <a:ahLst/>
            <a:cxnLst/>
            <a:rect l="l" t="t" r="r" b="b"/>
            <a:pathLst>
              <a:path w="76200" h="304800">
                <a:moveTo>
                  <a:pt x="44450" y="63500"/>
                </a:moveTo>
                <a:lnTo>
                  <a:pt x="31750" y="63500"/>
                </a:lnTo>
                <a:lnTo>
                  <a:pt x="31750" y="304800"/>
                </a:lnTo>
                <a:lnTo>
                  <a:pt x="44450" y="304800"/>
                </a:lnTo>
                <a:lnTo>
                  <a:pt x="44450" y="63500"/>
                </a:lnTo>
                <a:close/>
              </a:path>
              <a:path w="76200" h="304800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304800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2057400" y="3352800"/>
            <a:ext cx="4645025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b="1" spc="-5" dirty="0">
                <a:latin typeface="Tahoma"/>
                <a:cs typeface="Tahoma"/>
              </a:rPr>
              <a:t>ENIRONMENTAL</a:t>
            </a:r>
            <a:r>
              <a:rPr sz="2400" b="1" spc="-90" dirty="0">
                <a:latin typeface="Tahoma"/>
                <a:cs typeface="Tahoma"/>
              </a:rPr>
              <a:t> </a:t>
            </a:r>
            <a:r>
              <a:rPr sz="2400" b="1" spc="-5" dirty="0">
                <a:latin typeface="Tahoma"/>
                <a:cs typeface="Tahoma"/>
              </a:rPr>
              <a:t>INDICATORS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59740" y="730250"/>
            <a:ext cx="1814195" cy="14674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400" b="1" spc="-5" dirty="0">
                <a:latin typeface="Tahoma"/>
                <a:cs typeface="Tahoma"/>
              </a:rPr>
              <a:t>The Top  Down  Bottom </a:t>
            </a:r>
            <a:r>
              <a:rPr sz="2400" b="1" dirty="0">
                <a:latin typeface="Tahoma"/>
                <a:cs typeface="Tahoma"/>
              </a:rPr>
              <a:t>Up  Appr</a:t>
            </a:r>
            <a:r>
              <a:rPr sz="2400" b="1" spc="-5" dirty="0">
                <a:latin typeface="Tahoma"/>
                <a:cs typeface="Tahoma"/>
              </a:rPr>
              <a:t>oa</a:t>
            </a:r>
            <a:r>
              <a:rPr sz="2400" b="1" spc="-10" dirty="0">
                <a:latin typeface="Tahoma"/>
                <a:cs typeface="Tahoma"/>
              </a:rPr>
              <a:t>c</a:t>
            </a:r>
            <a:r>
              <a:rPr sz="2400" b="1" spc="-5" dirty="0">
                <a:latin typeface="Tahoma"/>
                <a:cs typeface="Tahoma"/>
              </a:rPr>
              <a:t>hes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57187" y="3929062"/>
            <a:ext cx="1871599" cy="24955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050" name="Picture 2" descr="http://www.cedexis.com/blog/wp-content/uploads/2015/09/giant-traffic-ja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81000"/>
            <a:ext cx="3351055" cy="2248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3014" y="454786"/>
            <a:ext cx="3112770" cy="393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20" dirty="0">
                <a:latin typeface="Calibri"/>
                <a:cs typeface="Calibri"/>
              </a:rPr>
              <a:t>Key </a:t>
            </a:r>
            <a:r>
              <a:rPr sz="2400" spc="-5" dirty="0">
                <a:latin typeface="Calibri"/>
                <a:cs typeface="Calibri"/>
              </a:rPr>
              <a:t>criteria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indicators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93014" y="1246251"/>
            <a:ext cx="8167370" cy="52937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SzPct val="120000"/>
              <a:buFont typeface="Arial" panose="020B0604020202020204" pitchFamily="34" charset="0"/>
              <a:buChar char="•"/>
              <a:tabLst>
                <a:tab pos="227965" algn="l"/>
              </a:tabLst>
            </a:pPr>
            <a:r>
              <a:rPr lang="en-GB" sz="2000" spc="-5" dirty="0">
                <a:latin typeface="Calibri"/>
                <a:cs typeface="Calibri"/>
              </a:rPr>
              <a:t>Primarily </a:t>
            </a:r>
            <a:r>
              <a:rPr sz="2000" spc="-5" dirty="0">
                <a:latin typeface="Calibri"/>
                <a:cs typeface="Calibri"/>
              </a:rPr>
              <a:t>national in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scope;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har char=""/>
            </a:pPr>
            <a:endParaRPr sz="21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183515" algn="l"/>
              </a:tabLst>
            </a:pPr>
            <a:r>
              <a:rPr lang="en-GB" sz="2000" spc="-15" dirty="0">
                <a:latin typeface="Calibri"/>
                <a:cs typeface="Calibri"/>
              </a:rPr>
              <a:t>Relevant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spc="-5" dirty="0">
                <a:latin typeface="Calibri"/>
                <a:cs typeface="Calibri"/>
              </a:rPr>
              <a:t>assessing sustainable </a:t>
            </a:r>
            <a:r>
              <a:rPr sz="2000" spc="-10" dirty="0">
                <a:latin typeface="Calibri"/>
                <a:cs typeface="Calibri"/>
              </a:rPr>
              <a:t>development</a:t>
            </a:r>
            <a:r>
              <a:rPr sz="2000" spc="12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progress;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har char=""/>
            </a:pPr>
            <a:endParaRPr sz="20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183515" algn="l"/>
              </a:tabLst>
            </a:pPr>
            <a:r>
              <a:rPr lang="en-GB" sz="2000" spc="-10" dirty="0">
                <a:latin typeface="Calibri"/>
                <a:cs typeface="Calibri"/>
              </a:rPr>
              <a:t>Understandable</a:t>
            </a:r>
            <a:r>
              <a:rPr sz="2000" spc="-10" dirty="0">
                <a:latin typeface="Calibri"/>
                <a:cs typeface="Calibri"/>
              </a:rPr>
              <a:t>, </a:t>
            </a:r>
            <a:r>
              <a:rPr sz="2000" spc="-30" dirty="0">
                <a:latin typeface="Calibri"/>
                <a:cs typeface="Calibri"/>
              </a:rPr>
              <a:t>clear, </a:t>
            </a:r>
            <a:r>
              <a:rPr sz="2000" dirty="0">
                <a:latin typeface="Calibri"/>
                <a:cs typeface="Calibri"/>
              </a:rPr>
              <a:t>and unambiguous,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5" dirty="0">
                <a:latin typeface="Calibri"/>
                <a:cs typeface="Calibri"/>
              </a:rPr>
              <a:t>extent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possible;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har char=""/>
            </a:pPr>
            <a:endParaRPr sz="20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183515" algn="l"/>
              </a:tabLst>
            </a:pPr>
            <a:r>
              <a:rPr lang="en-GB" sz="2000" dirty="0">
                <a:latin typeface="Calibri"/>
                <a:cs typeface="Calibri"/>
              </a:rPr>
              <a:t>Within </a:t>
            </a:r>
            <a:r>
              <a:rPr sz="2000" dirty="0">
                <a:latin typeface="Calibri"/>
                <a:cs typeface="Calibri"/>
              </a:rPr>
              <a:t>the capabilities </a:t>
            </a:r>
            <a:r>
              <a:rPr sz="2000" spc="-5" dirty="0">
                <a:latin typeface="Calibri"/>
                <a:cs typeface="Calibri"/>
              </a:rPr>
              <a:t>of national </a:t>
            </a:r>
            <a:r>
              <a:rPr sz="2000" spc="-10" dirty="0">
                <a:latin typeface="Calibri"/>
                <a:cs typeface="Calibri"/>
              </a:rPr>
              <a:t>governments </a:t>
            </a:r>
            <a:r>
              <a:rPr sz="2000" spc="-15" dirty="0">
                <a:latin typeface="Calibri"/>
                <a:cs typeface="Calibri"/>
              </a:rPr>
              <a:t>to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develop;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har char=""/>
            </a:pPr>
            <a:endParaRPr sz="20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183515" algn="l"/>
              </a:tabLst>
            </a:pPr>
            <a:r>
              <a:rPr lang="en-GB" sz="2000" spc="-5" dirty="0">
                <a:latin typeface="Calibri"/>
                <a:cs typeface="Calibri"/>
              </a:rPr>
              <a:t>Conceptually </a:t>
            </a:r>
            <a:r>
              <a:rPr sz="2000" spc="-5" dirty="0">
                <a:latin typeface="Calibri"/>
                <a:cs typeface="Calibri"/>
              </a:rPr>
              <a:t>sound;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har char=""/>
            </a:pPr>
            <a:endParaRPr sz="20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 panose="020B0604020202020204" pitchFamily="34" charset="0"/>
              <a:buChar char="•"/>
              <a:tabLst>
                <a:tab pos="183515" algn="l"/>
              </a:tabLst>
            </a:pPr>
            <a:r>
              <a:rPr lang="en-GB" sz="2000" spc="-5" dirty="0">
                <a:latin typeface="Calibri"/>
                <a:cs typeface="Calibri"/>
              </a:rPr>
              <a:t>Limited </a:t>
            </a:r>
            <a:r>
              <a:rPr sz="2000" dirty="0">
                <a:latin typeface="Calibri"/>
                <a:cs typeface="Calibri"/>
              </a:rPr>
              <a:t>in </a:t>
            </a:r>
            <a:r>
              <a:rPr sz="2000" spc="-25" dirty="0">
                <a:latin typeface="Calibri"/>
                <a:cs typeface="Calibri"/>
              </a:rPr>
              <a:t>number, </a:t>
            </a:r>
            <a:r>
              <a:rPr sz="2000" dirty="0">
                <a:latin typeface="Calibri"/>
                <a:cs typeface="Calibri"/>
              </a:rPr>
              <a:t>but </a:t>
            </a:r>
            <a:r>
              <a:rPr sz="2000" spc="-5" dirty="0">
                <a:latin typeface="Calibri"/>
                <a:cs typeface="Calibri"/>
              </a:rPr>
              <a:t>remaining </a:t>
            </a:r>
            <a:r>
              <a:rPr sz="2000" dirty="0">
                <a:latin typeface="Calibri"/>
                <a:cs typeface="Calibri"/>
              </a:rPr>
              <a:t>open-ended and </a:t>
            </a:r>
            <a:r>
              <a:rPr sz="2000" spc="-5" dirty="0">
                <a:latin typeface="Calibri"/>
                <a:cs typeface="Calibri"/>
              </a:rPr>
              <a:t>adaptable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spc="-5" dirty="0">
                <a:latin typeface="Calibri"/>
                <a:cs typeface="Calibri"/>
              </a:rPr>
              <a:t>future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needs;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har char=""/>
            </a:pPr>
            <a:endParaRPr sz="20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183515" algn="l"/>
              </a:tabLst>
            </a:pPr>
            <a:r>
              <a:rPr lang="en-GB" sz="2000" spc="-10" dirty="0">
                <a:latin typeface="Calibri"/>
                <a:cs typeface="Calibri"/>
              </a:rPr>
              <a:t>B</a:t>
            </a:r>
            <a:r>
              <a:rPr sz="2000" spc="-10" dirty="0">
                <a:latin typeface="Calibri"/>
                <a:cs typeface="Calibri"/>
              </a:rPr>
              <a:t>road </a:t>
            </a:r>
            <a:r>
              <a:rPr sz="2000" spc="-5" dirty="0">
                <a:latin typeface="Calibri"/>
                <a:cs typeface="Calibri"/>
              </a:rPr>
              <a:t>in </a:t>
            </a:r>
            <a:r>
              <a:rPr sz="2000" spc="-15" dirty="0">
                <a:latin typeface="Calibri"/>
                <a:cs typeface="Calibri"/>
              </a:rPr>
              <a:t>coverage </a:t>
            </a:r>
            <a:r>
              <a:rPr sz="2000" spc="-5" dirty="0">
                <a:latin typeface="Calibri"/>
                <a:cs typeface="Calibri"/>
              </a:rPr>
              <a:t>of </a:t>
            </a:r>
            <a:r>
              <a:rPr sz="2000" dirty="0">
                <a:latin typeface="Calibri"/>
                <a:cs typeface="Calibri"/>
              </a:rPr>
              <a:t>Agenda 21 and all aspects </a:t>
            </a:r>
            <a:r>
              <a:rPr sz="2000" spc="-5" dirty="0">
                <a:latin typeface="Calibri"/>
                <a:cs typeface="Calibri"/>
              </a:rPr>
              <a:t>of sustainable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development;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har char=""/>
            </a:pPr>
            <a:endParaRPr sz="2050" dirty="0">
              <a:latin typeface="Times New Roman"/>
              <a:cs typeface="Times New Roman"/>
            </a:endParaRPr>
          </a:p>
          <a:p>
            <a:pPr marL="355600" marR="568325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183515" algn="l"/>
              </a:tabLst>
            </a:pPr>
            <a:r>
              <a:rPr lang="en-GB" sz="2000" spc="-15" dirty="0">
                <a:latin typeface="Calibri"/>
                <a:cs typeface="Calibri"/>
              </a:rPr>
              <a:t>Representative </a:t>
            </a:r>
            <a:r>
              <a:rPr sz="2000" spc="-5" dirty="0">
                <a:latin typeface="Calibri"/>
                <a:cs typeface="Calibri"/>
              </a:rPr>
              <a:t>of </a:t>
            </a:r>
            <a:r>
              <a:rPr sz="2000" dirty="0">
                <a:latin typeface="Calibri"/>
                <a:cs typeface="Calibri"/>
              </a:rPr>
              <a:t>an </a:t>
            </a:r>
            <a:r>
              <a:rPr sz="2000" spc="-10" dirty="0">
                <a:latin typeface="Calibri"/>
                <a:cs typeface="Calibri"/>
              </a:rPr>
              <a:t>international </a:t>
            </a:r>
            <a:r>
              <a:rPr sz="2000" spc="-5" dirty="0">
                <a:latin typeface="Calibri"/>
                <a:cs typeface="Calibri"/>
              </a:rPr>
              <a:t>consensus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5" dirty="0">
                <a:latin typeface="Calibri"/>
                <a:cs typeface="Calibri"/>
              </a:rPr>
              <a:t>extent </a:t>
            </a:r>
            <a:r>
              <a:rPr sz="2000" spc="-5" dirty="0">
                <a:latin typeface="Calibri"/>
                <a:cs typeface="Calibri"/>
              </a:rPr>
              <a:t>possible; </a:t>
            </a:r>
            <a:r>
              <a:rPr sz="2000" dirty="0">
                <a:latin typeface="Calibri"/>
                <a:cs typeface="Calibri"/>
              </a:rPr>
              <a:t>and  </a:t>
            </a:r>
            <a:r>
              <a:rPr sz="2000" spc="-5" dirty="0">
                <a:latin typeface="Calibri"/>
                <a:cs typeface="Calibri"/>
              </a:rPr>
              <a:t>dependent on </a:t>
            </a:r>
            <a:r>
              <a:rPr sz="2000" spc="-10" dirty="0">
                <a:latin typeface="Calibri"/>
                <a:cs typeface="Calibri"/>
              </a:rPr>
              <a:t>cost </a:t>
            </a:r>
            <a:r>
              <a:rPr sz="2000" spc="-15" dirty="0">
                <a:latin typeface="Calibri"/>
                <a:cs typeface="Calibri"/>
              </a:rPr>
              <a:t>effective data </a:t>
            </a:r>
            <a:r>
              <a:rPr sz="2000" spc="-5" dirty="0">
                <a:latin typeface="Calibri"/>
                <a:cs typeface="Calibri"/>
              </a:rPr>
              <a:t>of known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quality.</a:t>
            </a:r>
            <a:endParaRPr sz="2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58216" y="827785"/>
            <a:ext cx="7271384" cy="548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15"/>
              </a:lnSpc>
            </a:pPr>
            <a:r>
              <a:rPr sz="3600" spc="-5" dirty="0"/>
              <a:t>Sustainable </a:t>
            </a:r>
            <a:r>
              <a:rPr sz="3600" spc="-10" dirty="0"/>
              <a:t>Development</a:t>
            </a:r>
            <a:r>
              <a:rPr sz="3600" dirty="0"/>
              <a:t> </a:t>
            </a:r>
            <a:r>
              <a:rPr sz="3600" spc="-5" dirty="0"/>
              <a:t>Indicators</a:t>
            </a:r>
            <a:endParaRPr sz="3600" dirty="0"/>
          </a:p>
        </p:txBody>
      </p:sp>
      <p:sp>
        <p:nvSpPr>
          <p:cNvPr id="3" name="object 3"/>
          <p:cNvSpPr txBox="1"/>
          <p:nvPr/>
        </p:nvSpPr>
        <p:spPr>
          <a:xfrm>
            <a:off x="864819" y="1948815"/>
            <a:ext cx="6630670" cy="40318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Tahoma"/>
                <a:cs typeface="Tahoma"/>
              </a:rPr>
              <a:t>Dependent</a:t>
            </a:r>
            <a:r>
              <a:rPr sz="3200" spc="-105" dirty="0">
                <a:latin typeface="Tahoma"/>
                <a:cs typeface="Tahoma"/>
              </a:rPr>
              <a:t> </a:t>
            </a:r>
            <a:r>
              <a:rPr sz="3200" dirty="0">
                <a:latin typeface="Tahoma"/>
                <a:cs typeface="Tahoma"/>
              </a:rPr>
              <a:t>upon:</a:t>
            </a:r>
          </a:p>
          <a:p>
            <a:pPr marL="756285" lvl="1" indent="-28638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Tahoma"/>
                <a:cs typeface="Tahoma"/>
              </a:rPr>
              <a:t>spatial,</a:t>
            </a:r>
            <a:r>
              <a:rPr sz="2800" spc="-50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and</a:t>
            </a:r>
            <a:endParaRPr sz="2800" dirty="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5" dirty="0">
                <a:latin typeface="Tahoma"/>
                <a:cs typeface="Tahoma"/>
              </a:rPr>
              <a:t>time elements of the system they</a:t>
            </a:r>
            <a:r>
              <a:rPr sz="2800" spc="-10" dirty="0">
                <a:latin typeface="Tahoma"/>
                <a:cs typeface="Tahoma"/>
              </a:rPr>
              <a:t> are</a:t>
            </a:r>
            <a:endParaRPr sz="2800" dirty="0">
              <a:latin typeface="Tahoma"/>
              <a:cs typeface="Tahoma"/>
            </a:endParaRPr>
          </a:p>
          <a:p>
            <a:pPr marL="756285">
              <a:lnSpc>
                <a:spcPct val="100000"/>
              </a:lnSpc>
            </a:pPr>
            <a:r>
              <a:rPr sz="2800" spc="-10" dirty="0">
                <a:latin typeface="Tahoma"/>
                <a:cs typeface="Tahoma"/>
              </a:rPr>
              <a:t>attempting </a:t>
            </a:r>
            <a:r>
              <a:rPr sz="2800" spc="-5" dirty="0">
                <a:latin typeface="Tahoma"/>
                <a:cs typeface="Tahoma"/>
              </a:rPr>
              <a:t>to</a:t>
            </a:r>
            <a:r>
              <a:rPr sz="2800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measure.</a:t>
            </a:r>
            <a:endParaRPr sz="2800" dirty="0">
              <a:latin typeface="Tahoma"/>
              <a:cs typeface="Tahoma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25" dirty="0">
                <a:latin typeface="Tahoma"/>
                <a:cs typeface="Tahoma"/>
              </a:rPr>
              <a:t>For</a:t>
            </a:r>
            <a:r>
              <a:rPr sz="3200" spc="-105" dirty="0">
                <a:latin typeface="Tahoma"/>
                <a:cs typeface="Tahoma"/>
              </a:rPr>
              <a:t> </a:t>
            </a:r>
            <a:r>
              <a:rPr sz="3200" spc="-5" dirty="0">
                <a:latin typeface="Tahoma"/>
                <a:cs typeface="Tahoma"/>
              </a:rPr>
              <a:t>example;</a:t>
            </a:r>
            <a:endParaRPr sz="3200" dirty="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Tahoma"/>
                <a:cs typeface="Tahoma"/>
              </a:rPr>
              <a:t>State sustainability</a:t>
            </a:r>
            <a:r>
              <a:rPr sz="2800" spc="45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indicators</a:t>
            </a:r>
            <a:endParaRPr sz="2800" dirty="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5" dirty="0">
                <a:latin typeface="Tahoma"/>
                <a:cs typeface="Tahoma"/>
              </a:rPr>
              <a:t>Control, pressure or driving </a:t>
            </a:r>
            <a:r>
              <a:rPr sz="2800" spc="-10" dirty="0">
                <a:latin typeface="Tahoma"/>
                <a:cs typeface="Tahoma"/>
              </a:rPr>
              <a:t>force</a:t>
            </a:r>
            <a:endParaRPr sz="2800" dirty="0">
              <a:latin typeface="Tahoma"/>
              <a:cs typeface="Tahoma"/>
            </a:endParaRPr>
          </a:p>
          <a:p>
            <a:pPr marL="756285">
              <a:lnSpc>
                <a:spcPct val="100000"/>
              </a:lnSpc>
            </a:pPr>
            <a:r>
              <a:rPr sz="2800" spc="-10" dirty="0">
                <a:latin typeface="Tahoma"/>
                <a:cs typeface="Tahoma"/>
              </a:rPr>
              <a:t>sustainability</a:t>
            </a:r>
            <a:r>
              <a:rPr sz="2800" spc="15" dirty="0">
                <a:latin typeface="Tahoma"/>
                <a:cs typeface="Tahoma"/>
              </a:rPr>
              <a:t> </a:t>
            </a:r>
            <a:r>
              <a:rPr lang="en-GB" sz="2800" spc="-5" dirty="0">
                <a:latin typeface="Tahoma"/>
                <a:cs typeface="Tahoma"/>
              </a:rPr>
              <a:t>indicators</a:t>
            </a:r>
            <a:endParaRPr sz="28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4855" rIns="0" bIns="0" rtlCol="0">
            <a:spAutoFit/>
          </a:bodyPr>
          <a:lstStyle/>
          <a:p>
            <a:pPr marL="1096010">
              <a:lnSpc>
                <a:spcPts val="4785"/>
              </a:lnSpc>
            </a:pPr>
            <a:r>
              <a:rPr spc="-95" dirty="0"/>
              <a:t>STATE</a:t>
            </a:r>
            <a:r>
              <a:rPr spc="-70" dirty="0"/>
              <a:t> </a:t>
            </a:r>
            <a:r>
              <a:rPr spc="-40" dirty="0"/>
              <a:t>INDICATORS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79093" y="2025522"/>
            <a:ext cx="6597015" cy="38582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28575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sz="2800" spc="-10" dirty="0">
                <a:latin typeface="Tahoma"/>
                <a:cs typeface="Tahoma"/>
              </a:rPr>
              <a:t>Here the </a:t>
            </a:r>
            <a:r>
              <a:rPr sz="2800" spc="-5" dirty="0">
                <a:latin typeface="Tahoma"/>
                <a:cs typeface="Tahoma"/>
              </a:rPr>
              <a:t>onus is on </a:t>
            </a:r>
            <a:r>
              <a:rPr sz="2800" spc="-10" dirty="0">
                <a:latin typeface="Tahoma"/>
                <a:cs typeface="Tahoma"/>
              </a:rPr>
              <a:t>the variable </a:t>
            </a:r>
            <a:r>
              <a:rPr sz="2800" spc="-35" dirty="0">
                <a:latin typeface="Tahoma"/>
                <a:cs typeface="Tahoma"/>
              </a:rPr>
              <a:t>itself.  </a:t>
            </a:r>
            <a:r>
              <a:rPr sz="2800" spc="-25" dirty="0">
                <a:latin typeface="Tahoma"/>
                <a:cs typeface="Tahoma"/>
              </a:rPr>
              <a:t>For</a:t>
            </a:r>
            <a:r>
              <a:rPr sz="2800" spc="-70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example;</a:t>
            </a:r>
            <a:endParaRPr sz="280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58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0" dirty="0">
                <a:latin typeface="Tahoma"/>
                <a:cs typeface="Tahoma"/>
              </a:rPr>
              <a:t>ratio </a:t>
            </a:r>
            <a:r>
              <a:rPr sz="2400" dirty="0">
                <a:latin typeface="Tahoma"/>
                <a:cs typeface="Tahoma"/>
              </a:rPr>
              <a:t>of </a:t>
            </a:r>
            <a:r>
              <a:rPr sz="2400" spc="-15" dirty="0">
                <a:latin typeface="Tahoma"/>
                <a:cs typeface="Tahoma"/>
              </a:rPr>
              <a:t>average </a:t>
            </a:r>
            <a:r>
              <a:rPr sz="2400" spc="-10" dirty="0">
                <a:latin typeface="Tahoma"/>
                <a:cs typeface="Tahoma"/>
              </a:rPr>
              <a:t>female wage </a:t>
            </a:r>
            <a:r>
              <a:rPr sz="2400" spc="-5" dirty="0">
                <a:latin typeface="Tahoma"/>
                <a:cs typeface="Tahoma"/>
              </a:rPr>
              <a:t>to </a:t>
            </a:r>
            <a:r>
              <a:rPr sz="2400" dirty="0">
                <a:latin typeface="Tahoma"/>
                <a:cs typeface="Tahoma"/>
              </a:rPr>
              <a:t>male</a:t>
            </a:r>
            <a:r>
              <a:rPr sz="2400" spc="-25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wage</a:t>
            </a:r>
            <a:endParaRPr sz="240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Tahoma"/>
                <a:cs typeface="Tahoma"/>
              </a:rPr>
              <a:t>population</a:t>
            </a:r>
            <a:r>
              <a:rPr sz="2400" spc="-135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density</a:t>
            </a:r>
            <a:endParaRPr sz="240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0" dirty="0">
                <a:latin typeface="Tahoma"/>
                <a:cs typeface="Tahoma"/>
              </a:rPr>
              <a:t>access </a:t>
            </a:r>
            <a:r>
              <a:rPr sz="2400" spc="-5" dirty="0">
                <a:latin typeface="Tahoma"/>
                <a:cs typeface="Tahoma"/>
              </a:rPr>
              <a:t>to </a:t>
            </a:r>
            <a:r>
              <a:rPr sz="2400" spc="-10" dirty="0">
                <a:latin typeface="Tahoma"/>
                <a:cs typeface="Tahoma"/>
              </a:rPr>
              <a:t>safe </a:t>
            </a:r>
            <a:r>
              <a:rPr sz="2400" dirty="0">
                <a:latin typeface="Tahoma"/>
                <a:cs typeface="Tahoma"/>
              </a:rPr>
              <a:t>drinking</a:t>
            </a:r>
            <a:r>
              <a:rPr sz="2400" spc="-40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water</a:t>
            </a:r>
            <a:endParaRPr sz="240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Tahoma"/>
                <a:cs typeface="Tahoma"/>
              </a:rPr>
              <a:t>biological </a:t>
            </a:r>
            <a:r>
              <a:rPr sz="2400" spc="-10" dirty="0">
                <a:latin typeface="Tahoma"/>
                <a:cs typeface="Tahoma"/>
              </a:rPr>
              <a:t>oxygen </a:t>
            </a:r>
            <a:r>
              <a:rPr sz="2400" dirty="0">
                <a:latin typeface="Tahoma"/>
                <a:cs typeface="Tahoma"/>
              </a:rPr>
              <a:t>demand in </a:t>
            </a:r>
            <a:r>
              <a:rPr sz="2400" spc="-10" dirty="0">
                <a:latin typeface="Tahoma"/>
                <a:cs typeface="Tahoma"/>
              </a:rPr>
              <a:t>water</a:t>
            </a:r>
            <a:r>
              <a:rPr sz="2400" spc="-8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bodies</a:t>
            </a:r>
            <a:endParaRPr sz="240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0" dirty="0">
                <a:latin typeface="Tahoma"/>
                <a:cs typeface="Tahoma"/>
              </a:rPr>
              <a:t>forest </a:t>
            </a:r>
            <a:r>
              <a:rPr sz="2400" spc="-5" dirty="0">
                <a:latin typeface="Tahoma"/>
                <a:cs typeface="Tahoma"/>
              </a:rPr>
              <a:t>area</a:t>
            </a:r>
            <a:r>
              <a:rPr sz="2400" spc="-65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change</a:t>
            </a:r>
            <a:endParaRPr sz="2400">
              <a:latin typeface="Tahoma"/>
              <a:cs typeface="Tahoma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Tahoma"/>
                <a:cs typeface="Tahoma"/>
              </a:rPr>
              <a:t>threatened species </a:t>
            </a:r>
            <a:r>
              <a:rPr sz="2400" dirty="0">
                <a:latin typeface="Tahoma"/>
                <a:cs typeface="Tahoma"/>
              </a:rPr>
              <a:t>as a </a:t>
            </a:r>
            <a:r>
              <a:rPr sz="2400" spc="-5" dirty="0">
                <a:latin typeface="Tahoma"/>
                <a:cs typeface="Tahoma"/>
              </a:rPr>
              <a:t>percentage </a:t>
            </a:r>
            <a:r>
              <a:rPr sz="2400" dirty="0">
                <a:latin typeface="Tahoma"/>
                <a:cs typeface="Tahoma"/>
              </a:rPr>
              <a:t>of</a:t>
            </a:r>
            <a:r>
              <a:rPr sz="2400" spc="-70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total</a:t>
            </a:r>
            <a:endParaRPr sz="2400">
              <a:latin typeface="Tahoma"/>
              <a:cs typeface="Tahoma"/>
            </a:endParaRPr>
          </a:p>
          <a:p>
            <a:pPr marL="756285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native</a:t>
            </a:r>
            <a:r>
              <a:rPr sz="2400" spc="-105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species</a:t>
            </a:r>
            <a:endParaRPr sz="24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4855" rIns="0" bIns="0" rtlCol="0">
            <a:spAutoFit/>
          </a:bodyPr>
          <a:lstStyle/>
          <a:p>
            <a:pPr marL="687705">
              <a:lnSpc>
                <a:spcPts val="4785"/>
              </a:lnSpc>
            </a:pPr>
            <a:r>
              <a:rPr spc="-5" dirty="0"/>
              <a:t>CONTROL</a:t>
            </a:r>
            <a:r>
              <a:rPr spc="-80" dirty="0"/>
              <a:t> </a:t>
            </a:r>
            <a:r>
              <a:rPr spc="-40" dirty="0"/>
              <a:t>INDICATORS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50416" y="2025522"/>
            <a:ext cx="6510655" cy="3851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marR="151765" indent="-342265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ahoma"/>
                <a:cs typeface="Tahoma"/>
              </a:rPr>
              <a:t>Allows measurement of a process that  </a:t>
            </a:r>
            <a:r>
              <a:rPr sz="2800" spc="-15" dirty="0">
                <a:latin typeface="Tahoma"/>
                <a:cs typeface="Tahoma"/>
              </a:rPr>
              <a:t>offers </a:t>
            </a:r>
            <a:r>
              <a:rPr sz="2800" spc="-5" dirty="0">
                <a:latin typeface="Tahoma"/>
                <a:cs typeface="Tahoma"/>
              </a:rPr>
              <a:t>influence on a </a:t>
            </a:r>
            <a:r>
              <a:rPr sz="2800" spc="-10" dirty="0">
                <a:latin typeface="Tahoma"/>
                <a:cs typeface="Tahoma"/>
              </a:rPr>
              <a:t>state </a:t>
            </a:r>
            <a:r>
              <a:rPr sz="2800" spc="-5" dirty="0">
                <a:latin typeface="Tahoma"/>
                <a:cs typeface="Tahoma"/>
              </a:rPr>
              <a:t>SI. </a:t>
            </a:r>
            <a:r>
              <a:rPr sz="2800" spc="-25" dirty="0">
                <a:latin typeface="Tahoma"/>
                <a:cs typeface="Tahoma"/>
              </a:rPr>
              <a:t>For  </a:t>
            </a:r>
            <a:r>
              <a:rPr sz="2800" spc="-10" dirty="0">
                <a:latin typeface="Tahoma"/>
                <a:cs typeface="Tahoma"/>
              </a:rPr>
              <a:t>example;</a:t>
            </a:r>
            <a:endParaRPr sz="2800">
              <a:latin typeface="Tahoma"/>
              <a:cs typeface="Tahoma"/>
            </a:endParaRPr>
          </a:p>
          <a:p>
            <a:pPr marL="756285" lvl="1" indent="-287020">
              <a:lnSpc>
                <a:spcPct val="100000"/>
              </a:lnSpc>
              <a:spcBef>
                <a:spcPts val="58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Tahoma"/>
                <a:cs typeface="Tahoma"/>
              </a:rPr>
              <a:t>unemployment</a:t>
            </a:r>
            <a:r>
              <a:rPr sz="2400" spc="-114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rate</a:t>
            </a:r>
            <a:endParaRPr sz="2400">
              <a:latin typeface="Tahoma"/>
              <a:cs typeface="Tahoma"/>
            </a:endParaRPr>
          </a:p>
          <a:p>
            <a:pPr marL="756285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Tahoma"/>
                <a:cs typeface="Tahoma"/>
              </a:rPr>
              <a:t>population growth</a:t>
            </a:r>
            <a:r>
              <a:rPr sz="2400" spc="-165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rate</a:t>
            </a:r>
            <a:endParaRPr sz="2400">
              <a:latin typeface="Tahoma"/>
              <a:cs typeface="Tahoma"/>
            </a:endParaRPr>
          </a:p>
          <a:p>
            <a:pPr marL="756285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Tahoma"/>
                <a:cs typeface="Tahoma"/>
              </a:rPr>
              <a:t>the </a:t>
            </a:r>
            <a:r>
              <a:rPr sz="2400" spc="-10" dirty="0">
                <a:latin typeface="Tahoma"/>
                <a:cs typeface="Tahoma"/>
              </a:rPr>
              <a:t>rate </a:t>
            </a:r>
            <a:r>
              <a:rPr sz="2400" dirty="0">
                <a:latin typeface="Tahoma"/>
                <a:cs typeface="Tahoma"/>
              </a:rPr>
              <a:t>at </a:t>
            </a:r>
            <a:r>
              <a:rPr sz="2400" spc="-5" dirty="0">
                <a:latin typeface="Tahoma"/>
                <a:cs typeface="Tahoma"/>
              </a:rPr>
              <a:t>which </a:t>
            </a:r>
            <a:r>
              <a:rPr sz="2400" dirty="0">
                <a:latin typeface="Tahoma"/>
                <a:cs typeface="Tahoma"/>
              </a:rPr>
              <a:t>a pollutant is passed</a:t>
            </a:r>
            <a:r>
              <a:rPr sz="2400" spc="-100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into</a:t>
            </a:r>
            <a:endParaRPr sz="2400">
              <a:latin typeface="Tahoma"/>
              <a:cs typeface="Tahoma"/>
            </a:endParaRPr>
          </a:p>
          <a:p>
            <a:pPr marL="756285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the</a:t>
            </a:r>
            <a:r>
              <a:rPr sz="2400" spc="-90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environment</a:t>
            </a:r>
            <a:endParaRPr sz="2400">
              <a:latin typeface="Tahoma"/>
              <a:cs typeface="Tahoma"/>
            </a:endParaRPr>
          </a:p>
          <a:p>
            <a:pPr marL="756285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Tahoma"/>
                <a:cs typeface="Tahoma"/>
              </a:rPr>
              <a:t>wood harvesting</a:t>
            </a:r>
            <a:r>
              <a:rPr sz="2400" spc="-95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intensity</a:t>
            </a:r>
            <a:endParaRPr sz="2400">
              <a:latin typeface="Tahoma"/>
              <a:cs typeface="Tahoma"/>
            </a:endParaRPr>
          </a:p>
          <a:p>
            <a:pPr marL="756285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Tahoma"/>
                <a:cs typeface="Tahoma"/>
              </a:rPr>
              <a:t>use of</a:t>
            </a:r>
            <a:r>
              <a:rPr sz="2400" spc="-114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pesticides</a:t>
            </a:r>
            <a:endParaRPr sz="24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468" rIns="0" bIns="0" rtlCol="0">
            <a:spAutoFit/>
          </a:bodyPr>
          <a:lstStyle/>
          <a:p>
            <a:pPr marL="1346835" marR="5080" indent="-1028700">
              <a:lnSpc>
                <a:spcPct val="100000"/>
              </a:lnSpc>
            </a:pPr>
            <a:r>
              <a:rPr sz="3200" dirty="0"/>
              <a:t>A </a:t>
            </a:r>
            <a:r>
              <a:rPr sz="3200" spc="-10" dirty="0"/>
              <a:t>third type </a:t>
            </a:r>
            <a:r>
              <a:rPr sz="3200" dirty="0"/>
              <a:t>of indicator has been  </a:t>
            </a:r>
            <a:r>
              <a:rPr sz="3200" spc="-5" dirty="0"/>
              <a:t>introduced </a:t>
            </a:r>
            <a:r>
              <a:rPr sz="3200" dirty="0"/>
              <a:t>by </a:t>
            </a:r>
            <a:r>
              <a:rPr sz="3200" spc="-5" dirty="0"/>
              <a:t>the</a:t>
            </a:r>
            <a:r>
              <a:rPr sz="3200" spc="-35" dirty="0"/>
              <a:t> </a:t>
            </a:r>
            <a:r>
              <a:rPr sz="3200" dirty="0"/>
              <a:t>UN,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1222044" y="2052954"/>
            <a:ext cx="6163310" cy="4218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77010">
              <a:lnSpc>
                <a:spcPct val="100000"/>
              </a:lnSpc>
            </a:pPr>
            <a:r>
              <a:rPr sz="2800" spc="-5" dirty="0">
                <a:latin typeface="Tahoma"/>
                <a:cs typeface="Tahoma"/>
              </a:rPr>
              <a:t>RESPONSE</a:t>
            </a:r>
            <a:r>
              <a:rPr sz="2800" spc="-45" dirty="0">
                <a:latin typeface="Tahoma"/>
                <a:cs typeface="Tahoma"/>
              </a:rPr>
              <a:t> </a:t>
            </a:r>
            <a:r>
              <a:rPr sz="2800" spc="-30" dirty="0">
                <a:latin typeface="Tahoma"/>
                <a:cs typeface="Tahoma"/>
              </a:rPr>
              <a:t>INDICATORS</a:t>
            </a:r>
            <a:endParaRPr sz="28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800">
              <a:latin typeface="Times New Roman"/>
              <a:cs typeface="Times New Roman"/>
            </a:endParaRPr>
          </a:p>
          <a:p>
            <a:pPr marL="354965" marR="100965" indent="-342900">
              <a:lnSpc>
                <a:spcPct val="100000"/>
              </a:lnSpc>
              <a:spcBef>
                <a:spcPts val="1750"/>
              </a:spcBef>
            </a:pPr>
            <a:r>
              <a:rPr sz="2800" spc="-5" dirty="0">
                <a:latin typeface="Tahoma"/>
                <a:cs typeface="Tahoma"/>
              </a:rPr>
              <a:t>Primarily introduced to measure </a:t>
            </a:r>
            <a:r>
              <a:rPr sz="2800" spc="-10" dirty="0">
                <a:latin typeface="Tahoma"/>
                <a:cs typeface="Tahoma"/>
              </a:rPr>
              <a:t>the  required </a:t>
            </a:r>
            <a:r>
              <a:rPr sz="2800" spc="-5" dirty="0">
                <a:latin typeface="Tahoma"/>
                <a:cs typeface="Tahoma"/>
              </a:rPr>
              <a:t>progress in </a:t>
            </a:r>
            <a:r>
              <a:rPr sz="2800" spc="-10" dirty="0">
                <a:latin typeface="Tahoma"/>
                <a:cs typeface="Tahoma"/>
              </a:rPr>
              <a:t>the response </a:t>
            </a:r>
            <a:r>
              <a:rPr sz="2800" spc="-5" dirty="0">
                <a:latin typeface="Tahoma"/>
                <a:cs typeface="Tahoma"/>
              </a:rPr>
              <a:t>of  </a:t>
            </a:r>
            <a:r>
              <a:rPr sz="2800" spc="-10" dirty="0">
                <a:latin typeface="Tahoma"/>
                <a:cs typeface="Tahoma"/>
              </a:rPr>
              <a:t>governments.</a:t>
            </a:r>
            <a:endParaRPr sz="2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4050">
              <a:latin typeface="Times New Roman"/>
              <a:cs typeface="Times New Roman"/>
            </a:endParaRPr>
          </a:p>
          <a:p>
            <a:pPr marL="354965" marR="5080" indent="-342900">
              <a:lnSpc>
                <a:spcPct val="100000"/>
              </a:lnSpc>
              <a:spcBef>
                <a:spcPts val="5"/>
              </a:spcBef>
            </a:pPr>
            <a:r>
              <a:rPr sz="2800" spc="-5" dirty="0">
                <a:latin typeface="Tahoma"/>
                <a:cs typeface="Tahoma"/>
              </a:rPr>
              <a:t>This included </a:t>
            </a:r>
            <a:r>
              <a:rPr sz="2800" spc="-10" dirty="0">
                <a:latin typeface="Tahoma"/>
                <a:cs typeface="Tahoma"/>
              </a:rPr>
              <a:t>achievement </a:t>
            </a:r>
            <a:r>
              <a:rPr sz="2800" spc="-5" dirty="0">
                <a:latin typeface="Tahoma"/>
                <a:cs typeface="Tahoma"/>
              </a:rPr>
              <a:t>of adequate  </a:t>
            </a:r>
            <a:r>
              <a:rPr sz="2800" spc="-15" dirty="0">
                <a:latin typeface="Tahoma"/>
                <a:cs typeface="Tahoma"/>
              </a:rPr>
              <a:t>values </a:t>
            </a:r>
            <a:r>
              <a:rPr sz="2800" spc="-5" dirty="0">
                <a:latin typeface="Tahoma"/>
                <a:cs typeface="Tahoma"/>
              </a:rPr>
              <a:t>/ targets of both state and  control</a:t>
            </a:r>
            <a:r>
              <a:rPr sz="2800" spc="-65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indicators.</a:t>
            </a:r>
            <a:endParaRPr sz="28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5308" rIns="0" bIns="0" rtlCol="0">
            <a:spAutoFit/>
          </a:bodyPr>
          <a:lstStyle/>
          <a:p>
            <a:pPr marL="958215">
              <a:lnSpc>
                <a:spcPct val="100000"/>
              </a:lnSpc>
            </a:pPr>
            <a:r>
              <a:rPr sz="3200" dirty="0"/>
              <a:t>European </a:t>
            </a:r>
            <a:r>
              <a:rPr sz="3200" spc="-5" dirty="0"/>
              <a:t>Environment</a:t>
            </a:r>
            <a:r>
              <a:rPr sz="3200" spc="-100" dirty="0"/>
              <a:t> </a:t>
            </a:r>
            <a:r>
              <a:rPr sz="3200" dirty="0"/>
              <a:t>Agency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1222044" y="1989454"/>
            <a:ext cx="6138545" cy="3573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dirty="0">
                <a:latin typeface="Tahoma"/>
                <a:cs typeface="Tahoma"/>
              </a:rPr>
              <a:t>The </a:t>
            </a:r>
            <a:r>
              <a:rPr sz="2400" spc="-5" dirty="0">
                <a:latin typeface="Tahoma"/>
                <a:cs typeface="Tahoma"/>
              </a:rPr>
              <a:t>Environmental Space</a:t>
            </a:r>
            <a:r>
              <a:rPr sz="2400" spc="-70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Concept: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250">
              <a:latin typeface="Times New Roman"/>
              <a:cs typeface="Times New Roman"/>
            </a:endParaRPr>
          </a:p>
          <a:p>
            <a:pPr marL="354965" marR="5080" indent="-342900">
              <a:lnSpc>
                <a:spcPct val="90000"/>
              </a:lnSpc>
            </a:pPr>
            <a:r>
              <a:rPr sz="2400" spc="-5" dirty="0">
                <a:latin typeface="Tahoma"/>
                <a:cs typeface="Tahoma"/>
              </a:rPr>
              <a:t>‘…there </a:t>
            </a:r>
            <a:r>
              <a:rPr sz="2400" spc="-10" dirty="0">
                <a:latin typeface="Tahoma"/>
                <a:cs typeface="Tahoma"/>
              </a:rPr>
              <a:t>are </a:t>
            </a:r>
            <a:r>
              <a:rPr sz="2400" dirty="0">
                <a:latin typeface="Tahoma"/>
                <a:cs typeface="Tahoma"/>
              </a:rPr>
              <a:t>limits </a:t>
            </a:r>
            <a:r>
              <a:rPr sz="2400" spc="-5" dirty="0">
                <a:latin typeface="Tahoma"/>
                <a:cs typeface="Tahoma"/>
              </a:rPr>
              <a:t>to the </a:t>
            </a:r>
            <a:r>
              <a:rPr sz="2400" dirty="0">
                <a:latin typeface="Tahoma"/>
                <a:cs typeface="Tahoma"/>
              </a:rPr>
              <a:t>amount </a:t>
            </a:r>
            <a:r>
              <a:rPr sz="2400" spc="-5" dirty="0">
                <a:latin typeface="Tahoma"/>
                <a:cs typeface="Tahoma"/>
              </a:rPr>
              <a:t>of  environmental pressure </a:t>
            </a:r>
            <a:r>
              <a:rPr sz="2400" dirty="0">
                <a:latin typeface="Tahoma"/>
                <a:cs typeface="Tahoma"/>
              </a:rPr>
              <a:t>that </a:t>
            </a:r>
            <a:r>
              <a:rPr sz="2400" spc="-5" dirty="0">
                <a:latin typeface="Tahoma"/>
                <a:cs typeface="Tahoma"/>
              </a:rPr>
              <a:t>the </a:t>
            </a:r>
            <a:r>
              <a:rPr sz="2400" spc="-15" dirty="0">
                <a:latin typeface="Tahoma"/>
                <a:cs typeface="Tahoma"/>
              </a:rPr>
              <a:t>Earth’s  </a:t>
            </a:r>
            <a:r>
              <a:rPr sz="2400" spc="-5" dirty="0">
                <a:latin typeface="Tahoma"/>
                <a:cs typeface="Tahoma"/>
              </a:rPr>
              <a:t>ecosystems can </a:t>
            </a:r>
            <a:r>
              <a:rPr sz="2400" dirty="0">
                <a:latin typeface="Tahoma"/>
                <a:cs typeface="Tahoma"/>
              </a:rPr>
              <a:t>handle </a:t>
            </a:r>
            <a:r>
              <a:rPr sz="2400" spc="-5" dirty="0">
                <a:latin typeface="Tahoma"/>
                <a:cs typeface="Tahoma"/>
              </a:rPr>
              <a:t>without </a:t>
            </a:r>
            <a:r>
              <a:rPr sz="2400" spc="-10" dirty="0">
                <a:latin typeface="Tahoma"/>
                <a:cs typeface="Tahoma"/>
              </a:rPr>
              <a:t>irreversible  </a:t>
            </a:r>
            <a:r>
              <a:rPr sz="2400" dirty="0">
                <a:latin typeface="Tahoma"/>
                <a:cs typeface="Tahoma"/>
              </a:rPr>
              <a:t>damage </a:t>
            </a:r>
            <a:r>
              <a:rPr sz="2400" spc="-5" dirty="0">
                <a:latin typeface="Tahoma"/>
                <a:cs typeface="Tahoma"/>
              </a:rPr>
              <a:t>to these systems </a:t>
            </a:r>
            <a:r>
              <a:rPr sz="2400" dirty="0">
                <a:latin typeface="Tahoma"/>
                <a:cs typeface="Tahoma"/>
              </a:rPr>
              <a:t>or </a:t>
            </a:r>
            <a:r>
              <a:rPr sz="2400" spc="-5" dirty="0">
                <a:latin typeface="Tahoma"/>
                <a:cs typeface="Tahoma"/>
              </a:rPr>
              <a:t>to the life  </a:t>
            </a:r>
            <a:r>
              <a:rPr sz="2400" dirty="0">
                <a:latin typeface="Tahoma"/>
                <a:cs typeface="Tahoma"/>
              </a:rPr>
              <a:t>support </a:t>
            </a:r>
            <a:r>
              <a:rPr sz="2400" spc="-5" dirty="0">
                <a:latin typeface="Tahoma"/>
                <a:cs typeface="Tahoma"/>
              </a:rPr>
              <a:t>processes </a:t>
            </a:r>
            <a:r>
              <a:rPr sz="2400" dirty="0">
                <a:latin typeface="Tahoma"/>
                <a:cs typeface="Tahoma"/>
              </a:rPr>
              <a:t>that they</a:t>
            </a:r>
            <a:r>
              <a:rPr sz="2400" spc="-60" dirty="0">
                <a:latin typeface="Tahoma"/>
                <a:cs typeface="Tahoma"/>
              </a:rPr>
              <a:t> </a:t>
            </a:r>
            <a:r>
              <a:rPr sz="2400" spc="-35" dirty="0">
                <a:latin typeface="Tahoma"/>
                <a:cs typeface="Tahoma"/>
              </a:rPr>
              <a:t>enable’.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 marL="354965" marR="787400" indent="-342900">
              <a:lnSpc>
                <a:spcPts val="2160"/>
              </a:lnSpc>
              <a:spcBef>
                <a:spcPts val="1450"/>
              </a:spcBef>
            </a:pPr>
            <a:r>
              <a:rPr sz="2000" dirty="0">
                <a:latin typeface="Tahoma"/>
                <a:cs typeface="Tahoma"/>
              </a:rPr>
              <a:t>This </a:t>
            </a:r>
            <a:r>
              <a:rPr sz="2000" spc="-5" dirty="0">
                <a:latin typeface="Tahoma"/>
                <a:cs typeface="Tahoma"/>
              </a:rPr>
              <a:t>brought </a:t>
            </a:r>
            <a:r>
              <a:rPr sz="2000" dirty="0">
                <a:latin typeface="Tahoma"/>
                <a:cs typeface="Tahoma"/>
              </a:rPr>
              <a:t>about a </a:t>
            </a:r>
            <a:r>
              <a:rPr sz="2000" spc="-5" dirty="0">
                <a:latin typeface="Tahoma"/>
                <a:cs typeface="Tahoma"/>
              </a:rPr>
              <a:t>three-way classification </a:t>
            </a:r>
            <a:r>
              <a:rPr sz="2000" dirty="0">
                <a:latin typeface="Tahoma"/>
                <a:cs typeface="Tahoma"/>
              </a:rPr>
              <a:t>of  indicators...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468" rIns="0" bIns="0" rtlCol="0">
            <a:spAutoFit/>
          </a:bodyPr>
          <a:lstStyle/>
          <a:p>
            <a:pPr marL="2994660" marR="5080" indent="-2809875">
              <a:lnSpc>
                <a:spcPct val="100000"/>
              </a:lnSpc>
            </a:pPr>
            <a:r>
              <a:rPr sz="3200" dirty="0"/>
              <a:t>The </a:t>
            </a:r>
            <a:r>
              <a:rPr sz="3200" spc="-5" dirty="0"/>
              <a:t>Pressure </a:t>
            </a:r>
            <a:r>
              <a:rPr sz="3200" dirty="0"/>
              <a:t>- </a:t>
            </a:r>
            <a:r>
              <a:rPr sz="3200" spc="-5" dirty="0"/>
              <a:t>State </a:t>
            </a:r>
            <a:r>
              <a:rPr sz="3200" dirty="0"/>
              <a:t>- </a:t>
            </a:r>
            <a:r>
              <a:rPr sz="3200" spc="-10" dirty="0"/>
              <a:t>Response </a:t>
            </a:r>
            <a:r>
              <a:rPr sz="3200" dirty="0"/>
              <a:t>(PSR)  </a:t>
            </a:r>
            <a:r>
              <a:rPr sz="3200" spc="-15" dirty="0"/>
              <a:t>System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864819" y="2579496"/>
            <a:ext cx="6519545" cy="335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ts val="352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60" dirty="0">
                <a:latin typeface="Tahoma"/>
                <a:cs typeface="Tahoma"/>
              </a:rPr>
              <a:t>Typically, </a:t>
            </a:r>
            <a:r>
              <a:rPr sz="2950" b="1" i="1" spc="-90" dirty="0">
                <a:latin typeface="Tahoma"/>
                <a:cs typeface="Tahoma"/>
              </a:rPr>
              <a:t>pressures </a:t>
            </a:r>
            <a:r>
              <a:rPr sz="2800" spc="-15" dirty="0">
                <a:latin typeface="Tahoma"/>
                <a:cs typeface="Tahoma"/>
              </a:rPr>
              <a:t>may </a:t>
            </a:r>
            <a:r>
              <a:rPr sz="2800" spc="-10" dirty="0">
                <a:latin typeface="Tahoma"/>
                <a:cs typeface="Tahoma"/>
              </a:rPr>
              <a:t>relate</a:t>
            </a:r>
            <a:r>
              <a:rPr sz="2800" spc="235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to</a:t>
            </a:r>
            <a:endParaRPr sz="2800" dirty="0">
              <a:latin typeface="Tahoma"/>
              <a:cs typeface="Tahoma"/>
            </a:endParaRPr>
          </a:p>
          <a:p>
            <a:pPr marL="355600">
              <a:lnSpc>
                <a:spcPts val="3345"/>
              </a:lnSpc>
            </a:pPr>
            <a:r>
              <a:rPr sz="2800" spc="-5" dirty="0">
                <a:latin typeface="Tahoma"/>
                <a:cs typeface="Tahoma"/>
              </a:rPr>
              <a:t>polluting</a:t>
            </a:r>
            <a:r>
              <a:rPr sz="2800" spc="-35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emissions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9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SzPct val="94915"/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950" b="1" i="1" spc="-90" dirty="0">
                <a:latin typeface="Tahoma"/>
                <a:cs typeface="Tahoma"/>
              </a:rPr>
              <a:t>State </a:t>
            </a:r>
            <a:r>
              <a:rPr sz="2800" spc="-15" dirty="0">
                <a:latin typeface="Tahoma"/>
                <a:cs typeface="Tahoma"/>
              </a:rPr>
              <a:t>may </a:t>
            </a:r>
            <a:r>
              <a:rPr sz="2800" spc="-5" dirty="0">
                <a:latin typeface="Tahoma"/>
                <a:cs typeface="Tahoma"/>
              </a:rPr>
              <a:t>be air or water </a:t>
            </a:r>
            <a:r>
              <a:rPr sz="2800" spc="-40" dirty="0">
                <a:latin typeface="Tahoma"/>
                <a:cs typeface="Tahoma"/>
              </a:rPr>
              <a:t>quality,</a:t>
            </a:r>
            <a:r>
              <a:rPr sz="2800" spc="175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and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3900" dirty="0">
              <a:latin typeface="Times New Roman"/>
              <a:cs typeface="Times New Roman"/>
            </a:endParaRPr>
          </a:p>
          <a:p>
            <a:pPr marL="355600" indent="-342900">
              <a:lnSpc>
                <a:spcPts val="3525"/>
              </a:lnSpc>
              <a:spcBef>
                <a:spcPts val="5"/>
              </a:spcBef>
              <a:buSzPct val="94915"/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950" b="1" i="1" spc="-100" dirty="0">
                <a:latin typeface="Tahoma"/>
                <a:cs typeface="Tahoma"/>
              </a:rPr>
              <a:t>Response </a:t>
            </a:r>
            <a:r>
              <a:rPr sz="2800" spc="-5" dirty="0">
                <a:latin typeface="Tahoma"/>
                <a:cs typeface="Tahoma"/>
              </a:rPr>
              <a:t>might allude to</a:t>
            </a:r>
            <a:r>
              <a:rPr sz="2800" spc="114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expenditure</a:t>
            </a:r>
            <a:endParaRPr sz="2800" dirty="0">
              <a:latin typeface="Tahoma"/>
              <a:cs typeface="Tahoma"/>
            </a:endParaRPr>
          </a:p>
          <a:p>
            <a:pPr marL="355600">
              <a:lnSpc>
                <a:spcPts val="3345"/>
              </a:lnSpc>
            </a:pPr>
            <a:r>
              <a:rPr sz="2800" spc="-5" dirty="0">
                <a:latin typeface="Tahoma"/>
                <a:cs typeface="Tahoma"/>
              </a:rPr>
              <a:t>on </a:t>
            </a:r>
            <a:r>
              <a:rPr sz="2800" spc="-10" dirty="0">
                <a:latin typeface="Tahoma"/>
                <a:cs typeface="Tahoma"/>
              </a:rPr>
              <a:t>cleaning</a:t>
            </a:r>
            <a:r>
              <a:rPr sz="2800" spc="-30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measures.</a:t>
            </a:r>
            <a:endParaRPr sz="28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1231106"/>
          </a:xfrm>
        </p:spPr>
        <p:txBody>
          <a:bodyPr/>
          <a:lstStyle/>
          <a:p>
            <a:r>
              <a:rPr lang="en-GB" b="1" dirty="0"/>
              <a:t>The Pressure-State-Response model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477000"/>
            <a:ext cx="3872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Regions for Sustainable Change</a:t>
            </a:r>
          </a:p>
        </p:txBody>
      </p:sp>
      <p:pic>
        <p:nvPicPr>
          <p:cNvPr id="4099" name="Picture 3" descr="E:\UWTSD\06-greg-image-00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867114"/>
            <a:ext cx="8563124" cy="3771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11648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1231106"/>
          </a:xfrm>
        </p:spPr>
        <p:txBody>
          <a:bodyPr/>
          <a:lstStyle/>
          <a:p>
            <a:r>
              <a:rPr lang="en-GB" b="1" dirty="0"/>
              <a:t>The Driving force-Pressures-State-Impact-Response model</a:t>
            </a:r>
            <a:endParaRPr lang="en-GB" dirty="0"/>
          </a:p>
        </p:txBody>
      </p:sp>
      <p:pic>
        <p:nvPicPr>
          <p:cNvPr id="5122" name="Picture 2" descr="E:\UWTSD\08-greg-image-002pn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154" y="1644872"/>
            <a:ext cx="5360846" cy="517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477000"/>
            <a:ext cx="3872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Regions for Sustainable Change</a:t>
            </a:r>
          </a:p>
        </p:txBody>
      </p:sp>
    </p:spTree>
    <p:extLst>
      <p:ext uri="{BB962C8B-B14F-4D97-AF65-F5344CB8AC3E}">
        <p14:creationId xmlns:p14="http://schemas.microsoft.com/office/powerpoint/2010/main" val="15935330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54422-5E78-4DBC-A8A9-DF62381BE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Post Earth Summit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6A84F-E0BB-448C-9C93-BAAD4D1901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3438" y="2047407"/>
            <a:ext cx="6437122" cy="2154436"/>
          </a:xfrm>
        </p:spPr>
        <p:txBody>
          <a:bodyPr/>
          <a:lstStyle/>
          <a:p>
            <a:r>
              <a:rPr lang="en-GB" dirty="0"/>
              <a:t>134 indicators</a:t>
            </a:r>
          </a:p>
          <a:p>
            <a:r>
              <a:rPr lang="en-GB" dirty="0"/>
              <a:t>Piloted across 22 countries</a:t>
            </a:r>
          </a:p>
          <a:p>
            <a:endParaRPr lang="en-GB" dirty="0"/>
          </a:p>
          <a:p>
            <a:r>
              <a:rPr lang="en-GB" dirty="0"/>
              <a:t>Subsequently adapted to 58 indicators</a:t>
            </a:r>
          </a:p>
          <a:p>
            <a:r>
              <a:rPr lang="en-GB" dirty="0"/>
              <a:t>Embedded into a policy framework.</a:t>
            </a:r>
          </a:p>
        </p:txBody>
      </p:sp>
    </p:spTree>
    <p:extLst>
      <p:ext uri="{BB962C8B-B14F-4D97-AF65-F5344CB8AC3E}">
        <p14:creationId xmlns:p14="http://schemas.microsoft.com/office/powerpoint/2010/main" val="14195378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31035" y="553465"/>
            <a:ext cx="5123180" cy="109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600" spc="-5" dirty="0"/>
              <a:t>Sustainable</a:t>
            </a:r>
            <a:r>
              <a:rPr sz="3600" spc="-50" dirty="0"/>
              <a:t> </a:t>
            </a:r>
            <a:r>
              <a:rPr sz="3600" spc="-10" dirty="0"/>
              <a:t>Development</a:t>
            </a:r>
            <a:endParaRPr sz="3600"/>
          </a:p>
          <a:p>
            <a:pPr marL="3175" algn="ctr">
              <a:lnSpc>
                <a:spcPct val="100000"/>
              </a:lnSpc>
            </a:pPr>
            <a:r>
              <a:rPr sz="3600" spc="-5" dirty="0"/>
              <a:t>Indicators </a:t>
            </a:r>
            <a:r>
              <a:rPr sz="3600" dirty="0"/>
              <a:t>- after</a:t>
            </a:r>
            <a:r>
              <a:rPr sz="3600" spc="-90" dirty="0"/>
              <a:t> </a:t>
            </a:r>
            <a:r>
              <a:rPr sz="3600" dirty="0"/>
              <a:t>Rio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1150416" y="1912621"/>
            <a:ext cx="5861050" cy="44632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indent="-342265">
              <a:lnSpc>
                <a:spcPts val="311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5" dirty="0">
                <a:latin typeface="Tahoma"/>
                <a:cs typeface="Tahoma"/>
              </a:rPr>
              <a:t>Social </a:t>
            </a:r>
            <a:r>
              <a:rPr sz="2600" dirty="0">
                <a:latin typeface="Tahoma"/>
                <a:cs typeface="Tahoma"/>
              </a:rPr>
              <a:t>aspects of</a:t>
            </a:r>
            <a:r>
              <a:rPr sz="2600" spc="-80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SD</a:t>
            </a:r>
            <a:endParaRPr lang="en-GB" sz="2600" spc="-5" dirty="0">
              <a:latin typeface="Tahoma"/>
              <a:cs typeface="Tahoma"/>
            </a:endParaRPr>
          </a:p>
          <a:p>
            <a:pPr marL="354965" indent="-342265">
              <a:lnSpc>
                <a:spcPts val="311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endParaRPr sz="2600" dirty="0">
              <a:latin typeface="Tahoma"/>
              <a:cs typeface="Tahoma"/>
            </a:endParaRPr>
          </a:p>
          <a:p>
            <a:pPr marL="756285" lvl="1" indent="-287020">
              <a:lnSpc>
                <a:spcPts val="2635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lang="en-GB" sz="2200" spc="-5" dirty="0">
                <a:latin typeface="Tahoma"/>
                <a:cs typeface="Tahoma"/>
              </a:rPr>
              <a:t>Combating </a:t>
            </a:r>
            <a:r>
              <a:rPr sz="2200" spc="-15" dirty="0">
                <a:latin typeface="Tahoma"/>
                <a:cs typeface="Tahoma"/>
              </a:rPr>
              <a:t>poverty</a:t>
            </a:r>
            <a:endParaRPr sz="2200" dirty="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50"/>
              </a:spcBef>
              <a:buFont typeface="Arial"/>
              <a:buChar char="–"/>
            </a:pPr>
            <a:endParaRPr sz="2250" dirty="0"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lang="en-GB" sz="2200" spc="-10" dirty="0">
                <a:latin typeface="Tahoma"/>
                <a:cs typeface="Tahoma"/>
              </a:rPr>
              <a:t>Demographics </a:t>
            </a:r>
            <a:r>
              <a:rPr sz="2200" spc="-5" dirty="0">
                <a:latin typeface="Tahoma"/>
                <a:cs typeface="Tahoma"/>
              </a:rPr>
              <a:t>and </a:t>
            </a:r>
            <a:r>
              <a:rPr sz="2200" spc="-10" dirty="0">
                <a:latin typeface="Tahoma"/>
                <a:cs typeface="Tahoma"/>
              </a:rPr>
              <a:t>sustainability</a:t>
            </a:r>
            <a:endParaRPr sz="2200" dirty="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5"/>
              </a:spcBef>
              <a:buFont typeface="Arial"/>
              <a:buChar char="–"/>
            </a:pPr>
            <a:endParaRPr sz="2750" dirty="0">
              <a:latin typeface="Times New Roman"/>
              <a:cs typeface="Times New Roman"/>
            </a:endParaRPr>
          </a:p>
          <a:p>
            <a:pPr marL="756285" marR="5080" lvl="1" indent="-287020">
              <a:lnSpc>
                <a:spcPct val="8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lang="en-GB" sz="2200" spc="-5" dirty="0">
                <a:latin typeface="Tahoma"/>
                <a:cs typeface="Tahoma"/>
              </a:rPr>
              <a:t>Promoting </a:t>
            </a:r>
            <a:r>
              <a:rPr sz="2200" spc="-5" dirty="0">
                <a:latin typeface="Tahoma"/>
                <a:cs typeface="Tahoma"/>
              </a:rPr>
              <a:t>education, public </a:t>
            </a:r>
            <a:r>
              <a:rPr sz="2200" spc="-15" dirty="0">
                <a:latin typeface="Tahoma"/>
                <a:cs typeface="Tahoma"/>
              </a:rPr>
              <a:t>awareness </a:t>
            </a:r>
            <a:r>
              <a:rPr sz="2200" spc="-5" dirty="0">
                <a:latin typeface="Tahoma"/>
                <a:cs typeface="Tahoma"/>
              </a:rPr>
              <a:t>&amp;  </a:t>
            </a:r>
            <a:r>
              <a:rPr sz="2200" spc="-10" dirty="0">
                <a:latin typeface="Tahoma"/>
                <a:cs typeface="Tahoma"/>
              </a:rPr>
              <a:t>training</a:t>
            </a:r>
            <a:endParaRPr sz="2200" dirty="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55"/>
              </a:spcBef>
              <a:buFont typeface="Arial"/>
              <a:buChar char="–"/>
            </a:pPr>
            <a:endParaRPr sz="2250" dirty="0"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lang="en-GB" sz="2200" spc="-10" dirty="0">
                <a:latin typeface="Tahoma"/>
                <a:cs typeface="Tahoma"/>
              </a:rPr>
              <a:t>Protecting </a:t>
            </a:r>
            <a:r>
              <a:rPr sz="2200" spc="-5" dirty="0">
                <a:latin typeface="Tahoma"/>
                <a:cs typeface="Tahoma"/>
              </a:rPr>
              <a:t>&amp; promoting human</a:t>
            </a:r>
            <a:r>
              <a:rPr sz="2200" spc="1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health</a:t>
            </a:r>
            <a:endParaRPr sz="2200" dirty="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50"/>
              </a:spcBef>
              <a:buFont typeface="Arial"/>
              <a:buChar char="–"/>
            </a:pPr>
            <a:endParaRPr sz="2250" dirty="0">
              <a:latin typeface="Times New Roman"/>
              <a:cs typeface="Times New Roman"/>
            </a:endParaRPr>
          </a:p>
          <a:p>
            <a:pPr marL="756285" lvl="1" indent="-287020">
              <a:lnSpc>
                <a:spcPts val="2375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lang="en-GB" sz="2200" spc="-5" dirty="0">
                <a:latin typeface="Tahoma"/>
                <a:cs typeface="Tahoma"/>
              </a:rPr>
              <a:t>Promoting </a:t>
            </a:r>
            <a:r>
              <a:rPr sz="2200" spc="-5" dirty="0">
                <a:latin typeface="Tahoma"/>
                <a:cs typeface="Tahoma"/>
              </a:rPr>
              <a:t>sustainable human</a:t>
            </a:r>
            <a:r>
              <a:rPr sz="2200" spc="-30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settlement</a:t>
            </a:r>
            <a:endParaRPr sz="2200" dirty="0">
              <a:latin typeface="Tahoma"/>
              <a:cs typeface="Tahoma"/>
            </a:endParaRPr>
          </a:p>
          <a:p>
            <a:pPr marL="756285">
              <a:lnSpc>
                <a:spcPts val="2375"/>
              </a:lnSpc>
            </a:pPr>
            <a:r>
              <a:rPr sz="2200" spc="-10" dirty="0">
                <a:latin typeface="Tahoma"/>
                <a:cs typeface="Tahoma"/>
              </a:rPr>
              <a:t>development</a:t>
            </a:r>
            <a:endParaRPr sz="22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9725" y="553465"/>
            <a:ext cx="5130165" cy="109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600" spc="-5" dirty="0"/>
              <a:t>Sustainable</a:t>
            </a:r>
            <a:r>
              <a:rPr sz="3600" spc="-50" dirty="0"/>
              <a:t> </a:t>
            </a:r>
            <a:r>
              <a:rPr sz="3600" spc="-5" dirty="0"/>
              <a:t>Development</a:t>
            </a:r>
            <a:endParaRPr sz="3600"/>
          </a:p>
          <a:p>
            <a:pPr algn="ctr">
              <a:lnSpc>
                <a:spcPct val="100000"/>
              </a:lnSpc>
            </a:pPr>
            <a:r>
              <a:rPr sz="3600" spc="-5" dirty="0"/>
              <a:t>Indicators </a:t>
            </a:r>
            <a:r>
              <a:rPr sz="3600" dirty="0"/>
              <a:t>- after</a:t>
            </a:r>
            <a:r>
              <a:rPr sz="3600" spc="-90" dirty="0"/>
              <a:t> </a:t>
            </a:r>
            <a:r>
              <a:rPr sz="3600" dirty="0"/>
              <a:t>Rio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1007465" y="1997710"/>
            <a:ext cx="6486525" cy="3313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sz="2600" spc="-5" dirty="0">
                <a:latin typeface="Tahoma"/>
                <a:cs typeface="Tahoma"/>
              </a:rPr>
              <a:t>Economic </a:t>
            </a:r>
            <a:r>
              <a:rPr lang="en-GB" sz="2600" spc="-5" dirty="0">
                <a:latin typeface="Tahoma"/>
                <a:cs typeface="Tahoma"/>
              </a:rPr>
              <a:t>and Institutional </a:t>
            </a:r>
            <a:r>
              <a:rPr sz="2600" dirty="0">
                <a:latin typeface="Tahoma"/>
                <a:cs typeface="Tahoma"/>
              </a:rPr>
              <a:t>aspects of</a:t>
            </a:r>
            <a:r>
              <a:rPr sz="2600" spc="-114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SD</a:t>
            </a:r>
            <a:endParaRPr lang="en-GB" sz="2600" spc="-5" dirty="0">
              <a:latin typeface="Tahoma"/>
              <a:cs typeface="Tahoma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endParaRPr sz="2600" dirty="0">
              <a:latin typeface="Tahoma"/>
              <a:cs typeface="Tahoma"/>
            </a:endParaRPr>
          </a:p>
          <a:p>
            <a:pPr marL="756285" lvl="1" indent="-286385">
              <a:lnSpc>
                <a:spcPts val="281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200" dirty="0">
                <a:latin typeface="Tahoma"/>
                <a:cs typeface="Tahoma"/>
              </a:rPr>
              <a:t>Changing consumption patterns</a:t>
            </a:r>
          </a:p>
          <a:p>
            <a:pPr marL="756285" lvl="1" indent="-286385">
              <a:lnSpc>
                <a:spcPts val="281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200" dirty="0">
                <a:latin typeface="Tahoma"/>
                <a:cs typeface="Tahoma"/>
              </a:rPr>
              <a:t>Financial resources &amp; mechanisms</a:t>
            </a:r>
          </a:p>
          <a:p>
            <a:pPr marL="756285" lvl="1" indent="-286385">
              <a:lnSpc>
                <a:spcPts val="281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endParaRPr lang="en-GB" sz="2200" dirty="0">
              <a:latin typeface="Tahoma"/>
              <a:cs typeface="Tahoma"/>
            </a:endParaRPr>
          </a:p>
          <a:p>
            <a:pPr marL="756285" lvl="1" indent="-286385">
              <a:lnSpc>
                <a:spcPts val="281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200" dirty="0">
                <a:latin typeface="Tahoma"/>
                <a:cs typeface="Tahoma"/>
              </a:rPr>
              <a:t>Science for SD</a:t>
            </a:r>
          </a:p>
          <a:p>
            <a:pPr marL="756285" lvl="1" indent="-286385">
              <a:lnSpc>
                <a:spcPts val="281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200" dirty="0">
                <a:latin typeface="Tahoma"/>
                <a:cs typeface="Tahoma"/>
              </a:rPr>
              <a:t>Information for decision-making</a:t>
            </a:r>
          </a:p>
          <a:p>
            <a:pPr marL="756285" lvl="1" indent="-286385">
              <a:lnSpc>
                <a:spcPts val="281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200" dirty="0">
                <a:latin typeface="Tahoma"/>
                <a:cs typeface="Tahoma"/>
              </a:rPr>
              <a:t>Strengthening the role of major groups</a:t>
            </a:r>
          </a:p>
          <a:p>
            <a:pPr marL="756285" lvl="1" indent="-286385">
              <a:lnSpc>
                <a:spcPts val="281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endParaRPr lang="en-GB" sz="22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17294" y="609600"/>
            <a:ext cx="5123180" cy="109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600" spc="-5" dirty="0"/>
              <a:t>Sustainable</a:t>
            </a:r>
            <a:r>
              <a:rPr sz="3600" spc="-50" dirty="0"/>
              <a:t> </a:t>
            </a:r>
            <a:r>
              <a:rPr sz="3600" spc="-10" dirty="0"/>
              <a:t>Development</a:t>
            </a:r>
            <a:endParaRPr sz="3600" dirty="0"/>
          </a:p>
          <a:p>
            <a:pPr algn="ctr">
              <a:lnSpc>
                <a:spcPct val="100000"/>
              </a:lnSpc>
            </a:pPr>
            <a:r>
              <a:rPr sz="3600" spc="-5" dirty="0"/>
              <a:t>Indicators </a:t>
            </a:r>
            <a:r>
              <a:rPr sz="3600" dirty="0"/>
              <a:t>- after</a:t>
            </a:r>
            <a:r>
              <a:rPr sz="3600" spc="-95" dirty="0"/>
              <a:t> </a:t>
            </a:r>
            <a:r>
              <a:rPr sz="3600" dirty="0"/>
              <a:t>Rio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07465" y="1979167"/>
            <a:ext cx="7510780" cy="46474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sz="2800" spc="-10" dirty="0">
                <a:latin typeface="Tahoma"/>
                <a:cs typeface="Tahoma"/>
              </a:rPr>
              <a:t>Environmental </a:t>
            </a:r>
            <a:r>
              <a:rPr sz="2800" spc="-5" dirty="0">
                <a:latin typeface="Tahoma"/>
                <a:cs typeface="Tahoma"/>
              </a:rPr>
              <a:t>aspects </a:t>
            </a:r>
            <a:r>
              <a:rPr sz="2800" dirty="0">
                <a:latin typeface="Tahoma"/>
                <a:cs typeface="Tahoma"/>
              </a:rPr>
              <a:t>of </a:t>
            </a:r>
            <a:r>
              <a:rPr sz="2800" spc="-5" dirty="0">
                <a:latin typeface="Tahoma"/>
                <a:cs typeface="Tahoma"/>
              </a:rPr>
              <a:t>SD </a:t>
            </a:r>
            <a:endParaRPr lang="en-GB" sz="2800" spc="-5" dirty="0">
              <a:latin typeface="Tahoma"/>
              <a:cs typeface="Tahoma"/>
            </a:endParaRPr>
          </a:p>
          <a:p>
            <a:pPr marL="355600" marR="5080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endParaRPr sz="3700" dirty="0">
              <a:latin typeface="Times New Roman"/>
              <a:cs typeface="Times New Roman"/>
            </a:endParaRPr>
          </a:p>
          <a:p>
            <a:pPr marL="756285" marR="391795" lvl="1" indent="-286385">
              <a:lnSpc>
                <a:spcPct val="15000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dirty="0">
                <a:latin typeface="Tahoma"/>
                <a:cs typeface="Tahoma"/>
              </a:rPr>
              <a:t>Promoting sustainable agriculture and rural development</a:t>
            </a:r>
          </a:p>
          <a:p>
            <a:pPr marL="756285" marR="391795" lvl="1" indent="-286385">
              <a:lnSpc>
                <a:spcPct val="15000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dirty="0">
                <a:latin typeface="Tahoma"/>
                <a:cs typeface="Tahoma"/>
              </a:rPr>
              <a:t>Combating deforestation</a:t>
            </a:r>
          </a:p>
          <a:p>
            <a:pPr marL="756285" marR="391795" lvl="1" indent="-286385">
              <a:lnSpc>
                <a:spcPct val="15000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dirty="0">
                <a:latin typeface="Tahoma"/>
                <a:cs typeface="Tahoma"/>
              </a:rPr>
              <a:t>Conservation of biological diversity</a:t>
            </a:r>
          </a:p>
          <a:p>
            <a:pPr marL="756285" marR="391795" lvl="1" indent="-286385">
              <a:lnSpc>
                <a:spcPct val="15000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dirty="0">
                <a:latin typeface="Tahoma"/>
                <a:cs typeface="Tahoma"/>
              </a:rPr>
              <a:t>Protection of the atmosphere</a:t>
            </a:r>
          </a:p>
          <a:p>
            <a:pPr marL="756285" marR="391795" lvl="1" indent="-286385">
              <a:lnSpc>
                <a:spcPct val="15000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dirty="0">
                <a:latin typeface="Tahoma"/>
                <a:cs typeface="Tahoma"/>
              </a:rPr>
              <a:t>Environmentally sound management of biotechnology</a:t>
            </a:r>
            <a:endParaRPr sz="32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Wider goals…..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3438" y="2047407"/>
            <a:ext cx="6437122" cy="430887"/>
          </a:xfrm>
        </p:spPr>
        <p:txBody>
          <a:bodyPr/>
          <a:lstStyle/>
          <a:p>
            <a:r>
              <a:rPr lang="en-GB" dirty="0"/>
              <a:t>Millennium Development Goals</a:t>
            </a:r>
          </a:p>
        </p:txBody>
      </p:sp>
      <p:pic>
        <p:nvPicPr>
          <p:cNvPr id="10242" name="Picture 2" descr="http://un.dk/wp-content/uploads/2015/08/mdgs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05" y="1752600"/>
            <a:ext cx="8523987" cy="426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1043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United Nations</a:t>
            </a:r>
          </a:p>
        </p:txBody>
      </p:sp>
    </p:spTree>
    <p:extLst>
      <p:ext uri="{BB962C8B-B14F-4D97-AF65-F5344CB8AC3E}">
        <p14:creationId xmlns:p14="http://schemas.microsoft.com/office/powerpoint/2010/main" val="3439081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480060"/>
            <a:ext cx="2581915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5BB486-30DE-41B3-932E-F056A7987B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222" y="643467"/>
            <a:ext cx="1568985" cy="247565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3603670"/>
            <a:ext cx="2581915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E50A68-6ADD-4C4B-A5FE-4C1E804E36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089" y="3748194"/>
            <a:ext cx="1528351" cy="247163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69213" y="487090"/>
            <a:ext cx="2691128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A2765E-A267-42E1-B4B7-6CB782CD23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6257" y="789767"/>
            <a:ext cx="2439677" cy="529252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643" y="487090"/>
            <a:ext cx="2691130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704BAA-4831-4D9E-B954-15FBE889A8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5138" y="1170615"/>
            <a:ext cx="2439677" cy="45308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0401215-A2D6-41F0-8F4C-EF1CDA530681}"/>
              </a:ext>
            </a:extLst>
          </p:cNvPr>
          <p:cNvSpPr txBox="1"/>
          <p:nvPr/>
        </p:nvSpPr>
        <p:spPr>
          <a:xfrm>
            <a:off x="0" y="6514708"/>
            <a:ext cx="3763081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dirty="0"/>
              <a:t>Source: MDG Report, 2015, United Nations</a:t>
            </a:r>
          </a:p>
        </p:txBody>
      </p:sp>
    </p:spTree>
    <p:extLst>
      <p:ext uri="{BB962C8B-B14F-4D97-AF65-F5344CB8AC3E}">
        <p14:creationId xmlns:p14="http://schemas.microsoft.com/office/powerpoint/2010/main" val="7098047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0A6BFA-D4E7-4169-8F64-DCC09E1DA1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568" r="1" b="5364"/>
          <a:stretch/>
        </p:blipFill>
        <p:spPr>
          <a:xfrm>
            <a:off x="20" y="10"/>
            <a:ext cx="5411530" cy="2969294"/>
          </a:xfrm>
          <a:custGeom>
            <a:avLst/>
            <a:gdLst>
              <a:gd name="connsiteX0" fmla="*/ 0 w 7215401"/>
              <a:gd name="connsiteY0" fmla="*/ 0 h 2969304"/>
              <a:gd name="connsiteX1" fmla="*/ 677334 w 7215401"/>
              <a:gd name="connsiteY1" fmla="*/ 0 h 2969304"/>
              <a:gd name="connsiteX2" fmla="*/ 1168036 w 7215401"/>
              <a:gd name="connsiteY2" fmla="*/ 0 h 2969304"/>
              <a:gd name="connsiteX3" fmla="*/ 1205499 w 7215401"/>
              <a:gd name="connsiteY3" fmla="*/ 0 h 2969304"/>
              <a:gd name="connsiteX4" fmla="*/ 1647632 w 7215401"/>
              <a:gd name="connsiteY4" fmla="*/ 0 h 2969304"/>
              <a:gd name="connsiteX5" fmla="*/ 7215401 w 7215401"/>
              <a:gd name="connsiteY5" fmla="*/ 0 h 2969304"/>
              <a:gd name="connsiteX6" fmla="*/ 5840224 w 7215401"/>
              <a:gd name="connsiteY6" fmla="*/ 2969304 h 2969304"/>
              <a:gd name="connsiteX7" fmla="*/ 0 w 7215401"/>
              <a:gd name="connsiteY7" fmla="*/ 2969304 h 296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2B2763-73B6-4F79-89B6-568B0888C2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7" r="2" b="2"/>
          <a:stretch/>
        </p:blipFill>
        <p:spPr>
          <a:xfrm>
            <a:off x="4216674" y="10"/>
            <a:ext cx="4927327" cy="3750724"/>
          </a:xfrm>
          <a:custGeom>
            <a:avLst/>
            <a:gdLst>
              <a:gd name="connsiteX0" fmla="*/ 1738471 w 6569769"/>
              <a:gd name="connsiteY0" fmla="*/ 0 h 3750734"/>
              <a:gd name="connsiteX1" fmla="*/ 6569769 w 6569769"/>
              <a:gd name="connsiteY1" fmla="*/ 0 h 3750734"/>
              <a:gd name="connsiteX2" fmla="*/ 6569769 w 6569769"/>
              <a:gd name="connsiteY2" fmla="*/ 3750734 h 3750734"/>
              <a:gd name="connsiteX3" fmla="*/ 0 w 6569769"/>
              <a:gd name="connsiteY3" fmla="*/ 3750734 h 3750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243BF8-8B90-4225-82C1-753026E453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52" r="2" b="8674"/>
          <a:stretch/>
        </p:blipFill>
        <p:spPr>
          <a:xfrm>
            <a:off x="3136508" y="3887894"/>
            <a:ext cx="6007493" cy="2970106"/>
          </a:xfrm>
          <a:custGeom>
            <a:avLst/>
            <a:gdLst>
              <a:gd name="connsiteX0" fmla="*/ 1376648 w 8009991"/>
              <a:gd name="connsiteY0" fmla="*/ 0 h 2970106"/>
              <a:gd name="connsiteX1" fmla="*/ 8009991 w 8009991"/>
              <a:gd name="connsiteY1" fmla="*/ 0 h 2970106"/>
              <a:gd name="connsiteX2" fmla="*/ 8009991 w 8009991"/>
              <a:gd name="connsiteY2" fmla="*/ 2970106 h 2970106"/>
              <a:gd name="connsiteX3" fmla="*/ 0 w 8009991"/>
              <a:gd name="connsiteY3" fmla="*/ 2970106 h 297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DD64AE4-D260-490B-AEC4-7E1C7D0B097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653" b="-1"/>
          <a:stretch/>
        </p:blipFill>
        <p:spPr>
          <a:xfrm>
            <a:off x="20" y="3106464"/>
            <a:ext cx="4657145" cy="3751536"/>
          </a:xfrm>
          <a:custGeom>
            <a:avLst/>
            <a:gdLst>
              <a:gd name="connsiteX0" fmla="*/ 0 w 6209553"/>
              <a:gd name="connsiteY0" fmla="*/ 0 h 3751536"/>
              <a:gd name="connsiteX1" fmla="*/ 5776701 w 6209553"/>
              <a:gd name="connsiteY1" fmla="*/ 0 h 3751536"/>
              <a:gd name="connsiteX2" fmla="*/ 4041567 w 6209553"/>
              <a:gd name="connsiteY2" fmla="*/ 3746529 h 3751536"/>
              <a:gd name="connsiteX3" fmla="*/ 6209553 w 6209553"/>
              <a:gd name="connsiteY3" fmla="*/ 3746529 h 3751536"/>
              <a:gd name="connsiteX4" fmla="*/ 6209553 w 6209553"/>
              <a:gd name="connsiteY4" fmla="*/ 3746530 h 3751536"/>
              <a:gd name="connsiteX5" fmla="*/ 1647632 w 6209553"/>
              <a:gd name="connsiteY5" fmla="*/ 3746530 h 3751536"/>
              <a:gd name="connsiteX6" fmla="*/ 1647632 w 6209553"/>
              <a:gd name="connsiteY6" fmla="*/ 3751536 h 3751536"/>
              <a:gd name="connsiteX7" fmla="*/ 0 w 6209553"/>
              <a:gd name="connsiteY7" fmla="*/ 3751536 h 37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663813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95425" y="200405"/>
            <a:ext cx="5549900" cy="711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400" spc="-5" dirty="0">
                <a:latin typeface="Calibri"/>
                <a:cs typeface="Calibri"/>
              </a:rPr>
              <a:t>The </a:t>
            </a:r>
            <a:r>
              <a:rPr sz="4400" dirty="0">
                <a:latin typeface="Calibri"/>
                <a:cs typeface="Calibri"/>
              </a:rPr>
              <a:t>UK </a:t>
            </a:r>
            <a:r>
              <a:rPr sz="4400" spc="-15" dirty="0">
                <a:latin typeface="Calibri"/>
                <a:cs typeface="Calibri"/>
              </a:rPr>
              <a:t>Indicator</a:t>
            </a:r>
            <a:r>
              <a:rPr sz="4400" spc="-10" dirty="0">
                <a:latin typeface="Calibri"/>
                <a:cs typeface="Calibri"/>
              </a:rPr>
              <a:t> </a:t>
            </a:r>
            <a:r>
              <a:rPr sz="4400" spc="-30" dirty="0">
                <a:latin typeface="Calibri"/>
                <a:cs typeface="Calibri"/>
              </a:rPr>
              <a:t>System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27828" y="1961515"/>
            <a:ext cx="2283460" cy="457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Priority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areas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85028" y="2938652"/>
            <a:ext cx="3517900" cy="28009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marR="259715" indent="-286385">
              <a:lnSpc>
                <a:spcPts val="1939"/>
              </a:lnSpc>
              <a:buFont typeface="Arial"/>
              <a:buChar char="–"/>
              <a:tabLst>
                <a:tab pos="299085" algn="l"/>
                <a:tab pos="299720" algn="l"/>
              </a:tabLst>
            </a:pPr>
            <a:r>
              <a:rPr sz="1800" dirty="0">
                <a:latin typeface="Tahoma"/>
                <a:cs typeface="Tahoma"/>
              </a:rPr>
              <a:t>Sustainable </a:t>
            </a:r>
            <a:r>
              <a:rPr sz="1800" spc="-5" dirty="0">
                <a:latin typeface="Tahoma"/>
                <a:cs typeface="Tahoma"/>
              </a:rPr>
              <a:t>consumption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dirty="0">
                <a:latin typeface="Tahoma"/>
                <a:cs typeface="Tahoma"/>
              </a:rPr>
              <a:t>and  </a:t>
            </a:r>
            <a:r>
              <a:rPr sz="1800" spc="-5" dirty="0">
                <a:latin typeface="Tahoma"/>
                <a:cs typeface="Tahoma"/>
              </a:rPr>
              <a:t>production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–"/>
            </a:pPr>
            <a:endParaRPr sz="2200">
              <a:latin typeface="Times New Roman"/>
              <a:cs typeface="Times New Roman"/>
            </a:endParaRPr>
          </a:p>
          <a:p>
            <a:pPr marL="299085" indent="-286385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299085" algn="l"/>
                <a:tab pos="299720" algn="l"/>
              </a:tabLst>
            </a:pPr>
            <a:r>
              <a:rPr sz="1800" spc="-5" dirty="0">
                <a:latin typeface="Tahoma"/>
                <a:cs typeface="Tahoma"/>
              </a:rPr>
              <a:t>Climate change </a:t>
            </a:r>
            <a:r>
              <a:rPr sz="1800" dirty="0">
                <a:latin typeface="Tahoma"/>
                <a:cs typeface="Tahoma"/>
              </a:rPr>
              <a:t>and</a:t>
            </a:r>
            <a:r>
              <a:rPr sz="1800" spc="-60" dirty="0">
                <a:latin typeface="Tahoma"/>
                <a:cs typeface="Tahoma"/>
              </a:rPr>
              <a:t> </a:t>
            </a:r>
            <a:r>
              <a:rPr sz="1800" spc="-5" dirty="0">
                <a:latin typeface="Tahoma"/>
                <a:cs typeface="Tahoma"/>
              </a:rPr>
              <a:t>energy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–"/>
            </a:pPr>
            <a:endParaRPr sz="2450">
              <a:latin typeface="Times New Roman"/>
              <a:cs typeface="Times New Roman"/>
            </a:endParaRPr>
          </a:p>
          <a:p>
            <a:pPr marL="299085" marR="5080" indent="-286385">
              <a:lnSpc>
                <a:spcPts val="1939"/>
              </a:lnSpc>
              <a:buFont typeface="Arial"/>
              <a:buChar char="–"/>
              <a:tabLst>
                <a:tab pos="299085" algn="l"/>
                <a:tab pos="299720" algn="l"/>
              </a:tabLst>
            </a:pPr>
            <a:r>
              <a:rPr sz="1800" spc="-5" dirty="0">
                <a:latin typeface="Tahoma"/>
                <a:cs typeface="Tahoma"/>
              </a:rPr>
              <a:t>Protecting </a:t>
            </a:r>
            <a:r>
              <a:rPr sz="1800" spc="-10" dirty="0">
                <a:latin typeface="Tahoma"/>
                <a:cs typeface="Tahoma"/>
              </a:rPr>
              <a:t>natural resources  </a:t>
            </a:r>
            <a:r>
              <a:rPr sz="1800" dirty="0">
                <a:latin typeface="Tahoma"/>
                <a:cs typeface="Tahoma"/>
              </a:rPr>
              <a:t>and </a:t>
            </a:r>
            <a:r>
              <a:rPr sz="1800" spc="-5" dirty="0">
                <a:latin typeface="Tahoma"/>
                <a:cs typeface="Tahoma"/>
              </a:rPr>
              <a:t>enhancing the</a:t>
            </a:r>
            <a:r>
              <a:rPr sz="1800" spc="-60" dirty="0">
                <a:latin typeface="Tahoma"/>
                <a:cs typeface="Tahoma"/>
              </a:rPr>
              <a:t> </a:t>
            </a:r>
            <a:r>
              <a:rPr sz="1800" spc="-5" dirty="0">
                <a:latin typeface="Tahoma"/>
                <a:cs typeface="Tahoma"/>
              </a:rPr>
              <a:t>environment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–"/>
            </a:pPr>
            <a:endParaRPr sz="2200">
              <a:latin typeface="Times New Roman"/>
              <a:cs typeface="Times New Roman"/>
            </a:endParaRPr>
          </a:p>
          <a:p>
            <a:pPr marL="299085" indent="-286385">
              <a:lnSpc>
                <a:spcPts val="2055"/>
              </a:lnSpc>
              <a:spcBef>
                <a:spcPts val="5"/>
              </a:spcBef>
              <a:buFont typeface="Arial"/>
              <a:buChar char="–"/>
              <a:tabLst>
                <a:tab pos="299085" algn="l"/>
                <a:tab pos="299720" algn="l"/>
              </a:tabLst>
            </a:pPr>
            <a:r>
              <a:rPr sz="1800" spc="-5" dirty="0">
                <a:latin typeface="Tahoma"/>
                <a:cs typeface="Tahoma"/>
              </a:rPr>
              <a:t>Creating</a:t>
            </a:r>
            <a:r>
              <a:rPr sz="1800" spc="-100" dirty="0">
                <a:latin typeface="Tahoma"/>
                <a:cs typeface="Tahoma"/>
              </a:rPr>
              <a:t> </a:t>
            </a:r>
            <a:r>
              <a:rPr sz="1800" spc="-5" dirty="0">
                <a:latin typeface="Tahoma"/>
                <a:cs typeface="Tahoma"/>
              </a:rPr>
              <a:t>sustainable</a:t>
            </a:r>
            <a:endParaRPr sz="1800">
              <a:latin typeface="Tahoma"/>
              <a:cs typeface="Tahoma"/>
            </a:endParaRPr>
          </a:p>
          <a:p>
            <a:pPr marL="299085">
              <a:lnSpc>
                <a:spcPts val="2055"/>
              </a:lnSpc>
            </a:pPr>
            <a:r>
              <a:rPr sz="1800" spc="-5" dirty="0">
                <a:latin typeface="Tahoma"/>
                <a:cs typeface="Tahoma"/>
              </a:rPr>
              <a:t>communities </a:t>
            </a:r>
            <a:r>
              <a:rPr sz="1800" dirty="0">
                <a:latin typeface="Tahoma"/>
                <a:cs typeface="Tahoma"/>
              </a:rPr>
              <a:t>and a </a:t>
            </a:r>
            <a:r>
              <a:rPr sz="1800" spc="-10" dirty="0">
                <a:latin typeface="Tahoma"/>
                <a:cs typeface="Tahoma"/>
              </a:rPr>
              <a:t>fairer</a:t>
            </a:r>
            <a:r>
              <a:rPr sz="1800" spc="-35" dirty="0">
                <a:latin typeface="Tahoma"/>
                <a:cs typeface="Tahoma"/>
              </a:rPr>
              <a:t> </a:t>
            </a:r>
            <a:r>
              <a:rPr sz="1800" spc="-5" dirty="0">
                <a:latin typeface="Tahoma"/>
                <a:cs typeface="Tahoma"/>
              </a:rPr>
              <a:t>world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42912" y="1500212"/>
            <a:ext cx="3429000" cy="47148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6142" y="258445"/>
            <a:ext cx="3423920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dirty="0"/>
              <a:t>UK </a:t>
            </a:r>
            <a:r>
              <a:rPr sz="2400" spc="-5" dirty="0"/>
              <a:t>Framework</a:t>
            </a:r>
            <a:r>
              <a:rPr sz="2400" spc="-110" dirty="0"/>
              <a:t> </a:t>
            </a:r>
            <a:r>
              <a:rPr sz="2400" spc="-5" dirty="0"/>
              <a:t>Indicators</a:t>
            </a:r>
            <a:endParaRPr sz="2400"/>
          </a:p>
        </p:txBody>
      </p:sp>
      <p:sp>
        <p:nvSpPr>
          <p:cNvPr id="3" name="object 3"/>
          <p:cNvSpPr/>
          <p:nvPr/>
        </p:nvSpPr>
        <p:spPr>
          <a:xfrm>
            <a:off x="500037" y="1000112"/>
            <a:ext cx="5200650" cy="56007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830061" y="4532121"/>
            <a:ext cx="2780539" cy="8386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30" dirty="0">
                <a:latin typeface="Calibri"/>
                <a:cs typeface="Calibri"/>
              </a:rPr>
              <a:t>1</a:t>
            </a:r>
            <a:r>
              <a:rPr lang="en-GB" sz="1800" spc="-30" dirty="0">
                <a:latin typeface="Calibri"/>
                <a:cs typeface="Calibri"/>
              </a:rPr>
              <a:t>: </a:t>
            </a:r>
            <a:r>
              <a:rPr sz="1800" spc="-30" dirty="0">
                <a:latin typeface="Calibri"/>
                <a:cs typeface="Calibri"/>
              </a:rPr>
              <a:t>Year </a:t>
            </a:r>
            <a:r>
              <a:rPr sz="1800" dirty="0">
                <a:latin typeface="Calibri"/>
                <a:cs typeface="Calibri"/>
              </a:rPr>
              <a:t>as </a:t>
            </a:r>
            <a:r>
              <a:rPr sz="1800" spc="-5" dirty="0">
                <a:latin typeface="Calibri"/>
                <a:cs typeface="Calibri"/>
              </a:rPr>
              <a:t>shown if not </a:t>
            </a:r>
            <a:r>
              <a:rPr sz="1800" dirty="0">
                <a:latin typeface="Calibri"/>
                <a:cs typeface="Calibri"/>
              </a:rPr>
              <a:t>1990</a:t>
            </a: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85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dirty="0">
                <a:latin typeface="Calibri"/>
                <a:cs typeface="Calibri"/>
              </a:rPr>
              <a:t>* </a:t>
            </a:r>
            <a:r>
              <a:rPr sz="1800" spc="-10" dirty="0">
                <a:latin typeface="Calibri"/>
                <a:cs typeface="Calibri"/>
              </a:rPr>
              <a:t>Indication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only</a:t>
            </a:r>
            <a:endParaRPr sz="1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52600" y="3886136"/>
            <a:ext cx="5078349" cy="24146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28750" y="285750"/>
            <a:ext cx="6286500" cy="34874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1231106"/>
          </a:xfrm>
        </p:spPr>
        <p:txBody>
          <a:bodyPr/>
          <a:lstStyle/>
          <a:p>
            <a:r>
              <a:rPr lang="en-GB" dirty="0"/>
              <a:t>UK Sustainability Indicators - update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07465" y="1979167"/>
            <a:ext cx="7510780" cy="19236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lang="en-GB" sz="2800" spc="-10" dirty="0">
                <a:latin typeface="Tahoma"/>
                <a:cs typeface="Tahoma"/>
              </a:rPr>
              <a:t>Updated in 2011</a:t>
            </a:r>
          </a:p>
          <a:p>
            <a:pPr marL="812800" marR="5080" lvl="1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lang="en-GB" sz="2800" spc="-10" dirty="0">
                <a:latin typeface="Tahoma"/>
                <a:cs typeface="Tahoma"/>
              </a:rPr>
              <a:t>Fewer indicators </a:t>
            </a:r>
          </a:p>
          <a:p>
            <a:pPr marL="1270000" marR="5080" lvl="2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lang="en-GB" sz="2800" spc="-10" dirty="0">
                <a:latin typeface="Tahoma"/>
                <a:cs typeface="Tahoma"/>
              </a:rPr>
              <a:t>12 headline &amp; 23 supplementary</a:t>
            </a:r>
          </a:p>
          <a:p>
            <a:pPr marL="1270000" marR="5080" lvl="2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lang="en-GB" sz="2800" spc="-10" dirty="0">
                <a:latin typeface="Tahoma"/>
                <a:cs typeface="Tahoma"/>
              </a:rPr>
              <a:t>Still using traffic light assessment</a:t>
            </a:r>
            <a:endParaRPr lang="en-GB" sz="2800" spc="-5" dirty="0">
              <a:latin typeface="Tahoma"/>
              <a:cs typeface="Tahoma"/>
            </a:endParaRPr>
          </a:p>
          <a:p>
            <a:pPr marL="355600" marR="5080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endParaRPr sz="3700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3657600"/>
            <a:ext cx="3302000" cy="11575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5365" y="4724400"/>
            <a:ext cx="6248401" cy="559680"/>
          </a:xfrm>
          <a:prstGeom prst="rect">
            <a:avLst/>
          </a:prstGeom>
        </p:spPr>
      </p:pic>
      <p:sp>
        <p:nvSpPr>
          <p:cNvPr id="6" name="object 3"/>
          <p:cNvSpPr txBox="1"/>
          <p:nvPr/>
        </p:nvSpPr>
        <p:spPr>
          <a:xfrm>
            <a:off x="1056080" y="5284080"/>
            <a:ext cx="7510780" cy="11541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lang="en-GB" sz="2800" spc="-10" dirty="0">
                <a:latin typeface="Tahoma"/>
                <a:cs typeface="Tahoma"/>
              </a:rPr>
              <a:t>Indicators from 2014 onwards published by ONS</a:t>
            </a:r>
            <a:endParaRPr lang="en-GB" sz="2800" spc="-5" dirty="0">
              <a:latin typeface="Tahoma"/>
              <a:cs typeface="Tahoma"/>
            </a:endParaRPr>
          </a:p>
          <a:p>
            <a:pPr marL="355600" marR="5080" indent="-342900">
              <a:lnSpc>
                <a:spcPts val="302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endParaRPr sz="37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39397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Headline Economy Indicators 2015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416" y="1447799"/>
            <a:ext cx="6151984" cy="46728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689" y="6531166"/>
            <a:ext cx="32758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SD Indicators, July 2015, ONS</a:t>
            </a:r>
          </a:p>
        </p:txBody>
      </p:sp>
    </p:spTree>
    <p:extLst>
      <p:ext uri="{BB962C8B-B14F-4D97-AF65-F5344CB8AC3E}">
        <p14:creationId xmlns:p14="http://schemas.microsoft.com/office/powerpoint/2010/main" val="248418693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Headline Society Indicators 2015</a:t>
            </a:r>
          </a:p>
        </p:txBody>
      </p:sp>
      <p:pic>
        <p:nvPicPr>
          <p:cNvPr id="2050" name="Picture 2" descr="Assessment of change - Soci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295400"/>
            <a:ext cx="5891211" cy="495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4689" y="6531166"/>
            <a:ext cx="32758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SD Indicators, July 2015, ONS</a:t>
            </a:r>
          </a:p>
        </p:txBody>
      </p:sp>
    </p:spTree>
    <p:extLst>
      <p:ext uri="{BB962C8B-B14F-4D97-AF65-F5344CB8AC3E}">
        <p14:creationId xmlns:p14="http://schemas.microsoft.com/office/powerpoint/2010/main" val="25194055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1231106"/>
          </a:xfrm>
        </p:spPr>
        <p:txBody>
          <a:bodyPr/>
          <a:lstStyle/>
          <a:p>
            <a:r>
              <a:rPr lang="en-GB" dirty="0"/>
              <a:t>Headline Environment Indicators 2015</a:t>
            </a:r>
          </a:p>
        </p:txBody>
      </p:sp>
      <p:pic>
        <p:nvPicPr>
          <p:cNvPr id="3074" name="Picture 2" descr="Assessment of change - Environ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282891"/>
            <a:ext cx="5686425" cy="524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4689" y="6531166"/>
            <a:ext cx="32758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SD Indicators, July 2015, ONS</a:t>
            </a:r>
          </a:p>
        </p:txBody>
      </p:sp>
    </p:spTree>
    <p:extLst>
      <p:ext uri="{BB962C8B-B14F-4D97-AF65-F5344CB8AC3E}">
        <p14:creationId xmlns:p14="http://schemas.microsoft.com/office/powerpoint/2010/main" val="29266349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0240" y="386715"/>
            <a:ext cx="7329805" cy="307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" spc="-5" dirty="0">
                <a:latin typeface="Calibri"/>
                <a:cs typeface="Calibri"/>
              </a:rPr>
              <a:t>Greenhouse </a:t>
            </a:r>
            <a:r>
              <a:rPr sz="2000" spc="-10" dirty="0">
                <a:latin typeface="Calibri"/>
                <a:cs typeface="Calibri"/>
              </a:rPr>
              <a:t>gas </a:t>
            </a:r>
            <a:r>
              <a:rPr sz="2000" spc="-5" dirty="0">
                <a:latin typeface="Calibri"/>
                <a:cs typeface="Calibri"/>
              </a:rPr>
              <a:t>emissions </a:t>
            </a:r>
            <a:r>
              <a:rPr sz="2000" dirty="0">
                <a:latin typeface="Calibri"/>
                <a:cs typeface="Calibri"/>
              </a:rPr>
              <a:t>and carbon </a:t>
            </a:r>
            <a:r>
              <a:rPr sz="2000" spc="-10" dirty="0">
                <a:latin typeface="Calibri"/>
                <a:cs typeface="Calibri"/>
              </a:rPr>
              <a:t>dioxide </a:t>
            </a:r>
            <a:r>
              <a:rPr sz="2000" spc="-5" dirty="0">
                <a:latin typeface="Calibri"/>
                <a:cs typeface="Calibri"/>
              </a:rPr>
              <a:t>emissions, </a:t>
            </a:r>
            <a:r>
              <a:rPr sz="2000" dirty="0">
                <a:latin typeface="Calibri"/>
                <a:cs typeface="Calibri"/>
              </a:rPr>
              <a:t>199</a:t>
            </a:r>
            <a:r>
              <a:rPr lang="en-GB" sz="2000" dirty="0">
                <a:latin typeface="Calibri"/>
                <a:cs typeface="Calibri"/>
              </a:rPr>
              <a:t>0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to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20</a:t>
            </a:r>
            <a:r>
              <a:rPr lang="en-GB" sz="2000" dirty="0">
                <a:latin typeface="Calibri"/>
                <a:cs typeface="Calibri"/>
              </a:rPr>
              <a:t>14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4689" y="6531166"/>
            <a:ext cx="32758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SD Indicators, July 2015, ONS</a:t>
            </a:r>
          </a:p>
        </p:txBody>
      </p:sp>
      <p:pic>
        <p:nvPicPr>
          <p:cNvPr id="4098" name="Picture 2" descr="Figure 22.1: Greenhouse gas emissions (1,2,3,4) million tonnes carbon dioxide equivalent, 1990 to 20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968120"/>
            <a:ext cx="6629400" cy="5596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0240" y="315340"/>
            <a:ext cx="7629525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2000" spc="-5" dirty="0">
                <a:latin typeface="Calibri"/>
                <a:cs typeface="Calibri"/>
              </a:rPr>
              <a:t>Proportion of children in relative &amp; absolute low income households before housing costs, 1994/95 to 2013/14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5122" name="Picture 2" descr="Figure 3.1: Proportion of children in relative and absolute low income households before housing costs, 1994/95 to 2013/14 (1,2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90" y="1295400"/>
            <a:ext cx="7230610" cy="493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4689" y="6531166"/>
            <a:ext cx="32758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SD Indicators, July 2015, ONS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gure 15.1: Mortality rate per 100,000 population due to avoidable causes, 2001 to 2013 (1,2,3,4,5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6" y="1096472"/>
            <a:ext cx="7248524" cy="4618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ject 3"/>
          <p:cNvSpPr txBox="1">
            <a:spLocks/>
          </p:cNvSpPr>
          <p:nvPr/>
        </p:nvSpPr>
        <p:spPr>
          <a:xfrm>
            <a:off x="650240" y="315340"/>
            <a:ext cx="7629525" cy="615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700"/>
            <a:r>
              <a:rPr lang="en-GB" sz="2000" kern="0" spc="-5" dirty="0">
                <a:solidFill>
                  <a:sysClr val="windowText" lastClr="000000"/>
                </a:solidFill>
                <a:latin typeface="Calibri"/>
                <a:cs typeface="Calibri"/>
              </a:rPr>
              <a:t>Mortality rate per 100,000 population due to avoidable causes, 2001 to 2013</a:t>
            </a:r>
            <a:endParaRPr lang="en-GB" sz="2000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4689" y="6531166"/>
            <a:ext cx="32758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SD Indicators, July 2015, ONS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5260" y="315340"/>
            <a:ext cx="7052945" cy="307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46070" marR="5080" indent="-2834005">
              <a:lnSpc>
                <a:spcPct val="100000"/>
              </a:lnSpc>
            </a:pPr>
            <a:r>
              <a:rPr lang="en-GB" sz="2000" spc="-5" dirty="0">
                <a:latin typeface="Calibri"/>
                <a:cs typeface="Calibri"/>
              </a:rPr>
              <a:t>Populations of wild birds</a:t>
            </a:r>
            <a:r>
              <a:rPr sz="2000" spc="-10" dirty="0">
                <a:latin typeface="Calibri"/>
                <a:cs typeface="Calibri"/>
              </a:rPr>
              <a:t>, </a:t>
            </a:r>
            <a:r>
              <a:rPr sz="2000" dirty="0">
                <a:latin typeface="Calibri"/>
                <a:cs typeface="Calibri"/>
              </a:rPr>
              <a:t>19</a:t>
            </a:r>
            <a:r>
              <a:rPr lang="en-GB" sz="2000" dirty="0">
                <a:latin typeface="Calibri"/>
                <a:cs typeface="Calibri"/>
              </a:rPr>
              <a:t>7</a:t>
            </a:r>
            <a:r>
              <a:rPr sz="2000" dirty="0">
                <a:latin typeface="Calibri"/>
                <a:cs typeface="Calibri"/>
              </a:rPr>
              <a:t>0 </a:t>
            </a:r>
            <a:r>
              <a:rPr sz="2000" spc="-15" dirty="0">
                <a:latin typeface="Calibri"/>
                <a:cs typeface="Calibri"/>
              </a:rPr>
              <a:t>to</a:t>
            </a:r>
            <a:r>
              <a:rPr sz="2000" spc="-1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20</a:t>
            </a:r>
            <a:r>
              <a:rPr lang="en-GB" sz="2000" dirty="0">
                <a:latin typeface="Calibri"/>
                <a:cs typeface="Calibri"/>
              </a:rPr>
              <a:t>13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4689" y="6531166"/>
            <a:ext cx="32758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SD Indicators, July 2015, ONS</a:t>
            </a:r>
          </a:p>
        </p:txBody>
      </p:sp>
      <p:pic>
        <p:nvPicPr>
          <p:cNvPr id="7170" name="Picture 2" descr="Figure 24.1: Populations of wild birds, 1970 to 2013 (1,2,3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914400"/>
            <a:ext cx="7893907" cy="540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7537" y="620636"/>
            <a:ext cx="3906392" cy="551853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723638" y="574802"/>
            <a:ext cx="3894454" cy="51504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400" spc="-10" dirty="0">
                <a:latin typeface="Calibri"/>
                <a:cs typeface="Calibri"/>
              </a:rPr>
              <a:t>Sustainable development </a:t>
            </a:r>
            <a:r>
              <a:rPr sz="2400" dirty="0">
                <a:latin typeface="Calibri"/>
                <a:cs typeface="Calibri"/>
              </a:rPr>
              <a:t>is the  </a:t>
            </a:r>
            <a:r>
              <a:rPr sz="2400" spc="-10" dirty="0">
                <a:latin typeface="Calibri"/>
                <a:cs typeface="Calibri"/>
              </a:rPr>
              <a:t>central organising </a:t>
            </a:r>
            <a:r>
              <a:rPr sz="2400" spc="-5" dirty="0">
                <a:latin typeface="Calibri"/>
                <a:cs typeface="Calibri"/>
              </a:rPr>
              <a:t>principle of 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20" dirty="0">
                <a:latin typeface="Calibri"/>
                <a:cs typeface="Calibri"/>
              </a:rPr>
              <a:t>Welsh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Government.</a:t>
            </a:r>
            <a:endParaRPr sz="2400">
              <a:latin typeface="Calibri"/>
              <a:cs typeface="Calibri"/>
            </a:endParaRPr>
          </a:p>
          <a:p>
            <a:pPr marL="12700" marR="15875">
              <a:lnSpc>
                <a:spcPct val="100000"/>
              </a:lnSpc>
            </a:pPr>
            <a:r>
              <a:rPr sz="2400" spc="-15" dirty="0">
                <a:latin typeface="Calibri"/>
                <a:cs typeface="Calibri"/>
              </a:rPr>
              <a:t>Policies to promote </a:t>
            </a:r>
            <a:r>
              <a:rPr sz="2400" spc="-10" dirty="0">
                <a:latin typeface="Calibri"/>
                <a:cs typeface="Calibri"/>
              </a:rPr>
              <a:t>sustainable  development </a:t>
            </a:r>
            <a:r>
              <a:rPr sz="2400" spc="-15" dirty="0">
                <a:latin typeface="Calibri"/>
                <a:cs typeface="Calibri"/>
              </a:rPr>
              <a:t>are </a:t>
            </a:r>
            <a:r>
              <a:rPr sz="2400" spc="-5" dirty="0">
                <a:latin typeface="Calibri"/>
                <a:cs typeface="Calibri"/>
              </a:rPr>
              <a:t>set out under  </a:t>
            </a:r>
            <a:r>
              <a:rPr sz="2400" spc="-10" dirty="0">
                <a:latin typeface="Calibri"/>
                <a:cs typeface="Calibri"/>
              </a:rPr>
              <a:t>five chapter </a:t>
            </a:r>
            <a:r>
              <a:rPr sz="2400" spc="-5" dirty="0">
                <a:latin typeface="Calibri"/>
                <a:cs typeface="Calibri"/>
              </a:rPr>
              <a:t>headings </a:t>
            </a:r>
            <a:r>
              <a:rPr sz="2400" spc="-10" dirty="0">
                <a:latin typeface="Calibri"/>
                <a:cs typeface="Calibri"/>
              </a:rPr>
              <a:t>that  mirror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headline </a:t>
            </a:r>
            <a:r>
              <a:rPr sz="2400" spc="-15" dirty="0">
                <a:latin typeface="Calibri"/>
                <a:cs typeface="Calibri"/>
              </a:rPr>
              <a:t>indicators 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10" dirty="0">
                <a:latin typeface="Calibri"/>
                <a:cs typeface="Calibri"/>
              </a:rPr>
              <a:t>sustainable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development: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L="231775" indent="-219075">
              <a:lnSpc>
                <a:spcPct val="100000"/>
              </a:lnSpc>
              <a:buChar char="•"/>
              <a:tabLst>
                <a:tab pos="232410" algn="l"/>
              </a:tabLst>
            </a:pPr>
            <a:r>
              <a:rPr sz="2400" spc="-5" dirty="0">
                <a:latin typeface="Calibri"/>
                <a:cs typeface="Calibri"/>
              </a:rPr>
              <a:t>sustainable </a:t>
            </a:r>
            <a:r>
              <a:rPr sz="2400" spc="-10" dirty="0">
                <a:latin typeface="Calibri"/>
                <a:cs typeface="Calibri"/>
              </a:rPr>
              <a:t>resource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use;</a:t>
            </a:r>
            <a:endParaRPr sz="2400">
              <a:latin typeface="Calibri"/>
              <a:cs typeface="Calibri"/>
            </a:endParaRPr>
          </a:p>
          <a:p>
            <a:pPr marL="231775" indent="-219075">
              <a:lnSpc>
                <a:spcPct val="100000"/>
              </a:lnSpc>
              <a:buChar char="•"/>
              <a:tabLst>
                <a:tab pos="232410" algn="l"/>
              </a:tabLst>
            </a:pPr>
            <a:r>
              <a:rPr sz="2400" spc="-10" dirty="0">
                <a:latin typeface="Calibri"/>
                <a:cs typeface="Calibri"/>
              </a:rPr>
              <a:t>sustaining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environment;</a:t>
            </a:r>
            <a:endParaRPr sz="2400">
              <a:latin typeface="Calibri"/>
              <a:cs typeface="Calibri"/>
            </a:endParaRPr>
          </a:p>
          <a:p>
            <a:pPr marL="231775" indent="-219075">
              <a:lnSpc>
                <a:spcPct val="100000"/>
              </a:lnSpc>
              <a:buChar char="•"/>
              <a:tabLst>
                <a:tab pos="232410" algn="l"/>
              </a:tabLst>
            </a:pPr>
            <a:r>
              <a:rPr sz="2400" spc="-5" dirty="0">
                <a:latin typeface="Calibri"/>
                <a:cs typeface="Calibri"/>
              </a:rPr>
              <a:t>a sustainable</a:t>
            </a:r>
            <a:r>
              <a:rPr sz="2400" spc="-1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economy;</a:t>
            </a:r>
            <a:endParaRPr sz="2400">
              <a:latin typeface="Calibri"/>
              <a:cs typeface="Calibri"/>
            </a:endParaRPr>
          </a:p>
          <a:p>
            <a:pPr marL="231775" indent="-219075">
              <a:lnSpc>
                <a:spcPct val="100000"/>
              </a:lnSpc>
              <a:buChar char="•"/>
              <a:tabLst>
                <a:tab pos="232410" algn="l"/>
              </a:tabLst>
            </a:pPr>
            <a:r>
              <a:rPr sz="2400" spc="-5" dirty="0">
                <a:latin typeface="Calibri"/>
                <a:cs typeface="Calibri"/>
              </a:rPr>
              <a:t>a sustainable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society;</a:t>
            </a:r>
            <a:endParaRPr sz="2400">
              <a:latin typeface="Calibri"/>
              <a:cs typeface="Calibri"/>
            </a:endParaRPr>
          </a:p>
          <a:p>
            <a:pPr marL="231775" indent="-219075">
              <a:lnSpc>
                <a:spcPct val="100000"/>
              </a:lnSpc>
              <a:buChar char="•"/>
              <a:tabLst>
                <a:tab pos="232410" algn="l"/>
              </a:tabLst>
            </a:pP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wellbeing of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Wales.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1231106"/>
          </a:xfrm>
        </p:spPr>
        <p:txBody>
          <a:bodyPr/>
          <a:lstStyle/>
          <a:p>
            <a:r>
              <a:rPr lang="en-GB" dirty="0"/>
              <a:t>Wales Sustainability Indicators: update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3438" y="2047407"/>
            <a:ext cx="6437122" cy="3693319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2015 report will be the last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Reporting will continue from the Well-being of Future Generations Act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Reporting on: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National indicators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Future Trends Report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Consultation process to agree on indicators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40 indicators proposed</a:t>
            </a:r>
          </a:p>
        </p:txBody>
      </p:sp>
    </p:spTree>
    <p:extLst>
      <p:ext uri="{BB962C8B-B14F-4D97-AF65-F5344CB8AC3E}">
        <p14:creationId xmlns:p14="http://schemas.microsoft.com/office/powerpoint/2010/main" val="29832753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36" y="-65658"/>
            <a:ext cx="4856222" cy="692733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3944" y="-22952"/>
            <a:ext cx="4290056" cy="279620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64595" y="6519446"/>
            <a:ext cx="29794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Welsh Government, 2016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C117B67-2FE6-49EE-87EF-80F2137131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00" t="16249" r="3333" b="5001"/>
          <a:stretch/>
        </p:blipFill>
        <p:spPr>
          <a:xfrm>
            <a:off x="228601" y="251717"/>
            <a:ext cx="8686800" cy="61490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4738B1-5178-44CA-8567-D6F0FE5BC58A}"/>
              </a:ext>
            </a:extLst>
          </p:cNvPr>
          <p:cNvSpPr txBox="1"/>
          <p:nvPr/>
        </p:nvSpPr>
        <p:spPr>
          <a:xfrm>
            <a:off x="6164595" y="6519446"/>
            <a:ext cx="29794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Welsh Government, 2021</a:t>
            </a:r>
          </a:p>
        </p:txBody>
      </p:sp>
    </p:spTree>
    <p:extLst>
      <p:ext uri="{BB962C8B-B14F-4D97-AF65-F5344CB8AC3E}">
        <p14:creationId xmlns:p14="http://schemas.microsoft.com/office/powerpoint/2010/main" val="124761829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494F0-44D1-4326-B752-C745F86E9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New indicators, December 2021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89C8DDD1-7453-483F-A94D-DD2E1B3628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041593"/>
              </p:ext>
            </p:extLst>
          </p:nvPr>
        </p:nvGraphicFramePr>
        <p:xfrm>
          <a:off x="838200" y="1295400"/>
          <a:ext cx="7162800" cy="525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1">
                  <a:extLst>
                    <a:ext uri="{9D8B030D-6E8A-4147-A177-3AD203B41FA5}">
                      <a16:colId xmlns:a16="http://schemas.microsoft.com/office/drawing/2014/main" val="311931389"/>
                    </a:ext>
                  </a:extLst>
                </a:gridCol>
                <a:gridCol w="1904999">
                  <a:extLst>
                    <a:ext uri="{9D8B030D-6E8A-4147-A177-3AD203B41FA5}">
                      <a16:colId xmlns:a16="http://schemas.microsoft.com/office/drawing/2014/main" val="1353432285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4515949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Indicator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Update schedule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Detail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3446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Active global citizenship in Wales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Replaces </a:t>
                      </a:r>
                      <a:r>
                        <a:rPr lang="en-GB" sz="1600" b="0" i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“The social return on investment of Welsh partnerships within Wales and outside of the UK that are working towards the United Nations Sustainable Development Goals”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9739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Percentage of people who have confidence in the justice system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Newly added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924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Percentage of journeys by walking, cycling or public transport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Newly added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1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Percentage of households spending 30% or more of their income on housing costs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Newly added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14583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Status of digital inclusion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Newly added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45000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471394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Further action…</a:t>
            </a:r>
          </a:p>
        </p:txBody>
      </p:sp>
      <p:pic>
        <p:nvPicPr>
          <p:cNvPr id="11266" name="Picture 2" descr="http://www.globalopportunitynetwork.org/wp-content/uploads/2015/09/Story-2-SDG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7" y="1169018"/>
            <a:ext cx="9133341" cy="645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86846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10BDC-D9A1-4935-B8E9-EF0C8AD56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615553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14AC38-77A3-4A0D-98CC-985A1B66E3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1447801"/>
            <a:ext cx="6876160" cy="2400657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Look into a little more detail about the Welsh indicators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Are they integrated?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Is data readily available?  If not, what is being done about this?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Choose 5 and assess these in terms of DPSIR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Report back your findings</a:t>
            </a:r>
          </a:p>
        </p:txBody>
      </p:sp>
    </p:spTree>
    <p:extLst>
      <p:ext uri="{BB962C8B-B14F-4D97-AF65-F5344CB8AC3E}">
        <p14:creationId xmlns:p14="http://schemas.microsoft.com/office/powerpoint/2010/main" val="30405033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1304</Words>
  <Application>Microsoft Office PowerPoint</Application>
  <PresentationFormat>On-screen Show (4:3)</PresentationFormat>
  <Paragraphs>275</Paragraphs>
  <Slides>49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4" baseType="lpstr">
      <vt:lpstr>Arial</vt:lpstr>
      <vt:lpstr>Calibri</vt:lpstr>
      <vt:lpstr>Tahoma</vt:lpstr>
      <vt:lpstr>Times New Roman</vt:lpstr>
      <vt:lpstr>Office Theme</vt:lpstr>
      <vt:lpstr>PowerPoint Presentation</vt:lpstr>
      <vt:lpstr>Early ideas of sustainable development  centred around:</vt:lpstr>
      <vt:lpstr>OK so we have a strategy – now what?</vt:lpstr>
      <vt:lpstr>Chapter 40 of Agenda 21 (1992):</vt:lpstr>
      <vt:lpstr>Three key questions…</vt:lpstr>
      <vt:lpstr>Sustainability objectives are  wide-ranging…</vt:lpstr>
      <vt:lpstr>The Bellagio Principles (1997): 10 principles that guide the choice and design of sustainability indicators. They deal with assessing progress towards SD…</vt:lpstr>
      <vt:lpstr>PowerPoint Presentation</vt:lpstr>
      <vt:lpstr>PowerPoint Presentation</vt:lpstr>
      <vt:lpstr>PowerPoint Presentation</vt:lpstr>
      <vt:lpstr>PowerPoint Presentation</vt:lpstr>
      <vt:lpstr>What is an ‘indicator’?</vt:lpstr>
      <vt:lpstr>Indicator main functions</vt:lpstr>
      <vt:lpstr>The health of an ecological system, for example, might best be judged using the following approaches:</vt:lpstr>
      <vt:lpstr>The Top  Down  Bottom Up  Approaches</vt:lpstr>
      <vt:lpstr>Key criteria for indicators</vt:lpstr>
      <vt:lpstr>Sustainable Development Indicators</vt:lpstr>
      <vt:lpstr>STATE INDICATORS</vt:lpstr>
      <vt:lpstr>CONTROL INDICATORS</vt:lpstr>
      <vt:lpstr>A third type of indicator has been  introduced by the UN,</vt:lpstr>
      <vt:lpstr>European Environment Agency</vt:lpstr>
      <vt:lpstr>The Pressure - State - Response (PSR)  System</vt:lpstr>
      <vt:lpstr>The Pressure-State-Response model</vt:lpstr>
      <vt:lpstr>The Driving force-Pressures-State-Impact-Response model</vt:lpstr>
      <vt:lpstr>Post Earth Summit</vt:lpstr>
      <vt:lpstr>Sustainable Development Indicators - after Rio</vt:lpstr>
      <vt:lpstr>Sustainable Development Indicators - after Rio</vt:lpstr>
      <vt:lpstr>Sustainable Development Indicators - after Rio</vt:lpstr>
      <vt:lpstr>Wider goals…..</vt:lpstr>
      <vt:lpstr>PowerPoint Presentation</vt:lpstr>
      <vt:lpstr>PowerPoint Presentation</vt:lpstr>
      <vt:lpstr>The UK Indicator System</vt:lpstr>
      <vt:lpstr>UK Framework Indicators</vt:lpstr>
      <vt:lpstr>PowerPoint Presentation</vt:lpstr>
      <vt:lpstr>UK Sustainability Indicators - update</vt:lpstr>
      <vt:lpstr>Headline Economy Indicators 2015</vt:lpstr>
      <vt:lpstr>Headline Society Indicators 2015</vt:lpstr>
      <vt:lpstr>Headline Environment Indicators 2015</vt:lpstr>
      <vt:lpstr>Greenhouse gas emissions and carbon dioxide emissions, 1990 to 2014</vt:lpstr>
      <vt:lpstr>Proportion of children in relative &amp; absolute low income households before housing costs, 1994/95 to 2013/14</vt:lpstr>
      <vt:lpstr>PowerPoint Presentation</vt:lpstr>
      <vt:lpstr>Populations of wild birds, 1970 to 2013</vt:lpstr>
      <vt:lpstr>PowerPoint Presentation</vt:lpstr>
      <vt:lpstr>Wales Sustainability Indicators: update</vt:lpstr>
      <vt:lpstr>PowerPoint Presentation</vt:lpstr>
      <vt:lpstr>PowerPoint Presentation</vt:lpstr>
      <vt:lpstr>New indicators, December 2021</vt:lpstr>
      <vt:lpstr>Further action…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Environmental Conservation</dc:title>
  <dc:creator>Owner</dc:creator>
  <cp:lastModifiedBy>Lara Hopkinson</cp:lastModifiedBy>
  <cp:revision>7</cp:revision>
  <dcterms:created xsi:type="dcterms:W3CDTF">2018-11-06T15:52:55Z</dcterms:created>
  <dcterms:modified xsi:type="dcterms:W3CDTF">2022-02-08T11:15:22Z</dcterms:modified>
</cp:coreProperties>
</file>