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4_930413C1.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9" r:id="rId4"/>
    <p:sldId id="260" r:id="rId5"/>
    <p:sldId id="268" r:id="rId6"/>
    <p:sldId id="258" r:id="rId7"/>
    <p:sldId id="262" r:id="rId8"/>
    <p:sldId id="263" r:id="rId9"/>
    <p:sldId id="266" r:id="rId10"/>
    <p:sldId id="264"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53FA897-CBA5-F000-D23B-0D7999DC7267}" name="Laura Meadows (2403693)" initials="" userId="S::2403693@student.uwtsd.ac.uk::e9f6eb94-eee3-4668-becf-f16ccd3a7c45" providerId="AD"/>
  <p188:author id="{11B092E4-80AB-4320-8095-62E507EC5DC1}" name="Ebony Hall (2317061)" initials="E(" userId="S::2317061@student.uwtsd.ac.uk::36b0e8d5-1931-460b-b69d-94c4935f3901"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92C82-ED13-0A4D-84AD-5D442D7E60CA}" v="896" dt="2024-11-30T15:25:29.207"/>
    <p1510:client id="{E64B00AF-82FA-1950-0899-94E8198C64EA}" v="1364" dt="2024-12-01T17:31:32.278"/>
    <p1510:client id="{F80AB492-8A07-0F77-0C37-431D44E0DFDB}" v="1887" dt="2024-11-30T03:46: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modernComment_104_930413C1.xml><?xml version="1.0" encoding="utf-8"?>
<p188:cmLst xmlns:a="http://schemas.openxmlformats.org/drawingml/2006/main" xmlns:r="http://schemas.openxmlformats.org/officeDocument/2006/relationships" xmlns:p188="http://schemas.microsoft.com/office/powerpoint/2018/8/main">
  <p188:cm id="{1D2A8F9A-833E-48F9-AB68-E532CCF34D73}" authorId="{11B092E4-80AB-4320-8095-62E507EC5DC1}" created="2024-11-30T01:59:32.167">
    <pc:sldMkLst xmlns:pc="http://schemas.microsoft.com/office/powerpoint/2013/main/command">
      <pc:docMk/>
      <pc:sldMk cId="2466517953" sldId="260"/>
    </pc:sldMkLst>
    <p188:replyLst>
      <p188:reply id="{1ED96276-A947-41BE-AC83-ABACE7461A62}" authorId="{11B092E4-80AB-4320-8095-62E507EC5DC1}" created="2024-11-30T02:00:26.404">
        <p188:txBody>
          <a:bodyPr/>
          <a:lstStyle/>
          <a:p>
            <a:r>
              <a:rPr lang="en-US"/>
              <a:t>how u feeling is it making anymore sense now </a:t>
            </a:r>
          </a:p>
        </p188:txBody>
      </p188:reply>
      <p188:reply id="{E86D83AC-67E0-B34F-8C07-B0D5BE45E283}" authorId="{353FA897-CBA5-F000-D23B-0D7999DC7267}" created="2024-11-30T02:01:39.566">
        <p188:txBody>
          <a:bodyPr/>
          <a:lstStyle/>
          <a:p>
            <a:r>
              <a:rPr lang="en-US"/>
              <a:t>hey yeah way more sense i think I've done it right got a bit of a script as well going so hopefully 10 minutes worth of speaking not far of finishing </a:t>
            </a:r>
          </a:p>
        </p188:txBody>
      </p188:reply>
      <p188:reply id="{2DD0ACA7-0BF4-4574-B9FE-81B946501BC2}" authorId="{11B092E4-80AB-4320-8095-62E507EC5DC1}" created="2024-11-30T02:03:43.714">
        <p188:txBody>
          <a:bodyPr/>
          <a:lstStyle/>
          <a:p>
            <a:r>
              <a:rPr lang="en-US"/>
              <a:t>tbh we r from the north i dont think the speaking part was ever gonna be our problem  </a:t>
            </a:r>
          </a:p>
        </p188:txBody>
      </p188:reply>
      <p188:reply id="{9BE43099-548A-BB47-8003-548DFB6A96CC}" authorId="{353FA897-CBA5-F000-D23B-0D7999DC7267}" created="2024-11-30T02:04:42.066">
        <p188:txBody>
          <a:bodyPr/>
          <a:lstStyle/>
          <a:p>
            <a:r>
              <a:rPr lang="en-US"/>
              <a:t>true i can waffle but hard when i have to have somthing to back it up </a:t>
            </a:r>
          </a:p>
        </p188:txBody>
      </p188:reply>
      <p188:reply id="{80A6EA15-1624-44CB-BDF7-C8AC0E913C5E}" authorId="{11B092E4-80AB-4320-8095-62E507EC5DC1}" created="2024-11-30T02:09:01.573">
        <p188:txBody>
          <a:bodyPr/>
          <a:lstStyle/>
          <a:p>
            <a:r>
              <a:rPr lang="en-US"/>
              <a:t>thats very true tbh this is probably gonna be one of the easiest assisgnment that we do this year i think </a:t>
            </a:r>
          </a:p>
        </p188:txBody>
      </p188:reply>
      <p188:reply id="{48948AFD-D507-3A4E-B760-32FEFF17541A}" authorId="{353FA897-CBA5-F000-D23B-0D7999DC7267}" created="2024-11-30T02:10:01.202">
        <p188:txBody>
          <a:bodyPr/>
          <a:lstStyle/>
          <a:p>
            <a:r>
              <a:rPr lang="en-US"/>
              <a:t>probably can we go through it first tomorrow before we film it please 
</a:t>
            </a:r>
          </a:p>
        </p188:txBody>
      </p188:reply>
      <p188:reply id="{54CF10B3-B95C-47AE-B448-203DB2D0E97C}" authorId="{11B092E4-80AB-4320-8095-62E507EC5DC1}" created="2024-11-30T02:10:26.515">
        <p188:txBody>
          <a:bodyPr/>
          <a:lstStyle/>
          <a:p>
            <a:r>
              <a:rPr lang="en-US"/>
              <a:t>remember not to put to much info on the slides just so all the info aint on there and is more in your spoken presentation </a:t>
            </a:r>
          </a:p>
        </p188:txBody>
      </p188:reply>
      <p188:reply id="{520886FE-B25E-4704-B7F3-BD4A6C1354C4}" authorId="{11B092E4-80AB-4320-8095-62E507EC5DC1}" created="2024-11-30T02:11:03.190">
        <p188:txBody>
          <a:bodyPr/>
          <a:lstStyle/>
          <a:p>
            <a:r>
              <a:rPr lang="en-US"/>
              <a:t>and yes of course we can </a:t>
            </a:r>
          </a:p>
        </p188:txBody>
      </p188:reply>
      <p188:reply id="{DF83ABA9-4492-A34B-8661-B1E89F529D68}" authorId="{353FA897-CBA5-F000-D23B-0D7999DC7267}" created="2024-11-30T02:13:26.461">
        <p188:txBody>
          <a:bodyPr/>
          <a:lstStyle/>
          <a:p>
            <a:r>
              <a:rPr lang="en-US"/>
              <a:t>yeah i know but need to reference it so thats why its oin there may take a bit of tomorrow but have a lot of information as well to talk about imma finish this tommorow now as im exausted and gotta have a shower and have a long day tomorow dont have much more to add and then just need to fix my references 
</a:t>
            </a:r>
          </a:p>
        </p188:txBody>
      </p188:reply>
      <p188:reply id="{BFE2138B-2A35-43BA-B38F-F6C2B9F9E0F5}" authorId="{11B092E4-80AB-4320-8095-62E507EC5DC1}" created="2024-11-30T02:18:23.137">
        <p188:txBody>
          <a:bodyPr/>
          <a:lstStyle/>
          <a:p>
            <a:r>
              <a:rPr lang="en-US"/>
              <a:t>that makes sence try get some sleep </a:t>
            </a:r>
          </a:p>
        </p188:txBody>
      </p188:reply>
    </p188:replyLst>
    <p188:txBody>
      <a:bodyPr/>
      <a:lstStyle/>
      <a:p>
        <a:r>
          <a:rPr lang="en-US"/>
          <a:t>hii</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202224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08238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96237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750357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7733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213355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84026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507897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953047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60720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12/1/2024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75443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12/1/2024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3690919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microsoft.com/office/2018/10/relationships/comments" Target="../comments/modernComment_104_930413C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miniapplemontessori.com/keep-simple-montessori-classroom-design-enhances-learning/" TargetMode="External"/><Relationship Id="rId3" Type="http://schemas.openxmlformats.org/officeDocument/2006/relationships/hyperlink" Target="https://montessori-globaleducation.org/our-history/what-is-montessori/" TargetMode="External"/><Relationship Id="rId7" Type="http://schemas.openxmlformats.org/officeDocument/2006/relationships/hyperlink" Target="https://montessoriacademy.com.au/how-to-create-a-montessori-lesson-plan/#:~:text=Montessori%20lesson%20planning%20focuses%20on,spooning%20or%20tong%2Dtransfer%20activities" TargetMode="External"/><Relationship Id="rId2" Type="http://schemas.openxmlformats.org/officeDocument/2006/relationships/hyperlink" Target="https://study.com/learn/lesson/maria-montessori-theory-facts-quotes.html#:~:text=She%20is%20mainly%20known%20for,their%20impressive%20ability%20to%20learn" TargetMode="External"/><Relationship Id="rId1" Type="http://schemas.openxmlformats.org/officeDocument/2006/relationships/slideLayout" Target="../slideLayouts/slideLayout7.xml"/><Relationship Id="rId6" Type="http://schemas.openxmlformats.org/officeDocument/2006/relationships/hyperlink" Target="https://www.hisawyer.com/for-business/blog/incorporate-montessori-techniques-into-your-teaching-style" TargetMode="External"/><Relationship Id="rId5" Type="http://schemas.openxmlformats.org/officeDocument/2006/relationships/hyperlink" Target="https://amshq.org/About-Montessori/Inside-the-Montessori-Classroom/Early-Childhood" TargetMode="External"/><Relationship Id="rId4" Type="http://schemas.openxmlformats.org/officeDocument/2006/relationships/hyperlink" Target="https://montessori-nw.org/about-montessori-education#:~:text=In%20Montessori%20classrooms%20children%20make,to%20develop%20their%20maximum%20potential" TargetMode="External"/><Relationship Id="rId9" Type="http://schemas.openxmlformats.org/officeDocument/2006/relationships/hyperlink" Target="https://www.locusassignments.com/blog/advantages-and-disadvantages-of-montessori-education"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racticalpie.com/about/"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ritannica.com/biography/B-F-Skinner" TargetMode="External"/><Relationship Id="rId7" Type="http://schemas.openxmlformats.org/officeDocument/2006/relationships/hyperlink" Target="https://uowtsd.sharepoint.com/teams/LearningTheoryandPractice2425_GRP-Group5/Shared%20Documents/Recordings/Meeting%20in%20_Group%205_-20241130_164208-Meeting%20Recording.mp4?web=1&amp;referrer=Teams.TEAMS-WEB&amp;referrerScenario=MeetingChicletGetLink.view" TargetMode="External"/><Relationship Id="rId2" Type="http://schemas.openxmlformats.org/officeDocument/2006/relationships/hyperlink" Target="https://www.biography.com/scientists/bf-skinner" TargetMode="External"/><Relationship Id="rId1" Type="http://schemas.openxmlformats.org/officeDocument/2006/relationships/slideLayout" Target="../slideLayouts/slideLayout2.xml"/><Relationship Id="rId6" Type="http://schemas.openxmlformats.org/officeDocument/2006/relationships/hyperlink" Target="https://www.earlyyears.tv/b-f-skinner-operant-conditioning-and-behaviourism-theories/" TargetMode="External"/><Relationship Id="rId5" Type="http://schemas.openxmlformats.org/officeDocument/2006/relationships/hyperlink" Target="https://practicalpie.com/about/" TargetMode="External"/><Relationship Id="rId4" Type="http://schemas.openxmlformats.org/officeDocument/2006/relationships/hyperlink" Target="https://practicalpie.com/skinners-box-experi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1384CA-BBDF-78EA-C1B6-7C26234E0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vy 3D art">
            <a:extLst>
              <a:ext uri="{FF2B5EF4-FFF2-40B4-BE49-F238E27FC236}">
                <a16:creationId xmlns:a16="http://schemas.microsoft.com/office/drawing/2014/main" id="{A4E906D0-98B8-3FD2-360A-95BE438EEDE8}"/>
              </a:ext>
            </a:extLst>
          </p:cNvPr>
          <p:cNvPicPr>
            <a:picLocks noChangeAspect="1"/>
          </p:cNvPicPr>
          <p:nvPr/>
        </p:nvPicPr>
        <p:blipFill>
          <a:blip r:embed="rId2">
            <a:alphaModFix amt="60000"/>
          </a:blip>
          <a:srcRect t="20450" b="6970"/>
          <a:stretch/>
        </p:blipFill>
        <p:spPr>
          <a:xfrm>
            <a:off x="20" y="10"/>
            <a:ext cx="12191978" cy="6857990"/>
          </a:xfrm>
          <a:prstGeom prst="rect">
            <a:avLst/>
          </a:prstGeom>
        </p:spPr>
      </p:pic>
      <p:sp>
        <p:nvSpPr>
          <p:cNvPr id="24" name="Freeform: Shape 23">
            <a:extLst>
              <a:ext uri="{FF2B5EF4-FFF2-40B4-BE49-F238E27FC236}">
                <a16:creationId xmlns:a16="http://schemas.microsoft.com/office/drawing/2014/main" id="{41A03FE5-7938-1573-2D18-E168CC7C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782305" y="952500"/>
            <a:ext cx="4457195"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375712" y="2033018"/>
            <a:ext cx="4115702" cy="2116348"/>
          </a:xfrm>
          <a:noFill/>
        </p:spPr>
        <p:txBody>
          <a:bodyPr anchor="ctr">
            <a:normAutofit/>
          </a:bodyPr>
          <a:lstStyle/>
          <a:p>
            <a:pPr algn="r">
              <a:lnSpc>
                <a:spcPct val="110000"/>
              </a:lnSpc>
            </a:pPr>
            <a:r>
              <a:rPr lang="en-US" sz="2000">
                <a:solidFill>
                  <a:srgbClr val="FFFFFF"/>
                </a:solidFill>
              </a:rPr>
              <a:t>Demonstrate how learning theories can support effective teaching and learning </a:t>
            </a:r>
          </a:p>
        </p:txBody>
      </p:sp>
      <p:sp>
        <p:nvSpPr>
          <p:cNvPr id="3" name="Subtitle 2"/>
          <p:cNvSpPr>
            <a:spLocks noGrp="1"/>
          </p:cNvSpPr>
          <p:nvPr>
            <p:ph type="subTitle" idx="1"/>
          </p:nvPr>
        </p:nvSpPr>
        <p:spPr>
          <a:xfrm>
            <a:off x="7375713" y="4497355"/>
            <a:ext cx="3354752" cy="945063"/>
          </a:xfrm>
          <a:noFill/>
        </p:spPr>
        <p:txBody>
          <a:bodyPr anchor="b">
            <a:normAutofit/>
          </a:bodyPr>
          <a:lstStyle/>
          <a:p>
            <a:pPr algn="r"/>
            <a:r>
              <a:rPr lang="en-US">
                <a:solidFill>
                  <a:srgbClr val="FFFFFF"/>
                </a:solidFill>
              </a:rPr>
              <a:t>Ebony hall</a:t>
            </a:r>
            <a:r>
              <a:rPr lang="en-GB">
                <a:solidFill>
                  <a:srgbClr val="FFFFFF"/>
                </a:solidFill>
              </a:rPr>
              <a:t> 2317061</a:t>
            </a:r>
            <a:endParaRPr lang="en-US">
              <a:solidFill>
                <a:srgbClr val="000000"/>
              </a:solidFill>
            </a:endParaRPr>
          </a:p>
          <a:p>
            <a:pPr algn="r"/>
            <a:r>
              <a:rPr lang="en-GB">
                <a:solidFill>
                  <a:srgbClr val="FFFFFF"/>
                </a:solidFill>
              </a:rPr>
              <a:t>Laura Meadows 2403693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C39EA3F-7085-DAF3-4459-44783D2A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3614" y="952500"/>
            <a:ext cx="2934401" cy="495299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C01E5-B39E-A6AE-6113-94E6D6FE6EEB}"/>
              </a:ext>
            </a:extLst>
          </p:cNvPr>
          <p:cNvSpPr>
            <a:spLocks noGrp="1"/>
          </p:cNvSpPr>
          <p:nvPr>
            <p:ph type="title"/>
          </p:nvPr>
        </p:nvSpPr>
        <p:spPr>
          <a:xfrm>
            <a:off x="5577965" y="0"/>
            <a:ext cx="6446044" cy="1591492"/>
          </a:xfrm>
        </p:spPr>
        <p:txBody>
          <a:bodyPr vert="horz" lIns="91440" tIns="45720" rIns="91440" bIns="45720" rtlCol="0" anchor="ctr">
            <a:normAutofit/>
          </a:bodyPr>
          <a:lstStyle/>
          <a:p>
            <a:r>
              <a:rPr lang="en-US" kern="1200" cap="all" spc="500" baseline="0">
                <a:solidFill>
                  <a:schemeClr val="tx1"/>
                </a:solidFill>
                <a:latin typeface="+mj-lt"/>
                <a:ea typeface="+mj-ea"/>
                <a:cs typeface="+mj-cs"/>
              </a:rPr>
              <a:t>maria Montessori</a:t>
            </a:r>
          </a:p>
        </p:txBody>
      </p:sp>
      <p:pic>
        <p:nvPicPr>
          <p:cNvPr id="1026" name="Picture 2" descr="Maria Montessori - Wikipedia">
            <a:extLst>
              <a:ext uri="{FF2B5EF4-FFF2-40B4-BE49-F238E27FC236}">
                <a16:creationId xmlns:a16="http://schemas.microsoft.com/office/drawing/2014/main" id="{EA5E89C3-2F32-B2A3-B3C5-0EBC391FAB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77" r="3" b="11079"/>
          <a:stretch/>
        </p:blipFill>
        <p:spPr bwMode="auto">
          <a:xfrm>
            <a:off x="952501" y="1700691"/>
            <a:ext cx="2958820" cy="34656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D10A07-B37C-AB45-9468-8D95B1C17A29}"/>
              </a:ext>
            </a:extLst>
          </p:cNvPr>
          <p:cNvSpPr txBox="1"/>
          <p:nvPr/>
        </p:nvSpPr>
        <p:spPr>
          <a:xfrm>
            <a:off x="4962629" y="1478222"/>
            <a:ext cx="7061380" cy="5132643"/>
          </a:xfrm>
          <a:prstGeom prst="rect">
            <a:avLst/>
          </a:prstGeom>
        </p:spPr>
        <p:txBody>
          <a:bodyPr vert="horz" lIns="91440" tIns="45720" rIns="91440" bIns="45720" rtlCol="0">
            <a:normAutofit fontScale="85000" lnSpcReduction="10000"/>
          </a:bodyPr>
          <a:lstStyle/>
          <a:p>
            <a:pPr>
              <a:lnSpc>
                <a:spcPct val="120000"/>
              </a:lnSpc>
              <a:spcAft>
                <a:spcPts val="600"/>
              </a:spcAft>
            </a:pPr>
            <a:r>
              <a:rPr lang="en-US"/>
              <a:t>Maria Montessori was an Italian physician, innovator and educator best known for her educational theory the Montessori Method. She based her ideas on children's impressive ability to learn. Maria believed that by granting children independence from early on in their growth, children would grow up to be adults capable of handling challenges in their lives (Torres 2023). </a:t>
            </a:r>
          </a:p>
          <a:p>
            <a:pPr>
              <a:lnSpc>
                <a:spcPct val="120000"/>
              </a:lnSpc>
              <a:spcAft>
                <a:spcPts val="600"/>
              </a:spcAft>
            </a:pPr>
            <a:endParaRPr lang="en-US"/>
          </a:p>
          <a:p>
            <a:pPr>
              <a:lnSpc>
                <a:spcPct val="120000"/>
              </a:lnSpc>
              <a:spcAft>
                <a:spcPts val="600"/>
              </a:spcAft>
            </a:pPr>
            <a:r>
              <a:rPr lang="en-US"/>
              <a:t>Montessori Method</a:t>
            </a:r>
          </a:p>
          <a:p>
            <a:pPr>
              <a:lnSpc>
                <a:spcPct val="120000"/>
              </a:lnSpc>
              <a:spcAft>
                <a:spcPts val="600"/>
              </a:spcAft>
            </a:pPr>
            <a:r>
              <a:rPr lang="en-US"/>
              <a:t>The main goal of the Montessori Method is to support each child in </a:t>
            </a:r>
            <a:r>
              <a:rPr lang="en-US" err="1"/>
              <a:t>realising</a:t>
            </a:r>
            <a:r>
              <a:rPr lang="en-US"/>
              <a:t> their full potential in settings tailored to their interests and requirements. Adults and children are essential parts of providing this nurturing environment designed to follow the motto of ‘following the child’ (Montessori Global Education 2024)</a:t>
            </a:r>
          </a:p>
          <a:p>
            <a:pPr>
              <a:lnSpc>
                <a:spcPct val="120000"/>
              </a:lnSpc>
              <a:spcAft>
                <a:spcPts val="600"/>
              </a:spcAft>
            </a:pPr>
            <a:r>
              <a:rPr lang="en-US" u="sng"/>
              <a:t>Key Principles</a:t>
            </a:r>
          </a:p>
          <a:p>
            <a:pPr marL="285750" indent="-285750">
              <a:lnSpc>
                <a:spcPct val="120000"/>
              </a:lnSpc>
              <a:spcAft>
                <a:spcPts val="600"/>
              </a:spcAft>
              <a:buFont typeface="Arial" panose="020B0604020202020204" pitchFamily="34" charset="0"/>
              <a:buChar char="•"/>
            </a:pPr>
            <a:r>
              <a:rPr lang="en-US"/>
              <a:t>Supporting </a:t>
            </a:r>
          </a:p>
          <a:p>
            <a:pPr marL="285750" indent="-285750">
              <a:lnSpc>
                <a:spcPct val="120000"/>
              </a:lnSpc>
              <a:spcAft>
                <a:spcPts val="600"/>
              </a:spcAft>
              <a:buFont typeface="Arial" panose="020B0604020202020204" pitchFamily="34" charset="0"/>
              <a:buChar char="•"/>
            </a:pPr>
            <a:r>
              <a:rPr lang="en-US"/>
              <a:t>Respecting </a:t>
            </a:r>
          </a:p>
          <a:p>
            <a:pPr marL="285750" indent="-285750">
              <a:lnSpc>
                <a:spcPct val="120000"/>
              </a:lnSpc>
              <a:spcAft>
                <a:spcPts val="600"/>
              </a:spcAft>
              <a:buFont typeface="Arial" panose="020B0604020202020204" pitchFamily="34" charset="0"/>
              <a:buChar char="•"/>
            </a:pPr>
            <a:r>
              <a:rPr lang="en-US"/>
              <a:t>Trusting </a:t>
            </a:r>
          </a:p>
          <a:p>
            <a:pPr marL="285750" indent="-285750">
              <a:lnSpc>
                <a:spcPct val="120000"/>
              </a:lnSpc>
              <a:spcAft>
                <a:spcPts val="600"/>
              </a:spcAft>
              <a:buFont typeface="Arial" panose="020B0604020202020204" pitchFamily="34" charset="0"/>
              <a:buChar char="•"/>
            </a:pPr>
            <a:r>
              <a:rPr lang="en-US"/>
              <a:t>Providing </a:t>
            </a:r>
          </a:p>
          <a:p>
            <a:pPr marL="285750" indent="-285750">
              <a:lnSpc>
                <a:spcPct val="120000"/>
              </a:lnSpc>
              <a:spcAft>
                <a:spcPts val="600"/>
              </a:spcAft>
              <a:buFont typeface="Arial" panose="020B0604020202020204" pitchFamily="34" charset="0"/>
              <a:buChar char="•"/>
            </a:pPr>
            <a:r>
              <a:rPr lang="en-US"/>
              <a:t>Encouraging </a:t>
            </a:r>
            <a:r>
              <a:rPr lang="en-US" u="sng"/>
              <a:t>  </a:t>
            </a:r>
          </a:p>
          <a:p>
            <a:pPr>
              <a:lnSpc>
                <a:spcPct val="120000"/>
              </a:lnSpc>
              <a:spcAft>
                <a:spcPts val="600"/>
              </a:spcAft>
            </a:pPr>
            <a:endParaRPr lang="en-US" u="sng"/>
          </a:p>
          <a:p>
            <a:pPr>
              <a:lnSpc>
                <a:spcPct val="120000"/>
              </a:lnSpc>
              <a:spcAft>
                <a:spcPts val="600"/>
              </a:spcAft>
            </a:pPr>
            <a:endParaRPr lang="en-US"/>
          </a:p>
        </p:txBody>
      </p:sp>
    </p:spTree>
    <p:extLst>
      <p:ext uri="{BB962C8B-B14F-4D97-AF65-F5344CB8AC3E}">
        <p14:creationId xmlns:p14="http://schemas.microsoft.com/office/powerpoint/2010/main" val="3568521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C93B2-59A4-34EE-96FF-A515AEAC242E}"/>
              </a:ext>
            </a:extLst>
          </p:cNvPr>
          <p:cNvSpPr>
            <a:spLocks noGrp="1"/>
          </p:cNvSpPr>
          <p:nvPr>
            <p:ph type="title"/>
          </p:nvPr>
        </p:nvSpPr>
        <p:spPr>
          <a:xfrm>
            <a:off x="952499" y="957738"/>
            <a:ext cx="5631491" cy="1778907"/>
          </a:xfrm>
          <a:noFill/>
        </p:spPr>
        <p:txBody>
          <a:bodyPr>
            <a:normAutofit/>
          </a:bodyPr>
          <a:lstStyle/>
          <a:p>
            <a:r>
              <a:rPr lang="en-GB" baseline="30000">
                <a:effectLst/>
                <a:ea typeface="Trebuchet MS" panose="020B0703020202090204" pitchFamily="34" charset="0"/>
                <a:cs typeface="Trebuchet MS" panose="020B0703020202090204" pitchFamily="34" charset="0"/>
              </a:rPr>
              <a:t>How </a:t>
            </a:r>
            <a:r>
              <a:rPr lang="en-GB" baseline="30000">
                <a:ea typeface="Trebuchet MS" panose="020B0703020202090204" pitchFamily="34" charset="0"/>
                <a:cs typeface="Trebuchet MS" panose="020B0703020202090204" pitchFamily="34" charset="0"/>
              </a:rPr>
              <a:t>does the  Montessori Method </a:t>
            </a:r>
            <a:r>
              <a:rPr lang="en-GB" baseline="30000">
                <a:effectLst/>
                <a:ea typeface="Trebuchet MS" panose="020B0703020202090204" pitchFamily="34" charset="0"/>
                <a:cs typeface="Trebuchet MS" panose="020B0703020202090204" pitchFamily="34" charset="0"/>
              </a:rPr>
              <a:t>facilitate the development of skills and knowledge</a:t>
            </a:r>
            <a:r>
              <a:rPr lang="en-GB">
                <a:effectLst/>
              </a:rPr>
              <a:t> </a:t>
            </a:r>
            <a:endParaRPr lang="en-US"/>
          </a:p>
        </p:txBody>
      </p:sp>
      <p:sp>
        <p:nvSpPr>
          <p:cNvPr id="3" name="Content Placeholder 2">
            <a:extLst>
              <a:ext uri="{FF2B5EF4-FFF2-40B4-BE49-F238E27FC236}">
                <a16:creationId xmlns:a16="http://schemas.microsoft.com/office/drawing/2014/main" id="{A1594476-619C-810B-1C9E-1EEDA22174C6}"/>
              </a:ext>
            </a:extLst>
          </p:cNvPr>
          <p:cNvSpPr>
            <a:spLocks noGrp="1"/>
          </p:cNvSpPr>
          <p:nvPr>
            <p:ph idx="1"/>
          </p:nvPr>
        </p:nvSpPr>
        <p:spPr>
          <a:xfrm>
            <a:off x="952501" y="2890883"/>
            <a:ext cx="5631492" cy="3009380"/>
          </a:xfrm>
        </p:spPr>
        <p:txBody>
          <a:bodyPr>
            <a:normAutofit/>
          </a:bodyPr>
          <a:lstStyle/>
          <a:p>
            <a:pPr marL="0" indent="0">
              <a:lnSpc>
                <a:spcPct val="110000"/>
              </a:lnSpc>
              <a:buNone/>
            </a:pPr>
            <a:r>
              <a:rPr lang="en-US" sz="1300"/>
              <a:t>Children in Montessori classrooms make their own learning decisions, and the highly qualified teacher and classroom provide age-appropriate activities to help direct the process. Youngsters strive to reach their full potential and learn about the work in both group and individual settings (Montessori Northwest 2024). </a:t>
            </a:r>
          </a:p>
          <a:p>
            <a:pPr marL="0" indent="0">
              <a:lnSpc>
                <a:spcPct val="110000"/>
              </a:lnSpc>
              <a:buNone/>
            </a:pPr>
            <a:r>
              <a:rPr lang="en-US" sz="1300"/>
              <a:t>Self-directed play, group projects and practical exercises are the foundation of the Montessori theory. (Sawyer 2024).  </a:t>
            </a:r>
          </a:p>
          <a:p>
            <a:pPr marL="0" indent="0">
              <a:lnSpc>
                <a:spcPct val="110000"/>
              </a:lnSpc>
              <a:buNone/>
            </a:pPr>
            <a:r>
              <a:rPr lang="en-US" sz="1300"/>
              <a:t>Incorporating nature (outdoor areas are frequently a significant component of the experience), allows for mobility and activity. Children should have more of limited access to certain activities and resources to be able to guide their independence to a certain level (</a:t>
            </a:r>
            <a:r>
              <a:rPr lang="en-US" sz="1300" err="1"/>
              <a:t>Sawer</a:t>
            </a:r>
            <a:r>
              <a:rPr lang="en-US" sz="1300"/>
              <a:t> 2024).    </a:t>
            </a:r>
          </a:p>
        </p:txBody>
      </p:sp>
      <p:sp>
        <p:nvSpPr>
          <p:cNvPr id="1036" name="Rectangle 1035">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965357"/>
            <a:ext cx="2716300" cy="494252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And White Children Playing Stock ...">
            <a:extLst>
              <a:ext uri="{FF2B5EF4-FFF2-40B4-BE49-F238E27FC236}">
                <a16:creationId xmlns:a16="http://schemas.microsoft.com/office/drawing/2014/main" id="{DB4A299F-1200-F4C5-04C2-81B6C1A8BB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76871" y="2303043"/>
            <a:ext cx="2943036" cy="2244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236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BC39EA3F-7085-DAF3-4459-44783D2A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3614" y="952500"/>
            <a:ext cx="2934401" cy="495299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08630-1563-6032-0BFA-0599A0D34A38}"/>
              </a:ext>
            </a:extLst>
          </p:cNvPr>
          <p:cNvSpPr>
            <a:spLocks noGrp="1"/>
          </p:cNvSpPr>
          <p:nvPr>
            <p:ph type="title"/>
          </p:nvPr>
        </p:nvSpPr>
        <p:spPr>
          <a:xfrm>
            <a:off x="4773287" y="416859"/>
            <a:ext cx="6446044" cy="1591492"/>
          </a:xfrm>
        </p:spPr>
        <p:txBody>
          <a:bodyPr>
            <a:normAutofit/>
          </a:bodyPr>
          <a:lstStyle/>
          <a:p>
            <a:r>
              <a:rPr lang="en-US"/>
              <a:t>How learning can be planned in a Montessori Early Years classroom </a:t>
            </a:r>
          </a:p>
        </p:txBody>
      </p:sp>
      <p:pic>
        <p:nvPicPr>
          <p:cNvPr id="2050" name="Picture 2" descr="Kindergarten classroom Black and White ...">
            <a:extLst>
              <a:ext uri="{FF2B5EF4-FFF2-40B4-BE49-F238E27FC236}">
                <a16:creationId xmlns:a16="http://schemas.microsoft.com/office/drawing/2014/main" id="{7E250AFB-106F-4B24-27F7-8B51099CDF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136"/>
          <a:stretch/>
        </p:blipFill>
        <p:spPr bwMode="auto">
          <a:xfrm>
            <a:off x="681318" y="2222541"/>
            <a:ext cx="3230003" cy="25646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CCAF376-2291-62A7-FBB1-6FC8F0A2385B}"/>
              </a:ext>
            </a:extLst>
          </p:cNvPr>
          <p:cNvSpPr>
            <a:spLocks noGrp="1"/>
          </p:cNvSpPr>
          <p:nvPr>
            <p:ph idx="1"/>
          </p:nvPr>
        </p:nvSpPr>
        <p:spPr>
          <a:xfrm>
            <a:off x="4863822" y="2222540"/>
            <a:ext cx="6646860" cy="4218601"/>
          </a:xfrm>
        </p:spPr>
        <p:txBody>
          <a:bodyPr>
            <a:normAutofit fontScale="92500" lnSpcReduction="10000"/>
          </a:bodyPr>
          <a:lstStyle/>
          <a:p>
            <a:pPr marL="0" indent="0">
              <a:lnSpc>
                <a:spcPct val="110000"/>
              </a:lnSpc>
              <a:buNone/>
            </a:pPr>
            <a:r>
              <a:rPr lang="en-US" sz="1400"/>
              <a:t>Montessori focuses on planning lessons and activities around the children's current interests. Selecting activities suitable for one’s age range promotes confidence and skills development (Montessori Academy 2022)  </a:t>
            </a:r>
          </a:p>
          <a:p>
            <a:pPr>
              <a:lnSpc>
                <a:spcPct val="110000"/>
              </a:lnSpc>
            </a:pPr>
            <a:r>
              <a:rPr lang="en-US" sz="1400"/>
              <a:t>Montessori classrooms tend to lean towards having a classroom that is divided into multiple learning areas</a:t>
            </a:r>
          </a:p>
          <a:p>
            <a:pPr>
              <a:lnSpc>
                <a:spcPct val="110000"/>
              </a:lnSpc>
            </a:pPr>
            <a:r>
              <a:rPr lang="en-US" sz="1400"/>
              <a:t>Limit to decoration on the walls </a:t>
            </a:r>
          </a:p>
          <a:p>
            <a:pPr>
              <a:lnSpc>
                <a:spcPct val="110000"/>
              </a:lnSpc>
            </a:pPr>
            <a:r>
              <a:rPr lang="en-US" sz="1400"/>
              <a:t>Often use Natural Furnishing  </a:t>
            </a:r>
          </a:p>
          <a:p>
            <a:pPr>
              <a:lnSpc>
                <a:spcPct val="110000"/>
              </a:lnSpc>
            </a:pPr>
            <a:r>
              <a:rPr lang="en-US" sz="1400"/>
              <a:t>Softer lighting </a:t>
            </a:r>
          </a:p>
          <a:p>
            <a:pPr>
              <a:lnSpc>
                <a:spcPct val="110000"/>
              </a:lnSpc>
            </a:pPr>
            <a:r>
              <a:rPr lang="en-US" sz="1400"/>
              <a:t>Organization</a:t>
            </a:r>
          </a:p>
          <a:p>
            <a:pPr marL="0" indent="0">
              <a:lnSpc>
                <a:spcPct val="110000"/>
              </a:lnSpc>
              <a:buNone/>
            </a:pPr>
            <a:r>
              <a:rPr lang="en-US" sz="1400"/>
              <a:t>The Goal of the Montessori layout is to support self-driven play and allow the children to learn at their own pace. The clear floor plan and defined areas help encourage the children to discover areas that interest them (</a:t>
            </a:r>
            <a:r>
              <a:rPr lang="en-US" sz="1400" err="1"/>
              <a:t>Miniapple</a:t>
            </a:r>
            <a:r>
              <a:rPr lang="en-US" sz="1400"/>
              <a:t> 2016). </a:t>
            </a:r>
          </a:p>
          <a:p>
            <a:pPr marL="0" indent="0">
              <a:lnSpc>
                <a:spcPct val="110000"/>
              </a:lnSpc>
              <a:buNone/>
            </a:pPr>
            <a:r>
              <a:rPr lang="en-US" sz="1400"/>
              <a:t>Children learn everyday life skills including dressing, preparing snacks, setting the table and caring for plants and animals. They are also taught how to resolve problems respectfully, be kind and helpful, listen without interrupting and say please and thank you (American Montessori Society 2024).</a:t>
            </a:r>
          </a:p>
          <a:p>
            <a:pPr marL="0" indent="0">
              <a:lnSpc>
                <a:spcPct val="110000"/>
              </a:lnSpc>
              <a:buNone/>
            </a:pPr>
            <a:endParaRPr lang="en-US" sz="700"/>
          </a:p>
        </p:txBody>
      </p:sp>
    </p:spTree>
    <p:extLst>
      <p:ext uri="{BB962C8B-B14F-4D97-AF65-F5344CB8AC3E}">
        <p14:creationId xmlns:p14="http://schemas.microsoft.com/office/powerpoint/2010/main" val="2466517953"/>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CE300-1D72-51D2-5FA2-C00DDCF42FB6}"/>
              </a:ext>
            </a:extLst>
          </p:cNvPr>
          <p:cNvSpPr>
            <a:spLocks noGrp="1"/>
          </p:cNvSpPr>
          <p:nvPr>
            <p:ph type="title"/>
          </p:nvPr>
        </p:nvSpPr>
        <p:spPr>
          <a:xfrm>
            <a:off x="940216" y="555988"/>
            <a:ext cx="5631491" cy="1778907"/>
          </a:xfrm>
          <a:noFill/>
        </p:spPr>
        <p:txBody>
          <a:bodyPr>
            <a:normAutofit/>
          </a:bodyPr>
          <a:lstStyle/>
          <a:p>
            <a:r>
              <a:rPr lang="en-US"/>
              <a:t>Positives and negatives of the Montessori method </a:t>
            </a:r>
          </a:p>
        </p:txBody>
      </p:sp>
      <p:sp>
        <p:nvSpPr>
          <p:cNvPr id="3" name="Content Placeholder 2">
            <a:extLst>
              <a:ext uri="{FF2B5EF4-FFF2-40B4-BE49-F238E27FC236}">
                <a16:creationId xmlns:a16="http://schemas.microsoft.com/office/drawing/2014/main" id="{D44A06D9-7E18-ED89-9409-6937C781CE24}"/>
              </a:ext>
            </a:extLst>
          </p:cNvPr>
          <p:cNvSpPr>
            <a:spLocks noGrp="1"/>
          </p:cNvSpPr>
          <p:nvPr>
            <p:ph idx="1"/>
          </p:nvPr>
        </p:nvSpPr>
        <p:spPr>
          <a:xfrm>
            <a:off x="753035" y="2334894"/>
            <a:ext cx="5830958" cy="3967117"/>
          </a:xfrm>
        </p:spPr>
        <p:txBody>
          <a:bodyPr>
            <a:noAutofit/>
          </a:bodyPr>
          <a:lstStyle/>
          <a:p>
            <a:pPr marL="0" indent="0">
              <a:lnSpc>
                <a:spcPct val="110000"/>
              </a:lnSpc>
              <a:buNone/>
            </a:pPr>
            <a:r>
              <a:rPr lang="en-US" sz="1400" u="sng"/>
              <a:t>Positives </a:t>
            </a:r>
          </a:p>
          <a:p>
            <a:pPr>
              <a:lnSpc>
                <a:spcPct val="110000"/>
              </a:lnSpc>
            </a:pPr>
            <a:r>
              <a:rPr lang="en-US" sz="1400"/>
              <a:t>Provides hands-on learning</a:t>
            </a:r>
          </a:p>
          <a:p>
            <a:pPr>
              <a:lnSpc>
                <a:spcPct val="110000"/>
              </a:lnSpc>
            </a:pPr>
            <a:r>
              <a:rPr lang="en-US" sz="1400"/>
              <a:t>Enhances their social interactions </a:t>
            </a:r>
          </a:p>
          <a:p>
            <a:pPr>
              <a:lnSpc>
                <a:spcPct val="110000"/>
              </a:lnSpc>
            </a:pPr>
            <a:r>
              <a:rPr lang="en-US" sz="1400"/>
              <a:t> Develops their soft skills </a:t>
            </a:r>
          </a:p>
          <a:p>
            <a:pPr>
              <a:lnSpc>
                <a:spcPct val="110000"/>
              </a:lnSpc>
            </a:pPr>
            <a:r>
              <a:rPr lang="en-US" sz="1400"/>
              <a:t>Helps develop independence </a:t>
            </a:r>
          </a:p>
          <a:p>
            <a:pPr marL="0" indent="0">
              <a:lnSpc>
                <a:spcPct val="110000"/>
              </a:lnSpc>
              <a:buNone/>
            </a:pPr>
            <a:r>
              <a:rPr lang="en-US" sz="1400" u="sng"/>
              <a:t>Negatives</a:t>
            </a:r>
          </a:p>
          <a:p>
            <a:pPr>
              <a:lnSpc>
                <a:spcPct val="110000"/>
              </a:lnSpc>
            </a:pPr>
            <a:r>
              <a:rPr lang="en-US" sz="1400"/>
              <a:t>Can be expensive </a:t>
            </a:r>
          </a:p>
          <a:p>
            <a:pPr>
              <a:lnSpc>
                <a:spcPct val="110000"/>
              </a:lnSpc>
            </a:pPr>
            <a:r>
              <a:rPr lang="en-US" sz="1400"/>
              <a:t>Can affect their social skills</a:t>
            </a:r>
          </a:p>
          <a:p>
            <a:pPr>
              <a:lnSpc>
                <a:spcPct val="110000"/>
              </a:lnSpc>
            </a:pPr>
            <a:r>
              <a:rPr lang="en-US" sz="1400"/>
              <a:t>Independence can often not be helpful </a:t>
            </a:r>
          </a:p>
          <a:p>
            <a:pPr>
              <a:lnSpc>
                <a:spcPct val="110000"/>
              </a:lnSpc>
            </a:pPr>
            <a:endParaRPr lang="en-US" sz="1400"/>
          </a:p>
          <a:p>
            <a:pPr marL="0" indent="0">
              <a:lnSpc>
                <a:spcPct val="110000"/>
              </a:lnSpc>
              <a:buNone/>
            </a:pPr>
            <a:r>
              <a:rPr lang="en-US" sz="1400"/>
              <a:t>(Locus Assignments 2024)</a:t>
            </a:r>
          </a:p>
        </p:txBody>
      </p:sp>
      <p:sp>
        <p:nvSpPr>
          <p:cNvPr id="3081" name="Rectangle 308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965357"/>
            <a:ext cx="2716300" cy="494252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ositive negative Black and White Stock ...">
            <a:extLst>
              <a:ext uri="{FF2B5EF4-FFF2-40B4-BE49-F238E27FC236}">
                <a16:creationId xmlns:a16="http://schemas.microsoft.com/office/drawing/2014/main" id="{C2FCB7E4-D8A3-013C-D199-DF7951634D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328"/>
          <a:stretch/>
        </p:blipFill>
        <p:spPr bwMode="auto">
          <a:xfrm>
            <a:off x="8276871" y="1907163"/>
            <a:ext cx="2943036" cy="2844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096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261035-EF7F-9C80-74C0-6BD5147EEB0E}"/>
              </a:ext>
            </a:extLst>
          </p:cNvPr>
          <p:cNvSpPr txBox="1"/>
          <p:nvPr/>
        </p:nvSpPr>
        <p:spPr>
          <a:xfrm flipH="1">
            <a:off x="0" y="681487"/>
            <a:ext cx="12191999" cy="3046988"/>
          </a:xfrm>
          <a:prstGeom prst="rect">
            <a:avLst/>
          </a:prstGeom>
          <a:noFill/>
        </p:spPr>
        <p:txBody>
          <a:bodyPr wrap="square" rtlCol="0">
            <a:spAutoFit/>
          </a:bodyPr>
          <a:lstStyle/>
          <a:p>
            <a:r>
              <a:rPr lang="en-US" sz="1200">
                <a:hlinkClick r:id="rId2"/>
              </a:rPr>
              <a:t>https://study.com/learn/lesson/maria-montessori-theory-facts-quotes.html#:~:text=She%20is%20mainly%20known%20for,their%20impressive%20ability%20to%20learn</a:t>
            </a:r>
            <a:r>
              <a:rPr lang="en-US" sz="1200"/>
              <a:t>.</a:t>
            </a:r>
          </a:p>
          <a:p>
            <a:endParaRPr lang="en-US" sz="1200"/>
          </a:p>
          <a:p>
            <a:r>
              <a:rPr lang="en-US" sz="1200">
                <a:hlinkClick r:id="rId3"/>
              </a:rPr>
              <a:t>https://montessori-globaleducation.org/our-history/what-is-montessori/</a:t>
            </a:r>
            <a:endParaRPr lang="en-US" sz="1200"/>
          </a:p>
          <a:p>
            <a:endParaRPr lang="en-US" sz="1200"/>
          </a:p>
          <a:p>
            <a:r>
              <a:rPr lang="en-US" sz="1200">
                <a:hlinkClick r:id="rId4"/>
              </a:rPr>
              <a:t>https://montessori-nw.org/about-montessori-education#:~:text=In%20Montessori%20classrooms%20children%20make,to%20develop%20their%20maximum%20potential</a:t>
            </a:r>
            <a:r>
              <a:rPr lang="en-US" sz="1200"/>
              <a:t>.</a:t>
            </a:r>
          </a:p>
          <a:p>
            <a:endParaRPr lang="en-US" sz="1200"/>
          </a:p>
          <a:p>
            <a:r>
              <a:rPr lang="en-US" sz="1200">
                <a:hlinkClick r:id="rId5"/>
              </a:rPr>
              <a:t>https://amshq.org/About-Montessori/Inside-the-Montessori-Classroom/Early-Childhood</a:t>
            </a:r>
            <a:r>
              <a:rPr lang="en-US" sz="1200"/>
              <a:t> </a:t>
            </a:r>
          </a:p>
          <a:p>
            <a:endParaRPr lang="en-US" sz="1200"/>
          </a:p>
          <a:p>
            <a:r>
              <a:rPr lang="en-US" sz="1200">
                <a:hlinkClick r:id="rId6"/>
              </a:rPr>
              <a:t>https://www.hisawyer.com/for-business/blog/incorporate-montessori-techniques-into-your-teaching-style</a:t>
            </a:r>
            <a:r>
              <a:rPr lang="en-US" sz="1200"/>
              <a:t>   </a:t>
            </a:r>
          </a:p>
          <a:p>
            <a:endParaRPr lang="en-US" sz="1200"/>
          </a:p>
          <a:p>
            <a:r>
              <a:rPr lang="en-US" sz="1200">
                <a:hlinkClick r:id="rId7"/>
              </a:rPr>
              <a:t>https://montessoriacademy.com.au/how-to-create-a-montessori-lesson-plan/#:~:text=Montessori%20lesson%20planning%20focuses%20on,spooning%20or%20tong%2Dtransfer%20activities</a:t>
            </a:r>
            <a:r>
              <a:rPr lang="en-US" sz="1200"/>
              <a:t>.  </a:t>
            </a:r>
          </a:p>
          <a:p>
            <a:endParaRPr lang="en-US" sz="1200"/>
          </a:p>
          <a:p>
            <a:r>
              <a:rPr lang="en-US" sz="1200">
                <a:hlinkClick r:id="rId8"/>
              </a:rPr>
              <a:t>https://miniapplemontessori.com/keep-simple-montessori-classroom-design-enhances-learning/</a:t>
            </a:r>
            <a:r>
              <a:rPr lang="en-US" sz="1200"/>
              <a:t> </a:t>
            </a:r>
          </a:p>
          <a:p>
            <a:endParaRPr lang="en-US" sz="1200"/>
          </a:p>
          <a:p>
            <a:r>
              <a:rPr lang="en-US" sz="1200">
                <a:hlinkClick r:id="rId9"/>
              </a:rPr>
              <a:t>https://www.locusassignments.com/blog/advantages-and-disadvantages-of-montessori-education</a:t>
            </a:r>
            <a:r>
              <a:rPr lang="en-US" sz="1200"/>
              <a:t> </a:t>
            </a:r>
          </a:p>
        </p:txBody>
      </p:sp>
      <p:sp>
        <p:nvSpPr>
          <p:cNvPr id="3" name="TextBox 2">
            <a:extLst>
              <a:ext uri="{FF2B5EF4-FFF2-40B4-BE49-F238E27FC236}">
                <a16:creationId xmlns:a16="http://schemas.microsoft.com/office/drawing/2014/main" id="{E8BBE884-2149-A829-C146-196DFACB15E5}"/>
              </a:ext>
            </a:extLst>
          </p:cNvPr>
          <p:cNvSpPr txBox="1"/>
          <p:nvPr/>
        </p:nvSpPr>
        <p:spPr>
          <a:xfrm>
            <a:off x="5016216" y="0"/>
            <a:ext cx="1856406" cy="369332"/>
          </a:xfrm>
          <a:prstGeom prst="rect">
            <a:avLst/>
          </a:prstGeom>
          <a:noFill/>
        </p:spPr>
        <p:txBody>
          <a:bodyPr wrap="none" rtlCol="0">
            <a:spAutoFit/>
          </a:bodyPr>
          <a:lstStyle/>
          <a:p>
            <a:r>
              <a:rPr lang="en-US" u="sng">
                <a:latin typeface="+mj-lt"/>
              </a:rPr>
              <a:t>Laura’s references </a:t>
            </a:r>
          </a:p>
        </p:txBody>
      </p:sp>
    </p:spTree>
    <p:extLst>
      <p:ext uri="{BB962C8B-B14F-4D97-AF65-F5344CB8AC3E}">
        <p14:creationId xmlns:p14="http://schemas.microsoft.com/office/powerpoint/2010/main" val="438117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5DBDC-F7DE-CE8A-7421-905359C4155E}"/>
              </a:ext>
            </a:extLst>
          </p:cNvPr>
          <p:cNvSpPr>
            <a:spLocks noGrp="1"/>
          </p:cNvSpPr>
          <p:nvPr>
            <p:ph type="title"/>
          </p:nvPr>
        </p:nvSpPr>
        <p:spPr>
          <a:xfrm>
            <a:off x="952500" y="957739"/>
            <a:ext cx="4394103" cy="1778906"/>
          </a:xfrm>
        </p:spPr>
        <p:txBody>
          <a:bodyPr>
            <a:normAutofit/>
          </a:bodyPr>
          <a:lstStyle/>
          <a:p>
            <a:r>
              <a:rPr lang="en-US"/>
              <a:t>b.f skinner </a:t>
            </a:r>
          </a:p>
        </p:txBody>
      </p:sp>
      <p:sp>
        <p:nvSpPr>
          <p:cNvPr id="3" name="Content Placeholder 2">
            <a:extLst>
              <a:ext uri="{FF2B5EF4-FFF2-40B4-BE49-F238E27FC236}">
                <a16:creationId xmlns:a16="http://schemas.microsoft.com/office/drawing/2014/main" id="{ED82D6EF-A3D4-A3FD-C275-3B2C776FEC0A}"/>
              </a:ext>
            </a:extLst>
          </p:cNvPr>
          <p:cNvSpPr>
            <a:spLocks noGrp="1"/>
          </p:cNvSpPr>
          <p:nvPr>
            <p:ph idx="1"/>
          </p:nvPr>
        </p:nvSpPr>
        <p:spPr>
          <a:xfrm>
            <a:off x="952500" y="2890882"/>
            <a:ext cx="4394103" cy="3009381"/>
          </a:xfrm>
        </p:spPr>
        <p:txBody>
          <a:bodyPr vert="horz" lIns="91440" tIns="45720" rIns="91440" bIns="45720" rtlCol="0">
            <a:normAutofit/>
          </a:bodyPr>
          <a:lstStyle/>
          <a:p>
            <a:r>
              <a:rPr lang="en-US"/>
              <a:t>Born March 20th, 1904, in Susquehanna, </a:t>
            </a:r>
            <a:r>
              <a:rPr lang="en-US" err="1"/>
              <a:t>Pennnsylvania</a:t>
            </a:r>
            <a:r>
              <a:rPr lang="en-US"/>
              <a:t> </a:t>
            </a:r>
          </a:p>
          <a:p>
            <a:r>
              <a:rPr lang="en-US"/>
              <a:t>Died August 18th, 1990, in Cambridge, Massachusetts </a:t>
            </a:r>
          </a:p>
          <a:p>
            <a:r>
              <a:rPr lang="en-US"/>
              <a:t>Born Burrhus Fredric Skinner </a:t>
            </a:r>
          </a:p>
          <a:p>
            <a:r>
              <a:rPr lang="en-US"/>
              <a:t>He was an American psychologist and an </a:t>
            </a:r>
            <a:r>
              <a:rPr lang="en-US" err="1"/>
              <a:t>influental</a:t>
            </a:r>
            <a:r>
              <a:rPr lang="en-US"/>
              <a:t> exponent of </a:t>
            </a:r>
            <a:r>
              <a:rPr lang="en-US" err="1"/>
              <a:t>behaviourism</a:t>
            </a:r>
            <a:r>
              <a:rPr lang="en-US"/>
              <a:t> </a:t>
            </a:r>
          </a:p>
        </p:txBody>
      </p:sp>
      <p:sp>
        <p:nvSpPr>
          <p:cNvPr id="28" name="Rectangle 27">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F. Skinner">
            <a:extLst>
              <a:ext uri="{FF2B5EF4-FFF2-40B4-BE49-F238E27FC236}">
                <a16:creationId xmlns:a16="http://schemas.microsoft.com/office/drawing/2014/main" id="{C9F59BCB-44FC-2252-D1C6-583CFFBA0DF7}"/>
              </a:ext>
            </a:extLst>
          </p:cNvPr>
          <p:cNvPicPr>
            <a:picLocks noChangeAspect="1"/>
          </p:cNvPicPr>
          <p:nvPr/>
        </p:nvPicPr>
        <p:blipFill>
          <a:blip r:embed="rId2"/>
          <a:stretch>
            <a:fillRect/>
          </a:stretch>
        </p:blipFill>
        <p:spPr>
          <a:xfrm>
            <a:off x="7000115" y="1699144"/>
            <a:ext cx="3459714" cy="3459714"/>
          </a:xfrm>
          <a:prstGeom prst="rect">
            <a:avLst/>
          </a:prstGeom>
        </p:spPr>
      </p:pic>
    </p:spTree>
    <p:extLst>
      <p:ext uri="{BB962C8B-B14F-4D97-AF65-F5344CB8AC3E}">
        <p14:creationId xmlns:p14="http://schemas.microsoft.com/office/powerpoint/2010/main" val="4145091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5CEA6D0-BA4F-0503-D98B-6D93AF99E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698" y="952500"/>
            <a:ext cx="9321802" cy="4953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D35A2-7F6C-50F0-3BF6-092D9C99EEFF}"/>
              </a:ext>
            </a:extLst>
          </p:cNvPr>
          <p:cNvSpPr>
            <a:spLocks noGrp="1"/>
          </p:cNvSpPr>
          <p:nvPr>
            <p:ph type="title"/>
          </p:nvPr>
        </p:nvSpPr>
        <p:spPr>
          <a:xfrm>
            <a:off x="5674035" y="145942"/>
            <a:ext cx="5144387" cy="1598024"/>
          </a:xfrm>
        </p:spPr>
        <p:txBody>
          <a:bodyPr>
            <a:normAutofit/>
          </a:bodyPr>
          <a:lstStyle/>
          <a:p>
            <a:r>
              <a:rPr lang="en-US"/>
              <a:t>b.f skinners behavioral theory </a:t>
            </a:r>
          </a:p>
        </p:txBody>
      </p:sp>
      <p:pic>
        <p:nvPicPr>
          <p:cNvPr id="4" name="Picture 3" descr="Skinner's Box Example">
            <a:extLst>
              <a:ext uri="{FF2B5EF4-FFF2-40B4-BE49-F238E27FC236}">
                <a16:creationId xmlns:a16="http://schemas.microsoft.com/office/drawing/2014/main" id="{0980CD25-AB6F-C691-CBEB-ED20ADB0645E}"/>
              </a:ext>
            </a:extLst>
          </p:cNvPr>
          <p:cNvPicPr>
            <a:picLocks noChangeAspect="1"/>
          </p:cNvPicPr>
          <p:nvPr/>
        </p:nvPicPr>
        <p:blipFill>
          <a:blip r:embed="rId2"/>
          <a:stretch>
            <a:fillRect/>
          </a:stretch>
        </p:blipFill>
        <p:spPr>
          <a:xfrm>
            <a:off x="952501" y="2130497"/>
            <a:ext cx="3643924" cy="2597005"/>
          </a:xfrm>
          <a:prstGeom prst="rect">
            <a:avLst/>
          </a:prstGeom>
        </p:spPr>
      </p:pic>
      <p:sp>
        <p:nvSpPr>
          <p:cNvPr id="3" name="Content Placeholder 2">
            <a:extLst>
              <a:ext uri="{FF2B5EF4-FFF2-40B4-BE49-F238E27FC236}">
                <a16:creationId xmlns:a16="http://schemas.microsoft.com/office/drawing/2014/main" id="{9C03E7F9-F05B-1039-8533-E17E862199A2}"/>
              </a:ext>
            </a:extLst>
          </p:cNvPr>
          <p:cNvSpPr>
            <a:spLocks noGrp="1"/>
          </p:cNvSpPr>
          <p:nvPr>
            <p:ph idx="1"/>
          </p:nvPr>
        </p:nvSpPr>
        <p:spPr>
          <a:xfrm>
            <a:off x="4795800" y="1524861"/>
            <a:ext cx="6435910" cy="4371900"/>
          </a:xfrm>
        </p:spPr>
        <p:txBody>
          <a:bodyPr vert="horz" lIns="91440" tIns="45720" rIns="91440" bIns="45720" rtlCol="0" anchor="t">
            <a:normAutofit/>
          </a:bodyPr>
          <a:lstStyle/>
          <a:p>
            <a:pPr marL="0" indent="0">
              <a:lnSpc>
                <a:spcPct val="110000"/>
              </a:lnSpc>
              <a:buNone/>
            </a:pPr>
            <a:r>
              <a:rPr lang="en-US" sz="1400">
                <a:latin typeface="Calibri"/>
                <a:ea typeface="Calibri"/>
                <a:cs typeface="Calibri"/>
              </a:rPr>
              <a:t>Skinners box theory based </a:t>
            </a:r>
            <a:r>
              <a:rPr lang="en-US" sz="1400" err="1">
                <a:latin typeface="Calibri"/>
                <a:ea typeface="Calibri"/>
                <a:cs typeface="Calibri"/>
              </a:rPr>
              <a:t>closly</a:t>
            </a:r>
            <a:r>
              <a:rPr lang="en-US" sz="1400">
                <a:latin typeface="Calibri"/>
                <a:ea typeface="Calibri"/>
                <a:cs typeface="Calibri"/>
              </a:rPr>
              <a:t> of </a:t>
            </a:r>
            <a:r>
              <a:rPr lang="en-US" sz="1400" err="1">
                <a:latin typeface="Calibri"/>
                <a:ea typeface="Calibri"/>
                <a:cs typeface="Calibri"/>
              </a:rPr>
              <a:t>pavlovs</a:t>
            </a:r>
            <a:r>
              <a:rPr lang="en-US" sz="1400">
                <a:latin typeface="Calibri"/>
                <a:ea typeface="Calibri"/>
                <a:cs typeface="Calibri"/>
              </a:rPr>
              <a:t> dog theory where they are both </a:t>
            </a:r>
            <a:r>
              <a:rPr lang="en-US" sz="1400" err="1">
                <a:latin typeface="Calibri"/>
                <a:ea typeface="Calibri"/>
                <a:cs typeface="Calibri"/>
              </a:rPr>
              <a:t>uswd</a:t>
            </a:r>
            <a:r>
              <a:rPr lang="en-US" sz="1400">
                <a:latin typeface="Calibri"/>
                <a:ea typeface="Calibri"/>
                <a:cs typeface="Calibri"/>
              </a:rPr>
              <a:t> in </a:t>
            </a:r>
            <a:r>
              <a:rPr lang="en-US" sz="1400" err="1">
                <a:latin typeface="Calibri"/>
                <a:ea typeface="Calibri"/>
                <a:cs typeface="Calibri"/>
              </a:rPr>
              <a:t>operent</a:t>
            </a:r>
            <a:r>
              <a:rPr lang="en-US" sz="1400">
                <a:latin typeface="Calibri"/>
                <a:ea typeface="Calibri"/>
                <a:cs typeface="Calibri"/>
              </a:rPr>
              <a:t> conditioning and they are both used as big aspects of </a:t>
            </a:r>
            <a:r>
              <a:rPr lang="en-US" sz="1400" err="1">
                <a:latin typeface="Calibri"/>
                <a:ea typeface="Calibri"/>
                <a:cs typeface="Calibri"/>
              </a:rPr>
              <a:t>behavioural</a:t>
            </a:r>
            <a:r>
              <a:rPr lang="en-US" sz="1400">
                <a:latin typeface="Calibri"/>
                <a:ea typeface="Calibri"/>
                <a:cs typeface="Calibri"/>
              </a:rPr>
              <a:t> </a:t>
            </a:r>
            <a:r>
              <a:rPr lang="en-US" sz="1400" err="1">
                <a:latin typeface="Calibri"/>
                <a:ea typeface="Calibri"/>
                <a:cs typeface="Calibri"/>
              </a:rPr>
              <a:t>theorys</a:t>
            </a:r>
            <a:r>
              <a:rPr lang="en-US" sz="1400">
                <a:latin typeface="Calibri"/>
                <a:ea typeface="Calibri"/>
                <a:cs typeface="Calibri"/>
              </a:rPr>
              <a:t> </a:t>
            </a:r>
          </a:p>
          <a:p>
            <a:pPr marL="0" indent="0">
              <a:lnSpc>
                <a:spcPct val="110000"/>
              </a:lnSpc>
              <a:buNone/>
            </a:pPr>
            <a:r>
              <a:rPr lang="en-US" sz="1400">
                <a:latin typeface="Calibri"/>
                <a:ea typeface="Calibri"/>
                <a:cs typeface="Calibri"/>
              </a:rPr>
              <a:t>B.F </a:t>
            </a:r>
            <a:r>
              <a:rPr lang="en-US" sz="1400" err="1">
                <a:latin typeface="Calibri"/>
                <a:ea typeface="Calibri"/>
                <a:cs typeface="Calibri"/>
              </a:rPr>
              <a:t>Skinnners</a:t>
            </a:r>
            <a:r>
              <a:rPr lang="en-US" sz="1400">
                <a:latin typeface="Calibri"/>
                <a:ea typeface="Calibri"/>
                <a:cs typeface="Calibri"/>
              </a:rPr>
              <a:t> work was based on the works of the </a:t>
            </a:r>
            <a:r>
              <a:rPr lang="en-US" sz="1400" err="1">
                <a:latin typeface="Calibri"/>
                <a:ea typeface="Calibri"/>
                <a:cs typeface="Calibri"/>
              </a:rPr>
              <a:t>behavioural</a:t>
            </a:r>
            <a:r>
              <a:rPr lang="en-US" sz="1400">
                <a:latin typeface="Calibri"/>
                <a:ea typeface="Calibri"/>
                <a:cs typeface="Calibri"/>
              </a:rPr>
              <a:t> </a:t>
            </a:r>
            <a:r>
              <a:rPr lang="en-US" sz="1400" err="1">
                <a:latin typeface="Calibri"/>
                <a:ea typeface="Calibri"/>
                <a:cs typeface="Calibri"/>
              </a:rPr>
              <a:t>theoriests</a:t>
            </a:r>
            <a:r>
              <a:rPr lang="en-US" sz="1400">
                <a:latin typeface="Calibri"/>
                <a:ea typeface="Calibri"/>
                <a:cs typeface="Calibri"/>
              </a:rPr>
              <a:t> that came before him. The 3 main people that he was </a:t>
            </a:r>
            <a:r>
              <a:rPr lang="en-US" sz="1400" err="1">
                <a:latin typeface="Calibri"/>
                <a:ea typeface="Calibri"/>
                <a:cs typeface="Calibri"/>
              </a:rPr>
              <a:t>atracted</a:t>
            </a:r>
            <a:r>
              <a:rPr lang="en-US" sz="1400">
                <a:latin typeface="Calibri"/>
                <a:ea typeface="Calibri"/>
                <a:cs typeface="Calibri"/>
              </a:rPr>
              <a:t> to was </a:t>
            </a:r>
          </a:p>
          <a:p>
            <a:pPr>
              <a:lnSpc>
                <a:spcPct val="110000"/>
              </a:lnSpc>
            </a:pPr>
            <a:r>
              <a:rPr lang="en-US" sz="1400">
                <a:latin typeface="Calibri"/>
                <a:ea typeface="Calibri"/>
                <a:cs typeface="Calibri"/>
              </a:rPr>
              <a:t>Ivan Petrovich Pavlov with his conditioned reflexes theory which is more known as </a:t>
            </a:r>
            <a:r>
              <a:rPr lang="en-US" sz="1400" err="1">
                <a:latin typeface="Calibri"/>
                <a:ea typeface="Calibri"/>
                <a:cs typeface="Calibri"/>
              </a:rPr>
              <a:t>pavlovs</a:t>
            </a:r>
            <a:r>
              <a:rPr lang="en-US" sz="1400">
                <a:latin typeface="Calibri"/>
                <a:ea typeface="Calibri"/>
                <a:cs typeface="Calibri"/>
              </a:rPr>
              <a:t> dogs theory </a:t>
            </a:r>
          </a:p>
          <a:p>
            <a:pPr>
              <a:lnSpc>
                <a:spcPct val="110000"/>
              </a:lnSpc>
            </a:pPr>
            <a:r>
              <a:rPr lang="en-US" sz="1400">
                <a:latin typeface="Calibri"/>
                <a:ea typeface="Calibri"/>
                <a:cs typeface="Calibri"/>
              </a:rPr>
              <a:t>Betrand Russell and his </a:t>
            </a:r>
            <a:r>
              <a:rPr lang="en-US" sz="1400" err="1">
                <a:latin typeface="Calibri"/>
                <a:ea typeface="Calibri"/>
                <a:cs typeface="Calibri"/>
              </a:rPr>
              <a:t>behaviourism</a:t>
            </a:r>
            <a:r>
              <a:rPr lang="en-US" sz="1400">
                <a:latin typeface="Calibri"/>
                <a:ea typeface="Calibri"/>
                <a:cs typeface="Calibri"/>
              </a:rPr>
              <a:t> </a:t>
            </a:r>
            <a:r>
              <a:rPr lang="en-US" sz="1400" err="1">
                <a:latin typeface="Calibri"/>
                <a:ea typeface="Calibri"/>
                <a:cs typeface="Calibri"/>
              </a:rPr>
              <a:t>theorys</a:t>
            </a:r>
            <a:r>
              <a:rPr lang="en-US" sz="1400">
                <a:latin typeface="Calibri"/>
                <a:ea typeface="Calibri"/>
                <a:cs typeface="Calibri"/>
              </a:rPr>
              <a:t> </a:t>
            </a:r>
          </a:p>
          <a:p>
            <a:pPr>
              <a:lnSpc>
                <a:spcPct val="110000"/>
              </a:lnSpc>
            </a:pPr>
            <a:r>
              <a:rPr lang="en-US" sz="1400">
                <a:latin typeface="Calibri"/>
                <a:ea typeface="Calibri"/>
                <a:cs typeface="Calibri"/>
              </a:rPr>
              <a:t>And </a:t>
            </a:r>
            <a:r>
              <a:rPr lang="en-US" sz="1400" err="1">
                <a:latin typeface="Calibri"/>
                <a:ea typeface="Calibri"/>
                <a:cs typeface="Calibri"/>
              </a:rPr>
              <a:t>finially</a:t>
            </a:r>
            <a:r>
              <a:rPr lang="en-US" sz="1400">
                <a:latin typeface="Calibri"/>
                <a:ea typeface="Calibri"/>
                <a:cs typeface="Calibri"/>
              </a:rPr>
              <a:t> John B. </a:t>
            </a:r>
            <a:r>
              <a:rPr lang="en-US" sz="1400" err="1">
                <a:latin typeface="Calibri"/>
                <a:ea typeface="Calibri"/>
                <a:cs typeface="Calibri"/>
              </a:rPr>
              <a:t>watson</a:t>
            </a:r>
            <a:r>
              <a:rPr lang="en-US" sz="1400">
                <a:latin typeface="Calibri"/>
                <a:ea typeface="Calibri"/>
                <a:cs typeface="Calibri"/>
              </a:rPr>
              <a:t> who was the founder of the </a:t>
            </a:r>
            <a:r>
              <a:rPr lang="en-US" sz="1400" err="1">
                <a:latin typeface="Calibri"/>
                <a:ea typeface="Calibri"/>
                <a:cs typeface="Calibri"/>
              </a:rPr>
              <a:t>behaviourism</a:t>
            </a:r>
            <a:r>
              <a:rPr lang="en-US" sz="1400">
                <a:latin typeface="Calibri"/>
                <a:ea typeface="Calibri"/>
                <a:cs typeface="Calibri"/>
              </a:rPr>
              <a:t> theory </a:t>
            </a:r>
          </a:p>
          <a:p>
            <a:pPr marL="0" indent="0">
              <a:buNone/>
            </a:pPr>
            <a:r>
              <a:rPr lang="en-US" sz="1400">
                <a:latin typeface="Calibri"/>
                <a:ea typeface="Calibri"/>
                <a:cs typeface="Calibri"/>
              </a:rPr>
              <a:t>Skinners box theory is the theory that Skinner used a box and put a rat in the box </a:t>
            </a:r>
            <a:r>
              <a:rPr lang="en-US" sz="1400">
                <a:solidFill>
                  <a:srgbClr val="222222"/>
                </a:solidFill>
                <a:latin typeface="Calibri"/>
                <a:ea typeface="+mn-lt"/>
                <a:cs typeface="+mn-lt"/>
              </a:rPr>
              <a:t>An animal is isolated in a box equipped with levers or other devices in this environment. The animal learns that pressing a lever or displaying specific behaviors can lead to rewards or punishments.(</a:t>
            </a:r>
            <a:r>
              <a:rPr lang="en-US" sz="1400">
                <a:solidFill>
                  <a:srgbClr val="222222"/>
                </a:solidFill>
                <a:latin typeface="Calibri"/>
                <a:ea typeface="Calibri"/>
                <a:cs typeface="Calibri"/>
              </a:rPr>
              <a:t>Published</a:t>
            </a:r>
            <a:r>
              <a:rPr lang="en-US" sz="1400">
                <a:solidFill>
                  <a:srgbClr val="222222"/>
                </a:solidFill>
                <a:latin typeface="Calibri"/>
                <a:ea typeface="+mn-lt"/>
                <a:cs typeface="+mn-lt"/>
              </a:rPr>
              <a:t> by:</a:t>
            </a:r>
            <a:r>
              <a:rPr lang="en-US" sz="1400">
                <a:solidFill>
                  <a:srgbClr val="222222"/>
                </a:solidFill>
                <a:latin typeface="Calibri"/>
                <a:ea typeface="+mn-lt"/>
                <a:cs typeface="+mn-lt"/>
                <a:hlinkClick r:id="rId3"/>
              </a:rPr>
              <a:t>Practical Psychology</a:t>
            </a:r>
            <a:r>
              <a:rPr lang="en-US" sz="1400">
                <a:solidFill>
                  <a:srgbClr val="222222"/>
                </a:solidFill>
                <a:latin typeface="Calibri"/>
                <a:ea typeface="+mn-lt"/>
                <a:cs typeface="+mn-lt"/>
              </a:rPr>
              <a:t> on November 12, 2023)</a:t>
            </a:r>
            <a:endParaRPr lang="en-US" sz="1400">
              <a:latin typeface="Calibri"/>
              <a:ea typeface="Calibri"/>
              <a:cs typeface="Calibri"/>
            </a:endParaRPr>
          </a:p>
          <a:p>
            <a:pPr marL="0" indent="0">
              <a:lnSpc>
                <a:spcPct val="110000"/>
              </a:lnSpc>
              <a:buNone/>
            </a:pPr>
            <a:endParaRPr lang="en-US" sz="1400">
              <a:latin typeface="Calibri"/>
              <a:ea typeface="Calibri"/>
              <a:cs typeface="Calibri"/>
            </a:endParaRPr>
          </a:p>
          <a:p>
            <a:pPr marL="0" indent="0">
              <a:lnSpc>
                <a:spcPct val="110000"/>
              </a:lnSpc>
              <a:buNone/>
            </a:pPr>
            <a:endParaRPr lang="en-US" sz="1400"/>
          </a:p>
          <a:p>
            <a:pPr marL="0" indent="0">
              <a:lnSpc>
                <a:spcPct val="110000"/>
              </a:lnSpc>
              <a:buNone/>
            </a:pPr>
            <a:endParaRPr lang="en-US" sz="1400"/>
          </a:p>
          <a:p>
            <a:pPr marL="0" indent="0">
              <a:lnSpc>
                <a:spcPct val="110000"/>
              </a:lnSpc>
              <a:buNone/>
            </a:pPr>
            <a:endParaRPr lang="en-US" sz="1400"/>
          </a:p>
        </p:txBody>
      </p:sp>
    </p:spTree>
    <p:extLst>
      <p:ext uri="{BB962C8B-B14F-4D97-AF65-F5344CB8AC3E}">
        <p14:creationId xmlns:p14="http://schemas.microsoft.com/office/powerpoint/2010/main" val="839371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2D69FB-D601-1AB3-9866-BD5D97800C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168" y="952500"/>
            <a:ext cx="3453145" cy="495299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1F696-06FE-3EC5-8C71-351483410754}"/>
              </a:ext>
            </a:extLst>
          </p:cNvPr>
          <p:cNvSpPr>
            <a:spLocks noGrp="1"/>
          </p:cNvSpPr>
          <p:nvPr>
            <p:ph type="title"/>
          </p:nvPr>
        </p:nvSpPr>
        <p:spPr>
          <a:xfrm>
            <a:off x="6483822" y="-2060"/>
            <a:ext cx="5710237" cy="1598023"/>
          </a:xfrm>
        </p:spPr>
        <p:txBody>
          <a:bodyPr>
            <a:normAutofit/>
          </a:bodyPr>
          <a:lstStyle/>
          <a:p>
            <a:pPr>
              <a:lnSpc>
                <a:spcPct val="110000"/>
              </a:lnSpc>
            </a:pPr>
            <a:r>
              <a:rPr lang="en-US" sz="2000">
                <a:ea typeface="+mj-lt"/>
                <a:cs typeface="+mj-lt"/>
              </a:rPr>
              <a:t>How does skinners </a:t>
            </a:r>
            <a:r>
              <a:rPr lang="en-US" sz="2000" err="1">
                <a:ea typeface="+mj-lt"/>
                <a:cs typeface="+mj-lt"/>
              </a:rPr>
              <a:t>behavioural</a:t>
            </a:r>
            <a:r>
              <a:rPr lang="en-US" sz="2000">
                <a:ea typeface="+mj-lt"/>
                <a:cs typeface="+mj-lt"/>
              </a:rPr>
              <a:t> theory facilitate the development of skills and knowledge </a:t>
            </a:r>
            <a:endParaRPr lang="en-US" sz="2000"/>
          </a:p>
        </p:txBody>
      </p:sp>
      <p:pic>
        <p:nvPicPr>
          <p:cNvPr id="16" name="Graphic 15" descr="Irritant">
            <a:extLst>
              <a:ext uri="{FF2B5EF4-FFF2-40B4-BE49-F238E27FC236}">
                <a16:creationId xmlns:a16="http://schemas.microsoft.com/office/drawing/2014/main" id="{9F1ED6CE-E616-2816-AB84-F674E28FE7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2501" y="1700691"/>
            <a:ext cx="3465636" cy="3465636"/>
          </a:xfrm>
          <a:prstGeom prst="rect">
            <a:avLst/>
          </a:prstGeom>
        </p:spPr>
      </p:pic>
      <p:sp>
        <p:nvSpPr>
          <p:cNvPr id="3" name="Content Placeholder 2">
            <a:extLst>
              <a:ext uri="{FF2B5EF4-FFF2-40B4-BE49-F238E27FC236}">
                <a16:creationId xmlns:a16="http://schemas.microsoft.com/office/drawing/2014/main" id="{E1E9B56A-A4A0-ACB7-3587-53FA01627F74}"/>
              </a:ext>
            </a:extLst>
          </p:cNvPr>
          <p:cNvSpPr>
            <a:spLocks noGrp="1"/>
          </p:cNvSpPr>
          <p:nvPr>
            <p:ph idx="1"/>
          </p:nvPr>
        </p:nvSpPr>
        <p:spPr>
          <a:xfrm>
            <a:off x="5478163" y="1472395"/>
            <a:ext cx="6705599" cy="5411347"/>
          </a:xfrm>
        </p:spPr>
        <p:txBody>
          <a:bodyPr vert="horz" lIns="91440" tIns="45720" rIns="91440" bIns="45720" rtlCol="0" anchor="t">
            <a:normAutofit fontScale="70000" lnSpcReduction="20000"/>
          </a:bodyPr>
          <a:lstStyle/>
          <a:p>
            <a:pPr marL="0" indent="0">
              <a:lnSpc>
                <a:spcPct val="110000"/>
              </a:lnSpc>
              <a:buNone/>
            </a:pPr>
            <a:r>
              <a:rPr lang="en-US" sz="1200" u="sng"/>
              <a:t>Negative</a:t>
            </a:r>
            <a:r>
              <a:rPr lang="en-US" sz="1400" u="sng"/>
              <a:t> reinforcement</a:t>
            </a:r>
            <a:endParaRPr lang="en-US" sz="1400"/>
          </a:p>
          <a:p>
            <a:pPr>
              <a:lnSpc>
                <a:spcPct val="110000"/>
              </a:lnSpc>
            </a:pPr>
            <a:r>
              <a:rPr lang="en-US" sz="1400"/>
              <a:t>Removing an unpleasant </a:t>
            </a:r>
            <a:r>
              <a:rPr lang="en-US" sz="1400" err="1"/>
              <a:t>stimulas</a:t>
            </a:r>
            <a:r>
              <a:rPr lang="en-US" sz="1400"/>
              <a:t> to increase </a:t>
            </a:r>
            <a:r>
              <a:rPr lang="en-US" sz="1400" err="1"/>
              <a:t>behaviour</a:t>
            </a:r>
            <a:r>
              <a:rPr lang="en-US" sz="1400"/>
              <a:t> </a:t>
            </a:r>
          </a:p>
          <a:p>
            <a:pPr>
              <a:lnSpc>
                <a:spcPct val="110000"/>
              </a:lnSpc>
            </a:pPr>
            <a:r>
              <a:rPr lang="en-US" sz="1400"/>
              <a:t>Takes things away from the children </a:t>
            </a:r>
          </a:p>
          <a:p>
            <a:pPr>
              <a:lnSpc>
                <a:spcPct val="110000"/>
              </a:lnSpc>
            </a:pPr>
            <a:r>
              <a:rPr lang="en-US" sz="1400"/>
              <a:t>Gives punishments </a:t>
            </a:r>
          </a:p>
          <a:p>
            <a:pPr>
              <a:lnSpc>
                <a:spcPct val="110000"/>
              </a:lnSpc>
            </a:pPr>
            <a:r>
              <a:rPr lang="en-US" sz="1400"/>
              <a:t>Example a child puts there jacket on to go outside then they will not need the teacher to reminder them and then the child learns independence </a:t>
            </a:r>
          </a:p>
          <a:p>
            <a:pPr marL="0" indent="0">
              <a:lnSpc>
                <a:spcPct val="110000"/>
              </a:lnSpc>
              <a:buNone/>
            </a:pPr>
            <a:r>
              <a:rPr lang="en-US" sz="1400" u="sng"/>
              <a:t>Positive reinforcement</a:t>
            </a:r>
          </a:p>
          <a:p>
            <a:pPr>
              <a:lnSpc>
                <a:spcPct val="110000"/>
              </a:lnSpc>
            </a:pPr>
            <a:r>
              <a:rPr lang="en-US" sz="1400"/>
              <a:t>adding a desirable </a:t>
            </a:r>
            <a:r>
              <a:rPr lang="en-US" sz="1400" err="1"/>
              <a:t>stimulas</a:t>
            </a:r>
            <a:r>
              <a:rPr lang="en-US" sz="1400"/>
              <a:t> to increase </a:t>
            </a:r>
            <a:r>
              <a:rPr lang="en-US" sz="1400" err="1"/>
              <a:t>behaviour</a:t>
            </a:r>
            <a:r>
              <a:rPr lang="en-US" sz="1400"/>
              <a:t> </a:t>
            </a:r>
          </a:p>
          <a:p>
            <a:pPr>
              <a:lnSpc>
                <a:spcPct val="110000"/>
              </a:lnSpc>
            </a:pPr>
            <a:r>
              <a:rPr lang="en-US" sz="1400"/>
              <a:t>Gives things to the children </a:t>
            </a:r>
          </a:p>
          <a:p>
            <a:pPr>
              <a:lnSpc>
                <a:spcPct val="110000"/>
              </a:lnSpc>
            </a:pPr>
            <a:r>
              <a:rPr lang="en-US" sz="1400"/>
              <a:t>Presents rewards </a:t>
            </a:r>
          </a:p>
          <a:p>
            <a:pPr>
              <a:lnSpc>
                <a:spcPct val="110000"/>
              </a:lnSpc>
            </a:pPr>
            <a:r>
              <a:rPr lang="en-US" sz="1400"/>
              <a:t>Example a child is more likely to clean their room if they are given a sticker or a chocolate bar</a:t>
            </a:r>
          </a:p>
          <a:p>
            <a:pPr marL="0" indent="0">
              <a:lnSpc>
                <a:spcPct val="110000"/>
              </a:lnSpc>
              <a:buNone/>
            </a:pPr>
            <a:r>
              <a:rPr lang="en-US" sz="1400" u="sng"/>
              <a:t>Negative punishment </a:t>
            </a:r>
          </a:p>
          <a:p>
            <a:pPr>
              <a:lnSpc>
                <a:spcPct val="110000"/>
              </a:lnSpc>
            </a:pPr>
            <a:r>
              <a:rPr lang="en-US" sz="1400"/>
              <a:t>Removes a desirable </a:t>
            </a:r>
            <a:r>
              <a:rPr lang="en-US" sz="1400" err="1"/>
              <a:t>stimulas</a:t>
            </a:r>
            <a:r>
              <a:rPr lang="en-US" sz="1400"/>
              <a:t> to decrease behavior </a:t>
            </a:r>
          </a:p>
          <a:p>
            <a:pPr>
              <a:lnSpc>
                <a:spcPct val="110000"/>
              </a:lnSpc>
            </a:pPr>
            <a:r>
              <a:rPr lang="en-US" sz="1400"/>
              <a:t>Takes away a pleasant </a:t>
            </a:r>
            <a:r>
              <a:rPr lang="en-US" sz="1400" err="1"/>
              <a:t>stimulas</a:t>
            </a:r>
            <a:r>
              <a:rPr lang="en-US" sz="1400"/>
              <a:t> when bad behavior </a:t>
            </a:r>
            <a:r>
              <a:rPr lang="en-US" sz="1400" err="1"/>
              <a:t>accures</a:t>
            </a:r>
            <a:r>
              <a:rPr lang="en-US" sz="1400"/>
              <a:t> to stop the behavior from continuing </a:t>
            </a:r>
          </a:p>
          <a:p>
            <a:pPr>
              <a:lnSpc>
                <a:spcPct val="110000"/>
              </a:lnSpc>
            </a:pPr>
            <a:r>
              <a:rPr lang="en-US" sz="1400"/>
              <a:t>Example if the child refuses to share a toy, then all toys shall be taken away from the child till they learn to share </a:t>
            </a:r>
          </a:p>
          <a:p>
            <a:pPr marL="0" indent="0">
              <a:lnSpc>
                <a:spcPct val="110000"/>
              </a:lnSpc>
              <a:buNone/>
            </a:pPr>
            <a:r>
              <a:rPr lang="en-US" sz="1400" u="sng"/>
              <a:t>Positive punishment </a:t>
            </a:r>
          </a:p>
          <a:p>
            <a:pPr>
              <a:lnSpc>
                <a:spcPct val="110000"/>
              </a:lnSpc>
            </a:pPr>
            <a:r>
              <a:rPr lang="en-US" sz="1400"/>
              <a:t>Adding an unpleasant </a:t>
            </a:r>
            <a:r>
              <a:rPr lang="en-US" sz="1400" err="1"/>
              <a:t>stimulas</a:t>
            </a:r>
            <a:r>
              <a:rPr lang="en-US" sz="1400"/>
              <a:t> to decrease </a:t>
            </a:r>
            <a:r>
              <a:rPr lang="en-US" sz="1400" err="1"/>
              <a:t>behaviur</a:t>
            </a:r>
            <a:r>
              <a:rPr lang="en-US" sz="1400"/>
              <a:t> </a:t>
            </a:r>
          </a:p>
          <a:p>
            <a:pPr>
              <a:lnSpc>
                <a:spcPct val="110000"/>
              </a:lnSpc>
            </a:pPr>
            <a:r>
              <a:rPr lang="en-US" sz="1400"/>
              <a:t>Presents an unpleasant consequence after a bad behavior to stop the behavior from continuing </a:t>
            </a:r>
          </a:p>
          <a:p>
            <a:pPr>
              <a:lnSpc>
                <a:spcPct val="110000"/>
              </a:lnSpc>
            </a:pPr>
            <a:r>
              <a:rPr lang="en-US" sz="1400"/>
              <a:t>Example a child hits another child should be put in a time out in order to learn that there is consequences for their actions </a:t>
            </a:r>
          </a:p>
          <a:p>
            <a:pPr>
              <a:lnSpc>
                <a:spcPct val="110000"/>
              </a:lnSpc>
            </a:pPr>
            <a:endParaRPr lang="en-US" sz="500"/>
          </a:p>
          <a:p>
            <a:pPr marL="0" indent="0">
              <a:lnSpc>
                <a:spcPct val="110000"/>
              </a:lnSpc>
              <a:buNone/>
            </a:pPr>
            <a:endParaRPr lang="en-US" sz="500" u="sng"/>
          </a:p>
          <a:p>
            <a:pPr marL="0" indent="0">
              <a:lnSpc>
                <a:spcPct val="110000"/>
              </a:lnSpc>
              <a:buNone/>
            </a:pPr>
            <a:endParaRPr lang="en-US" sz="500" u="sng"/>
          </a:p>
          <a:p>
            <a:pPr>
              <a:lnSpc>
                <a:spcPct val="110000"/>
              </a:lnSpc>
            </a:pPr>
            <a:endParaRPr lang="en-US" sz="500"/>
          </a:p>
        </p:txBody>
      </p:sp>
    </p:spTree>
    <p:extLst>
      <p:ext uri="{BB962C8B-B14F-4D97-AF65-F5344CB8AC3E}">
        <p14:creationId xmlns:p14="http://schemas.microsoft.com/office/powerpoint/2010/main" val="1737626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2D69FB-D601-1AB3-9866-BD5D97800C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168" y="952500"/>
            <a:ext cx="3453145" cy="495299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51C40-A1F7-D9D5-5F04-464F07C13987}"/>
              </a:ext>
            </a:extLst>
          </p:cNvPr>
          <p:cNvSpPr>
            <a:spLocks noGrp="1"/>
          </p:cNvSpPr>
          <p:nvPr>
            <p:ph type="title"/>
          </p:nvPr>
        </p:nvSpPr>
        <p:spPr>
          <a:xfrm>
            <a:off x="6483822" y="100912"/>
            <a:ext cx="5710237" cy="1598023"/>
          </a:xfrm>
        </p:spPr>
        <p:txBody>
          <a:bodyPr>
            <a:normAutofit/>
          </a:bodyPr>
          <a:lstStyle/>
          <a:p>
            <a:pPr>
              <a:lnSpc>
                <a:spcPct val="110000"/>
              </a:lnSpc>
            </a:pPr>
            <a:r>
              <a:rPr lang="en-US" sz="2200"/>
              <a:t>How is skinners behavioral theory applied to a early years classroom </a:t>
            </a:r>
          </a:p>
        </p:txBody>
      </p:sp>
      <p:pic>
        <p:nvPicPr>
          <p:cNvPr id="25" name="Graphic 24" descr="Rat">
            <a:extLst>
              <a:ext uri="{FF2B5EF4-FFF2-40B4-BE49-F238E27FC236}">
                <a16:creationId xmlns:a16="http://schemas.microsoft.com/office/drawing/2014/main" id="{E2F7AD6F-90E2-3FF3-FD8D-E013841D78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2501" y="1700691"/>
            <a:ext cx="3465636" cy="3465636"/>
          </a:xfrm>
          <a:prstGeom prst="rect">
            <a:avLst/>
          </a:prstGeom>
        </p:spPr>
      </p:pic>
      <p:sp>
        <p:nvSpPr>
          <p:cNvPr id="3" name="Content Placeholder 2">
            <a:extLst>
              <a:ext uri="{FF2B5EF4-FFF2-40B4-BE49-F238E27FC236}">
                <a16:creationId xmlns:a16="http://schemas.microsoft.com/office/drawing/2014/main" id="{FF4981F4-4C76-67B2-8EED-1756042A109F}"/>
              </a:ext>
            </a:extLst>
          </p:cNvPr>
          <p:cNvSpPr>
            <a:spLocks noGrp="1"/>
          </p:cNvSpPr>
          <p:nvPr>
            <p:ph idx="1"/>
          </p:nvPr>
        </p:nvSpPr>
        <p:spPr>
          <a:xfrm>
            <a:off x="5941542" y="1719530"/>
            <a:ext cx="4800600" cy="4742023"/>
          </a:xfrm>
        </p:spPr>
        <p:txBody>
          <a:bodyPr vert="horz" lIns="91440" tIns="45720" rIns="91440" bIns="45720" rtlCol="0" anchor="t">
            <a:noAutofit/>
          </a:bodyPr>
          <a:lstStyle/>
          <a:p>
            <a:pPr marL="0" indent="0">
              <a:lnSpc>
                <a:spcPct val="110000"/>
              </a:lnSpc>
              <a:buNone/>
            </a:pPr>
            <a:r>
              <a:rPr lang="en-US" sz="1400"/>
              <a:t>Skinnerian conditioning is a method of learning that uses rewards and punishment to modify </a:t>
            </a:r>
            <a:r>
              <a:rPr lang="en-US" sz="1400" err="1"/>
              <a:t>behaviour</a:t>
            </a:r>
            <a:r>
              <a:rPr lang="en-US" sz="1400"/>
              <a:t> it can be used well in an early years classroom as it :</a:t>
            </a:r>
          </a:p>
          <a:p>
            <a:pPr>
              <a:lnSpc>
                <a:spcPct val="110000"/>
              </a:lnSpc>
            </a:pPr>
            <a:r>
              <a:rPr lang="en-US" sz="1400"/>
              <a:t>Sets goals for </a:t>
            </a:r>
            <a:r>
              <a:rPr lang="en-US" sz="1400" err="1"/>
              <a:t>behaviour</a:t>
            </a:r>
            <a:r>
              <a:rPr lang="en-US" sz="1400"/>
              <a:t> </a:t>
            </a:r>
          </a:p>
          <a:p>
            <a:pPr>
              <a:lnSpc>
                <a:spcPct val="110000"/>
              </a:lnSpc>
            </a:pPr>
            <a:r>
              <a:rPr lang="en-US" sz="1400" err="1"/>
              <a:t>Determins</a:t>
            </a:r>
            <a:r>
              <a:rPr lang="en-US" sz="1400"/>
              <a:t> </a:t>
            </a:r>
            <a:r>
              <a:rPr lang="en-US" sz="1400" err="1"/>
              <a:t>appropiate</a:t>
            </a:r>
            <a:r>
              <a:rPr lang="en-US" sz="1400"/>
              <a:t> ways to reinforce the behaviors </a:t>
            </a:r>
          </a:p>
          <a:p>
            <a:pPr>
              <a:lnSpc>
                <a:spcPct val="110000"/>
              </a:lnSpc>
            </a:pPr>
            <a:r>
              <a:rPr lang="en-US" sz="1400"/>
              <a:t>Choosing procedures for changing the behaviors </a:t>
            </a:r>
          </a:p>
          <a:p>
            <a:pPr>
              <a:lnSpc>
                <a:spcPct val="110000"/>
              </a:lnSpc>
            </a:pPr>
            <a:r>
              <a:rPr lang="en-US" sz="1400" err="1"/>
              <a:t>Impliment</a:t>
            </a:r>
            <a:r>
              <a:rPr lang="en-US" sz="1400"/>
              <a:t> procedures and record your results </a:t>
            </a:r>
          </a:p>
          <a:p>
            <a:pPr>
              <a:lnSpc>
                <a:spcPct val="110000"/>
              </a:lnSpc>
            </a:pPr>
            <a:r>
              <a:rPr lang="en-US" sz="1400"/>
              <a:t>Evaluate and revise as needed </a:t>
            </a:r>
          </a:p>
          <a:p>
            <a:pPr>
              <a:lnSpc>
                <a:spcPct val="110000"/>
              </a:lnSpc>
            </a:pPr>
            <a:r>
              <a:rPr lang="en-US" sz="1400"/>
              <a:t>Positive reinforcement </a:t>
            </a:r>
          </a:p>
          <a:p>
            <a:pPr>
              <a:lnSpc>
                <a:spcPct val="110000"/>
              </a:lnSpc>
            </a:pPr>
            <a:r>
              <a:rPr lang="en-US" sz="1400"/>
              <a:t>Negative reinforcement</a:t>
            </a:r>
          </a:p>
          <a:p>
            <a:pPr marL="0" indent="0">
              <a:lnSpc>
                <a:spcPct val="110000"/>
              </a:lnSpc>
              <a:buNone/>
            </a:pPr>
            <a:r>
              <a:rPr lang="en-US" sz="1400"/>
              <a:t>Skinners box theory also shows that a person that is first </a:t>
            </a:r>
            <a:r>
              <a:rPr lang="en-US" sz="1400" err="1"/>
              <a:t>exspoded</a:t>
            </a:r>
            <a:r>
              <a:rPr lang="en-US" sz="1400"/>
              <a:t> to a </a:t>
            </a:r>
            <a:r>
              <a:rPr lang="en-US" sz="1400" err="1"/>
              <a:t>stimulas</a:t>
            </a:r>
            <a:r>
              <a:rPr lang="en-US" sz="1400"/>
              <a:t> will take better to positive and negative reinforcement as they will be shown from and early age what to do and what not to do </a:t>
            </a:r>
            <a:r>
              <a:rPr lang="en-US" sz="1400" err="1"/>
              <a:t>asd</a:t>
            </a:r>
            <a:r>
              <a:rPr lang="en-US" sz="1400"/>
              <a:t> they will get rewarded and punished depending on what they have done.</a:t>
            </a:r>
          </a:p>
          <a:p>
            <a:pPr>
              <a:lnSpc>
                <a:spcPct val="110000"/>
              </a:lnSpc>
            </a:pPr>
            <a:endParaRPr lang="en-US" sz="1200"/>
          </a:p>
          <a:p>
            <a:pPr>
              <a:lnSpc>
                <a:spcPct val="110000"/>
              </a:lnSpc>
            </a:pPr>
            <a:endParaRPr lang="en-US" sz="1200"/>
          </a:p>
        </p:txBody>
      </p:sp>
    </p:spTree>
    <p:extLst>
      <p:ext uri="{BB962C8B-B14F-4D97-AF65-F5344CB8AC3E}">
        <p14:creationId xmlns:p14="http://schemas.microsoft.com/office/powerpoint/2010/main" val="80383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45172-75EB-8827-48CB-14EC05433A2A}"/>
              </a:ext>
            </a:extLst>
          </p:cNvPr>
          <p:cNvSpPr>
            <a:spLocks noGrp="1"/>
          </p:cNvSpPr>
          <p:nvPr>
            <p:ph type="title"/>
          </p:nvPr>
        </p:nvSpPr>
        <p:spPr>
          <a:xfrm>
            <a:off x="-3229" y="66586"/>
            <a:ext cx="4394103" cy="1778906"/>
          </a:xfrm>
        </p:spPr>
        <p:txBody>
          <a:bodyPr>
            <a:normAutofit/>
          </a:bodyPr>
          <a:lstStyle/>
          <a:p>
            <a:pPr>
              <a:lnSpc>
                <a:spcPct val="110000"/>
              </a:lnSpc>
            </a:pPr>
            <a:r>
              <a:rPr lang="en-US" sz="2200"/>
              <a:t>Positives and negatives of skinners behavioral theory </a:t>
            </a:r>
          </a:p>
        </p:txBody>
      </p:sp>
      <p:sp>
        <p:nvSpPr>
          <p:cNvPr id="3" name="Content Placeholder 2">
            <a:extLst>
              <a:ext uri="{FF2B5EF4-FFF2-40B4-BE49-F238E27FC236}">
                <a16:creationId xmlns:a16="http://schemas.microsoft.com/office/drawing/2014/main" id="{21D50D2F-5252-4066-4647-E574F7DA444A}"/>
              </a:ext>
            </a:extLst>
          </p:cNvPr>
          <p:cNvSpPr>
            <a:spLocks noGrp="1"/>
          </p:cNvSpPr>
          <p:nvPr>
            <p:ph idx="1"/>
          </p:nvPr>
        </p:nvSpPr>
        <p:spPr>
          <a:xfrm>
            <a:off x="138839" y="1715594"/>
            <a:ext cx="6331391" cy="5088736"/>
          </a:xfrm>
        </p:spPr>
        <p:txBody>
          <a:bodyPr vert="horz" lIns="91440" tIns="45720" rIns="91440" bIns="45720" rtlCol="0" anchor="t">
            <a:normAutofit/>
          </a:bodyPr>
          <a:lstStyle/>
          <a:p>
            <a:pPr marL="0" indent="0">
              <a:lnSpc>
                <a:spcPct val="110000"/>
              </a:lnSpc>
              <a:buNone/>
            </a:pPr>
            <a:r>
              <a:rPr lang="en-US" sz="1400" u="sng"/>
              <a:t>Positives </a:t>
            </a:r>
          </a:p>
          <a:p>
            <a:pPr marL="285750" indent="-285750">
              <a:lnSpc>
                <a:spcPct val="110000"/>
              </a:lnSpc>
            </a:pPr>
            <a:r>
              <a:rPr lang="en-US" sz="1400"/>
              <a:t>Able to use the theory in order to design different ways to change a </a:t>
            </a:r>
            <a:r>
              <a:rPr lang="en-US" sz="1400" err="1"/>
              <a:t>childs</a:t>
            </a:r>
            <a:r>
              <a:rPr lang="en-US" sz="1400"/>
              <a:t> </a:t>
            </a:r>
            <a:r>
              <a:rPr lang="en-US" sz="1400" err="1"/>
              <a:t>behaviour</a:t>
            </a:r>
            <a:r>
              <a:rPr lang="en-US" sz="1400"/>
              <a:t> </a:t>
            </a:r>
          </a:p>
          <a:p>
            <a:pPr marL="285750" indent="-285750">
              <a:lnSpc>
                <a:spcPct val="110000"/>
              </a:lnSpc>
            </a:pPr>
            <a:r>
              <a:rPr lang="en-US" sz="1400"/>
              <a:t>Highly looked into for educational </a:t>
            </a:r>
            <a:r>
              <a:rPr lang="en-US" sz="1400" err="1"/>
              <a:t>perpuses</a:t>
            </a:r>
            <a:r>
              <a:rPr lang="en-US" sz="1400"/>
              <a:t> </a:t>
            </a:r>
          </a:p>
          <a:p>
            <a:pPr marL="285750" indent="-285750">
              <a:lnSpc>
                <a:spcPct val="110000"/>
              </a:lnSpc>
            </a:pPr>
            <a:r>
              <a:rPr lang="en-US" sz="1400" err="1"/>
              <a:t>Inhances</a:t>
            </a:r>
            <a:r>
              <a:rPr lang="en-US" sz="1400"/>
              <a:t> </a:t>
            </a:r>
            <a:r>
              <a:rPr lang="en-US" sz="1400" err="1"/>
              <a:t>productivty</a:t>
            </a:r>
            <a:r>
              <a:rPr lang="en-US" sz="1400"/>
              <a:t> </a:t>
            </a:r>
          </a:p>
          <a:p>
            <a:pPr marL="285750" indent="-285750">
              <a:lnSpc>
                <a:spcPct val="110000"/>
              </a:lnSpc>
            </a:pPr>
            <a:r>
              <a:rPr lang="en-US" sz="1400"/>
              <a:t>Effective </a:t>
            </a:r>
            <a:r>
              <a:rPr lang="en-US" sz="1400" err="1"/>
              <a:t>behaviuor</a:t>
            </a:r>
            <a:r>
              <a:rPr lang="en-US" sz="1400"/>
              <a:t> shaping  </a:t>
            </a:r>
          </a:p>
          <a:p>
            <a:pPr marL="0" indent="0">
              <a:lnSpc>
                <a:spcPct val="110000"/>
              </a:lnSpc>
              <a:buNone/>
            </a:pPr>
            <a:r>
              <a:rPr lang="en-US" sz="1400" u="sng"/>
              <a:t>Negatives </a:t>
            </a:r>
            <a:endParaRPr lang="en-US" sz="1400"/>
          </a:p>
          <a:p>
            <a:pPr marL="285750" indent="-285750">
              <a:lnSpc>
                <a:spcPct val="110000"/>
              </a:lnSpc>
            </a:pPr>
            <a:r>
              <a:rPr lang="en-US" sz="1400"/>
              <a:t>Skinners theory has only been scientifically tested on animals so may not always work for children </a:t>
            </a:r>
          </a:p>
          <a:p>
            <a:pPr marL="285750" indent="-285750">
              <a:lnSpc>
                <a:spcPct val="110000"/>
              </a:lnSpc>
            </a:pPr>
            <a:r>
              <a:rPr lang="en-US" sz="1400"/>
              <a:t>Does not allow the people or things that are subject to the experiment to know what actions are right and wrong and it could not always give them an answer as to what is the best thing t6o do </a:t>
            </a:r>
          </a:p>
          <a:p>
            <a:pPr marL="285750" indent="-285750">
              <a:lnSpc>
                <a:spcPct val="110000"/>
              </a:lnSpc>
            </a:pPr>
            <a:r>
              <a:rPr lang="en-US" sz="1400"/>
              <a:t>Skinners theory has ethical concerns </a:t>
            </a:r>
          </a:p>
          <a:p>
            <a:pPr marL="285750" indent="-285750">
              <a:lnSpc>
                <a:spcPct val="110000"/>
              </a:lnSpc>
            </a:pPr>
            <a:r>
              <a:rPr lang="en-US" sz="1400" err="1"/>
              <a:t>Oversimplyfys</a:t>
            </a:r>
            <a:r>
              <a:rPr lang="en-US" sz="1400"/>
              <a:t> </a:t>
            </a:r>
            <a:r>
              <a:rPr lang="en-US" sz="1400" err="1"/>
              <a:t>behaviour</a:t>
            </a:r>
            <a:r>
              <a:rPr lang="en-US" sz="1400"/>
              <a:t> and does not always think about the way that it is connected </a:t>
            </a:r>
            <a:r>
              <a:rPr lang="en-US" sz="1400" err="1"/>
              <a:t>cognitivly</a:t>
            </a:r>
            <a:r>
              <a:rPr lang="en-US" sz="700"/>
              <a:t> </a:t>
            </a:r>
          </a:p>
        </p:txBody>
      </p:sp>
      <p:sp>
        <p:nvSpPr>
          <p:cNvPr id="12" name="Rectangle 11">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5B82DF72-785E-A99E-BA99-41BBC2A0DE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0115" y="1699144"/>
            <a:ext cx="3459714" cy="3459714"/>
          </a:xfrm>
          <a:prstGeom prst="rect">
            <a:avLst/>
          </a:prstGeom>
        </p:spPr>
      </p:pic>
    </p:spTree>
    <p:extLst>
      <p:ext uri="{BB962C8B-B14F-4D97-AF65-F5344CB8AC3E}">
        <p14:creationId xmlns:p14="http://schemas.microsoft.com/office/powerpoint/2010/main" val="118248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28B2-D099-D235-7FDD-A5EB545AE1BC}"/>
              </a:ext>
            </a:extLst>
          </p:cNvPr>
          <p:cNvSpPr>
            <a:spLocks noGrp="1"/>
          </p:cNvSpPr>
          <p:nvPr>
            <p:ph type="title"/>
          </p:nvPr>
        </p:nvSpPr>
        <p:spPr/>
        <p:txBody>
          <a:bodyPr/>
          <a:lstStyle/>
          <a:p>
            <a:r>
              <a:rPr lang="en-US" err="1"/>
              <a:t>Ebonys</a:t>
            </a:r>
            <a:r>
              <a:rPr lang="en-US"/>
              <a:t> </a:t>
            </a:r>
            <a:r>
              <a:rPr lang="en-US" err="1"/>
              <a:t>refrences</a:t>
            </a:r>
            <a:r>
              <a:rPr lang="en-US"/>
              <a:t> </a:t>
            </a:r>
          </a:p>
        </p:txBody>
      </p:sp>
      <p:sp>
        <p:nvSpPr>
          <p:cNvPr id="3" name="Content Placeholder 2">
            <a:extLst>
              <a:ext uri="{FF2B5EF4-FFF2-40B4-BE49-F238E27FC236}">
                <a16:creationId xmlns:a16="http://schemas.microsoft.com/office/drawing/2014/main" id="{94E61B5D-772F-70D3-6E58-DF3116F587CF}"/>
              </a:ext>
            </a:extLst>
          </p:cNvPr>
          <p:cNvSpPr>
            <a:spLocks noGrp="1"/>
          </p:cNvSpPr>
          <p:nvPr>
            <p:ph idx="1"/>
          </p:nvPr>
        </p:nvSpPr>
        <p:spPr/>
        <p:txBody>
          <a:bodyPr vert="horz" lIns="91440" tIns="45720" rIns="91440" bIns="45720" rtlCol="0" anchor="t">
            <a:normAutofit fontScale="85000" lnSpcReduction="10000"/>
          </a:bodyPr>
          <a:lstStyle/>
          <a:p>
            <a:r>
              <a:rPr lang="en-US" dirty="0">
                <a:ea typeface="+mn-lt"/>
                <a:cs typeface="+mn-lt"/>
                <a:hlinkClick r:id="rId2"/>
              </a:rPr>
              <a:t>B.F. Skinner - Theo</a:t>
            </a:r>
            <a:r>
              <a:rPr lang="en-US" dirty="0">
                <a:ea typeface="+mn-lt"/>
                <a:cs typeface="+mn-lt"/>
              </a:rPr>
              <a:t> (accessed 30th </a:t>
            </a:r>
            <a:r>
              <a:rPr lang="en-US" dirty="0" err="1">
                <a:ea typeface="+mn-lt"/>
                <a:cs typeface="+mn-lt"/>
              </a:rPr>
              <a:t>november</a:t>
            </a:r>
            <a:r>
              <a:rPr lang="en-US" dirty="0">
                <a:ea typeface="+mn-lt"/>
                <a:cs typeface="+mn-lt"/>
              </a:rPr>
              <a:t> 2024)</a:t>
            </a:r>
          </a:p>
          <a:p>
            <a:r>
              <a:rPr lang="en-US" dirty="0">
                <a:ea typeface="+mn-lt"/>
                <a:cs typeface="+mn-lt"/>
                <a:hlinkClick r:id="rId3"/>
              </a:rPr>
              <a:t>B.F. Skinner | Biography, Facts, &amp; Contributions | Britannica</a:t>
            </a:r>
            <a:r>
              <a:rPr lang="en-US" dirty="0">
                <a:ea typeface="+mn-lt"/>
                <a:cs typeface="+mn-lt"/>
              </a:rPr>
              <a:t>  (accessed 29th </a:t>
            </a:r>
            <a:r>
              <a:rPr lang="en-US" dirty="0" err="1">
                <a:ea typeface="+mn-lt"/>
                <a:cs typeface="+mn-lt"/>
              </a:rPr>
              <a:t>november</a:t>
            </a:r>
            <a:r>
              <a:rPr lang="en-US" dirty="0">
                <a:ea typeface="+mn-lt"/>
                <a:cs typeface="+mn-lt"/>
              </a:rPr>
              <a:t> 2024)</a:t>
            </a:r>
          </a:p>
          <a:p>
            <a:r>
              <a:rPr lang="en-US" dirty="0">
                <a:ea typeface="+mn-lt"/>
                <a:cs typeface="+mn-lt"/>
                <a:hlinkClick r:id="rId4"/>
              </a:rPr>
              <a:t>Skinner’s Box Experiment (Behaviorism Study) - Practical Psychology</a:t>
            </a:r>
            <a:r>
              <a:rPr lang="en-US" dirty="0">
                <a:ea typeface="+mn-lt"/>
                <a:cs typeface="+mn-lt"/>
              </a:rPr>
              <a:t> accessed 21st </a:t>
            </a:r>
            <a:r>
              <a:rPr lang="en-US" dirty="0" err="1">
                <a:ea typeface="+mn-lt"/>
                <a:cs typeface="+mn-lt"/>
              </a:rPr>
              <a:t>november</a:t>
            </a:r>
            <a:r>
              <a:rPr lang="en-US" dirty="0">
                <a:ea typeface="+mn-lt"/>
                <a:cs typeface="+mn-lt"/>
              </a:rPr>
              <a:t> 2024)</a:t>
            </a:r>
          </a:p>
          <a:p>
            <a:r>
              <a:rPr lang="en-US" sz="1400" dirty="0">
                <a:solidFill>
                  <a:srgbClr val="222222"/>
                </a:solidFill>
                <a:latin typeface="Calibri"/>
                <a:ea typeface="Calibri"/>
                <a:cs typeface="Calibri"/>
              </a:rPr>
              <a:t>.(</a:t>
            </a:r>
            <a:r>
              <a:rPr lang="en-US" sz="1400" dirty="0">
                <a:solidFill>
                  <a:srgbClr val="222222"/>
                </a:solidFill>
                <a:latin typeface="Segoe UI"/>
                <a:ea typeface="+mn-lt"/>
                <a:cs typeface="Segoe UI"/>
              </a:rPr>
              <a:t>Published by:</a:t>
            </a:r>
            <a:r>
              <a:rPr lang="en-US" sz="1400" dirty="0">
                <a:solidFill>
                  <a:srgbClr val="000000"/>
                </a:solidFill>
                <a:latin typeface="Segoe UI"/>
                <a:ea typeface="+mn-lt"/>
                <a:cs typeface="Segoe UI"/>
                <a:hlinkClick r:id="rId5"/>
              </a:rPr>
              <a:t>Practical Psychology</a:t>
            </a:r>
            <a:r>
              <a:rPr lang="en-US" sz="1400" dirty="0">
                <a:solidFill>
                  <a:srgbClr val="222222"/>
                </a:solidFill>
                <a:latin typeface="Segoe UI"/>
                <a:ea typeface="+mn-lt"/>
                <a:cs typeface="Segoe UI"/>
              </a:rPr>
              <a:t> on November 12, 2023) (accessed 30th </a:t>
            </a:r>
            <a:r>
              <a:rPr lang="en-US" sz="1400" dirty="0" err="1">
                <a:solidFill>
                  <a:srgbClr val="222222"/>
                </a:solidFill>
                <a:latin typeface="Segoe UI"/>
                <a:ea typeface="+mn-lt"/>
                <a:cs typeface="Segoe UI"/>
              </a:rPr>
              <a:t>november</a:t>
            </a:r>
            <a:r>
              <a:rPr lang="en-US" sz="1400" dirty="0">
                <a:solidFill>
                  <a:srgbClr val="222222"/>
                </a:solidFill>
                <a:latin typeface="Segoe UI"/>
                <a:ea typeface="+mn-lt"/>
                <a:cs typeface="Segoe UI"/>
              </a:rPr>
              <a:t> 2024 )</a:t>
            </a:r>
            <a:endParaRPr lang="en-US" sz="1400" dirty="0">
              <a:solidFill>
                <a:srgbClr val="000000"/>
              </a:solidFill>
              <a:latin typeface="Segoe UI"/>
              <a:ea typeface="+mn-lt"/>
              <a:cs typeface="Segoe UI"/>
            </a:endParaRPr>
          </a:p>
          <a:p>
            <a:r>
              <a:rPr lang="en-US" sz="1400" dirty="0">
                <a:solidFill>
                  <a:srgbClr val="222222"/>
                </a:solidFill>
                <a:ea typeface="+mn-lt"/>
                <a:cs typeface="+mn-lt"/>
                <a:hlinkClick r:id="rId6"/>
              </a:rPr>
              <a:t>B.F. Skinner: Operant Conditioning and Behaviourism Theories</a:t>
            </a:r>
            <a:r>
              <a:rPr lang="en-US" sz="1400" dirty="0">
                <a:solidFill>
                  <a:srgbClr val="222222"/>
                </a:solidFill>
                <a:ea typeface="+mn-lt"/>
                <a:cs typeface="+mn-lt"/>
              </a:rPr>
              <a:t> (accessed 22nd </a:t>
            </a:r>
            <a:r>
              <a:rPr lang="en-US" sz="1400" dirty="0" err="1">
                <a:solidFill>
                  <a:srgbClr val="222222"/>
                </a:solidFill>
                <a:ea typeface="+mn-lt"/>
                <a:cs typeface="+mn-lt"/>
              </a:rPr>
              <a:t>november</a:t>
            </a:r>
            <a:r>
              <a:rPr lang="en-US" sz="1400" dirty="0">
                <a:solidFill>
                  <a:srgbClr val="222222"/>
                </a:solidFill>
                <a:ea typeface="+mn-lt"/>
                <a:cs typeface="+mn-lt"/>
              </a:rPr>
              <a:t> 2024)</a:t>
            </a:r>
            <a:endParaRPr lang="en-US" sz="1400" dirty="0">
              <a:solidFill>
                <a:srgbClr val="222222"/>
              </a:solidFill>
              <a:latin typeface="Segoe UI"/>
              <a:ea typeface="+mn-lt"/>
              <a:cs typeface="Segoe UI"/>
            </a:endParaRPr>
          </a:p>
          <a:p>
            <a:endParaRPr lang="en-US" sz="1400" dirty="0">
              <a:solidFill>
                <a:srgbClr val="222222"/>
              </a:solidFill>
              <a:latin typeface="Univers Light"/>
              <a:ea typeface="+mn-lt"/>
              <a:cs typeface="Segoe UI"/>
            </a:endParaRPr>
          </a:p>
          <a:p>
            <a:endParaRPr lang="en-US" sz="1400" dirty="0">
              <a:solidFill>
                <a:srgbClr val="222222"/>
              </a:solidFill>
              <a:ea typeface="+mn-lt"/>
              <a:cs typeface="+mn-lt"/>
            </a:endParaRPr>
          </a:p>
          <a:p>
            <a:endParaRPr lang="en-US" sz="1400" dirty="0">
              <a:solidFill>
                <a:srgbClr val="222222"/>
              </a:solidFill>
              <a:latin typeface="Univers Light"/>
              <a:ea typeface="+mn-lt"/>
              <a:cs typeface="Segoe UI"/>
            </a:endParaRPr>
          </a:p>
          <a:p>
            <a:pPr marL="0" indent="0">
              <a:buNone/>
            </a:pPr>
            <a:r>
              <a:rPr lang="en-US" sz="1400" dirty="0" err="1">
                <a:solidFill>
                  <a:srgbClr val="222222"/>
                </a:solidFill>
                <a:latin typeface="Univers Light"/>
                <a:ea typeface="+mn-lt"/>
                <a:cs typeface="Segoe UI"/>
              </a:rPr>
              <a:t>Prentation</a:t>
            </a:r>
            <a:r>
              <a:rPr lang="en-US" sz="1400" dirty="0">
                <a:solidFill>
                  <a:srgbClr val="222222"/>
                </a:solidFill>
                <a:latin typeface="Univers Light"/>
                <a:ea typeface="+mn-lt"/>
                <a:cs typeface="Segoe UI"/>
              </a:rPr>
              <a:t> link    </a:t>
            </a:r>
            <a:r>
              <a:rPr lang="en-US" sz="1400" dirty="0">
                <a:solidFill>
                  <a:srgbClr val="222222"/>
                </a:solidFill>
                <a:ea typeface="+mn-lt"/>
                <a:cs typeface="+mn-lt"/>
                <a:hlinkClick r:id="rId7"/>
              </a:rPr>
              <a:t>https://uowtsd.sharepoint.com/teams/LearningTheoryandPractice2425_GRP-Group5/Shared%20Documents/Recordings/Meeting%20in%20_Group%205_-20241130_164208-Meeting%20Recording.mp4?web=1&amp;referrer=Teams.TEAMS-WEB&amp;referrerScenario=MeetingChicletGetLink.view</a:t>
            </a:r>
            <a:r>
              <a:rPr lang="en-US" sz="1400" dirty="0">
                <a:solidFill>
                  <a:srgbClr val="222222"/>
                </a:solidFill>
                <a:ea typeface="+mn-lt"/>
                <a:cs typeface="+mn-lt"/>
              </a:rPr>
              <a:t> </a:t>
            </a:r>
            <a:endParaRPr lang="en-US" sz="1400" dirty="0">
              <a:solidFill>
                <a:srgbClr val="222222"/>
              </a:solidFill>
              <a:latin typeface="Univers Light"/>
              <a:ea typeface="+mn-lt"/>
              <a:cs typeface="Segoe UI"/>
            </a:endParaRPr>
          </a:p>
          <a:p>
            <a:pPr>
              <a:lnSpc>
                <a:spcPct val="110000"/>
              </a:lnSpc>
            </a:pPr>
            <a:endParaRPr lang="en-US" sz="1400">
              <a:solidFill>
                <a:srgbClr val="000000"/>
              </a:solidFill>
              <a:latin typeface="Segoe UI"/>
              <a:ea typeface="+mn-lt"/>
              <a:cs typeface="Segoe UI"/>
            </a:endParaRPr>
          </a:p>
          <a:p>
            <a:endParaRPr lang="en-US" sz="1500" b="1">
              <a:solidFill>
                <a:srgbClr val="222222"/>
              </a:solidFill>
              <a:ea typeface="+mn-lt"/>
              <a:cs typeface="+mn-lt"/>
            </a:endParaRPr>
          </a:p>
        </p:txBody>
      </p:sp>
    </p:spTree>
    <p:extLst>
      <p:ext uri="{BB962C8B-B14F-4D97-AF65-F5344CB8AC3E}">
        <p14:creationId xmlns:p14="http://schemas.microsoft.com/office/powerpoint/2010/main" val="3224056729"/>
      </p:ext>
    </p:extLst>
  </p:cSld>
  <p:clrMapOvr>
    <a:masterClrMapping/>
  </p:clrMapOvr>
</p:sld>
</file>

<file path=ppt/theme/theme1.xml><?xml version="1.0" encoding="utf-8"?>
<a:theme xmlns:a="http://schemas.openxmlformats.org/drawingml/2006/main" name="PoiseVTI">
  <a:themeElements>
    <a:clrScheme name="Poise">
      <a:dk1>
        <a:sysClr val="windowText" lastClr="000000"/>
      </a:dk1>
      <a:lt1>
        <a:sysClr val="window" lastClr="FFFFFF"/>
      </a:lt1>
      <a:dk2>
        <a:srgbClr val="403739"/>
      </a:dk2>
      <a:lt2>
        <a:srgbClr val="F4E9E6"/>
      </a:lt2>
      <a:accent1>
        <a:srgbClr val="B18083"/>
      </a:accent1>
      <a:accent2>
        <a:srgbClr val="C17A69"/>
      </a:accent2>
      <a:accent3>
        <a:srgbClr val="CE9573"/>
      </a:accent3>
      <a:accent4>
        <a:srgbClr val="82907A"/>
      </a:accent4>
      <a:accent5>
        <a:srgbClr val="9A9966"/>
      </a:accent5>
      <a:accent6>
        <a:srgbClr val="AB9955"/>
      </a:accent6>
      <a:hlink>
        <a:srgbClr val="A97979"/>
      </a:hlink>
      <a:folHlink>
        <a:srgbClr val="BB7563"/>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PoiseVTI</vt:lpstr>
      <vt:lpstr>Demonstrate how learning theories can support effective teaching and learning </vt:lpstr>
      <vt:lpstr>maria Montessori</vt:lpstr>
      <vt:lpstr>How does the  Montessori Method facilitate the development of skills and knowledge </vt:lpstr>
      <vt:lpstr>How learning can be planned in a Montessori Early Years classroom </vt:lpstr>
      <vt:lpstr>Positives and negatives of the Montessori method </vt:lpstr>
      <vt:lpstr>PowerPoint Presentation</vt:lpstr>
      <vt:lpstr>b.f skinner </vt:lpstr>
      <vt:lpstr>b.f skinners behavioral theory </vt:lpstr>
      <vt:lpstr>How does skinners behavioural theory facilitate the development of skills and knowledge </vt:lpstr>
      <vt:lpstr>How is skinners behavioral theory applied to a early years classroom </vt:lpstr>
      <vt:lpstr>Positives and negatives of skinners behavioral theory </vt:lpstr>
      <vt:lpstr>Ebonys 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learning theories can support effective teaching and learning </dc:title>
  <dc:creator/>
  <cp:revision>22</cp:revision>
  <dcterms:created xsi:type="dcterms:W3CDTF">2024-11-13T16:08:40Z</dcterms:created>
  <dcterms:modified xsi:type="dcterms:W3CDTF">2024-12-01T17:33:54Z</dcterms:modified>
</cp:coreProperties>
</file>