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9"/>
  </p:notesMasterIdLst>
  <p:handoutMasterIdLst>
    <p:handoutMasterId r:id="rId30"/>
  </p:handoutMasterIdLst>
  <p:sldIdLst>
    <p:sldId id="277" r:id="rId5"/>
    <p:sldId id="424" r:id="rId6"/>
    <p:sldId id="426" r:id="rId7"/>
    <p:sldId id="427" r:id="rId8"/>
    <p:sldId id="428" r:id="rId9"/>
    <p:sldId id="429" r:id="rId10"/>
    <p:sldId id="430" r:id="rId11"/>
    <p:sldId id="460" r:id="rId12"/>
    <p:sldId id="433" r:id="rId13"/>
    <p:sldId id="467" r:id="rId14"/>
    <p:sldId id="461" r:id="rId15"/>
    <p:sldId id="438" r:id="rId16"/>
    <p:sldId id="439" r:id="rId17"/>
    <p:sldId id="441" r:id="rId18"/>
    <p:sldId id="442" r:id="rId19"/>
    <p:sldId id="443" r:id="rId20"/>
    <p:sldId id="462" r:id="rId21"/>
    <p:sldId id="464" r:id="rId22"/>
    <p:sldId id="446" r:id="rId23"/>
    <p:sldId id="468" r:id="rId24"/>
    <p:sldId id="472" r:id="rId25"/>
    <p:sldId id="473" r:id="rId26"/>
    <p:sldId id="471" r:id="rId27"/>
    <p:sldId id="469" r:id="rId28"/>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916" autoAdjust="0"/>
    <p:restoredTop sz="95761" autoAdjust="0"/>
  </p:normalViewPr>
  <p:slideViewPr>
    <p:cSldViewPr>
      <p:cViewPr varScale="1">
        <p:scale>
          <a:sx n="105" d="100"/>
          <a:sy n="105" d="100"/>
        </p:scale>
        <p:origin x="205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1.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B7D8137-9048-1FAD-1617-9D1573FEEC1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CDA7D1B3-5AF9-7CE8-8373-0AB6847D4B94}"/>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D7E436BB-E529-175B-9DE0-511DB93DEF67}"/>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412455A8-B50E-3A88-05EA-ADA97D17ECD5}"/>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30BBBB62-C1CA-5C43-9774-D8423E6B727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0EE8AA6B-D042-8D4B-AC18-D0FE2F2E493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2DFE4E50-145E-730B-8BB3-ED61D8BB29C4}"/>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8196" name="Rectangle 4">
            <a:extLst>
              <a:ext uri="{FF2B5EF4-FFF2-40B4-BE49-F238E27FC236}">
                <a16:creationId xmlns:a16="http://schemas.microsoft.com/office/drawing/2014/main" id="{A4716A39-D87E-4F41-EC35-6742C85FB33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4CFE58F-C7C5-F6F5-2485-5305CFF1FC9E}"/>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9DD22FC3-6A5D-D502-3813-D4A060558793}"/>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B4965806-8C69-C9B2-5954-8D52FA74339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Verdana" panose="020B0604030504040204" pitchFamily="34" charset="0"/>
              </a:defRPr>
            </a:lvl1pPr>
          </a:lstStyle>
          <a:p>
            <a:pPr>
              <a:defRPr/>
            </a:pPr>
            <a:fld id="{8D6E0B8B-55E4-4943-9637-03342D42BF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E9524614-2700-08B8-1EAB-278CA45EC653}"/>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65829381-D8E7-AFA7-5627-CBE6B41C4B2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a:t>If this PowerPoint presentation contains mathematical equations, you may need to check that your computer has the following installed:</a:t>
            </a:r>
          </a:p>
          <a:p>
            <a:pPr eaLnBrk="1" hangingPunct="1">
              <a:spcBef>
                <a:spcPct val="0"/>
              </a:spcBef>
            </a:pPr>
            <a:r>
              <a:rPr lang="en-IN" altLang="en-US"/>
              <a:t>1) MathType Plugin</a:t>
            </a:r>
          </a:p>
          <a:p>
            <a:pPr eaLnBrk="1" hangingPunct="1">
              <a:spcBef>
                <a:spcPct val="0"/>
              </a:spcBef>
            </a:pPr>
            <a:r>
              <a:rPr lang="en-IN" altLang="en-US"/>
              <a:t>2) Math Player (free versions available)</a:t>
            </a:r>
          </a:p>
          <a:p>
            <a:pPr eaLnBrk="1" hangingPunct="1">
              <a:spcBef>
                <a:spcPct val="0"/>
              </a:spcBef>
            </a:pPr>
            <a:r>
              <a:rPr lang="en-IN" altLang="en-US"/>
              <a:t>3) NVDA Reader (free versions available)</a:t>
            </a:r>
            <a:endParaRPr lang="en-US" altLang="en-US">
              <a:ea typeface="MS PGothic" panose="020B0600070205080204" pitchFamily="34" charset="-128"/>
            </a:endParaRPr>
          </a:p>
        </p:txBody>
      </p:sp>
      <p:sp>
        <p:nvSpPr>
          <p:cNvPr id="12292" name="Slide Number Placeholder 3">
            <a:extLst>
              <a:ext uri="{FF2B5EF4-FFF2-40B4-BE49-F238E27FC236}">
                <a16:creationId xmlns:a16="http://schemas.microsoft.com/office/drawing/2014/main" id="{D2413D45-0223-32D0-0366-DC877FDE829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B17D253-423B-7944-9A11-9108B855A8E5}"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BDA587D7-3366-1900-E2C5-78CB4C12FDE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159CBD24-7025-59FB-0461-8F7A1A9EF946}"/>
              </a:ext>
            </a:extLst>
          </p:cNvPr>
          <p:cNvSpPr>
            <a:spLocks noGrp="1"/>
          </p:cNvSpPr>
          <p:nvPr>
            <p:ph type="body" idx="1"/>
          </p:nvPr>
        </p:nvSpPr>
        <p:spPr/>
        <p:txBody>
          <a:bodyPr/>
          <a:lstStyle/>
          <a:p>
            <a:pPr>
              <a:defRPr/>
            </a:pPr>
            <a:r>
              <a:rPr lang="en-US" altLang="en-US" dirty="0">
                <a:ea typeface="ＭＳ Ｐゴシック" pitchFamily="34" charset="-128"/>
              </a:rPr>
              <a:t>After studying this chapter, you will be able to:</a:t>
            </a:r>
          </a:p>
          <a:p>
            <a:pPr>
              <a:defRPr/>
            </a:pPr>
            <a:endParaRPr lang="en-US" altLang="en-US" dirty="0">
              <a:ea typeface="ＭＳ Ｐゴシック" pitchFamily="34" charset="-128"/>
            </a:endParaRPr>
          </a:p>
          <a:p>
            <a:pPr>
              <a:buFontTx/>
              <a:buChar char="•"/>
              <a:defRPr/>
            </a:pPr>
            <a:r>
              <a:rPr lang="en-US" altLang="en-US" b="1" dirty="0">
                <a:ea typeface="ＭＳ Ｐゴシック" pitchFamily="34" charset="-128"/>
              </a:rPr>
              <a:t> Define </a:t>
            </a:r>
            <a:r>
              <a:rPr lang="en-US" altLang="en-US" i="1" dirty="0">
                <a:solidFill>
                  <a:srgbClr val="FF0000"/>
                </a:solidFill>
                <a:ea typeface="ＭＳ Ｐゴシック" pitchFamily="34" charset="-128"/>
              </a:rPr>
              <a:t>organizational change</a:t>
            </a:r>
            <a:r>
              <a:rPr lang="en-US" altLang="en-US" dirty="0">
                <a:ea typeface="ＭＳ Ｐゴシック" pitchFamily="34" charset="-128"/>
              </a:rPr>
              <a:t> and compare and contrast views on the change process.</a:t>
            </a:r>
          </a:p>
          <a:p>
            <a:pPr>
              <a:buFontTx/>
              <a:buChar char="•"/>
              <a:defRPr/>
            </a:pPr>
            <a:r>
              <a:rPr lang="en-US" altLang="en-US" b="1" dirty="0">
                <a:ea typeface="ＭＳ Ｐゴシック" pitchFamily="34" charset="-128"/>
              </a:rPr>
              <a:t> Explain </a:t>
            </a:r>
            <a:r>
              <a:rPr lang="en-US" altLang="en-US" dirty="0">
                <a:ea typeface="ＭＳ Ｐゴシック" pitchFamily="34" charset="-128"/>
              </a:rPr>
              <a:t>how to manage resistance to change.</a:t>
            </a:r>
          </a:p>
          <a:p>
            <a:pPr>
              <a:buFontTx/>
              <a:buChar char="•"/>
              <a:defRPr/>
            </a:pPr>
            <a:r>
              <a:rPr lang="en-US" altLang="en-US" b="1" dirty="0">
                <a:ea typeface="ＭＳ Ｐゴシック" pitchFamily="34" charset="-128"/>
              </a:rPr>
              <a:t> Describe </a:t>
            </a:r>
            <a:r>
              <a:rPr lang="en-US" altLang="en-US" dirty="0">
                <a:ea typeface="ＭＳ Ｐゴシック" pitchFamily="34" charset="-128"/>
              </a:rPr>
              <a:t>what managers need to know about employee stress.</a:t>
            </a:r>
          </a:p>
          <a:p>
            <a:pPr>
              <a:buFontTx/>
              <a:buChar char="•"/>
              <a:defRPr/>
            </a:pPr>
            <a:r>
              <a:rPr lang="en-US" altLang="en-US" b="1" dirty="0">
                <a:ea typeface="ＭＳ Ｐゴシック" pitchFamily="34" charset="-128"/>
              </a:rPr>
              <a:t> Discuss </a:t>
            </a:r>
            <a:r>
              <a:rPr lang="en-US" altLang="en-US" dirty="0">
                <a:ea typeface="ＭＳ Ｐゴシック" pitchFamily="34" charset="-128"/>
              </a:rPr>
              <a:t>techniques for stimulating innovation.</a:t>
            </a:r>
          </a:p>
          <a:p>
            <a:pPr eaLnBrk="1" fontAlgn="auto" hangingPunct="1">
              <a:spcBef>
                <a:spcPts val="0"/>
              </a:spcBef>
              <a:spcAft>
                <a:spcPts val="0"/>
              </a:spcAft>
              <a:buFontTx/>
              <a:buChar char="•"/>
              <a:defRPr/>
            </a:pPr>
            <a:r>
              <a:rPr lang="en-US" altLang="en-US" b="1" dirty="0">
                <a:ea typeface="ＭＳ Ｐゴシック" pitchFamily="34" charset="-128"/>
              </a:rPr>
              <a:t>Explain </a:t>
            </a:r>
            <a:r>
              <a:rPr lang="en-US" altLang="en-US" dirty="0">
                <a:ea typeface="ＭＳ Ｐゴシック" pitchFamily="34" charset="-128"/>
              </a:rPr>
              <a:t>what disruptive innovation is and why managing it is important.</a:t>
            </a:r>
            <a:endParaRPr lang="en-US" dirty="0"/>
          </a:p>
          <a:p>
            <a:pPr>
              <a:buFontTx/>
              <a:buChar char="•"/>
              <a:defRPr/>
            </a:pPr>
            <a:endParaRPr lang="en-US" altLang="en-US" dirty="0">
              <a:solidFill>
                <a:schemeClr val="tx1">
                  <a:lumMod val="75000"/>
                  <a:lumOff val="25000"/>
                </a:schemeClr>
              </a:solidFill>
              <a:ea typeface="ＭＳ Ｐゴシック" pitchFamily="34" charset="-128"/>
              <a:cs typeface="Lucida Sans Unicode" pitchFamily="34" charset="0"/>
            </a:endParaRPr>
          </a:p>
        </p:txBody>
      </p:sp>
      <p:sp>
        <p:nvSpPr>
          <p:cNvPr id="14340" name="Slide Number Placeholder 3">
            <a:extLst>
              <a:ext uri="{FF2B5EF4-FFF2-40B4-BE49-F238E27FC236}">
                <a16:creationId xmlns:a16="http://schemas.microsoft.com/office/drawing/2014/main" id="{FC8FC3EC-CF7C-6192-134C-62106F379EF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450CF8-CB90-024F-8F86-BC750242C85F}"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4EE11917-78CE-78C8-81ED-B7754EE08A18}"/>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664968CC-93CD-8783-FC37-817B33287E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IN" altLang="en-US"/>
          </a:p>
        </p:txBody>
      </p:sp>
      <p:sp>
        <p:nvSpPr>
          <p:cNvPr id="16388" name="Slide Number Placeholder 3">
            <a:extLst>
              <a:ext uri="{FF2B5EF4-FFF2-40B4-BE49-F238E27FC236}">
                <a16:creationId xmlns:a16="http://schemas.microsoft.com/office/drawing/2014/main" id="{A586E2E2-365C-D4C7-751A-BAD1B873E50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793277-5001-DB4B-BE7B-7C8282EF1CE5}"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14127152-3D39-E7DD-9EB7-BBC09748C11C}"/>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6FF67F3C-DA12-2AC5-54D6-3E452DD73B6D}"/>
              </a:ext>
            </a:extLst>
          </p:cNvPr>
          <p:cNvSpPr>
            <a:spLocks noGrp="1"/>
          </p:cNvSpPr>
          <p:nvPr>
            <p:ph type="body" idx="1"/>
          </p:nvPr>
        </p:nvSpPr>
        <p:spPr/>
        <p:txBody>
          <a:bodyPr>
            <a:normAutofit/>
          </a:bodyPr>
          <a:lstStyle/>
          <a:p>
            <a:pPr>
              <a:lnSpc>
                <a:spcPct val="80000"/>
              </a:lnSpc>
              <a:defRPr/>
            </a:pPr>
            <a:r>
              <a:rPr lang="en-US" altLang="en-US" dirty="0">
                <a:ea typeface="ＭＳ Ｐゴシック" pitchFamily="34" charset="-128"/>
              </a:rPr>
              <a:t>If it weren’t for change, a manager’s job would be easy. Organizational design would be stable because the environment would be free from uncertainty so there would be no need to adapt. Decision making would be simplified because the outcome of each alternative could be accurately predicted.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The three kinds of </a:t>
            </a:r>
            <a:r>
              <a:rPr lang="en-US" altLang="en-US" b="1" dirty="0">
                <a:ea typeface="ＭＳ Ｐゴシック" pitchFamily="34" charset="-128"/>
              </a:rPr>
              <a:t>organizational change</a:t>
            </a:r>
            <a:r>
              <a:rPr lang="en-US" altLang="en-US" dirty="0">
                <a:ea typeface="ＭＳ Ｐゴシック" pitchFamily="34" charset="-128"/>
              </a:rPr>
              <a:t> are shown in Exhibit 5</a:t>
            </a:r>
            <a:r>
              <a:rPr lang="en-IN" dirty="0">
                <a:latin typeface="+mn-lt"/>
              </a:rPr>
              <a:t>–</a:t>
            </a:r>
            <a:r>
              <a:rPr lang="en-US" altLang="en-US" dirty="0">
                <a:ea typeface="ＭＳ Ｐゴシック" pitchFamily="34" charset="-128"/>
              </a:rPr>
              <a:t>1.</a:t>
            </a:r>
          </a:p>
          <a:p>
            <a:pPr>
              <a:lnSpc>
                <a:spcPct val="80000"/>
              </a:lnSpc>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Changes in structure</a:t>
            </a:r>
            <a:r>
              <a:rPr lang="en-US" altLang="en-US" dirty="0">
                <a:ea typeface="ＭＳ Ｐゴシック" pitchFamily="34" charset="-128"/>
              </a:rPr>
              <a:t> includes any alteration in authority relationships, coordination mechanisms, degree of centralization, job design, or similar variables. For example, restructuring can result in decentralization, wider spans of control, reduced work specialization, and work teams. </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Changing technology </a:t>
            </a:r>
            <a:r>
              <a:rPr lang="en-US" altLang="en-US" dirty="0">
                <a:ea typeface="ＭＳ Ｐゴシック" pitchFamily="34" charset="-128"/>
              </a:rPr>
              <a:t>includes modifications to the way work is done or to the methods and equipment used. Examples include computerizing work processes, adding robotics to work areas, and equipping employees with mobile communication tools.</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Changes in people </a:t>
            </a:r>
            <a:r>
              <a:rPr lang="en-US" altLang="en-US" dirty="0">
                <a:ea typeface="ＭＳ Ｐゴシック" pitchFamily="34" charset="-128"/>
              </a:rPr>
              <a:t>refer to changes in employee attitudes, expectations, perceptions, or behaviors. Examples include using team building efforts to make a team more innovative.</a:t>
            </a:r>
            <a:endParaRPr lang="en-US" dirty="0"/>
          </a:p>
        </p:txBody>
      </p:sp>
      <p:sp>
        <p:nvSpPr>
          <p:cNvPr id="18436" name="Slide Number Placeholder 3">
            <a:extLst>
              <a:ext uri="{FF2B5EF4-FFF2-40B4-BE49-F238E27FC236}">
                <a16:creationId xmlns:a16="http://schemas.microsoft.com/office/drawing/2014/main" id="{7591ECA5-DD54-F900-4CB6-B96BB8094C1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4D39F4-F734-F644-9AC5-948CE511850F}"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E8F4FFA-8E0F-0BCB-03ED-759D6AA14CC9}"/>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03AA8F15-6B9D-2B9E-39FA-DDA59D74852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sz="1100" b="1">
                <a:ea typeface="MS PGothic" panose="020B0600070205080204" pitchFamily="34" charset="-128"/>
              </a:rPr>
              <a:t>External forces </a:t>
            </a:r>
            <a:r>
              <a:rPr lang="en-US" altLang="en-US" sz="1100">
                <a:ea typeface="MS PGothic" panose="020B0600070205080204" pitchFamily="34" charset="-128"/>
              </a:rPr>
              <a:t>that</a:t>
            </a:r>
            <a:r>
              <a:rPr lang="en-US" altLang="en-US" sz="1100" b="1">
                <a:ea typeface="MS PGothic" panose="020B0600070205080204" pitchFamily="34" charset="-128"/>
              </a:rPr>
              <a:t> </a:t>
            </a:r>
            <a:r>
              <a:rPr lang="en-US" altLang="en-US" sz="1100">
                <a:ea typeface="MS PGothic" panose="020B0600070205080204" pitchFamily="34" charset="-128"/>
              </a:rPr>
              <a:t>create the need for organizational change include:</a:t>
            </a:r>
          </a:p>
          <a:p>
            <a:pPr>
              <a:lnSpc>
                <a:spcPct val="90000"/>
              </a:lnSpc>
            </a:pPr>
            <a:endParaRPr lang="en-US" altLang="en-US" sz="1100">
              <a:ea typeface="MS PGothic" panose="020B0600070205080204" pitchFamily="34" charset="-128"/>
            </a:endParaRPr>
          </a:p>
          <a:p>
            <a:pPr marL="463550" lvl="1" indent="-225425">
              <a:lnSpc>
                <a:spcPct val="90000"/>
              </a:lnSpc>
              <a:buFontTx/>
              <a:buChar char="•"/>
            </a:pPr>
            <a:r>
              <a:rPr lang="en-US" altLang="en-US" sz="1100" b="1">
                <a:ea typeface="MS PGothic" panose="020B0600070205080204" pitchFamily="34" charset="-128"/>
              </a:rPr>
              <a:t>Marketplace </a:t>
            </a:r>
            <a:r>
              <a:rPr lang="en-US" altLang="en-US" sz="1100">
                <a:ea typeface="MS PGothic" panose="020B0600070205080204" pitchFamily="34" charset="-128"/>
              </a:rPr>
              <a:t>reflects intense competition in recent years.</a:t>
            </a:r>
            <a:endParaRPr lang="en-US" altLang="en-US" sz="1100" i="1">
              <a:ea typeface="MS PGothic" panose="020B0600070205080204" pitchFamily="34" charset="-128"/>
            </a:endParaRPr>
          </a:p>
          <a:p>
            <a:pPr marL="463550" lvl="1" indent="-225425">
              <a:lnSpc>
                <a:spcPct val="90000"/>
              </a:lnSpc>
              <a:buFontTx/>
              <a:buChar char="•"/>
            </a:pPr>
            <a:r>
              <a:rPr lang="en-US" altLang="en-US" sz="1100" b="1">
                <a:ea typeface="MS PGothic" panose="020B0600070205080204" pitchFamily="34" charset="-128"/>
              </a:rPr>
              <a:t>Government laws and regulations </a:t>
            </a:r>
            <a:r>
              <a:rPr lang="en-US" altLang="en-US" sz="1100">
                <a:ea typeface="MS PGothic" panose="020B0600070205080204" pitchFamily="34" charset="-128"/>
              </a:rPr>
              <a:t>are another impetus for change. The Patient Protection and Affordable Care Act caused many companies to review their health insurance programs.</a:t>
            </a:r>
          </a:p>
          <a:p>
            <a:pPr marL="463550" lvl="1" indent="-225425">
              <a:lnSpc>
                <a:spcPct val="90000"/>
              </a:lnSpc>
              <a:buFontTx/>
              <a:buChar char="•"/>
            </a:pPr>
            <a:r>
              <a:rPr lang="en-US" altLang="en-US" sz="1100" b="1">
                <a:ea typeface="MS PGothic" panose="020B0600070205080204" pitchFamily="34" charset="-128"/>
              </a:rPr>
              <a:t>Technology</a:t>
            </a:r>
            <a:r>
              <a:rPr lang="en-US" altLang="en-US" sz="1100">
                <a:ea typeface="MS PGothic" panose="020B0600070205080204" pitchFamily="34" charset="-128"/>
              </a:rPr>
              <a:t> creates the need for organizational change. The Internet has changed how we get information, how products are sold, and how we get our work done. Technological advancements have created economies of scale for many organizations. </a:t>
            </a:r>
          </a:p>
          <a:p>
            <a:pPr marL="463550" lvl="1" indent="-225425">
              <a:lnSpc>
                <a:spcPct val="90000"/>
              </a:lnSpc>
              <a:buFontTx/>
              <a:buChar char="•"/>
            </a:pPr>
            <a:r>
              <a:rPr lang="en-US" altLang="en-US" sz="1100" b="1">
                <a:ea typeface="MS PGothic" panose="020B0600070205080204" pitchFamily="34" charset="-128"/>
              </a:rPr>
              <a:t>Fluctuations in labor markets </a:t>
            </a:r>
            <a:r>
              <a:rPr lang="en-US" altLang="en-US" sz="1100">
                <a:ea typeface="MS PGothic" panose="020B0600070205080204" pitchFamily="34" charset="-128"/>
              </a:rPr>
              <a:t>can force managers to initiate changes. For example, the shortage of registered nurses in the United States has led hospital administrators to redesign nursing jobs, alter their rewards and benefits packages for nurses, and join forces with local universities to address the shortage of nurses.</a:t>
            </a:r>
          </a:p>
          <a:p>
            <a:pPr marL="463550" lvl="1" indent="-225425">
              <a:lnSpc>
                <a:spcPct val="90000"/>
              </a:lnSpc>
              <a:buFontTx/>
              <a:buChar char="•"/>
            </a:pPr>
            <a:r>
              <a:rPr lang="en-US" altLang="en-US" sz="1100" b="1">
                <a:ea typeface="MS PGothic" panose="020B0600070205080204" pitchFamily="34" charset="-128"/>
              </a:rPr>
              <a:t>Economic changes </a:t>
            </a:r>
            <a:r>
              <a:rPr lang="en-US" altLang="en-US" sz="1100">
                <a:ea typeface="MS PGothic" panose="020B0600070205080204" pitchFamily="34" charset="-128"/>
              </a:rPr>
              <a:t>affect almost all organizations. Prior to the mortgage market meltdown, significant growth in the housing market meant more jobs, more new hires, and increased sales in other businesses that supported the building industry. But as the economy soured, the housing industry and other related industries shrunk as credit markets dried up and businesses couldn’t get the capital needed to operate.</a:t>
            </a:r>
            <a:endParaRPr lang="en-US" altLang="en-US"/>
          </a:p>
        </p:txBody>
      </p:sp>
      <p:sp>
        <p:nvSpPr>
          <p:cNvPr id="20484" name="Slide Number Placeholder 3">
            <a:extLst>
              <a:ext uri="{FF2B5EF4-FFF2-40B4-BE49-F238E27FC236}">
                <a16:creationId xmlns:a16="http://schemas.microsoft.com/office/drawing/2014/main" id="{7629719F-541E-1640-993A-2E670D9E7AE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3AA038-A044-984D-9C0C-1C300523AA4C}"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5640C18-2AD4-8C02-2824-7171D3C80F9A}"/>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45C9D38C-9A01-C819-0EBE-B13EE8BAF36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Internal forces </a:t>
            </a:r>
            <a:r>
              <a:rPr lang="en-US" altLang="en-US">
                <a:ea typeface="MS PGothic" panose="020B0600070205080204" pitchFamily="34" charset="-128"/>
              </a:rPr>
              <a:t>can also create the need for organizational change. </a:t>
            </a:r>
          </a:p>
          <a:p>
            <a:endParaRPr lang="en-US" altLang="en-US">
              <a:ea typeface="MS PGothic" panose="020B0600070205080204" pitchFamily="34" charset="-128"/>
            </a:endParaRPr>
          </a:p>
          <a:p>
            <a:r>
              <a:rPr lang="en-US" altLang="en-US">
                <a:ea typeface="MS PGothic" panose="020B0600070205080204" pitchFamily="34" charset="-128"/>
              </a:rPr>
              <a:t>Redefining or modifying an organization’s </a:t>
            </a:r>
            <a:r>
              <a:rPr lang="en-US" altLang="en-US" b="1">
                <a:ea typeface="MS PGothic" panose="020B0600070205080204" pitchFamily="34" charset="-128"/>
              </a:rPr>
              <a:t>strategy </a:t>
            </a:r>
            <a:r>
              <a:rPr lang="en-US" altLang="en-US">
                <a:ea typeface="MS PGothic" panose="020B0600070205080204" pitchFamily="34" charset="-128"/>
              </a:rPr>
              <a:t>causes change. For example, bringing in new equipment is an internal force for change that can result in employees facing job redesign, undergoing training to operate the new equipment, or establishing new interaction patterns within their work groups. </a:t>
            </a:r>
          </a:p>
          <a:p>
            <a:endParaRPr lang="en-US" altLang="en-US">
              <a:ea typeface="MS PGothic" panose="020B0600070205080204" pitchFamily="34" charset="-128"/>
            </a:endParaRPr>
          </a:p>
          <a:p>
            <a:r>
              <a:rPr lang="en-US" altLang="en-US">
                <a:ea typeface="MS PGothic" panose="020B0600070205080204" pitchFamily="34" charset="-128"/>
              </a:rPr>
              <a:t>Another internal force for change is a shift in the </a:t>
            </a:r>
            <a:r>
              <a:rPr lang="en-US" altLang="en-US" b="1">
                <a:ea typeface="MS PGothic" panose="020B0600070205080204" pitchFamily="34" charset="-128"/>
              </a:rPr>
              <a:t>composition of an organization’s workforce </a:t>
            </a:r>
            <a:r>
              <a:rPr lang="en-US" altLang="en-US">
                <a:ea typeface="MS PGothic" panose="020B0600070205080204" pitchFamily="34" charset="-128"/>
              </a:rPr>
              <a:t>in terms of age, education, gender, nationality, and so forth. A stable organization in which managers have been in their positions for years might need to restructure jobs to retain more ambitious employees and to rework the compensation and benefits systems to reflect the needs of a diverse workforce and to respond to market forces in which certain skills are in short supply. </a:t>
            </a:r>
          </a:p>
          <a:p>
            <a:endParaRPr lang="en-US" altLang="en-US">
              <a:ea typeface="MS PGothic" panose="020B0600070205080204" pitchFamily="34" charset="-128"/>
            </a:endParaRPr>
          </a:p>
          <a:p>
            <a:r>
              <a:rPr lang="en-US" altLang="en-US" b="1">
                <a:ea typeface="MS PGothic" panose="020B0600070205080204" pitchFamily="34" charset="-128"/>
              </a:rPr>
              <a:t>Employee attitudes, </a:t>
            </a:r>
            <a:r>
              <a:rPr lang="en-US" altLang="en-US">
                <a:ea typeface="MS PGothic" panose="020B0600070205080204" pitchFamily="34" charset="-128"/>
              </a:rPr>
              <a:t>such as increased job dissatisfaction, may lead to increased absenteeism, resignations, and even strikes. Such events will likely lead to changes in organizational policies and practices.</a:t>
            </a:r>
            <a:endParaRPr lang="en-US" altLang="en-US"/>
          </a:p>
        </p:txBody>
      </p:sp>
      <p:sp>
        <p:nvSpPr>
          <p:cNvPr id="22532" name="Slide Number Placeholder 3">
            <a:extLst>
              <a:ext uri="{FF2B5EF4-FFF2-40B4-BE49-F238E27FC236}">
                <a16:creationId xmlns:a16="http://schemas.microsoft.com/office/drawing/2014/main" id="{276847A2-BF47-502C-36C6-F0427193448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C86CE35-FD71-7343-A51B-72D2B198016F}"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C5CFDF1-97C9-143C-1515-62CA52310127}"/>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39AEA988-B6A9-F5FB-9E0A-125FC16D3FE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Organizational changes need a catalyst. People who act as catalysts and assume the responsibility for managing the change process are called </a:t>
            </a:r>
            <a:r>
              <a:rPr lang="en-US" altLang="en-US" b="1">
                <a:ea typeface="MS PGothic" panose="020B0600070205080204" pitchFamily="34" charset="-128"/>
              </a:rPr>
              <a:t>change agents</a:t>
            </a:r>
            <a:r>
              <a:rPr lang="en-US" altLang="en-US">
                <a:ea typeface="MS PGothic" panose="020B0600070205080204" pitchFamily="34" charset="-128"/>
              </a:rPr>
              <a:t>.</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A change agent can be a manager, internal staff specialist, or outside consultant. Consultants offer an objective perspective, but may not understand the organization’s history, culture, operating procedures, and personnel. They’re also prone to initiating more drastic changes than insiders—which can be either a benefit or a disadvantage—because they don’t have to live with the repercussions after the change is implemented. </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In contrast, internal managers who act as change agents may be more thoughtful—and possibly more cautious—because they must live with the consequences of their actions.</a:t>
            </a:r>
            <a:endParaRPr lang="en-US" altLang="en-US"/>
          </a:p>
        </p:txBody>
      </p:sp>
      <p:sp>
        <p:nvSpPr>
          <p:cNvPr id="24580" name="Slide Number Placeholder 3">
            <a:extLst>
              <a:ext uri="{FF2B5EF4-FFF2-40B4-BE49-F238E27FC236}">
                <a16:creationId xmlns:a16="http://schemas.microsoft.com/office/drawing/2014/main" id="{FB982F99-842C-103B-49F4-43700E2CB6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AB75364-8390-9F4B-8180-0B24662D3738}"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07D2C04-4790-82CF-9760-DE39515774DF}"/>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7ABD0398-5A62-DB1C-8880-E8D0DDD717CC}"/>
              </a:ext>
            </a:extLst>
          </p:cNvPr>
          <p:cNvSpPr>
            <a:spLocks noGrp="1"/>
          </p:cNvSpPr>
          <p:nvPr>
            <p:ph type="body" idx="1"/>
          </p:nvPr>
        </p:nvSpPr>
        <p:spPr/>
        <p:txBody>
          <a:bodyPr>
            <a:normAutofit lnSpcReduction="10000"/>
          </a:bodyPr>
          <a:lstStyle/>
          <a:p>
            <a:pPr>
              <a:lnSpc>
                <a:spcPct val="80000"/>
              </a:lnSpc>
              <a:defRPr/>
            </a:pPr>
            <a:r>
              <a:rPr lang="en-US" altLang="en-US" dirty="0">
                <a:ea typeface="ＭＳ Ｐゴシック" pitchFamily="34" charset="-128"/>
              </a:rPr>
              <a:t>Until recently, the “calm waters” metaphor dominated the thinking of practicing managers and academics. It is best illustrated in Kurt Lewin’s three-step description of the change process shown in Exhibit 5–2.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Successful change requires unfreezing the status quo, changing to a new state, and freezing the new change to make it permanent. The status quo can be considered a state of equilibrium. Unfreezing is necessary to move from this equilibrium and can be achieved in one of three ways:</a:t>
            </a:r>
          </a:p>
          <a:p>
            <a:pPr>
              <a:lnSpc>
                <a:spcPct val="80000"/>
              </a:lnSpc>
              <a:buFont typeface="Calibri" pitchFamily="34" charset="0"/>
              <a:buAutoNum type="arabicPeriod"/>
              <a:defRPr/>
            </a:pPr>
            <a:r>
              <a:rPr lang="en-US" altLang="en-US" dirty="0">
                <a:ea typeface="ＭＳ Ｐゴシック" pitchFamily="34" charset="-128"/>
              </a:rPr>
              <a:t> The driving forces, which direct behavior away from the status quo, can be increased.</a:t>
            </a:r>
          </a:p>
          <a:p>
            <a:pPr>
              <a:lnSpc>
                <a:spcPct val="80000"/>
              </a:lnSpc>
              <a:buFont typeface="Calibri" pitchFamily="34" charset="0"/>
              <a:buAutoNum type="arabicPeriod"/>
              <a:defRPr/>
            </a:pPr>
            <a:r>
              <a:rPr lang="en-US" altLang="en-US" dirty="0">
                <a:ea typeface="ＭＳ Ｐゴシック" pitchFamily="34" charset="-128"/>
              </a:rPr>
              <a:t> The restraining forces, which hinder movement from the existing equilibrium, can be decreased.</a:t>
            </a:r>
          </a:p>
          <a:p>
            <a:pPr>
              <a:lnSpc>
                <a:spcPct val="80000"/>
              </a:lnSpc>
              <a:buFont typeface="Calibri" pitchFamily="34" charset="0"/>
              <a:buAutoNum type="arabicPeriod"/>
              <a:defRPr/>
            </a:pPr>
            <a:r>
              <a:rPr lang="en-US" altLang="en-US" dirty="0">
                <a:ea typeface="ＭＳ Ｐゴシック" pitchFamily="34" charset="-128"/>
              </a:rPr>
              <a:t> The two approaches can be combined.</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Once the situation has been unfrozen, the change can be implemented. However, for the change to take hold it needs to be frozen so it can be sustained over time. Otherwise the change will be short-lived and employees will revert to the previous state of equilibrium. Therefore, the objective of freezing the new state of equilibrium is to stabilize the new situation by balancing the driving and restraining forces.</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Lewin’s process treats change as a break in the equilibrium state. This view is an increasingly inaccurate description of the kinds of “seas” that current managers have to navigate. </a:t>
            </a:r>
            <a:endParaRPr lang="en-US" dirty="0"/>
          </a:p>
        </p:txBody>
      </p:sp>
      <p:sp>
        <p:nvSpPr>
          <p:cNvPr id="28676" name="Slide Number Placeholder 3">
            <a:extLst>
              <a:ext uri="{FF2B5EF4-FFF2-40B4-BE49-F238E27FC236}">
                <a16:creationId xmlns:a16="http://schemas.microsoft.com/office/drawing/2014/main" id="{54EA4495-735E-A8F3-C8D9-33F4A64A2F9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44956-514B-3349-96CE-B3CE6C369853}"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87FA8F3-40BD-CB36-8CC4-CB5564AB1958}"/>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0D5B5A37-AA29-7476-C7B3-5FD2FFC09F05}"/>
              </a:ext>
            </a:extLst>
          </p:cNvPr>
          <p:cNvSpPr>
            <a:spLocks noGrp="1"/>
          </p:cNvSpPr>
          <p:nvPr>
            <p:ph type="body" idx="1"/>
          </p:nvPr>
        </p:nvSpPr>
        <p:spPr/>
        <p:txBody>
          <a:bodyPr>
            <a:normAutofit fontScale="92500" lnSpcReduction="10000"/>
          </a:bodyPr>
          <a:lstStyle/>
          <a:p>
            <a:pPr>
              <a:lnSpc>
                <a:spcPct val="80000"/>
              </a:lnSpc>
              <a:defRPr/>
            </a:pPr>
            <a:r>
              <a:rPr lang="en-US" altLang="en-US" dirty="0">
                <a:ea typeface="ＭＳ Ｐゴシック" pitchFamily="34" charset="-128"/>
              </a:rPr>
              <a:t>OD tries to involve organizational members in changes that will affect their jobs and seeks their input about how the change is affecting them. The more popular OD efforts in organizations rely heavily on group interactions and cooperation, and include the following:</a:t>
            </a:r>
          </a:p>
          <a:p>
            <a:pPr>
              <a:lnSpc>
                <a:spcPct val="80000"/>
              </a:lnSpc>
              <a:defRPr/>
            </a:pPr>
            <a:endParaRPr lang="en-US" altLang="en-US" b="1"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Survey feedback </a:t>
            </a:r>
            <a:r>
              <a:rPr lang="en-US" altLang="en-US" dirty="0">
                <a:ea typeface="ＭＳ Ｐゴシック" pitchFamily="34" charset="-128"/>
              </a:rPr>
              <a:t>efforts are designed to assess employee attitudes about, and perceptions of, the change they are encountering. Employees generally respond to a set of specific questions regarding how they view such organizational aspects as decision making, leadership, communication effectiveness, and satisfaction with their jobs, coworkers, and management. This data is used to clarify problems that employees may be facing and to initiate action to remedy the problems.</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dirty="0">
                <a:ea typeface="ＭＳ Ｐゴシック" pitchFamily="34" charset="-128"/>
              </a:rPr>
              <a:t> In </a:t>
            </a:r>
            <a:r>
              <a:rPr lang="en-US" altLang="en-US" b="1" dirty="0">
                <a:ea typeface="ＭＳ Ｐゴシック" pitchFamily="34" charset="-128"/>
              </a:rPr>
              <a:t>process consultation</a:t>
            </a:r>
            <a:r>
              <a:rPr lang="en-US" altLang="en-US" dirty="0">
                <a:ea typeface="ＭＳ Ｐゴシック" pitchFamily="34" charset="-128"/>
              </a:rPr>
              <a:t>, outside consultants help managers to perceive, understand, and act on organizational processes they face, such as workflow, informal relationships among unit members, and formal communication channels. Consultants give managers insight into what is going on and help managers diagnose the interpersonal processes that need improvement. </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dirty="0">
                <a:ea typeface="ＭＳ Ｐゴシック" pitchFamily="34" charset="-128"/>
              </a:rPr>
              <a:t> A primary function of OD is to help organizational members become a team. </a:t>
            </a:r>
            <a:r>
              <a:rPr lang="en-US" altLang="en-US" b="1" dirty="0">
                <a:ea typeface="ＭＳ Ｐゴシック" pitchFamily="34" charset="-128"/>
              </a:rPr>
              <a:t>Team-building </a:t>
            </a:r>
            <a:r>
              <a:rPr lang="en-US" altLang="en-US" dirty="0">
                <a:ea typeface="ＭＳ Ｐゴシック" pitchFamily="34" charset="-128"/>
              </a:rPr>
              <a:t>is generally an activity that helps work groups set goals, develop positive interpersonal relationships, and clarify the roles and responsibilities of each team member. The primary focus of team-building is to increase members’ trust of, and openness toward, one another.</a:t>
            </a:r>
          </a:p>
          <a:p>
            <a:pPr>
              <a:lnSpc>
                <a:spcPct val="80000"/>
              </a:lnSpc>
              <a:buFont typeface="Calibri" pitchFamily="34" charset="0"/>
              <a:buAutoNum type="arabicPeriod"/>
              <a:defRPr/>
            </a:pPr>
            <a:endParaRPr lang="en-US" altLang="en-US" dirty="0">
              <a:ea typeface="ＭＳ Ｐゴシック" pitchFamily="34" charset="-128"/>
            </a:endParaRPr>
          </a:p>
          <a:p>
            <a:pPr>
              <a:lnSpc>
                <a:spcPct val="80000"/>
              </a:lnSpc>
              <a:buFont typeface="Calibri" pitchFamily="34" charset="0"/>
              <a:buAutoNum type="arabicPeriod"/>
              <a:defRPr/>
            </a:pPr>
            <a:r>
              <a:rPr lang="en-US" altLang="en-US" b="1" dirty="0">
                <a:ea typeface="ＭＳ Ｐゴシック" pitchFamily="34" charset="-128"/>
              </a:rPr>
              <a:t> Intergroup development </a:t>
            </a:r>
            <a:r>
              <a:rPr lang="en-US" altLang="en-US" dirty="0">
                <a:ea typeface="ＭＳ Ｐゴシック" pitchFamily="34" charset="-128"/>
              </a:rPr>
              <a:t>focuses on helping different work groups to become more cohesive. It attempts to change attitudes, stereotypes, and perceptions that one group may have toward another in order to improve coordination of efforts among the various groups.</a:t>
            </a:r>
            <a:endParaRPr lang="en-US" dirty="0"/>
          </a:p>
        </p:txBody>
      </p:sp>
      <p:sp>
        <p:nvSpPr>
          <p:cNvPr id="34820" name="Slide Number Placeholder 3">
            <a:extLst>
              <a:ext uri="{FF2B5EF4-FFF2-40B4-BE49-F238E27FC236}">
                <a16:creationId xmlns:a16="http://schemas.microsoft.com/office/drawing/2014/main" id="{C82EE17D-3454-C2B0-D9A6-6C8F95648FC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1CE68FC-814B-E946-8046-9B9D1472AD73}"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6033F6B4-4AA2-A4FC-4859-D50E4706B0FF}"/>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9B9F8D0-A1B0-4130-DEFE-12D1230392E4}"/>
              </a:ext>
            </a:extLst>
          </p:cNvPr>
          <p:cNvSpPr>
            <a:spLocks noGrp="1"/>
          </p:cNvSpPr>
          <p:nvPr>
            <p:ph type="body" idx="1"/>
          </p:nvPr>
        </p:nvSpPr>
        <p:spPr/>
        <p:txBody>
          <a:bodyPr>
            <a:normAutofit lnSpcReduction="10000"/>
          </a:bodyPr>
          <a:lstStyle/>
          <a:p>
            <a:pPr>
              <a:lnSpc>
                <a:spcPct val="80000"/>
              </a:lnSpc>
              <a:defRPr/>
            </a:pPr>
            <a:r>
              <a:rPr lang="en-US" altLang="en-US" dirty="0">
                <a:ea typeface="ＭＳ Ｐゴシック" pitchFamily="34" charset="-128"/>
              </a:rPr>
              <a:t>It’s often said that most people hate any change that doesn’t jingle in their pockets. Here are the main reasons people resist organizational change: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Change replaces the known with </a:t>
            </a:r>
            <a:r>
              <a:rPr lang="en-US" altLang="en-US" b="1" dirty="0">
                <a:ea typeface="ＭＳ Ｐゴシック" pitchFamily="34" charset="-128"/>
              </a:rPr>
              <a:t>uncertainty </a:t>
            </a:r>
            <a:r>
              <a:rPr lang="en-US" altLang="en-US" dirty="0">
                <a:ea typeface="ＭＳ Ｐゴシック" pitchFamily="34" charset="-128"/>
              </a:rPr>
              <a:t>and we don’t like uncertainty. For example, when quality control methods are introduced into manufacturing plants, many inspectors have to learn the new methods. Some may fear that they won’t be able to do so and may develop a negative attitude toward the change or behave poorly if required to use the new methods.</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Another cause of resistance is that we do things out of </a:t>
            </a:r>
            <a:r>
              <a:rPr lang="en-US" altLang="en-US" b="1" dirty="0">
                <a:ea typeface="ＭＳ Ｐゴシック" pitchFamily="34" charset="-128"/>
              </a:rPr>
              <a:t>habit</a:t>
            </a:r>
            <a:r>
              <a:rPr lang="en-US" altLang="en-US" dirty="0">
                <a:ea typeface="ＭＳ Ｐゴシック" pitchFamily="34" charset="-128"/>
              </a:rPr>
              <a:t>—we don’t want to have to consider the full range of options for the hundreds of decisions we make every day.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 third cause of resistance is the </a:t>
            </a:r>
            <a:r>
              <a:rPr lang="en-US" altLang="en-US" b="1" dirty="0">
                <a:ea typeface="ＭＳ Ｐゴシック" pitchFamily="34" charset="-128"/>
              </a:rPr>
              <a:t>fear of losing something already possessed</a:t>
            </a:r>
            <a:r>
              <a:rPr lang="en-US" altLang="en-US" dirty="0">
                <a:ea typeface="ＭＳ Ｐゴシック" pitchFamily="34" charset="-128"/>
              </a:rPr>
              <a:t>. The more that people have invested in the current system, the more they resist change because they fear losing status, money, authority, friendships, personal convenience, or other benefits that they value. </a:t>
            </a:r>
          </a:p>
          <a:p>
            <a:pPr>
              <a:lnSpc>
                <a:spcPct val="80000"/>
              </a:lnSpc>
              <a:defRPr/>
            </a:pPr>
            <a:endParaRPr lang="en-US" altLang="en-US" dirty="0">
              <a:ea typeface="ＭＳ Ｐゴシック" pitchFamily="34" charset="-128"/>
            </a:endParaRPr>
          </a:p>
          <a:p>
            <a:pPr>
              <a:lnSpc>
                <a:spcPct val="80000"/>
              </a:lnSpc>
              <a:defRPr/>
            </a:pPr>
            <a:r>
              <a:rPr lang="en-US" altLang="en-US" dirty="0">
                <a:ea typeface="ＭＳ Ｐゴシック" pitchFamily="34" charset="-128"/>
              </a:rPr>
              <a:t>A final cause of resistance is a </a:t>
            </a:r>
            <a:r>
              <a:rPr lang="en-US" altLang="en-US" b="1" dirty="0">
                <a:ea typeface="ＭＳ Ｐゴシック" pitchFamily="34" charset="-128"/>
              </a:rPr>
              <a:t>belief that the change is incompatible with the goals and interests of the organization</a:t>
            </a:r>
            <a:r>
              <a:rPr lang="en-US" altLang="en-US" dirty="0">
                <a:ea typeface="ＭＳ Ｐゴシック" pitchFamily="34" charset="-128"/>
              </a:rPr>
              <a:t>. For instance, an employee who believes that a proposed new job procedure will reduce product quality can be expected to resist the change. This type of resistance can actually be beneficial to the organization if expressed in a positive way.</a:t>
            </a:r>
            <a:endParaRPr lang="en-US" dirty="0"/>
          </a:p>
        </p:txBody>
      </p:sp>
      <p:sp>
        <p:nvSpPr>
          <p:cNvPr id="38916" name="Slide Number Placeholder 3">
            <a:extLst>
              <a:ext uri="{FF2B5EF4-FFF2-40B4-BE49-F238E27FC236}">
                <a16:creationId xmlns:a16="http://schemas.microsoft.com/office/drawing/2014/main" id="{FD4688F0-9CA6-C2F5-AE16-973B8098827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ED39694-357D-7E43-876A-6FDC23DB39CE}"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D3653989-66F2-941D-E9F0-05C3F28B7E5E}"/>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536B66D8-DA59-279D-FDB7-EFCEB6F4B02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70000"/>
              </a:lnSpc>
            </a:pPr>
            <a:r>
              <a:rPr lang="en-US" altLang="en-US" sz="1100">
                <a:ea typeface="MS PGothic" panose="020B0600070205080204" pitchFamily="34" charset="-128"/>
              </a:rPr>
              <a:t>Strategies for dealing with resistance to change are described in Exhibit 5-4. Managers should use the most appropriate technique depending on the type and source of the resistance.</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Education and communication </a:t>
            </a:r>
            <a:r>
              <a:rPr lang="en-US" altLang="en-US" sz="1100">
                <a:ea typeface="MS PGothic" panose="020B0600070205080204" pitchFamily="34" charset="-128"/>
              </a:rPr>
              <a:t>can reduce resistance to change by helping employees see the logic of the change effort. But this assumes that much of the resistance lies in misinformation or poor communication.</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Participation </a:t>
            </a:r>
            <a:r>
              <a:rPr lang="en-US" altLang="en-US" sz="1100">
                <a:ea typeface="MS PGothic" panose="020B0600070205080204" pitchFamily="34" charset="-128"/>
              </a:rPr>
              <a:t>involves bringing those individuals directly affected by the proposed change into the decision-making process. It allows these individuals to express their feelings, increase the quality of the process, and increase employee commitment to the final decision.</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Facilitation and support </a:t>
            </a:r>
            <a:r>
              <a:rPr lang="en-US" altLang="en-US" sz="1100">
                <a:ea typeface="MS PGothic" panose="020B0600070205080204" pitchFamily="34" charset="-128"/>
              </a:rPr>
              <a:t>involve helping employees deal with the fear and anxiety associated with the change effort. Such help may include employee counseling, therapy, new skills training, or a short paid leave of absence.</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Negotiation</a:t>
            </a:r>
            <a:r>
              <a:rPr lang="en-US" altLang="en-US" sz="1100">
                <a:ea typeface="MS PGothic" panose="020B0600070205080204" pitchFamily="34" charset="-128"/>
              </a:rPr>
              <a:t> involves exchanging something of value for an agreement in order to lessen the resistance to the change effort. This resistance technique may be particularly useful when the resistance comes from a powerful source.</a:t>
            </a:r>
          </a:p>
          <a:p>
            <a:pPr>
              <a:lnSpc>
                <a:spcPct val="70000"/>
              </a:lnSpc>
            </a:pPr>
            <a:endParaRPr lang="en-US" altLang="en-US" sz="1100" i="1">
              <a:ea typeface="MS PGothic" panose="020B0600070205080204" pitchFamily="34" charset="-128"/>
            </a:endParaRPr>
          </a:p>
          <a:p>
            <a:pPr marL="463550" lvl="1" indent="-238125">
              <a:lnSpc>
                <a:spcPct val="70000"/>
              </a:lnSpc>
              <a:buFontTx/>
              <a:buChar char="•"/>
            </a:pPr>
            <a:r>
              <a:rPr lang="en-US" altLang="en-US" sz="1100" b="1">
                <a:ea typeface="MS PGothic" panose="020B0600070205080204" pitchFamily="34" charset="-128"/>
              </a:rPr>
              <a:t> Manipulation and co-optation </a:t>
            </a:r>
            <a:r>
              <a:rPr lang="en-US" altLang="en-US" sz="1100">
                <a:ea typeface="MS PGothic" panose="020B0600070205080204" pitchFamily="34" charset="-128"/>
              </a:rPr>
              <a:t>refer to covert attempts to influence others about the change. These tactics may involve twisting or distorting facts to make the change appear more attractive.</a:t>
            </a:r>
          </a:p>
          <a:p>
            <a:pPr>
              <a:lnSpc>
                <a:spcPct val="70000"/>
              </a:lnSpc>
            </a:pPr>
            <a:endParaRPr lang="en-US" altLang="en-US" sz="1100">
              <a:ea typeface="MS PGothic" panose="020B0600070205080204" pitchFamily="34" charset="-128"/>
            </a:endParaRPr>
          </a:p>
          <a:p>
            <a:pPr marL="463550" lvl="1" indent="-238125">
              <a:lnSpc>
                <a:spcPct val="70000"/>
              </a:lnSpc>
              <a:buFontTx/>
              <a:buChar char="•"/>
            </a:pPr>
            <a:r>
              <a:rPr lang="en-US" altLang="en-US" sz="1100">
                <a:ea typeface="MS PGothic" panose="020B0600070205080204" pitchFamily="34" charset="-128"/>
              </a:rPr>
              <a:t> Finally, </a:t>
            </a:r>
            <a:r>
              <a:rPr lang="en-US" altLang="en-US" sz="1100" b="1">
                <a:ea typeface="MS PGothic" panose="020B0600070205080204" pitchFamily="34" charset="-128"/>
              </a:rPr>
              <a:t>coercion</a:t>
            </a:r>
            <a:r>
              <a:rPr lang="en-US" altLang="en-US" sz="1100">
                <a:ea typeface="MS PGothic" panose="020B0600070205080204" pitchFamily="34" charset="-128"/>
              </a:rPr>
              <a:t>, which involves the use of direct threats or force against the resisters, can also be used to deal with resistance to change.</a:t>
            </a:r>
            <a:endParaRPr lang="en-US" altLang="en-US"/>
          </a:p>
        </p:txBody>
      </p:sp>
      <p:sp>
        <p:nvSpPr>
          <p:cNvPr id="40964" name="Slide Number Placeholder 3">
            <a:extLst>
              <a:ext uri="{FF2B5EF4-FFF2-40B4-BE49-F238E27FC236}">
                <a16:creationId xmlns:a16="http://schemas.microsoft.com/office/drawing/2014/main" id="{E780F72B-0179-F2AA-1FD1-AA9252F8502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4984BF-8A8C-6E4E-8BCD-AE3B6C4B33F2}"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752C02F4-417A-AEBB-D912-F2AB3B27AC4F}"/>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EA13FFE4-47D3-4C0F-D85E-2281C54DA0B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For many employees, change creates </a:t>
            </a:r>
            <a:r>
              <a:rPr lang="en-US" altLang="en-US" b="1">
                <a:ea typeface="MS PGothic" panose="020B0600070205080204" pitchFamily="34" charset="-128"/>
              </a:rPr>
              <a:t>stress</a:t>
            </a:r>
            <a:r>
              <a:rPr lang="en-US" altLang="en-US">
                <a:ea typeface="MS PGothic" panose="020B0600070205080204" pitchFamily="34" charset="-128"/>
              </a:rPr>
              <a:t>. A dynamic and uncertain environment characterized by restructurings, downsizings, empowerment, and personal-life matters has caused large numbers of employees to feel overworked and “stressed out.”</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Sometimes the stress gets to be so intense that individuals respond in a drastic (and tragic) way. In the following slides, we’ll review the meaning of the term “stress,” the symptoms of stress, the causes of stress, and what managers can do to reduce anxiety.</a:t>
            </a:r>
            <a:endParaRPr lang="en-US" altLang="en-US"/>
          </a:p>
        </p:txBody>
      </p:sp>
      <p:sp>
        <p:nvSpPr>
          <p:cNvPr id="44036" name="Slide Number Placeholder 3">
            <a:extLst>
              <a:ext uri="{FF2B5EF4-FFF2-40B4-BE49-F238E27FC236}">
                <a16:creationId xmlns:a16="http://schemas.microsoft.com/office/drawing/2014/main" id="{6A99863C-F94C-C07C-6054-B37BDDCBD38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DCD472-DDD3-D34C-AA89-D46D43C47EE3}"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5E7BAEF-7D36-FD4F-F28E-BF3BDA8F36EA}"/>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CFFF6A83-3DAF-A7BE-7086-4C6EE53489A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As the table shows, the global average for employee stress levels is 29% of employees.</a:t>
            </a:r>
          </a:p>
          <a:p>
            <a:endParaRPr lang="en-US" altLang="en-US" b="1">
              <a:ea typeface="MS PGothic" panose="020B0600070205080204" pitchFamily="34" charset="-128"/>
            </a:endParaRPr>
          </a:p>
          <a:p>
            <a:r>
              <a:rPr lang="en-US" altLang="en-US" b="1">
                <a:ea typeface="MS PGothic" panose="020B0600070205080204" pitchFamily="34" charset="-128"/>
              </a:rPr>
              <a:t>Stress </a:t>
            </a:r>
            <a:r>
              <a:rPr lang="en-US" altLang="en-US">
                <a:ea typeface="MS PGothic" panose="020B0600070205080204" pitchFamily="34" charset="-128"/>
              </a:rPr>
              <a:t>is the adverse reaction people have to excessive pressure placed on them from extraordinary demands, constraints, or opportunities. Stress isn’t always bad. Stress can be positive</a:t>
            </a:r>
            <a:r>
              <a:rPr lang="en-US" altLang="en-US" sz="800">
                <a:ea typeface="MS PGothic" panose="020B0600070205080204" pitchFamily="34" charset="-128"/>
              </a:rPr>
              <a:t>—</a:t>
            </a:r>
            <a:r>
              <a:rPr lang="en-US" altLang="en-US">
                <a:ea typeface="MS PGothic" panose="020B0600070205080204" pitchFamily="34" charset="-128"/>
              </a:rPr>
              <a:t>especially functional stress, which allows an athlete, stage performer, or employee to perform at his or her highest level at crucial times.</a:t>
            </a:r>
          </a:p>
          <a:p>
            <a:endParaRPr lang="en-US" altLang="en-US">
              <a:ea typeface="MS PGothic" panose="020B0600070205080204" pitchFamily="34" charset="-128"/>
            </a:endParaRPr>
          </a:p>
          <a:p>
            <a:r>
              <a:rPr lang="en-US" altLang="en-US">
                <a:ea typeface="MS PGothic" panose="020B0600070205080204" pitchFamily="34" charset="-128"/>
              </a:rPr>
              <a:t>However, stress is more often associated with constraints and demands and opportunities. A constraint prevents you from doing what you desire; demands refer to the loss of something desired; opportunities refer to the possibility of something new, something never done.</a:t>
            </a:r>
          </a:p>
          <a:p>
            <a:endParaRPr lang="en-US" altLang="en-US">
              <a:ea typeface="MS PGothic" panose="020B0600070205080204" pitchFamily="34" charset="-128"/>
            </a:endParaRPr>
          </a:p>
          <a:p>
            <a:r>
              <a:rPr lang="en-US" altLang="en-US">
                <a:ea typeface="MS PGothic" panose="020B0600070205080204" pitchFamily="34" charset="-128"/>
              </a:rPr>
              <a:t>Another thing to understand about stress is that just because the conditions are right for stress to surface doesn’t always mean it will. Two conditions are necessary for </a:t>
            </a:r>
            <a:r>
              <a:rPr lang="en-US" altLang="en-US" i="1">
                <a:ea typeface="MS PGothic" panose="020B0600070205080204" pitchFamily="34" charset="-128"/>
              </a:rPr>
              <a:t>potential stress </a:t>
            </a:r>
            <a:r>
              <a:rPr lang="en-US" altLang="en-US">
                <a:ea typeface="MS PGothic" panose="020B0600070205080204" pitchFamily="34" charset="-128"/>
              </a:rPr>
              <a:t>to become </a:t>
            </a:r>
            <a:r>
              <a:rPr lang="en-US" altLang="en-US" i="1">
                <a:ea typeface="MS PGothic" panose="020B0600070205080204" pitchFamily="34" charset="-128"/>
              </a:rPr>
              <a:t>actual stress. </a:t>
            </a:r>
            <a:r>
              <a:rPr lang="en-US" altLang="en-US">
                <a:ea typeface="MS PGothic" panose="020B0600070205080204" pitchFamily="34" charset="-128"/>
              </a:rPr>
              <a:t>First, there must be uncertainty over the outcome, and second, the outcome must be important.</a:t>
            </a:r>
            <a:endParaRPr lang="en-US" altLang="en-US"/>
          </a:p>
        </p:txBody>
      </p:sp>
      <p:sp>
        <p:nvSpPr>
          <p:cNvPr id="46084" name="Slide Number Placeholder 3">
            <a:extLst>
              <a:ext uri="{FF2B5EF4-FFF2-40B4-BE49-F238E27FC236}">
                <a16:creationId xmlns:a16="http://schemas.microsoft.com/office/drawing/2014/main" id="{AE940BE0-DDE8-42B3-E549-4E621A9D9B2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055F36-CB26-0F4A-8148-F36B36639675}"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873FE8A-EC0D-40E6-94CF-21D88E7A10DA}"/>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AA258F36-3902-3BFA-C580-CDADBA2EF80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As Exhibit 5–3 shows, stress symptoms can be grouped under three general categories: physical, psychological, and behavioral. All of these can significantly affect an employee’s work.</a:t>
            </a:r>
            <a:endParaRPr lang="en-US" altLang="en-US"/>
          </a:p>
        </p:txBody>
      </p:sp>
      <p:sp>
        <p:nvSpPr>
          <p:cNvPr id="48132" name="Slide Number Placeholder 3">
            <a:extLst>
              <a:ext uri="{FF2B5EF4-FFF2-40B4-BE49-F238E27FC236}">
                <a16:creationId xmlns:a16="http://schemas.microsoft.com/office/drawing/2014/main" id="{9AB07CAE-7E77-2966-842C-0434C80F255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C319ADA-3BA9-1945-8DF3-C41A9672D857}"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6A9F6538-C435-5FCE-CC0F-C58FBB021785}"/>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940E7F50-0919-6399-C4B8-2020163D036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MS PGothic" panose="020B0600070205080204" pitchFamily="34" charset="-128"/>
              </a:rPr>
              <a:t>Job-related </a:t>
            </a:r>
            <a:r>
              <a:rPr lang="en-US" altLang="en-US" b="1">
                <a:ea typeface="MS PGothic" panose="020B0600070205080204" pitchFamily="34" charset="-128"/>
              </a:rPr>
              <a:t>stressors </a:t>
            </a:r>
            <a:r>
              <a:rPr lang="en-US" altLang="en-US">
                <a:solidFill>
                  <a:srgbClr val="FF0000"/>
                </a:solidFill>
                <a:ea typeface="MS PGothic" panose="020B0600070205080204" pitchFamily="34" charset="-128"/>
              </a:rPr>
              <a:t>i</a:t>
            </a:r>
            <a:r>
              <a:rPr lang="en-US" altLang="en-US">
                <a:ea typeface="MS PGothic" panose="020B0600070205080204" pitchFamily="34" charset="-128"/>
              </a:rPr>
              <a:t>nclude pressures to avoid errors or complete tasks in a limited time period; changes in the way reports are filed; a demanding supervisor; unpleasant coworkers.</a:t>
            </a:r>
          </a:p>
          <a:p>
            <a:pPr>
              <a:lnSpc>
                <a:spcPct val="60000"/>
              </a:lnSpc>
              <a:spcBef>
                <a:spcPct val="0"/>
              </a:spcBef>
            </a:pPr>
            <a:endParaRPr lang="en-US" altLang="en-US">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1. Task demands </a:t>
            </a:r>
            <a:r>
              <a:rPr lang="en-US" altLang="en-US">
                <a:ea typeface="MS PGothic" panose="020B0600070205080204" pitchFamily="34" charset="-128"/>
              </a:rPr>
              <a:t>are factors related to an employee’s job. They include the design of a job (which includes autonomy, task variety, and degree of automation); working conditions (temperature, noise, etc.); and the physical work layout (overcrowded or in visible location with constant interruptions; work quotas, especially when excessive, high level of task interdependence with others). Autonomy lessens stress. </a:t>
            </a:r>
          </a:p>
          <a:p>
            <a:pPr>
              <a:lnSpc>
                <a:spcPct val="60000"/>
              </a:lnSpc>
              <a:spcBef>
                <a:spcPct val="0"/>
              </a:spcBef>
              <a:buFont typeface="+mj-lt"/>
              <a:buNone/>
            </a:pPr>
            <a:endParaRPr lang="en-US" altLang="en-US" b="1">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2. Role demands </a:t>
            </a:r>
            <a:r>
              <a:rPr lang="en-US" altLang="en-US">
                <a:ea typeface="MS PGothic" panose="020B0600070205080204" pitchFamily="34" charset="-128"/>
              </a:rPr>
              <a:t>are stresses due to one’s particular role in the organization. </a:t>
            </a:r>
            <a:r>
              <a:rPr lang="en-US" altLang="en-US" b="1">
                <a:ea typeface="MS PGothic" panose="020B0600070205080204" pitchFamily="34" charset="-128"/>
              </a:rPr>
              <a:t>Role conflicts </a:t>
            </a:r>
            <a:r>
              <a:rPr lang="en-US" altLang="en-US">
                <a:ea typeface="MS PGothic" panose="020B0600070205080204" pitchFamily="34" charset="-128"/>
              </a:rPr>
              <a:t>create expectations that may be hard to reconcile or satisfy. An employee experiences </a:t>
            </a:r>
            <a:r>
              <a:rPr lang="en-US" altLang="en-US" b="1">
                <a:ea typeface="MS PGothic" panose="020B0600070205080204" pitchFamily="34" charset="-128"/>
              </a:rPr>
              <a:t>role overload </a:t>
            </a:r>
            <a:r>
              <a:rPr lang="en-US" altLang="en-US">
                <a:ea typeface="MS PGothic" panose="020B0600070205080204" pitchFamily="34" charset="-128"/>
              </a:rPr>
              <a:t>when he or she is expected to do more than time permits. An employee experiences </a:t>
            </a:r>
            <a:r>
              <a:rPr lang="en-US" altLang="en-US" b="1">
                <a:ea typeface="MS PGothic" panose="020B0600070205080204" pitchFamily="34" charset="-128"/>
              </a:rPr>
              <a:t>role ambiguity </a:t>
            </a:r>
            <a:r>
              <a:rPr lang="en-US" altLang="en-US">
                <a:ea typeface="MS PGothic" panose="020B0600070205080204" pitchFamily="34" charset="-128"/>
              </a:rPr>
              <a:t>when role expectations are not clearly understood and the employee is not sure what he or she is supposed to do.</a:t>
            </a:r>
          </a:p>
          <a:p>
            <a:pPr>
              <a:lnSpc>
                <a:spcPct val="60000"/>
              </a:lnSpc>
              <a:spcBef>
                <a:spcPct val="0"/>
              </a:spcBef>
              <a:buFont typeface="Calibri" panose="020F0502020204030204" pitchFamily="34" charset="0"/>
              <a:buNone/>
            </a:pPr>
            <a:endParaRPr lang="en-US" altLang="en-US" b="1">
              <a:ea typeface="MS PGothic" panose="020B0600070205080204" pitchFamily="34" charset="-128"/>
            </a:endParaRPr>
          </a:p>
          <a:p>
            <a:pPr>
              <a:lnSpc>
                <a:spcPct val="60000"/>
              </a:lnSpc>
              <a:spcBef>
                <a:spcPct val="0"/>
              </a:spcBef>
              <a:buFont typeface="Calibri" panose="020F0502020204030204" pitchFamily="34" charset="0"/>
              <a:buNone/>
            </a:pPr>
            <a:r>
              <a:rPr lang="en-US" altLang="en-US" b="1">
                <a:ea typeface="MS PGothic" panose="020B0600070205080204" pitchFamily="34" charset="-128"/>
              </a:rPr>
              <a:t>3. Interpersonal demands </a:t>
            </a:r>
            <a:r>
              <a:rPr lang="en-US" altLang="en-US">
                <a:ea typeface="MS PGothic" panose="020B0600070205080204" pitchFamily="34" charset="-128"/>
              </a:rPr>
              <a:t>are pressures created by other employees. Lack of social support from colleagues and poor interpersonal relationships can cause considerable stress. </a:t>
            </a:r>
          </a:p>
          <a:p>
            <a:pPr>
              <a:lnSpc>
                <a:spcPct val="60000"/>
              </a:lnSpc>
              <a:spcBef>
                <a:spcPct val="0"/>
              </a:spcBef>
              <a:buFont typeface="+mj-lt"/>
              <a:buNone/>
            </a:pPr>
            <a:endParaRPr lang="en-US" altLang="en-US">
              <a:ea typeface="MS PGothic" panose="020B0600070205080204" pitchFamily="34" charset="-128"/>
            </a:endParaRPr>
          </a:p>
          <a:p>
            <a:pPr>
              <a:lnSpc>
                <a:spcPct val="80000"/>
              </a:lnSpc>
              <a:spcBef>
                <a:spcPct val="0"/>
              </a:spcBef>
              <a:buFont typeface="+mj-lt"/>
              <a:buNone/>
            </a:pPr>
            <a:r>
              <a:rPr lang="en-US" altLang="en-US" b="1">
                <a:ea typeface="MS PGothic" panose="020B0600070205080204" pitchFamily="34" charset="-128"/>
              </a:rPr>
              <a:t>4. Organization structure </a:t>
            </a:r>
            <a:r>
              <a:rPr lang="en-US" altLang="en-US">
                <a:ea typeface="MS PGothic" panose="020B0600070205080204" pitchFamily="34" charset="-128"/>
              </a:rPr>
              <a:t>issues like excessive rules and an employee’s lack of opportunity to participate in decisions that affect him or her can cause stress.</a:t>
            </a:r>
          </a:p>
          <a:p>
            <a:pPr>
              <a:lnSpc>
                <a:spcPct val="80000"/>
              </a:lnSpc>
              <a:spcBef>
                <a:spcPct val="0"/>
              </a:spcBef>
              <a:buFont typeface="+mj-lt"/>
              <a:buNone/>
            </a:pPr>
            <a:endParaRPr lang="en-US" altLang="en-US">
              <a:ea typeface="MS PGothic" panose="020B0600070205080204" pitchFamily="34" charset="-128"/>
            </a:endParaRPr>
          </a:p>
          <a:p>
            <a:pPr>
              <a:lnSpc>
                <a:spcPct val="80000"/>
              </a:lnSpc>
              <a:spcBef>
                <a:spcPct val="0"/>
              </a:spcBef>
              <a:buFont typeface="+mj-lt"/>
              <a:buNone/>
            </a:pPr>
            <a:r>
              <a:rPr lang="en-US" altLang="en-US" b="1">
                <a:ea typeface="MS PGothic" panose="020B0600070205080204" pitchFamily="34" charset="-128"/>
              </a:rPr>
              <a:t>5. Organizational leadership </a:t>
            </a:r>
            <a:r>
              <a:rPr lang="en-US" altLang="en-US">
                <a:ea typeface="MS PGothic" panose="020B0600070205080204" pitchFamily="34" charset="-128"/>
              </a:rPr>
              <a:t>refers to the supervisory style of the organization’s managers. Some managers create a culture characterized by tension, fear, and anxiety. They establish unrealistic pressures to perform in the short-run, impose excessively tight controls, and routinely fire employees who don’t measure up. </a:t>
            </a:r>
            <a:endParaRPr lang="en-US" altLang="en-US"/>
          </a:p>
          <a:p>
            <a:endParaRPr lang="en-US" altLang="en-US"/>
          </a:p>
        </p:txBody>
      </p:sp>
      <p:sp>
        <p:nvSpPr>
          <p:cNvPr id="50180" name="Slide Number Placeholder 3">
            <a:extLst>
              <a:ext uri="{FF2B5EF4-FFF2-40B4-BE49-F238E27FC236}">
                <a16:creationId xmlns:a16="http://schemas.microsoft.com/office/drawing/2014/main" id="{2D9DBCFF-8AA9-23C6-2273-08D7A408628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AEEDA2-2756-AC49-819B-C99272AF2C02}"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3EB9294D-D2BC-DB0B-49EC-72BAC8DB264B}"/>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6066246F-9F96-EDF6-AF70-F7232060462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ea typeface="MS PGothic" panose="020B0600070205080204" pitchFamily="34" charset="-128"/>
              </a:rPr>
              <a:t>Personal stressors </a:t>
            </a:r>
            <a:r>
              <a:rPr lang="en-US" altLang="en-US">
                <a:ea typeface="MS PGothic" panose="020B0600070205080204" pitchFamily="34" charset="-128"/>
              </a:rPr>
              <a:t>include family issues, personal economic problems, etc. Because employees bring their personal problems to work, a manager must understand and address these personal factors. </a:t>
            </a:r>
          </a:p>
          <a:p>
            <a:endParaRPr lang="en-US" altLang="en-US">
              <a:ea typeface="MS PGothic" panose="020B0600070205080204" pitchFamily="34" charset="-128"/>
            </a:endParaRPr>
          </a:p>
          <a:p>
            <a:r>
              <a:rPr lang="en-US" altLang="en-US">
                <a:ea typeface="MS PGothic" panose="020B0600070205080204" pitchFamily="34" charset="-128"/>
              </a:rPr>
              <a:t>Employees’ personalities also affect how susceptible they are to stress. </a:t>
            </a:r>
          </a:p>
          <a:p>
            <a:endParaRPr lang="en-US" altLang="en-US">
              <a:ea typeface="MS PGothic" panose="020B0600070205080204" pitchFamily="34" charset="-128"/>
            </a:endParaRPr>
          </a:p>
          <a:p>
            <a:r>
              <a:rPr lang="en-US" altLang="en-US">
                <a:ea typeface="MS PGothic" panose="020B0600070205080204" pitchFamily="34" charset="-128"/>
              </a:rPr>
              <a:t>The </a:t>
            </a:r>
            <a:r>
              <a:rPr lang="en-US" altLang="en-US" b="1">
                <a:ea typeface="MS PGothic" panose="020B0600070205080204" pitchFamily="34" charset="-128"/>
              </a:rPr>
              <a:t>Type A personality </a:t>
            </a:r>
            <a:r>
              <a:rPr lang="en-US" altLang="en-US">
                <a:ea typeface="MS PGothic" panose="020B0600070205080204" pitchFamily="34" charset="-128"/>
              </a:rPr>
              <a:t>is characterized by a chronic sense of time urgency, an excessive competitive drive, and difficulty accepting and enjoying leisure time. They are more likely to show symptoms of stress.</a:t>
            </a:r>
          </a:p>
          <a:p>
            <a:endParaRPr lang="en-US" altLang="en-US">
              <a:ea typeface="MS PGothic" panose="020B0600070205080204" pitchFamily="34" charset="-128"/>
            </a:endParaRPr>
          </a:p>
          <a:p>
            <a:r>
              <a:rPr lang="en-US" altLang="en-US">
                <a:ea typeface="MS PGothic" panose="020B0600070205080204" pitchFamily="34" charset="-128"/>
              </a:rPr>
              <a:t>In contrast, </a:t>
            </a:r>
            <a:r>
              <a:rPr lang="en-US" altLang="en-US" b="1">
                <a:ea typeface="MS PGothic" panose="020B0600070205080204" pitchFamily="34" charset="-128"/>
              </a:rPr>
              <a:t>Type B personalities </a:t>
            </a:r>
            <a:r>
              <a:rPr lang="en-US" altLang="en-US">
                <a:ea typeface="MS PGothic" panose="020B0600070205080204" pitchFamily="34" charset="-128"/>
              </a:rPr>
              <a:t>have little to no sense of time urgency or impatience. Stress comes from the hostility and anger associated with Type A behavior. Surprisingly, Type Bs are just as susceptible.</a:t>
            </a:r>
            <a:endParaRPr lang="en-US" altLang="en-US"/>
          </a:p>
          <a:p>
            <a:endParaRPr lang="en-US" altLang="en-US"/>
          </a:p>
        </p:txBody>
      </p:sp>
      <p:sp>
        <p:nvSpPr>
          <p:cNvPr id="52228" name="Slide Number Placeholder 3">
            <a:extLst>
              <a:ext uri="{FF2B5EF4-FFF2-40B4-BE49-F238E27FC236}">
                <a16:creationId xmlns:a16="http://schemas.microsoft.com/office/drawing/2014/main" id="{4F57BCDF-B9A4-950E-6DCD-F400595F5C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44DAF4-4F96-004D-9804-0FC2037AD598}" type="slidenum">
              <a:rPr lang="en-US" altLang="en-US">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97031B0F-CE89-768B-9A01-D3F03E8AA369}"/>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4ECBEA3A-AAC9-4662-9815-4A9DA73813F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US" altLang="en-US">
                <a:ea typeface="MS PGothic" panose="020B0600070205080204" pitchFamily="34" charset="-128"/>
              </a:rPr>
              <a:t>Remember, not all stress is dysfunctional. Even though stress can never be totally eliminated, managers want to reduce the stress that leads to dysfunctional work behavior by controlling certain organizational factors that can reduce job-related stress and offering help for personal stress.</a:t>
            </a:r>
          </a:p>
          <a:p>
            <a:pPr>
              <a:lnSpc>
                <a:spcPct val="80000"/>
              </a:lnSpc>
            </a:pPr>
            <a:endParaRPr lang="en-US" altLang="en-US">
              <a:ea typeface="MS PGothic" panose="020B0600070205080204" pitchFamily="34" charset="-128"/>
            </a:endParaRPr>
          </a:p>
          <a:p>
            <a:pPr>
              <a:lnSpc>
                <a:spcPct val="90000"/>
              </a:lnSpc>
            </a:pPr>
            <a:r>
              <a:rPr lang="en-US" altLang="en-US">
                <a:ea typeface="MS PGothic" panose="020B0600070205080204" pitchFamily="34" charset="-128"/>
              </a:rPr>
              <a:t>To reduce job-related stress, managers begin with employee selection</a:t>
            </a:r>
            <a:r>
              <a:rPr lang="en-US" altLang="en-US" sz="600">
                <a:ea typeface="MS PGothic" panose="020B0600070205080204" pitchFamily="34" charset="-128"/>
              </a:rPr>
              <a:t>—</a:t>
            </a:r>
            <a:r>
              <a:rPr lang="en-US" altLang="en-US">
                <a:ea typeface="MS PGothic" panose="020B0600070205080204" pitchFamily="34" charset="-128"/>
              </a:rPr>
              <a:t>making sure that an </a:t>
            </a:r>
            <a:r>
              <a:rPr lang="en-US" altLang="en-US" b="1">
                <a:ea typeface="MS PGothic" panose="020B0600070205080204" pitchFamily="34" charset="-128"/>
              </a:rPr>
              <a:t>employee’s abilities match the job requirements</a:t>
            </a:r>
            <a:r>
              <a:rPr lang="en-US" altLang="en-US">
                <a:ea typeface="MS PGothic" panose="020B0600070205080204" pitchFamily="34" charset="-128"/>
              </a:rPr>
              <a:t>. A realistic job preview during the selection process can help minimize stress by clarifying job expectations. Ongoing organizational communications keep ambiguity-induced stress to a minimum. Similarly, a performance planning program (such as MBO) states job responsibilities clearly provides clear performance goals, and reduces ambiguity through feedback. </a:t>
            </a:r>
            <a:r>
              <a:rPr lang="en-US" altLang="en-US" b="1">
                <a:ea typeface="MS PGothic" panose="020B0600070205080204" pitchFamily="34" charset="-128"/>
              </a:rPr>
              <a:t>Job redesign </a:t>
            </a:r>
            <a:r>
              <a:rPr lang="en-US" altLang="en-US">
                <a:ea typeface="MS PGothic" panose="020B0600070205080204" pitchFamily="34" charset="-128"/>
              </a:rPr>
              <a:t>can also reduce stress by increasing challenge, including employees in decision making, or reducing the workload. Allowing employees to participate in decisions to gain social support also lessen stress.</a:t>
            </a:r>
          </a:p>
          <a:p>
            <a:pPr>
              <a:lnSpc>
                <a:spcPct val="80000"/>
              </a:lnSpc>
            </a:pPr>
            <a:endParaRPr lang="en-US" altLang="en-US">
              <a:ea typeface="MS PGothic" panose="020B0600070205080204" pitchFamily="34" charset="-128"/>
            </a:endParaRPr>
          </a:p>
          <a:p>
            <a:pPr>
              <a:lnSpc>
                <a:spcPct val="80000"/>
              </a:lnSpc>
            </a:pPr>
            <a:r>
              <a:rPr lang="en-US" altLang="en-US">
                <a:ea typeface="MS PGothic" panose="020B0600070205080204" pitchFamily="34" charset="-128"/>
              </a:rPr>
              <a:t>Stress from an employee’s personal life is not easy for a manager to control directly and there is the question of whether a manager has the right to intrude, even subtly, in an employee’s personal life. If the manager believes it’s ethical and the employee is receptive, consider employee assistance or wellness programs. The rationale for </a:t>
            </a:r>
            <a:r>
              <a:rPr lang="en-US" altLang="en-US" b="1">
                <a:ea typeface="MS PGothic" panose="020B0600070205080204" pitchFamily="34" charset="-128"/>
              </a:rPr>
              <a:t>employee assistance programs</a:t>
            </a:r>
            <a:r>
              <a:rPr lang="en-US" altLang="en-US">
                <a:ea typeface="MS PGothic" panose="020B0600070205080204" pitchFamily="34" charset="-128"/>
              </a:rPr>
              <a:t> is to get a productive employee back on the job as quickly as possible. </a:t>
            </a:r>
            <a:r>
              <a:rPr lang="en-US" altLang="en-US" b="1">
                <a:ea typeface="MS PGothic" panose="020B0600070205080204" pitchFamily="34" charset="-128"/>
              </a:rPr>
              <a:t>Wellness programs </a:t>
            </a:r>
            <a:r>
              <a:rPr lang="en-US" altLang="en-US">
                <a:ea typeface="MS PGothic" panose="020B0600070205080204" pitchFamily="34" charset="-128"/>
              </a:rPr>
              <a:t>are designed to keep employees healthy.</a:t>
            </a:r>
            <a:endParaRPr lang="en-US" altLang="en-US"/>
          </a:p>
        </p:txBody>
      </p:sp>
      <p:sp>
        <p:nvSpPr>
          <p:cNvPr id="54276" name="Slide Number Placeholder 3">
            <a:extLst>
              <a:ext uri="{FF2B5EF4-FFF2-40B4-BE49-F238E27FC236}">
                <a16:creationId xmlns:a16="http://schemas.microsoft.com/office/drawing/2014/main" id="{2998BF2A-F34C-DF2A-3477-C123194ED1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549F57-5E31-F94E-AB32-E2B401FD0506}"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470469-33DB-76F5-19EE-E54700102175}"/>
              </a:ext>
            </a:extLst>
          </p:cNvPr>
          <p:cNvSpPr>
            <a:spLocks noGrp="1"/>
          </p:cNvSpPr>
          <p:nvPr>
            <p:ph type="dt" sz="half" idx="10"/>
          </p:nvPr>
        </p:nvSpPr>
        <p:spPr>
          <a:xfrm>
            <a:off x="395288" y="6524625"/>
            <a:ext cx="971550" cy="219075"/>
          </a:xfrm>
        </p:spPr>
        <p:txBody>
          <a:bodyPr/>
          <a:lstStyle>
            <a:lvl1pPr>
              <a:defRPr/>
            </a:lvl1pPr>
          </a:lstStyle>
          <a:p>
            <a:pPr>
              <a:defRPr/>
            </a:pPr>
            <a:fld id="{4AEDFDFB-3788-1C43-992F-4847B59A3CFD}" type="datetime1">
              <a:rPr lang="en-GB" altLang="en-US"/>
              <a:pPr>
                <a:defRPr/>
              </a:pPr>
              <a:t>30/07/2024</a:t>
            </a:fld>
            <a:endParaRPr lang="en-GB" altLang="en-US"/>
          </a:p>
        </p:txBody>
      </p:sp>
      <p:sp>
        <p:nvSpPr>
          <p:cNvPr id="5" name="Footer Placeholder 4">
            <a:extLst>
              <a:ext uri="{FF2B5EF4-FFF2-40B4-BE49-F238E27FC236}">
                <a16:creationId xmlns:a16="http://schemas.microsoft.com/office/drawing/2014/main" id="{B933E0D5-C3A5-89B0-E98B-8A26C31EB36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33CD992-3183-2C1C-9FE4-9174DF2BD981}"/>
              </a:ext>
            </a:extLst>
          </p:cNvPr>
          <p:cNvSpPr>
            <a:spLocks noGrp="1"/>
          </p:cNvSpPr>
          <p:nvPr>
            <p:ph type="sldNum" sz="quarter" idx="12"/>
          </p:nvPr>
        </p:nvSpPr>
        <p:spPr/>
        <p:txBody>
          <a:bodyPr/>
          <a:lstStyle>
            <a:lvl1pPr>
              <a:defRPr smtClean="0"/>
            </a:lvl1pPr>
          </a:lstStyle>
          <a:p>
            <a:pPr>
              <a:defRPr/>
            </a:pPr>
            <a:fld id="{24C6B5D6-FE52-E64A-90C6-13353A9ED411}" type="slidenum">
              <a:rPr lang="en-GB" altLang="en-US"/>
              <a:pPr>
                <a:defRPr/>
              </a:pPr>
              <a:t>‹#›</a:t>
            </a:fld>
            <a:endParaRPr lang="en-GB" altLang="en-US"/>
          </a:p>
        </p:txBody>
      </p:sp>
    </p:spTree>
    <p:extLst>
      <p:ext uri="{BB962C8B-B14F-4D97-AF65-F5344CB8AC3E}">
        <p14:creationId xmlns:p14="http://schemas.microsoft.com/office/powerpoint/2010/main" val="1375449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C1A530-0EE9-2389-15B1-1CBBCCDE1E2A}"/>
              </a:ext>
            </a:extLst>
          </p:cNvPr>
          <p:cNvSpPr>
            <a:spLocks noGrp="1"/>
          </p:cNvSpPr>
          <p:nvPr>
            <p:ph type="dt" sz="half" idx="10"/>
          </p:nvPr>
        </p:nvSpPr>
        <p:spPr/>
        <p:txBody>
          <a:bodyPr/>
          <a:lstStyle>
            <a:lvl1pPr>
              <a:defRPr/>
            </a:lvl1pPr>
          </a:lstStyle>
          <a:p>
            <a:pPr>
              <a:defRPr/>
            </a:pPr>
            <a:fld id="{9EC8F95B-8932-A041-92E9-A610F752BD5A}" type="datetime1">
              <a:rPr lang="en-GB" altLang="en-US"/>
              <a:pPr>
                <a:defRPr/>
              </a:pPr>
              <a:t>30/07/2024</a:t>
            </a:fld>
            <a:endParaRPr lang="en-GB" altLang="en-US"/>
          </a:p>
        </p:txBody>
      </p:sp>
      <p:sp>
        <p:nvSpPr>
          <p:cNvPr id="5" name="Footer Placeholder 4">
            <a:extLst>
              <a:ext uri="{FF2B5EF4-FFF2-40B4-BE49-F238E27FC236}">
                <a16:creationId xmlns:a16="http://schemas.microsoft.com/office/drawing/2014/main" id="{06801EE6-F67C-E879-6055-8229954B1F2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479ADDC-05BF-56A4-B311-6C28878B5D15}"/>
              </a:ext>
            </a:extLst>
          </p:cNvPr>
          <p:cNvSpPr>
            <a:spLocks noGrp="1"/>
          </p:cNvSpPr>
          <p:nvPr>
            <p:ph type="sldNum" sz="quarter" idx="12"/>
          </p:nvPr>
        </p:nvSpPr>
        <p:spPr/>
        <p:txBody>
          <a:bodyPr/>
          <a:lstStyle>
            <a:lvl1pPr>
              <a:defRPr smtClean="0"/>
            </a:lvl1pPr>
          </a:lstStyle>
          <a:p>
            <a:pPr>
              <a:defRPr/>
            </a:pPr>
            <a:fld id="{E888E968-661A-0C43-ACE5-E72F44D97FF8}" type="slidenum">
              <a:rPr lang="en-GB" altLang="en-US"/>
              <a:pPr>
                <a:defRPr/>
              </a:pPr>
              <a:t>‹#›</a:t>
            </a:fld>
            <a:endParaRPr lang="en-GB" altLang="en-US"/>
          </a:p>
        </p:txBody>
      </p:sp>
    </p:spTree>
    <p:extLst>
      <p:ext uri="{BB962C8B-B14F-4D97-AF65-F5344CB8AC3E}">
        <p14:creationId xmlns:p14="http://schemas.microsoft.com/office/powerpoint/2010/main" val="2787521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8A5CF0C-92DA-6B4B-D4C3-C0BB234B3C84}"/>
              </a:ext>
            </a:extLst>
          </p:cNvPr>
          <p:cNvSpPr>
            <a:spLocks noGrp="1"/>
          </p:cNvSpPr>
          <p:nvPr>
            <p:ph type="dt" sz="half" idx="10"/>
          </p:nvPr>
        </p:nvSpPr>
        <p:spPr/>
        <p:txBody>
          <a:bodyPr/>
          <a:lstStyle>
            <a:lvl1pPr>
              <a:defRPr/>
            </a:lvl1pPr>
          </a:lstStyle>
          <a:p>
            <a:pPr>
              <a:defRPr/>
            </a:pPr>
            <a:fld id="{B014B90C-F0E8-6142-846E-A3AA63391CAB}" type="datetime1">
              <a:rPr lang="en-GB" altLang="en-US"/>
              <a:pPr>
                <a:defRPr/>
              </a:pPr>
              <a:t>30/07/2024</a:t>
            </a:fld>
            <a:endParaRPr lang="en-GB" altLang="en-US"/>
          </a:p>
        </p:txBody>
      </p:sp>
      <p:sp>
        <p:nvSpPr>
          <p:cNvPr id="5" name="Slide Number Placeholder 5">
            <a:extLst>
              <a:ext uri="{FF2B5EF4-FFF2-40B4-BE49-F238E27FC236}">
                <a16:creationId xmlns:a16="http://schemas.microsoft.com/office/drawing/2014/main" id="{DBF2D570-6E1A-66B2-F791-F8CB42B12546}"/>
              </a:ext>
            </a:extLst>
          </p:cNvPr>
          <p:cNvSpPr>
            <a:spLocks noGrp="1"/>
          </p:cNvSpPr>
          <p:nvPr>
            <p:ph type="sldNum" sz="quarter" idx="11"/>
          </p:nvPr>
        </p:nvSpPr>
        <p:spPr/>
        <p:txBody>
          <a:bodyPr/>
          <a:lstStyle>
            <a:lvl1pPr>
              <a:defRPr/>
            </a:lvl1pPr>
          </a:lstStyle>
          <a:p>
            <a:pPr>
              <a:defRPr/>
            </a:pPr>
            <a:fld id="{C2317ABC-85A0-304E-BDC7-E4920969F30B}" type="slidenum">
              <a:rPr lang="en-GB" altLang="en-US"/>
              <a:pPr>
                <a:defRPr/>
              </a:pPr>
              <a:t>‹#›</a:t>
            </a:fld>
            <a:endParaRPr lang="en-GB" altLang="en-US"/>
          </a:p>
        </p:txBody>
      </p:sp>
    </p:spTree>
    <p:extLst>
      <p:ext uri="{BB962C8B-B14F-4D97-AF65-F5344CB8AC3E}">
        <p14:creationId xmlns:p14="http://schemas.microsoft.com/office/powerpoint/2010/main" val="2035784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E8039C7-F63E-56E6-FB2F-891D52BBE2BE}"/>
              </a:ext>
            </a:extLst>
          </p:cNvPr>
          <p:cNvSpPr>
            <a:spLocks noGrp="1"/>
          </p:cNvSpPr>
          <p:nvPr>
            <p:ph type="dt" sz="half" idx="10"/>
          </p:nvPr>
        </p:nvSpPr>
        <p:spPr/>
        <p:txBody>
          <a:bodyPr/>
          <a:lstStyle>
            <a:lvl1pPr>
              <a:defRPr/>
            </a:lvl1pPr>
          </a:lstStyle>
          <a:p>
            <a:pPr>
              <a:defRPr/>
            </a:pPr>
            <a:fld id="{1BD33FFB-3022-6845-9243-E63897293E77}" type="datetime1">
              <a:rPr lang="en-GB" altLang="en-US"/>
              <a:pPr>
                <a:defRPr/>
              </a:pPr>
              <a:t>30/07/2024</a:t>
            </a:fld>
            <a:endParaRPr lang="en-GB" altLang="en-US"/>
          </a:p>
        </p:txBody>
      </p:sp>
      <p:sp>
        <p:nvSpPr>
          <p:cNvPr id="6" name="Slide Number Placeholder 5">
            <a:extLst>
              <a:ext uri="{FF2B5EF4-FFF2-40B4-BE49-F238E27FC236}">
                <a16:creationId xmlns:a16="http://schemas.microsoft.com/office/drawing/2014/main" id="{E16E961D-A9DF-5C2B-B9D1-6BBD5E6E2C11}"/>
              </a:ext>
            </a:extLst>
          </p:cNvPr>
          <p:cNvSpPr>
            <a:spLocks noGrp="1"/>
          </p:cNvSpPr>
          <p:nvPr>
            <p:ph type="sldNum" sz="quarter" idx="11"/>
          </p:nvPr>
        </p:nvSpPr>
        <p:spPr/>
        <p:txBody>
          <a:bodyPr/>
          <a:lstStyle>
            <a:lvl1pPr>
              <a:defRPr/>
            </a:lvl1pPr>
          </a:lstStyle>
          <a:p>
            <a:pPr>
              <a:defRPr/>
            </a:pPr>
            <a:fld id="{73240B12-C9BA-1747-9275-3D5EC634F10F}" type="slidenum">
              <a:rPr lang="en-GB" altLang="en-US"/>
              <a:pPr>
                <a:defRPr/>
              </a:pPr>
              <a:t>‹#›</a:t>
            </a:fld>
            <a:endParaRPr lang="en-GB" altLang="en-US"/>
          </a:p>
        </p:txBody>
      </p:sp>
    </p:spTree>
    <p:extLst>
      <p:ext uri="{BB962C8B-B14F-4D97-AF65-F5344CB8AC3E}">
        <p14:creationId xmlns:p14="http://schemas.microsoft.com/office/powerpoint/2010/main" val="1076204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9F7BB93-7790-C95F-FFB5-9B3BA3FBF38B}"/>
              </a:ext>
            </a:extLst>
          </p:cNvPr>
          <p:cNvSpPr>
            <a:spLocks noGrp="1"/>
          </p:cNvSpPr>
          <p:nvPr>
            <p:ph type="dt" sz="half" idx="10"/>
          </p:nvPr>
        </p:nvSpPr>
        <p:spPr/>
        <p:txBody>
          <a:bodyPr/>
          <a:lstStyle>
            <a:lvl1pPr>
              <a:defRPr/>
            </a:lvl1pPr>
          </a:lstStyle>
          <a:p>
            <a:pPr>
              <a:defRPr/>
            </a:pPr>
            <a:fld id="{1D3C3A87-5294-6C4C-BFDC-563E02780F89}" type="datetime1">
              <a:rPr lang="en-GB" altLang="en-US"/>
              <a:pPr>
                <a:defRPr/>
              </a:pPr>
              <a:t>30/07/2024</a:t>
            </a:fld>
            <a:endParaRPr lang="en-GB" altLang="en-US"/>
          </a:p>
        </p:txBody>
      </p:sp>
      <p:sp>
        <p:nvSpPr>
          <p:cNvPr id="8" name="Slide Number Placeholder 5">
            <a:extLst>
              <a:ext uri="{FF2B5EF4-FFF2-40B4-BE49-F238E27FC236}">
                <a16:creationId xmlns:a16="http://schemas.microsoft.com/office/drawing/2014/main" id="{807D86C5-652C-6E10-69BA-F7F3F293DE82}"/>
              </a:ext>
            </a:extLst>
          </p:cNvPr>
          <p:cNvSpPr>
            <a:spLocks noGrp="1"/>
          </p:cNvSpPr>
          <p:nvPr>
            <p:ph type="sldNum" sz="quarter" idx="11"/>
          </p:nvPr>
        </p:nvSpPr>
        <p:spPr/>
        <p:txBody>
          <a:bodyPr/>
          <a:lstStyle>
            <a:lvl1pPr>
              <a:defRPr/>
            </a:lvl1pPr>
          </a:lstStyle>
          <a:p>
            <a:pPr>
              <a:defRPr/>
            </a:pPr>
            <a:fld id="{F2F389F6-490A-C947-BBE1-BF990A1727BD}" type="slidenum">
              <a:rPr lang="en-GB" altLang="en-US"/>
              <a:pPr>
                <a:defRPr/>
              </a:pPr>
              <a:t>‹#›</a:t>
            </a:fld>
            <a:endParaRPr lang="en-GB" altLang="en-US"/>
          </a:p>
        </p:txBody>
      </p:sp>
    </p:spTree>
    <p:extLst>
      <p:ext uri="{BB962C8B-B14F-4D97-AF65-F5344CB8AC3E}">
        <p14:creationId xmlns:p14="http://schemas.microsoft.com/office/powerpoint/2010/main" val="812937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E0D9958-1473-D1FB-57A7-C4BD8776E02A}"/>
              </a:ext>
            </a:extLst>
          </p:cNvPr>
          <p:cNvSpPr>
            <a:spLocks noGrp="1"/>
          </p:cNvSpPr>
          <p:nvPr>
            <p:ph type="dt" sz="half" idx="10"/>
          </p:nvPr>
        </p:nvSpPr>
        <p:spPr/>
        <p:txBody>
          <a:bodyPr/>
          <a:lstStyle>
            <a:lvl1pPr>
              <a:defRPr/>
            </a:lvl1pPr>
          </a:lstStyle>
          <a:p>
            <a:pPr>
              <a:defRPr/>
            </a:pPr>
            <a:fld id="{5D43A42C-6328-F543-A7DD-488C268027AE}" type="datetime1">
              <a:rPr lang="en-GB" altLang="en-US"/>
              <a:pPr>
                <a:defRPr/>
              </a:pPr>
              <a:t>30/07/2024</a:t>
            </a:fld>
            <a:endParaRPr lang="en-GB" altLang="en-US"/>
          </a:p>
        </p:txBody>
      </p:sp>
      <p:sp>
        <p:nvSpPr>
          <p:cNvPr id="4" name="Slide Number Placeholder 5">
            <a:extLst>
              <a:ext uri="{FF2B5EF4-FFF2-40B4-BE49-F238E27FC236}">
                <a16:creationId xmlns:a16="http://schemas.microsoft.com/office/drawing/2014/main" id="{6B60CCE2-0B69-2EE0-A182-C5DEDCB28A31}"/>
              </a:ext>
            </a:extLst>
          </p:cNvPr>
          <p:cNvSpPr>
            <a:spLocks noGrp="1"/>
          </p:cNvSpPr>
          <p:nvPr>
            <p:ph type="sldNum" sz="quarter" idx="11"/>
          </p:nvPr>
        </p:nvSpPr>
        <p:spPr/>
        <p:txBody>
          <a:bodyPr/>
          <a:lstStyle>
            <a:lvl1pPr>
              <a:defRPr/>
            </a:lvl1pPr>
          </a:lstStyle>
          <a:p>
            <a:pPr>
              <a:defRPr/>
            </a:pPr>
            <a:fld id="{DA5BE55C-2D24-A242-BC8F-C1309DB03D13}" type="slidenum">
              <a:rPr lang="en-GB" altLang="en-US"/>
              <a:pPr>
                <a:defRPr/>
              </a:pPr>
              <a:t>‹#›</a:t>
            </a:fld>
            <a:endParaRPr lang="en-GB" altLang="en-US"/>
          </a:p>
        </p:txBody>
      </p:sp>
    </p:spTree>
    <p:extLst>
      <p:ext uri="{BB962C8B-B14F-4D97-AF65-F5344CB8AC3E}">
        <p14:creationId xmlns:p14="http://schemas.microsoft.com/office/powerpoint/2010/main" val="4272918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CF9A346-473B-E031-8EB8-F7C21A955209}"/>
              </a:ext>
            </a:extLst>
          </p:cNvPr>
          <p:cNvSpPr>
            <a:spLocks noGrp="1"/>
          </p:cNvSpPr>
          <p:nvPr>
            <p:ph type="dt" sz="half" idx="10"/>
          </p:nvPr>
        </p:nvSpPr>
        <p:spPr/>
        <p:txBody>
          <a:bodyPr/>
          <a:lstStyle>
            <a:lvl1pPr>
              <a:defRPr/>
            </a:lvl1pPr>
          </a:lstStyle>
          <a:p>
            <a:pPr>
              <a:defRPr/>
            </a:pPr>
            <a:fld id="{CD79C71C-FFC9-3C40-BF03-C90AE7B0DEEA}" type="datetime1">
              <a:rPr lang="en-GB" altLang="en-US"/>
              <a:pPr>
                <a:defRPr/>
              </a:pPr>
              <a:t>30/07/2024</a:t>
            </a:fld>
            <a:endParaRPr lang="en-GB" altLang="en-US"/>
          </a:p>
        </p:txBody>
      </p:sp>
      <p:sp>
        <p:nvSpPr>
          <p:cNvPr id="3" name="Slide Number Placeholder 5">
            <a:extLst>
              <a:ext uri="{FF2B5EF4-FFF2-40B4-BE49-F238E27FC236}">
                <a16:creationId xmlns:a16="http://schemas.microsoft.com/office/drawing/2014/main" id="{6F1EF512-3591-00EE-F08B-A52392FDE6F8}"/>
              </a:ext>
            </a:extLst>
          </p:cNvPr>
          <p:cNvSpPr>
            <a:spLocks noGrp="1"/>
          </p:cNvSpPr>
          <p:nvPr>
            <p:ph type="sldNum" sz="quarter" idx="11"/>
          </p:nvPr>
        </p:nvSpPr>
        <p:spPr/>
        <p:txBody>
          <a:bodyPr/>
          <a:lstStyle>
            <a:lvl1pPr>
              <a:defRPr/>
            </a:lvl1pPr>
          </a:lstStyle>
          <a:p>
            <a:pPr>
              <a:defRPr/>
            </a:pPr>
            <a:fld id="{5683D79F-516D-114C-B19F-44470F918499}" type="slidenum">
              <a:rPr lang="en-GB" altLang="en-US"/>
              <a:pPr>
                <a:defRPr/>
              </a:pPr>
              <a:t>‹#›</a:t>
            </a:fld>
            <a:endParaRPr lang="en-GB" altLang="en-US"/>
          </a:p>
        </p:txBody>
      </p:sp>
    </p:spTree>
    <p:extLst>
      <p:ext uri="{BB962C8B-B14F-4D97-AF65-F5344CB8AC3E}">
        <p14:creationId xmlns:p14="http://schemas.microsoft.com/office/powerpoint/2010/main" val="863826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FABDB51-894D-B0BD-D446-A6A30D5976C6}"/>
              </a:ext>
            </a:extLst>
          </p:cNvPr>
          <p:cNvSpPr>
            <a:spLocks noGrp="1"/>
          </p:cNvSpPr>
          <p:nvPr>
            <p:ph type="dt" sz="half" idx="10"/>
          </p:nvPr>
        </p:nvSpPr>
        <p:spPr/>
        <p:txBody>
          <a:bodyPr/>
          <a:lstStyle>
            <a:lvl1pPr>
              <a:defRPr/>
            </a:lvl1pPr>
          </a:lstStyle>
          <a:p>
            <a:pPr>
              <a:defRPr/>
            </a:pPr>
            <a:fld id="{48918CEC-4FBC-A848-835E-61D621685DF8}" type="datetime1">
              <a:rPr lang="en-GB" altLang="en-US"/>
              <a:pPr>
                <a:defRPr/>
              </a:pPr>
              <a:t>30/07/2024</a:t>
            </a:fld>
            <a:endParaRPr lang="en-GB" altLang="en-US"/>
          </a:p>
        </p:txBody>
      </p:sp>
      <p:sp>
        <p:nvSpPr>
          <p:cNvPr id="6" name="Slide Number Placeholder 5">
            <a:extLst>
              <a:ext uri="{FF2B5EF4-FFF2-40B4-BE49-F238E27FC236}">
                <a16:creationId xmlns:a16="http://schemas.microsoft.com/office/drawing/2014/main" id="{A44507A6-4275-6E19-1C86-1FA728199ED1}"/>
              </a:ext>
            </a:extLst>
          </p:cNvPr>
          <p:cNvSpPr>
            <a:spLocks noGrp="1"/>
          </p:cNvSpPr>
          <p:nvPr>
            <p:ph type="sldNum" sz="quarter" idx="11"/>
          </p:nvPr>
        </p:nvSpPr>
        <p:spPr/>
        <p:txBody>
          <a:bodyPr/>
          <a:lstStyle>
            <a:lvl1pPr>
              <a:defRPr/>
            </a:lvl1pPr>
          </a:lstStyle>
          <a:p>
            <a:pPr>
              <a:defRPr/>
            </a:pPr>
            <a:fld id="{164C5250-1F90-3848-B8C9-64F2CADE793F}" type="slidenum">
              <a:rPr lang="en-GB" altLang="en-US"/>
              <a:pPr>
                <a:defRPr/>
              </a:pPr>
              <a:t>‹#›</a:t>
            </a:fld>
            <a:endParaRPr lang="en-GB" altLang="en-US"/>
          </a:p>
        </p:txBody>
      </p:sp>
    </p:spTree>
    <p:extLst>
      <p:ext uri="{BB962C8B-B14F-4D97-AF65-F5344CB8AC3E}">
        <p14:creationId xmlns:p14="http://schemas.microsoft.com/office/powerpoint/2010/main" val="2409279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8C2BF28-507C-4E6A-B9A0-D70EE4F1EFB3}"/>
              </a:ext>
            </a:extLst>
          </p:cNvPr>
          <p:cNvSpPr>
            <a:spLocks noGrp="1"/>
          </p:cNvSpPr>
          <p:nvPr>
            <p:ph type="dt" sz="half" idx="10"/>
          </p:nvPr>
        </p:nvSpPr>
        <p:spPr/>
        <p:txBody>
          <a:bodyPr/>
          <a:lstStyle>
            <a:lvl1pPr>
              <a:defRPr/>
            </a:lvl1pPr>
          </a:lstStyle>
          <a:p>
            <a:pPr>
              <a:defRPr/>
            </a:pPr>
            <a:fld id="{4C9AD110-BB32-F346-BA04-60163BDDD953}" type="datetime1">
              <a:rPr lang="en-GB" altLang="en-US"/>
              <a:pPr>
                <a:defRPr/>
              </a:pPr>
              <a:t>30/07/2024</a:t>
            </a:fld>
            <a:endParaRPr lang="en-GB" altLang="en-US"/>
          </a:p>
        </p:txBody>
      </p:sp>
      <p:sp>
        <p:nvSpPr>
          <p:cNvPr id="6" name="Slide Number Placeholder 5">
            <a:extLst>
              <a:ext uri="{FF2B5EF4-FFF2-40B4-BE49-F238E27FC236}">
                <a16:creationId xmlns:a16="http://schemas.microsoft.com/office/drawing/2014/main" id="{FE800919-F2D6-B051-65F5-92C45B0F5D10}"/>
              </a:ext>
            </a:extLst>
          </p:cNvPr>
          <p:cNvSpPr>
            <a:spLocks noGrp="1"/>
          </p:cNvSpPr>
          <p:nvPr>
            <p:ph type="sldNum" sz="quarter" idx="11"/>
          </p:nvPr>
        </p:nvSpPr>
        <p:spPr/>
        <p:txBody>
          <a:bodyPr/>
          <a:lstStyle>
            <a:lvl1pPr>
              <a:defRPr/>
            </a:lvl1pPr>
          </a:lstStyle>
          <a:p>
            <a:pPr>
              <a:defRPr/>
            </a:pPr>
            <a:fld id="{49D05B0D-2201-AE4A-AA01-082CF036571B}" type="slidenum">
              <a:rPr lang="en-GB" altLang="en-US"/>
              <a:pPr>
                <a:defRPr/>
              </a:pPr>
              <a:t>‹#›</a:t>
            </a:fld>
            <a:endParaRPr lang="en-GB" altLang="en-US"/>
          </a:p>
        </p:txBody>
      </p:sp>
    </p:spTree>
    <p:extLst>
      <p:ext uri="{BB962C8B-B14F-4D97-AF65-F5344CB8AC3E}">
        <p14:creationId xmlns:p14="http://schemas.microsoft.com/office/powerpoint/2010/main" val="2125323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F98A1A-1A38-9F1C-094E-104A433C4E96}"/>
              </a:ext>
            </a:extLst>
          </p:cNvPr>
          <p:cNvSpPr>
            <a:spLocks noGrp="1"/>
          </p:cNvSpPr>
          <p:nvPr>
            <p:ph type="dt" sz="half" idx="10"/>
          </p:nvPr>
        </p:nvSpPr>
        <p:spPr/>
        <p:txBody>
          <a:bodyPr/>
          <a:lstStyle>
            <a:lvl1pPr>
              <a:defRPr/>
            </a:lvl1pPr>
          </a:lstStyle>
          <a:p>
            <a:pPr>
              <a:defRPr/>
            </a:pPr>
            <a:fld id="{79B7436F-B7B5-754A-B216-C816DFFD1F3D}" type="datetime1">
              <a:rPr lang="en-GB" altLang="en-US"/>
              <a:pPr>
                <a:defRPr/>
              </a:pPr>
              <a:t>30/07/2024</a:t>
            </a:fld>
            <a:endParaRPr lang="en-GB" altLang="en-US"/>
          </a:p>
        </p:txBody>
      </p:sp>
      <p:sp>
        <p:nvSpPr>
          <p:cNvPr id="5" name="Slide Number Placeholder 5">
            <a:extLst>
              <a:ext uri="{FF2B5EF4-FFF2-40B4-BE49-F238E27FC236}">
                <a16:creationId xmlns:a16="http://schemas.microsoft.com/office/drawing/2014/main" id="{A5DE25A7-7F27-9288-C34B-635E89676252}"/>
              </a:ext>
            </a:extLst>
          </p:cNvPr>
          <p:cNvSpPr>
            <a:spLocks noGrp="1"/>
          </p:cNvSpPr>
          <p:nvPr>
            <p:ph type="sldNum" sz="quarter" idx="11"/>
          </p:nvPr>
        </p:nvSpPr>
        <p:spPr/>
        <p:txBody>
          <a:bodyPr/>
          <a:lstStyle>
            <a:lvl1pPr>
              <a:defRPr/>
            </a:lvl1pPr>
          </a:lstStyle>
          <a:p>
            <a:pPr>
              <a:defRPr/>
            </a:pPr>
            <a:fld id="{E808AE2F-F439-B64C-AD0A-5B4D86A79655}" type="slidenum">
              <a:rPr lang="en-GB" altLang="en-US"/>
              <a:pPr>
                <a:defRPr/>
              </a:pPr>
              <a:t>‹#›</a:t>
            </a:fld>
            <a:endParaRPr lang="en-GB" altLang="en-US"/>
          </a:p>
        </p:txBody>
      </p:sp>
    </p:spTree>
    <p:extLst>
      <p:ext uri="{BB962C8B-B14F-4D97-AF65-F5344CB8AC3E}">
        <p14:creationId xmlns:p14="http://schemas.microsoft.com/office/powerpoint/2010/main" val="3715954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7A98F5-5AD4-23B5-1A26-60A5095975F0}"/>
              </a:ext>
            </a:extLst>
          </p:cNvPr>
          <p:cNvSpPr>
            <a:spLocks noGrp="1"/>
          </p:cNvSpPr>
          <p:nvPr>
            <p:ph type="dt" sz="half" idx="10"/>
          </p:nvPr>
        </p:nvSpPr>
        <p:spPr/>
        <p:txBody>
          <a:bodyPr/>
          <a:lstStyle>
            <a:lvl1pPr>
              <a:defRPr/>
            </a:lvl1pPr>
          </a:lstStyle>
          <a:p>
            <a:pPr>
              <a:defRPr/>
            </a:pPr>
            <a:fld id="{633E19AC-2329-9047-8E58-8B2AFAA4F85E}" type="datetime1">
              <a:rPr lang="en-GB" altLang="en-US"/>
              <a:pPr>
                <a:defRPr/>
              </a:pPr>
              <a:t>30/07/2024</a:t>
            </a:fld>
            <a:endParaRPr lang="en-GB" altLang="en-US"/>
          </a:p>
        </p:txBody>
      </p:sp>
      <p:sp>
        <p:nvSpPr>
          <p:cNvPr id="5" name="Slide Number Placeholder 5">
            <a:extLst>
              <a:ext uri="{FF2B5EF4-FFF2-40B4-BE49-F238E27FC236}">
                <a16:creationId xmlns:a16="http://schemas.microsoft.com/office/drawing/2014/main" id="{1FA5EC82-FB20-5563-E814-C40594FCD7DA}"/>
              </a:ext>
            </a:extLst>
          </p:cNvPr>
          <p:cNvSpPr>
            <a:spLocks noGrp="1"/>
          </p:cNvSpPr>
          <p:nvPr>
            <p:ph type="sldNum" sz="quarter" idx="11"/>
          </p:nvPr>
        </p:nvSpPr>
        <p:spPr/>
        <p:txBody>
          <a:bodyPr/>
          <a:lstStyle>
            <a:lvl1pPr>
              <a:defRPr/>
            </a:lvl1pPr>
          </a:lstStyle>
          <a:p>
            <a:pPr>
              <a:defRPr/>
            </a:pPr>
            <a:fld id="{2E0BE7FF-1498-F04B-8E3D-B6C613669614}" type="slidenum">
              <a:rPr lang="en-GB" altLang="en-US"/>
              <a:pPr>
                <a:defRPr/>
              </a:pPr>
              <a:t>‹#›</a:t>
            </a:fld>
            <a:endParaRPr lang="en-GB" altLang="en-US"/>
          </a:p>
        </p:txBody>
      </p:sp>
    </p:spTree>
    <p:extLst>
      <p:ext uri="{BB962C8B-B14F-4D97-AF65-F5344CB8AC3E}">
        <p14:creationId xmlns:p14="http://schemas.microsoft.com/office/powerpoint/2010/main" val="32359750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138D27D2-C479-4B72-2006-B22B3C4AD1FD}"/>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8600" y="6429375"/>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Placeholder 1">
            <a:extLst>
              <a:ext uri="{FF2B5EF4-FFF2-40B4-BE49-F238E27FC236}">
                <a16:creationId xmlns:a16="http://schemas.microsoft.com/office/drawing/2014/main" id="{10765113-91DD-3AFC-7D0D-330E0F68929C}"/>
              </a:ext>
            </a:extLst>
          </p:cNvPr>
          <p:cNvSpPr txBox="1">
            <a:spLocks noChangeArrowheads="1"/>
          </p:cNvSpPr>
          <p:nvPr userDrawn="1"/>
        </p:nvSpPr>
        <p:spPr bwMode="auto">
          <a:xfrm>
            <a:off x="2659063" y="6502400"/>
            <a:ext cx="5949950" cy="277813"/>
          </a:xfrm>
          <a:prstGeom prst="rect">
            <a:avLst/>
          </a:prstGeom>
          <a:noFill/>
          <a:ln>
            <a:noFill/>
          </a:ln>
        </p:spPr>
        <p:txBody>
          <a:bodyPr>
            <a:spAutoFit/>
          </a:bodyPr>
          <a:lstStyle>
            <a:lvl1pPr marL="255588" indent="-255588">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spcBef>
                <a:spcPts val="1500"/>
              </a:spcBef>
              <a:buFont typeface="Arial" panose="020B0604020202020204" pitchFamily="34" charset="0"/>
              <a:buNone/>
              <a:defRPr/>
            </a:pPr>
            <a:r>
              <a:rPr lang="en-US" altLang="en-US" sz="1200">
                <a:latin typeface="Myriad Pro"/>
              </a:rPr>
              <a:t>Copyright © 2020 Pearson Education Ltd. All Rights Reserved.</a:t>
            </a:r>
          </a:p>
        </p:txBody>
      </p:sp>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4" name="Footer Placeholder 2">
            <a:extLst>
              <a:ext uri="{FF2B5EF4-FFF2-40B4-BE49-F238E27FC236}">
                <a16:creationId xmlns:a16="http://schemas.microsoft.com/office/drawing/2014/main" id="{267E8609-21E0-9E88-982E-37EB9DC13928}"/>
              </a:ext>
            </a:extLst>
          </p:cNvPr>
          <p:cNvSpPr>
            <a:spLocks noGrp="1"/>
          </p:cNvSpPr>
          <p:nvPr>
            <p:ph type="ftr" sz="quarter" idx="16"/>
          </p:nvPr>
        </p:nvSpPr>
        <p:spPr>
          <a:xfrm>
            <a:off x="93663" y="6165850"/>
            <a:ext cx="8596312" cy="234950"/>
          </a:xfrm>
          <a:prstGeom prst="rect">
            <a:avLst/>
          </a:prstGeo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D762580E-521D-B5DC-20C0-8443E640F6E9}"/>
              </a:ext>
            </a:extLst>
          </p:cNvPr>
          <p:cNvSpPr>
            <a:spLocks noGrp="1"/>
          </p:cNvSpPr>
          <p:nvPr>
            <p:ph type="dt" sz="half" idx="17"/>
          </p:nvPr>
        </p:nvSpPr>
        <p:spPr/>
        <p:txBody>
          <a:bodyPr/>
          <a:lstStyle>
            <a:lvl1pPr>
              <a:defRPr/>
            </a:lvl1pPr>
          </a:lstStyle>
          <a:p>
            <a:pPr>
              <a:defRPr/>
            </a:pPr>
            <a:fld id="{A9DF6EFB-3F44-496C-A842-1E0B3D3B975A}" type="datetimeFigureOut">
              <a:rPr lang="en-US"/>
              <a:pPr>
                <a:defRPr/>
              </a:pPr>
              <a:t>7/30/24</a:t>
            </a:fld>
            <a:endParaRPr lang="en-US" dirty="0"/>
          </a:p>
        </p:txBody>
      </p:sp>
      <p:sp>
        <p:nvSpPr>
          <p:cNvPr id="6" name="Slide Number Placeholder 4">
            <a:extLst>
              <a:ext uri="{FF2B5EF4-FFF2-40B4-BE49-F238E27FC236}">
                <a16:creationId xmlns:a16="http://schemas.microsoft.com/office/drawing/2014/main" id="{9CE8F95B-F6E4-F12B-0502-3A7082E8D8BF}"/>
              </a:ext>
            </a:extLst>
          </p:cNvPr>
          <p:cNvSpPr>
            <a:spLocks noGrp="1"/>
          </p:cNvSpPr>
          <p:nvPr>
            <p:ph type="sldNum" sz="quarter" idx="18"/>
          </p:nvPr>
        </p:nvSpPr>
        <p:spPr/>
        <p:txBody>
          <a:bodyPr/>
          <a:lstStyle>
            <a:lvl1pPr>
              <a:defRPr smtClean="0"/>
            </a:lvl1pPr>
          </a:lstStyle>
          <a:p>
            <a:pPr>
              <a:defRPr/>
            </a:pPr>
            <a:fld id="{67EE3195-4E52-5042-8DA9-A8DA1199BE9C}" type="slidenum">
              <a:rPr lang="en-US" altLang="en-US"/>
              <a:pPr>
                <a:defRPr/>
              </a:pPr>
              <a:t>‹#›</a:t>
            </a:fld>
            <a:endParaRPr lang="en-US" altLang="en-US"/>
          </a:p>
        </p:txBody>
      </p:sp>
    </p:spTree>
    <p:extLst>
      <p:ext uri="{BB962C8B-B14F-4D97-AF65-F5344CB8AC3E}">
        <p14:creationId xmlns:p14="http://schemas.microsoft.com/office/powerpoint/2010/main" val="10886199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C2364A54-2473-6AFA-2FEC-E03C010DBC86}"/>
              </a:ext>
            </a:extLst>
          </p:cNvPr>
          <p:cNvSpPr>
            <a:spLocks noGrp="1"/>
          </p:cNvSpPr>
          <p:nvPr>
            <p:ph type="ftr" sz="quarter" idx="10"/>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895C7CD-F86E-329B-1841-5E1CC6876A31}"/>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7/30/24</a:t>
            </a:fld>
            <a:endParaRPr lang="en-US" dirty="0"/>
          </a:p>
        </p:txBody>
      </p:sp>
      <p:sp>
        <p:nvSpPr>
          <p:cNvPr id="5" name="Slide Number Placeholder 5">
            <a:extLst>
              <a:ext uri="{FF2B5EF4-FFF2-40B4-BE49-F238E27FC236}">
                <a16:creationId xmlns:a16="http://schemas.microsoft.com/office/drawing/2014/main" id="{726E76FA-7E21-DD5E-6E2E-1560807DBB05}"/>
              </a:ext>
            </a:extLst>
          </p:cNvPr>
          <p:cNvSpPr>
            <a:spLocks noGrp="1"/>
          </p:cNvSpPr>
          <p:nvPr>
            <p:ph type="sldNum" sz="quarter" idx="12"/>
          </p:nvPr>
        </p:nvSpPr>
        <p:spPr/>
        <p:txBody>
          <a:bodyPr/>
          <a:lstStyle>
            <a:lvl1pPr>
              <a:defRPr smtClean="0"/>
            </a:lvl1pPr>
          </a:lstStyle>
          <a:p>
            <a:pPr>
              <a:defRPr/>
            </a:pPr>
            <a:fld id="{32FE58B1-61DC-B446-BC70-CC051FC0ADA1}" type="slidenum">
              <a:rPr lang="en-US" altLang="en-US"/>
              <a:pPr>
                <a:defRPr/>
              </a:pPr>
              <a:t>‹#›</a:t>
            </a:fld>
            <a:endParaRPr lang="en-US" altLang="en-US"/>
          </a:p>
        </p:txBody>
      </p:sp>
    </p:spTree>
    <p:extLst>
      <p:ext uri="{BB962C8B-B14F-4D97-AF65-F5344CB8AC3E}">
        <p14:creationId xmlns:p14="http://schemas.microsoft.com/office/powerpoint/2010/main" val="26852581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2423FCAA-F7A3-1FB2-EF72-44F867369E05}"/>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86CBBDE-7A52-AE31-322B-B654134CF43A}"/>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7/30/24</a:t>
            </a:fld>
            <a:endParaRPr lang="en-US" dirty="0"/>
          </a:p>
        </p:txBody>
      </p:sp>
      <p:sp>
        <p:nvSpPr>
          <p:cNvPr id="5" name="Slide Number Placeholder 5">
            <a:extLst>
              <a:ext uri="{FF2B5EF4-FFF2-40B4-BE49-F238E27FC236}">
                <a16:creationId xmlns:a16="http://schemas.microsoft.com/office/drawing/2014/main" id="{ECCA4695-734D-60C0-85D5-D3B8668D9EAE}"/>
              </a:ext>
            </a:extLst>
          </p:cNvPr>
          <p:cNvSpPr>
            <a:spLocks noGrp="1"/>
          </p:cNvSpPr>
          <p:nvPr>
            <p:ph type="sldNum" sz="quarter" idx="16"/>
          </p:nvPr>
        </p:nvSpPr>
        <p:spPr/>
        <p:txBody>
          <a:bodyPr/>
          <a:lstStyle>
            <a:lvl1pPr>
              <a:defRPr smtClean="0"/>
            </a:lvl1pPr>
          </a:lstStyle>
          <a:p>
            <a:pPr>
              <a:defRPr/>
            </a:pPr>
            <a:fld id="{1AFF1AF8-751C-5344-B218-D30D7498205F}" type="slidenum">
              <a:rPr lang="en-US" altLang="en-US"/>
              <a:pPr>
                <a:defRPr/>
              </a:pPr>
              <a:t>‹#›</a:t>
            </a:fld>
            <a:endParaRPr lang="en-US" altLang="en-US"/>
          </a:p>
        </p:txBody>
      </p:sp>
    </p:spTree>
    <p:extLst>
      <p:ext uri="{BB962C8B-B14F-4D97-AF65-F5344CB8AC3E}">
        <p14:creationId xmlns:p14="http://schemas.microsoft.com/office/powerpoint/2010/main" val="4240179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3D81C5C-207E-2D09-C7B2-DE3F335D55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B8A954A-2CF7-E8A3-7163-0E9E282D0A6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258F1D-F202-7C47-F987-9D197EEE5188}"/>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E8AA174-5F0C-8C45-93FB-BA412F1E8E21}" type="datetime1">
              <a:rPr lang="en-GB" altLang="en-US"/>
              <a:pPr>
                <a:defRPr/>
              </a:pPr>
              <a:t>30/07/2024</a:t>
            </a:fld>
            <a:endParaRPr lang="en-GB" altLang="en-US"/>
          </a:p>
        </p:txBody>
      </p:sp>
      <p:sp>
        <p:nvSpPr>
          <p:cNvPr id="6" name="Slide Number Placeholder 5">
            <a:extLst>
              <a:ext uri="{FF2B5EF4-FFF2-40B4-BE49-F238E27FC236}">
                <a16:creationId xmlns:a16="http://schemas.microsoft.com/office/drawing/2014/main" id="{D107DCD6-01CF-124F-2F29-632DD1E07D9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ABC25BE-BADE-3A49-911B-C9966CDC071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82" r:id="rId1"/>
    <p:sldLayoutId id="2147483983" r:id="rId2"/>
    <p:sldLayoutId id="2147483973" r:id="rId3"/>
    <p:sldLayoutId id="2147483974" r:id="rId4"/>
    <p:sldLayoutId id="2147483975" r:id="rId5"/>
    <p:sldLayoutId id="2147483976" r:id="rId6"/>
    <p:sldLayoutId id="2147483977" r:id="rId7"/>
    <p:sldLayoutId id="2147483978" r:id="rId8"/>
    <p:sldLayoutId id="2147483979" r:id="rId9"/>
    <p:sldLayoutId id="2147483980" r:id="rId10"/>
    <p:sldLayoutId id="2147483981" r:id="rId11"/>
    <p:sldLayoutId id="2147483984" r:id="rId12"/>
    <p:sldLayoutId id="2147483985" r:id="rId13"/>
    <p:sldLayoutId id="2147483986"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 Id="rId9"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QE8kNh52EeU"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13.xml"/><Relationship Id="rId1" Type="http://schemas.openxmlformats.org/officeDocument/2006/relationships/vmlDrawing" Target="../drawings/vmlDrawing1.v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074A187C-BAB6-7FCA-DE90-AEE45D4ACCEC}"/>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0243" name="Subtitle 4">
            <a:extLst>
              <a:ext uri="{FF2B5EF4-FFF2-40B4-BE49-F238E27FC236}">
                <a16:creationId xmlns:a16="http://schemas.microsoft.com/office/drawing/2014/main" id="{4957F875-E53F-21EE-E1C3-3F2434C785BC}"/>
              </a:ext>
            </a:extLst>
          </p:cNvPr>
          <p:cNvSpPr>
            <a:spLocks noGrp="1"/>
          </p:cNvSpPr>
          <p:nvPr>
            <p:ph type="subTitle" idx="1"/>
          </p:nvPr>
        </p:nvSpPr>
        <p:spPr>
          <a:xfrm>
            <a:off x="2765425" y="1844675"/>
            <a:ext cx="6400800" cy="3363913"/>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8</a:t>
            </a:r>
          </a:p>
          <a:p>
            <a:pPr eaLnBrk="1" hangingPunct="1"/>
            <a:r>
              <a:rPr lang="en-US" altLang="en-US" b="1" dirty="0">
                <a:solidFill>
                  <a:schemeClr val="tx1"/>
                </a:solidFill>
              </a:rPr>
              <a:t>Session 1:</a:t>
            </a:r>
          </a:p>
          <a:p>
            <a:pPr eaLnBrk="1" hangingPunct="1"/>
            <a:r>
              <a:rPr lang="en-US" altLang="en-US" sz="2400" b="1" i="1" dirty="0">
                <a:solidFill>
                  <a:schemeClr val="tx1"/>
                </a:solidFill>
                <a:ea typeface="Malgun Gothic" panose="020B0503020000020004" pitchFamily="34" charset="-127"/>
              </a:rPr>
              <a:t>Managing Change</a:t>
            </a:r>
            <a:endParaRPr lang="en-GB" altLang="en-US" dirty="0">
              <a:solidFill>
                <a:schemeClr val="tx1"/>
              </a:solidFill>
            </a:endParaRPr>
          </a:p>
        </p:txBody>
      </p:sp>
      <p:sp>
        <p:nvSpPr>
          <p:cNvPr id="3" name="Date Placeholder 2">
            <a:extLst>
              <a:ext uri="{FF2B5EF4-FFF2-40B4-BE49-F238E27FC236}">
                <a16:creationId xmlns:a16="http://schemas.microsoft.com/office/drawing/2014/main" id="{BE5EF9DB-3BBD-7CE9-F3B8-6FB2D18B6F81}"/>
              </a:ext>
            </a:extLst>
          </p:cNvPr>
          <p:cNvSpPr>
            <a:spLocks noGrp="1"/>
          </p:cNvSpPr>
          <p:nvPr>
            <p:ph type="dt" sz="quarter" idx="10"/>
          </p:nvPr>
        </p:nvSpPr>
        <p:spPr/>
        <p:txBody>
          <a:bodyPr/>
          <a:lstStyle/>
          <a:p>
            <a:pPr>
              <a:defRPr/>
            </a:pPr>
            <a:fld id="{5EC0FA7E-6D3B-48D7-9F80-6C4D37659D9C}" type="datetime1">
              <a:rPr lang="en-GB" altLang="en-US"/>
              <a:pPr>
                <a:defRPr/>
              </a:pPr>
              <a:t>30/07/2024</a:t>
            </a:fld>
            <a:endParaRPr lang="en-GB" altLang="en-US"/>
          </a:p>
        </p:txBody>
      </p:sp>
      <p:sp>
        <p:nvSpPr>
          <p:cNvPr id="10245" name="Slide Number Placeholder 5">
            <a:extLst>
              <a:ext uri="{FF2B5EF4-FFF2-40B4-BE49-F238E27FC236}">
                <a16:creationId xmlns:a16="http://schemas.microsoft.com/office/drawing/2014/main" id="{83520425-D562-6E5D-9AFC-8FF9AAF1B1E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337ECB5-EAFD-A144-9139-1477A9C3B93F}"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5649106-A47C-D75B-59AE-8335DFF1BFC8}"/>
              </a:ext>
            </a:extLst>
          </p:cNvPr>
          <p:cNvSpPr>
            <a:spLocks noGrp="1"/>
          </p:cNvSpPr>
          <p:nvPr>
            <p:ph type="title"/>
          </p:nvPr>
        </p:nvSpPr>
        <p:spPr>
          <a:xfrm>
            <a:off x="457200" y="671513"/>
            <a:ext cx="8382000" cy="525462"/>
          </a:xfrm>
        </p:spPr>
        <p:txBody>
          <a:bodyPr/>
          <a:lstStyle/>
          <a:p>
            <a:r>
              <a:rPr lang="en-IN" altLang="en-US" sz="3600" b="1" dirty="0"/>
              <a:t>Fundamentals of Management</a:t>
            </a:r>
          </a:p>
        </p:txBody>
      </p:sp>
      <p:sp>
        <p:nvSpPr>
          <p:cNvPr id="11267" name="Text Placeholder 2">
            <a:extLst>
              <a:ext uri="{FF2B5EF4-FFF2-40B4-BE49-F238E27FC236}">
                <a16:creationId xmlns:a16="http://schemas.microsoft.com/office/drawing/2014/main" id="{65908927-2687-B57D-BFC7-7D5E53708FC5}"/>
              </a:ext>
            </a:extLst>
          </p:cNvPr>
          <p:cNvSpPr>
            <a:spLocks noGrp="1"/>
          </p:cNvSpPr>
          <p:nvPr>
            <p:ph type="body" sz="quarter" idx="13"/>
          </p:nvPr>
        </p:nvSpPr>
        <p:spPr>
          <a:xfrm>
            <a:off x="457200" y="1382713"/>
            <a:ext cx="8229600" cy="315912"/>
          </a:xfrm>
        </p:spPr>
        <p:txBody>
          <a:bodyPr/>
          <a:lstStyle/>
          <a:p>
            <a:pPr>
              <a:spcBef>
                <a:spcPct val="0"/>
              </a:spcBef>
            </a:pPr>
            <a:r>
              <a:rPr lang="en-IN" altLang="en-US"/>
              <a:t>Global Edition</a:t>
            </a:r>
          </a:p>
        </p:txBody>
      </p:sp>
      <p:sp>
        <p:nvSpPr>
          <p:cNvPr id="11268" name="Text Placeholder 4">
            <a:extLst>
              <a:ext uri="{FF2B5EF4-FFF2-40B4-BE49-F238E27FC236}">
                <a16:creationId xmlns:a16="http://schemas.microsoft.com/office/drawing/2014/main" id="{41A26199-4BC0-E9D7-000E-06F3A683C64A}"/>
              </a:ext>
            </a:extLst>
          </p:cNvPr>
          <p:cNvSpPr>
            <a:spLocks noGrp="1"/>
          </p:cNvSpPr>
          <p:nvPr>
            <p:ph type="body" sz="quarter" idx="15"/>
          </p:nvPr>
        </p:nvSpPr>
        <p:spPr>
          <a:xfrm>
            <a:off x="5041900" y="3419475"/>
            <a:ext cx="2698750" cy="615950"/>
          </a:xfrm>
        </p:spPr>
        <p:txBody>
          <a:bodyPr lIns="0" tIns="0" rIns="0" bIns="0">
            <a:spAutoFit/>
          </a:bodyPr>
          <a:lstStyle/>
          <a:p>
            <a:pPr>
              <a:spcBef>
                <a:spcPct val="0"/>
              </a:spcBef>
            </a:pPr>
            <a:r>
              <a:rPr lang="en-US" altLang="en-US" sz="2000">
                <a:ea typeface="Malgun Gothic" panose="020B0503020000020004" pitchFamily="34" charset="-127"/>
              </a:rPr>
              <a:t>Managing Change and Innovation</a:t>
            </a:r>
            <a:endParaRPr lang="en-US" altLang="en-US" sz="2000">
              <a:ea typeface="Verdana" panose="020B0604030504040204" pitchFamily="34" charset="0"/>
              <a:cs typeface="Arial" panose="020B0604020202020204" pitchFamily="34" charset="0"/>
            </a:endParaRPr>
          </a:p>
        </p:txBody>
      </p:sp>
      <p:pic>
        <p:nvPicPr>
          <p:cNvPr id="9" name="Picture 3" descr="Front Cover: Fundamentals of Management, Eleventh Edition by Robbins, Coulter and Decenzo">
            <a:extLst>
              <a:ext uri="{FF2B5EF4-FFF2-40B4-BE49-F238E27FC236}">
                <a16:creationId xmlns:a16="http://schemas.microsoft.com/office/drawing/2014/main" id="{56C40589-9A89-A574-6274-EC3A4E830F48}"/>
              </a:ext>
            </a:extLst>
          </p:cNvPr>
          <p:cNvPicPr>
            <a:picLocks noChangeAspect="1" noChangeArrowheads="1"/>
          </p:cNvPicPr>
          <p:nvPr/>
        </p:nvPicPr>
        <p:blipFill>
          <a:blip r:embed="rId3"/>
          <a:srcRect/>
          <a:stretch>
            <a:fillRect/>
          </a:stretch>
        </p:blipFill>
        <p:spPr bwMode="auto">
          <a:xfrm>
            <a:off x="482600" y="2133600"/>
            <a:ext cx="3086100" cy="3981450"/>
          </a:xfrm>
          <a:prstGeom prst="rect">
            <a:avLst/>
          </a:prstGeom>
          <a:noFill/>
          <a:ln w="9525">
            <a:solidFill>
              <a:srgbClr val="7F7F7F"/>
            </a:solidFill>
            <a:round/>
            <a:headEnd/>
            <a:tailEnd/>
          </a:ln>
          <a:effectLst>
            <a:outerShdw blurRad="50799" dist="76201" dir="2700000" algn="tl" rotWithShape="0">
              <a:srgbClr val="000000">
                <a:alpha val="55685"/>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3">
            <a:extLst>
              <a:ext uri="{FF2B5EF4-FFF2-40B4-BE49-F238E27FC236}">
                <a16:creationId xmlns:a16="http://schemas.microsoft.com/office/drawing/2014/main" id="{730D1E65-C0E6-BCA1-8F17-4B9A4EB4F1DF}"/>
              </a:ext>
            </a:extLst>
          </p:cNvPr>
          <p:cNvSpPr>
            <a:spLocks noGrp="1"/>
          </p:cNvSpPr>
          <p:nvPr>
            <p:ph type="title"/>
          </p:nvPr>
        </p:nvSpPr>
        <p:spPr>
          <a:xfrm>
            <a:off x="457200" y="663575"/>
            <a:ext cx="8229600" cy="554038"/>
          </a:xfrm>
        </p:spPr>
        <p:txBody>
          <a:bodyPr lIns="0" tIns="0" rIns="0" bIns="0" anchor="b">
            <a:spAutoFit/>
          </a:bodyPr>
          <a:lstStyle/>
          <a:p>
            <a:r>
              <a:rPr lang="en-US" altLang="en-US" sz="3600" b="1" dirty="0"/>
              <a:t>Learning Objectives</a:t>
            </a:r>
          </a:p>
        </p:txBody>
      </p:sp>
      <p:sp>
        <p:nvSpPr>
          <p:cNvPr id="5" name="Content Placeholder 4">
            <a:extLst>
              <a:ext uri="{FF2B5EF4-FFF2-40B4-BE49-F238E27FC236}">
                <a16:creationId xmlns:a16="http://schemas.microsoft.com/office/drawing/2014/main" id="{78A4A377-F948-AE15-9D72-B9CB1AA0874A}"/>
              </a:ext>
            </a:extLst>
          </p:cNvPr>
          <p:cNvSpPr>
            <a:spLocks noGrp="1"/>
          </p:cNvSpPr>
          <p:nvPr>
            <p:ph idx="1"/>
          </p:nvPr>
        </p:nvSpPr>
        <p:spPr>
          <a:xfrm>
            <a:off x="457200" y="1531938"/>
            <a:ext cx="8229600" cy="3342453"/>
          </a:xfrm>
        </p:spPr>
        <p:txBody>
          <a:bodyPr>
            <a:spAutoFit/>
          </a:bodyPr>
          <a:lstStyle/>
          <a:p>
            <a:pPr marL="536575" indent="-536575">
              <a:buClr>
                <a:schemeClr val="bg2"/>
              </a:buClr>
              <a:buSzPct val="100000"/>
              <a:buFont typeface="Arial" panose="020B0604020202020204" pitchFamily="34" charset="0"/>
              <a:buNone/>
              <a:defRPr/>
            </a:pPr>
            <a:r>
              <a:rPr lang="en-US" altLang="en-US" sz="2400" b="1" dirty="0">
                <a:ea typeface="ＭＳ Ｐゴシック" pitchFamily="34" charset="-128"/>
              </a:rPr>
              <a:t>Define </a:t>
            </a:r>
            <a:r>
              <a:rPr lang="en-US" altLang="en-US" sz="2400" i="1" dirty="0">
                <a:ea typeface="ＭＳ Ｐゴシック" pitchFamily="34" charset="-128"/>
              </a:rPr>
              <a:t>organizational change </a:t>
            </a:r>
            <a:r>
              <a:rPr lang="en-US" altLang="en-US" sz="2400" dirty="0">
                <a:ea typeface="ＭＳ Ｐゴシック" pitchFamily="34" charset="-128"/>
              </a:rPr>
              <a:t>and compare and contrast views on the change process.</a:t>
            </a:r>
          </a:p>
          <a:p>
            <a:pPr marL="0" indent="0">
              <a:buClr>
                <a:schemeClr val="bg2"/>
              </a:buClr>
              <a:buSzPct val="100000"/>
              <a:buFont typeface="Arial" panose="020B0604020202020204" pitchFamily="34" charset="0"/>
              <a:buNone/>
              <a:defRPr/>
            </a:pPr>
            <a:r>
              <a:rPr lang="en-US" altLang="en-US" sz="2400" b="1" dirty="0">
                <a:ea typeface="ＭＳ Ｐゴシック" pitchFamily="34" charset="-128"/>
              </a:rPr>
              <a:t>Explain </a:t>
            </a:r>
            <a:r>
              <a:rPr lang="en-US" altLang="en-US" sz="2400" dirty="0">
                <a:ea typeface="ＭＳ Ｐゴシック" pitchFamily="34" charset="-128"/>
              </a:rPr>
              <a:t>how to manage resistance to change.</a:t>
            </a:r>
          </a:p>
          <a:p>
            <a:pPr marL="536575" indent="-536575">
              <a:buClr>
                <a:schemeClr val="bg2"/>
              </a:buClr>
              <a:buSzPct val="100000"/>
              <a:buFont typeface="Arial" panose="020B0604020202020204" pitchFamily="34" charset="0"/>
              <a:buNone/>
              <a:defRPr/>
            </a:pPr>
            <a:r>
              <a:rPr lang="en-US" altLang="en-US" sz="2400" b="1" dirty="0">
                <a:ea typeface="ＭＳ Ｐゴシック" pitchFamily="34" charset="-128"/>
              </a:rPr>
              <a:t>Describe </a:t>
            </a:r>
            <a:r>
              <a:rPr lang="en-US" altLang="en-US" sz="2400" dirty="0">
                <a:ea typeface="ＭＳ Ｐゴシック" pitchFamily="34" charset="-128"/>
              </a:rPr>
              <a:t>what managers need to know about employee stress.</a:t>
            </a:r>
          </a:p>
          <a:p>
            <a:pPr marL="0" indent="0">
              <a:buClr>
                <a:schemeClr val="bg2"/>
              </a:buClr>
              <a:buSzPct val="100000"/>
              <a:buFont typeface="Arial" panose="020B0604020202020204" pitchFamily="34" charset="0"/>
              <a:buNone/>
              <a:defRPr/>
            </a:pPr>
            <a:r>
              <a:rPr lang="en-US" altLang="en-US" sz="2400" b="1" dirty="0">
                <a:ea typeface="ＭＳ Ｐゴシック" pitchFamily="34" charset="-128"/>
              </a:rPr>
              <a:t>Discuss </a:t>
            </a:r>
            <a:r>
              <a:rPr lang="en-US" altLang="en-US" sz="2400" dirty="0">
                <a:ea typeface="ＭＳ Ｐゴシック" pitchFamily="34" charset="-128"/>
              </a:rPr>
              <a:t>techniques for stimulating innovation (Session 2)</a:t>
            </a:r>
          </a:p>
          <a:p>
            <a:pPr marL="515938" indent="-515938">
              <a:buClr>
                <a:schemeClr val="bg2"/>
              </a:buClr>
              <a:buSzPct val="100000"/>
              <a:buNone/>
              <a:defRPr/>
            </a:pPr>
            <a:r>
              <a:rPr lang="en-US" altLang="en-US" sz="2400" b="1" dirty="0">
                <a:ea typeface="ＭＳ Ｐゴシック" pitchFamily="34" charset="-128"/>
              </a:rPr>
              <a:t>Explain </a:t>
            </a:r>
            <a:r>
              <a:rPr lang="en-US" altLang="en-US" sz="2400" dirty="0">
                <a:ea typeface="ＭＳ Ｐゴシック" pitchFamily="34" charset="-128"/>
              </a:rPr>
              <a:t>what disruptive innovation is and why managing it </a:t>
            </a:r>
            <a:r>
              <a:rPr lang="en-US" altLang="en-US" sz="2400">
                <a:ea typeface="ＭＳ Ｐゴシック" pitchFamily="34" charset="-128"/>
              </a:rPr>
              <a:t>is important (Session 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ABF5470-2817-B4A9-0041-B2CF6957C51C}"/>
              </a:ext>
            </a:extLst>
          </p:cNvPr>
          <p:cNvSpPr>
            <a:spLocks noGrp="1"/>
          </p:cNvSpPr>
          <p:nvPr>
            <p:ph type="title"/>
          </p:nvPr>
        </p:nvSpPr>
        <p:spPr>
          <a:xfrm>
            <a:off x="457200" y="619125"/>
            <a:ext cx="8229600" cy="646113"/>
          </a:xfrm>
        </p:spPr>
        <p:txBody>
          <a:bodyPr>
            <a:spAutoFit/>
          </a:bodyPr>
          <a:lstStyle/>
          <a:p>
            <a:r>
              <a:rPr lang="en-US" altLang="en-US" sz="3600" b="1" dirty="0">
                <a:ea typeface="MS PGothic" panose="020B0600070205080204" pitchFamily="34" charset="-128"/>
                <a:cs typeface="Arial" panose="020B0604020202020204" pitchFamily="34" charset="0"/>
              </a:rPr>
              <a:t>Learning Objective</a:t>
            </a:r>
            <a:endParaRPr lang="en-US" altLang="en-US" b="1" dirty="0">
              <a:solidFill>
                <a:schemeClr val="bg2"/>
              </a:solidFill>
              <a:ea typeface="MS PGothic" panose="020B0600070205080204" pitchFamily="34" charset="-128"/>
              <a:cs typeface="Arial" panose="020B0604020202020204" pitchFamily="34" charset="0"/>
            </a:endParaRPr>
          </a:p>
        </p:txBody>
      </p:sp>
      <p:sp>
        <p:nvSpPr>
          <p:cNvPr id="15363" name="Content Placeholder 2">
            <a:extLst>
              <a:ext uri="{FF2B5EF4-FFF2-40B4-BE49-F238E27FC236}">
                <a16:creationId xmlns:a16="http://schemas.microsoft.com/office/drawing/2014/main" id="{4A32E595-F334-F48D-01E9-21944B3DAC07}"/>
              </a:ext>
            </a:extLst>
          </p:cNvPr>
          <p:cNvSpPr>
            <a:spLocks noGrp="1"/>
          </p:cNvSpPr>
          <p:nvPr>
            <p:ph idx="1"/>
          </p:nvPr>
        </p:nvSpPr>
        <p:spPr>
          <a:xfrm>
            <a:off x="457200" y="1539875"/>
            <a:ext cx="8229600" cy="738188"/>
          </a:xfrm>
        </p:spPr>
        <p:txBody>
          <a:bodyPr>
            <a:spAutoFit/>
          </a:bodyPr>
          <a:lstStyle/>
          <a:p>
            <a:pPr marL="271463" indent="-271463">
              <a:buSzTx/>
            </a:pPr>
            <a:r>
              <a:rPr lang="en-US" altLang="en-US" sz="2400" dirty="0"/>
              <a:t>Define </a:t>
            </a:r>
            <a:r>
              <a:rPr lang="en-US" altLang="en-US" sz="2400" i="1" dirty="0"/>
              <a:t>organizational change</a:t>
            </a:r>
            <a:r>
              <a:rPr lang="en-US" altLang="en-US" sz="2400" dirty="0"/>
              <a:t> and compare and contrast views on the change process.</a:t>
            </a:r>
          </a:p>
        </p:txBody>
      </p:sp>
      <p:pic>
        <p:nvPicPr>
          <p:cNvPr id="15365" name="Picture 5" descr="change management in an organisation ...">
            <a:extLst>
              <a:ext uri="{FF2B5EF4-FFF2-40B4-BE49-F238E27FC236}">
                <a16:creationId xmlns:a16="http://schemas.microsoft.com/office/drawing/2014/main" id="{A15A4FAF-A5E9-056C-492A-74DFE3693C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3760788"/>
            <a:ext cx="4965700" cy="16383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FA7BE0FF-DB81-A667-74D1-E28ED37CB1A6}"/>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What Is Organizational Change?</a:t>
            </a:r>
          </a:p>
        </p:txBody>
      </p:sp>
      <p:sp>
        <p:nvSpPr>
          <p:cNvPr id="17411" name="Content Placeholder 2">
            <a:extLst>
              <a:ext uri="{FF2B5EF4-FFF2-40B4-BE49-F238E27FC236}">
                <a16:creationId xmlns:a16="http://schemas.microsoft.com/office/drawing/2014/main" id="{C183BD30-67F5-EA37-9E4F-F02E4510B2F8}"/>
              </a:ext>
            </a:extLst>
          </p:cNvPr>
          <p:cNvSpPr>
            <a:spLocks noGrp="1"/>
          </p:cNvSpPr>
          <p:nvPr>
            <p:ph idx="1"/>
          </p:nvPr>
        </p:nvSpPr>
        <p:spPr>
          <a:xfrm>
            <a:off x="457200" y="1619250"/>
            <a:ext cx="8229600" cy="461665"/>
          </a:xfrm>
        </p:spPr>
        <p:txBody>
          <a:bodyPr>
            <a:spAutoFit/>
          </a:bodyPr>
          <a:lstStyle/>
          <a:p>
            <a:pPr marL="0" indent="0">
              <a:buFont typeface="Arial" panose="020B0604020202020204" pitchFamily="34" charset="0"/>
              <a:buNone/>
            </a:pPr>
            <a:r>
              <a:rPr lang="en-IN" altLang="en-US" sz="2400" dirty="0"/>
              <a:t>Categories of Organizational Change:</a:t>
            </a:r>
          </a:p>
        </p:txBody>
      </p:sp>
      <p:pic>
        <p:nvPicPr>
          <p:cNvPr id="17412" name="Picture 2" descr="The details are as follows:&#10;• Structure&#10;o Authority relationships&#10;o Coordinating mechanisms&#10;o Job redesign&#10;o Spans of control&#10;• Technology&#10;o Work processes&#10;o Work methods&#10;o Equipment&#10;• People&#10;o Attitudes&#10;o Expectations&#10;o Perceptions&#10;o Behavior">
            <a:extLst>
              <a:ext uri="{FF2B5EF4-FFF2-40B4-BE49-F238E27FC236}">
                <a16:creationId xmlns:a16="http://schemas.microsoft.com/office/drawing/2014/main" id="{06B39674-590B-4BB5-FB98-54CD2ABD07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88" y="2824163"/>
            <a:ext cx="8199437" cy="190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5D95752-B9E7-E456-9AAF-D96F2E1A2C5F}"/>
              </a:ext>
            </a:extLst>
          </p:cNvPr>
          <p:cNvSpPr>
            <a:spLocks noGrp="1"/>
          </p:cNvSpPr>
          <p:nvPr>
            <p:ph type="title"/>
          </p:nvPr>
        </p:nvSpPr>
        <p:spPr>
          <a:xfrm>
            <a:off x="457200" y="111830"/>
            <a:ext cx="8229600" cy="1200329"/>
          </a:xfrm>
        </p:spPr>
        <p:txBody>
          <a:bodyPr>
            <a:spAutoFit/>
          </a:bodyPr>
          <a:lstStyle/>
          <a:p>
            <a:r>
              <a:rPr lang="en-US" altLang="en-US" sz="3600" b="1" dirty="0">
                <a:ea typeface="MS PGothic" panose="020B0600070205080204" pitchFamily="34" charset="-128"/>
                <a:cs typeface="Arial" panose="020B0604020202020204" pitchFamily="34" charset="0"/>
              </a:rPr>
              <a:t>External Forces Create a Need to Change</a:t>
            </a:r>
          </a:p>
        </p:txBody>
      </p:sp>
      <p:sp>
        <p:nvSpPr>
          <p:cNvPr id="19459" name="Content Placeholder 2">
            <a:extLst>
              <a:ext uri="{FF2B5EF4-FFF2-40B4-BE49-F238E27FC236}">
                <a16:creationId xmlns:a16="http://schemas.microsoft.com/office/drawing/2014/main" id="{FE7EF345-5921-EB52-ECC2-3F291F513F4E}"/>
              </a:ext>
            </a:extLst>
          </p:cNvPr>
          <p:cNvSpPr>
            <a:spLocks noGrp="1"/>
          </p:cNvSpPr>
          <p:nvPr>
            <p:ph idx="1"/>
          </p:nvPr>
        </p:nvSpPr>
        <p:spPr>
          <a:xfrm>
            <a:off x="457200" y="1539875"/>
            <a:ext cx="8229600" cy="3120854"/>
          </a:xfrm>
        </p:spPr>
        <p:txBody>
          <a:bodyPr>
            <a:spAutoFit/>
          </a:bodyPr>
          <a:lstStyle/>
          <a:p>
            <a:pPr marL="271463" indent="-271463">
              <a:buClr>
                <a:schemeClr val="bg2"/>
              </a:buClr>
              <a:buSzTx/>
            </a:pPr>
            <a:r>
              <a:rPr lang="en-US" altLang="en-US" sz="2400" dirty="0">
                <a:ea typeface="MS PGothic" panose="020B0600070205080204" pitchFamily="34" charset="-128"/>
              </a:rPr>
              <a:t>Marketplace</a:t>
            </a:r>
          </a:p>
          <a:p>
            <a:pPr marL="271463" indent="-271463">
              <a:buClr>
                <a:schemeClr val="bg2"/>
              </a:buClr>
              <a:buSzTx/>
            </a:pPr>
            <a:r>
              <a:rPr lang="en-US" altLang="en-US" sz="2400" dirty="0">
                <a:ea typeface="MS PGothic" panose="020B0600070205080204" pitchFamily="34" charset="-128"/>
              </a:rPr>
              <a:t>Government laws and regulations</a:t>
            </a:r>
          </a:p>
          <a:p>
            <a:pPr marL="271463" indent="-271463">
              <a:buClr>
                <a:schemeClr val="bg2"/>
              </a:buClr>
              <a:buSzTx/>
            </a:pPr>
            <a:r>
              <a:rPr lang="en-US" altLang="en-US" sz="2400" dirty="0">
                <a:ea typeface="MS PGothic" panose="020B0600070205080204" pitchFamily="34" charset="-128"/>
              </a:rPr>
              <a:t>Technology</a:t>
            </a:r>
          </a:p>
          <a:p>
            <a:pPr marL="271463" indent="-271463">
              <a:buClr>
                <a:schemeClr val="bg2"/>
              </a:buClr>
              <a:buSzTx/>
            </a:pPr>
            <a:r>
              <a:rPr lang="en-US" altLang="en-US" sz="2400" dirty="0">
                <a:ea typeface="MS PGothic" panose="020B0600070205080204" pitchFamily="34" charset="-128"/>
              </a:rPr>
              <a:t>Labor markets</a:t>
            </a:r>
          </a:p>
          <a:p>
            <a:pPr marL="271463" indent="-271463">
              <a:buClr>
                <a:schemeClr val="bg2"/>
              </a:buClr>
              <a:buSzTx/>
            </a:pPr>
            <a:r>
              <a:rPr lang="en-US" altLang="en-US" sz="2400" dirty="0">
                <a:ea typeface="MS PGothic" panose="020B0600070205080204" pitchFamily="34" charset="-128"/>
              </a:rPr>
              <a:t>Economic changes</a:t>
            </a:r>
          </a:p>
          <a:p>
            <a:pPr marL="271463" indent="-271463">
              <a:buClr>
                <a:schemeClr val="bg2"/>
              </a:buClr>
              <a:buSzTx/>
            </a:pPr>
            <a:r>
              <a:rPr lang="en-US" altLang="en-US" sz="2400" dirty="0">
                <a:ea typeface="MS PGothic" panose="020B0600070205080204" pitchFamily="34" charset="-128"/>
              </a:rPr>
              <a:t>Social changes</a:t>
            </a:r>
          </a:p>
          <a:p>
            <a:pPr marL="271463" indent="-271463">
              <a:buClr>
                <a:schemeClr val="bg2"/>
              </a:buClr>
              <a:buSzTx/>
            </a:pPr>
            <a:r>
              <a:rPr lang="en-US" altLang="en-US" sz="2400" dirty="0" err="1">
                <a:ea typeface="MS PGothic" panose="020B0600070205080204" pitchFamily="34" charset="-128"/>
              </a:rPr>
              <a:t>Conpetition</a:t>
            </a:r>
            <a:endParaRPr lang="en-US" alt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9FB935B1-DD6F-B35D-AD10-EE62FDC84359}"/>
              </a:ext>
            </a:extLst>
          </p:cNvPr>
          <p:cNvSpPr>
            <a:spLocks noGrp="1"/>
          </p:cNvSpPr>
          <p:nvPr>
            <p:ph type="title"/>
          </p:nvPr>
        </p:nvSpPr>
        <p:spPr>
          <a:xfrm>
            <a:off x="457200" y="113417"/>
            <a:ext cx="8229600" cy="1200329"/>
          </a:xfrm>
        </p:spPr>
        <p:txBody>
          <a:bodyPr>
            <a:spAutoFit/>
          </a:bodyPr>
          <a:lstStyle/>
          <a:p>
            <a:r>
              <a:rPr lang="en-US" altLang="en-US" sz="3600" b="1" dirty="0">
                <a:ea typeface="MS PGothic" panose="020B0600070205080204" pitchFamily="34" charset="-128"/>
                <a:cs typeface="Arial" panose="020B0604020202020204" pitchFamily="34" charset="0"/>
              </a:rPr>
              <a:t>Internal Forces Create a Need to Change</a:t>
            </a:r>
          </a:p>
        </p:txBody>
      </p:sp>
      <p:sp>
        <p:nvSpPr>
          <p:cNvPr id="21507" name="Content Placeholder 2">
            <a:extLst>
              <a:ext uri="{FF2B5EF4-FFF2-40B4-BE49-F238E27FC236}">
                <a16:creationId xmlns:a16="http://schemas.microsoft.com/office/drawing/2014/main" id="{4DF6FC02-F22C-2F08-8DFA-DFFDE5622F17}"/>
              </a:ext>
            </a:extLst>
          </p:cNvPr>
          <p:cNvSpPr>
            <a:spLocks noGrp="1"/>
          </p:cNvSpPr>
          <p:nvPr>
            <p:ph idx="1"/>
          </p:nvPr>
        </p:nvSpPr>
        <p:spPr>
          <a:xfrm>
            <a:off x="457200" y="1541463"/>
            <a:ext cx="8229600" cy="1791260"/>
          </a:xfrm>
        </p:spPr>
        <p:txBody>
          <a:bodyPr>
            <a:spAutoFit/>
          </a:bodyPr>
          <a:lstStyle/>
          <a:p>
            <a:pPr marL="273050" indent="-273050">
              <a:buClr>
                <a:schemeClr val="bg2"/>
              </a:buClr>
              <a:buSzTx/>
            </a:pPr>
            <a:r>
              <a:rPr lang="en-US" altLang="en-US" sz="2400" dirty="0">
                <a:ea typeface="MS PGothic" panose="020B0600070205080204" pitchFamily="34" charset="-128"/>
              </a:rPr>
              <a:t>Strategy</a:t>
            </a:r>
          </a:p>
          <a:p>
            <a:pPr marL="273050" indent="-273050">
              <a:buClr>
                <a:schemeClr val="bg2"/>
              </a:buClr>
              <a:buSzTx/>
            </a:pPr>
            <a:r>
              <a:rPr lang="en-US" altLang="en-US" sz="2400" dirty="0">
                <a:ea typeface="MS PGothic" panose="020B0600070205080204" pitchFamily="34" charset="-128"/>
              </a:rPr>
              <a:t>Composition of workforce</a:t>
            </a:r>
          </a:p>
          <a:p>
            <a:pPr marL="273050" indent="-273050">
              <a:buClr>
                <a:schemeClr val="bg2"/>
              </a:buClr>
              <a:buSzTx/>
            </a:pPr>
            <a:r>
              <a:rPr lang="en-US" altLang="en-US" sz="2400" dirty="0">
                <a:ea typeface="MS PGothic" panose="020B0600070205080204" pitchFamily="34" charset="-128"/>
              </a:rPr>
              <a:t>Employee attitudes</a:t>
            </a:r>
          </a:p>
          <a:p>
            <a:pPr marL="273050" indent="-273050">
              <a:buClr>
                <a:schemeClr val="bg2"/>
              </a:buClr>
              <a:buSzTx/>
            </a:pPr>
            <a:r>
              <a:rPr lang="en-US" altLang="en-US" sz="2400" dirty="0">
                <a:ea typeface="MS PGothic" panose="020B0600070205080204" pitchFamily="34" charset="-128"/>
              </a:rPr>
              <a:t>Continuous need for growth and development</a:t>
            </a:r>
            <a:endParaRPr lang="en-US" alt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4E701FE-E992-8F1F-ACE2-454C3F725E96}"/>
              </a:ext>
            </a:extLst>
          </p:cNvPr>
          <p:cNvSpPr>
            <a:spLocks noGrp="1"/>
          </p:cNvSpPr>
          <p:nvPr>
            <p:ph type="title"/>
          </p:nvPr>
        </p:nvSpPr>
        <p:spPr>
          <a:xfrm>
            <a:off x="457200" y="622191"/>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Initiating Change</a:t>
            </a:r>
          </a:p>
        </p:txBody>
      </p:sp>
      <p:sp>
        <p:nvSpPr>
          <p:cNvPr id="3" name="Content Placeholder 2">
            <a:extLst>
              <a:ext uri="{FF2B5EF4-FFF2-40B4-BE49-F238E27FC236}">
                <a16:creationId xmlns:a16="http://schemas.microsoft.com/office/drawing/2014/main" id="{D0BDF59C-E044-ECA2-3CA3-4B3CAAD7718C}"/>
              </a:ext>
            </a:extLst>
          </p:cNvPr>
          <p:cNvSpPr>
            <a:spLocks noGrp="1"/>
          </p:cNvSpPr>
          <p:nvPr>
            <p:ph idx="1"/>
          </p:nvPr>
        </p:nvSpPr>
        <p:spPr>
          <a:xfrm>
            <a:off x="457200" y="1541463"/>
            <a:ext cx="8229600" cy="1746250"/>
          </a:xfrm>
        </p:spPr>
        <p:txBody>
          <a:bodyPr>
            <a:spAutoFit/>
          </a:bodyPr>
          <a:lstStyle/>
          <a:p>
            <a:pPr marL="0" indent="0">
              <a:buClr>
                <a:schemeClr val="bg2"/>
              </a:buClr>
              <a:buSzPct val="100000"/>
              <a:buFont typeface="Arial" panose="020B0604020202020204" pitchFamily="34" charset="0"/>
              <a:buNone/>
              <a:defRPr/>
            </a:pPr>
            <a:r>
              <a:rPr lang="en-US" sz="2400" b="1" dirty="0"/>
              <a:t>Organizational changes need a catalyst.</a:t>
            </a:r>
            <a:endParaRPr lang="en-IN" altLang="en-US" sz="2400" b="1" dirty="0">
              <a:ea typeface="ＭＳ Ｐゴシック" pitchFamily="34" charset="-128"/>
            </a:endParaRPr>
          </a:p>
          <a:p>
            <a:pPr marL="273050" indent="-273050">
              <a:buClr>
                <a:schemeClr val="bg2"/>
              </a:buClr>
              <a:buSzPct val="100000"/>
              <a:defRPr/>
            </a:pPr>
            <a:r>
              <a:rPr lang="en-IN" altLang="en-US" sz="2400" b="1" dirty="0">
                <a:ea typeface="ＭＳ Ｐゴシック" pitchFamily="34" charset="-128"/>
              </a:rPr>
              <a:t>Change agent(s)</a:t>
            </a:r>
            <a:r>
              <a:rPr lang="en-IN" altLang="en-US" sz="2400" dirty="0">
                <a:ea typeface="ＭＳ Ｐゴシック" pitchFamily="34" charset="-128"/>
              </a:rPr>
              <a:t>: </a:t>
            </a:r>
          </a:p>
          <a:p>
            <a:pPr marL="724091" lvl="1" indent="-273050">
              <a:buClr>
                <a:schemeClr val="bg2"/>
              </a:buClr>
              <a:buSzPct val="100000"/>
              <a:defRPr/>
            </a:pPr>
            <a:r>
              <a:rPr lang="en-IN" altLang="en-US" sz="2400" dirty="0">
                <a:ea typeface="ＭＳ Ｐゴシック" pitchFamily="34" charset="-128"/>
              </a:rPr>
              <a:t>People who act as catalysts and assume responsibility for managing the change process.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7835A29-FD1C-58D2-2C9E-6E358378E45C}"/>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Kurt Lewin’s Change Model</a:t>
            </a:r>
          </a:p>
        </p:txBody>
      </p:sp>
      <p:sp>
        <p:nvSpPr>
          <p:cNvPr id="27651" name="Content Placeholder 2">
            <a:extLst>
              <a:ext uri="{FF2B5EF4-FFF2-40B4-BE49-F238E27FC236}">
                <a16:creationId xmlns:a16="http://schemas.microsoft.com/office/drawing/2014/main" id="{9FECF539-1C6B-E5C4-8C19-2D2286798580}"/>
              </a:ext>
            </a:extLst>
          </p:cNvPr>
          <p:cNvSpPr>
            <a:spLocks noGrp="1"/>
          </p:cNvSpPr>
          <p:nvPr>
            <p:ph idx="1"/>
          </p:nvPr>
        </p:nvSpPr>
        <p:spPr>
          <a:xfrm>
            <a:off x="457200" y="1600200"/>
            <a:ext cx="8229600" cy="461665"/>
          </a:xfrm>
        </p:spPr>
        <p:txBody>
          <a:bodyPr>
            <a:spAutoFit/>
          </a:bodyPr>
          <a:lstStyle/>
          <a:p>
            <a:pPr marL="0" indent="0">
              <a:buNone/>
            </a:pPr>
            <a:r>
              <a:rPr lang="en-IN" altLang="en-US" sz="2400" dirty="0"/>
              <a:t>Kurt Lewin's three-stage model of change:</a:t>
            </a:r>
          </a:p>
        </p:txBody>
      </p:sp>
      <p:pic>
        <p:nvPicPr>
          <p:cNvPr id="27652" name="Picture 2" descr="A flow diagram illustrates the three-step changing process; namely, unfreezing, changing, and refreezing.">
            <a:extLst>
              <a:ext uri="{FF2B5EF4-FFF2-40B4-BE49-F238E27FC236}">
                <a16:creationId xmlns:a16="http://schemas.microsoft.com/office/drawing/2014/main" id="{73918822-DAFC-B940-F3EA-09E11943DA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2852738"/>
            <a:ext cx="8639175" cy="2776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AD79F-D077-3482-DBE3-28720322414A}"/>
              </a:ext>
            </a:extLst>
          </p:cNvPr>
          <p:cNvSpPr>
            <a:spLocks noGrp="1"/>
          </p:cNvSpPr>
          <p:nvPr>
            <p:ph type="title"/>
          </p:nvPr>
        </p:nvSpPr>
        <p:spPr/>
        <p:txBody>
          <a:bodyPr/>
          <a:lstStyle/>
          <a:p>
            <a:r>
              <a:rPr lang="en-GB" sz="3600" b="1" dirty="0"/>
              <a:t>Kotter’s change model</a:t>
            </a:r>
          </a:p>
        </p:txBody>
      </p:sp>
      <p:pic>
        <p:nvPicPr>
          <p:cNvPr id="7" name="Content Placeholder 6" descr="A diagram of steps to create a vision&#10;&#10;Description automatically generated">
            <a:extLst>
              <a:ext uri="{FF2B5EF4-FFF2-40B4-BE49-F238E27FC236}">
                <a16:creationId xmlns:a16="http://schemas.microsoft.com/office/drawing/2014/main" id="{7D34BA49-468A-C60E-70F0-4B7842E491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91203" y="1600200"/>
            <a:ext cx="3561594" cy="3916363"/>
          </a:xfrm>
        </p:spPr>
      </p:pic>
      <p:sp>
        <p:nvSpPr>
          <p:cNvPr id="4" name="Date Placeholder 3">
            <a:extLst>
              <a:ext uri="{FF2B5EF4-FFF2-40B4-BE49-F238E27FC236}">
                <a16:creationId xmlns:a16="http://schemas.microsoft.com/office/drawing/2014/main" id="{63820AFF-AF5E-E725-F528-D84719D46022}"/>
              </a:ext>
            </a:extLst>
          </p:cNvPr>
          <p:cNvSpPr>
            <a:spLocks noGrp="1"/>
          </p:cNvSpPr>
          <p:nvPr>
            <p:ph type="dt" sz="half" idx="11"/>
          </p:nvPr>
        </p:nvSpPr>
        <p:spPr/>
        <p:txBody>
          <a:bodyPr/>
          <a:lstStyle/>
          <a:p>
            <a:pPr>
              <a:defRPr/>
            </a:pPr>
            <a:fld id="{A1A9FE5A-1355-DE49-8911-07377D7BBBAC}" type="datetime1">
              <a:rPr lang="en-US" smtClean="0"/>
              <a:t>7/30/24</a:t>
            </a:fld>
            <a:endParaRPr lang="en-US" dirty="0"/>
          </a:p>
        </p:txBody>
      </p:sp>
      <p:sp>
        <p:nvSpPr>
          <p:cNvPr id="5" name="Slide Number Placeholder 4">
            <a:extLst>
              <a:ext uri="{FF2B5EF4-FFF2-40B4-BE49-F238E27FC236}">
                <a16:creationId xmlns:a16="http://schemas.microsoft.com/office/drawing/2014/main" id="{9537EF8B-C854-873E-5113-4C245759F19D}"/>
              </a:ext>
            </a:extLst>
          </p:cNvPr>
          <p:cNvSpPr>
            <a:spLocks noGrp="1"/>
          </p:cNvSpPr>
          <p:nvPr>
            <p:ph type="sldNum" sz="quarter" idx="12"/>
          </p:nvPr>
        </p:nvSpPr>
        <p:spPr/>
        <p:txBody>
          <a:bodyPr/>
          <a:lstStyle/>
          <a:p>
            <a:pPr>
              <a:defRPr/>
            </a:pPr>
            <a:fld id="{32FE58B1-61DC-B446-BC70-CC051FC0ADA1}" type="slidenum">
              <a:rPr lang="en-US" altLang="en-US" smtClean="0"/>
              <a:pPr>
                <a:defRPr/>
              </a:pPr>
              <a:t>10</a:t>
            </a:fld>
            <a:endParaRPr lang="en-US" altLang="en-US"/>
          </a:p>
        </p:txBody>
      </p:sp>
    </p:spTree>
    <p:extLst>
      <p:ext uri="{BB962C8B-B14F-4D97-AF65-F5344CB8AC3E}">
        <p14:creationId xmlns:p14="http://schemas.microsoft.com/office/powerpoint/2010/main" val="2519811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7B31F009-CDB0-8788-CE53-244E507E6D1F}"/>
              </a:ext>
            </a:extLst>
          </p:cNvPr>
          <p:cNvSpPr>
            <a:spLocks noGrp="1"/>
          </p:cNvSpPr>
          <p:nvPr>
            <p:ph type="title"/>
          </p:nvPr>
        </p:nvSpPr>
        <p:spPr>
          <a:xfrm>
            <a:off x="457200" y="632510"/>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Organization Development Efforts</a:t>
            </a:r>
          </a:p>
        </p:txBody>
      </p:sp>
      <p:sp>
        <p:nvSpPr>
          <p:cNvPr id="33795" name="Content Placeholder 2">
            <a:extLst>
              <a:ext uri="{FF2B5EF4-FFF2-40B4-BE49-F238E27FC236}">
                <a16:creationId xmlns:a16="http://schemas.microsoft.com/office/drawing/2014/main" id="{B8408F7C-AB37-FC46-98C6-6A81E62D4FAC}"/>
              </a:ext>
            </a:extLst>
          </p:cNvPr>
          <p:cNvSpPr>
            <a:spLocks noGrp="1"/>
          </p:cNvSpPr>
          <p:nvPr>
            <p:ph idx="1"/>
          </p:nvPr>
        </p:nvSpPr>
        <p:spPr>
          <a:xfrm>
            <a:off x="457200" y="1560513"/>
            <a:ext cx="8229600" cy="2054225"/>
          </a:xfrm>
        </p:spPr>
        <p:txBody>
          <a:bodyPr>
            <a:spAutoFit/>
          </a:bodyPr>
          <a:lstStyle/>
          <a:p>
            <a:pPr marL="457200" indent="-457200">
              <a:buClr>
                <a:schemeClr val="bg2"/>
              </a:buClr>
              <a:buSzTx/>
              <a:buFont typeface="Myriad Pro"/>
              <a:buAutoNum type="arabicPeriod"/>
            </a:pPr>
            <a:r>
              <a:rPr lang="en-IN" altLang="en-US" sz="2400">
                <a:ea typeface="MS PGothic" panose="020B0600070205080204" pitchFamily="34" charset="-128"/>
              </a:rPr>
              <a:t> </a:t>
            </a:r>
            <a:r>
              <a:rPr lang="en-IN" altLang="en-US" sz="2400" b="1">
                <a:ea typeface="MS PGothic" panose="020B0600070205080204" pitchFamily="34" charset="-128"/>
              </a:rPr>
              <a:t>Survey feedback</a:t>
            </a:r>
          </a:p>
          <a:p>
            <a:pPr marL="457200" indent="-457200">
              <a:buClr>
                <a:schemeClr val="bg2"/>
              </a:buClr>
              <a:buSzTx/>
              <a:buFont typeface="Myriad Pro"/>
              <a:buAutoNum type="arabicPeriod"/>
            </a:pPr>
            <a:r>
              <a:rPr lang="en-IN" altLang="en-US" sz="2400">
                <a:ea typeface="MS PGothic" panose="020B0600070205080204" pitchFamily="34" charset="-128"/>
              </a:rPr>
              <a:t> </a:t>
            </a:r>
            <a:r>
              <a:rPr lang="en-IN" altLang="en-US" sz="2400" b="1">
                <a:ea typeface="MS PGothic" panose="020B0600070205080204" pitchFamily="34" charset="-128"/>
              </a:rPr>
              <a:t>Process consultation</a:t>
            </a:r>
          </a:p>
          <a:p>
            <a:pPr marL="457200" indent="-457200">
              <a:buClr>
                <a:schemeClr val="bg2"/>
              </a:buClr>
              <a:buSzTx/>
              <a:buFont typeface="Myriad Pro"/>
              <a:buAutoNum type="arabicPeriod"/>
            </a:pPr>
            <a:r>
              <a:rPr lang="en-IN" altLang="en-US" sz="2400">
                <a:ea typeface="MS PGothic" panose="020B0600070205080204" pitchFamily="34" charset="-128"/>
              </a:rPr>
              <a:t> </a:t>
            </a:r>
            <a:r>
              <a:rPr lang="en-IN" altLang="en-US" sz="2400" b="1">
                <a:ea typeface="MS PGothic" panose="020B0600070205080204" pitchFamily="34" charset="-128"/>
              </a:rPr>
              <a:t>Team-building</a:t>
            </a:r>
          </a:p>
          <a:p>
            <a:pPr marL="457200" indent="-457200">
              <a:buClr>
                <a:schemeClr val="bg2"/>
              </a:buClr>
              <a:buSzTx/>
              <a:buFont typeface="Myriad Pro"/>
              <a:buAutoNum type="arabicPeriod"/>
            </a:pPr>
            <a:r>
              <a:rPr lang="en-IN" altLang="en-US" sz="2400">
                <a:ea typeface="MS PGothic" panose="020B0600070205080204" pitchFamily="34" charset="-128"/>
              </a:rPr>
              <a:t> </a:t>
            </a:r>
            <a:r>
              <a:rPr lang="en-IN" altLang="en-US" sz="2400" b="1">
                <a:ea typeface="MS PGothic" panose="020B0600070205080204" pitchFamily="34" charset="-128"/>
              </a:rPr>
              <a:t>Intergroup development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BC3F3CA2-EFD4-C445-2F82-91D4D99E3FD2}"/>
              </a:ext>
            </a:extLst>
          </p:cNvPr>
          <p:cNvSpPr>
            <a:spLocks noGrp="1"/>
          </p:cNvSpPr>
          <p:nvPr>
            <p:ph type="title"/>
          </p:nvPr>
        </p:nvSpPr>
        <p:spPr>
          <a:xfrm>
            <a:off x="457200" y="645210"/>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Resistance to Change</a:t>
            </a:r>
            <a:endParaRPr lang="en-US" altLang="en-US" b="1" dirty="0">
              <a:ea typeface="MS PGothic" panose="020B0600070205080204" pitchFamily="34" charset="-128"/>
              <a:cs typeface="Arial" panose="020B0604020202020204" pitchFamily="34" charset="0"/>
            </a:endParaRPr>
          </a:p>
        </p:txBody>
      </p:sp>
      <p:sp>
        <p:nvSpPr>
          <p:cNvPr id="37891" name="Content Placeholder 2">
            <a:extLst>
              <a:ext uri="{FF2B5EF4-FFF2-40B4-BE49-F238E27FC236}">
                <a16:creationId xmlns:a16="http://schemas.microsoft.com/office/drawing/2014/main" id="{FEAD3426-A320-6065-80AF-70DC37ECCEA4}"/>
              </a:ext>
            </a:extLst>
          </p:cNvPr>
          <p:cNvSpPr>
            <a:spLocks noGrp="1"/>
          </p:cNvSpPr>
          <p:nvPr>
            <p:ph idx="1"/>
          </p:nvPr>
        </p:nvSpPr>
        <p:spPr>
          <a:xfrm>
            <a:off x="457200" y="1600200"/>
            <a:ext cx="8147050" cy="2054225"/>
          </a:xfrm>
        </p:spPr>
        <p:txBody>
          <a:bodyPr>
            <a:spAutoFit/>
          </a:bodyPr>
          <a:lstStyle/>
          <a:p>
            <a:pPr marL="255588" indent="-255588">
              <a:buClr>
                <a:schemeClr val="bg2"/>
              </a:buClr>
            </a:pPr>
            <a:r>
              <a:rPr lang="en-US" altLang="en-US" sz="2400">
                <a:ea typeface="MS PGothic" panose="020B0600070205080204" pitchFamily="34" charset="-128"/>
              </a:rPr>
              <a:t>Uncertainty</a:t>
            </a:r>
          </a:p>
          <a:p>
            <a:pPr marL="255588" indent="-255588">
              <a:buClr>
                <a:schemeClr val="bg2"/>
              </a:buClr>
            </a:pPr>
            <a:r>
              <a:rPr lang="en-US" altLang="en-US" sz="2400">
                <a:ea typeface="MS PGothic" panose="020B0600070205080204" pitchFamily="34" charset="-128"/>
              </a:rPr>
              <a:t>Habit</a:t>
            </a:r>
          </a:p>
          <a:p>
            <a:pPr marL="255588" indent="-255588">
              <a:buClr>
                <a:schemeClr val="bg2"/>
              </a:buClr>
            </a:pPr>
            <a:r>
              <a:rPr lang="en-US" altLang="en-US" sz="2400">
                <a:ea typeface="MS PGothic" panose="020B0600070205080204" pitchFamily="34" charset="-128"/>
              </a:rPr>
              <a:t>Concern over personal loss</a:t>
            </a:r>
          </a:p>
          <a:p>
            <a:pPr marL="255588" indent="-255588">
              <a:buClr>
                <a:schemeClr val="bg2"/>
              </a:buClr>
            </a:pPr>
            <a:r>
              <a:rPr lang="en-US" altLang="en-US" sz="2400">
                <a:ea typeface="MS PGothic" panose="020B0600070205080204" pitchFamily="34" charset="-128"/>
              </a:rPr>
              <a:t>Belief change is not in organization’s best interests</a:t>
            </a:r>
            <a:endParaRPr lang="en-US" altLang="en-US" sz="2400"/>
          </a:p>
        </p:txBody>
      </p:sp>
      <p:sp>
        <p:nvSpPr>
          <p:cNvPr id="37892" name="Content Placeholder 3">
            <a:extLst>
              <a:ext uri="{FF2B5EF4-FFF2-40B4-BE49-F238E27FC236}">
                <a16:creationId xmlns:a16="http://schemas.microsoft.com/office/drawing/2014/main" id="{4AFB4D5C-1DCE-BEC6-27EE-FB5625B28C12}"/>
              </a:ext>
            </a:extLst>
          </p:cNvPr>
          <p:cNvSpPr>
            <a:spLocks noGrp="1"/>
          </p:cNvSpPr>
          <p:nvPr>
            <p:ph idx="13"/>
          </p:nvPr>
        </p:nvSpPr>
        <p:spPr>
          <a:xfrm>
            <a:off x="457200" y="4244975"/>
            <a:ext cx="8147050" cy="984250"/>
          </a:xfrm>
        </p:spPr>
        <p:txBody>
          <a:bodyPr/>
          <a:lstStyle/>
          <a:p>
            <a:pPr marL="0" indent="0" algn="ctr">
              <a:buFont typeface="Arial" panose="020B0604020202020204" pitchFamily="34" charset="0"/>
              <a:buNone/>
            </a:pPr>
            <a:r>
              <a:rPr lang="en-IN" altLang="en-US" sz="2200">
                <a:solidFill>
                  <a:srgbClr val="188A2E"/>
                </a:solidFill>
              </a:rPr>
              <a:t>People resist change even if </a:t>
            </a:r>
            <a:r>
              <a:rPr lang="en-IN" altLang="en-US" sz="2200" b="1">
                <a:solidFill>
                  <a:srgbClr val="188A2E"/>
                </a:solidFill>
              </a:rPr>
              <a:t>it might be beneficial! </a:t>
            </a:r>
            <a:r>
              <a:rPr lang="en-IN" altLang="en-US" sz="2200">
                <a:solidFill>
                  <a:srgbClr val="188A2E"/>
                </a:solidFill>
              </a:rPr>
              <a:t>How</a:t>
            </a:r>
          </a:p>
          <a:p>
            <a:pPr marL="0" indent="0" algn="ctr">
              <a:buFont typeface="Arial" panose="020B0604020202020204" pitchFamily="34" charset="0"/>
              <a:buNone/>
            </a:pPr>
            <a:r>
              <a:rPr lang="en-IN" altLang="en-US" sz="2200">
                <a:solidFill>
                  <a:srgbClr val="188A2E"/>
                </a:solidFill>
              </a:rPr>
              <a:t>about YOU? How do you </a:t>
            </a:r>
            <a:r>
              <a:rPr lang="en-IN" altLang="en-US" sz="2200" b="1">
                <a:solidFill>
                  <a:srgbClr val="188A2E"/>
                </a:solidFill>
              </a:rPr>
              <a:t>respond to change</a:t>
            </a:r>
            <a:r>
              <a:rPr lang="en-IN" altLang="en-US" sz="2200">
                <a:solidFill>
                  <a:srgbClr val="188A2E"/>
                </a:solidFill>
              </a:rPr>
              <a:t>?</a:t>
            </a:r>
          </a:p>
        </p:txBody>
      </p:sp>
      <p:pic>
        <p:nvPicPr>
          <p:cNvPr id="2" name="Picture 5" descr="7 Strategies for Overcoming Resistance ...">
            <a:extLst>
              <a:ext uri="{FF2B5EF4-FFF2-40B4-BE49-F238E27FC236}">
                <a16:creationId xmlns:a16="http://schemas.microsoft.com/office/drawing/2014/main" id="{F9AC0CF0-87B0-322A-1939-BB1BA08B56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271284"/>
            <a:ext cx="3671206" cy="150964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856EBD10-E6F8-21C8-04D4-2E3AACF13877}"/>
              </a:ext>
            </a:extLst>
          </p:cNvPr>
          <p:cNvSpPr>
            <a:spLocks noGrp="1"/>
          </p:cNvSpPr>
          <p:nvPr>
            <p:ph type="title"/>
          </p:nvPr>
        </p:nvSpPr>
        <p:spPr>
          <a:xfrm>
            <a:off x="457200" y="63391"/>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Reducing Resistance to Change</a:t>
            </a:r>
            <a:endParaRPr lang="en-US" altLang="en-US" b="1" dirty="0">
              <a:ea typeface="MS PGothic" panose="020B0600070205080204" pitchFamily="34" charset="-128"/>
              <a:cs typeface="Arial" panose="020B0604020202020204" pitchFamily="34" charset="0"/>
            </a:endParaRPr>
          </a:p>
        </p:txBody>
      </p:sp>
      <p:sp>
        <p:nvSpPr>
          <p:cNvPr id="39939" name="Content Placeholder 2">
            <a:extLst>
              <a:ext uri="{FF2B5EF4-FFF2-40B4-BE49-F238E27FC236}">
                <a16:creationId xmlns:a16="http://schemas.microsoft.com/office/drawing/2014/main" id="{239954F6-5815-F942-E9E1-1BD74EB8B5E6}"/>
              </a:ext>
            </a:extLst>
          </p:cNvPr>
          <p:cNvSpPr>
            <a:spLocks noGrp="1"/>
          </p:cNvSpPr>
          <p:nvPr>
            <p:ph idx="1"/>
          </p:nvPr>
        </p:nvSpPr>
        <p:spPr>
          <a:xfrm rot="10800000" flipV="1">
            <a:off x="455613" y="774700"/>
            <a:ext cx="8229600" cy="461963"/>
          </a:xfrm>
        </p:spPr>
        <p:txBody>
          <a:bodyPr>
            <a:spAutoFit/>
          </a:bodyPr>
          <a:lstStyle/>
          <a:p>
            <a:pPr marL="0" indent="0">
              <a:buFont typeface="Arial" panose="020B0604020202020204" pitchFamily="34" charset="0"/>
              <a:buNone/>
            </a:pPr>
            <a:r>
              <a:rPr lang="en-IN" altLang="en-US" sz="2400"/>
              <a:t>Techniques for Reducing Resistance to Change</a:t>
            </a:r>
          </a:p>
        </p:txBody>
      </p:sp>
      <p:graphicFrame>
        <p:nvGraphicFramePr>
          <p:cNvPr id="6" name="Table 1">
            <a:extLst>
              <a:ext uri="{FF2B5EF4-FFF2-40B4-BE49-F238E27FC236}">
                <a16:creationId xmlns:a16="http://schemas.microsoft.com/office/drawing/2014/main" id="{1BF97053-E2A7-CD61-64D9-AC9707FA7A18}"/>
              </a:ext>
            </a:extLst>
          </p:cNvPr>
          <p:cNvGraphicFramePr>
            <a:graphicFrameLocks/>
          </p:cNvGraphicFramePr>
          <p:nvPr/>
        </p:nvGraphicFramePr>
        <p:xfrm>
          <a:off x="468313" y="1438275"/>
          <a:ext cx="8351838" cy="4651391"/>
        </p:xfrm>
        <a:graphic>
          <a:graphicData uri="http://schemas.openxmlformats.org/drawingml/2006/table">
            <a:tbl>
              <a:tblPr firstRow="1">
                <a:tableStyleId>{0E3FDE45-AF77-4B5C-9715-49D594BDF05E}</a:tableStyleId>
              </a:tblPr>
              <a:tblGrid>
                <a:gridCol w="1465235">
                  <a:extLst>
                    <a:ext uri="{9D8B030D-6E8A-4147-A177-3AD203B41FA5}">
                      <a16:colId xmlns:a16="http://schemas.microsoft.com/office/drawing/2014/main" val="20000"/>
                    </a:ext>
                  </a:extLst>
                </a:gridCol>
                <a:gridCol w="2417637">
                  <a:extLst>
                    <a:ext uri="{9D8B030D-6E8A-4147-A177-3AD203B41FA5}">
                      <a16:colId xmlns:a16="http://schemas.microsoft.com/office/drawing/2014/main" val="20001"/>
                    </a:ext>
                  </a:extLst>
                </a:gridCol>
                <a:gridCol w="2124590">
                  <a:extLst>
                    <a:ext uri="{9D8B030D-6E8A-4147-A177-3AD203B41FA5}">
                      <a16:colId xmlns:a16="http://schemas.microsoft.com/office/drawing/2014/main" val="20002"/>
                    </a:ext>
                  </a:extLst>
                </a:gridCol>
                <a:gridCol w="2344376">
                  <a:extLst>
                    <a:ext uri="{9D8B030D-6E8A-4147-A177-3AD203B41FA5}">
                      <a16:colId xmlns:a16="http://schemas.microsoft.com/office/drawing/2014/main" val="20003"/>
                    </a:ext>
                  </a:extLst>
                </a:gridCol>
              </a:tblGrid>
              <a:tr h="481607">
                <a:tc>
                  <a:txBody>
                    <a:bodyPr/>
                    <a:lstStyle/>
                    <a:p>
                      <a:pPr algn="ctr"/>
                      <a:r>
                        <a:rPr lang="en-US" sz="1400" b="1" i="0" u="none" strike="noStrike" kern="1200" baseline="0" dirty="0">
                          <a:solidFill>
                            <a:schemeClr val="tx1"/>
                          </a:solidFill>
                          <a:latin typeface="+mn-lt"/>
                          <a:ea typeface="+mn-ea"/>
                          <a:cs typeface="+mn-cs"/>
                        </a:rPr>
                        <a:t>TECHNIQUE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WHEN USED</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ADVANTAGE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r>
                        <a:rPr lang="en-US" sz="1400" b="1" i="0" u="none" strike="noStrike" kern="1200" baseline="0" dirty="0">
                          <a:solidFill>
                            <a:schemeClr val="tx1"/>
                          </a:solidFill>
                          <a:latin typeface="+mn-lt"/>
                          <a:ea typeface="+mn-ea"/>
                          <a:cs typeface="+mn-cs"/>
                        </a:rPr>
                        <a:t>DISADVANTAGE</a:t>
                      </a:r>
                      <a:endParaRPr lang="en-US" sz="1400" dirty="0">
                        <a:solidFill>
                          <a:schemeClr val="tx1"/>
                        </a:solidFill>
                      </a:endParaRPr>
                    </a:p>
                  </a:txBody>
                  <a:tcPr marL="91419" marR="91419" marT="45222" marB="45222" anchor="ct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10000"/>
                  </a:ext>
                </a:extLst>
              </a:tr>
              <a:tr h="730521">
                <a:tc>
                  <a:txBody>
                    <a:bodyPr/>
                    <a:lstStyle/>
                    <a:p>
                      <a:r>
                        <a:rPr lang="en-US" sz="1400" b="0" i="0" u="none" strike="noStrike" kern="1200" baseline="0" dirty="0">
                          <a:solidFill>
                            <a:schemeClr val="tx1"/>
                          </a:solidFill>
                          <a:latin typeface="+mn-lt"/>
                          <a:ea typeface="+mn-ea"/>
                          <a:cs typeface="+mn-cs"/>
                        </a:rPr>
                        <a:t>Education and</a:t>
                      </a:r>
                    </a:p>
                    <a:p>
                      <a:r>
                        <a:rPr lang="en-US" sz="1400" b="0" i="0" u="none" strike="noStrike" kern="1200" baseline="0" dirty="0">
                          <a:solidFill>
                            <a:schemeClr val="tx1"/>
                          </a:solidFill>
                          <a:latin typeface="+mn-lt"/>
                          <a:ea typeface="+mn-ea"/>
                          <a:cs typeface="+mn-cs"/>
                        </a:rPr>
                        <a:t>communication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resistance is due to misinformation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Clear up misunderstandings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May not work when mutual trust and credibility are lacking</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730521">
                <a:tc>
                  <a:txBody>
                    <a:bodyPr/>
                    <a:lstStyle/>
                    <a:p>
                      <a:r>
                        <a:rPr lang="en-US" sz="1400" b="0" i="0" u="none" strike="noStrike" kern="1200" baseline="0" dirty="0">
                          <a:solidFill>
                            <a:schemeClr val="tx1"/>
                          </a:solidFill>
                          <a:latin typeface="+mn-lt"/>
                          <a:ea typeface="+mn-ea"/>
                          <a:cs typeface="+mn-cs"/>
                        </a:rPr>
                        <a:t>Participation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resisters have</a:t>
                      </a:r>
                    </a:p>
                    <a:p>
                      <a:r>
                        <a:rPr lang="en-US" sz="1400" b="0" i="0" u="none" strike="noStrike" kern="1200" baseline="0" dirty="0">
                          <a:solidFill>
                            <a:schemeClr val="tx1"/>
                          </a:solidFill>
                          <a:latin typeface="+mn-lt"/>
                          <a:ea typeface="+mn-ea"/>
                          <a:cs typeface="+mn-cs"/>
                        </a:rPr>
                        <a:t>the expertise to make</a:t>
                      </a:r>
                    </a:p>
                    <a:p>
                      <a:r>
                        <a:rPr lang="en-US" sz="1400" b="0" i="0" u="none" strike="noStrike" kern="1200" baseline="0" dirty="0">
                          <a:solidFill>
                            <a:schemeClr val="tx1"/>
                          </a:solidFill>
                          <a:latin typeface="+mn-lt"/>
                          <a:ea typeface="+mn-ea"/>
                          <a:cs typeface="+mn-cs"/>
                        </a:rPr>
                        <a:t>a contribution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Increase involvement and</a:t>
                      </a:r>
                    </a:p>
                    <a:p>
                      <a:r>
                        <a:rPr lang="en-US" sz="1400" b="0" i="0" u="none" strike="noStrike" kern="1200" baseline="0" dirty="0">
                          <a:solidFill>
                            <a:schemeClr val="tx1"/>
                          </a:solidFill>
                          <a:latin typeface="+mn-lt"/>
                          <a:ea typeface="+mn-ea"/>
                          <a:cs typeface="+mn-cs"/>
                        </a:rPr>
                        <a:t>acceptance</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Time-consuming; has </a:t>
                      </a:r>
                      <a:r>
                        <a:rPr lang="en-US" sz="1400" b="0" i="0" u="none" strike="noStrike" kern="1200" baseline="0">
                          <a:solidFill>
                            <a:schemeClr val="tx1"/>
                          </a:solidFill>
                          <a:latin typeface="+mn-lt"/>
                          <a:ea typeface="+mn-ea"/>
                          <a:cs typeface="+mn-cs"/>
                        </a:rPr>
                        <a:t>potential for </a:t>
                      </a:r>
                      <a:r>
                        <a:rPr lang="en-US" sz="1400" b="0" i="0" u="none" strike="noStrike" kern="1200" baseline="0" dirty="0">
                          <a:solidFill>
                            <a:schemeClr val="tx1"/>
                          </a:solidFill>
                          <a:latin typeface="+mn-lt"/>
                          <a:ea typeface="+mn-ea"/>
                          <a:cs typeface="+mn-cs"/>
                        </a:rPr>
                        <a:t>a poor solution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517162">
                <a:tc>
                  <a:txBody>
                    <a:bodyPr/>
                    <a:lstStyle/>
                    <a:p>
                      <a:r>
                        <a:rPr lang="en-US" sz="1400" b="0" i="0" u="none" strike="noStrike" kern="1200" baseline="0" dirty="0">
                          <a:solidFill>
                            <a:schemeClr val="tx1"/>
                          </a:solidFill>
                          <a:latin typeface="+mn-lt"/>
                          <a:ea typeface="+mn-ea"/>
                          <a:cs typeface="+mn-cs"/>
                        </a:rPr>
                        <a:t>Facilitation and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resisters are fearful and anxiety-ridden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facilitate needed</a:t>
                      </a:r>
                    </a:p>
                    <a:p>
                      <a:r>
                        <a:rPr lang="en-US" sz="1400" b="0" i="0" u="none" strike="noStrike" kern="1200" baseline="0" dirty="0">
                          <a:solidFill>
                            <a:schemeClr val="tx1"/>
                          </a:solidFill>
                          <a:latin typeface="+mn-lt"/>
                          <a:ea typeface="+mn-ea"/>
                          <a:cs typeface="+mn-cs"/>
                        </a:rPr>
                        <a:t>adjustments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Expensive; no guarantee</a:t>
                      </a:r>
                    </a:p>
                    <a:p>
                      <a:r>
                        <a:rPr lang="en-US" sz="1400" b="0" i="0" u="none" strike="noStrike" kern="1200" baseline="0" dirty="0">
                          <a:solidFill>
                            <a:schemeClr val="tx1"/>
                          </a:solidFill>
                          <a:latin typeface="+mn-lt"/>
                          <a:ea typeface="+mn-ea"/>
                          <a:cs typeface="+mn-cs"/>
                        </a:rPr>
                        <a:t>of success</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730521">
                <a:tc>
                  <a:txBody>
                    <a:bodyPr/>
                    <a:lstStyle/>
                    <a:p>
                      <a:r>
                        <a:rPr lang="en-US" sz="1400" b="0" i="0" u="none" strike="noStrike" kern="1200" baseline="0" dirty="0">
                          <a:solidFill>
                            <a:schemeClr val="tx1"/>
                          </a:solidFill>
                          <a:latin typeface="+mn-lt"/>
                          <a:ea typeface="+mn-ea"/>
                          <a:cs typeface="+mn-cs"/>
                        </a:rPr>
                        <a:t>Negotiation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resistance comes from a powerful group</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“buy” commitment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Potentially high cost; opens doors for others to apply pressure too</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730521">
                <a:tc>
                  <a:txBody>
                    <a:bodyPr/>
                    <a:lstStyle/>
                    <a:p>
                      <a:r>
                        <a:rPr lang="en-US" sz="1400" b="0" i="0" u="none" strike="noStrike" kern="1200" baseline="0" dirty="0">
                          <a:solidFill>
                            <a:schemeClr val="tx1"/>
                          </a:solidFill>
                          <a:latin typeface="+mn-lt"/>
                          <a:ea typeface="+mn-ea"/>
                          <a:cs typeface="+mn-cs"/>
                        </a:rPr>
                        <a:t>Manipulation</a:t>
                      </a:r>
                    </a:p>
                    <a:p>
                      <a:r>
                        <a:rPr lang="en-US" sz="1400" b="0" i="0" u="none" strike="noStrike" kern="1200" baseline="0" dirty="0">
                          <a:solidFill>
                            <a:schemeClr val="tx1"/>
                          </a:solidFill>
                          <a:latin typeface="+mn-lt"/>
                          <a:ea typeface="+mn-ea"/>
                          <a:cs typeface="+mn-cs"/>
                        </a:rPr>
                        <a:t>and co-optation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a powerful group’s</a:t>
                      </a:r>
                    </a:p>
                    <a:p>
                      <a:r>
                        <a:rPr lang="en-US" sz="1400" b="0" i="0" u="none" strike="noStrike" kern="1200" baseline="0" dirty="0">
                          <a:solidFill>
                            <a:schemeClr val="tx1"/>
                          </a:solidFill>
                          <a:latin typeface="+mn-lt"/>
                          <a:ea typeface="+mn-ea"/>
                          <a:cs typeface="+mn-cs"/>
                        </a:rPr>
                        <a:t>endorsement is needed</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Inexpensive, easy way to gain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Can backfire, causing change agent to lose credibility</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730521">
                <a:tc>
                  <a:txBody>
                    <a:bodyPr/>
                    <a:lstStyle/>
                    <a:p>
                      <a:r>
                        <a:rPr lang="en-US" sz="1400" b="0" i="0" u="none" strike="noStrike" kern="1200" baseline="0" dirty="0">
                          <a:solidFill>
                            <a:schemeClr val="tx1"/>
                          </a:solidFill>
                          <a:latin typeface="+mn-lt"/>
                          <a:ea typeface="+mn-ea"/>
                          <a:cs typeface="+mn-cs"/>
                        </a:rPr>
                        <a:t>Coercion</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When a powerful group’s endorsement is needed</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Inexpensive, easy way to gain support</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US" sz="1400" b="0" i="0" u="none" strike="noStrike" kern="1200" baseline="0" dirty="0">
                          <a:solidFill>
                            <a:schemeClr val="tx1"/>
                          </a:solidFill>
                          <a:latin typeface="+mn-lt"/>
                          <a:ea typeface="+mn-ea"/>
                          <a:cs typeface="+mn-cs"/>
                        </a:rPr>
                        <a:t>May be illegal; may undermine change agent’s credibility</a:t>
                      </a:r>
                      <a:endParaRPr lang="en-US" sz="1400" dirty="0"/>
                    </a:p>
                  </a:txBody>
                  <a:tcPr marL="91419" marR="91419" marT="45222" marB="45222">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776A0F55-DC2D-2085-E391-65B2085A8DF4}"/>
              </a:ext>
            </a:extLst>
          </p:cNvPr>
          <p:cNvSpPr>
            <a:spLocks noGrp="1"/>
          </p:cNvSpPr>
          <p:nvPr>
            <p:ph type="title"/>
          </p:nvPr>
        </p:nvSpPr>
        <p:spPr>
          <a:xfrm>
            <a:off x="457200" y="620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Employee Reactions to Change</a:t>
            </a:r>
            <a:endParaRPr lang="en-US" altLang="en-US" b="1" dirty="0">
              <a:ea typeface="MS PGothic" panose="020B0600070205080204" pitchFamily="34" charset="-128"/>
              <a:cs typeface="Arial" panose="020B0604020202020204" pitchFamily="34" charset="0"/>
            </a:endParaRPr>
          </a:p>
        </p:txBody>
      </p:sp>
      <p:sp>
        <p:nvSpPr>
          <p:cNvPr id="43011" name="Content Placeholder 2">
            <a:extLst>
              <a:ext uri="{FF2B5EF4-FFF2-40B4-BE49-F238E27FC236}">
                <a16:creationId xmlns:a16="http://schemas.microsoft.com/office/drawing/2014/main" id="{A3F6FF38-8107-4EDC-9E00-774DB9948B54}"/>
              </a:ext>
            </a:extLst>
          </p:cNvPr>
          <p:cNvSpPr>
            <a:spLocks noGrp="1"/>
          </p:cNvSpPr>
          <p:nvPr>
            <p:ph idx="1"/>
          </p:nvPr>
        </p:nvSpPr>
        <p:spPr>
          <a:xfrm>
            <a:off x="457200" y="1514475"/>
            <a:ext cx="8229600" cy="400050"/>
          </a:xfrm>
        </p:spPr>
        <p:txBody>
          <a:bodyPr>
            <a:spAutoFit/>
          </a:bodyPr>
          <a:lstStyle/>
          <a:p>
            <a:pPr marL="0" indent="0">
              <a:buFont typeface="Arial" panose="020B0604020202020204" pitchFamily="34" charset="0"/>
              <a:buNone/>
            </a:pPr>
            <a:r>
              <a:rPr lang="en-US" altLang="en-US" sz="2600" b="1"/>
              <a:t>Change </a:t>
            </a:r>
            <a:r>
              <a:rPr lang="en-US" altLang="en-US" sz="2600"/>
              <a:t>often </a:t>
            </a:r>
            <a:r>
              <a:rPr lang="en-US" altLang="en-US" sz="2600" b="1"/>
              <a:t>creates stress </a:t>
            </a:r>
            <a:r>
              <a:rPr lang="en-US" altLang="en-US" sz="2600"/>
              <a:t>for employees!</a:t>
            </a:r>
          </a:p>
        </p:txBody>
      </p:sp>
      <p:pic>
        <p:nvPicPr>
          <p:cNvPr id="43012" name="Picture 2" descr="Photo shows a man dressed in a business suit sitting with his head in his hands, suggestive of being in stress.">
            <a:extLst>
              <a:ext uri="{FF2B5EF4-FFF2-40B4-BE49-F238E27FC236}">
                <a16:creationId xmlns:a16="http://schemas.microsoft.com/office/drawing/2014/main" id="{46B97B49-FA9E-E20A-D779-87A49AD04D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9150" y="2087563"/>
            <a:ext cx="4965700" cy="421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55B89805-27B0-AD2F-F2F4-82D385F758A1}"/>
              </a:ext>
            </a:extLst>
          </p:cNvPr>
          <p:cNvSpPr>
            <a:spLocks noGrp="1"/>
          </p:cNvSpPr>
          <p:nvPr>
            <p:ph type="title"/>
          </p:nvPr>
        </p:nvSpPr>
        <p:spPr>
          <a:xfrm>
            <a:off x="457200" y="64999"/>
            <a:ext cx="8229600" cy="1200329"/>
          </a:xfrm>
        </p:spPr>
        <p:txBody>
          <a:bodyPr>
            <a:spAutoFit/>
          </a:bodyPr>
          <a:lstStyle/>
          <a:p>
            <a:r>
              <a:rPr lang="en-US" altLang="en-US" sz="3600" b="1" dirty="0">
                <a:ea typeface="MS PGothic" panose="020B0600070205080204" pitchFamily="34" charset="-128"/>
                <a:cs typeface="Arial" panose="020B0604020202020204" pitchFamily="34" charset="0"/>
              </a:rPr>
              <a:t>Change Often Creates Stress for Employees</a:t>
            </a:r>
          </a:p>
        </p:txBody>
      </p:sp>
      <p:sp>
        <p:nvSpPr>
          <p:cNvPr id="45059" name="Content Placeholder 3">
            <a:extLst>
              <a:ext uri="{FF2B5EF4-FFF2-40B4-BE49-F238E27FC236}">
                <a16:creationId xmlns:a16="http://schemas.microsoft.com/office/drawing/2014/main" id="{69BCCC35-AEC3-F015-2099-2C6F3D874E80}"/>
              </a:ext>
            </a:extLst>
          </p:cNvPr>
          <p:cNvSpPr>
            <a:spLocks noGrp="1"/>
          </p:cNvSpPr>
          <p:nvPr>
            <p:ph idx="1"/>
          </p:nvPr>
        </p:nvSpPr>
        <p:spPr>
          <a:xfrm>
            <a:off x="457200" y="1384300"/>
            <a:ext cx="8229600" cy="388938"/>
          </a:xfrm>
        </p:spPr>
        <p:txBody>
          <a:bodyPr/>
          <a:lstStyle/>
          <a:p>
            <a:pPr marL="0" indent="0">
              <a:buFont typeface="Arial" panose="020B0604020202020204" pitchFamily="34" charset="0"/>
              <a:buNone/>
            </a:pPr>
            <a:r>
              <a:rPr lang="en-IN" altLang="en-US" sz="2400" b="1"/>
              <a:t>Employee Stress Levels in Six Major Economies</a:t>
            </a:r>
            <a:r>
              <a:rPr lang="en-IN" altLang="en-US" sz="2400" b="1" baseline="30000"/>
              <a:t>24</a:t>
            </a:r>
            <a:endParaRPr lang="en-IN" altLang="en-US" sz="2400" baseline="30000"/>
          </a:p>
        </p:txBody>
      </p:sp>
      <p:graphicFrame>
        <p:nvGraphicFramePr>
          <p:cNvPr id="6" name="Table 1">
            <a:extLst>
              <a:ext uri="{FF2B5EF4-FFF2-40B4-BE49-F238E27FC236}">
                <a16:creationId xmlns:a16="http://schemas.microsoft.com/office/drawing/2014/main" id="{BCE8A9CB-57DC-B71E-36BD-A3BC1476AB93}"/>
              </a:ext>
            </a:extLst>
          </p:cNvPr>
          <p:cNvGraphicFramePr>
            <a:graphicFrameLocks/>
          </p:cNvGraphicFramePr>
          <p:nvPr/>
        </p:nvGraphicFramePr>
        <p:xfrm>
          <a:off x="1187450" y="2060575"/>
          <a:ext cx="6553200" cy="4248149"/>
        </p:xfrm>
        <a:graphic>
          <a:graphicData uri="http://schemas.openxmlformats.org/drawingml/2006/table">
            <a:tbl>
              <a:tblPr firstRow="1">
                <a:tableStyleId>{0E3FDE45-AF77-4B5C-9715-49D594BDF05E}</a:tableStyleId>
              </a:tblPr>
              <a:tblGrid>
                <a:gridCol w="3816698">
                  <a:extLst>
                    <a:ext uri="{9D8B030D-6E8A-4147-A177-3AD203B41FA5}">
                      <a16:colId xmlns:a16="http://schemas.microsoft.com/office/drawing/2014/main" val="20000"/>
                    </a:ext>
                  </a:extLst>
                </a:gridCol>
                <a:gridCol w="2736502">
                  <a:extLst>
                    <a:ext uri="{9D8B030D-6E8A-4147-A177-3AD203B41FA5}">
                      <a16:colId xmlns:a16="http://schemas.microsoft.com/office/drawing/2014/main" val="20001"/>
                    </a:ext>
                  </a:extLst>
                </a:gridCol>
              </a:tblGrid>
              <a:tr h="648023">
                <a:tc>
                  <a:txBody>
                    <a:bodyPr/>
                    <a:lstStyle/>
                    <a:p>
                      <a:r>
                        <a:rPr lang="en-IN" sz="1800" b="0" i="0" u="none" strike="noStrike" kern="1200" baseline="0" dirty="0">
                          <a:solidFill>
                            <a:schemeClr val="tx1"/>
                          </a:solidFill>
                          <a:latin typeface="+mn-lt"/>
                          <a:ea typeface="+mn-ea"/>
                          <a:cs typeface="+mn-cs"/>
                        </a:rPr>
                        <a:t>                 United Kingdom</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35%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0"/>
                  </a:ext>
                </a:extLst>
              </a:tr>
              <a:tr h="576020">
                <a:tc>
                  <a:txBody>
                    <a:bodyPr/>
                    <a:lstStyle/>
                    <a:p>
                      <a:r>
                        <a:rPr lang="en-IN" sz="1800" b="0" i="0" u="none" strike="noStrike" kern="1200" baseline="0" dirty="0">
                          <a:solidFill>
                            <a:schemeClr val="tx1"/>
                          </a:solidFill>
                          <a:latin typeface="+mn-lt"/>
                          <a:ea typeface="+mn-ea"/>
                          <a:cs typeface="+mn-cs"/>
                        </a:rPr>
                        <a:t>                 Brazil</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34%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1"/>
                  </a:ext>
                </a:extLst>
              </a:tr>
              <a:tr h="576020">
                <a:tc>
                  <a:txBody>
                    <a:bodyPr/>
                    <a:lstStyle/>
                    <a:p>
                      <a:r>
                        <a:rPr lang="en-IN" sz="1800" b="0" i="0" u="none" strike="noStrike" kern="1200" baseline="0" dirty="0">
                          <a:solidFill>
                            <a:schemeClr val="tx1"/>
                          </a:solidFill>
                          <a:latin typeface="+mn-lt"/>
                          <a:ea typeface="+mn-ea"/>
                          <a:cs typeface="+mn-cs"/>
                        </a:rPr>
                        <a:t>                 Germany</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33%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648023">
                <a:tc>
                  <a:txBody>
                    <a:bodyPr/>
                    <a:lstStyle/>
                    <a:p>
                      <a:r>
                        <a:rPr lang="en-IN" sz="1800" b="0" i="0" u="none" strike="noStrike" kern="1200" baseline="0" dirty="0">
                          <a:solidFill>
                            <a:schemeClr val="tx1"/>
                          </a:solidFill>
                          <a:latin typeface="+mn-lt"/>
                          <a:ea typeface="+mn-ea"/>
                          <a:cs typeface="+mn-cs"/>
                        </a:rPr>
                        <a:t>                 United States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32%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648023">
                <a:tc>
                  <a:txBody>
                    <a:bodyPr/>
                    <a:lstStyle/>
                    <a:p>
                      <a:r>
                        <a:rPr lang="en-IN" sz="1800" b="0" i="0" u="none" strike="noStrike" kern="1200" baseline="0" dirty="0">
                          <a:solidFill>
                            <a:schemeClr val="tx1"/>
                          </a:solidFill>
                          <a:latin typeface="+mn-lt"/>
                          <a:ea typeface="+mn-ea"/>
                          <a:cs typeface="+mn-cs"/>
                        </a:rPr>
                        <a:t>                 GLOBAL AVERAGE</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29%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576020">
                <a:tc>
                  <a:txBody>
                    <a:bodyPr/>
                    <a:lstStyle/>
                    <a:p>
                      <a:r>
                        <a:rPr lang="en-IN" sz="1800" b="0" i="0" u="none" strike="noStrike" kern="1200" baseline="0" dirty="0">
                          <a:solidFill>
                            <a:schemeClr val="tx1"/>
                          </a:solidFill>
                          <a:latin typeface="+mn-lt"/>
                          <a:ea typeface="+mn-ea"/>
                          <a:cs typeface="+mn-cs"/>
                        </a:rPr>
                        <a:t>                 China</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17%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5"/>
                  </a:ext>
                </a:extLst>
              </a:tr>
              <a:tr h="576020">
                <a:tc>
                  <a:txBody>
                    <a:bodyPr/>
                    <a:lstStyle/>
                    <a:p>
                      <a:r>
                        <a:rPr lang="en-IN" sz="1800" b="0" i="0" u="none" strike="noStrike" kern="1200" baseline="0" dirty="0">
                          <a:solidFill>
                            <a:schemeClr val="tx1"/>
                          </a:solidFill>
                          <a:latin typeface="+mn-lt"/>
                          <a:ea typeface="+mn-ea"/>
                          <a:cs typeface="+mn-cs"/>
                        </a:rPr>
                        <a:t>                 India</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17% </a:t>
                      </a:r>
                      <a:r>
                        <a:rPr lang="en-IN" sz="1800" b="0" i="0" u="none" strike="noStrike" kern="1200" baseline="0" dirty="0">
                          <a:solidFill>
                            <a:schemeClr val="tx1"/>
                          </a:solidFill>
                          <a:latin typeface="+mn-lt"/>
                          <a:ea typeface="+mn-ea"/>
                          <a:cs typeface="+mn-cs"/>
                        </a:rPr>
                        <a:t>of employees</a:t>
                      </a:r>
                      <a:endParaRPr lang="en-IN" sz="1800" dirty="0"/>
                    </a:p>
                  </a:txBody>
                  <a:tcPr marL="91447" marR="91447" marT="45717" marB="45717">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6"/>
                  </a:ext>
                </a:extLst>
              </a:tr>
            </a:tbl>
          </a:graphicData>
        </a:graphic>
      </p:graphicFrame>
      <p:pic>
        <p:nvPicPr>
          <p:cNvPr id="45086" name="Picture 2" descr="Photo of the flag of the United Kingdom.">
            <a:extLst>
              <a:ext uri="{FF2B5EF4-FFF2-40B4-BE49-F238E27FC236}">
                <a16:creationId xmlns:a16="http://schemas.microsoft.com/office/drawing/2014/main" id="{C596A0B4-96E4-53CD-5C7A-91E1BB314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400" y="2141538"/>
            <a:ext cx="804863" cy="47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7" name="Picture 3" descr="Photo of the flag of Brazil.">
            <a:extLst>
              <a:ext uri="{FF2B5EF4-FFF2-40B4-BE49-F238E27FC236}">
                <a16:creationId xmlns:a16="http://schemas.microsoft.com/office/drawing/2014/main" id="{71668A9E-476B-C8D8-C89E-C7DBA68BD5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20800" y="2760663"/>
            <a:ext cx="752475" cy="45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8" name="Picture 4" descr="Photo of the German flag.">
            <a:extLst>
              <a:ext uri="{FF2B5EF4-FFF2-40B4-BE49-F238E27FC236}">
                <a16:creationId xmlns:a16="http://schemas.microsoft.com/office/drawing/2014/main" id="{0F06407F-EDFB-CA0A-F34A-85D738EF72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20800" y="3352800"/>
            <a:ext cx="752475"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9" name="Picture 5" descr="Photo of the flag of the United States of America.">
            <a:extLst>
              <a:ext uri="{FF2B5EF4-FFF2-40B4-BE49-F238E27FC236}">
                <a16:creationId xmlns:a16="http://schemas.microsoft.com/office/drawing/2014/main" id="{4400192F-FD51-4E18-A5F1-367AD7EA8C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90638" y="3949700"/>
            <a:ext cx="812800" cy="50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0" name="Picture 6" descr="An icon representing a globe.">
            <a:extLst>
              <a:ext uri="{FF2B5EF4-FFF2-40B4-BE49-F238E27FC236}">
                <a16:creationId xmlns:a16="http://schemas.microsoft.com/office/drawing/2014/main" id="{2B495FB6-33C7-E6DC-F9C0-39B0042E48F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31925" y="4567238"/>
            <a:ext cx="530225" cy="53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1" name="Picture 7" descr="Photo of the Chinese flag.">
            <a:extLst>
              <a:ext uri="{FF2B5EF4-FFF2-40B4-BE49-F238E27FC236}">
                <a16:creationId xmlns:a16="http://schemas.microsoft.com/office/drawing/2014/main" id="{A819B0D4-6BF3-56E8-73B3-982087EBD58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00163" y="5208588"/>
            <a:ext cx="7508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2" name="Picture 8" descr="Photo of the Indian flag.">
            <a:extLst>
              <a:ext uri="{FF2B5EF4-FFF2-40B4-BE49-F238E27FC236}">
                <a16:creationId xmlns:a16="http://schemas.microsoft.com/office/drawing/2014/main" id="{165EA3D6-4E49-0456-688C-C5346D34E3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33500" y="5783263"/>
            <a:ext cx="684213"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0677A07E-41AD-A78E-255F-F12B16ACC564}"/>
              </a:ext>
            </a:extLst>
          </p:cNvPr>
          <p:cNvSpPr>
            <a:spLocks noGrp="1"/>
          </p:cNvSpPr>
          <p:nvPr>
            <p:ph type="title"/>
          </p:nvPr>
        </p:nvSpPr>
        <p:spPr>
          <a:xfrm>
            <a:off x="457200" y="112604"/>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Symptoms of Stress </a:t>
            </a:r>
          </a:p>
        </p:txBody>
      </p:sp>
      <p:sp>
        <p:nvSpPr>
          <p:cNvPr id="47107" name="Content Placeholder 2">
            <a:extLst>
              <a:ext uri="{FF2B5EF4-FFF2-40B4-BE49-F238E27FC236}">
                <a16:creationId xmlns:a16="http://schemas.microsoft.com/office/drawing/2014/main" id="{2AB099C8-CD64-F40A-7D83-5EFB5186F01F}"/>
              </a:ext>
            </a:extLst>
          </p:cNvPr>
          <p:cNvSpPr>
            <a:spLocks noGrp="1"/>
          </p:cNvSpPr>
          <p:nvPr>
            <p:ph idx="1"/>
          </p:nvPr>
        </p:nvSpPr>
        <p:spPr>
          <a:xfrm>
            <a:off x="457200" y="1052513"/>
            <a:ext cx="8229600" cy="369887"/>
          </a:xfrm>
        </p:spPr>
        <p:txBody>
          <a:bodyPr>
            <a:spAutoFit/>
          </a:bodyPr>
          <a:lstStyle/>
          <a:p>
            <a:pPr marL="0" indent="0">
              <a:buFont typeface="Arial" panose="020B0604020202020204" pitchFamily="34" charset="0"/>
              <a:buNone/>
            </a:pPr>
            <a:r>
              <a:rPr lang="en-IN" altLang="en-US" sz="2400" b="1"/>
              <a:t>Exhibit 5-3</a:t>
            </a:r>
            <a:r>
              <a:rPr lang="en-IN" altLang="en-US" sz="2400"/>
              <a:t> Symptoms of Stress</a:t>
            </a:r>
          </a:p>
        </p:txBody>
      </p:sp>
      <p:pic>
        <p:nvPicPr>
          <p:cNvPr id="47108" name="Picture 2" descr="The details are as follows:&#10;&#10;Symptoms of stress&#10;• Physical: Changes in metabolism, increased heart and breathing rates, raised blood pressure, headaches, and potential of heart attacks.&#10;• Psychological: Job-related dissatisfaction, tension, anxiety, irritability, boredom, and procrastination.&#10;• Behavioral: Changes in productivity, absenteeism, job turnover, changes in eating habits, increased smoking or consumption of alcohol, rapid speech, fidgeting, and sleep disorders.">
            <a:extLst>
              <a:ext uri="{FF2B5EF4-FFF2-40B4-BE49-F238E27FC236}">
                <a16:creationId xmlns:a16="http://schemas.microsoft.com/office/drawing/2014/main" id="{31D1C4AA-02C0-F487-1EF3-69440A3AE7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975" y="1989138"/>
            <a:ext cx="8020050" cy="3913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1CFA1D53-3B6B-717C-1D70-CB9D97F03736}"/>
              </a:ext>
            </a:extLst>
          </p:cNvPr>
          <p:cNvSpPr>
            <a:spLocks noGrp="1"/>
          </p:cNvSpPr>
          <p:nvPr>
            <p:ph type="title"/>
          </p:nvPr>
        </p:nvSpPr>
        <p:spPr>
          <a:xfrm>
            <a:off x="457200" y="632510"/>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Causes of Stress: Job Related</a:t>
            </a:r>
            <a:endParaRPr lang="en-US" altLang="en-US" sz="3600" b="1" dirty="0">
              <a:ea typeface="MS PGothic" panose="020B0600070205080204" pitchFamily="34" charset="-128"/>
              <a:cs typeface="Arial" panose="020B0604020202020204" pitchFamily="34" charset="0"/>
            </a:endParaRPr>
          </a:p>
        </p:txBody>
      </p:sp>
      <p:sp>
        <p:nvSpPr>
          <p:cNvPr id="49155" name="Content Placeholder 2">
            <a:extLst>
              <a:ext uri="{FF2B5EF4-FFF2-40B4-BE49-F238E27FC236}">
                <a16:creationId xmlns:a16="http://schemas.microsoft.com/office/drawing/2014/main" id="{741E1B7D-7148-3022-A3EB-A7748153B42E}"/>
              </a:ext>
            </a:extLst>
          </p:cNvPr>
          <p:cNvSpPr>
            <a:spLocks noGrp="1"/>
          </p:cNvSpPr>
          <p:nvPr>
            <p:ph idx="1"/>
          </p:nvPr>
        </p:nvSpPr>
        <p:spPr>
          <a:xfrm>
            <a:off x="457200" y="1541463"/>
            <a:ext cx="8229600" cy="4070350"/>
          </a:xfrm>
        </p:spPr>
        <p:txBody>
          <a:bodyPr>
            <a:spAutoFit/>
          </a:bodyPr>
          <a:lstStyle/>
          <a:p>
            <a:pPr marL="457200" indent="-457200">
              <a:buClr>
                <a:schemeClr val="bg2"/>
              </a:buClr>
              <a:buSzTx/>
              <a:buFont typeface="Myriad Pro"/>
              <a:buAutoNum type="arabicPeriod"/>
            </a:pPr>
            <a:r>
              <a:rPr lang="en-US" altLang="en-US" sz="2400">
                <a:ea typeface="MS PGothic" panose="020B0600070205080204" pitchFamily="34" charset="-128"/>
              </a:rPr>
              <a:t>Task demands</a:t>
            </a:r>
          </a:p>
          <a:p>
            <a:pPr marL="457200" indent="-457200">
              <a:buClr>
                <a:schemeClr val="bg2"/>
              </a:buClr>
              <a:buSzTx/>
              <a:buFont typeface="Myriad Pro"/>
              <a:buAutoNum type="arabicPeriod"/>
            </a:pPr>
            <a:r>
              <a:rPr lang="en-US" altLang="en-US" sz="2400">
                <a:ea typeface="MS PGothic" panose="020B0600070205080204" pitchFamily="34" charset="-128"/>
              </a:rPr>
              <a:t>Role demands</a:t>
            </a:r>
          </a:p>
          <a:p>
            <a:pPr marL="965200" lvl="1" indent="-514350">
              <a:buClr>
                <a:schemeClr val="bg2"/>
              </a:buClr>
              <a:buFont typeface="Myriad Pro"/>
              <a:buAutoNum type="romanUcPeriod"/>
            </a:pPr>
            <a:r>
              <a:rPr lang="en-IN" altLang="en-US" sz="2400">
                <a:ea typeface="MS PGothic" panose="020B0600070205080204" pitchFamily="34" charset="-128"/>
              </a:rPr>
              <a:t>Role conflicts</a:t>
            </a:r>
          </a:p>
          <a:p>
            <a:pPr marL="965200" lvl="1" indent="-514350">
              <a:buClr>
                <a:schemeClr val="bg2"/>
              </a:buClr>
              <a:buFont typeface="Myriad Pro"/>
              <a:buAutoNum type="romanUcPeriod"/>
            </a:pPr>
            <a:r>
              <a:rPr lang="en-IN" altLang="en-US" sz="2400">
                <a:ea typeface="MS PGothic" panose="020B0600070205080204" pitchFamily="34" charset="-128"/>
              </a:rPr>
              <a:t>Role overload</a:t>
            </a:r>
          </a:p>
          <a:p>
            <a:pPr marL="965200" lvl="1" indent="-514350">
              <a:buClr>
                <a:schemeClr val="bg2"/>
              </a:buClr>
              <a:buFont typeface="Myriad Pro"/>
              <a:buAutoNum type="romanUcPeriod"/>
            </a:pPr>
            <a:r>
              <a:rPr lang="en-IN" altLang="en-US" sz="2400">
                <a:ea typeface="MS PGothic" panose="020B0600070205080204" pitchFamily="34" charset="-128"/>
              </a:rPr>
              <a:t>Role ambiguity</a:t>
            </a:r>
          </a:p>
          <a:p>
            <a:pPr marL="457200" indent="-457200">
              <a:buClr>
                <a:schemeClr val="bg2"/>
              </a:buClr>
              <a:buSzTx/>
              <a:buFont typeface="Myriad Pro"/>
              <a:buAutoNum type="arabicPeriod"/>
            </a:pPr>
            <a:r>
              <a:rPr lang="en-IN" altLang="en-US" sz="2400">
                <a:ea typeface="MS PGothic" panose="020B0600070205080204" pitchFamily="34" charset="-128"/>
              </a:rPr>
              <a:t>Interpersonal demands</a:t>
            </a:r>
          </a:p>
          <a:p>
            <a:pPr marL="457200" indent="-457200">
              <a:buClr>
                <a:schemeClr val="bg2"/>
              </a:buClr>
              <a:buSzTx/>
              <a:buFont typeface="Myriad Pro"/>
              <a:buAutoNum type="arabicPeriod"/>
            </a:pPr>
            <a:r>
              <a:rPr lang="en-IN" altLang="en-US" sz="2400">
                <a:ea typeface="MS PGothic" panose="020B0600070205080204" pitchFamily="34" charset="-128"/>
              </a:rPr>
              <a:t>Organization structure</a:t>
            </a:r>
          </a:p>
          <a:p>
            <a:pPr marL="457200" indent="-457200">
              <a:buClr>
                <a:schemeClr val="bg2"/>
              </a:buClr>
              <a:buSzTx/>
              <a:buFont typeface="Myriad Pro"/>
              <a:buAutoNum type="arabicPeriod"/>
            </a:pPr>
            <a:r>
              <a:rPr lang="en-IN" altLang="en-US" sz="2400">
                <a:ea typeface="MS PGothic" panose="020B0600070205080204" pitchFamily="34" charset="-128"/>
              </a:rPr>
              <a:t>Organizational leadership</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02EA1791-ED5D-A0B2-BC9A-CC84316435A0}"/>
              </a:ext>
            </a:extLst>
          </p:cNvPr>
          <p:cNvSpPr>
            <a:spLocks noGrp="1"/>
          </p:cNvSpPr>
          <p:nvPr>
            <p:ph type="title"/>
          </p:nvPr>
        </p:nvSpPr>
        <p:spPr>
          <a:xfrm>
            <a:off x="457200" y="622191"/>
            <a:ext cx="8229600" cy="646331"/>
          </a:xfrm>
        </p:spPr>
        <p:txBody>
          <a:bodyPr>
            <a:spAutoFit/>
          </a:bodyPr>
          <a:lstStyle/>
          <a:p>
            <a:r>
              <a:rPr lang="en-IN" altLang="en-US" sz="3600" b="1" dirty="0">
                <a:ea typeface="MS PGothic" panose="020B0600070205080204" pitchFamily="34" charset="-128"/>
                <a:cs typeface="Arial" panose="020B0604020202020204" pitchFamily="34" charset="0"/>
              </a:rPr>
              <a:t>Causes of Stress: Personal</a:t>
            </a:r>
            <a:endParaRPr lang="en-US" altLang="en-US" sz="3600" b="1" dirty="0">
              <a:ea typeface="MS PGothic" panose="020B0600070205080204" pitchFamily="34" charset="-128"/>
              <a:cs typeface="Arial" panose="020B0604020202020204" pitchFamily="34" charset="0"/>
            </a:endParaRPr>
          </a:p>
        </p:txBody>
      </p:sp>
      <p:sp>
        <p:nvSpPr>
          <p:cNvPr id="51203" name="Content Placeholder 2">
            <a:extLst>
              <a:ext uri="{FF2B5EF4-FFF2-40B4-BE49-F238E27FC236}">
                <a16:creationId xmlns:a16="http://schemas.microsoft.com/office/drawing/2014/main" id="{2D76C1F5-B099-2F30-F367-BD7D2A47C53F}"/>
              </a:ext>
            </a:extLst>
          </p:cNvPr>
          <p:cNvSpPr>
            <a:spLocks noGrp="1"/>
          </p:cNvSpPr>
          <p:nvPr>
            <p:ph idx="1"/>
          </p:nvPr>
        </p:nvSpPr>
        <p:spPr>
          <a:xfrm>
            <a:off x="457200" y="1541463"/>
            <a:ext cx="4259263" cy="930275"/>
          </a:xfrm>
        </p:spPr>
        <p:txBody>
          <a:bodyPr>
            <a:spAutoFit/>
          </a:bodyPr>
          <a:lstStyle/>
          <a:p>
            <a:pPr marL="457200" indent="-457200">
              <a:buClr>
                <a:schemeClr val="bg2"/>
              </a:buClr>
              <a:buSzTx/>
              <a:buFont typeface="Myriad Pro"/>
              <a:buAutoNum type="arabicPeriod"/>
            </a:pPr>
            <a:r>
              <a:rPr lang="en-IN" altLang="en-US" sz="2400">
                <a:ea typeface="MS PGothic" panose="020B0600070205080204" pitchFamily="34" charset="-128"/>
              </a:rPr>
              <a:t>Family and personal issues</a:t>
            </a:r>
          </a:p>
          <a:p>
            <a:pPr marL="457200" indent="-457200">
              <a:buClr>
                <a:schemeClr val="bg2"/>
              </a:buClr>
              <a:buSzTx/>
              <a:buFont typeface="Myriad Pro"/>
              <a:buAutoNum type="arabicPeriod"/>
            </a:pPr>
            <a:r>
              <a:rPr lang="en-IN" altLang="en-US" sz="2400">
                <a:ea typeface="MS PGothic" panose="020B0600070205080204" pitchFamily="34" charset="-128"/>
              </a:rPr>
              <a:t>Personality type</a:t>
            </a:r>
          </a:p>
        </p:txBody>
      </p:sp>
      <p:pic>
        <p:nvPicPr>
          <p:cNvPr id="51204" name="Picture 2" descr="Photo of a man wearing trousers, a business shirt, and necktie, sitting cross-legged while meditating.">
            <a:extLst>
              <a:ext uri="{FF2B5EF4-FFF2-40B4-BE49-F238E27FC236}">
                <a16:creationId xmlns:a16="http://schemas.microsoft.com/office/drawing/2014/main" id="{D6E87C0B-CBD1-E065-8B45-57D60C13C4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9175" y="1531938"/>
            <a:ext cx="3851275" cy="4633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E3E62D94-F271-DBBA-4DB0-311F9663706A}"/>
              </a:ext>
            </a:extLst>
          </p:cNvPr>
          <p:cNvSpPr>
            <a:spLocks noGrp="1"/>
          </p:cNvSpPr>
          <p:nvPr>
            <p:ph type="title"/>
          </p:nvPr>
        </p:nvSpPr>
        <p:spPr>
          <a:xfrm>
            <a:off x="457200" y="617429"/>
            <a:ext cx="8229600" cy="646331"/>
          </a:xfrm>
        </p:spPr>
        <p:txBody>
          <a:bodyPr>
            <a:spAutoFit/>
          </a:bodyPr>
          <a:lstStyle/>
          <a:p>
            <a:r>
              <a:rPr lang="en-US" altLang="en-US" sz="3600" b="1" dirty="0">
                <a:ea typeface="MS PGothic" panose="020B0600070205080204" pitchFamily="34" charset="-128"/>
                <a:cs typeface="Arial" panose="020B0604020202020204" pitchFamily="34" charset="0"/>
              </a:rPr>
              <a:t>Reducing Stress </a:t>
            </a:r>
          </a:p>
        </p:txBody>
      </p:sp>
      <p:pic>
        <p:nvPicPr>
          <p:cNvPr id="53251" name="Picture 2" descr="Photo shows the words Stress Management written in chalk on a chalk board.">
            <a:extLst>
              <a:ext uri="{FF2B5EF4-FFF2-40B4-BE49-F238E27FC236}">
                <a16:creationId xmlns:a16="http://schemas.microsoft.com/office/drawing/2014/main" id="{91E98603-1172-42A1-B134-726D11A229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2575" y="1484313"/>
            <a:ext cx="6037263" cy="464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F3DEC-AACE-4095-86FD-C4F9EE9180B2}"/>
              </a:ext>
            </a:extLst>
          </p:cNvPr>
          <p:cNvSpPr>
            <a:spLocks noGrp="1"/>
          </p:cNvSpPr>
          <p:nvPr>
            <p:ph type="title"/>
          </p:nvPr>
        </p:nvSpPr>
        <p:spPr/>
        <p:txBody>
          <a:bodyPr/>
          <a:lstStyle/>
          <a:p>
            <a:r>
              <a:rPr lang="en-GB" sz="3600" b="1" dirty="0"/>
              <a:t>Stress Management</a:t>
            </a:r>
          </a:p>
        </p:txBody>
      </p:sp>
      <p:sp>
        <p:nvSpPr>
          <p:cNvPr id="3" name="Content Placeholder 2">
            <a:extLst>
              <a:ext uri="{FF2B5EF4-FFF2-40B4-BE49-F238E27FC236}">
                <a16:creationId xmlns:a16="http://schemas.microsoft.com/office/drawing/2014/main" id="{61CFF060-7068-DCEB-06ED-DBA6AD497ECE}"/>
              </a:ext>
            </a:extLst>
          </p:cNvPr>
          <p:cNvSpPr>
            <a:spLocks noGrp="1"/>
          </p:cNvSpPr>
          <p:nvPr>
            <p:ph idx="1"/>
          </p:nvPr>
        </p:nvSpPr>
        <p:spPr/>
        <p:txBody>
          <a:bodyPr/>
          <a:lstStyle/>
          <a:p>
            <a:pPr marL="0" indent="0">
              <a:buNone/>
            </a:pPr>
            <a:r>
              <a:rPr lang="en-GB" sz="1800" dirty="0"/>
              <a:t>There are many approaches organisations can take to address stress at work. The 2022 Health and wellbeing at work survey report identifies the most common methods used to identify and reduce stress in the workplace:</a:t>
            </a:r>
          </a:p>
          <a:p>
            <a:r>
              <a:rPr lang="en-GB" sz="1800" dirty="0"/>
              <a:t>Employee assistance programme.</a:t>
            </a:r>
          </a:p>
          <a:p>
            <a:r>
              <a:rPr lang="en-GB" sz="1800" dirty="0"/>
              <a:t>Flexible working options/improved work–life balance.</a:t>
            </a:r>
          </a:p>
          <a:p>
            <a:r>
              <a:rPr lang="en-GB" sz="1800" dirty="0"/>
              <a:t>Staff surveys and/or focus groups to identify causes.</a:t>
            </a:r>
          </a:p>
          <a:p>
            <a:r>
              <a:rPr lang="en-GB" sz="1800" dirty="0"/>
              <a:t>Risk assessments/stress audits.</a:t>
            </a:r>
          </a:p>
          <a:p>
            <a:r>
              <a:rPr lang="en-GB" sz="1800" dirty="0"/>
              <a:t>Training for line managers to manage stress.</a:t>
            </a:r>
          </a:p>
          <a:p>
            <a:r>
              <a:rPr lang="en-GB" sz="1800" dirty="0"/>
              <a:t>Training aimed at building personal resilience (such as coping techniques, mindfulness).</a:t>
            </a:r>
          </a:p>
          <a:p>
            <a:r>
              <a:rPr lang="en-GB" sz="1800" dirty="0"/>
              <a:t>Involvement of occupational health specialists.</a:t>
            </a:r>
          </a:p>
          <a:p>
            <a:r>
              <a:rPr lang="en-GB" sz="1800" dirty="0"/>
              <a:t>Stress management training for the whole workforce.</a:t>
            </a:r>
          </a:p>
          <a:p>
            <a:br>
              <a:rPr lang="en-GB" dirty="0"/>
            </a:br>
            <a:endParaRPr lang="en-GB" dirty="0"/>
          </a:p>
        </p:txBody>
      </p:sp>
      <p:sp>
        <p:nvSpPr>
          <p:cNvPr id="4" name="Date Placeholder 3">
            <a:extLst>
              <a:ext uri="{FF2B5EF4-FFF2-40B4-BE49-F238E27FC236}">
                <a16:creationId xmlns:a16="http://schemas.microsoft.com/office/drawing/2014/main" id="{3591C5A2-D982-C87C-1259-9048BFB1BB75}"/>
              </a:ext>
            </a:extLst>
          </p:cNvPr>
          <p:cNvSpPr>
            <a:spLocks noGrp="1"/>
          </p:cNvSpPr>
          <p:nvPr>
            <p:ph type="dt" sz="half" idx="11"/>
          </p:nvPr>
        </p:nvSpPr>
        <p:spPr/>
        <p:txBody>
          <a:bodyPr/>
          <a:lstStyle/>
          <a:p>
            <a:pPr>
              <a:defRPr/>
            </a:pPr>
            <a:fld id="{D5A259C5-9F89-BD46-BAB1-E1759DE235C3}" type="datetime1">
              <a:rPr lang="en-US" smtClean="0"/>
              <a:t>7/30/24</a:t>
            </a:fld>
            <a:endParaRPr lang="en-US" dirty="0"/>
          </a:p>
        </p:txBody>
      </p:sp>
      <p:sp>
        <p:nvSpPr>
          <p:cNvPr id="5" name="Slide Number Placeholder 4">
            <a:extLst>
              <a:ext uri="{FF2B5EF4-FFF2-40B4-BE49-F238E27FC236}">
                <a16:creationId xmlns:a16="http://schemas.microsoft.com/office/drawing/2014/main" id="{0BB2FDE1-826B-1F79-73FD-E1897EA62ED9}"/>
              </a:ext>
            </a:extLst>
          </p:cNvPr>
          <p:cNvSpPr>
            <a:spLocks noGrp="1"/>
          </p:cNvSpPr>
          <p:nvPr>
            <p:ph type="sldNum" sz="quarter" idx="12"/>
          </p:nvPr>
        </p:nvSpPr>
        <p:spPr/>
        <p:txBody>
          <a:bodyPr/>
          <a:lstStyle/>
          <a:p>
            <a:pPr>
              <a:defRPr/>
            </a:pPr>
            <a:fld id="{32FE58B1-61DC-B446-BC70-CC051FC0ADA1}" type="slidenum">
              <a:rPr lang="en-US" altLang="en-US" smtClean="0"/>
              <a:pPr>
                <a:defRPr/>
              </a:pPr>
              <a:t>20</a:t>
            </a:fld>
            <a:endParaRPr lang="en-US" altLang="en-US"/>
          </a:p>
        </p:txBody>
      </p:sp>
    </p:spTree>
    <p:extLst>
      <p:ext uri="{BB962C8B-B14F-4D97-AF65-F5344CB8AC3E}">
        <p14:creationId xmlns:p14="http://schemas.microsoft.com/office/powerpoint/2010/main" val="36397158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7FDF2-1582-A544-BC73-B7870415276E}"/>
              </a:ext>
            </a:extLst>
          </p:cNvPr>
          <p:cNvSpPr>
            <a:spLocks noGrp="1"/>
          </p:cNvSpPr>
          <p:nvPr>
            <p:ph type="title"/>
          </p:nvPr>
        </p:nvSpPr>
        <p:spPr/>
        <p:txBody>
          <a:bodyPr/>
          <a:lstStyle/>
          <a:p>
            <a:r>
              <a:rPr lang="en-GB" sz="3600" b="1" dirty="0"/>
              <a:t>Let’s watch a Ted talk video</a:t>
            </a:r>
            <a:br>
              <a:rPr lang="en-GB" sz="3600" b="1" dirty="0"/>
            </a:br>
            <a:r>
              <a:rPr lang="en-GB" sz="3600" b="1" dirty="0"/>
              <a:t>and discuss it</a:t>
            </a:r>
          </a:p>
        </p:txBody>
      </p:sp>
      <p:sp>
        <p:nvSpPr>
          <p:cNvPr id="3" name="Content Placeholder 2">
            <a:extLst>
              <a:ext uri="{FF2B5EF4-FFF2-40B4-BE49-F238E27FC236}">
                <a16:creationId xmlns:a16="http://schemas.microsoft.com/office/drawing/2014/main" id="{056466E0-6B99-675D-7F22-EDAFDABC2B6E}"/>
              </a:ext>
            </a:extLst>
          </p:cNvPr>
          <p:cNvSpPr>
            <a:spLocks noGrp="1"/>
          </p:cNvSpPr>
          <p:nvPr>
            <p:ph idx="1"/>
          </p:nvPr>
        </p:nvSpPr>
        <p:spPr/>
        <p:txBody>
          <a:bodyPr/>
          <a:lstStyle/>
          <a:p>
            <a:r>
              <a:rPr lang="en-GB" sz="2400" dirty="0">
                <a:hlinkClick r:id="rId2"/>
              </a:rPr>
              <a:t>The cost of workplace stress -- and how to reduce it | Rob Cooke</a:t>
            </a:r>
            <a:endParaRPr lang="en-GB" sz="2400" dirty="0"/>
          </a:p>
        </p:txBody>
      </p:sp>
      <p:sp>
        <p:nvSpPr>
          <p:cNvPr id="4" name="Date Placeholder 3">
            <a:extLst>
              <a:ext uri="{FF2B5EF4-FFF2-40B4-BE49-F238E27FC236}">
                <a16:creationId xmlns:a16="http://schemas.microsoft.com/office/drawing/2014/main" id="{A002D6FF-8518-C178-F5C9-24BFCAA8F02A}"/>
              </a:ext>
            </a:extLst>
          </p:cNvPr>
          <p:cNvSpPr>
            <a:spLocks noGrp="1"/>
          </p:cNvSpPr>
          <p:nvPr>
            <p:ph type="dt" sz="half" idx="11"/>
          </p:nvPr>
        </p:nvSpPr>
        <p:spPr/>
        <p:txBody>
          <a:bodyPr/>
          <a:lstStyle/>
          <a:p>
            <a:pPr>
              <a:defRPr/>
            </a:pPr>
            <a:fld id="{5E449F84-3A3D-FF4C-B3D5-C77D0F63AE74}" type="datetime1">
              <a:rPr lang="en-US" smtClean="0"/>
              <a:t>7/30/24</a:t>
            </a:fld>
            <a:endParaRPr lang="en-US" dirty="0"/>
          </a:p>
        </p:txBody>
      </p:sp>
      <p:sp>
        <p:nvSpPr>
          <p:cNvPr id="5" name="Slide Number Placeholder 4">
            <a:extLst>
              <a:ext uri="{FF2B5EF4-FFF2-40B4-BE49-F238E27FC236}">
                <a16:creationId xmlns:a16="http://schemas.microsoft.com/office/drawing/2014/main" id="{F0B249EC-9EF9-549F-D1C5-1C44C82EF021}"/>
              </a:ext>
            </a:extLst>
          </p:cNvPr>
          <p:cNvSpPr>
            <a:spLocks noGrp="1"/>
          </p:cNvSpPr>
          <p:nvPr>
            <p:ph type="sldNum" sz="quarter" idx="12"/>
          </p:nvPr>
        </p:nvSpPr>
        <p:spPr/>
        <p:txBody>
          <a:bodyPr/>
          <a:lstStyle/>
          <a:p>
            <a:pPr>
              <a:defRPr/>
            </a:pPr>
            <a:fld id="{32FE58B1-61DC-B446-BC70-CC051FC0ADA1}" type="slidenum">
              <a:rPr lang="en-US" altLang="en-US" smtClean="0"/>
              <a:pPr>
                <a:defRPr/>
              </a:pPr>
              <a:t>21</a:t>
            </a:fld>
            <a:endParaRPr lang="en-US" altLang="en-US"/>
          </a:p>
        </p:txBody>
      </p:sp>
    </p:spTree>
    <p:extLst>
      <p:ext uri="{BB962C8B-B14F-4D97-AF65-F5344CB8AC3E}">
        <p14:creationId xmlns:p14="http://schemas.microsoft.com/office/powerpoint/2010/main" val="42834103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77F52-9506-6866-E746-8518AC48C813}"/>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FB58F3A7-240C-F1D2-3400-D0DD5C65FC41}"/>
              </a:ext>
            </a:extLst>
          </p:cNvPr>
          <p:cNvSpPr>
            <a:spLocks noGrp="1"/>
          </p:cNvSpPr>
          <p:nvPr>
            <p:ph idx="1"/>
          </p:nvPr>
        </p:nvSpPr>
        <p:spPr/>
        <p:txBody>
          <a:bodyPr/>
          <a:lstStyle/>
          <a:p>
            <a:pPr marL="0" indent="0">
              <a:buNone/>
            </a:pPr>
            <a:r>
              <a:rPr lang="en-GB" sz="2000" dirty="0"/>
              <a:t>Based on the CIPD document </a:t>
            </a:r>
            <a:r>
              <a:rPr lang="en-GB" sz="2000" b="1" dirty="0">
                <a:solidFill>
                  <a:srgbClr val="0070C0"/>
                </a:solidFill>
              </a:rPr>
              <a:t>"Landing Transformational Change - Closing the Gap Between Theory and Practice" </a:t>
            </a:r>
            <a:r>
              <a:rPr lang="en-GB" sz="2000" dirty="0"/>
              <a:t>available on Moodle, please open page 14 and read the three case studies at the bottom of the page. Then, in groups, discuss the following questions:</a:t>
            </a:r>
          </a:p>
          <a:p>
            <a:pPr marL="0" indent="0">
              <a:buNone/>
            </a:pPr>
            <a:endParaRPr lang="en-GB" sz="2000" dirty="0">
              <a:solidFill>
                <a:srgbClr val="28235D"/>
              </a:solidFill>
            </a:endParaRPr>
          </a:p>
          <a:p>
            <a:pPr>
              <a:buClr>
                <a:schemeClr val="tx1"/>
              </a:buClr>
              <a:buSzPct val="100000"/>
            </a:pPr>
            <a:r>
              <a:rPr lang="en-GB" sz="2000" dirty="0"/>
              <a:t>What common change management techniques and strategies were adopted in the BBC, Zurich UK Life, and HMRC case studies?</a:t>
            </a:r>
          </a:p>
          <a:p>
            <a:pPr>
              <a:buClr>
                <a:schemeClr val="tx1"/>
              </a:buClr>
              <a:buSzPct val="100000"/>
            </a:pPr>
            <a:r>
              <a:rPr lang="en-GB" sz="2000" dirty="0"/>
              <a:t>How did each organisation tailor these techniques to fit their specific cultural and operational contexts?</a:t>
            </a:r>
          </a:p>
          <a:p>
            <a:pPr>
              <a:buClr>
                <a:schemeClr val="tx1"/>
              </a:buClr>
              <a:buSzPct val="100000"/>
            </a:pPr>
            <a:r>
              <a:rPr lang="en-GB" sz="2000" b="0" i="0" u="none" strike="noStrike" dirty="0">
                <a:solidFill>
                  <a:srgbClr val="000000"/>
                </a:solidFill>
                <a:effectLst/>
              </a:rPr>
              <a:t>What are the potential risks and challenges each organisation could face if their change initiatives were not managed well?</a:t>
            </a:r>
            <a:endParaRPr lang="en-GB" sz="2000" dirty="0"/>
          </a:p>
        </p:txBody>
      </p:sp>
      <p:sp>
        <p:nvSpPr>
          <p:cNvPr id="4" name="Date Placeholder 3">
            <a:extLst>
              <a:ext uri="{FF2B5EF4-FFF2-40B4-BE49-F238E27FC236}">
                <a16:creationId xmlns:a16="http://schemas.microsoft.com/office/drawing/2014/main" id="{1DD62672-C5B8-2123-2530-32258A015BCD}"/>
              </a:ext>
            </a:extLst>
          </p:cNvPr>
          <p:cNvSpPr>
            <a:spLocks noGrp="1"/>
          </p:cNvSpPr>
          <p:nvPr>
            <p:ph type="dt" sz="half" idx="11"/>
          </p:nvPr>
        </p:nvSpPr>
        <p:spPr/>
        <p:txBody>
          <a:bodyPr/>
          <a:lstStyle/>
          <a:p>
            <a:pPr>
              <a:defRPr/>
            </a:pPr>
            <a:fld id="{A254607E-5751-0446-8AB0-73BD2CDAE847}" type="datetime1">
              <a:rPr lang="en-US" smtClean="0"/>
              <a:t>7/30/24</a:t>
            </a:fld>
            <a:endParaRPr lang="en-US" dirty="0"/>
          </a:p>
        </p:txBody>
      </p:sp>
      <p:sp>
        <p:nvSpPr>
          <p:cNvPr id="5" name="Slide Number Placeholder 4">
            <a:extLst>
              <a:ext uri="{FF2B5EF4-FFF2-40B4-BE49-F238E27FC236}">
                <a16:creationId xmlns:a16="http://schemas.microsoft.com/office/drawing/2014/main" id="{5E3F22F0-FC2B-E166-B460-990C4B614CB8}"/>
              </a:ext>
            </a:extLst>
          </p:cNvPr>
          <p:cNvSpPr>
            <a:spLocks noGrp="1"/>
          </p:cNvSpPr>
          <p:nvPr>
            <p:ph type="sldNum" sz="quarter" idx="12"/>
          </p:nvPr>
        </p:nvSpPr>
        <p:spPr/>
        <p:txBody>
          <a:bodyPr/>
          <a:lstStyle/>
          <a:p>
            <a:pPr>
              <a:defRPr/>
            </a:pPr>
            <a:fld id="{32FE58B1-61DC-B446-BC70-CC051FC0ADA1}" type="slidenum">
              <a:rPr lang="en-US" altLang="en-US" smtClean="0"/>
              <a:pPr>
                <a:defRPr/>
              </a:pPr>
              <a:t>22</a:t>
            </a:fld>
            <a:endParaRPr lang="en-US" altLang="en-US"/>
          </a:p>
        </p:txBody>
      </p:sp>
    </p:spTree>
    <p:extLst>
      <p:ext uri="{BB962C8B-B14F-4D97-AF65-F5344CB8AC3E}">
        <p14:creationId xmlns:p14="http://schemas.microsoft.com/office/powerpoint/2010/main" val="32186704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BD6D7-65DA-1A0A-8EB5-D04B6644C38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11B1376-5621-B64A-0E2A-F76C99098A2F}"/>
              </a:ext>
            </a:extLst>
          </p:cNvPr>
          <p:cNvSpPr>
            <a:spLocks noGrp="1"/>
          </p:cNvSpPr>
          <p:nvPr>
            <p:ph idx="1"/>
          </p:nvPr>
        </p:nvSpPr>
        <p:spPr/>
        <p:txBody>
          <a:bodyPr/>
          <a:lstStyle/>
          <a:p>
            <a:r>
              <a:rPr lang="en-GB" sz="2800" b="0" i="0" u="none" strike="noStrike" dirty="0">
                <a:solidFill>
                  <a:srgbClr val="000000"/>
                </a:solidFill>
                <a:effectLst/>
                <a:latin typeface="-webkit-standard"/>
              </a:rPr>
              <a:t>Now, attempt to complete Case Study 1 on change management.</a:t>
            </a:r>
            <a:endParaRPr lang="en-GB" sz="2400" dirty="0"/>
          </a:p>
        </p:txBody>
      </p:sp>
      <p:sp>
        <p:nvSpPr>
          <p:cNvPr id="4" name="Date Placeholder 3">
            <a:extLst>
              <a:ext uri="{FF2B5EF4-FFF2-40B4-BE49-F238E27FC236}">
                <a16:creationId xmlns:a16="http://schemas.microsoft.com/office/drawing/2014/main" id="{0F1C484C-8065-4FF5-4418-B7ADB22ABE0D}"/>
              </a:ext>
            </a:extLst>
          </p:cNvPr>
          <p:cNvSpPr>
            <a:spLocks noGrp="1"/>
          </p:cNvSpPr>
          <p:nvPr>
            <p:ph type="dt" sz="half" idx="11"/>
          </p:nvPr>
        </p:nvSpPr>
        <p:spPr/>
        <p:txBody>
          <a:bodyPr/>
          <a:lstStyle/>
          <a:p>
            <a:pPr>
              <a:defRPr/>
            </a:pPr>
            <a:fld id="{5C8495AA-FBC6-EF45-8DC9-81EE0F656B3E}" type="datetime1">
              <a:rPr lang="en-US" smtClean="0"/>
              <a:t>7/30/24</a:t>
            </a:fld>
            <a:endParaRPr lang="en-US" dirty="0"/>
          </a:p>
        </p:txBody>
      </p:sp>
      <p:sp>
        <p:nvSpPr>
          <p:cNvPr id="5" name="Slide Number Placeholder 4">
            <a:extLst>
              <a:ext uri="{FF2B5EF4-FFF2-40B4-BE49-F238E27FC236}">
                <a16:creationId xmlns:a16="http://schemas.microsoft.com/office/drawing/2014/main" id="{B19718D5-4B1D-D5FE-8938-3C97232945C4}"/>
              </a:ext>
            </a:extLst>
          </p:cNvPr>
          <p:cNvSpPr>
            <a:spLocks noGrp="1"/>
          </p:cNvSpPr>
          <p:nvPr>
            <p:ph type="sldNum" sz="quarter" idx="12"/>
          </p:nvPr>
        </p:nvSpPr>
        <p:spPr/>
        <p:txBody>
          <a:bodyPr/>
          <a:lstStyle/>
          <a:p>
            <a:pPr>
              <a:defRPr/>
            </a:pPr>
            <a:fld id="{32FE58B1-61DC-B446-BC70-CC051FC0ADA1}" type="slidenum">
              <a:rPr lang="en-US" altLang="en-US" smtClean="0"/>
              <a:pPr>
                <a:defRPr/>
              </a:pPr>
              <a:t>23</a:t>
            </a:fld>
            <a:endParaRPr lang="en-US" altLang="en-US"/>
          </a:p>
        </p:txBody>
      </p:sp>
    </p:spTree>
    <p:extLst>
      <p:ext uri="{BB962C8B-B14F-4D97-AF65-F5344CB8AC3E}">
        <p14:creationId xmlns:p14="http://schemas.microsoft.com/office/powerpoint/2010/main" val="1761285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F7F9-DE90-F2DB-811F-F6B2EDB3141A}"/>
              </a:ext>
            </a:extLst>
          </p:cNvPr>
          <p:cNvSpPr>
            <a:spLocks noGrp="1"/>
          </p:cNvSpPr>
          <p:nvPr>
            <p:ph type="title"/>
          </p:nvPr>
        </p:nvSpPr>
        <p:spPr/>
        <p:txBody>
          <a:bodyPr/>
          <a:lstStyle/>
          <a:p>
            <a:r>
              <a:rPr lang="en-GB" sz="2700" b="1" dirty="0"/>
              <a:t>References</a:t>
            </a:r>
          </a:p>
        </p:txBody>
      </p:sp>
      <p:sp>
        <p:nvSpPr>
          <p:cNvPr id="3" name="Content Placeholder 2">
            <a:extLst>
              <a:ext uri="{FF2B5EF4-FFF2-40B4-BE49-F238E27FC236}">
                <a16:creationId xmlns:a16="http://schemas.microsoft.com/office/drawing/2014/main" id="{D502A6D7-227D-AF69-791D-64885C01AE6B}"/>
              </a:ext>
            </a:extLst>
          </p:cNvPr>
          <p:cNvSpPr>
            <a:spLocks noGrp="1"/>
          </p:cNvSpPr>
          <p:nvPr>
            <p:ph idx="1"/>
          </p:nvPr>
        </p:nvSpPr>
        <p:spPr/>
        <p:txBody>
          <a:bodyPr/>
          <a:lstStyle/>
          <a:p>
            <a:r>
              <a:rPr lang="en-GB" dirty="0"/>
              <a:t>Robbins, S. P., Coulter, M. A., &amp; </a:t>
            </a:r>
            <a:r>
              <a:rPr lang="en-GB" dirty="0" err="1"/>
              <a:t>DeCenzo</a:t>
            </a:r>
            <a:r>
              <a:rPr lang="en-GB" dirty="0"/>
              <a:t>, D. A. (2019). Fundamentals of Management (11th ed.). Pearson.</a:t>
            </a:r>
          </a:p>
        </p:txBody>
      </p:sp>
      <p:sp>
        <p:nvSpPr>
          <p:cNvPr id="4" name="Date Placeholder 3">
            <a:extLst>
              <a:ext uri="{FF2B5EF4-FFF2-40B4-BE49-F238E27FC236}">
                <a16:creationId xmlns:a16="http://schemas.microsoft.com/office/drawing/2014/main" id="{D8BE93B1-F7F3-19EC-4B8C-C85F525D73BF}"/>
              </a:ext>
            </a:extLst>
          </p:cNvPr>
          <p:cNvSpPr>
            <a:spLocks noGrp="1"/>
          </p:cNvSpPr>
          <p:nvPr>
            <p:ph type="dt" sz="half" idx="11"/>
          </p:nvPr>
        </p:nvSpPr>
        <p:spPr/>
        <p:txBody>
          <a:bodyPr/>
          <a:lstStyle/>
          <a:p>
            <a:pPr>
              <a:defRPr/>
            </a:pPr>
            <a:fld id="{301DCDC9-CC7F-9447-ADE5-F0EBE9E5DB25}" type="datetime1">
              <a:rPr lang="en-US" smtClean="0"/>
              <a:t>7/30/24</a:t>
            </a:fld>
            <a:endParaRPr lang="en-US" dirty="0"/>
          </a:p>
        </p:txBody>
      </p:sp>
      <p:sp>
        <p:nvSpPr>
          <p:cNvPr id="5" name="Slide Number Placeholder 4">
            <a:extLst>
              <a:ext uri="{FF2B5EF4-FFF2-40B4-BE49-F238E27FC236}">
                <a16:creationId xmlns:a16="http://schemas.microsoft.com/office/drawing/2014/main" id="{DEA3882F-A1ED-3B86-8273-427DDA6AE43B}"/>
              </a:ext>
            </a:extLst>
          </p:cNvPr>
          <p:cNvSpPr>
            <a:spLocks noGrp="1"/>
          </p:cNvSpPr>
          <p:nvPr>
            <p:ph type="sldNum" sz="quarter" idx="12"/>
          </p:nvPr>
        </p:nvSpPr>
        <p:spPr/>
        <p:txBody>
          <a:bodyPr/>
          <a:lstStyle/>
          <a:p>
            <a:pPr>
              <a:defRPr/>
            </a:pPr>
            <a:fld id="{32FE58B1-61DC-B446-BC70-CC051FC0ADA1}" type="slidenum">
              <a:rPr lang="en-US" altLang="en-US" smtClean="0"/>
              <a:pPr>
                <a:defRPr/>
              </a:pPr>
              <a:t>24</a:t>
            </a:fld>
            <a:endParaRPr lang="en-US" altLang="en-US"/>
          </a:p>
        </p:txBody>
      </p:sp>
    </p:spTree>
    <p:extLst>
      <p:ext uri="{BB962C8B-B14F-4D97-AF65-F5344CB8AC3E}">
        <p14:creationId xmlns:p14="http://schemas.microsoft.com/office/powerpoint/2010/main" val="4140006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16" ma:contentTypeDescription="Create a new document." ma:contentTypeScope="" ma:versionID="990a771519468bd59b5e8795ce35051a">
  <xsd:schema xmlns:xsd="http://www.w3.org/2001/XMLSchema" xmlns:xs="http://www.w3.org/2001/XMLSchema" xmlns:p="http://schemas.microsoft.com/office/2006/metadata/properties" xmlns:ns3="f856874f-9946-48cd-ac29-4cb76853c4c1" xmlns:ns4="2c5f1cb7-c8e7-4c33-a07f-489018ddf9f3" targetNamespace="http://schemas.microsoft.com/office/2006/metadata/properties" ma:root="true" ma:fieldsID="161dff9ae28c5b164f2e21381a7d5f3e" ns3:_="" ns4:_="">
    <xsd:import namespace="f856874f-9946-48cd-ac29-4cb76853c4c1"/>
    <xsd:import namespace="2c5f1cb7-c8e7-4c33-a07f-489018ddf9f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SystemTags" ma:index="22" nillable="true" ma:displayName="MediaServiceSystemTags" ma:hidden="true" ma:internalName="MediaServiceSystemTags" ma:readOnly="true">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c5f1cb7-c8e7-4c33-a07f-489018ddf9f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f856874f-9946-48cd-ac29-4cb76853c4c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9CC3F25-6638-4D9A-BFFD-73859C9B73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2c5f1cb7-c8e7-4c33-a07f-489018ddf9f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7581E2F-0545-4FE7-933C-2E9C5FB165C3}">
  <ds:schemaRefs>
    <ds:schemaRef ds:uri="http://purl.org/dc/dcmitype/"/>
    <ds:schemaRef ds:uri="http://www.w3.org/XML/1998/namespace"/>
    <ds:schemaRef ds:uri="http://schemas.openxmlformats.org/package/2006/metadata/core-properties"/>
    <ds:schemaRef ds:uri="http://purl.org/dc/elements/1.1/"/>
    <ds:schemaRef ds:uri="http://schemas.microsoft.com/office/2006/documentManagement/types"/>
    <ds:schemaRef ds:uri="http://purl.org/dc/terms/"/>
    <ds:schemaRef ds:uri="http://schemas.microsoft.com/office/infopath/2007/PartnerControls"/>
    <ds:schemaRef ds:uri="2c5f1cb7-c8e7-4c33-a07f-489018ddf9f3"/>
    <ds:schemaRef ds:uri="f856874f-9946-48cd-ac29-4cb76853c4c1"/>
    <ds:schemaRef ds:uri="http://schemas.microsoft.com/office/2006/metadata/properties"/>
  </ds:schemaRefs>
</ds:datastoreItem>
</file>

<file path=customXml/itemProps3.xml><?xml version="1.0" encoding="utf-8"?>
<ds:datastoreItem xmlns:ds="http://schemas.openxmlformats.org/officeDocument/2006/customXml" ds:itemID="{60B4ED03-3D85-44DE-8DF3-2B6ED82B8DA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PPT template</Template>
  <TotalTime>568</TotalTime>
  <Words>3590</Words>
  <Application>Microsoft Macintosh PowerPoint</Application>
  <PresentationFormat>On-screen Show (4:3)</PresentationFormat>
  <Paragraphs>289</Paragraphs>
  <Slides>24</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Malgun Gothic</vt:lpstr>
      <vt:lpstr>MS PGothic</vt:lpstr>
      <vt:lpstr>MS PGothic</vt:lpstr>
      <vt:lpstr>-webkit-standard</vt:lpstr>
      <vt:lpstr>Arial</vt:lpstr>
      <vt:lpstr>Calibri</vt:lpstr>
      <vt:lpstr>Myriad Pro</vt:lpstr>
      <vt:lpstr>Verdana</vt:lpstr>
      <vt:lpstr>20140311PresentationUWTSDTemplate</vt:lpstr>
      <vt:lpstr>LCBB6003 Leadership and management, theory and practice  </vt:lpstr>
      <vt:lpstr>Fundamentals of Management</vt:lpstr>
      <vt:lpstr>Learning Objectives</vt:lpstr>
      <vt:lpstr>Learning Objective</vt:lpstr>
      <vt:lpstr>What Is Organizational Change?</vt:lpstr>
      <vt:lpstr>External Forces Create a Need to Change</vt:lpstr>
      <vt:lpstr>Internal Forces Create a Need to Change</vt:lpstr>
      <vt:lpstr>Initiating Change</vt:lpstr>
      <vt:lpstr>Kurt Lewin’s Change Model</vt:lpstr>
      <vt:lpstr>Kotter’s change model</vt:lpstr>
      <vt:lpstr>Organization Development Efforts</vt:lpstr>
      <vt:lpstr>Resistance to Change</vt:lpstr>
      <vt:lpstr>Reducing Resistance to Change</vt:lpstr>
      <vt:lpstr>Employee Reactions to Change</vt:lpstr>
      <vt:lpstr>Change Often Creates Stress for Employees</vt:lpstr>
      <vt:lpstr>Symptoms of Stress </vt:lpstr>
      <vt:lpstr>Causes of Stress: Job Related</vt:lpstr>
      <vt:lpstr>Causes of Stress: Personal</vt:lpstr>
      <vt:lpstr>Reducing Stress </vt:lpstr>
      <vt:lpstr>Stress Management</vt:lpstr>
      <vt:lpstr>Let’s watch a Ted talk video and discuss it</vt:lpstr>
      <vt:lpstr>Activity</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78</cp:revision>
  <cp:lastPrinted>1601-01-01T00:00:00Z</cp:lastPrinted>
  <dcterms:created xsi:type="dcterms:W3CDTF">2002-10-07T19:43:58Z</dcterms:created>
  <dcterms:modified xsi:type="dcterms:W3CDTF">2024-07-30T12:31:40Z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y fmtid="{D5CDD505-2E9C-101B-9397-08002B2CF9AE}" pid="3" name="_activity">
    <vt:lpwstr/>
  </property>
</Properties>
</file>