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cSldViewPr>
  </p:slide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viewProps" Target="view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ableStyles" Target="tableStyles.xml" /><Relationship Id="rId10" Type="http://schemas.openxmlformats.org/officeDocument/2006/relationships/slide" Target="slides/slide9.xml" /><Relationship Id="rId19"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heme" Target="theme/theme1.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CCC01B-1B57-4779-BB9F-644FE88FCC77}"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3C20E0EB-15FB-462A-B59F-479BF18C63EE}">
      <dgm:prSet/>
      <dgm:spPr/>
      <dgm:t>
        <a:bodyPr/>
        <a:lstStyle/>
        <a:p>
          <a:r>
            <a:rPr lang="en-IN"/>
            <a:t>Regular monitoring includes pain assessment and joint mobility evaluation (Ho-Henriksson et al., 2022).</a:t>
          </a:r>
          <a:endParaRPr lang="en-US"/>
        </a:p>
      </dgm:t>
    </dgm:pt>
    <dgm:pt modelId="{A608A0FB-3855-4714-9A00-D638DEBC86C0}" type="parTrans" cxnId="{E8C06CCF-2427-4DF6-BEB8-3537043765D1}">
      <dgm:prSet/>
      <dgm:spPr/>
      <dgm:t>
        <a:bodyPr/>
        <a:lstStyle/>
        <a:p>
          <a:endParaRPr lang="en-US"/>
        </a:p>
      </dgm:t>
    </dgm:pt>
    <dgm:pt modelId="{56353C4A-89DD-4419-B0D8-7112278EE792}" type="sibTrans" cxnId="{E8C06CCF-2427-4DF6-BEB8-3537043765D1}">
      <dgm:prSet/>
      <dgm:spPr/>
      <dgm:t>
        <a:bodyPr/>
        <a:lstStyle/>
        <a:p>
          <a:endParaRPr lang="en-US"/>
        </a:p>
      </dgm:t>
    </dgm:pt>
    <dgm:pt modelId="{D8E13F21-DC92-40EB-B5D4-027E2807C979}">
      <dgm:prSet/>
      <dgm:spPr/>
      <dgm:t>
        <a:bodyPr/>
        <a:lstStyle/>
        <a:p>
          <a:r>
            <a:rPr lang="en-IN"/>
            <a:t>Health reviews track disease progression and effectiveness of treatment strategies.</a:t>
          </a:r>
          <a:endParaRPr lang="en-US"/>
        </a:p>
      </dgm:t>
    </dgm:pt>
    <dgm:pt modelId="{35B0E7D7-C046-44A3-849D-298FFB01D44D}" type="parTrans" cxnId="{DAE93429-DFCC-4601-9497-E4CDDECF1670}">
      <dgm:prSet/>
      <dgm:spPr/>
      <dgm:t>
        <a:bodyPr/>
        <a:lstStyle/>
        <a:p>
          <a:endParaRPr lang="en-US"/>
        </a:p>
      </dgm:t>
    </dgm:pt>
    <dgm:pt modelId="{372C9B1B-3C3D-4098-95D4-3D50F63634C4}" type="sibTrans" cxnId="{DAE93429-DFCC-4601-9497-E4CDDECF1670}">
      <dgm:prSet/>
      <dgm:spPr/>
      <dgm:t>
        <a:bodyPr/>
        <a:lstStyle/>
        <a:p>
          <a:endParaRPr lang="en-US"/>
        </a:p>
      </dgm:t>
    </dgm:pt>
    <dgm:pt modelId="{AAA9E592-3709-4463-8E31-74F5996DE77A}">
      <dgm:prSet/>
      <dgm:spPr/>
      <dgm:t>
        <a:bodyPr/>
        <a:lstStyle/>
        <a:p>
          <a:r>
            <a:rPr lang="en-IN"/>
            <a:t>Patient education improves understanding of condition and self-management practices.</a:t>
          </a:r>
          <a:endParaRPr lang="en-US"/>
        </a:p>
      </dgm:t>
    </dgm:pt>
    <dgm:pt modelId="{0CEEC27E-4422-4BCF-B748-9EAF8498CF37}" type="parTrans" cxnId="{8F4BBF1E-F26C-49A8-B38C-9B0A70A29712}">
      <dgm:prSet/>
      <dgm:spPr/>
      <dgm:t>
        <a:bodyPr/>
        <a:lstStyle/>
        <a:p>
          <a:endParaRPr lang="en-US"/>
        </a:p>
      </dgm:t>
    </dgm:pt>
    <dgm:pt modelId="{93F4962E-B745-4DA5-930A-D34057EC951D}" type="sibTrans" cxnId="{8F4BBF1E-F26C-49A8-B38C-9B0A70A29712}">
      <dgm:prSet/>
      <dgm:spPr/>
      <dgm:t>
        <a:bodyPr/>
        <a:lstStyle/>
        <a:p>
          <a:endParaRPr lang="en-US"/>
        </a:p>
      </dgm:t>
    </dgm:pt>
    <dgm:pt modelId="{D853A45F-F15A-47B3-888B-82F8A946ACFF}">
      <dgm:prSet/>
      <dgm:spPr/>
      <dgm:t>
        <a:bodyPr/>
        <a:lstStyle/>
        <a:p>
          <a:r>
            <a:rPr lang="en-IN"/>
            <a:t>Multidisciplinary teams coordinate care between doctors, nurses, and physiotherapists.</a:t>
          </a:r>
          <a:endParaRPr lang="en-US"/>
        </a:p>
      </dgm:t>
    </dgm:pt>
    <dgm:pt modelId="{A2578BE3-AAB1-45E9-84CB-FB8968E314BD}" type="parTrans" cxnId="{0D85CDC8-5922-4C2B-85A3-646DDEBF25CA}">
      <dgm:prSet/>
      <dgm:spPr/>
      <dgm:t>
        <a:bodyPr/>
        <a:lstStyle/>
        <a:p>
          <a:endParaRPr lang="en-US"/>
        </a:p>
      </dgm:t>
    </dgm:pt>
    <dgm:pt modelId="{2C1A90EA-BEBD-47B8-8E76-CD8EB3FB9509}" type="sibTrans" cxnId="{0D85CDC8-5922-4C2B-85A3-646DDEBF25CA}">
      <dgm:prSet/>
      <dgm:spPr/>
      <dgm:t>
        <a:bodyPr/>
        <a:lstStyle/>
        <a:p>
          <a:endParaRPr lang="en-US"/>
        </a:p>
      </dgm:t>
    </dgm:pt>
    <dgm:pt modelId="{0AEB85FE-FEE1-497D-89C9-EC25C5242229}">
      <dgm:prSet/>
      <dgm:spPr/>
      <dgm:t>
        <a:bodyPr/>
        <a:lstStyle/>
        <a:p>
          <a:r>
            <a:rPr lang="en-IN"/>
            <a:t>Ethical practice ensures patient consent, autonomy, and confidentiality protection.</a:t>
          </a:r>
          <a:endParaRPr lang="en-US"/>
        </a:p>
      </dgm:t>
    </dgm:pt>
    <dgm:pt modelId="{005ADF37-E385-4FCD-96CB-6C09DC61FA05}" type="parTrans" cxnId="{9A135ADE-895D-4B14-BA06-4133A4945A67}">
      <dgm:prSet/>
      <dgm:spPr/>
      <dgm:t>
        <a:bodyPr/>
        <a:lstStyle/>
        <a:p>
          <a:endParaRPr lang="en-US"/>
        </a:p>
      </dgm:t>
    </dgm:pt>
    <dgm:pt modelId="{B1C512FF-372E-4816-A22B-8F9F67E9AEA9}" type="sibTrans" cxnId="{9A135ADE-895D-4B14-BA06-4133A4945A67}">
      <dgm:prSet/>
      <dgm:spPr/>
      <dgm:t>
        <a:bodyPr/>
        <a:lstStyle/>
        <a:p>
          <a:endParaRPr lang="en-US"/>
        </a:p>
      </dgm:t>
    </dgm:pt>
    <dgm:pt modelId="{FD3501E8-19DD-4CF1-8713-8A800CE2D9F7}" type="pres">
      <dgm:prSet presAssocID="{61CCC01B-1B57-4779-BB9F-644FE88FCC77}" presName="diagram" presStyleCnt="0">
        <dgm:presLayoutVars>
          <dgm:dir/>
          <dgm:resizeHandles val="exact"/>
        </dgm:presLayoutVars>
      </dgm:prSet>
      <dgm:spPr/>
    </dgm:pt>
    <dgm:pt modelId="{56F4FCE2-EEAB-4136-AFD8-4AAD7EB09AE3}" type="pres">
      <dgm:prSet presAssocID="{3C20E0EB-15FB-462A-B59F-479BF18C63EE}" presName="node" presStyleLbl="node1" presStyleIdx="0" presStyleCnt="5">
        <dgm:presLayoutVars>
          <dgm:bulletEnabled val="1"/>
        </dgm:presLayoutVars>
      </dgm:prSet>
      <dgm:spPr/>
    </dgm:pt>
    <dgm:pt modelId="{85870E67-F30A-4775-B107-60AAC335262B}" type="pres">
      <dgm:prSet presAssocID="{56353C4A-89DD-4419-B0D8-7112278EE792}" presName="sibTrans" presStyleCnt="0"/>
      <dgm:spPr/>
    </dgm:pt>
    <dgm:pt modelId="{36F72C88-4D7A-4BD2-B9A4-C0BD41D66D16}" type="pres">
      <dgm:prSet presAssocID="{D8E13F21-DC92-40EB-B5D4-027E2807C979}" presName="node" presStyleLbl="node1" presStyleIdx="1" presStyleCnt="5">
        <dgm:presLayoutVars>
          <dgm:bulletEnabled val="1"/>
        </dgm:presLayoutVars>
      </dgm:prSet>
      <dgm:spPr/>
    </dgm:pt>
    <dgm:pt modelId="{B5EC5597-FB40-4C5A-A291-F8300B5216B7}" type="pres">
      <dgm:prSet presAssocID="{372C9B1B-3C3D-4098-95D4-3D50F63634C4}" presName="sibTrans" presStyleCnt="0"/>
      <dgm:spPr/>
    </dgm:pt>
    <dgm:pt modelId="{EA6429E2-E4D0-46D2-8AF5-4E40C0A5FF02}" type="pres">
      <dgm:prSet presAssocID="{AAA9E592-3709-4463-8E31-74F5996DE77A}" presName="node" presStyleLbl="node1" presStyleIdx="2" presStyleCnt="5">
        <dgm:presLayoutVars>
          <dgm:bulletEnabled val="1"/>
        </dgm:presLayoutVars>
      </dgm:prSet>
      <dgm:spPr/>
    </dgm:pt>
    <dgm:pt modelId="{BFDF8C96-0D3F-4BF5-A844-5DEEAFC24B2F}" type="pres">
      <dgm:prSet presAssocID="{93F4962E-B745-4DA5-930A-D34057EC951D}" presName="sibTrans" presStyleCnt="0"/>
      <dgm:spPr/>
    </dgm:pt>
    <dgm:pt modelId="{FFA23297-ED4D-4D48-9F15-1DF5FF15ACE8}" type="pres">
      <dgm:prSet presAssocID="{D853A45F-F15A-47B3-888B-82F8A946ACFF}" presName="node" presStyleLbl="node1" presStyleIdx="3" presStyleCnt="5">
        <dgm:presLayoutVars>
          <dgm:bulletEnabled val="1"/>
        </dgm:presLayoutVars>
      </dgm:prSet>
      <dgm:spPr/>
    </dgm:pt>
    <dgm:pt modelId="{86999270-16C7-4987-BC25-2144F661DC92}" type="pres">
      <dgm:prSet presAssocID="{2C1A90EA-BEBD-47B8-8E76-CD8EB3FB9509}" presName="sibTrans" presStyleCnt="0"/>
      <dgm:spPr/>
    </dgm:pt>
    <dgm:pt modelId="{B8544236-E2F7-44D7-959A-40E57A7416B5}" type="pres">
      <dgm:prSet presAssocID="{0AEB85FE-FEE1-497D-89C9-EC25C5242229}" presName="node" presStyleLbl="node1" presStyleIdx="4" presStyleCnt="5">
        <dgm:presLayoutVars>
          <dgm:bulletEnabled val="1"/>
        </dgm:presLayoutVars>
      </dgm:prSet>
      <dgm:spPr/>
    </dgm:pt>
  </dgm:ptLst>
  <dgm:cxnLst>
    <dgm:cxn modelId="{B20C1619-77FF-4EFC-834C-DA8BB52543D0}" type="presOf" srcId="{D853A45F-F15A-47B3-888B-82F8A946ACFF}" destId="{FFA23297-ED4D-4D48-9F15-1DF5FF15ACE8}" srcOrd="0" destOrd="0" presId="urn:microsoft.com/office/officeart/2005/8/layout/default"/>
    <dgm:cxn modelId="{51A4461E-CCEB-4AC4-B92E-D57B3956708D}" type="presOf" srcId="{D8E13F21-DC92-40EB-B5D4-027E2807C979}" destId="{36F72C88-4D7A-4BD2-B9A4-C0BD41D66D16}" srcOrd="0" destOrd="0" presId="urn:microsoft.com/office/officeart/2005/8/layout/default"/>
    <dgm:cxn modelId="{8F4BBF1E-F26C-49A8-B38C-9B0A70A29712}" srcId="{61CCC01B-1B57-4779-BB9F-644FE88FCC77}" destId="{AAA9E592-3709-4463-8E31-74F5996DE77A}" srcOrd="2" destOrd="0" parTransId="{0CEEC27E-4422-4BCF-B748-9EAF8498CF37}" sibTransId="{93F4962E-B745-4DA5-930A-D34057EC951D}"/>
    <dgm:cxn modelId="{DAE93429-DFCC-4601-9497-E4CDDECF1670}" srcId="{61CCC01B-1B57-4779-BB9F-644FE88FCC77}" destId="{D8E13F21-DC92-40EB-B5D4-027E2807C979}" srcOrd="1" destOrd="0" parTransId="{35B0E7D7-C046-44A3-849D-298FFB01D44D}" sibTransId="{372C9B1B-3C3D-4098-95D4-3D50F63634C4}"/>
    <dgm:cxn modelId="{61B19C79-CC89-43C8-8A50-C59259A491B5}" type="presOf" srcId="{3C20E0EB-15FB-462A-B59F-479BF18C63EE}" destId="{56F4FCE2-EEAB-4136-AFD8-4AAD7EB09AE3}" srcOrd="0" destOrd="0" presId="urn:microsoft.com/office/officeart/2005/8/layout/default"/>
    <dgm:cxn modelId="{FD26F48B-5D84-4C81-A5EB-35BD9B3C006E}" type="presOf" srcId="{AAA9E592-3709-4463-8E31-74F5996DE77A}" destId="{EA6429E2-E4D0-46D2-8AF5-4E40C0A5FF02}" srcOrd="0" destOrd="0" presId="urn:microsoft.com/office/officeart/2005/8/layout/default"/>
    <dgm:cxn modelId="{B069B799-C873-43BD-837B-8001B4F8B2CF}" type="presOf" srcId="{61CCC01B-1B57-4779-BB9F-644FE88FCC77}" destId="{FD3501E8-19DD-4CF1-8713-8A800CE2D9F7}" srcOrd="0" destOrd="0" presId="urn:microsoft.com/office/officeart/2005/8/layout/default"/>
    <dgm:cxn modelId="{0D85CDC8-5922-4C2B-85A3-646DDEBF25CA}" srcId="{61CCC01B-1B57-4779-BB9F-644FE88FCC77}" destId="{D853A45F-F15A-47B3-888B-82F8A946ACFF}" srcOrd="3" destOrd="0" parTransId="{A2578BE3-AAB1-45E9-84CB-FB8968E314BD}" sibTransId="{2C1A90EA-BEBD-47B8-8E76-CD8EB3FB9509}"/>
    <dgm:cxn modelId="{E8C06CCF-2427-4DF6-BEB8-3537043765D1}" srcId="{61CCC01B-1B57-4779-BB9F-644FE88FCC77}" destId="{3C20E0EB-15FB-462A-B59F-479BF18C63EE}" srcOrd="0" destOrd="0" parTransId="{A608A0FB-3855-4714-9A00-D638DEBC86C0}" sibTransId="{56353C4A-89DD-4419-B0D8-7112278EE792}"/>
    <dgm:cxn modelId="{9A135ADE-895D-4B14-BA06-4133A4945A67}" srcId="{61CCC01B-1B57-4779-BB9F-644FE88FCC77}" destId="{0AEB85FE-FEE1-497D-89C9-EC25C5242229}" srcOrd="4" destOrd="0" parTransId="{005ADF37-E385-4FCD-96CB-6C09DC61FA05}" sibTransId="{B1C512FF-372E-4816-A22B-8F9F67E9AEA9}"/>
    <dgm:cxn modelId="{C5DF1DFB-205D-4B15-8DEE-0DBF334FBA29}" type="presOf" srcId="{0AEB85FE-FEE1-497D-89C9-EC25C5242229}" destId="{B8544236-E2F7-44D7-959A-40E57A7416B5}" srcOrd="0" destOrd="0" presId="urn:microsoft.com/office/officeart/2005/8/layout/default"/>
    <dgm:cxn modelId="{D5FA6D95-B15E-480A-BE1F-6211F0E732CA}" type="presParOf" srcId="{FD3501E8-19DD-4CF1-8713-8A800CE2D9F7}" destId="{56F4FCE2-EEAB-4136-AFD8-4AAD7EB09AE3}" srcOrd="0" destOrd="0" presId="urn:microsoft.com/office/officeart/2005/8/layout/default"/>
    <dgm:cxn modelId="{6F2D5CB0-4CFD-45F1-B19D-AE60B00D313F}" type="presParOf" srcId="{FD3501E8-19DD-4CF1-8713-8A800CE2D9F7}" destId="{85870E67-F30A-4775-B107-60AAC335262B}" srcOrd="1" destOrd="0" presId="urn:microsoft.com/office/officeart/2005/8/layout/default"/>
    <dgm:cxn modelId="{0EB20F75-FFFD-4933-90B5-21ECF3B6A23D}" type="presParOf" srcId="{FD3501E8-19DD-4CF1-8713-8A800CE2D9F7}" destId="{36F72C88-4D7A-4BD2-B9A4-C0BD41D66D16}" srcOrd="2" destOrd="0" presId="urn:microsoft.com/office/officeart/2005/8/layout/default"/>
    <dgm:cxn modelId="{31E18A01-7E7A-4379-8398-6134A8C0AB84}" type="presParOf" srcId="{FD3501E8-19DD-4CF1-8713-8A800CE2D9F7}" destId="{B5EC5597-FB40-4C5A-A291-F8300B5216B7}" srcOrd="3" destOrd="0" presId="urn:microsoft.com/office/officeart/2005/8/layout/default"/>
    <dgm:cxn modelId="{BD76E318-3B4B-413E-9E2A-BED56AA4203E}" type="presParOf" srcId="{FD3501E8-19DD-4CF1-8713-8A800CE2D9F7}" destId="{EA6429E2-E4D0-46D2-8AF5-4E40C0A5FF02}" srcOrd="4" destOrd="0" presId="urn:microsoft.com/office/officeart/2005/8/layout/default"/>
    <dgm:cxn modelId="{DCD5A25F-33E0-480A-A0E6-F6956C38E3E9}" type="presParOf" srcId="{FD3501E8-19DD-4CF1-8713-8A800CE2D9F7}" destId="{BFDF8C96-0D3F-4BF5-A844-5DEEAFC24B2F}" srcOrd="5" destOrd="0" presId="urn:microsoft.com/office/officeart/2005/8/layout/default"/>
    <dgm:cxn modelId="{78661820-B9B9-41BD-A55E-E8413C82C144}" type="presParOf" srcId="{FD3501E8-19DD-4CF1-8713-8A800CE2D9F7}" destId="{FFA23297-ED4D-4D48-9F15-1DF5FF15ACE8}" srcOrd="6" destOrd="0" presId="urn:microsoft.com/office/officeart/2005/8/layout/default"/>
    <dgm:cxn modelId="{97C5ACA8-9CB2-4D11-99E4-ED93A1437CE4}" type="presParOf" srcId="{FD3501E8-19DD-4CF1-8713-8A800CE2D9F7}" destId="{86999270-16C7-4987-BC25-2144F661DC92}" srcOrd="7" destOrd="0" presId="urn:microsoft.com/office/officeart/2005/8/layout/default"/>
    <dgm:cxn modelId="{9C36D61A-63E7-487E-9BA4-CEBADA6535A1}" type="presParOf" srcId="{FD3501E8-19DD-4CF1-8713-8A800CE2D9F7}" destId="{B8544236-E2F7-44D7-959A-40E57A7416B5}"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C0557B-7E89-49D2-A16D-9E70CD56C9F5}"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B1028A1-FD29-45CE-952E-9CC880B480E7}">
      <dgm:prSet/>
      <dgm:spPr/>
      <dgm:t>
        <a:bodyPr/>
        <a:lstStyle/>
        <a:p>
          <a:r>
            <a:rPr lang="en-IN"/>
            <a:t>Osteoarthritis affects joint structure, mobility, and overall patient quality of life.</a:t>
          </a:r>
          <a:endParaRPr lang="en-US"/>
        </a:p>
      </dgm:t>
    </dgm:pt>
    <dgm:pt modelId="{0BB196D2-0FFA-4FD4-8161-58670A55276E}" type="parTrans" cxnId="{B64F1927-301A-44E8-BE59-274202BB4884}">
      <dgm:prSet/>
      <dgm:spPr/>
      <dgm:t>
        <a:bodyPr/>
        <a:lstStyle/>
        <a:p>
          <a:endParaRPr lang="en-US"/>
        </a:p>
      </dgm:t>
    </dgm:pt>
    <dgm:pt modelId="{A5D63625-4A28-45A0-AE0A-78D2B758F6AD}" type="sibTrans" cxnId="{B64F1927-301A-44E8-BE59-274202BB4884}">
      <dgm:prSet/>
      <dgm:spPr/>
      <dgm:t>
        <a:bodyPr/>
        <a:lstStyle/>
        <a:p>
          <a:endParaRPr lang="en-US"/>
        </a:p>
      </dgm:t>
    </dgm:pt>
    <dgm:pt modelId="{3B33BFEB-4997-49E6-B343-ECDD5B628461}">
      <dgm:prSet/>
      <dgm:spPr/>
      <dgm:t>
        <a:bodyPr/>
        <a:lstStyle/>
        <a:p>
          <a:r>
            <a:rPr lang="en-IN"/>
            <a:t>Understanding joint anatomy and physiology explains disease development and progression.</a:t>
          </a:r>
          <a:endParaRPr lang="en-US"/>
        </a:p>
      </dgm:t>
    </dgm:pt>
    <dgm:pt modelId="{4AF4B01A-06E3-48DE-909F-0A9A00D8B2CB}" type="parTrans" cxnId="{A5FCD7C7-6226-491F-B02B-F43ADA5CFFBA}">
      <dgm:prSet/>
      <dgm:spPr/>
      <dgm:t>
        <a:bodyPr/>
        <a:lstStyle/>
        <a:p>
          <a:endParaRPr lang="en-US"/>
        </a:p>
      </dgm:t>
    </dgm:pt>
    <dgm:pt modelId="{7275F494-B8AE-4356-AE0E-C1525D959167}" type="sibTrans" cxnId="{A5FCD7C7-6226-491F-B02B-F43ADA5CFFBA}">
      <dgm:prSet/>
      <dgm:spPr/>
      <dgm:t>
        <a:bodyPr/>
        <a:lstStyle/>
        <a:p>
          <a:endParaRPr lang="en-US"/>
        </a:p>
      </dgm:t>
    </dgm:pt>
    <dgm:pt modelId="{ED1D7839-E273-49AF-BF4E-D7D7C3E0FBC1}">
      <dgm:prSet/>
      <dgm:spPr/>
      <dgm:t>
        <a:bodyPr/>
        <a:lstStyle/>
        <a:p>
          <a:r>
            <a:rPr lang="en-IN"/>
            <a:t>Effective care requires appropriate medical treatment and symptom management.</a:t>
          </a:r>
          <a:endParaRPr lang="en-US"/>
        </a:p>
      </dgm:t>
    </dgm:pt>
    <dgm:pt modelId="{6D7AEC63-447B-4A92-9B40-D487DE0605EB}" type="parTrans" cxnId="{4A35FDCC-0541-436E-A3E6-5AE050487B26}">
      <dgm:prSet/>
      <dgm:spPr/>
      <dgm:t>
        <a:bodyPr/>
        <a:lstStyle/>
        <a:p>
          <a:endParaRPr lang="en-US"/>
        </a:p>
      </dgm:t>
    </dgm:pt>
    <dgm:pt modelId="{ECF5679C-44CA-410D-A718-D2402D2DAEDF}" type="sibTrans" cxnId="{4A35FDCC-0541-436E-A3E6-5AE050487B26}">
      <dgm:prSet/>
      <dgm:spPr/>
      <dgm:t>
        <a:bodyPr/>
        <a:lstStyle/>
        <a:p>
          <a:endParaRPr lang="en-US"/>
        </a:p>
      </dgm:t>
    </dgm:pt>
    <dgm:pt modelId="{ACFA70F4-E937-4AB4-B098-DB168259849C}">
      <dgm:prSet/>
      <dgm:spPr/>
      <dgm:t>
        <a:bodyPr/>
        <a:lstStyle/>
        <a:p>
          <a:r>
            <a:rPr lang="en-IN"/>
            <a:t>Lifestyle modifications support joint health and improve patient mobility outcomes.</a:t>
          </a:r>
          <a:endParaRPr lang="en-US"/>
        </a:p>
      </dgm:t>
    </dgm:pt>
    <dgm:pt modelId="{3A1AB51D-E6C3-464F-A395-B9B7B496AFCC}" type="parTrans" cxnId="{94BB768C-AC30-4460-9870-025B3AA3464A}">
      <dgm:prSet/>
      <dgm:spPr/>
      <dgm:t>
        <a:bodyPr/>
        <a:lstStyle/>
        <a:p>
          <a:endParaRPr lang="en-US"/>
        </a:p>
      </dgm:t>
    </dgm:pt>
    <dgm:pt modelId="{8C624203-1937-451D-9484-66738A5C98AA}" type="sibTrans" cxnId="{94BB768C-AC30-4460-9870-025B3AA3464A}">
      <dgm:prSet/>
      <dgm:spPr/>
      <dgm:t>
        <a:bodyPr/>
        <a:lstStyle/>
        <a:p>
          <a:endParaRPr lang="en-US"/>
        </a:p>
      </dgm:t>
    </dgm:pt>
    <dgm:pt modelId="{37DB55B1-D14C-4321-A3A0-149555E42D99}">
      <dgm:prSet/>
      <dgm:spPr/>
      <dgm:t>
        <a:bodyPr/>
        <a:lstStyle/>
        <a:p>
          <a:r>
            <a:rPr lang="en-IN"/>
            <a:t>Monitoring and ethical care improve long-term health outcomes for patients.</a:t>
          </a:r>
          <a:endParaRPr lang="en-US"/>
        </a:p>
      </dgm:t>
    </dgm:pt>
    <dgm:pt modelId="{3702B8BE-4D87-4340-891F-A4E0AD55E90E}" type="parTrans" cxnId="{06D151F7-E8EC-4CBE-A851-0C0F214A4758}">
      <dgm:prSet/>
      <dgm:spPr/>
      <dgm:t>
        <a:bodyPr/>
        <a:lstStyle/>
        <a:p>
          <a:endParaRPr lang="en-US"/>
        </a:p>
      </dgm:t>
    </dgm:pt>
    <dgm:pt modelId="{4ADFC37B-FFF7-4F17-A437-E678BDA871A3}" type="sibTrans" cxnId="{06D151F7-E8EC-4CBE-A851-0C0F214A4758}">
      <dgm:prSet/>
      <dgm:spPr/>
      <dgm:t>
        <a:bodyPr/>
        <a:lstStyle/>
        <a:p>
          <a:endParaRPr lang="en-US"/>
        </a:p>
      </dgm:t>
    </dgm:pt>
    <dgm:pt modelId="{A22A3A97-AA22-4326-9804-3C1C745E4C10}" type="pres">
      <dgm:prSet presAssocID="{EAC0557B-7E89-49D2-A16D-9E70CD56C9F5}" presName="linear" presStyleCnt="0">
        <dgm:presLayoutVars>
          <dgm:animLvl val="lvl"/>
          <dgm:resizeHandles val="exact"/>
        </dgm:presLayoutVars>
      </dgm:prSet>
      <dgm:spPr/>
    </dgm:pt>
    <dgm:pt modelId="{81AEF593-82A1-4274-B252-4491A1B09A7F}" type="pres">
      <dgm:prSet presAssocID="{2B1028A1-FD29-45CE-952E-9CC880B480E7}" presName="parentText" presStyleLbl="node1" presStyleIdx="0" presStyleCnt="5">
        <dgm:presLayoutVars>
          <dgm:chMax val="0"/>
          <dgm:bulletEnabled val="1"/>
        </dgm:presLayoutVars>
      </dgm:prSet>
      <dgm:spPr/>
    </dgm:pt>
    <dgm:pt modelId="{E38C0B52-1479-4959-B651-C8C48E4F05BA}" type="pres">
      <dgm:prSet presAssocID="{A5D63625-4A28-45A0-AE0A-78D2B758F6AD}" presName="spacer" presStyleCnt="0"/>
      <dgm:spPr/>
    </dgm:pt>
    <dgm:pt modelId="{BDECC2AB-ED2A-4603-A017-1305BDC465DF}" type="pres">
      <dgm:prSet presAssocID="{3B33BFEB-4997-49E6-B343-ECDD5B628461}" presName="parentText" presStyleLbl="node1" presStyleIdx="1" presStyleCnt="5">
        <dgm:presLayoutVars>
          <dgm:chMax val="0"/>
          <dgm:bulletEnabled val="1"/>
        </dgm:presLayoutVars>
      </dgm:prSet>
      <dgm:spPr/>
    </dgm:pt>
    <dgm:pt modelId="{200AF602-7811-4241-9A8D-26B125366565}" type="pres">
      <dgm:prSet presAssocID="{7275F494-B8AE-4356-AE0E-C1525D959167}" presName="spacer" presStyleCnt="0"/>
      <dgm:spPr/>
    </dgm:pt>
    <dgm:pt modelId="{B23E2097-574E-4803-A9AC-E50BA8921D0E}" type="pres">
      <dgm:prSet presAssocID="{ED1D7839-E273-49AF-BF4E-D7D7C3E0FBC1}" presName="parentText" presStyleLbl="node1" presStyleIdx="2" presStyleCnt="5">
        <dgm:presLayoutVars>
          <dgm:chMax val="0"/>
          <dgm:bulletEnabled val="1"/>
        </dgm:presLayoutVars>
      </dgm:prSet>
      <dgm:spPr/>
    </dgm:pt>
    <dgm:pt modelId="{A753E8DF-70D6-4FCC-9849-D0D4B0820948}" type="pres">
      <dgm:prSet presAssocID="{ECF5679C-44CA-410D-A718-D2402D2DAEDF}" presName="spacer" presStyleCnt="0"/>
      <dgm:spPr/>
    </dgm:pt>
    <dgm:pt modelId="{6C745104-751F-4690-8AAF-DFD744DE2797}" type="pres">
      <dgm:prSet presAssocID="{ACFA70F4-E937-4AB4-B098-DB168259849C}" presName="parentText" presStyleLbl="node1" presStyleIdx="3" presStyleCnt="5">
        <dgm:presLayoutVars>
          <dgm:chMax val="0"/>
          <dgm:bulletEnabled val="1"/>
        </dgm:presLayoutVars>
      </dgm:prSet>
      <dgm:spPr/>
    </dgm:pt>
    <dgm:pt modelId="{3954274F-14A4-4ED7-83EB-E67D049256FE}" type="pres">
      <dgm:prSet presAssocID="{8C624203-1937-451D-9484-66738A5C98AA}" presName="spacer" presStyleCnt="0"/>
      <dgm:spPr/>
    </dgm:pt>
    <dgm:pt modelId="{D1F6926D-3D1C-42EB-A83A-210979C61F12}" type="pres">
      <dgm:prSet presAssocID="{37DB55B1-D14C-4321-A3A0-149555E42D99}" presName="parentText" presStyleLbl="node1" presStyleIdx="4" presStyleCnt="5">
        <dgm:presLayoutVars>
          <dgm:chMax val="0"/>
          <dgm:bulletEnabled val="1"/>
        </dgm:presLayoutVars>
      </dgm:prSet>
      <dgm:spPr/>
    </dgm:pt>
  </dgm:ptLst>
  <dgm:cxnLst>
    <dgm:cxn modelId="{DC5E1004-006C-4D70-8F7E-E05177A0777E}" type="presOf" srcId="{3B33BFEB-4997-49E6-B343-ECDD5B628461}" destId="{BDECC2AB-ED2A-4603-A017-1305BDC465DF}" srcOrd="0" destOrd="0" presId="urn:microsoft.com/office/officeart/2005/8/layout/vList2"/>
    <dgm:cxn modelId="{35108818-DE38-4992-AF8B-7990744E2299}" type="presOf" srcId="{37DB55B1-D14C-4321-A3A0-149555E42D99}" destId="{D1F6926D-3D1C-42EB-A83A-210979C61F12}" srcOrd="0" destOrd="0" presId="urn:microsoft.com/office/officeart/2005/8/layout/vList2"/>
    <dgm:cxn modelId="{B64F1927-301A-44E8-BE59-274202BB4884}" srcId="{EAC0557B-7E89-49D2-A16D-9E70CD56C9F5}" destId="{2B1028A1-FD29-45CE-952E-9CC880B480E7}" srcOrd="0" destOrd="0" parTransId="{0BB196D2-0FFA-4FD4-8161-58670A55276E}" sibTransId="{A5D63625-4A28-45A0-AE0A-78D2B758F6AD}"/>
    <dgm:cxn modelId="{DA74862E-56C8-423D-A330-726E8D1BE9E8}" type="presOf" srcId="{EAC0557B-7E89-49D2-A16D-9E70CD56C9F5}" destId="{A22A3A97-AA22-4326-9804-3C1C745E4C10}" srcOrd="0" destOrd="0" presId="urn:microsoft.com/office/officeart/2005/8/layout/vList2"/>
    <dgm:cxn modelId="{F2D6966F-199A-4E5C-9BE4-8736B677D193}" type="presOf" srcId="{ED1D7839-E273-49AF-BF4E-D7D7C3E0FBC1}" destId="{B23E2097-574E-4803-A9AC-E50BA8921D0E}" srcOrd="0" destOrd="0" presId="urn:microsoft.com/office/officeart/2005/8/layout/vList2"/>
    <dgm:cxn modelId="{94BB768C-AC30-4460-9870-025B3AA3464A}" srcId="{EAC0557B-7E89-49D2-A16D-9E70CD56C9F5}" destId="{ACFA70F4-E937-4AB4-B098-DB168259849C}" srcOrd="3" destOrd="0" parTransId="{3A1AB51D-E6C3-464F-A395-B9B7B496AFCC}" sibTransId="{8C624203-1937-451D-9484-66738A5C98AA}"/>
    <dgm:cxn modelId="{A5FCD7C7-6226-491F-B02B-F43ADA5CFFBA}" srcId="{EAC0557B-7E89-49D2-A16D-9E70CD56C9F5}" destId="{3B33BFEB-4997-49E6-B343-ECDD5B628461}" srcOrd="1" destOrd="0" parTransId="{4AF4B01A-06E3-48DE-909F-0A9A00D8B2CB}" sibTransId="{7275F494-B8AE-4356-AE0E-C1525D959167}"/>
    <dgm:cxn modelId="{4A35FDCC-0541-436E-A3E6-5AE050487B26}" srcId="{EAC0557B-7E89-49D2-A16D-9E70CD56C9F5}" destId="{ED1D7839-E273-49AF-BF4E-D7D7C3E0FBC1}" srcOrd="2" destOrd="0" parTransId="{6D7AEC63-447B-4A92-9B40-D487DE0605EB}" sibTransId="{ECF5679C-44CA-410D-A718-D2402D2DAEDF}"/>
    <dgm:cxn modelId="{4FD984D2-61A4-4FF0-9074-3CEF31383D01}" type="presOf" srcId="{ACFA70F4-E937-4AB4-B098-DB168259849C}" destId="{6C745104-751F-4690-8AAF-DFD744DE2797}" srcOrd="0" destOrd="0" presId="urn:microsoft.com/office/officeart/2005/8/layout/vList2"/>
    <dgm:cxn modelId="{3B500FF4-9823-41A7-A8F5-987423F089FF}" type="presOf" srcId="{2B1028A1-FD29-45CE-952E-9CC880B480E7}" destId="{81AEF593-82A1-4274-B252-4491A1B09A7F}" srcOrd="0" destOrd="0" presId="urn:microsoft.com/office/officeart/2005/8/layout/vList2"/>
    <dgm:cxn modelId="{06D151F7-E8EC-4CBE-A851-0C0F214A4758}" srcId="{EAC0557B-7E89-49D2-A16D-9E70CD56C9F5}" destId="{37DB55B1-D14C-4321-A3A0-149555E42D99}" srcOrd="4" destOrd="0" parTransId="{3702B8BE-4D87-4340-891F-A4E0AD55E90E}" sibTransId="{4ADFC37B-FFF7-4F17-A437-E678BDA871A3}"/>
    <dgm:cxn modelId="{693CDB3F-024F-455B-A324-605C4A99A3F2}" type="presParOf" srcId="{A22A3A97-AA22-4326-9804-3C1C745E4C10}" destId="{81AEF593-82A1-4274-B252-4491A1B09A7F}" srcOrd="0" destOrd="0" presId="urn:microsoft.com/office/officeart/2005/8/layout/vList2"/>
    <dgm:cxn modelId="{1DF56903-7FAD-4FE6-8642-B8F3FC5897C3}" type="presParOf" srcId="{A22A3A97-AA22-4326-9804-3C1C745E4C10}" destId="{E38C0B52-1479-4959-B651-C8C48E4F05BA}" srcOrd="1" destOrd="0" presId="urn:microsoft.com/office/officeart/2005/8/layout/vList2"/>
    <dgm:cxn modelId="{5B13E2F4-9060-4A4A-8852-9B172D288E7A}" type="presParOf" srcId="{A22A3A97-AA22-4326-9804-3C1C745E4C10}" destId="{BDECC2AB-ED2A-4603-A017-1305BDC465DF}" srcOrd="2" destOrd="0" presId="urn:microsoft.com/office/officeart/2005/8/layout/vList2"/>
    <dgm:cxn modelId="{5DCEE9EE-5DE9-4AE4-B69C-E068DC8BAE64}" type="presParOf" srcId="{A22A3A97-AA22-4326-9804-3C1C745E4C10}" destId="{200AF602-7811-4241-9A8D-26B125366565}" srcOrd="3" destOrd="0" presId="urn:microsoft.com/office/officeart/2005/8/layout/vList2"/>
    <dgm:cxn modelId="{75DD5538-E37A-49F9-8530-4EC2A917FEC4}" type="presParOf" srcId="{A22A3A97-AA22-4326-9804-3C1C745E4C10}" destId="{B23E2097-574E-4803-A9AC-E50BA8921D0E}" srcOrd="4" destOrd="0" presId="urn:microsoft.com/office/officeart/2005/8/layout/vList2"/>
    <dgm:cxn modelId="{0A64FA33-ECE0-4249-A9F8-DA96C1BE5F0E}" type="presParOf" srcId="{A22A3A97-AA22-4326-9804-3C1C745E4C10}" destId="{A753E8DF-70D6-4FCC-9849-D0D4B0820948}" srcOrd="5" destOrd="0" presId="urn:microsoft.com/office/officeart/2005/8/layout/vList2"/>
    <dgm:cxn modelId="{A7F7B1A8-C072-4318-83B3-43A3602E6690}" type="presParOf" srcId="{A22A3A97-AA22-4326-9804-3C1C745E4C10}" destId="{6C745104-751F-4690-8AAF-DFD744DE2797}" srcOrd="6" destOrd="0" presId="urn:microsoft.com/office/officeart/2005/8/layout/vList2"/>
    <dgm:cxn modelId="{892F43AB-4787-4248-B934-44B79A6D7274}" type="presParOf" srcId="{A22A3A97-AA22-4326-9804-3C1C745E4C10}" destId="{3954274F-14A4-4ED7-83EB-E67D049256FE}" srcOrd="7" destOrd="0" presId="urn:microsoft.com/office/officeart/2005/8/layout/vList2"/>
    <dgm:cxn modelId="{23CBC3EF-E396-4DEC-BAEB-70A4D2C08815}" type="presParOf" srcId="{A22A3A97-AA22-4326-9804-3C1C745E4C10}" destId="{D1F6926D-3D1C-42EB-A83A-210979C61F12}"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F4FCE2-EEAB-4136-AFD8-4AAD7EB09AE3}">
      <dsp:nvSpPr>
        <dsp:cNvPr id="0" name=""/>
        <dsp:cNvSpPr/>
      </dsp:nvSpPr>
      <dsp:spPr>
        <a:xfrm>
          <a:off x="0" y="194188"/>
          <a:ext cx="2686458" cy="1611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Regular monitoring includes pain assessment and joint mobility evaluation (Ho-Henriksson et al., 2022).</a:t>
          </a:r>
          <a:endParaRPr lang="en-US" sz="1800" kern="1200"/>
        </a:p>
      </dsp:txBody>
      <dsp:txXfrm>
        <a:off x="0" y="194188"/>
        <a:ext cx="2686458" cy="1611875"/>
      </dsp:txXfrm>
    </dsp:sp>
    <dsp:sp modelId="{36F72C88-4D7A-4BD2-B9A4-C0BD41D66D16}">
      <dsp:nvSpPr>
        <dsp:cNvPr id="0" name=""/>
        <dsp:cNvSpPr/>
      </dsp:nvSpPr>
      <dsp:spPr>
        <a:xfrm>
          <a:off x="2955104" y="194188"/>
          <a:ext cx="2686458" cy="1611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Health reviews track disease progression and effectiveness of treatment strategies.</a:t>
          </a:r>
          <a:endParaRPr lang="en-US" sz="1800" kern="1200"/>
        </a:p>
      </dsp:txBody>
      <dsp:txXfrm>
        <a:off x="2955104" y="194188"/>
        <a:ext cx="2686458" cy="1611875"/>
      </dsp:txXfrm>
    </dsp:sp>
    <dsp:sp modelId="{EA6429E2-E4D0-46D2-8AF5-4E40C0A5FF02}">
      <dsp:nvSpPr>
        <dsp:cNvPr id="0" name=""/>
        <dsp:cNvSpPr/>
      </dsp:nvSpPr>
      <dsp:spPr>
        <a:xfrm>
          <a:off x="5910209" y="194188"/>
          <a:ext cx="2686458" cy="1611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Patient education improves understanding of condition and self-management practices.</a:t>
          </a:r>
          <a:endParaRPr lang="en-US" sz="1800" kern="1200"/>
        </a:p>
      </dsp:txBody>
      <dsp:txXfrm>
        <a:off x="5910209" y="194188"/>
        <a:ext cx="2686458" cy="1611875"/>
      </dsp:txXfrm>
    </dsp:sp>
    <dsp:sp modelId="{FFA23297-ED4D-4D48-9F15-1DF5FF15ACE8}">
      <dsp:nvSpPr>
        <dsp:cNvPr id="0" name=""/>
        <dsp:cNvSpPr/>
      </dsp:nvSpPr>
      <dsp:spPr>
        <a:xfrm>
          <a:off x="1477552" y="2074709"/>
          <a:ext cx="2686458" cy="1611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Multidisciplinary teams coordinate care between doctors, nurses, and physiotherapists.</a:t>
          </a:r>
          <a:endParaRPr lang="en-US" sz="1800" kern="1200"/>
        </a:p>
      </dsp:txBody>
      <dsp:txXfrm>
        <a:off x="1477552" y="2074709"/>
        <a:ext cx="2686458" cy="1611875"/>
      </dsp:txXfrm>
    </dsp:sp>
    <dsp:sp modelId="{B8544236-E2F7-44D7-959A-40E57A7416B5}">
      <dsp:nvSpPr>
        <dsp:cNvPr id="0" name=""/>
        <dsp:cNvSpPr/>
      </dsp:nvSpPr>
      <dsp:spPr>
        <a:xfrm>
          <a:off x="4432656" y="2074709"/>
          <a:ext cx="2686458" cy="1611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Ethical practice ensures patient consent, autonomy, and confidentiality protection.</a:t>
          </a:r>
          <a:endParaRPr lang="en-US" sz="1800" kern="1200"/>
        </a:p>
      </dsp:txBody>
      <dsp:txXfrm>
        <a:off x="4432656" y="2074709"/>
        <a:ext cx="2686458" cy="16118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AEF593-82A1-4274-B252-4491A1B09A7F}">
      <dsp:nvSpPr>
        <dsp:cNvPr id="0" name=""/>
        <dsp:cNvSpPr/>
      </dsp:nvSpPr>
      <dsp:spPr>
        <a:xfrm>
          <a:off x="0" y="137235"/>
          <a:ext cx="6628804" cy="88803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IN" sz="2300" kern="1200"/>
            <a:t>Osteoarthritis affects joint structure, mobility, and overall patient quality of life.</a:t>
          </a:r>
          <a:endParaRPr lang="en-US" sz="2300" kern="1200"/>
        </a:p>
      </dsp:txBody>
      <dsp:txXfrm>
        <a:off x="43350" y="180585"/>
        <a:ext cx="6542104" cy="801330"/>
      </dsp:txXfrm>
    </dsp:sp>
    <dsp:sp modelId="{BDECC2AB-ED2A-4603-A017-1305BDC465DF}">
      <dsp:nvSpPr>
        <dsp:cNvPr id="0" name=""/>
        <dsp:cNvSpPr/>
      </dsp:nvSpPr>
      <dsp:spPr>
        <a:xfrm>
          <a:off x="0" y="1091505"/>
          <a:ext cx="6628804" cy="888030"/>
        </a:xfrm>
        <a:prstGeom prst="roundRect">
          <a:avLst/>
        </a:prstGeom>
        <a:gradFill rotWithShape="0">
          <a:gsLst>
            <a:gs pos="0">
              <a:schemeClr val="accent2">
                <a:hueOff val="9759"/>
                <a:satOff val="-6719"/>
                <a:lumOff val="-1716"/>
                <a:alphaOff val="0"/>
                <a:tint val="96000"/>
                <a:lumMod val="100000"/>
              </a:schemeClr>
            </a:gs>
            <a:gs pos="78000">
              <a:schemeClr val="accent2">
                <a:hueOff val="9759"/>
                <a:satOff val="-6719"/>
                <a:lumOff val="-1716"/>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IN" sz="2300" kern="1200"/>
            <a:t>Understanding joint anatomy and physiology explains disease development and progression.</a:t>
          </a:r>
          <a:endParaRPr lang="en-US" sz="2300" kern="1200"/>
        </a:p>
      </dsp:txBody>
      <dsp:txXfrm>
        <a:off x="43350" y="1134855"/>
        <a:ext cx="6542104" cy="801330"/>
      </dsp:txXfrm>
    </dsp:sp>
    <dsp:sp modelId="{B23E2097-574E-4803-A9AC-E50BA8921D0E}">
      <dsp:nvSpPr>
        <dsp:cNvPr id="0" name=""/>
        <dsp:cNvSpPr/>
      </dsp:nvSpPr>
      <dsp:spPr>
        <a:xfrm>
          <a:off x="0" y="2045775"/>
          <a:ext cx="6628804" cy="888030"/>
        </a:xfrm>
        <a:prstGeom prst="roundRect">
          <a:avLst/>
        </a:prstGeom>
        <a:gradFill rotWithShape="0">
          <a:gsLst>
            <a:gs pos="0">
              <a:schemeClr val="accent2">
                <a:hueOff val="19519"/>
                <a:satOff val="-13438"/>
                <a:lumOff val="-3431"/>
                <a:alphaOff val="0"/>
                <a:tint val="96000"/>
                <a:lumMod val="100000"/>
              </a:schemeClr>
            </a:gs>
            <a:gs pos="78000">
              <a:schemeClr val="accent2">
                <a:hueOff val="19519"/>
                <a:satOff val="-13438"/>
                <a:lumOff val="-343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IN" sz="2300" kern="1200"/>
            <a:t>Effective care requires appropriate medical treatment and symptom management.</a:t>
          </a:r>
          <a:endParaRPr lang="en-US" sz="2300" kern="1200"/>
        </a:p>
      </dsp:txBody>
      <dsp:txXfrm>
        <a:off x="43350" y="2089125"/>
        <a:ext cx="6542104" cy="801330"/>
      </dsp:txXfrm>
    </dsp:sp>
    <dsp:sp modelId="{6C745104-751F-4690-8AAF-DFD744DE2797}">
      <dsp:nvSpPr>
        <dsp:cNvPr id="0" name=""/>
        <dsp:cNvSpPr/>
      </dsp:nvSpPr>
      <dsp:spPr>
        <a:xfrm>
          <a:off x="0" y="3000045"/>
          <a:ext cx="6628804" cy="888030"/>
        </a:xfrm>
        <a:prstGeom prst="roundRect">
          <a:avLst/>
        </a:prstGeom>
        <a:gradFill rotWithShape="0">
          <a:gsLst>
            <a:gs pos="0">
              <a:schemeClr val="accent2">
                <a:hueOff val="29278"/>
                <a:satOff val="-20157"/>
                <a:lumOff val="-5147"/>
                <a:alphaOff val="0"/>
                <a:tint val="96000"/>
                <a:lumMod val="100000"/>
              </a:schemeClr>
            </a:gs>
            <a:gs pos="78000">
              <a:schemeClr val="accent2">
                <a:hueOff val="29278"/>
                <a:satOff val="-20157"/>
                <a:lumOff val="-514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IN" sz="2300" kern="1200"/>
            <a:t>Lifestyle modifications support joint health and improve patient mobility outcomes.</a:t>
          </a:r>
          <a:endParaRPr lang="en-US" sz="2300" kern="1200"/>
        </a:p>
      </dsp:txBody>
      <dsp:txXfrm>
        <a:off x="43350" y="3043395"/>
        <a:ext cx="6542104" cy="801330"/>
      </dsp:txXfrm>
    </dsp:sp>
    <dsp:sp modelId="{D1F6926D-3D1C-42EB-A83A-210979C61F12}">
      <dsp:nvSpPr>
        <dsp:cNvPr id="0" name=""/>
        <dsp:cNvSpPr/>
      </dsp:nvSpPr>
      <dsp:spPr>
        <a:xfrm>
          <a:off x="0" y="3954315"/>
          <a:ext cx="6628804" cy="888030"/>
        </a:xfrm>
        <a:prstGeom prst="roundRect">
          <a:avLst/>
        </a:prstGeom>
        <a:gradFill rotWithShape="0">
          <a:gsLst>
            <a:gs pos="0">
              <a:schemeClr val="accent2">
                <a:hueOff val="39038"/>
                <a:satOff val="-26876"/>
                <a:lumOff val="-6863"/>
                <a:alphaOff val="0"/>
                <a:tint val="96000"/>
                <a:lumMod val="100000"/>
              </a:schemeClr>
            </a:gs>
            <a:gs pos="78000">
              <a:schemeClr val="accent2">
                <a:hueOff val="39038"/>
                <a:satOff val="-26876"/>
                <a:lumOff val="-6863"/>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IN" sz="2300" kern="1200"/>
            <a:t>Monitoring and ethical care improve long-term health outcomes for patients.</a:t>
          </a:r>
          <a:endParaRPr lang="en-US" sz="2300" kern="1200"/>
        </a:p>
      </dsp:txBody>
      <dsp:txXfrm>
        <a:off x="43350" y="3997665"/>
        <a:ext cx="6542104" cy="80133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1B8D65-B3E4-43A5-A410-A295FB9976AA}" type="datetimeFigureOut">
              <a:rPr lang="en-GB" smtClean="0"/>
              <a:t>17/03/2026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94BB27-7FC6-4213-AE25-F70F97A38775}" type="slidenum">
              <a:rPr lang="en-GB" smtClean="0"/>
              <a:t>‹#›</a:t>
            </a:fld>
            <a:endParaRPr lang="en-GB"/>
          </a:p>
        </p:txBody>
      </p:sp>
    </p:spTree>
    <p:extLst>
      <p:ext uri="{BB962C8B-B14F-4D97-AF65-F5344CB8AC3E}">
        <p14:creationId xmlns:p14="http://schemas.microsoft.com/office/powerpoint/2010/main" val="1905153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2</a:t>
            </a:fld>
            <a:endParaRPr lang="en-GB"/>
          </a:p>
        </p:txBody>
      </p:sp>
    </p:spTree>
    <p:extLst>
      <p:ext uri="{BB962C8B-B14F-4D97-AF65-F5344CB8AC3E}">
        <p14:creationId xmlns:p14="http://schemas.microsoft.com/office/powerpoint/2010/main" val="3991674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4</a:t>
            </a:fld>
            <a:endParaRPr lang="en-GB"/>
          </a:p>
        </p:txBody>
      </p:sp>
    </p:spTree>
    <p:extLst>
      <p:ext uri="{BB962C8B-B14F-4D97-AF65-F5344CB8AC3E}">
        <p14:creationId xmlns:p14="http://schemas.microsoft.com/office/powerpoint/2010/main" val="988413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5</a:t>
            </a:fld>
            <a:endParaRPr lang="en-GB"/>
          </a:p>
        </p:txBody>
      </p:sp>
    </p:spTree>
    <p:extLst>
      <p:ext uri="{BB962C8B-B14F-4D97-AF65-F5344CB8AC3E}">
        <p14:creationId xmlns:p14="http://schemas.microsoft.com/office/powerpoint/2010/main" val="2002286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6</a:t>
            </a:fld>
            <a:endParaRPr lang="en-GB"/>
          </a:p>
        </p:txBody>
      </p:sp>
    </p:spTree>
    <p:extLst>
      <p:ext uri="{BB962C8B-B14F-4D97-AF65-F5344CB8AC3E}">
        <p14:creationId xmlns:p14="http://schemas.microsoft.com/office/powerpoint/2010/main" val="1821715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7</a:t>
            </a:fld>
            <a:endParaRPr lang="en-GB"/>
          </a:p>
        </p:txBody>
      </p:sp>
    </p:spTree>
    <p:extLst>
      <p:ext uri="{BB962C8B-B14F-4D97-AF65-F5344CB8AC3E}">
        <p14:creationId xmlns:p14="http://schemas.microsoft.com/office/powerpoint/2010/main" val="25618118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8</a:t>
            </a:fld>
            <a:endParaRPr lang="en-GB"/>
          </a:p>
        </p:txBody>
      </p:sp>
    </p:spTree>
    <p:extLst>
      <p:ext uri="{BB962C8B-B14F-4D97-AF65-F5344CB8AC3E}">
        <p14:creationId xmlns:p14="http://schemas.microsoft.com/office/powerpoint/2010/main" val="1188479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9</a:t>
            </a:fld>
            <a:endParaRPr lang="en-GB"/>
          </a:p>
        </p:txBody>
      </p:sp>
    </p:spTree>
    <p:extLst>
      <p:ext uri="{BB962C8B-B14F-4D97-AF65-F5344CB8AC3E}">
        <p14:creationId xmlns:p14="http://schemas.microsoft.com/office/powerpoint/2010/main" val="1913383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10</a:t>
            </a:fld>
            <a:endParaRPr lang="en-GB"/>
          </a:p>
        </p:txBody>
      </p:sp>
    </p:spTree>
    <p:extLst>
      <p:ext uri="{BB962C8B-B14F-4D97-AF65-F5344CB8AC3E}">
        <p14:creationId xmlns:p14="http://schemas.microsoft.com/office/powerpoint/2010/main" val="259057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a:t>
            </a:r>
            <a:endParaRPr lang="en-IN"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11</a:t>
            </a:fld>
            <a:endParaRPr lang="en-GB"/>
          </a:p>
        </p:txBody>
      </p:sp>
    </p:spTree>
    <p:extLst>
      <p:ext uri="{BB962C8B-B14F-4D97-AF65-F5344CB8AC3E}">
        <p14:creationId xmlns:p14="http://schemas.microsoft.com/office/powerpoint/2010/main" val="1488376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12</a:t>
            </a:fld>
            <a:endParaRPr lang="en-GB"/>
          </a:p>
        </p:txBody>
      </p:sp>
    </p:spTree>
    <p:extLst>
      <p:ext uri="{BB962C8B-B14F-4D97-AF65-F5344CB8AC3E}">
        <p14:creationId xmlns:p14="http://schemas.microsoft.com/office/powerpoint/2010/main" val="18761762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13</a:t>
            </a:fld>
            <a:endParaRPr lang="en-GB"/>
          </a:p>
        </p:txBody>
      </p:sp>
    </p:spTree>
    <p:extLst>
      <p:ext uri="{BB962C8B-B14F-4D97-AF65-F5344CB8AC3E}">
        <p14:creationId xmlns:p14="http://schemas.microsoft.com/office/powerpoint/2010/main" val="3821314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14</a:t>
            </a:fld>
            <a:endParaRPr lang="en-GB"/>
          </a:p>
        </p:txBody>
      </p:sp>
    </p:spTree>
    <p:extLst>
      <p:ext uri="{BB962C8B-B14F-4D97-AF65-F5344CB8AC3E}">
        <p14:creationId xmlns:p14="http://schemas.microsoft.com/office/powerpoint/2010/main" val="597481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94BB27-7FC6-4213-AE25-F70F97A38775}" type="slidenum">
              <a:rPr lang="en-GB" smtClean="0"/>
              <a:t>15</a:t>
            </a:fld>
            <a:endParaRPr lang="en-GB"/>
          </a:p>
        </p:txBody>
      </p:sp>
    </p:spTree>
    <p:extLst>
      <p:ext uri="{BB962C8B-B14F-4D97-AF65-F5344CB8AC3E}">
        <p14:creationId xmlns:p14="http://schemas.microsoft.com/office/powerpoint/2010/main" val="2181092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692005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1744041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696419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466F4AB-1FF9-433C-B6CE-B630F495EEA1}"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2569274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466F4AB-1FF9-433C-B6CE-B630F495EEA1}" type="datetimeFigureOut">
              <a:rPr lang="en-GB" smtClean="0"/>
              <a:t>17/03/2026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2731856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A466F4AB-1FF9-433C-B6CE-B630F495EEA1}" type="datetimeFigureOut">
              <a:rPr lang="en-GB" smtClean="0"/>
              <a:t>17/03/2026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2084670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66F4AB-1FF9-433C-B6CE-B630F495EEA1}" type="datetimeFigureOut">
              <a:rPr lang="en-GB" smtClean="0"/>
              <a:t>17/03/2026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3578223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466F4AB-1FF9-433C-B6CE-B630F495EEA1}"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3718532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466F4AB-1FF9-433C-B6CE-B630F495EEA1}"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443428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4007276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28337210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34593360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29866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21064164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6546125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66F4AB-1FF9-433C-B6CE-B630F495EEA1}"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AF64F-EB60-4C9C-B7A5-C006F8A61502}" type="slidenum">
              <a:rPr lang="en-GB" smtClean="0"/>
              <a:t>‹#›</a:t>
            </a:fld>
            <a:endParaRPr lang="en-GB"/>
          </a:p>
        </p:txBody>
      </p:sp>
    </p:spTree>
    <p:extLst>
      <p:ext uri="{BB962C8B-B14F-4D97-AF65-F5344CB8AC3E}">
        <p14:creationId xmlns:p14="http://schemas.microsoft.com/office/powerpoint/2010/main" val="4140841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466F4AB-1FF9-433C-B6CE-B630F495EEA1}" type="datetimeFigureOut">
              <a:rPr lang="en-GB" smtClean="0"/>
              <a:t>17/03/2026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23AF64F-EB60-4C9C-B7A5-C006F8A61502}" type="slidenum">
              <a:rPr lang="en-GB" smtClean="0"/>
              <a:t>‹#›</a:t>
            </a:fld>
            <a:endParaRPr lang="en-GB"/>
          </a:p>
        </p:txBody>
      </p:sp>
    </p:spTree>
    <p:extLst>
      <p:ext uri="{BB962C8B-B14F-4D97-AF65-F5344CB8AC3E}">
        <p14:creationId xmlns:p14="http://schemas.microsoft.com/office/powerpoint/2010/main" val="2148660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audio" Target="../media/media1.m4a" /><Relationship Id="rId1" Type="http://schemas.microsoft.com/office/2007/relationships/media" Target="../media/media1.m4a" /><Relationship Id="rId4" Type="http://schemas.openxmlformats.org/officeDocument/2006/relationships/image" Target="../media/image1.png" /></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2.m4a" /><Relationship Id="rId1" Type="http://schemas.microsoft.com/office/2007/relationships/media" Target="../media/media2.m4a" /><Relationship Id="rId5" Type="http://schemas.openxmlformats.org/officeDocument/2006/relationships/image" Target="../media/image1.png" /><Relationship Id="rId4" Type="http://schemas.openxmlformats.org/officeDocument/2006/relationships/notesSlide" Target="../notesSlides/notesSlide1.xml" /></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3.m4a" /><Relationship Id="rId1" Type="http://schemas.microsoft.com/office/2007/relationships/media" Target="../media/media3.m4a" /><Relationship Id="rId4" Type="http://schemas.openxmlformats.org/officeDocument/2006/relationships/image" Target="../media/image1.png" /></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4.m4a" /><Relationship Id="rId1" Type="http://schemas.microsoft.com/office/2007/relationships/media" Target="../media/media4.m4a" /><Relationship Id="rId6" Type="http://schemas.openxmlformats.org/officeDocument/2006/relationships/image" Target="../media/image1.png" /><Relationship Id="rId5" Type="http://schemas.openxmlformats.org/officeDocument/2006/relationships/image" Target="../media/image2.png" /><Relationship Id="rId4" Type="http://schemas.openxmlformats.org/officeDocument/2006/relationships/notesSlide" Target="../notesSlides/notesSlide2.xml" /></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5.m4a" /><Relationship Id="rId1" Type="http://schemas.microsoft.com/office/2007/relationships/media" Target="../media/media5.m4a" /><Relationship Id="rId6" Type="http://schemas.openxmlformats.org/officeDocument/2006/relationships/image" Target="../media/image1.png" /><Relationship Id="rId5" Type="http://schemas.openxmlformats.org/officeDocument/2006/relationships/image" Target="../media/image3.png" /><Relationship Id="rId4" Type="http://schemas.openxmlformats.org/officeDocument/2006/relationships/notesSlide" Target="../notesSlides/notesSlide3.xml" /></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6.m4a" /><Relationship Id="rId1" Type="http://schemas.microsoft.com/office/2007/relationships/media" Target="../media/media6.m4a" /><Relationship Id="rId6" Type="http://schemas.openxmlformats.org/officeDocument/2006/relationships/image" Target="../media/image1.png" /><Relationship Id="rId5" Type="http://schemas.openxmlformats.org/officeDocument/2006/relationships/image" Target="../media/image4.png" /><Relationship Id="rId4" Type="http://schemas.openxmlformats.org/officeDocument/2006/relationships/notesSlide" Target="../notesSlides/notesSlide4.xml" /></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7.m4a" /><Relationship Id="rId1" Type="http://schemas.microsoft.com/office/2007/relationships/media" Target="../media/media7.m4a" /><Relationship Id="rId6" Type="http://schemas.openxmlformats.org/officeDocument/2006/relationships/image" Target="../media/image1.png" /><Relationship Id="rId5" Type="http://schemas.openxmlformats.org/officeDocument/2006/relationships/image" Target="../media/image5.jpeg" /><Relationship Id="rId4" Type="http://schemas.openxmlformats.org/officeDocument/2006/relationships/notesSlide" Target="../notesSlides/notesSlide5.xml" /></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8.m4a" /><Relationship Id="rId1" Type="http://schemas.microsoft.com/office/2007/relationships/media" Target="../media/media8.m4a" /><Relationship Id="rId6" Type="http://schemas.openxmlformats.org/officeDocument/2006/relationships/image" Target="../media/image1.png" /><Relationship Id="rId5" Type="http://schemas.openxmlformats.org/officeDocument/2006/relationships/image" Target="../media/image6.png" /><Relationship Id="rId4" Type="http://schemas.openxmlformats.org/officeDocument/2006/relationships/notesSlide" Target="../notesSlides/notesSlide6.xml" /></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9.m4a" /><Relationship Id="rId1" Type="http://schemas.microsoft.com/office/2007/relationships/media" Target="../media/media9.m4a" /><Relationship Id="rId6" Type="http://schemas.openxmlformats.org/officeDocument/2006/relationships/image" Target="../media/image1.png" /><Relationship Id="rId5" Type="http://schemas.openxmlformats.org/officeDocument/2006/relationships/image" Target="../media/image7.png" /><Relationship Id="rId4" Type="http://schemas.openxmlformats.org/officeDocument/2006/relationships/notesSlide" Target="../notesSlides/notesSlide7.xml" /></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10.m4a" /><Relationship Id="rId1" Type="http://schemas.microsoft.com/office/2007/relationships/media" Target="../media/media10.m4a" /><Relationship Id="rId6" Type="http://schemas.openxmlformats.org/officeDocument/2006/relationships/image" Target="../media/image1.png" /><Relationship Id="rId5" Type="http://schemas.openxmlformats.org/officeDocument/2006/relationships/image" Target="../media/image8.png" /><Relationship Id="rId4" Type="http://schemas.openxmlformats.org/officeDocument/2006/relationships/notesSlide" Target="../notesSlides/notesSlide8.xml" /></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11.m4a" /><Relationship Id="rId1" Type="http://schemas.microsoft.com/office/2007/relationships/media" Target="../media/media11.m4a" /><Relationship Id="rId6" Type="http://schemas.openxmlformats.org/officeDocument/2006/relationships/image" Target="../media/image1.png" /><Relationship Id="rId5" Type="http://schemas.openxmlformats.org/officeDocument/2006/relationships/image" Target="../media/image9.png" /><Relationship Id="rId4" Type="http://schemas.openxmlformats.org/officeDocument/2006/relationships/notesSlide" Target="../notesSlides/notesSlide9.xml" /></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12.m4a" /><Relationship Id="rId1" Type="http://schemas.microsoft.com/office/2007/relationships/media" Target="../media/media12.m4a" /><Relationship Id="rId6" Type="http://schemas.openxmlformats.org/officeDocument/2006/relationships/image" Target="../media/image1.png" /><Relationship Id="rId5" Type="http://schemas.openxmlformats.org/officeDocument/2006/relationships/image" Target="../media/image10.png" /><Relationship Id="rId4" Type="http://schemas.openxmlformats.org/officeDocument/2006/relationships/notesSlide" Target="../notesSlides/notesSlide10.xml" /></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13.m4a" /><Relationship Id="rId1" Type="http://schemas.microsoft.com/office/2007/relationships/media" Target="../media/media13.m4a" /><Relationship Id="rId6" Type="http://schemas.openxmlformats.org/officeDocument/2006/relationships/image" Target="../media/image1.png" /><Relationship Id="rId5" Type="http://schemas.openxmlformats.org/officeDocument/2006/relationships/image" Target="../media/image11.png" /><Relationship Id="rId4" Type="http://schemas.openxmlformats.org/officeDocument/2006/relationships/notesSlide" Target="../notesSlides/notesSlide11.xml" /></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1.xml" /><Relationship Id="rId3" Type="http://schemas.openxmlformats.org/officeDocument/2006/relationships/slideLayout" Target="../slideLayouts/slideLayout2.xml" /><Relationship Id="rId7" Type="http://schemas.openxmlformats.org/officeDocument/2006/relationships/diagramQuickStyle" Target="../diagrams/quickStyle1.xml" /><Relationship Id="rId2" Type="http://schemas.openxmlformats.org/officeDocument/2006/relationships/audio" Target="../media/media14.m4a" /><Relationship Id="rId1" Type="http://schemas.microsoft.com/office/2007/relationships/media" Target="../media/media14.m4a" /><Relationship Id="rId6" Type="http://schemas.openxmlformats.org/officeDocument/2006/relationships/diagramLayout" Target="../diagrams/layout1.xml" /><Relationship Id="rId5" Type="http://schemas.openxmlformats.org/officeDocument/2006/relationships/diagramData" Target="../diagrams/data1.xml" /><Relationship Id="rId10" Type="http://schemas.openxmlformats.org/officeDocument/2006/relationships/image" Target="../media/image1.png" /><Relationship Id="rId4" Type="http://schemas.openxmlformats.org/officeDocument/2006/relationships/notesSlide" Target="../notesSlides/notesSlide12.xml" /><Relationship Id="rId9" Type="http://schemas.microsoft.com/office/2007/relationships/diagramDrawing" Target="../diagrams/drawing1.xml" /></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2.xml" /><Relationship Id="rId3" Type="http://schemas.openxmlformats.org/officeDocument/2006/relationships/slideLayout" Target="../slideLayouts/slideLayout2.xml" /><Relationship Id="rId7" Type="http://schemas.openxmlformats.org/officeDocument/2006/relationships/diagramQuickStyle" Target="../diagrams/quickStyle2.xml" /><Relationship Id="rId2" Type="http://schemas.openxmlformats.org/officeDocument/2006/relationships/audio" Target="../media/media15.m4a" /><Relationship Id="rId1" Type="http://schemas.microsoft.com/office/2007/relationships/media" Target="../media/media15.m4a" /><Relationship Id="rId6" Type="http://schemas.openxmlformats.org/officeDocument/2006/relationships/diagramLayout" Target="../diagrams/layout2.xml" /><Relationship Id="rId5" Type="http://schemas.openxmlformats.org/officeDocument/2006/relationships/diagramData" Target="../diagrams/data2.xml" /><Relationship Id="rId10" Type="http://schemas.openxmlformats.org/officeDocument/2006/relationships/image" Target="../media/image1.png" /><Relationship Id="rId4" Type="http://schemas.openxmlformats.org/officeDocument/2006/relationships/notesSlide" Target="../notesSlides/notesSlide13.xml" /><Relationship Id="rId9" Type="http://schemas.microsoft.com/office/2007/relationships/diagramDrawing" Target="../diagrams/drawing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79DE42-5613-4B35-A1E6-6CCBAA13C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B898B32-3891-4C3A-8F58-C5969D2E90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AE4806D-B8F9-4679-A68A-9BD21C01A3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52FB45E9-914E-4471-AC87-E475CD5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5">
            <a:extLst>
              <a:ext uri="{FF2B5EF4-FFF2-40B4-BE49-F238E27FC236}">
                <a16:creationId xmlns:a16="http://schemas.microsoft.com/office/drawing/2014/main" id="{C310626D-5743-49D4-8F7D-88C4F8F05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3C195FC1-B568-4C72-9902-34CB35DDD7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7">
            <a:extLst>
              <a:ext uri="{FF2B5EF4-FFF2-40B4-BE49-F238E27FC236}">
                <a16:creationId xmlns:a16="http://schemas.microsoft.com/office/drawing/2014/main" id="{EF2BDF77-362C-43F0-8CBB-A969EC2AE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4BE96B01-3929-432D-B8C2-ADBCB74C2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Freeform: Shape 23">
            <a:extLst>
              <a:ext uri="{FF2B5EF4-FFF2-40B4-BE49-F238E27FC236}">
                <a16:creationId xmlns:a16="http://schemas.microsoft.com/office/drawing/2014/main" id="{2A6FCDE6-CDE2-4C51-B18E-A95CFB6797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16287" y="-8467"/>
            <a:ext cx="9175713" cy="6866467"/>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AFD3AF-052E-E981-C956-4EC47152C284}"/>
              </a:ext>
            </a:extLst>
          </p:cNvPr>
          <p:cNvSpPr>
            <a:spLocks noGrp="1"/>
          </p:cNvSpPr>
          <p:nvPr>
            <p:ph type="ctrTitle"/>
          </p:nvPr>
        </p:nvSpPr>
        <p:spPr>
          <a:xfrm>
            <a:off x="4419136" y="1020871"/>
            <a:ext cx="6960759" cy="2849671"/>
          </a:xfrm>
        </p:spPr>
        <p:txBody>
          <a:bodyPr>
            <a:normAutofit/>
          </a:bodyPr>
          <a:lstStyle/>
          <a:p>
            <a:pPr algn="l">
              <a:lnSpc>
                <a:spcPct val="90000"/>
              </a:lnSpc>
            </a:pPr>
            <a:r>
              <a:rPr lang="en-US" sz="3300" b="1">
                <a:solidFill>
                  <a:srgbClr val="FFFFFF"/>
                </a:solidFill>
              </a:rPr>
              <a:t>MODULE CODE: BMHP5023</a:t>
            </a:r>
            <a:br>
              <a:rPr lang="en-IN" sz="3300">
                <a:solidFill>
                  <a:srgbClr val="FFFFFF"/>
                </a:solidFill>
              </a:rPr>
            </a:br>
            <a:r>
              <a:rPr lang="en-US" sz="3300" b="1">
                <a:solidFill>
                  <a:srgbClr val="FFFFFF"/>
                </a:solidFill>
              </a:rPr>
              <a:t>MODULE: INTRODUCTION TO PHYSIOLOGY</a:t>
            </a:r>
            <a:br>
              <a:rPr lang="en-IN" sz="3300">
                <a:solidFill>
                  <a:srgbClr val="FFFFFF"/>
                </a:solidFill>
              </a:rPr>
            </a:br>
            <a:r>
              <a:rPr lang="en-US" sz="3300" b="1">
                <a:solidFill>
                  <a:srgbClr val="FFFFFF"/>
                </a:solidFill>
              </a:rPr>
              <a:t>  </a:t>
            </a:r>
            <a:br>
              <a:rPr lang="en-IN" sz="3300">
                <a:solidFill>
                  <a:srgbClr val="FFFFFF"/>
                </a:solidFill>
              </a:rPr>
            </a:br>
            <a:r>
              <a:rPr lang="en-GB" sz="3300" b="1">
                <a:solidFill>
                  <a:srgbClr val="FFFFFF"/>
                </a:solidFill>
              </a:rPr>
              <a:t>MUSKOSKELETAL DISORDERS (OSTEOARTHRITIS)</a:t>
            </a:r>
            <a:endParaRPr lang="en-GB" sz="3300">
              <a:solidFill>
                <a:srgbClr val="FFFFFF"/>
              </a:solidFill>
            </a:endParaRPr>
          </a:p>
        </p:txBody>
      </p:sp>
      <p:sp>
        <p:nvSpPr>
          <p:cNvPr id="3" name="Subtitle 2">
            <a:extLst>
              <a:ext uri="{FF2B5EF4-FFF2-40B4-BE49-F238E27FC236}">
                <a16:creationId xmlns:a16="http://schemas.microsoft.com/office/drawing/2014/main" id="{D93AE3D2-7703-A8B8-0B75-1E50CFCFF275}"/>
              </a:ext>
            </a:extLst>
          </p:cNvPr>
          <p:cNvSpPr>
            <a:spLocks noGrp="1"/>
          </p:cNvSpPr>
          <p:nvPr>
            <p:ph type="subTitle" idx="1"/>
          </p:nvPr>
        </p:nvSpPr>
        <p:spPr>
          <a:xfrm>
            <a:off x="4515256" y="4359946"/>
            <a:ext cx="6112077" cy="1186108"/>
          </a:xfrm>
        </p:spPr>
        <p:txBody>
          <a:bodyPr>
            <a:normAutofit/>
          </a:bodyPr>
          <a:lstStyle/>
          <a:p>
            <a:pPr algn="l"/>
            <a:r>
              <a:rPr lang="en-GB" b="1">
                <a:solidFill>
                  <a:srgbClr val="FFFFFF">
                    <a:alpha val="70000"/>
                  </a:srgbClr>
                </a:solidFill>
              </a:rPr>
              <a:t>STUDENT </a:t>
            </a:r>
            <a:r>
              <a:rPr lang="en-GB" b="1" err="1">
                <a:solidFill>
                  <a:srgbClr val="FFFFFF">
                    <a:alpha val="70000"/>
                  </a:srgbClr>
                </a:solidFill>
              </a:rPr>
              <a:t>NAME:Mihaela</a:t>
            </a:r>
            <a:r>
              <a:rPr lang="en-GB" b="1">
                <a:solidFill>
                  <a:srgbClr val="FFFFFF">
                    <a:alpha val="70000"/>
                  </a:srgbClr>
                </a:solidFill>
              </a:rPr>
              <a:t> Rodica BOB</a:t>
            </a:r>
            <a:endParaRPr lang="en-IN">
              <a:solidFill>
                <a:srgbClr val="FFFFFF">
                  <a:alpha val="70000"/>
                </a:srgbClr>
              </a:solidFill>
            </a:endParaRPr>
          </a:p>
          <a:p>
            <a:pPr algn="l"/>
            <a:r>
              <a:rPr lang="en-GB" b="1">
                <a:solidFill>
                  <a:srgbClr val="FFFFFF">
                    <a:alpha val="70000"/>
                  </a:srgbClr>
                </a:solidFill>
              </a:rPr>
              <a:t>STUDENT ID:2419507</a:t>
            </a:r>
            <a:endParaRPr lang="en-IN">
              <a:solidFill>
                <a:srgbClr val="FFFFFF">
                  <a:alpha val="70000"/>
                </a:srgbClr>
              </a:solidFill>
            </a:endParaRPr>
          </a:p>
        </p:txBody>
      </p:sp>
      <p:sp>
        <p:nvSpPr>
          <p:cNvPr id="26" name="Isosceles Triangle 25">
            <a:extLst>
              <a:ext uri="{FF2B5EF4-FFF2-40B4-BE49-F238E27FC236}">
                <a16:creationId xmlns:a16="http://schemas.microsoft.com/office/drawing/2014/main" id="{9D2E8756-2465-473A-BA2A-2DB1D6224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62562" y="3271487"/>
            <a:ext cx="220660" cy="186439"/>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Audio 14">
            <a:hlinkClick r:id="" action="ppaction://media"/>
            <a:extLst>
              <a:ext uri="{FF2B5EF4-FFF2-40B4-BE49-F238E27FC236}">
                <a16:creationId xmlns:a16="http://schemas.microsoft.com/office/drawing/2014/main" id="{0ED06C0F-A990-A68A-FE73-6A6FCE5AE62E}"/>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1653784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1868"/>
    </mc:Choice>
    <mc:Fallback xmlns="">
      <p:transition spd="slow" advTm="418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F85E2881-23DE-4494-2492-81D28D6B2547}"/>
              </a:ext>
            </a:extLst>
          </p:cNvPr>
          <p:cNvSpPr>
            <a:spLocks noGrp="1"/>
          </p:cNvSpPr>
          <p:nvPr>
            <p:ph type="title"/>
          </p:nvPr>
        </p:nvSpPr>
        <p:spPr>
          <a:xfrm>
            <a:off x="677334" y="609600"/>
            <a:ext cx="8596668" cy="1320800"/>
          </a:xfrm>
        </p:spPr>
        <p:txBody>
          <a:bodyPr>
            <a:normAutofit/>
          </a:bodyPr>
          <a:lstStyle/>
          <a:p>
            <a:r>
              <a:rPr lang="en-US"/>
              <a:t>Introduction</a:t>
            </a:r>
            <a:endParaRPr lang="en-GB"/>
          </a:p>
        </p:txBody>
      </p:sp>
      <p:sp>
        <p:nvSpPr>
          <p:cNvPr id="3" name="Content Placeholder 2">
            <a:extLst>
              <a:ext uri="{FF2B5EF4-FFF2-40B4-BE49-F238E27FC236}">
                <a16:creationId xmlns:a16="http://schemas.microsoft.com/office/drawing/2014/main" id="{D23CA1F9-5D99-530F-F0BF-56E018177D52}"/>
              </a:ext>
            </a:extLst>
          </p:cNvPr>
          <p:cNvSpPr>
            <a:spLocks noGrp="1"/>
          </p:cNvSpPr>
          <p:nvPr>
            <p:ph idx="1"/>
          </p:nvPr>
        </p:nvSpPr>
        <p:spPr>
          <a:xfrm>
            <a:off x="677334" y="2160589"/>
            <a:ext cx="8596668" cy="3880773"/>
          </a:xfrm>
        </p:spPr>
        <p:txBody>
          <a:bodyPr>
            <a:normAutofit/>
          </a:bodyPr>
          <a:lstStyle/>
          <a:p>
            <a:pPr lvl="0" algn="just"/>
            <a:r>
              <a:rPr lang="en-IN"/>
              <a:t>Musculoskeletal disorders affect bones, joints, muscles, causing pain and mobility issues.</a:t>
            </a:r>
          </a:p>
          <a:p>
            <a:pPr lvl="0" algn="just"/>
            <a:r>
              <a:rPr lang="en-IN"/>
              <a:t>Osteoarthritis is a degenerative disease-causing cartilage breakdown and joint stiffness.</a:t>
            </a:r>
          </a:p>
          <a:p>
            <a:pPr lvl="0" algn="just"/>
            <a:r>
              <a:rPr lang="en-IN"/>
              <a:t>Common symptoms include joint pain, swelling, and reduced movement ability.</a:t>
            </a:r>
          </a:p>
          <a:p>
            <a:pPr lvl="0" algn="just"/>
            <a:r>
              <a:rPr lang="en-IN"/>
              <a:t>Care planning ensures proper treatment, monitoring, and support for patients.</a:t>
            </a:r>
          </a:p>
          <a:p>
            <a:pPr lvl="0" algn="just"/>
            <a:r>
              <a:rPr lang="en-IN"/>
              <a:t>Presentation develops care plan for fictional osteoarthritis patient management.</a:t>
            </a:r>
          </a:p>
        </p:txBody>
      </p:sp>
      <p:pic>
        <p:nvPicPr>
          <p:cNvPr id="9" name="Audio 8">
            <a:hlinkClick r:id="" action="ppaction://media"/>
            <a:extLst>
              <a:ext uri="{FF2B5EF4-FFF2-40B4-BE49-F238E27FC236}">
                <a16:creationId xmlns:a16="http://schemas.microsoft.com/office/drawing/2014/main" id="{D5DF6C5F-AB73-F998-A785-5D12CE74DE3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4013295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9833"/>
    </mc:Choice>
    <mc:Fallback xmlns="">
      <p:transition spd="slow" advTm="598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7C8A752-3057-1AC0-259C-68BD284A7E55}"/>
              </a:ext>
            </a:extLst>
          </p:cNvPr>
          <p:cNvSpPr>
            <a:spLocks noGrp="1"/>
          </p:cNvSpPr>
          <p:nvPr>
            <p:ph type="title"/>
          </p:nvPr>
        </p:nvSpPr>
        <p:spPr>
          <a:xfrm>
            <a:off x="1043294" y="444091"/>
            <a:ext cx="8288032" cy="633528"/>
          </a:xfrm>
        </p:spPr>
        <p:txBody>
          <a:bodyPr vert="horz" lIns="91440" tIns="45720" rIns="91440" bIns="45720" rtlCol="0" anchor="b">
            <a:normAutofit/>
          </a:bodyPr>
          <a:lstStyle/>
          <a:p>
            <a:pPr algn="ctr">
              <a:lnSpc>
                <a:spcPct val="90000"/>
              </a:lnSpc>
            </a:pPr>
            <a:r>
              <a:rPr lang="en-US" sz="3700" kern="1200">
                <a:solidFill>
                  <a:schemeClr val="accent1"/>
                </a:solidFill>
                <a:latin typeface="+mj-lt"/>
                <a:ea typeface="+mj-ea"/>
                <a:cs typeface="+mj-cs"/>
              </a:rPr>
              <a:t>Fictional Patient Demographic Profile</a:t>
            </a:r>
          </a:p>
        </p:txBody>
      </p:sp>
      <p:graphicFrame>
        <p:nvGraphicFramePr>
          <p:cNvPr id="4" name="Table 3">
            <a:extLst>
              <a:ext uri="{FF2B5EF4-FFF2-40B4-BE49-F238E27FC236}">
                <a16:creationId xmlns:a16="http://schemas.microsoft.com/office/drawing/2014/main" id="{812AD59A-C623-D9D4-7950-9814D62578D5}"/>
              </a:ext>
            </a:extLst>
          </p:cNvPr>
          <p:cNvGraphicFramePr>
            <a:graphicFrameLocks noGrp="1"/>
          </p:cNvGraphicFramePr>
          <p:nvPr>
            <p:extLst>
              <p:ext uri="{D42A27DB-BD31-4B8C-83A1-F6EECF244321}">
                <p14:modId xmlns:p14="http://schemas.microsoft.com/office/powerpoint/2010/main" val="1739156996"/>
              </p:ext>
            </p:extLst>
          </p:nvPr>
        </p:nvGraphicFramePr>
        <p:xfrm>
          <a:off x="655152" y="1711032"/>
          <a:ext cx="8914467" cy="3751326"/>
        </p:xfrm>
        <a:graphic>
          <a:graphicData uri="http://schemas.openxmlformats.org/drawingml/2006/table">
            <a:tbl>
              <a:tblPr firstRow="1" firstCol="1" bandRow="1">
                <a:tableStyleId>{5C22544A-7EE6-4342-B048-85BDC9FD1C3A}</a:tableStyleId>
              </a:tblPr>
              <a:tblGrid>
                <a:gridCol w="2566346">
                  <a:extLst>
                    <a:ext uri="{9D8B030D-6E8A-4147-A177-3AD203B41FA5}">
                      <a16:colId xmlns:a16="http://schemas.microsoft.com/office/drawing/2014/main" val="2609172742"/>
                    </a:ext>
                  </a:extLst>
                </a:gridCol>
                <a:gridCol w="6348121">
                  <a:extLst>
                    <a:ext uri="{9D8B030D-6E8A-4147-A177-3AD203B41FA5}">
                      <a16:colId xmlns:a16="http://schemas.microsoft.com/office/drawing/2014/main" val="3123836894"/>
                    </a:ext>
                  </a:extLst>
                </a:gridCol>
              </a:tblGrid>
              <a:tr h="207160">
                <a:tc>
                  <a:txBody>
                    <a:bodyPr/>
                    <a:lstStyle/>
                    <a:p>
                      <a:pPr algn="ctr">
                        <a:lnSpc>
                          <a:spcPct val="150000"/>
                        </a:lnSpc>
                        <a:spcAft>
                          <a:spcPts val="800"/>
                        </a:spcAft>
                        <a:buNone/>
                      </a:pPr>
                      <a:r>
                        <a:rPr lang="en-IN" sz="1100" kern="100">
                          <a:effectLst/>
                        </a:rPr>
                        <a:t>Category</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ctr">
                        <a:lnSpc>
                          <a:spcPct val="150000"/>
                        </a:lnSpc>
                        <a:spcAft>
                          <a:spcPts val="800"/>
                        </a:spcAft>
                        <a:buNone/>
                      </a:pPr>
                      <a:r>
                        <a:rPr lang="en-IN" sz="1100" kern="100">
                          <a:effectLst/>
                        </a:rPr>
                        <a:t>Details (Fictional Patient Profile)</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1825556894"/>
                  </a:ext>
                </a:extLst>
              </a:tr>
              <a:tr h="207160">
                <a:tc>
                  <a:txBody>
                    <a:bodyPr/>
                    <a:lstStyle/>
                    <a:p>
                      <a:pPr algn="just">
                        <a:lnSpc>
                          <a:spcPct val="150000"/>
                        </a:lnSpc>
                        <a:spcAft>
                          <a:spcPts val="800"/>
                        </a:spcAft>
                        <a:buNone/>
                      </a:pPr>
                      <a:r>
                        <a:rPr lang="en-IN" sz="1100" kern="100">
                          <a:effectLst/>
                        </a:rPr>
                        <a:t>Patient Name</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just">
                        <a:lnSpc>
                          <a:spcPct val="150000"/>
                        </a:lnSpc>
                        <a:spcAft>
                          <a:spcPts val="800"/>
                        </a:spcAft>
                        <a:buNone/>
                      </a:pPr>
                      <a:r>
                        <a:rPr lang="en-IN" sz="1100" kern="100">
                          <a:effectLst/>
                        </a:rPr>
                        <a:t>Patient A (Fictional Case Study)</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2801143201"/>
                  </a:ext>
                </a:extLst>
              </a:tr>
              <a:tr h="207160">
                <a:tc>
                  <a:txBody>
                    <a:bodyPr/>
                    <a:lstStyle/>
                    <a:p>
                      <a:pPr algn="just">
                        <a:lnSpc>
                          <a:spcPct val="150000"/>
                        </a:lnSpc>
                        <a:spcAft>
                          <a:spcPts val="800"/>
                        </a:spcAft>
                        <a:buNone/>
                      </a:pPr>
                      <a:r>
                        <a:rPr lang="en-IN" sz="1100" kern="100">
                          <a:effectLst/>
                        </a:rPr>
                        <a:t>Age</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just">
                        <a:lnSpc>
                          <a:spcPct val="150000"/>
                        </a:lnSpc>
                        <a:spcAft>
                          <a:spcPts val="800"/>
                        </a:spcAft>
                        <a:buNone/>
                      </a:pPr>
                      <a:r>
                        <a:rPr lang="en-IN" sz="1100" kern="100">
                          <a:effectLst/>
                        </a:rPr>
                        <a:t>65 years</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1096886898"/>
                  </a:ext>
                </a:extLst>
              </a:tr>
              <a:tr h="207160">
                <a:tc>
                  <a:txBody>
                    <a:bodyPr/>
                    <a:lstStyle/>
                    <a:p>
                      <a:pPr algn="just">
                        <a:lnSpc>
                          <a:spcPct val="150000"/>
                        </a:lnSpc>
                        <a:spcAft>
                          <a:spcPts val="800"/>
                        </a:spcAft>
                        <a:buNone/>
                      </a:pPr>
                      <a:r>
                        <a:rPr lang="en-IN" sz="1100" kern="100">
                          <a:effectLst/>
                        </a:rPr>
                        <a:t>Gender</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just">
                        <a:lnSpc>
                          <a:spcPct val="150000"/>
                        </a:lnSpc>
                        <a:spcAft>
                          <a:spcPts val="800"/>
                        </a:spcAft>
                        <a:buNone/>
                      </a:pPr>
                      <a:r>
                        <a:rPr lang="en-IN" sz="1100" kern="100">
                          <a:effectLst/>
                        </a:rPr>
                        <a:t>Female</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847989870"/>
                  </a:ext>
                </a:extLst>
              </a:tr>
              <a:tr h="207160">
                <a:tc>
                  <a:txBody>
                    <a:bodyPr/>
                    <a:lstStyle/>
                    <a:p>
                      <a:pPr algn="just">
                        <a:lnSpc>
                          <a:spcPct val="150000"/>
                        </a:lnSpc>
                        <a:spcAft>
                          <a:spcPts val="800"/>
                        </a:spcAft>
                        <a:buNone/>
                      </a:pPr>
                      <a:r>
                        <a:rPr lang="en-IN" sz="1100" kern="100">
                          <a:effectLst/>
                        </a:rPr>
                        <a:t>Occupation</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just">
                        <a:lnSpc>
                          <a:spcPct val="150000"/>
                        </a:lnSpc>
                        <a:spcAft>
                          <a:spcPts val="800"/>
                        </a:spcAft>
                        <a:buNone/>
                      </a:pPr>
                      <a:r>
                        <a:rPr lang="en-IN" sz="1100" kern="100">
                          <a:effectLst/>
                        </a:rPr>
                        <a:t>Retired supermarket cashier who previously worked in a job requiring long hours of standing</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344186071"/>
                  </a:ext>
                </a:extLst>
              </a:tr>
              <a:tr h="207160">
                <a:tc>
                  <a:txBody>
                    <a:bodyPr/>
                    <a:lstStyle/>
                    <a:p>
                      <a:pPr algn="just">
                        <a:lnSpc>
                          <a:spcPct val="150000"/>
                        </a:lnSpc>
                        <a:spcAft>
                          <a:spcPts val="800"/>
                        </a:spcAft>
                        <a:buNone/>
                      </a:pPr>
                      <a:r>
                        <a:rPr lang="en-IN" sz="1100" kern="100">
                          <a:effectLst/>
                        </a:rPr>
                        <a:t>Living Situation</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just">
                        <a:lnSpc>
                          <a:spcPct val="150000"/>
                        </a:lnSpc>
                        <a:spcAft>
                          <a:spcPts val="800"/>
                        </a:spcAft>
                        <a:buNone/>
                      </a:pPr>
                      <a:r>
                        <a:rPr lang="en-IN" sz="1100" kern="100">
                          <a:effectLst/>
                        </a:rPr>
                        <a:t>Lives alone in a small apartment; receives occasional support from family members</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1967269843"/>
                  </a:ext>
                </a:extLst>
              </a:tr>
              <a:tr h="406458">
                <a:tc>
                  <a:txBody>
                    <a:bodyPr/>
                    <a:lstStyle/>
                    <a:p>
                      <a:pPr algn="just">
                        <a:lnSpc>
                          <a:spcPct val="150000"/>
                        </a:lnSpc>
                        <a:spcAft>
                          <a:spcPts val="800"/>
                        </a:spcAft>
                        <a:buNone/>
                      </a:pPr>
                      <a:r>
                        <a:rPr lang="en-IN" sz="1100" kern="100">
                          <a:effectLst/>
                        </a:rPr>
                        <a:t>Medical History</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just">
                        <a:lnSpc>
                          <a:spcPct val="150000"/>
                        </a:lnSpc>
                        <a:spcAft>
                          <a:spcPts val="800"/>
                        </a:spcAft>
                        <a:buNone/>
                      </a:pPr>
                      <a:r>
                        <a:rPr lang="en-GB" sz="1100" kern="100">
                          <a:effectLst/>
                        </a:rPr>
                        <a:t>Knee pain history of years (several years), overweight (BMI above normal range), mild hypertension, lack of exercise due to retirement.</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4190061086"/>
                  </a:ext>
                </a:extLst>
              </a:tr>
              <a:tr h="406458">
                <a:tc>
                  <a:txBody>
                    <a:bodyPr/>
                    <a:lstStyle/>
                    <a:p>
                      <a:pPr algn="just">
                        <a:lnSpc>
                          <a:spcPct val="150000"/>
                        </a:lnSpc>
                        <a:spcAft>
                          <a:spcPts val="800"/>
                        </a:spcAft>
                        <a:buNone/>
                      </a:pPr>
                      <a:r>
                        <a:rPr lang="en-IN" sz="1100" kern="100">
                          <a:effectLst/>
                        </a:rPr>
                        <a:t>Lifestyle Factors</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just">
                        <a:lnSpc>
                          <a:spcPct val="150000"/>
                        </a:lnSpc>
                        <a:spcAft>
                          <a:spcPts val="800"/>
                        </a:spcAft>
                        <a:buNone/>
                      </a:pPr>
                      <a:r>
                        <a:rPr lang="en-GB" sz="1100" kern="100">
                          <a:effectLst/>
                        </a:rPr>
                        <a:t>Lack of physical exercise, low frequency of exercises, and sporadic use of over-the-counter painkiller in response to the joint pain.</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1308522644"/>
                  </a:ext>
                </a:extLst>
              </a:tr>
              <a:tr h="1004352">
                <a:tc>
                  <a:txBody>
                    <a:bodyPr/>
                    <a:lstStyle/>
                    <a:p>
                      <a:pPr algn="just">
                        <a:lnSpc>
                          <a:spcPct val="150000"/>
                        </a:lnSpc>
                        <a:spcAft>
                          <a:spcPts val="800"/>
                        </a:spcAft>
                        <a:buNone/>
                      </a:pPr>
                      <a:r>
                        <a:rPr lang="en-IN" sz="1100" kern="100">
                          <a:effectLst/>
                        </a:rPr>
                        <a:t>Risk Factors for Osteoarthritis</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tc>
                  <a:txBody>
                    <a:bodyPr/>
                    <a:lstStyle/>
                    <a:p>
                      <a:pPr algn="just">
                        <a:lnSpc>
                          <a:spcPct val="150000"/>
                        </a:lnSpc>
                        <a:spcAft>
                          <a:spcPts val="800"/>
                        </a:spcAft>
                        <a:buNone/>
                      </a:pPr>
                      <a:r>
                        <a:rPr lang="en-GB" sz="1100" kern="100">
                          <a:effectLst/>
                        </a:rPr>
                        <a:t>Ageing increases the risk of the patient since it is a normal occurrence that results in cartilage degeneration. Her former job which entailed standing in a prolonged position might have subjected her to recurring strain on knee joints. Moreover, overweight leads to strain on weight-bearing joints especially knees. Possible low activity level and the presence of current joint pain can further make muscles that support the joints weak and expose the joints to the risk of osteoarthritis and deteriorate the level of joint performance over time.</a:t>
                      </a:r>
                      <a:endParaRPr lang="en-IN" sz="1100" kern="100">
                        <a:effectLst/>
                        <a:latin typeface="Times New Roman" panose="02020603050405020304" pitchFamily="18" charset="0"/>
                        <a:ea typeface="Calibri" panose="020F0502020204030204" pitchFamily="34" charset="0"/>
                        <a:cs typeface="Cordia New" panose="020B0304020202020204" pitchFamily="34" charset="-34"/>
                      </a:endParaRPr>
                    </a:p>
                  </a:txBody>
                  <a:tcPr marL="40437" marR="40437" marT="0" marB="0"/>
                </a:tc>
                <a:extLst>
                  <a:ext uri="{0D108BD9-81ED-4DB2-BD59-A6C34878D82A}">
                    <a16:rowId xmlns:a16="http://schemas.microsoft.com/office/drawing/2014/main" val="307397645"/>
                  </a:ext>
                </a:extLst>
              </a:tr>
            </a:tbl>
          </a:graphicData>
        </a:graphic>
      </p:graphicFrame>
      <p:pic>
        <p:nvPicPr>
          <p:cNvPr id="6" name="Audio 5">
            <a:hlinkClick r:id="" action="ppaction://media"/>
            <a:extLst>
              <a:ext uri="{FF2B5EF4-FFF2-40B4-BE49-F238E27FC236}">
                <a16:creationId xmlns:a16="http://schemas.microsoft.com/office/drawing/2014/main" id="{B0626241-8B7D-8199-711D-1FE6EB7E275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59448569"/>
      </p:ext>
    </p:extLst>
  </p:cSld>
  <p:clrMapOvr>
    <a:masterClrMapping/>
  </p:clrMapOvr>
  <mc:AlternateContent xmlns:mc="http://schemas.openxmlformats.org/markup-compatibility/2006" xmlns:p14="http://schemas.microsoft.com/office/powerpoint/2010/main">
    <mc:Choice Requires="p14">
      <p:transition spd="slow" p14:dur="2000" advTm="51491"/>
    </mc:Choice>
    <mc:Fallback xmlns="">
      <p:transition spd="slow" advTm="514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9"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Freeform: Shape 28">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21D91C0-4D0F-D797-7E95-5051203225B3}"/>
              </a:ext>
            </a:extLst>
          </p:cNvPr>
          <p:cNvSpPr>
            <a:spLocks noGrp="1"/>
          </p:cNvSpPr>
          <p:nvPr>
            <p:ph type="title"/>
          </p:nvPr>
        </p:nvSpPr>
        <p:spPr>
          <a:xfrm>
            <a:off x="7181723" y="609600"/>
            <a:ext cx="4512989" cy="1195883"/>
          </a:xfrm>
        </p:spPr>
        <p:txBody>
          <a:bodyPr anchor="ctr">
            <a:normAutofit/>
          </a:bodyPr>
          <a:lstStyle/>
          <a:p>
            <a:r>
              <a:rPr lang="en-GB">
                <a:solidFill>
                  <a:srgbClr val="FFFFFF"/>
                </a:solidFill>
              </a:rPr>
              <a:t>Lifestyle and Risk Factors</a:t>
            </a:r>
          </a:p>
        </p:txBody>
      </p:sp>
      <p:pic>
        <p:nvPicPr>
          <p:cNvPr id="6" name="Picture 5">
            <a:extLst>
              <a:ext uri="{FF2B5EF4-FFF2-40B4-BE49-F238E27FC236}">
                <a16:creationId xmlns:a16="http://schemas.microsoft.com/office/drawing/2014/main" id="{1DD87A66-69B1-C99F-6CF0-840E117CB37A}"/>
              </a:ext>
            </a:extLst>
          </p:cNvPr>
          <p:cNvPicPr>
            <a:picLocks noChangeAspect="1"/>
          </p:cNvPicPr>
          <p:nvPr/>
        </p:nvPicPr>
        <p:blipFill>
          <a:blip r:embed="rId5"/>
          <a:stretch>
            <a:fillRect/>
          </a:stretch>
        </p:blipFill>
        <p:spPr>
          <a:xfrm>
            <a:off x="205626" y="1805483"/>
            <a:ext cx="4952951" cy="3751860"/>
          </a:xfrm>
          <a:prstGeom prst="rect">
            <a:avLst/>
          </a:prstGeom>
        </p:spPr>
      </p:pic>
      <p:sp>
        <p:nvSpPr>
          <p:cNvPr id="3" name="Content Placeholder 2">
            <a:extLst>
              <a:ext uri="{FF2B5EF4-FFF2-40B4-BE49-F238E27FC236}">
                <a16:creationId xmlns:a16="http://schemas.microsoft.com/office/drawing/2014/main" id="{CC126674-6F27-8780-7334-C04F24F7BCB9}"/>
              </a:ext>
            </a:extLst>
          </p:cNvPr>
          <p:cNvSpPr>
            <a:spLocks noGrp="1"/>
          </p:cNvSpPr>
          <p:nvPr>
            <p:ph idx="1"/>
          </p:nvPr>
        </p:nvSpPr>
        <p:spPr>
          <a:xfrm>
            <a:off x="7181724" y="2022444"/>
            <a:ext cx="4512988" cy="3317938"/>
          </a:xfrm>
        </p:spPr>
        <p:txBody>
          <a:bodyPr anchor="t">
            <a:normAutofit/>
          </a:bodyPr>
          <a:lstStyle/>
          <a:p>
            <a:pPr lvl="0">
              <a:lnSpc>
                <a:spcPct val="90000"/>
              </a:lnSpc>
            </a:pPr>
            <a:r>
              <a:rPr lang="en-IN" sz="1500">
                <a:solidFill>
                  <a:srgbClr val="FFFFFF"/>
                </a:solidFill>
              </a:rPr>
              <a:t>Ageing weakens cartilage, increasing joint vulnerability and osteoarthritis development risk.</a:t>
            </a:r>
          </a:p>
          <a:p>
            <a:pPr lvl="0">
              <a:lnSpc>
                <a:spcPct val="90000"/>
              </a:lnSpc>
            </a:pPr>
            <a:r>
              <a:rPr lang="en-IN" sz="1500">
                <a:solidFill>
                  <a:srgbClr val="FFFFFF"/>
                </a:solidFill>
              </a:rPr>
              <a:t>Obesity increases pressure on knees and hips, accelerating cartilage deterioration (Matta et al., 2023).</a:t>
            </a:r>
          </a:p>
          <a:p>
            <a:pPr lvl="0">
              <a:lnSpc>
                <a:spcPct val="90000"/>
              </a:lnSpc>
            </a:pPr>
            <a:r>
              <a:rPr lang="en-IN" sz="1500">
                <a:solidFill>
                  <a:srgbClr val="FFFFFF"/>
                </a:solidFill>
              </a:rPr>
              <a:t>Physical inactivity weakens supporting muscles, reducing joint stability and increasing strain.</a:t>
            </a:r>
          </a:p>
          <a:p>
            <a:pPr lvl="0">
              <a:lnSpc>
                <a:spcPct val="90000"/>
              </a:lnSpc>
            </a:pPr>
            <a:r>
              <a:rPr lang="en-IN" sz="1500">
                <a:solidFill>
                  <a:srgbClr val="FFFFFF"/>
                </a:solidFill>
              </a:rPr>
              <a:t>Previous joint injuries damage cartilage and alter alignment, causing early degeneration.</a:t>
            </a:r>
          </a:p>
          <a:p>
            <a:pPr lvl="0">
              <a:lnSpc>
                <a:spcPct val="90000"/>
              </a:lnSpc>
            </a:pPr>
            <a:r>
              <a:rPr lang="en-IN" sz="1500">
                <a:solidFill>
                  <a:srgbClr val="FFFFFF"/>
                </a:solidFill>
              </a:rPr>
              <a:t>Occupational repetitive movements increase joint stress and wear (Molina et al., 2024).</a:t>
            </a:r>
          </a:p>
        </p:txBody>
      </p:sp>
      <p:pic>
        <p:nvPicPr>
          <p:cNvPr id="7" name="Audio 6">
            <a:hlinkClick r:id="" action="ppaction://media"/>
            <a:extLst>
              <a:ext uri="{FF2B5EF4-FFF2-40B4-BE49-F238E27FC236}">
                <a16:creationId xmlns:a16="http://schemas.microsoft.com/office/drawing/2014/main" id="{A0BF3B15-3E0C-49F9-D034-2762F8941AB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31284478"/>
      </p:ext>
    </p:extLst>
  </p:cSld>
  <p:clrMapOvr>
    <a:masterClrMapping/>
  </p:clrMapOvr>
  <mc:AlternateContent xmlns:mc="http://schemas.openxmlformats.org/markup-compatibility/2006" xmlns:p14="http://schemas.microsoft.com/office/powerpoint/2010/main">
    <mc:Choice Requires="p14">
      <p:transition spd="slow" p14:dur="2000" advTm="45548"/>
    </mc:Choice>
    <mc:Fallback xmlns="">
      <p:transition spd="slow" advTm="455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EAC79-19D6-C16A-0B1B-364B62704453}"/>
              </a:ext>
            </a:extLst>
          </p:cNvPr>
          <p:cNvSpPr>
            <a:spLocks noGrp="1"/>
          </p:cNvSpPr>
          <p:nvPr>
            <p:ph type="title"/>
          </p:nvPr>
        </p:nvSpPr>
        <p:spPr>
          <a:xfrm>
            <a:off x="677334" y="609600"/>
            <a:ext cx="8596668" cy="1320800"/>
          </a:xfrm>
        </p:spPr>
        <p:txBody>
          <a:bodyPr anchor="t">
            <a:normAutofit/>
          </a:bodyPr>
          <a:lstStyle/>
          <a:p>
            <a:r>
              <a:rPr lang="en-GB"/>
              <a:t>Overview of the Musculoskeletal System</a:t>
            </a:r>
          </a:p>
        </p:txBody>
      </p:sp>
      <p:sp>
        <p:nvSpPr>
          <p:cNvPr id="3" name="Content Placeholder 2">
            <a:extLst>
              <a:ext uri="{FF2B5EF4-FFF2-40B4-BE49-F238E27FC236}">
                <a16:creationId xmlns:a16="http://schemas.microsoft.com/office/drawing/2014/main" id="{8D2FA194-6829-3351-E414-F3C09924B23A}"/>
              </a:ext>
            </a:extLst>
          </p:cNvPr>
          <p:cNvSpPr>
            <a:spLocks noGrp="1"/>
          </p:cNvSpPr>
          <p:nvPr>
            <p:ph idx="1"/>
          </p:nvPr>
        </p:nvSpPr>
        <p:spPr>
          <a:xfrm>
            <a:off x="6336286" y="2160589"/>
            <a:ext cx="3760213" cy="3880773"/>
          </a:xfrm>
        </p:spPr>
        <p:txBody>
          <a:bodyPr>
            <a:normAutofit fontScale="92500" lnSpcReduction="10000"/>
          </a:bodyPr>
          <a:lstStyle/>
          <a:p>
            <a:pPr lvl="0" algn="just">
              <a:lnSpc>
                <a:spcPct val="90000"/>
              </a:lnSpc>
            </a:pPr>
            <a:r>
              <a:rPr lang="en-IN" sz="1600"/>
              <a:t>Musculoskeletal system supports body structure, movement, and overall physical stability.</a:t>
            </a:r>
          </a:p>
          <a:p>
            <a:pPr lvl="0" algn="just">
              <a:lnSpc>
                <a:spcPct val="90000"/>
              </a:lnSpc>
            </a:pPr>
            <a:r>
              <a:rPr lang="en-IN" sz="1600"/>
              <a:t>Bones form body framework and create joints enabling movement between bones.</a:t>
            </a:r>
          </a:p>
          <a:p>
            <a:pPr lvl="0" algn="just">
              <a:lnSpc>
                <a:spcPct val="90000"/>
              </a:lnSpc>
            </a:pPr>
            <a:r>
              <a:rPr lang="en-IN" sz="1600"/>
              <a:t>Cartilage protects bone ends and reduces friction during joint movement (Csonka, </a:t>
            </a:r>
            <a:r>
              <a:rPr lang="en-IN" sz="1600" err="1"/>
              <a:t>Varjú</a:t>
            </a:r>
            <a:r>
              <a:rPr lang="en-IN" sz="1600"/>
              <a:t>, and Lendvay, 2023).</a:t>
            </a:r>
          </a:p>
          <a:p>
            <a:pPr lvl="0" algn="just">
              <a:lnSpc>
                <a:spcPct val="90000"/>
              </a:lnSpc>
            </a:pPr>
            <a:r>
              <a:rPr lang="en-IN" sz="1600"/>
              <a:t>Ligaments connect bones together, stabilising joints and controlling excessive movement.</a:t>
            </a:r>
          </a:p>
          <a:p>
            <a:pPr lvl="0" algn="just">
              <a:lnSpc>
                <a:spcPct val="90000"/>
              </a:lnSpc>
            </a:pPr>
            <a:r>
              <a:rPr lang="en-IN" sz="1600"/>
              <a:t>Synovial fluid lubricates joints, allowing smooth motion and reducing friction (Miller and Alves, 2025).</a:t>
            </a:r>
          </a:p>
        </p:txBody>
      </p:sp>
      <p:pic>
        <p:nvPicPr>
          <p:cNvPr id="5" name="Picture 4">
            <a:extLst>
              <a:ext uri="{FF2B5EF4-FFF2-40B4-BE49-F238E27FC236}">
                <a16:creationId xmlns:a16="http://schemas.microsoft.com/office/drawing/2014/main" id="{F6C8614E-B1EE-38DF-D8F1-FB826E2CAD7A}"/>
              </a:ext>
            </a:extLst>
          </p:cNvPr>
          <p:cNvPicPr>
            <a:picLocks noChangeAspect="1"/>
          </p:cNvPicPr>
          <p:nvPr/>
        </p:nvPicPr>
        <p:blipFill>
          <a:blip r:embed="rId5"/>
          <a:srcRect r="3" b="233"/>
          <a:stretch>
            <a:fillRect/>
          </a:stretch>
        </p:blipFill>
        <p:spPr>
          <a:xfrm>
            <a:off x="677334" y="2159331"/>
            <a:ext cx="5423429" cy="3882362"/>
          </a:xfrm>
          <a:prstGeom prst="rect">
            <a:avLst/>
          </a:prstGeom>
        </p:spPr>
      </p:pic>
      <p:pic>
        <p:nvPicPr>
          <p:cNvPr id="7" name="Audio 6">
            <a:hlinkClick r:id="" action="ppaction://media"/>
            <a:extLst>
              <a:ext uri="{FF2B5EF4-FFF2-40B4-BE49-F238E27FC236}">
                <a16:creationId xmlns:a16="http://schemas.microsoft.com/office/drawing/2014/main" id="{AD3E81CE-477A-5257-4EC2-AB67F32C040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29856391"/>
      </p:ext>
    </p:extLst>
  </p:cSld>
  <p:clrMapOvr>
    <a:masterClrMapping/>
  </p:clrMapOvr>
  <mc:AlternateContent xmlns:mc="http://schemas.openxmlformats.org/markup-compatibility/2006" xmlns:p14="http://schemas.microsoft.com/office/powerpoint/2010/main">
    <mc:Choice Requires="p14">
      <p:transition spd="slow" p14:dur="2000" advTm="81437"/>
    </mc:Choice>
    <mc:Fallback xmlns="">
      <p:transition spd="slow" advTm="814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Isosceles Triangle 17">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83F1A4BF-7341-B934-C1FF-820E64CD7CD3}"/>
              </a:ext>
            </a:extLst>
          </p:cNvPr>
          <p:cNvSpPr>
            <a:spLocks noGrp="1"/>
          </p:cNvSpPr>
          <p:nvPr>
            <p:ph type="title"/>
          </p:nvPr>
        </p:nvSpPr>
        <p:spPr>
          <a:xfrm>
            <a:off x="673754" y="643467"/>
            <a:ext cx="4203045" cy="1375608"/>
          </a:xfrm>
        </p:spPr>
        <p:txBody>
          <a:bodyPr anchor="ctr">
            <a:normAutofit/>
          </a:bodyPr>
          <a:lstStyle/>
          <a:p>
            <a:r>
              <a:rPr lang="en-GB">
                <a:solidFill>
                  <a:schemeClr val="bg1"/>
                </a:solidFill>
              </a:rPr>
              <a:t>Anatomy of a Joint</a:t>
            </a:r>
          </a:p>
        </p:txBody>
      </p:sp>
      <p:sp>
        <p:nvSpPr>
          <p:cNvPr id="3" name="Content Placeholder 2">
            <a:extLst>
              <a:ext uri="{FF2B5EF4-FFF2-40B4-BE49-F238E27FC236}">
                <a16:creationId xmlns:a16="http://schemas.microsoft.com/office/drawing/2014/main" id="{207A5827-E48D-5898-F5E9-56F0EB3112ED}"/>
              </a:ext>
            </a:extLst>
          </p:cNvPr>
          <p:cNvSpPr>
            <a:spLocks noGrp="1"/>
          </p:cNvSpPr>
          <p:nvPr>
            <p:ph idx="1"/>
          </p:nvPr>
        </p:nvSpPr>
        <p:spPr>
          <a:xfrm>
            <a:off x="673754" y="2160590"/>
            <a:ext cx="4101446" cy="3440110"/>
          </a:xfrm>
        </p:spPr>
        <p:txBody>
          <a:bodyPr>
            <a:normAutofit fontScale="92500" lnSpcReduction="10000"/>
          </a:bodyPr>
          <a:lstStyle/>
          <a:p>
            <a:pPr lvl="0" algn="just">
              <a:lnSpc>
                <a:spcPct val="90000"/>
              </a:lnSpc>
            </a:pPr>
            <a:r>
              <a:rPr lang="en-IN" sz="1600">
                <a:solidFill>
                  <a:schemeClr val="bg1"/>
                </a:solidFill>
              </a:rPr>
              <a:t>Synovial joints enable smooth, flexible body movement between connected bones.</a:t>
            </a:r>
          </a:p>
          <a:p>
            <a:pPr lvl="0" algn="just">
              <a:lnSpc>
                <a:spcPct val="90000"/>
              </a:lnSpc>
            </a:pPr>
            <a:r>
              <a:rPr lang="en-IN" sz="1600">
                <a:solidFill>
                  <a:schemeClr val="bg1"/>
                </a:solidFill>
              </a:rPr>
              <a:t>Articular cartilage covers bone ends, reducing friction during movement (Liu et al., 2023).</a:t>
            </a:r>
          </a:p>
          <a:p>
            <a:pPr lvl="0" algn="just">
              <a:lnSpc>
                <a:spcPct val="90000"/>
              </a:lnSpc>
            </a:pPr>
            <a:r>
              <a:rPr lang="en-IN" sz="1600">
                <a:solidFill>
                  <a:schemeClr val="bg1"/>
                </a:solidFill>
              </a:rPr>
              <a:t>Synovial membrane lines capsule, producing lubricating synovial fluid inside joints.</a:t>
            </a:r>
          </a:p>
          <a:p>
            <a:pPr lvl="0" algn="just">
              <a:lnSpc>
                <a:spcPct val="90000"/>
              </a:lnSpc>
            </a:pPr>
            <a:r>
              <a:rPr lang="en-IN" sz="1600">
                <a:solidFill>
                  <a:schemeClr val="bg1"/>
                </a:solidFill>
              </a:rPr>
              <a:t>Joint capsule encloses joint structures, protecting internal components from damage.</a:t>
            </a:r>
          </a:p>
          <a:p>
            <a:pPr lvl="0" algn="just">
              <a:lnSpc>
                <a:spcPct val="90000"/>
              </a:lnSpc>
            </a:pPr>
            <a:r>
              <a:rPr lang="en-IN" sz="1600">
                <a:solidFill>
                  <a:schemeClr val="bg1"/>
                </a:solidFill>
              </a:rPr>
              <a:t>Ligaments connect bones, stabilising joints and preventing excessive movement</a:t>
            </a:r>
            <a:r>
              <a:rPr lang="en-GB" sz="1600">
                <a:solidFill>
                  <a:schemeClr val="bg1"/>
                </a:solidFill>
              </a:rPr>
              <a:t>.</a:t>
            </a:r>
            <a:endParaRPr lang="en-IN" sz="1600">
              <a:solidFill>
                <a:schemeClr val="bg1"/>
              </a:solidFill>
            </a:endParaRPr>
          </a:p>
        </p:txBody>
      </p:sp>
      <p:sp>
        <p:nvSpPr>
          <p:cNvPr id="20" name="Isosceles Triangle 19">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6" name="Picture 5">
            <a:extLst>
              <a:ext uri="{FF2B5EF4-FFF2-40B4-BE49-F238E27FC236}">
                <a16:creationId xmlns:a16="http://schemas.microsoft.com/office/drawing/2014/main" id="{9C612323-61B2-74CD-4BDF-8B3B98B1B592}"/>
              </a:ext>
            </a:extLst>
          </p:cNvPr>
          <p:cNvPicPr>
            <a:picLocks noChangeAspect="1"/>
          </p:cNvPicPr>
          <p:nvPr/>
        </p:nvPicPr>
        <p:blipFill>
          <a:blip r:embed="rId5"/>
          <a:stretch>
            <a:fillRect/>
          </a:stretch>
        </p:blipFill>
        <p:spPr>
          <a:xfrm>
            <a:off x="6096000" y="1437801"/>
            <a:ext cx="5095762" cy="4162899"/>
          </a:xfrm>
          <a:prstGeom prst="rect">
            <a:avLst/>
          </a:prstGeom>
        </p:spPr>
      </p:pic>
      <p:pic>
        <p:nvPicPr>
          <p:cNvPr id="7" name="Audio 6">
            <a:hlinkClick r:id="" action="ppaction://media"/>
            <a:extLst>
              <a:ext uri="{FF2B5EF4-FFF2-40B4-BE49-F238E27FC236}">
                <a16:creationId xmlns:a16="http://schemas.microsoft.com/office/drawing/2014/main" id="{A14C575C-2123-F64A-F322-99BBB0AE99D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00943340"/>
      </p:ext>
    </p:extLst>
  </p:cSld>
  <p:clrMapOvr>
    <a:masterClrMapping/>
  </p:clrMapOvr>
  <mc:AlternateContent xmlns:mc="http://schemas.openxmlformats.org/markup-compatibility/2006" xmlns:p14="http://schemas.microsoft.com/office/powerpoint/2010/main">
    <mc:Choice Requires="p14">
      <p:transition spd="slow" p14:dur="2000" advTm="74497"/>
    </mc:Choice>
    <mc:Fallback xmlns="">
      <p:transition spd="slow" advTm="744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4E581-9D5D-BE81-44CE-FCE571077090}"/>
              </a:ext>
            </a:extLst>
          </p:cNvPr>
          <p:cNvSpPr>
            <a:spLocks noGrp="1"/>
          </p:cNvSpPr>
          <p:nvPr>
            <p:ph type="title"/>
          </p:nvPr>
        </p:nvSpPr>
        <p:spPr>
          <a:xfrm>
            <a:off x="677334" y="609600"/>
            <a:ext cx="8596668" cy="812800"/>
          </a:xfrm>
        </p:spPr>
        <p:txBody>
          <a:bodyPr anchor="t">
            <a:normAutofit/>
          </a:bodyPr>
          <a:lstStyle/>
          <a:p>
            <a:r>
              <a:rPr lang="en-GB"/>
              <a:t>Physiology of Normal Joint Function</a:t>
            </a:r>
          </a:p>
        </p:txBody>
      </p:sp>
      <p:pic>
        <p:nvPicPr>
          <p:cNvPr id="3074" name="Picture 2" descr="The Bone and Joint Structure | Springer Nature Link">
            <a:extLst>
              <a:ext uri="{FF2B5EF4-FFF2-40B4-BE49-F238E27FC236}">
                <a16:creationId xmlns:a16="http://schemas.microsoft.com/office/drawing/2014/main" id="{1FD3A065-7679-0770-EF62-6B893CD3A5F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13435" y="2159331"/>
            <a:ext cx="3827239" cy="376983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D2DA2AD-4356-82AD-343B-ED1032D24093}"/>
              </a:ext>
            </a:extLst>
          </p:cNvPr>
          <p:cNvSpPr>
            <a:spLocks noGrp="1"/>
          </p:cNvSpPr>
          <p:nvPr>
            <p:ph idx="1"/>
          </p:nvPr>
        </p:nvSpPr>
        <p:spPr>
          <a:xfrm>
            <a:off x="4860323" y="2160589"/>
            <a:ext cx="4410676" cy="3768573"/>
          </a:xfrm>
        </p:spPr>
        <p:txBody>
          <a:bodyPr>
            <a:normAutofit/>
          </a:bodyPr>
          <a:lstStyle/>
          <a:p>
            <a:pPr lvl="0" algn="just"/>
            <a:r>
              <a:rPr lang="en-IN" sz="1700"/>
              <a:t>Articular cartilage enables smooth bone movement and reduces friction (</a:t>
            </a:r>
            <a:r>
              <a:rPr lang="en-IN" sz="1700" err="1"/>
              <a:t>Dashtyan</a:t>
            </a:r>
            <a:r>
              <a:rPr lang="en-IN" sz="1700"/>
              <a:t> et al., 2025).</a:t>
            </a:r>
          </a:p>
          <a:p>
            <a:pPr lvl="0" algn="just"/>
            <a:r>
              <a:rPr lang="en-IN" sz="1700"/>
              <a:t>Synovial fluid lubricates joints and supplies nutrients to cartilage tissue.</a:t>
            </a:r>
          </a:p>
          <a:p>
            <a:pPr lvl="0" algn="just"/>
            <a:r>
              <a:rPr lang="en-IN" sz="1700"/>
              <a:t>Cartilage absorbs shock and distributes pressure during walking and running.</a:t>
            </a:r>
          </a:p>
          <a:p>
            <a:pPr lvl="0" algn="just"/>
            <a:r>
              <a:rPr lang="en-IN" sz="1700"/>
              <a:t>Ligaments maintain joint stability by holding bones in proper alignment.</a:t>
            </a:r>
          </a:p>
          <a:p>
            <a:pPr lvl="0" algn="just"/>
            <a:r>
              <a:rPr lang="en-IN" sz="1700"/>
              <a:t>Muscles support joints and control flexible, coordinated movements (</a:t>
            </a:r>
            <a:r>
              <a:rPr lang="en-IN" sz="1700" err="1"/>
              <a:t>Chevalley</a:t>
            </a:r>
            <a:r>
              <a:rPr lang="en-IN" sz="1700"/>
              <a:t> et al., 2022).</a:t>
            </a:r>
          </a:p>
        </p:txBody>
      </p:sp>
      <p:pic>
        <p:nvPicPr>
          <p:cNvPr id="6" name="Audio 5">
            <a:hlinkClick r:id="" action="ppaction://media"/>
            <a:extLst>
              <a:ext uri="{FF2B5EF4-FFF2-40B4-BE49-F238E27FC236}">
                <a16:creationId xmlns:a16="http://schemas.microsoft.com/office/drawing/2014/main" id="{143A4196-03A2-4EB1-E1E2-05A167B780E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19967215"/>
      </p:ext>
    </p:extLst>
  </p:cSld>
  <p:clrMapOvr>
    <a:masterClrMapping/>
  </p:clrMapOvr>
  <mc:AlternateContent xmlns:mc="http://schemas.openxmlformats.org/markup-compatibility/2006" xmlns:p14="http://schemas.microsoft.com/office/powerpoint/2010/main">
    <mc:Choice Requires="p14">
      <p:transition spd="slow" p14:dur="2000" advTm="61112"/>
    </mc:Choice>
    <mc:Fallback xmlns="">
      <p:transition spd="slow" advTm="611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Shape 27">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9E48C86-0137-B62D-60DF-59A8E96CDE6C}"/>
              </a:ext>
            </a:extLst>
          </p:cNvPr>
          <p:cNvSpPr>
            <a:spLocks noGrp="1"/>
          </p:cNvSpPr>
          <p:nvPr>
            <p:ph type="title"/>
          </p:nvPr>
        </p:nvSpPr>
        <p:spPr>
          <a:xfrm>
            <a:off x="7181723" y="609600"/>
            <a:ext cx="4512989" cy="1422400"/>
          </a:xfrm>
        </p:spPr>
        <p:txBody>
          <a:bodyPr anchor="ctr">
            <a:normAutofit/>
          </a:bodyPr>
          <a:lstStyle/>
          <a:p>
            <a:r>
              <a:rPr lang="en-GB" b="1">
                <a:solidFill>
                  <a:srgbClr val="FFFFFF"/>
                </a:solidFill>
              </a:rPr>
              <a:t>What is Osteoarthritis?</a:t>
            </a:r>
            <a:endParaRPr lang="en-GB">
              <a:solidFill>
                <a:srgbClr val="FFFFFF"/>
              </a:solidFill>
            </a:endParaRPr>
          </a:p>
        </p:txBody>
      </p:sp>
      <p:pic>
        <p:nvPicPr>
          <p:cNvPr id="5" name="Picture 4">
            <a:extLst>
              <a:ext uri="{FF2B5EF4-FFF2-40B4-BE49-F238E27FC236}">
                <a16:creationId xmlns:a16="http://schemas.microsoft.com/office/drawing/2014/main" id="{A476AF00-C242-628B-23A7-B83C5E9ED3BA}"/>
              </a:ext>
            </a:extLst>
          </p:cNvPr>
          <p:cNvPicPr>
            <a:picLocks noChangeAspect="1"/>
          </p:cNvPicPr>
          <p:nvPr/>
        </p:nvPicPr>
        <p:blipFill>
          <a:blip r:embed="rId5"/>
          <a:stretch>
            <a:fillRect/>
          </a:stretch>
        </p:blipFill>
        <p:spPr>
          <a:xfrm>
            <a:off x="345105" y="2186250"/>
            <a:ext cx="5146902" cy="3435556"/>
          </a:xfrm>
          <a:prstGeom prst="rect">
            <a:avLst/>
          </a:prstGeom>
        </p:spPr>
      </p:pic>
      <p:sp>
        <p:nvSpPr>
          <p:cNvPr id="3" name="Content Placeholder 2">
            <a:extLst>
              <a:ext uri="{FF2B5EF4-FFF2-40B4-BE49-F238E27FC236}">
                <a16:creationId xmlns:a16="http://schemas.microsoft.com/office/drawing/2014/main" id="{E9AE1504-4924-CE16-AE98-56270FF50597}"/>
              </a:ext>
            </a:extLst>
          </p:cNvPr>
          <p:cNvSpPr>
            <a:spLocks noGrp="1"/>
          </p:cNvSpPr>
          <p:nvPr>
            <p:ph idx="1"/>
          </p:nvPr>
        </p:nvSpPr>
        <p:spPr>
          <a:xfrm>
            <a:off x="7181725" y="2837329"/>
            <a:ext cx="4512988" cy="3317938"/>
          </a:xfrm>
        </p:spPr>
        <p:txBody>
          <a:bodyPr anchor="t">
            <a:normAutofit/>
          </a:bodyPr>
          <a:lstStyle/>
          <a:p>
            <a:pPr lvl="0" algn="just">
              <a:lnSpc>
                <a:spcPct val="90000"/>
              </a:lnSpc>
            </a:pPr>
            <a:r>
              <a:rPr lang="en-IN" sz="1500">
                <a:solidFill>
                  <a:srgbClr val="FFFFFF"/>
                </a:solidFill>
              </a:rPr>
              <a:t>Osteoarthritis is a common degenerative disease affecting joints and cartilage.</a:t>
            </a:r>
          </a:p>
          <a:p>
            <a:pPr lvl="0" algn="just">
              <a:lnSpc>
                <a:spcPct val="90000"/>
              </a:lnSpc>
            </a:pPr>
            <a:r>
              <a:rPr lang="en-IN" sz="1500">
                <a:solidFill>
                  <a:srgbClr val="FFFFFF"/>
                </a:solidFill>
              </a:rPr>
              <a:t>Cartilage breakdown causes bones rubbing together, producing pain and stiffness.</a:t>
            </a:r>
          </a:p>
          <a:p>
            <a:pPr lvl="0" algn="just">
              <a:lnSpc>
                <a:spcPct val="90000"/>
              </a:lnSpc>
            </a:pPr>
            <a:r>
              <a:rPr lang="en-IN" sz="1500">
                <a:solidFill>
                  <a:srgbClr val="FFFFFF"/>
                </a:solidFill>
              </a:rPr>
              <a:t>Joint swelling and reduced mobility occur as cartilage progressively deteriorates.</a:t>
            </a:r>
          </a:p>
          <a:p>
            <a:pPr lvl="0" algn="just">
              <a:lnSpc>
                <a:spcPct val="90000"/>
              </a:lnSpc>
            </a:pPr>
            <a:r>
              <a:rPr lang="en-IN" sz="1500">
                <a:solidFill>
                  <a:srgbClr val="FFFFFF"/>
                </a:solidFill>
              </a:rPr>
              <a:t>Bone spurs may develop and joint space gradually becomes narrower.</a:t>
            </a:r>
          </a:p>
          <a:p>
            <a:pPr lvl="0" algn="just">
              <a:lnSpc>
                <a:spcPct val="90000"/>
              </a:lnSpc>
            </a:pPr>
            <a:r>
              <a:rPr lang="en-IN" sz="1500">
                <a:solidFill>
                  <a:srgbClr val="FFFFFF"/>
                </a:solidFill>
              </a:rPr>
              <a:t>Knees, hips, and hands commonly affected joints (Mukherjee and Das, 2024).</a:t>
            </a:r>
          </a:p>
        </p:txBody>
      </p:sp>
      <p:pic>
        <p:nvPicPr>
          <p:cNvPr id="7" name="Audio 6">
            <a:hlinkClick r:id="" action="ppaction://media"/>
            <a:extLst>
              <a:ext uri="{FF2B5EF4-FFF2-40B4-BE49-F238E27FC236}">
                <a16:creationId xmlns:a16="http://schemas.microsoft.com/office/drawing/2014/main" id="{E8FD8F2C-76FF-1875-EA9D-F1C3338D955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69637789"/>
      </p:ext>
    </p:extLst>
  </p:cSld>
  <p:clrMapOvr>
    <a:masterClrMapping/>
  </p:clrMapOvr>
  <mc:AlternateContent xmlns:mc="http://schemas.openxmlformats.org/markup-compatibility/2006" xmlns:p14="http://schemas.microsoft.com/office/powerpoint/2010/main">
    <mc:Choice Requires="p14">
      <p:transition spd="slow" p14:dur="2000" advTm="55183"/>
    </mc:Choice>
    <mc:Fallback xmlns="">
      <p:transition spd="slow" advTm="551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6D5A7-A15E-639D-A7B1-AD0210F6F89C}"/>
              </a:ext>
            </a:extLst>
          </p:cNvPr>
          <p:cNvSpPr>
            <a:spLocks noGrp="1"/>
          </p:cNvSpPr>
          <p:nvPr>
            <p:ph type="title"/>
          </p:nvPr>
        </p:nvSpPr>
        <p:spPr>
          <a:xfrm>
            <a:off x="677334" y="609600"/>
            <a:ext cx="8596668" cy="1320800"/>
          </a:xfrm>
        </p:spPr>
        <p:txBody>
          <a:bodyPr anchor="t">
            <a:normAutofit/>
          </a:bodyPr>
          <a:lstStyle/>
          <a:p>
            <a:r>
              <a:rPr lang="en-GB"/>
              <a:t>Pathophysiology of Osteoarthritis</a:t>
            </a:r>
          </a:p>
        </p:txBody>
      </p:sp>
      <p:sp>
        <p:nvSpPr>
          <p:cNvPr id="3" name="Content Placeholder 2">
            <a:extLst>
              <a:ext uri="{FF2B5EF4-FFF2-40B4-BE49-F238E27FC236}">
                <a16:creationId xmlns:a16="http://schemas.microsoft.com/office/drawing/2014/main" id="{C04FB95D-890F-B4F8-1D68-54F34BA67443}"/>
              </a:ext>
            </a:extLst>
          </p:cNvPr>
          <p:cNvSpPr>
            <a:spLocks noGrp="1"/>
          </p:cNvSpPr>
          <p:nvPr>
            <p:ph idx="1"/>
          </p:nvPr>
        </p:nvSpPr>
        <p:spPr>
          <a:xfrm>
            <a:off x="677334" y="2160590"/>
            <a:ext cx="5220430" cy="3701270"/>
          </a:xfrm>
        </p:spPr>
        <p:txBody>
          <a:bodyPr>
            <a:normAutofit/>
          </a:bodyPr>
          <a:lstStyle/>
          <a:p>
            <a:pPr lvl="0">
              <a:lnSpc>
                <a:spcPct val="90000"/>
              </a:lnSpc>
            </a:pPr>
            <a:r>
              <a:rPr lang="en-IN"/>
              <a:t>Osteoarthritis begins with gradual deterioration of protective articular cartilage in joints.</a:t>
            </a:r>
          </a:p>
          <a:p>
            <a:pPr lvl="0">
              <a:lnSpc>
                <a:spcPct val="90000"/>
              </a:lnSpc>
            </a:pPr>
            <a:r>
              <a:rPr lang="en-IN"/>
              <a:t>Cartilage loss exposes underlying bone, causing abnormal joint surface friction.</a:t>
            </a:r>
          </a:p>
          <a:p>
            <a:pPr lvl="0">
              <a:lnSpc>
                <a:spcPct val="90000"/>
              </a:lnSpc>
            </a:pPr>
            <a:r>
              <a:rPr lang="en-IN"/>
              <a:t>Bone growths called osteophytes develop around affected joint areas (Mei et al., 2024).</a:t>
            </a:r>
          </a:p>
          <a:p>
            <a:pPr lvl="0">
              <a:lnSpc>
                <a:spcPct val="90000"/>
              </a:lnSpc>
            </a:pPr>
            <a:r>
              <a:rPr lang="en-IN"/>
              <a:t>Mild inflammation in joint lining causes swelling and increased discomfort.</a:t>
            </a:r>
          </a:p>
          <a:p>
            <a:pPr lvl="0">
              <a:lnSpc>
                <a:spcPct val="90000"/>
              </a:lnSpc>
            </a:pPr>
            <a:r>
              <a:rPr lang="en-IN"/>
              <a:t>Reduced synovial lubrication leads to stiffness, pain, and limited movement.</a:t>
            </a:r>
          </a:p>
        </p:txBody>
      </p:sp>
      <p:pic>
        <p:nvPicPr>
          <p:cNvPr id="5" name="Picture 4">
            <a:extLst>
              <a:ext uri="{FF2B5EF4-FFF2-40B4-BE49-F238E27FC236}">
                <a16:creationId xmlns:a16="http://schemas.microsoft.com/office/drawing/2014/main" id="{219F20BF-978A-16C5-017F-6BDF9DE8E3FC}"/>
              </a:ext>
            </a:extLst>
          </p:cNvPr>
          <p:cNvPicPr>
            <a:picLocks noChangeAspect="1"/>
          </p:cNvPicPr>
          <p:nvPr/>
        </p:nvPicPr>
        <p:blipFill>
          <a:blip r:embed="rId5"/>
          <a:stretch>
            <a:fillRect/>
          </a:stretch>
        </p:blipFill>
        <p:spPr>
          <a:xfrm>
            <a:off x="6096000" y="2160590"/>
            <a:ext cx="4628816" cy="3517900"/>
          </a:xfrm>
          <a:prstGeom prst="rect">
            <a:avLst/>
          </a:prstGeom>
        </p:spPr>
      </p:pic>
      <p:pic>
        <p:nvPicPr>
          <p:cNvPr id="7" name="Audio 6">
            <a:hlinkClick r:id="" action="ppaction://media"/>
            <a:extLst>
              <a:ext uri="{FF2B5EF4-FFF2-40B4-BE49-F238E27FC236}">
                <a16:creationId xmlns:a16="http://schemas.microsoft.com/office/drawing/2014/main" id="{BA02A21B-488E-4A54-6FE6-A2F5877DC2E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75998824"/>
      </p:ext>
    </p:extLst>
  </p:cSld>
  <p:clrMapOvr>
    <a:masterClrMapping/>
  </p:clrMapOvr>
  <mc:AlternateContent xmlns:mc="http://schemas.openxmlformats.org/markup-compatibility/2006" xmlns:p14="http://schemas.microsoft.com/office/powerpoint/2010/main">
    <mc:Choice Requires="p14">
      <p:transition spd="slow" p14:dur="2000" advTm="52575"/>
    </mc:Choice>
    <mc:Fallback xmlns="">
      <p:transition spd="slow" advTm="52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Shape 27">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1694B10-7D80-C9A7-906E-CED05DDFA1E9}"/>
              </a:ext>
            </a:extLst>
          </p:cNvPr>
          <p:cNvSpPr>
            <a:spLocks noGrp="1"/>
          </p:cNvSpPr>
          <p:nvPr>
            <p:ph type="title"/>
          </p:nvPr>
        </p:nvSpPr>
        <p:spPr>
          <a:xfrm>
            <a:off x="7181723" y="609600"/>
            <a:ext cx="4512989" cy="2227730"/>
          </a:xfrm>
        </p:spPr>
        <p:txBody>
          <a:bodyPr anchor="ctr">
            <a:normAutofit/>
          </a:bodyPr>
          <a:lstStyle/>
          <a:p>
            <a:r>
              <a:rPr lang="en-GB">
                <a:solidFill>
                  <a:srgbClr val="FFFFFF"/>
                </a:solidFill>
              </a:rPr>
              <a:t>Symptoms and Functional Impact</a:t>
            </a:r>
          </a:p>
        </p:txBody>
      </p:sp>
      <p:pic>
        <p:nvPicPr>
          <p:cNvPr id="5" name="Picture 4">
            <a:extLst>
              <a:ext uri="{FF2B5EF4-FFF2-40B4-BE49-F238E27FC236}">
                <a16:creationId xmlns:a16="http://schemas.microsoft.com/office/drawing/2014/main" id="{69E9DFCE-7F88-0168-9BF0-5FE1B463F7FB}"/>
              </a:ext>
            </a:extLst>
          </p:cNvPr>
          <p:cNvPicPr>
            <a:picLocks noChangeAspect="1"/>
          </p:cNvPicPr>
          <p:nvPr/>
        </p:nvPicPr>
        <p:blipFill>
          <a:blip r:embed="rId5"/>
          <a:stretch>
            <a:fillRect/>
          </a:stretch>
        </p:blipFill>
        <p:spPr>
          <a:xfrm>
            <a:off x="593249" y="2104295"/>
            <a:ext cx="5374714" cy="3816046"/>
          </a:xfrm>
          <a:prstGeom prst="rect">
            <a:avLst/>
          </a:prstGeom>
        </p:spPr>
      </p:pic>
      <p:sp>
        <p:nvSpPr>
          <p:cNvPr id="3" name="Content Placeholder 2">
            <a:extLst>
              <a:ext uri="{FF2B5EF4-FFF2-40B4-BE49-F238E27FC236}">
                <a16:creationId xmlns:a16="http://schemas.microsoft.com/office/drawing/2014/main" id="{813FFCFD-1A4D-A7E0-F97A-C01D1EEEB807}"/>
              </a:ext>
            </a:extLst>
          </p:cNvPr>
          <p:cNvSpPr>
            <a:spLocks noGrp="1"/>
          </p:cNvSpPr>
          <p:nvPr>
            <p:ph idx="1"/>
          </p:nvPr>
        </p:nvSpPr>
        <p:spPr>
          <a:xfrm>
            <a:off x="7181725" y="2837329"/>
            <a:ext cx="4512988" cy="3317938"/>
          </a:xfrm>
        </p:spPr>
        <p:txBody>
          <a:bodyPr anchor="t">
            <a:normAutofit/>
          </a:bodyPr>
          <a:lstStyle/>
          <a:p>
            <a:pPr lvl="0">
              <a:lnSpc>
                <a:spcPct val="90000"/>
              </a:lnSpc>
            </a:pPr>
            <a:r>
              <a:rPr lang="en-IN" sz="1500">
                <a:solidFill>
                  <a:srgbClr val="FFFFFF"/>
                </a:solidFill>
              </a:rPr>
              <a:t>Persistent joint pain occurs during or after physical movement (Greggi et al., 2024).</a:t>
            </a:r>
          </a:p>
          <a:p>
            <a:pPr lvl="0">
              <a:lnSpc>
                <a:spcPct val="90000"/>
              </a:lnSpc>
            </a:pPr>
            <a:r>
              <a:rPr lang="en-IN" sz="1500">
                <a:solidFill>
                  <a:srgbClr val="FFFFFF"/>
                </a:solidFill>
              </a:rPr>
              <a:t>Joint stiffness commonly appears after rest or in the morning.</a:t>
            </a:r>
          </a:p>
          <a:p>
            <a:pPr lvl="0">
              <a:lnSpc>
                <a:spcPct val="90000"/>
              </a:lnSpc>
            </a:pPr>
            <a:r>
              <a:rPr lang="en-IN" sz="1500">
                <a:solidFill>
                  <a:srgbClr val="FFFFFF"/>
                </a:solidFill>
              </a:rPr>
              <a:t>Swelling develops due to joint irritation and inflammation.</a:t>
            </a:r>
          </a:p>
          <a:p>
            <a:pPr lvl="0">
              <a:lnSpc>
                <a:spcPct val="90000"/>
              </a:lnSpc>
            </a:pPr>
            <a:r>
              <a:rPr lang="en-IN" sz="1500">
                <a:solidFill>
                  <a:srgbClr val="FFFFFF"/>
                </a:solidFill>
              </a:rPr>
              <a:t>Reduced mobility limits activities like walking, climbing stairs, carrying objects.</a:t>
            </a:r>
          </a:p>
          <a:p>
            <a:pPr lvl="0">
              <a:lnSpc>
                <a:spcPct val="90000"/>
              </a:lnSpc>
            </a:pPr>
            <a:r>
              <a:rPr lang="en-IN" sz="1500">
                <a:solidFill>
                  <a:srgbClr val="FFFFFF"/>
                </a:solidFill>
              </a:rPr>
              <a:t>Daily functional ability decreases, affecting independence and overall quality of life.</a:t>
            </a:r>
          </a:p>
        </p:txBody>
      </p:sp>
      <p:pic>
        <p:nvPicPr>
          <p:cNvPr id="7" name="Audio 6">
            <a:hlinkClick r:id="" action="ppaction://media"/>
            <a:extLst>
              <a:ext uri="{FF2B5EF4-FFF2-40B4-BE49-F238E27FC236}">
                <a16:creationId xmlns:a16="http://schemas.microsoft.com/office/drawing/2014/main" id="{5C6F25EA-5DD8-FCBD-8DDB-51DDABDDD74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84743669"/>
      </p:ext>
    </p:extLst>
  </p:cSld>
  <p:clrMapOvr>
    <a:masterClrMapping/>
  </p:clrMapOvr>
  <mc:AlternateContent xmlns:mc="http://schemas.openxmlformats.org/markup-compatibility/2006" xmlns:p14="http://schemas.microsoft.com/office/powerpoint/2010/main">
    <mc:Choice Requires="p14">
      <p:transition spd="slow" p14:dur="2000" advTm="51316"/>
    </mc:Choice>
    <mc:Fallback xmlns="">
      <p:transition spd="slow" advTm="513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83FF4-F738-8FBC-24CE-2A8436943FCC}"/>
              </a:ext>
            </a:extLst>
          </p:cNvPr>
          <p:cNvSpPr>
            <a:spLocks noGrp="1"/>
          </p:cNvSpPr>
          <p:nvPr>
            <p:ph type="title"/>
          </p:nvPr>
        </p:nvSpPr>
        <p:spPr>
          <a:xfrm>
            <a:off x="676746" y="609600"/>
            <a:ext cx="3729076" cy="1193800"/>
          </a:xfrm>
        </p:spPr>
        <p:txBody>
          <a:bodyPr anchor="ctr">
            <a:normAutofit/>
          </a:bodyPr>
          <a:lstStyle/>
          <a:p>
            <a:r>
              <a:rPr lang="en-GB"/>
              <a:t>Diagnosis of Osteoarthritis</a:t>
            </a:r>
          </a:p>
        </p:txBody>
      </p:sp>
      <p:sp>
        <p:nvSpPr>
          <p:cNvPr id="3" name="Content Placeholder 2">
            <a:extLst>
              <a:ext uri="{FF2B5EF4-FFF2-40B4-BE49-F238E27FC236}">
                <a16:creationId xmlns:a16="http://schemas.microsoft.com/office/drawing/2014/main" id="{F55819C2-4211-CD13-C7F0-5811B19E7400}"/>
              </a:ext>
            </a:extLst>
          </p:cNvPr>
          <p:cNvSpPr>
            <a:spLocks noGrp="1"/>
          </p:cNvSpPr>
          <p:nvPr>
            <p:ph idx="1"/>
          </p:nvPr>
        </p:nvSpPr>
        <p:spPr>
          <a:xfrm>
            <a:off x="685167" y="2160589"/>
            <a:ext cx="3720916" cy="3560733"/>
          </a:xfrm>
        </p:spPr>
        <p:txBody>
          <a:bodyPr>
            <a:normAutofit/>
          </a:bodyPr>
          <a:lstStyle/>
          <a:p>
            <a:pPr lvl="0" algn="just">
              <a:lnSpc>
                <a:spcPct val="90000"/>
              </a:lnSpc>
            </a:pPr>
            <a:r>
              <a:rPr lang="en-IN" sz="1500"/>
              <a:t>Clinical assessment evaluates joint pain, stiffness, and reduced mobility symptoms.</a:t>
            </a:r>
          </a:p>
          <a:p>
            <a:pPr lvl="0" algn="just">
              <a:lnSpc>
                <a:spcPct val="90000"/>
              </a:lnSpc>
            </a:pPr>
            <a:r>
              <a:rPr lang="en-IN" sz="1500"/>
              <a:t>Physical examination checks tenderness, swelling, range of motion, joint deformities.</a:t>
            </a:r>
          </a:p>
          <a:p>
            <a:pPr lvl="0" algn="just">
              <a:lnSpc>
                <a:spcPct val="90000"/>
              </a:lnSpc>
            </a:pPr>
            <a:r>
              <a:rPr lang="en-IN" sz="1500"/>
              <a:t>Patient symptoms guide initial suspicion of osteoarthritis diagnosis.</a:t>
            </a:r>
          </a:p>
          <a:p>
            <a:pPr lvl="0" algn="just">
              <a:lnSpc>
                <a:spcPct val="90000"/>
              </a:lnSpc>
            </a:pPr>
            <a:r>
              <a:rPr lang="en-IN" sz="1500"/>
              <a:t>X-rays identify joint space narrowing and bone spurs (Sato et al., 2022).</a:t>
            </a:r>
          </a:p>
          <a:p>
            <a:pPr lvl="0" algn="just">
              <a:lnSpc>
                <a:spcPct val="90000"/>
              </a:lnSpc>
            </a:pPr>
            <a:r>
              <a:rPr lang="en-IN" sz="1500"/>
              <a:t>MRI provides detailed imaging of cartilage and ligaments when needed.</a:t>
            </a:r>
          </a:p>
        </p:txBody>
      </p:sp>
      <p:pic>
        <p:nvPicPr>
          <p:cNvPr id="5" name="Picture 4">
            <a:extLst>
              <a:ext uri="{FF2B5EF4-FFF2-40B4-BE49-F238E27FC236}">
                <a16:creationId xmlns:a16="http://schemas.microsoft.com/office/drawing/2014/main" id="{E10A6698-928A-D848-544E-8E8B50BE7CCC}"/>
              </a:ext>
            </a:extLst>
          </p:cNvPr>
          <p:cNvPicPr>
            <a:picLocks noChangeAspect="1"/>
          </p:cNvPicPr>
          <p:nvPr/>
        </p:nvPicPr>
        <p:blipFill>
          <a:blip r:embed="rId5"/>
          <a:stretch>
            <a:fillRect/>
          </a:stretch>
        </p:blipFill>
        <p:spPr>
          <a:xfrm>
            <a:off x="4871040" y="1993900"/>
            <a:ext cx="5651957" cy="3560732"/>
          </a:xfrm>
          <a:prstGeom prst="rect">
            <a:avLst/>
          </a:prstGeom>
        </p:spPr>
      </p:pic>
      <p:pic>
        <p:nvPicPr>
          <p:cNvPr id="7" name="Audio 6">
            <a:hlinkClick r:id="" action="ppaction://media"/>
            <a:extLst>
              <a:ext uri="{FF2B5EF4-FFF2-40B4-BE49-F238E27FC236}">
                <a16:creationId xmlns:a16="http://schemas.microsoft.com/office/drawing/2014/main" id="{9DC139BB-3CA6-0EDC-1E97-AB20AC2CBA5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18610023"/>
      </p:ext>
    </p:extLst>
  </p:cSld>
  <p:clrMapOvr>
    <a:masterClrMapping/>
  </p:clrMapOvr>
  <mc:AlternateContent xmlns:mc="http://schemas.openxmlformats.org/markup-compatibility/2006" xmlns:p14="http://schemas.microsoft.com/office/powerpoint/2010/main">
    <mc:Choice Requires="p14">
      <p:transition spd="slow" p14:dur="2000" advTm="55058"/>
    </mc:Choice>
    <mc:Fallback xmlns="">
      <p:transition spd="slow" advTm="550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Shape 27">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3FADFB8-70BB-2653-131C-7BA2EE598496}"/>
              </a:ext>
            </a:extLst>
          </p:cNvPr>
          <p:cNvSpPr>
            <a:spLocks noGrp="1"/>
          </p:cNvSpPr>
          <p:nvPr>
            <p:ph type="title"/>
          </p:nvPr>
        </p:nvSpPr>
        <p:spPr>
          <a:xfrm>
            <a:off x="7181723" y="609600"/>
            <a:ext cx="4512989" cy="1409700"/>
          </a:xfrm>
        </p:spPr>
        <p:txBody>
          <a:bodyPr anchor="ctr">
            <a:normAutofit/>
          </a:bodyPr>
          <a:lstStyle/>
          <a:p>
            <a:r>
              <a:rPr lang="en-GB">
                <a:solidFill>
                  <a:srgbClr val="FFFFFF"/>
                </a:solidFill>
              </a:rPr>
              <a:t>Care Plan: Medical Management</a:t>
            </a:r>
          </a:p>
        </p:txBody>
      </p:sp>
      <p:pic>
        <p:nvPicPr>
          <p:cNvPr id="5" name="Picture 4">
            <a:extLst>
              <a:ext uri="{FF2B5EF4-FFF2-40B4-BE49-F238E27FC236}">
                <a16:creationId xmlns:a16="http://schemas.microsoft.com/office/drawing/2014/main" id="{12559128-888F-1C93-58EC-8682F44A494B}"/>
              </a:ext>
            </a:extLst>
          </p:cNvPr>
          <p:cNvPicPr>
            <a:picLocks noChangeAspect="1"/>
          </p:cNvPicPr>
          <p:nvPr/>
        </p:nvPicPr>
        <p:blipFill>
          <a:blip r:embed="rId5"/>
          <a:stretch>
            <a:fillRect/>
          </a:stretch>
        </p:blipFill>
        <p:spPr>
          <a:xfrm>
            <a:off x="280948" y="1780034"/>
            <a:ext cx="5850397" cy="3802758"/>
          </a:xfrm>
          <a:prstGeom prst="rect">
            <a:avLst/>
          </a:prstGeom>
        </p:spPr>
      </p:pic>
      <p:sp>
        <p:nvSpPr>
          <p:cNvPr id="3" name="Content Placeholder 2">
            <a:extLst>
              <a:ext uri="{FF2B5EF4-FFF2-40B4-BE49-F238E27FC236}">
                <a16:creationId xmlns:a16="http://schemas.microsoft.com/office/drawing/2014/main" id="{B816F303-4500-1B60-387E-FF4D7D087147}"/>
              </a:ext>
            </a:extLst>
          </p:cNvPr>
          <p:cNvSpPr>
            <a:spLocks noGrp="1"/>
          </p:cNvSpPr>
          <p:nvPr>
            <p:ph idx="1"/>
          </p:nvPr>
        </p:nvSpPr>
        <p:spPr>
          <a:xfrm>
            <a:off x="7181724" y="2219998"/>
            <a:ext cx="4512988" cy="3317938"/>
          </a:xfrm>
        </p:spPr>
        <p:txBody>
          <a:bodyPr anchor="t">
            <a:normAutofit/>
          </a:bodyPr>
          <a:lstStyle/>
          <a:p>
            <a:pPr lvl="0">
              <a:lnSpc>
                <a:spcPct val="90000"/>
              </a:lnSpc>
            </a:pPr>
            <a:r>
              <a:rPr lang="en-IN" sz="1700">
                <a:solidFill>
                  <a:srgbClr val="FFFFFF"/>
                </a:solidFill>
              </a:rPr>
              <a:t>Medical management aims to reduce pain and improve joint function.</a:t>
            </a:r>
          </a:p>
          <a:p>
            <a:pPr lvl="0">
              <a:lnSpc>
                <a:spcPct val="90000"/>
              </a:lnSpc>
            </a:pPr>
            <a:r>
              <a:rPr lang="en-IN" sz="1700">
                <a:solidFill>
                  <a:srgbClr val="FFFFFF"/>
                </a:solidFill>
              </a:rPr>
              <a:t>Paracetamol and NSAIDs relieve pain and reduce inflammation (Brightwell et al., 2023).</a:t>
            </a:r>
          </a:p>
          <a:p>
            <a:pPr lvl="0">
              <a:lnSpc>
                <a:spcPct val="90000"/>
              </a:lnSpc>
            </a:pPr>
            <a:r>
              <a:rPr lang="en-IN" sz="1700">
                <a:solidFill>
                  <a:srgbClr val="FFFFFF"/>
                </a:solidFill>
              </a:rPr>
              <a:t>Physiotherapy strengthens muscles and improves joint flexibility and mobility.</a:t>
            </a:r>
          </a:p>
          <a:p>
            <a:pPr lvl="0">
              <a:lnSpc>
                <a:spcPct val="90000"/>
              </a:lnSpc>
            </a:pPr>
            <a:r>
              <a:rPr lang="en-IN" sz="1700">
                <a:solidFill>
                  <a:srgbClr val="FFFFFF"/>
                </a:solidFill>
              </a:rPr>
              <a:t>Joint injections reduce inflammation and provide temporary pain relief.</a:t>
            </a:r>
          </a:p>
          <a:p>
            <a:pPr lvl="0">
              <a:lnSpc>
                <a:spcPct val="90000"/>
              </a:lnSpc>
            </a:pPr>
            <a:r>
              <a:rPr lang="en-IN" sz="1700">
                <a:solidFill>
                  <a:srgbClr val="FFFFFF"/>
                </a:solidFill>
              </a:rPr>
              <a:t>Severe cases may require surgical treatment such as joint replacement.</a:t>
            </a:r>
          </a:p>
        </p:txBody>
      </p:sp>
      <p:pic>
        <p:nvPicPr>
          <p:cNvPr id="7" name="Audio 6">
            <a:hlinkClick r:id="" action="ppaction://media"/>
            <a:extLst>
              <a:ext uri="{FF2B5EF4-FFF2-40B4-BE49-F238E27FC236}">
                <a16:creationId xmlns:a16="http://schemas.microsoft.com/office/drawing/2014/main" id="{98B5E791-74AB-28C2-906B-815BE1A7195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22513651"/>
      </p:ext>
    </p:extLst>
  </p:cSld>
  <p:clrMapOvr>
    <a:masterClrMapping/>
  </p:clrMapOvr>
  <mc:AlternateContent xmlns:mc="http://schemas.openxmlformats.org/markup-compatibility/2006" xmlns:p14="http://schemas.microsoft.com/office/powerpoint/2010/main">
    <mc:Choice Requires="p14">
      <p:transition spd="slow" p14:dur="2000" advTm="66717"/>
    </mc:Choice>
    <mc:Fallback xmlns="">
      <p:transition spd="slow" advTm="667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C4737-E7B2-13DC-D909-79AD0997D893}"/>
              </a:ext>
            </a:extLst>
          </p:cNvPr>
          <p:cNvSpPr>
            <a:spLocks noGrp="1"/>
          </p:cNvSpPr>
          <p:nvPr>
            <p:ph type="title"/>
          </p:nvPr>
        </p:nvSpPr>
        <p:spPr>
          <a:xfrm>
            <a:off x="558800" y="609600"/>
            <a:ext cx="8715202" cy="582246"/>
          </a:xfrm>
        </p:spPr>
        <p:txBody>
          <a:bodyPr>
            <a:normAutofit/>
          </a:bodyPr>
          <a:lstStyle/>
          <a:p>
            <a:pPr>
              <a:lnSpc>
                <a:spcPct val="90000"/>
              </a:lnSpc>
            </a:pPr>
            <a:r>
              <a:rPr lang="en-GB" sz="2800"/>
              <a:t>Lifestyle and Self-Management Strategies</a:t>
            </a:r>
          </a:p>
        </p:txBody>
      </p:sp>
      <p:sp>
        <p:nvSpPr>
          <p:cNvPr id="3" name="Content Placeholder 2">
            <a:extLst>
              <a:ext uri="{FF2B5EF4-FFF2-40B4-BE49-F238E27FC236}">
                <a16:creationId xmlns:a16="http://schemas.microsoft.com/office/drawing/2014/main" id="{ED2B5A1B-5CF1-7486-DCAB-70DC066FD012}"/>
              </a:ext>
            </a:extLst>
          </p:cNvPr>
          <p:cNvSpPr>
            <a:spLocks noGrp="1"/>
          </p:cNvSpPr>
          <p:nvPr>
            <p:ph idx="1"/>
          </p:nvPr>
        </p:nvSpPr>
        <p:spPr>
          <a:xfrm>
            <a:off x="5536734" y="2160589"/>
            <a:ext cx="4305766" cy="3249611"/>
          </a:xfrm>
        </p:spPr>
        <p:txBody>
          <a:bodyPr>
            <a:normAutofit/>
          </a:bodyPr>
          <a:lstStyle/>
          <a:p>
            <a:pPr lvl="0" algn="just">
              <a:lnSpc>
                <a:spcPct val="90000"/>
              </a:lnSpc>
            </a:pPr>
            <a:r>
              <a:rPr lang="en-IN" sz="1500"/>
              <a:t>Maintaining healthy weight reduces pressure on weight-bearing joints (Farrag et al., 2024).</a:t>
            </a:r>
          </a:p>
          <a:p>
            <a:pPr lvl="0" algn="just">
              <a:lnSpc>
                <a:spcPct val="90000"/>
              </a:lnSpc>
            </a:pPr>
            <a:r>
              <a:rPr lang="en-IN" sz="1500"/>
              <a:t>Regular low-impact exercise strengthens muscles and improves joint flexibility.</a:t>
            </a:r>
          </a:p>
          <a:p>
            <a:pPr lvl="0" algn="just">
              <a:lnSpc>
                <a:spcPct val="90000"/>
              </a:lnSpc>
            </a:pPr>
            <a:r>
              <a:rPr lang="en-IN" sz="1500"/>
              <a:t>Balanced healthy diet supports overall health and helps control body weight.</a:t>
            </a:r>
          </a:p>
          <a:p>
            <a:pPr lvl="0" algn="just">
              <a:lnSpc>
                <a:spcPct val="90000"/>
              </a:lnSpc>
            </a:pPr>
            <a:r>
              <a:rPr lang="en-IN" sz="1500"/>
              <a:t>Joint protection techniques prevent excessive strain and reduce further joint damage.</a:t>
            </a:r>
          </a:p>
          <a:p>
            <a:pPr lvl="0" algn="just">
              <a:lnSpc>
                <a:spcPct val="90000"/>
              </a:lnSpc>
            </a:pPr>
            <a:r>
              <a:rPr lang="en-IN" sz="1500"/>
              <a:t>Assistive devices improve mobility, reduce joint stress, increase daily independence.</a:t>
            </a:r>
          </a:p>
        </p:txBody>
      </p:sp>
      <p:sp>
        <p:nvSpPr>
          <p:cNvPr id="10" name="Isosceles Triangle 9">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Picture 6">
            <a:extLst>
              <a:ext uri="{FF2B5EF4-FFF2-40B4-BE49-F238E27FC236}">
                <a16:creationId xmlns:a16="http://schemas.microsoft.com/office/drawing/2014/main" id="{D0267BFC-19C7-17DB-A62F-DBE617D8AC74}"/>
              </a:ext>
            </a:extLst>
          </p:cNvPr>
          <p:cNvPicPr>
            <a:picLocks noChangeAspect="1"/>
          </p:cNvPicPr>
          <p:nvPr/>
        </p:nvPicPr>
        <p:blipFill>
          <a:blip r:embed="rId5"/>
          <a:stretch>
            <a:fillRect/>
          </a:stretch>
        </p:blipFill>
        <p:spPr>
          <a:xfrm>
            <a:off x="156047" y="1778000"/>
            <a:ext cx="5117016" cy="3530600"/>
          </a:xfrm>
          <a:prstGeom prst="rect">
            <a:avLst/>
          </a:prstGeom>
        </p:spPr>
      </p:pic>
      <p:pic>
        <p:nvPicPr>
          <p:cNvPr id="6" name="Audio 5">
            <a:hlinkClick r:id="" action="ppaction://media"/>
            <a:extLst>
              <a:ext uri="{FF2B5EF4-FFF2-40B4-BE49-F238E27FC236}">
                <a16:creationId xmlns:a16="http://schemas.microsoft.com/office/drawing/2014/main" id="{F3014B94-EE5F-E0E7-59FC-D000B0267B9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04541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1683"/>
    </mc:Choice>
    <mc:Fallback xmlns="">
      <p:transition spd="slow" advTm="616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5CE12-B746-A855-5563-F0DED3C57452}"/>
              </a:ext>
            </a:extLst>
          </p:cNvPr>
          <p:cNvSpPr>
            <a:spLocks noGrp="1"/>
          </p:cNvSpPr>
          <p:nvPr>
            <p:ph type="title"/>
          </p:nvPr>
        </p:nvSpPr>
        <p:spPr/>
        <p:txBody>
          <a:bodyPr/>
          <a:lstStyle/>
          <a:p>
            <a:r>
              <a:rPr lang="en-GB"/>
              <a:t>Monitoring, Communication, and Ethical Considerations</a:t>
            </a:r>
          </a:p>
        </p:txBody>
      </p:sp>
      <p:graphicFrame>
        <p:nvGraphicFramePr>
          <p:cNvPr id="5" name="Content Placeholder 2">
            <a:extLst>
              <a:ext uri="{FF2B5EF4-FFF2-40B4-BE49-F238E27FC236}">
                <a16:creationId xmlns:a16="http://schemas.microsoft.com/office/drawing/2014/main" id="{72B0AC11-DCDA-C665-5CF5-C31CA710A206}"/>
              </a:ext>
            </a:extLst>
          </p:cNvPr>
          <p:cNvGraphicFramePr>
            <a:graphicFrameLocks noGrp="1"/>
          </p:cNvGraphicFramePr>
          <p:nvPr>
            <p:ph idx="1"/>
          </p:nvPr>
        </p:nvGraphicFramePr>
        <p:xfrm>
          <a:off x="677334" y="2160589"/>
          <a:ext cx="8596668" cy="388077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20362167-3682-332D-CACC-B650A2812631}"/>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89867450"/>
      </p:ext>
    </p:extLst>
  </p:cSld>
  <p:clrMapOvr>
    <a:masterClrMapping/>
  </p:clrMapOvr>
  <mc:AlternateContent xmlns:mc="http://schemas.openxmlformats.org/markup-compatibility/2006" xmlns:p14="http://schemas.microsoft.com/office/powerpoint/2010/main">
    <mc:Choice Requires="p14">
      <p:transition spd="slow" p14:dur="2000" advTm="63456"/>
    </mc:Choice>
    <mc:Fallback xmlns="">
      <p:transition spd="slow" advTm="63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5EA885-CD63-B449-A53F-00488EF7EB13}"/>
              </a:ext>
            </a:extLst>
          </p:cNvPr>
          <p:cNvSpPr>
            <a:spLocks noGrp="1"/>
          </p:cNvSpPr>
          <p:nvPr>
            <p:ph type="title"/>
          </p:nvPr>
        </p:nvSpPr>
        <p:spPr>
          <a:xfrm>
            <a:off x="652481" y="1382486"/>
            <a:ext cx="3547581" cy="4093028"/>
          </a:xfrm>
        </p:spPr>
        <p:txBody>
          <a:bodyPr anchor="ctr">
            <a:normAutofit/>
          </a:bodyPr>
          <a:lstStyle/>
          <a:p>
            <a:r>
              <a:rPr lang="en-GB" sz="4400"/>
              <a:t>Conclusion</a:t>
            </a:r>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E8AF794-6771-386A-A62F-0AE4DAF677AD}"/>
              </a:ext>
            </a:extLst>
          </p:cNvPr>
          <p:cNvGraphicFramePr>
            <a:graphicFrameLocks noGrp="1"/>
          </p:cNvGraphicFramePr>
          <p:nvPr>
            <p:ph idx="1"/>
            <p:extLst>
              <p:ext uri="{D42A27DB-BD31-4B8C-83A1-F6EECF244321}">
                <p14:modId xmlns:p14="http://schemas.microsoft.com/office/powerpoint/2010/main" val="3259035729"/>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55A49A70-E7E4-7D4E-21CF-C2E137A44C0E}"/>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328948" t="-328948" r="-328948" b="-328948"/>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38584599"/>
      </p:ext>
    </p:extLst>
  </p:cSld>
  <p:clrMapOvr>
    <a:masterClrMapping/>
  </p:clrMapOvr>
  <mc:AlternateContent xmlns:mc="http://schemas.openxmlformats.org/markup-compatibility/2006" xmlns:p14="http://schemas.microsoft.com/office/powerpoint/2010/main">
    <mc:Choice Requires="p14">
      <p:transition spd="slow" p14:dur="2000" advTm="40856"/>
    </mc:Choice>
    <mc:Fallback xmlns="">
      <p:transition spd="slow" advTm="408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A4FBE7-F280-9581-3A03-E7C624C499FE}"/>
              </a:ext>
            </a:extLst>
          </p:cNvPr>
          <p:cNvSpPr>
            <a:spLocks noGrp="1"/>
          </p:cNvSpPr>
          <p:nvPr>
            <p:ph idx="1"/>
          </p:nvPr>
        </p:nvSpPr>
        <p:spPr>
          <a:xfrm>
            <a:off x="355601" y="381000"/>
            <a:ext cx="6827308" cy="6134099"/>
          </a:xfrm>
        </p:spPr>
        <p:txBody>
          <a:bodyPr anchor="ctr">
            <a:normAutofit lnSpcReduction="10000"/>
          </a:bodyPr>
          <a:lstStyle/>
          <a:p>
            <a:pPr algn="just">
              <a:lnSpc>
                <a:spcPct val="90000"/>
              </a:lnSpc>
            </a:pPr>
            <a:r>
              <a:rPr lang="en-GB" sz="900"/>
              <a:t>Brightwell, C.R., Latham, C.M., Keeble, A.R., Thomas, N.T., Owen, A.M., Reeves, K.A., Long, D.E., Patrick, M., Gonzalez-Velez, S., Abed, V. and Annamalai, R.T., (2023). GDF8 inhibition enhances musculoskeletal recovery and mitigates posttraumatic osteoarthritis following joint injury. </a:t>
            </a:r>
            <a:r>
              <a:rPr lang="en-GB" sz="900" i="1"/>
              <a:t>Science Advances</a:t>
            </a:r>
            <a:r>
              <a:rPr lang="en-GB" sz="900"/>
              <a:t>, </a:t>
            </a:r>
            <a:r>
              <a:rPr lang="en-GB" sz="900" i="1"/>
              <a:t>9</a:t>
            </a:r>
            <a:r>
              <a:rPr lang="en-GB" sz="900"/>
              <a:t>(48), p.eadi9134.</a:t>
            </a:r>
            <a:endParaRPr lang="en-IN" sz="900"/>
          </a:p>
          <a:p>
            <a:pPr algn="just">
              <a:lnSpc>
                <a:spcPct val="90000"/>
              </a:lnSpc>
            </a:pPr>
            <a:r>
              <a:rPr lang="en-GB" sz="900" err="1"/>
              <a:t>Chevalley</a:t>
            </a:r>
            <a:r>
              <a:rPr lang="en-GB" sz="900"/>
              <a:t>, T., Brandi, M.L., Cashman, K.D., Cavalier, E., Harvey, N.C., Maggi, S., Cooper, C., Al-</a:t>
            </a:r>
            <a:r>
              <a:rPr lang="en-GB" sz="900" err="1"/>
              <a:t>Daghri</a:t>
            </a:r>
            <a:r>
              <a:rPr lang="en-GB" sz="900"/>
              <a:t>, N., Bock, O., Bruyère, O. and Rosa, M.M., (2022). Role of vitamin D supplementation in the management of musculoskeletal diseases: update from an European Society of Clinical and Economical Aspects of Osteoporosis, Osteoarthritis and Musculoskeletal Diseases (ESCEO) working group. </a:t>
            </a:r>
            <a:r>
              <a:rPr lang="en-GB" sz="900" i="1"/>
              <a:t>Aging clinical and experimental research</a:t>
            </a:r>
            <a:r>
              <a:rPr lang="en-GB" sz="900"/>
              <a:t>, </a:t>
            </a:r>
            <a:r>
              <a:rPr lang="en-GB" sz="900" i="1"/>
              <a:t>34</a:t>
            </a:r>
            <a:r>
              <a:rPr lang="en-GB" sz="900"/>
              <a:t>(11), pp.2603-2623.</a:t>
            </a:r>
            <a:endParaRPr lang="en-IN" sz="900"/>
          </a:p>
          <a:p>
            <a:pPr algn="just">
              <a:lnSpc>
                <a:spcPct val="90000"/>
              </a:lnSpc>
            </a:pPr>
            <a:r>
              <a:rPr lang="en-GB" sz="900"/>
              <a:t>Csonka, V., </a:t>
            </a:r>
            <a:r>
              <a:rPr lang="en-GB" sz="900" err="1"/>
              <a:t>Varjú</a:t>
            </a:r>
            <a:r>
              <a:rPr lang="en-GB" sz="900"/>
              <a:t>, C. and Lendvay, M., (2023). Diabetes mellitus-related musculoskeletal disorders: Unveiling the cluster of diseases. </a:t>
            </a:r>
            <a:r>
              <a:rPr lang="en-GB" sz="900" i="1"/>
              <a:t>Primary care diabetes</a:t>
            </a:r>
            <a:r>
              <a:rPr lang="en-GB" sz="900"/>
              <a:t>, </a:t>
            </a:r>
            <a:r>
              <a:rPr lang="en-GB" sz="900" i="1"/>
              <a:t>17</a:t>
            </a:r>
            <a:r>
              <a:rPr lang="en-GB" sz="900"/>
              <a:t>(6), pp.548-553.</a:t>
            </a:r>
            <a:endParaRPr lang="en-IN" sz="900"/>
          </a:p>
          <a:p>
            <a:pPr algn="just">
              <a:lnSpc>
                <a:spcPct val="90000"/>
              </a:lnSpc>
            </a:pPr>
            <a:r>
              <a:rPr lang="en-GB" sz="900" err="1"/>
              <a:t>Dashtyan</a:t>
            </a:r>
            <a:r>
              <a:rPr lang="en-GB" sz="900"/>
              <a:t>, M., </a:t>
            </a:r>
            <a:r>
              <a:rPr lang="en-GB" sz="900" err="1"/>
              <a:t>Tavafian</a:t>
            </a:r>
            <a:r>
              <a:rPr lang="en-GB" sz="900"/>
              <a:t>, S.S., Karimzadeh, K. and Yazdanpanah, P., (2025). Knee osteoarthritis pain management in post menopause women. </a:t>
            </a:r>
            <a:r>
              <a:rPr lang="en-GB" sz="900" i="1"/>
              <a:t>International Journal of Musculoskeletal Pain Prevention</a:t>
            </a:r>
            <a:r>
              <a:rPr lang="en-GB" sz="900"/>
              <a:t>, </a:t>
            </a:r>
            <a:r>
              <a:rPr lang="en-GB" sz="900" i="1"/>
              <a:t>7</a:t>
            </a:r>
            <a:r>
              <a:rPr lang="en-GB" sz="900"/>
              <a:t>(1), pp.649-657.</a:t>
            </a:r>
            <a:endParaRPr lang="en-IN" sz="900"/>
          </a:p>
          <a:p>
            <a:pPr algn="just">
              <a:lnSpc>
                <a:spcPct val="90000"/>
              </a:lnSpc>
            </a:pPr>
            <a:r>
              <a:rPr lang="en-GB" sz="900"/>
              <a:t>Farrag, Y., Farrag, M., Varela-García, M., Torrijos-</a:t>
            </a:r>
            <a:r>
              <a:rPr lang="en-GB" sz="900" err="1"/>
              <a:t>Pulpón</a:t>
            </a:r>
            <a:r>
              <a:rPr lang="en-GB" sz="900"/>
              <a:t>, C., </a:t>
            </a:r>
            <a:r>
              <a:rPr lang="en-GB" sz="900" err="1"/>
              <a:t>Capuozzo</a:t>
            </a:r>
            <a:r>
              <a:rPr lang="en-GB" sz="900"/>
              <a:t>, M., </a:t>
            </a:r>
            <a:r>
              <a:rPr lang="en-GB" sz="900" err="1"/>
              <a:t>Ottaiano</a:t>
            </a:r>
            <a:r>
              <a:rPr lang="en-GB" sz="900"/>
              <a:t>, A., Lago, F., Mera, A., Pino, J. and </a:t>
            </a:r>
            <a:r>
              <a:rPr lang="en-GB" sz="900" err="1"/>
              <a:t>Gualillo</a:t>
            </a:r>
            <a:r>
              <a:rPr lang="en-GB" sz="900"/>
              <a:t>, O., (2024). Adipokines as potential pharmacological targets for immune inflammatory rheumatic diseases: Focus on rheumatoid arthritis, osteoarthritis, and intervertebral disc degeneration. </a:t>
            </a:r>
            <a:r>
              <a:rPr lang="en-GB" sz="900" i="1"/>
              <a:t>Pharmacological Research</a:t>
            </a:r>
            <a:r>
              <a:rPr lang="en-GB" sz="900"/>
              <a:t>, </a:t>
            </a:r>
            <a:r>
              <a:rPr lang="en-GB" sz="900" i="1"/>
              <a:t>205</a:t>
            </a:r>
            <a:r>
              <a:rPr lang="en-GB" sz="900"/>
              <a:t>, p.107219.</a:t>
            </a:r>
            <a:endParaRPr lang="en-IN" sz="900"/>
          </a:p>
          <a:p>
            <a:pPr algn="just">
              <a:lnSpc>
                <a:spcPct val="90000"/>
              </a:lnSpc>
            </a:pPr>
            <a:r>
              <a:rPr lang="en-GB" sz="900" err="1"/>
              <a:t>Greggi</a:t>
            </a:r>
            <a:r>
              <a:rPr lang="en-GB" sz="900"/>
              <a:t>, C., Visconti, V.V., Albanese, M., Gasperini, B., </a:t>
            </a:r>
            <a:r>
              <a:rPr lang="en-GB" sz="900" err="1"/>
              <a:t>Chiavoghilefu</a:t>
            </a:r>
            <a:r>
              <a:rPr lang="en-GB" sz="900"/>
              <a:t>, A., Prezioso, C., Persechino, B., </a:t>
            </a:r>
            <a:r>
              <a:rPr lang="en-GB" sz="900" err="1"/>
              <a:t>Iavicoli</a:t>
            </a:r>
            <a:r>
              <a:rPr lang="en-GB" sz="900"/>
              <a:t>, S., Gasbarra, E., </a:t>
            </a:r>
            <a:r>
              <a:rPr lang="en-GB" sz="900" err="1"/>
              <a:t>Iundusi</a:t>
            </a:r>
            <a:r>
              <a:rPr lang="en-GB" sz="900"/>
              <a:t>, R. and Tarantino, U., (2024). Work-related musculoskeletal disorders: A systematic review and meta-analysis. </a:t>
            </a:r>
            <a:r>
              <a:rPr lang="en-GB" sz="900" i="1"/>
              <a:t>Journal of Clinical Medicine</a:t>
            </a:r>
            <a:r>
              <a:rPr lang="en-GB" sz="900"/>
              <a:t>, </a:t>
            </a:r>
            <a:r>
              <a:rPr lang="en-GB" sz="900" i="1"/>
              <a:t>13</a:t>
            </a:r>
            <a:r>
              <a:rPr lang="en-GB" sz="900"/>
              <a:t>(13), p.3964.</a:t>
            </a:r>
            <a:endParaRPr lang="en-IN" sz="900"/>
          </a:p>
          <a:p>
            <a:pPr algn="just">
              <a:lnSpc>
                <a:spcPct val="90000"/>
              </a:lnSpc>
            </a:pPr>
            <a:r>
              <a:rPr lang="en-GB" sz="900"/>
              <a:t>Ho-Henriksson, C.M., Svensson, M., Thorstensson, C.A. and Nordeman, L., (2022). Physiotherapist or physician as primary assessor for patients with suspected knee osteoarthritis in primary care–a cost-effectiveness analysis of a pragmatic trial. </a:t>
            </a:r>
            <a:r>
              <a:rPr lang="en-GB" sz="900" i="1"/>
              <a:t>BMC musculoskeletal disorders</a:t>
            </a:r>
            <a:r>
              <a:rPr lang="en-GB" sz="900"/>
              <a:t>, </a:t>
            </a:r>
            <a:r>
              <a:rPr lang="en-GB" sz="900" i="1"/>
              <a:t>23</a:t>
            </a:r>
            <a:r>
              <a:rPr lang="en-GB" sz="900"/>
              <a:t>(1), p.260.</a:t>
            </a:r>
            <a:endParaRPr lang="en-IN" sz="900"/>
          </a:p>
          <a:p>
            <a:pPr algn="just">
              <a:lnSpc>
                <a:spcPct val="90000"/>
              </a:lnSpc>
            </a:pPr>
            <a:r>
              <a:rPr lang="en-GB" sz="900"/>
              <a:t>Liu, G., Wei, J., Xiao, W., Xie, W., Ru, Q., Chen, L., Wu, Y., </a:t>
            </a:r>
            <a:r>
              <a:rPr lang="en-GB" sz="900" err="1"/>
              <a:t>Mobasheri</a:t>
            </a:r>
            <a:r>
              <a:rPr lang="en-GB" sz="900"/>
              <a:t>, A. and Li, Y., (2023). Insights into the Notch </a:t>
            </a:r>
            <a:r>
              <a:rPr lang="en-GB" sz="900" err="1"/>
              <a:t>signaling</a:t>
            </a:r>
            <a:r>
              <a:rPr lang="en-GB" sz="900"/>
              <a:t> pathway in degenerative musculoskeletal disorders: Mechanisms and perspectives. </a:t>
            </a:r>
            <a:r>
              <a:rPr lang="en-GB" sz="900" i="1"/>
              <a:t>Biomedicine &amp; Pharmacotherapy</a:t>
            </a:r>
            <a:r>
              <a:rPr lang="en-GB" sz="900"/>
              <a:t>, </a:t>
            </a:r>
            <a:r>
              <a:rPr lang="en-GB" sz="900" i="1"/>
              <a:t>169</a:t>
            </a:r>
            <a:r>
              <a:rPr lang="en-GB" sz="900"/>
              <a:t>, p.115884.</a:t>
            </a:r>
            <a:endParaRPr lang="en-IN" sz="900"/>
          </a:p>
          <a:p>
            <a:pPr algn="just">
              <a:lnSpc>
                <a:spcPct val="90000"/>
              </a:lnSpc>
            </a:pPr>
            <a:r>
              <a:rPr lang="en-GB" sz="900"/>
              <a:t>Matta, C., Takács, R., Ducza, L., Ebeid, R.A., Choi, H. and </a:t>
            </a:r>
            <a:r>
              <a:rPr lang="en-GB" sz="900" err="1"/>
              <a:t>Mobasheri</a:t>
            </a:r>
            <a:r>
              <a:rPr lang="en-GB" sz="900"/>
              <a:t>, A., (2023). Ion channels involved in inflammation and pain in osteoarthritis and related musculoskeletal disorders. </a:t>
            </a:r>
            <a:r>
              <a:rPr lang="en-GB" sz="900" i="1"/>
              <a:t>American Journal of Physiology-Cell Physiology</a:t>
            </a:r>
            <a:r>
              <a:rPr lang="en-GB" sz="900"/>
              <a:t>.</a:t>
            </a:r>
            <a:endParaRPr lang="en-IN" sz="900"/>
          </a:p>
          <a:p>
            <a:pPr algn="just">
              <a:lnSpc>
                <a:spcPct val="90000"/>
              </a:lnSpc>
            </a:pPr>
            <a:r>
              <a:rPr lang="en-GB" sz="900"/>
              <a:t>Mei, L., Zhang, Z., Chen, R. and Li, Z., (2024). Phenome-wide causal associations between osteoarthritis and other complex traits through the latent causal variable analysis. </a:t>
            </a:r>
            <a:r>
              <a:rPr lang="en-GB" sz="900" i="1"/>
              <a:t>BMC musculoskeletal disorders</a:t>
            </a:r>
            <a:r>
              <a:rPr lang="en-GB" sz="900"/>
              <a:t>, </a:t>
            </a:r>
            <a:r>
              <a:rPr lang="en-GB" sz="900" i="1"/>
              <a:t>25</a:t>
            </a:r>
            <a:r>
              <a:rPr lang="en-GB" sz="900"/>
              <a:t>(1), p.238.</a:t>
            </a:r>
            <a:endParaRPr lang="en-IN" sz="900"/>
          </a:p>
          <a:p>
            <a:pPr algn="just">
              <a:lnSpc>
                <a:spcPct val="90000"/>
              </a:lnSpc>
            </a:pPr>
            <a:r>
              <a:rPr lang="en-GB" sz="900"/>
              <a:t>Miller, L.A. and Alves, J.C., (2025). Musculoskeletal disorders and osteoarthritis. </a:t>
            </a:r>
            <a:r>
              <a:rPr lang="en-GB" sz="900" i="1"/>
              <a:t>Laser Therapy in Veterinary Medicine: </a:t>
            </a:r>
            <a:r>
              <a:rPr lang="en-GB" sz="900" i="1" err="1"/>
              <a:t>Photobiomodulation</a:t>
            </a:r>
            <a:r>
              <a:rPr lang="en-GB" sz="900"/>
              <a:t>, pp.129-150.</a:t>
            </a:r>
            <a:endParaRPr lang="en-IN" sz="900"/>
          </a:p>
          <a:p>
            <a:pPr algn="just">
              <a:lnSpc>
                <a:spcPct val="90000"/>
              </a:lnSpc>
            </a:pPr>
            <a:r>
              <a:rPr lang="en-GB" sz="900"/>
              <a:t>Molina-Garcia, P., Mora-Traverso, M., Prieto-Moreno, R., Diaz-Vasquez, A., Antony, B. and Ariza-Vega, P., (2024). Effectiveness and cost-effectiveness of telerehabilitation for musculoskeletal disorders: a systematic review and meta-analysis. </a:t>
            </a:r>
            <a:r>
              <a:rPr lang="en-GB" sz="900" i="1"/>
              <a:t>Annals of physical and rehabilitation medicine</a:t>
            </a:r>
            <a:r>
              <a:rPr lang="en-GB" sz="900"/>
              <a:t>, </a:t>
            </a:r>
            <a:r>
              <a:rPr lang="en-GB" sz="900" i="1"/>
              <a:t>67</a:t>
            </a:r>
            <a:r>
              <a:rPr lang="en-GB" sz="900"/>
              <a:t>(1), p.101791.</a:t>
            </a:r>
            <a:endParaRPr lang="en-IN" sz="900"/>
          </a:p>
          <a:p>
            <a:pPr algn="just">
              <a:lnSpc>
                <a:spcPct val="90000"/>
              </a:lnSpc>
            </a:pPr>
            <a:r>
              <a:rPr lang="en-GB" sz="900"/>
              <a:t>Mukherjee, A. and Das, B., (2024). The role of inflammatory mediators and matrix metalloproteinases (MMPs) in the progression of osteoarthritis. </a:t>
            </a:r>
            <a:r>
              <a:rPr lang="en-GB" sz="900" i="1"/>
              <a:t>Biomaterials and biosystems</a:t>
            </a:r>
            <a:r>
              <a:rPr lang="en-GB" sz="900"/>
              <a:t>, </a:t>
            </a:r>
            <a:r>
              <a:rPr lang="en-GB" sz="900" i="1"/>
              <a:t>13</a:t>
            </a:r>
            <a:r>
              <a:rPr lang="en-GB" sz="900"/>
              <a:t>, p.100090.</a:t>
            </a:r>
            <a:endParaRPr lang="en-IN" sz="900"/>
          </a:p>
          <a:p>
            <a:pPr algn="just">
              <a:lnSpc>
                <a:spcPct val="90000"/>
              </a:lnSpc>
            </a:pPr>
            <a:r>
              <a:rPr lang="en-GB" sz="900"/>
              <a:t>Sato, K., Inagaki, R., </a:t>
            </a:r>
            <a:r>
              <a:rPr lang="en-GB" sz="900" err="1"/>
              <a:t>Michikawa</a:t>
            </a:r>
            <a:r>
              <a:rPr lang="en-GB" sz="900"/>
              <a:t>, T., Kawabata, S., Ito, K., Morita, M., Hayakawa, K., Kaneko, S., Yamada, S. and Fujita, N., (2022). Prescription drug survey of elderly patients with degenerative musculoskeletal disorders. </a:t>
            </a:r>
            <a:r>
              <a:rPr lang="en-GB" sz="900" i="1"/>
              <a:t>Geriatrics &amp; Gerontology International</a:t>
            </a:r>
            <a:r>
              <a:rPr lang="en-GB" sz="900"/>
              <a:t>, </a:t>
            </a:r>
            <a:r>
              <a:rPr lang="en-GB" sz="900" i="1"/>
              <a:t>22</a:t>
            </a:r>
            <a:r>
              <a:rPr lang="en-GB" sz="900"/>
              <a:t>(2), pp.121-126.</a:t>
            </a:r>
            <a:endParaRPr lang="en-IN" sz="900"/>
          </a:p>
        </p:txBody>
      </p:sp>
      <p:sp>
        <p:nvSpPr>
          <p:cNvPr id="19" name="Rectangle 18">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21" name="Straight Connector 20">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21CDD56-71A4-3191-8548-FC8EAB97FBB7}"/>
              </a:ext>
            </a:extLst>
          </p:cNvPr>
          <p:cNvSpPr>
            <a:spLocks noGrp="1"/>
          </p:cNvSpPr>
          <p:nvPr>
            <p:ph type="title"/>
          </p:nvPr>
        </p:nvSpPr>
        <p:spPr>
          <a:xfrm>
            <a:off x="7829658" y="1253067"/>
            <a:ext cx="3371742" cy="4351866"/>
          </a:xfrm>
        </p:spPr>
        <p:txBody>
          <a:bodyPr anchor="ctr">
            <a:normAutofit/>
          </a:bodyPr>
          <a:lstStyle/>
          <a:p>
            <a:r>
              <a:rPr lang="en-IN" b="1">
                <a:solidFill>
                  <a:schemeClr val="bg1"/>
                </a:solidFill>
              </a:rPr>
              <a:t>References</a:t>
            </a:r>
            <a:endParaRPr lang="en-GB">
              <a:solidFill>
                <a:schemeClr val="bg1"/>
              </a:solidFill>
            </a:endParaRPr>
          </a:p>
        </p:txBody>
      </p:sp>
    </p:spTree>
    <p:extLst>
      <p:ext uri="{BB962C8B-B14F-4D97-AF65-F5344CB8AC3E}">
        <p14:creationId xmlns:p14="http://schemas.microsoft.com/office/powerpoint/2010/main" val="259756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5" name="Group 2054">
            <a:extLst>
              <a:ext uri="{FF2B5EF4-FFF2-40B4-BE49-F238E27FC236}">
                <a16:creationId xmlns:a16="http://schemas.microsoft.com/office/drawing/2014/main" id="{DDE8DE2B-61C1-46D5-BEB8-521321C182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056" name="Straight Connector 2055">
              <a:extLst>
                <a:ext uri="{FF2B5EF4-FFF2-40B4-BE49-F238E27FC236}">
                  <a16:creationId xmlns:a16="http://schemas.microsoft.com/office/drawing/2014/main" id="{E012C92A-B902-4B69-BDCF-CCA3021FCB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057" name="Straight Connector 2056">
              <a:extLst>
                <a:ext uri="{FF2B5EF4-FFF2-40B4-BE49-F238E27FC236}">
                  <a16:creationId xmlns:a16="http://schemas.microsoft.com/office/drawing/2014/main" id="{A2BDBC14-42A0-4182-BFBA-0751F6350C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058" name="Rectangle 23">
              <a:extLst>
                <a:ext uri="{FF2B5EF4-FFF2-40B4-BE49-F238E27FC236}">
                  <a16:creationId xmlns:a16="http://schemas.microsoft.com/office/drawing/2014/main" id="{902DC474-5BCC-4188-ACDC-AD63E6B18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59" name="Rectangle 25">
              <a:extLst>
                <a:ext uri="{FF2B5EF4-FFF2-40B4-BE49-F238E27FC236}">
                  <a16:creationId xmlns:a16="http://schemas.microsoft.com/office/drawing/2014/main" id="{7B427019-8592-4032-931B-4F27104C9D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0" name="Isosceles Triangle 2059">
              <a:extLst>
                <a:ext uri="{FF2B5EF4-FFF2-40B4-BE49-F238E27FC236}">
                  <a16:creationId xmlns:a16="http://schemas.microsoft.com/office/drawing/2014/main" id="{1D6E2CEA-A5BB-4CF7-B907-AE4DBF674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1" name="Rectangle 27">
              <a:extLst>
                <a:ext uri="{FF2B5EF4-FFF2-40B4-BE49-F238E27FC236}">
                  <a16:creationId xmlns:a16="http://schemas.microsoft.com/office/drawing/2014/main" id="{78D09D5A-29CC-4B32-9CE1-72E607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2" name="Rectangle 28">
              <a:extLst>
                <a:ext uri="{FF2B5EF4-FFF2-40B4-BE49-F238E27FC236}">
                  <a16:creationId xmlns:a16="http://schemas.microsoft.com/office/drawing/2014/main" id="{6DF3A3FC-950B-40B0-923D-0F0BC1A54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3" name="Rectangle 29">
              <a:extLst>
                <a:ext uri="{FF2B5EF4-FFF2-40B4-BE49-F238E27FC236}">
                  <a16:creationId xmlns:a16="http://schemas.microsoft.com/office/drawing/2014/main" id="{BCA0F2E1-CD3D-4521-9CCB-41A5CC6C5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4" name="Isosceles Triangle 2063">
              <a:extLst>
                <a:ext uri="{FF2B5EF4-FFF2-40B4-BE49-F238E27FC236}">
                  <a16:creationId xmlns:a16="http://schemas.microsoft.com/office/drawing/2014/main" id="{9BA4F16A-21DC-462A-AD37-0A93C8B79E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5" name="Isosceles Triangle 2064">
              <a:extLst>
                <a:ext uri="{FF2B5EF4-FFF2-40B4-BE49-F238E27FC236}">
                  <a16:creationId xmlns:a16="http://schemas.microsoft.com/office/drawing/2014/main" id="{FB75EBDD-038D-4572-A372-1149382957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067" name="Rectangle 2066">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69" name="Group 2068">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070" name="Straight Connector 2069">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071"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72"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73" name="Isosceles Triangle 2072">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74"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75"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76"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77" name="Isosceles Triangle 2076">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78" name="Isosceles Triangle 2077">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080" name="Rectangle 2079">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Thank You Slide PowerPoint Template">
            <a:extLst>
              <a:ext uri="{FF2B5EF4-FFF2-40B4-BE49-F238E27FC236}">
                <a16:creationId xmlns:a16="http://schemas.microsoft.com/office/drawing/2014/main" id="{3E0F49ED-256D-2928-C8F1-42D3FA7EF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 b="8098"/>
          <a:stretch>
            <a:fillRect/>
          </a:stretch>
        </p:blipFill>
        <p:spPr bwMode="auto">
          <a:xfrm>
            <a:off x="568452" y="571500"/>
            <a:ext cx="11055096"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814669"/>
      </p:ext>
    </p:extLst>
  </p:cSld>
  <p:clrMapOvr>
    <a:masterClrMapping/>
  </p:clrMapOvr>
</p:sld>
</file>

<file path=ppt/theme/theme1.xml><?xml version="1.0" encoding="utf-8"?>
<a:theme xmlns:a="http://schemas.openxmlformats.org/drawingml/2006/main" name="Facet">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0</TotalTime>
  <Words>1949</Words>
  <Application>Microsoft Office PowerPoint</Application>
  <PresentationFormat>Widescreen</PresentationFormat>
  <Paragraphs>129</Paragraphs>
  <Slides>17</Slides>
  <Notes>13</Notes>
  <HiddenSlides>0</HiddenSlides>
  <MMClips>15</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Facet</vt:lpstr>
      <vt:lpstr>MODULE CODE: BMHP5023 MODULE: INTRODUCTION TO PHYSIOLOGY    MUSKOSKELETAL DISORDERS (OSTEOARTHRITIS)</vt:lpstr>
      <vt:lpstr>Introduction</vt:lpstr>
      <vt:lpstr>Fictional Patient Demographic Profile</vt:lpstr>
      <vt:lpstr>Lifestyle and Risk Factors</vt:lpstr>
      <vt:lpstr>Overview of the Musculoskeletal System</vt:lpstr>
      <vt:lpstr>Anatomy of a Joint</vt:lpstr>
      <vt:lpstr>Physiology of Normal Joint Function</vt:lpstr>
      <vt:lpstr>What is Osteoarthritis?</vt:lpstr>
      <vt:lpstr>Pathophysiology of Osteoarthritis</vt:lpstr>
      <vt:lpstr>Symptoms and Functional Impact</vt:lpstr>
      <vt:lpstr>Diagnosis of Osteoarthritis</vt:lpstr>
      <vt:lpstr>Care Plan: Medical Management</vt:lpstr>
      <vt:lpstr>Lifestyle and Self-Management Strategies</vt:lpstr>
      <vt:lpstr>Monitoring, Communication, and Ethical Considerations</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BMHP5023 MODULE: INTRODUCTION TO PHYSIOLOGY    MUSKOSKELETAL DISORDERS (OSTHREOARTHRITIS)</dc:title>
  <cp:lastModifiedBy>Bob mihaela</cp:lastModifiedBy>
  <cp:revision>2</cp:revision>
  <dcterms:created xsi:type="dcterms:W3CDTF">2026-03-12T09:37:47Z</dcterms:created>
  <dcterms:modified xsi:type="dcterms:W3CDTF">2026-03-17T13:52:50Z</dcterms:modified>
</cp:coreProperties>
</file>