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62" r:id="rId5"/>
    <p:sldId id="259" r:id="rId6"/>
    <p:sldId id="260" r:id="rId7"/>
    <p:sldId id="261" r:id="rId8"/>
    <p:sldId id="263" r:id="rId9"/>
    <p:sldId id="264" r:id="rId10"/>
    <p:sldId id="265" r:id="rId11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47" autoAdjust="0"/>
    <p:restoredTop sz="94660"/>
  </p:normalViewPr>
  <p:slideViewPr>
    <p:cSldViewPr snapToGrid="0">
      <p:cViewPr>
        <p:scale>
          <a:sx n="67" d="100"/>
          <a:sy n="67" d="100"/>
        </p:scale>
        <p:origin x="640" y="26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4" Type="http://schemas.openxmlformats.org/officeDocument/2006/relationships/image" Target="../media/image5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4" Type="http://schemas.openxmlformats.org/officeDocument/2006/relationships/image" Target="../media/image5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6D386C34-68DC-48A8-8B2A-5306E71C8799}" type="doc">
      <dgm:prSet loTypeId="urn:microsoft.com/office/officeart/2018/2/layout/IconLabel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EF2ACF2E-E4BA-4DF7-A61B-15C4AF4AD17B}">
      <dgm:prSet/>
      <dgm:spPr/>
      <dgm:t>
        <a:bodyPr/>
        <a:lstStyle/>
        <a:p>
          <a:r>
            <a:rPr lang="en-GB"/>
            <a:t>Patience is so essential as a skillful teacher its give us motivation also motivate others.</a:t>
          </a:r>
          <a:endParaRPr lang="en-US"/>
        </a:p>
      </dgm:t>
    </dgm:pt>
    <dgm:pt modelId="{1A868572-2832-4B54-9CAB-781D9A721BDB}" type="parTrans" cxnId="{7FAE389E-214D-4102-AD94-BBB987427A10}">
      <dgm:prSet/>
      <dgm:spPr/>
      <dgm:t>
        <a:bodyPr/>
        <a:lstStyle/>
        <a:p>
          <a:endParaRPr lang="en-US"/>
        </a:p>
      </dgm:t>
    </dgm:pt>
    <dgm:pt modelId="{2E3A586E-C724-48B4-B765-AE6D07B73037}" type="sibTrans" cxnId="{7FAE389E-214D-4102-AD94-BBB987427A10}">
      <dgm:prSet/>
      <dgm:spPr/>
      <dgm:t>
        <a:bodyPr/>
        <a:lstStyle/>
        <a:p>
          <a:endParaRPr lang="en-US"/>
        </a:p>
      </dgm:t>
    </dgm:pt>
    <dgm:pt modelId="{658BAB28-BB41-4D4C-88D6-3D79FD99F2F9}">
      <dgm:prSet/>
      <dgm:spPr/>
      <dgm:t>
        <a:bodyPr/>
        <a:lstStyle/>
        <a:p>
          <a:r>
            <a:rPr lang="en-GB"/>
            <a:t>We able to teach properly with any subject knowingly with patience.  </a:t>
          </a:r>
          <a:endParaRPr lang="en-US"/>
        </a:p>
      </dgm:t>
    </dgm:pt>
    <dgm:pt modelId="{55FB5B47-490A-4020-BB35-21E334A1DAE9}" type="parTrans" cxnId="{1ED928F8-4B9C-4549-9EE7-972C26CBD133}">
      <dgm:prSet/>
      <dgm:spPr/>
      <dgm:t>
        <a:bodyPr/>
        <a:lstStyle/>
        <a:p>
          <a:endParaRPr lang="en-US"/>
        </a:p>
      </dgm:t>
    </dgm:pt>
    <dgm:pt modelId="{9E195402-1B40-40C2-BF78-DD3633CE9A0F}" type="sibTrans" cxnId="{1ED928F8-4B9C-4549-9EE7-972C26CBD133}">
      <dgm:prSet/>
      <dgm:spPr/>
      <dgm:t>
        <a:bodyPr/>
        <a:lstStyle/>
        <a:p>
          <a:endParaRPr lang="en-US"/>
        </a:p>
      </dgm:t>
    </dgm:pt>
    <dgm:pt modelId="{7B00BE49-2999-4DAE-8248-5EA827DD2E1D}" type="pres">
      <dgm:prSet presAssocID="{6D386C34-68DC-48A8-8B2A-5306E71C8799}" presName="root" presStyleCnt="0">
        <dgm:presLayoutVars>
          <dgm:dir/>
          <dgm:resizeHandles val="exact"/>
        </dgm:presLayoutVars>
      </dgm:prSet>
      <dgm:spPr/>
    </dgm:pt>
    <dgm:pt modelId="{09BD9ACF-77B8-4013-9A2F-C0B7617FA1E8}" type="pres">
      <dgm:prSet presAssocID="{EF2ACF2E-E4BA-4DF7-A61B-15C4AF4AD17B}" presName="compNode" presStyleCnt="0"/>
      <dgm:spPr/>
    </dgm:pt>
    <dgm:pt modelId="{1E2AE142-CC66-4917-A4DE-445263E10D19}" type="pres">
      <dgm:prSet presAssocID="{EF2ACF2E-E4BA-4DF7-A61B-15C4AF4AD17B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7C7ED57A-01F0-4280-885E-F2502C6FCA4D}" type="pres">
      <dgm:prSet presAssocID="{EF2ACF2E-E4BA-4DF7-A61B-15C4AF4AD17B}" presName="spaceRect" presStyleCnt="0"/>
      <dgm:spPr/>
    </dgm:pt>
    <dgm:pt modelId="{3BE53D8E-2D35-4102-9852-B5DE8CADF353}" type="pres">
      <dgm:prSet presAssocID="{EF2ACF2E-E4BA-4DF7-A61B-15C4AF4AD17B}" presName="textRect" presStyleLbl="revTx" presStyleIdx="0" presStyleCnt="2">
        <dgm:presLayoutVars>
          <dgm:chMax val="1"/>
          <dgm:chPref val="1"/>
        </dgm:presLayoutVars>
      </dgm:prSet>
      <dgm:spPr/>
    </dgm:pt>
    <dgm:pt modelId="{AF751E22-06EE-4DF4-B5C8-556F69B6E3A6}" type="pres">
      <dgm:prSet presAssocID="{2E3A586E-C724-48B4-B765-AE6D07B73037}" presName="sibTrans" presStyleCnt="0"/>
      <dgm:spPr/>
    </dgm:pt>
    <dgm:pt modelId="{A4B49854-1012-41E7-B640-BAFE4BDC635C}" type="pres">
      <dgm:prSet presAssocID="{658BAB28-BB41-4D4C-88D6-3D79FD99F2F9}" presName="compNode" presStyleCnt="0"/>
      <dgm:spPr/>
    </dgm:pt>
    <dgm:pt modelId="{1AA82310-6DDA-4684-98AE-6155A79D22A7}" type="pres">
      <dgm:prSet presAssocID="{658BAB28-BB41-4D4C-88D6-3D79FD99F2F9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lassroom"/>
        </a:ext>
      </dgm:extLst>
    </dgm:pt>
    <dgm:pt modelId="{7B5A6565-D490-4CDF-B8AB-C502E5F5C3D7}" type="pres">
      <dgm:prSet presAssocID="{658BAB28-BB41-4D4C-88D6-3D79FD99F2F9}" presName="spaceRect" presStyleCnt="0"/>
      <dgm:spPr/>
    </dgm:pt>
    <dgm:pt modelId="{4400D981-A381-46B1-A947-514899B4C07A}" type="pres">
      <dgm:prSet presAssocID="{658BAB28-BB41-4D4C-88D6-3D79FD99F2F9}" presName="textRect" presStyleLbl="revTx" presStyleIdx="1" presStyleCnt="2">
        <dgm:presLayoutVars>
          <dgm:chMax val="1"/>
          <dgm:chPref val="1"/>
        </dgm:presLayoutVars>
      </dgm:prSet>
      <dgm:spPr/>
    </dgm:pt>
  </dgm:ptLst>
  <dgm:cxnLst>
    <dgm:cxn modelId="{170F996E-79BD-4777-8B76-7E689EF9FC39}" type="presOf" srcId="{EF2ACF2E-E4BA-4DF7-A61B-15C4AF4AD17B}" destId="{3BE53D8E-2D35-4102-9852-B5DE8CADF353}" srcOrd="0" destOrd="0" presId="urn:microsoft.com/office/officeart/2018/2/layout/IconLabelList"/>
    <dgm:cxn modelId="{58D75F86-1F75-4EC3-83EB-438A896A6489}" type="presOf" srcId="{658BAB28-BB41-4D4C-88D6-3D79FD99F2F9}" destId="{4400D981-A381-46B1-A947-514899B4C07A}" srcOrd="0" destOrd="0" presId="urn:microsoft.com/office/officeart/2018/2/layout/IconLabelList"/>
    <dgm:cxn modelId="{7FAE389E-214D-4102-AD94-BBB987427A10}" srcId="{6D386C34-68DC-48A8-8B2A-5306E71C8799}" destId="{EF2ACF2E-E4BA-4DF7-A61B-15C4AF4AD17B}" srcOrd="0" destOrd="0" parTransId="{1A868572-2832-4B54-9CAB-781D9A721BDB}" sibTransId="{2E3A586E-C724-48B4-B765-AE6D07B73037}"/>
    <dgm:cxn modelId="{7C975EDF-3E2C-4A02-B6A1-AB6A3EEC7A93}" type="presOf" srcId="{6D386C34-68DC-48A8-8B2A-5306E71C8799}" destId="{7B00BE49-2999-4DAE-8248-5EA827DD2E1D}" srcOrd="0" destOrd="0" presId="urn:microsoft.com/office/officeart/2018/2/layout/IconLabelList"/>
    <dgm:cxn modelId="{1ED928F8-4B9C-4549-9EE7-972C26CBD133}" srcId="{6D386C34-68DC-48A8-8B2A-5306E71C8799}" destId="{658BAB28-BB41-4D4C-88D6-3D79FD99F2F9}" srcOrd="1" destOrd="0" parTransId="{55FB5B47-490A-4020-BB35-21E334A1DAE9}" sibTransId="{9E195402-1B40-40C2-BF78-DD3633CE9A0F}"/>
    <dgm:cxn modelId="{8F1A7726-BCED-42A1-B584-814391F55105}" type="presParOf" srcId="{7B00BE49-2999-4DAE-8248-5EA827DD2E1D}" destId="{09BD9ACF-77B8-4013-9A2F-C0B7617FA1E8}" srcOrd="0" destOrd="0" presId="urn:microsoft.com/office/officeart/2018/2/layout/IconLabelList"/>
    <dgm:cxn modelId="{67E63FA5-9C2C-4274-8098-E26376EB9BA4}" type="presParOf" srcId="{09BD9ACF-77B8-4013-9A2F-C0B7617FA1E8}" destId="{1E2AE142-CC66-4917-A4DE-445263E10D19}" srcOrd="0" destOrd="0" presId="urn:microsoft.com/office/officeart/2018/2/layout/IconLabelList"/>
    <dgm:cxn modelId="{A7F57F04-9EDE-4A0D-8235-86477D230600}" type="presParOf" srcId="{09BD9ACF-77B8-4013-9A2F-C0B7617FA1E8}" destId="{7C7ED57A-01F0-4280-885E-F2502C6FCA4D}" srcOrd="1" destOrd="0" presId="urn:microsoft.com/office/officeart/2018/2/layout/IconLabelList"/>
    <dgm:cxn modelId="{8974C506-1339-4FB5-BF5C-F7ADF909DFC0}" type="presParOf" srcId="{09BD9ACF-77B8-4013-9A2F-C0B7617FA1E8}" destId="{3BE53D8E-2D35-4102-9852-B5DE8CADF353}" srcOrd="2" destOrd="0" presId="urn:microsoft.com/office/officeart/2018/2/layout/IconLabelList"/>
    <dgm:cxn modelId="{B9275CD9-7B1A-4D64-96C8-2BC7EAEC4024}" type="presParOf" srcId="{7B00BE49-2999-4DAE-8248-5EA827DD2E1D}" destId="{AF751E22-06EE-4DF4-B5C8-556F69B6E3A6}" srcOrd="1" destOrd="0" presId="urn:microsoft.com/office/officeart/2018/2/layout/IconLabelList"/>
    <dgm:cxn modelId="{9DF67B35-A9C6-4A7C-9A2D-D2E538C6836D}" type="presParOf" srcId="{7B00BE49-2999-4DAE-8248-5EA827DD2E1D}" destId="{A4B49854-1012-41E7-B640-BAFE4BDC635C}" srcOrd="2" destOrd="0" presId="urn:microsoft.com/office/officeart/2018/2/layout/IconLabelList"/>
    <dgm:cxn modelId="{2B027156-23BF-42FF-A8CC-E60263A88D51}" type="presParOf" srcId="{A4B49854-1012-41E7-B640-BAFE4BDC635C}" destId="{1AA82310-6DDA-4684-98AE-6155A79D22A7}" srcOrd="0" destOrd="0" presId="urn:microsoft.com/office/officeart/2018/2/layout/IconLabelList"/>
    <dgm:cxn modelId="{C346B9D7-319B-4DE5-AF7A-15213AFD172C}" type="presParOf" srcId="{A4B49854-1012-41E7-B640-BAFE4BDC635C}" destId="{7B5A6565-D490-4CDF-B8AB-C502E5F5C3D7}" srcOrd="1" destOrd="0" presId="urn:microsoft.com/office/officeart/2018/2/layout/IconLabelList"/>
    <dgm:cxn modelId="{5AD592DC-4065-4095-A3A9-3EAE5C30DD85}" type="presParOf" srcId="{A4B49854-1012-41E7-B640-BAFE4BDC635C}" destId="{4400D981-A381-46B1-A947-514899B4C07A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E2AE142-CC66-4917-A4DE-445263E10D19}">
      <dsp:nvSpPr>
        <dsp:cNvPr id="0" name=""/>
        <dsp:cNvSpPr/>
      </dsp:nvSpPr>
      <dsp:spPr>
        <a:xfrm>
          <a:off x="1299066" y="479565"/>
          <a:ext cx="1944000" cy="194400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E53D8E-2D35-4102-9852-B5DE8CADF353}">
      <dsp:nvSpPr>
        <dsp:cNvPr id="0" name=""/>
        <dsp:cNvSpPr/>
      </dsp:nvSpPr>
      <dsp:spPr>
        <a:xfrm>
          <a:off x="111066" y="2893916"/>
          <a:ext cx="432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Patience is so essential as a skillful teacher its give us motivation also motivate others.</a:t>
          </a:r>
          <a:endParaRPr lang="en-US" sz="1800" kern="1200"/>
        </a:p>
      </dsp:txBody>
      <dsp:txXfrm>
        <a:off x="111066" y="2893916"/>
        <a:ext cx="4320000" cy="720000"/>
      </dsp:txXfrm>
    </dsp:sp>
    <dsp:sp modelId="{1AA82310-6DDA-4684-98AE-6155A79D22A7}">
      <dsp:nvSpPr>
        <dsp:cNvPr id="0" name=""/>
        <dsp:cNvSpPr/>
      </dsp:nvSpPr>
      <dsp:spPr>
        <a:xfrm>
          <a:off x="6375066" y="479565"/>
          <a:ext cx="1944000" cy="194400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400D981-A381-46B1-A947-514899B4C07A}">
      <dsp:nvSpPr>
        <dsp:cNvPr id="0" name=""/>
        <dsp:cNvSpPr/>
      </dsp:nvSpPr>
      <dsp:spPr>
        <a:xfrm>
          <a:off x="5187066" y="2893916"/>
          <a:ext cx="432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We able to teach properly with any subject knowingly with patience.  </a:t>
          </a:r>
          <a:endParaRPr lang="en-US" sz="1800" kern="1200"/>
        </a:p>
      </dsp:txBody>
      <dsp:txXfrm>
        <a:off x="5187066" y="2893916"/>
        <a:ext cx="4320000" cy="7200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99E43A-9A56-458C-BD8D-12653EF30B3B}" type="datetimeFigureOut">
              <a:rPr lang="en-GB" smtClean="0"/>
              <a:t>16/08/2022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FF75CC-6447-48E1-A8B8-A2AB3AA4EB3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1241221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99E43A-9A56-458C-BD8D-12653EF30B3B}" type="datetimeFigureOut">
              <a:rPr lang="en-GB" smtClean="0"/>
              <a:t>16/08/2022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FF75CC-6447-48E1-A8B8-A2AB3AA4EB3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491118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99E43A-9A56-458C-BD8D-12653EF30B3B}" type="datetimeFigureOut">
              <a:rPr lang="en-GB" smtClean="0"/>
              <a:t>16/08/2022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FF75CC-6447-48E1-A8B8-A2AB3AA4EB3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297448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99E43A-9A56-458C-BD8D-12653EF30B3B}" type="datetimeFigureOut">
              <a:rPr lang="en-GB" smtClean="0"/>
              <a:t>16/08/2022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FF75CC-6447-48E1-A8B8-A2AB3AA4EB3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695472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99E43A-9A56-458C-BD8D-12653EF30B3B}" type="datetimeFigureOut">
              <a:rPr lang="en-GB" smtClean="0"/>
              <a:t>16/08/2022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FF75CC-6447-48E1-A8B8-A2AB3AA4EB3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5788872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99E43A-9A56-458C-BD8D-12653EF30B3B}" type="datetimeFigureOut">
              <a:rPr lang="en-GB" smtClean="0"/>
              <a:t>16/08/2022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FF75CC-6447-48E1-A8B8-A2AB3AA4EB3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739536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99E43A-9A56-458C-BD8D-12653EF30B3B}" type="datetimeFigureOut">
              <a:rPr lang="en-GB" smtClean="0"/>
              <a:t>16/08/2022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FF75CC-6447-48E1-A8B8-A2AB3AA4EB3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7362726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99E43A-9A56-458C-BD8D-12653EF30B3B}" type="datetimeFigureOut">
              <a:rPr lang="en-GB" smtClean="0"/>
              <a:t>16/08/2022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FF75CC-6447-48E1-A8B8-A2AB3AA4EB3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45932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99E43A-9A56-458C-BD8D-12653EF30B3B}" type="datetimeFigureOut">
              <a:rPr lang="en-GB" smtClean="0"/>
              <a:t>16/08/2022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FF75CC-6447-48E1-A8B8-A2AB3AA4EB3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2829687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99E43A-9A56-458C-BD8D-12653EF30B3B}" type="datetimeFigureOut">
              <a:rPr lang="en-GB" smtClean="0"/>
              <a:t>16/08/2022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FF75CC-6447-48E1-A8B8-A2AB3AA4EB3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0591878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99E43A-9A56-458C-BD8D-12653EF30B3B}" type="datetimeFigureOut">
              <a:rPr lang="en-GB" smtClean="0"/>
              <a:t>16/08/2022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FF75CC-6447-48E1-A8B8-A2AB3AA4EB33}" type="slidenum">
              <a:rPr lang="en-GB" smtClean="0"/>
              <a:t>‹#›</a:t>
            </a:fld>
            <a:endParaRPr lang="en-GB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94972480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99E43A-9A56-458C-BD8D-12653EF30B3B}" type="datetimeFigureOut">
              <a:rPr lang="en-GB" smtClean="0"/>
              <a:t>16/08/2022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FF75CC-6447-48E1-A8B8-A2AB3AA4EB3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2418344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99E43A-9A56-458C-BD8D-12653EF30B3B}" type="datetimeFigureOut">
              <a:rPr lang="en-GB" smtClean="0"/>
              <a:t>16/08/2022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FF75CC-6447-48E1-A8B8-A2AB3AA4EB33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90358747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99E43A-9A56-458C-BD8D-12653EF30B3B}" type="datetimeFigureOut">
              <a:rPr lang="en-GB" smtClean="0"/>
              <a:t>16/08/2022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FF75CC-6447-48E1-A8B8-A2AB3AA4EB3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7327164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99E43A-9A56-458C-BD8D-12653EF30B3B}" type="datetimeFigureOut">
              <a:rPr lang="en-GB" smtClean="0"/>
              <a:t>16/08/2022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FF75CC-6447-48E1-A8B8-A2AB3AA4EB3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5757892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99E43A-9A56-458C-BD8D-12653EF30B3B}" type="datetimeFigureOut">
              <a:rPr lang="en-GB" smtClean="0"/>
              <a:t>16/08/2022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FF75CC-6447-48E1-A8B8-A2AB3AA4EB3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0045451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299E43A-9A56-458C-BD8D-12653EF30B3B}" type="datetimeFigureOut">
              <a:rPr lang="en-GB" smtClean="0"/>
              <a:t>16/08/2022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9CFF75CC-6447-48E1-A8B8-A2AB3AA4EB3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7745226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s://studycorgi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2783C067-F8BF-4755-B516-8A0CD74CF6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66467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Isosceles Triangle 8">
            <a:extLst>
              <a:ext uri="{FF2B5EF4-FFF2-40B4-BE49-F238E27FC236}">
                <a16:creationId xmlns:a16="http://schemas.microsoft.com/office/drawing/2014/main" id="{2ED796EC-E7FF-46DB-B912-FB08BF12AA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842596" cy="5666154"/>
          </a:xfrm>
          <a:prstGeom prst="triangle">
            <a:avLst>
              <a:gd name="adj" fmla="val 100000"/>
            </a:avLst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1" name="Isosceles Triangle 10">
            <a:extLst>
              <a:ext uri="{FF2B5EF4-FFF2-40B4-BE49-F238E27FC236}">
                <a16:creationId xmlns:a16="http://schemas.microsoft.com/office/drawing/2014/main" id="{549A2DAB-B431-487D-95AD-BB0FECB49E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738534" y="3818467"/>
            <a:ext cx="4450292" cy="3039533"/>
          </a:xfrm>
          <a:prstGeom prst="triangle">
            <a:avLst>
              <a:gd name="adj" fmla="val 100000"/>
            </a:avLst>
          </a:prstGeom>
          <a:solidFill>
            <a:schemeClr val="accent1">
              <a:alpha val="88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3" name="Rectangle 27">
            <a:extLst>
              <a:ext uri="{FF2B5EF4-FFF2-40B4-BE49-F238E27FC236}">
                <a16:creationId xmlns:a16="http://schemas.microsoft.com/office/drawing/2014/main" id="{0819F787-32B4-46A8-BC57-C6571BCEE2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25641" y="0"/>
            <a:ext cx="1766359" cy="6858000"/>
          </a:xfrm>
          <a:custGeom>
            <a:avLst/>
            <a:gdLst/>
            <a:ahLst/>
            <a:cxnLst/>
            <a:rect l="l" t="t" r="r" b="b"/>
            <a:pathLst>
              <a:path w="2858013" h="6866467">
                <a:moveTo>
                  <a:pt x="0" y="0"/>
                </a:moveTo>
                <a:lnTo>
                  <a:pt x="2858013" y="0"/>
                </a:lnTo>
                <a:lnTo>
                  <a:pt x="2858013" y="6866467"/>
                </a:lnTo>
                <a:lnTo>
                  <a:pt x="2473942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C5ECDEE1-7093-418F-9CF5-24EEB115C1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0134600" y="0"/>
            <a:ext cx="1727200" cy="6858000"/>
          </a:xfrm>
          <a:prstGeom prst="line">
            <a:avLst/>
          </a:prstGeom>
          <a:ln w="15875" cap="sq">
            <a:solidFill>
              <a:schemeClr val="accent2"/>
            </a:solidFill>
            <a:bevel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045062AF-EB11-4651-BC4A-4DA21768DE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425267" y="3681413"/>
            <a:ext cx="4763558" cy="3176587"/>
          </a:xfrm>
          <a:prstGeom prst="line">
            <a:avLst/>
          </a:prstGeom>
          <a:ln w="15875">
            <a:solidFill>
              <a:schemeClr val="accent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63455AF4-0344-85C2-CC9B-B42261EEB3F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07067" y="1397000"/>
            <a:ext cx="7766936" cy="2653836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3000"/>
              <a:t>Name: Sadiqur Rahman </a:t>
            </a:r>
            <a:br>
              <a:rPr lang="en-GB" sz="3000"/>
            </a:br>
            <a:r>
              <a:rPr lang="en-GB" sz="3000"/>
              <a:t>ID:2131049</a:t>
            </a:r>
            <a:br>
              <a:rPr lang="en-GB" sz="3000"/>
            </a:br>
            <a:r>
              <a:rPr lang="en-GB" sz="3000"/>
              <a:t>Module name: Academic Employability Skills</a:t>
            </a:r>
            <a:br>
              <a:rPr lang="en-GB" sz="3000"/>
            </a:br>
            <a:r>
              <a:rPr lang="en-GB" sz="3000"/>
              <a:t>Research Methods</a:t>
            </a:r>
            <a:br>
              <a:rPr lang="en-GB" sz="3000"/>
            </a:br>
            <a:r>
              <a:rPr lang="en-GB" sz="3000"/>
              <a:t>Module code:LCHS4001</a:t>
            </a:r>
            <a:br>
              <a:rPr lang="en-GB" sz="3000"/>
            </a:br>
            <a:r>
              <a:rPr lang="en-GB" sz="3000"/>
              <a:t>Lecturer: Anita Nan </a:t>
            </a:r>
          </a:p>
        </p:txBody>
      </p:sp>
    </p:spTree>
    <p:extLst>
      <p:ext uri="{BB962C8B-B14F-4D97-AF65-F5344CB8AC3E}">
        <p14:creationId xmlns:p14="http://schemas.microsoft.com/office/powerpoint/2010/main" val="258495555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C52ED567-06B3-4107-9773-BBB6BD7867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824" cy="6857999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E2B39E-06CB-7AC3-4411-4B63322DF49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1253067"/>
            <a:ext cx="6155266" cy="4351866"/>
          </a:xfrm>
        </p:spPr>
        <p:txBody>
          <a:bodyPr anchor="ctr">
            <a:normAutofit/>
          </a:bodyPr>
          <a:lstStyle/>
          <a:p>
            <a:r>
              <a:rPr lang="en-GB" dirty="0"/>
              <a:t>My intended career </a:t>
            </a:r>
          </a:p>
          <a:p>
            <a:r>
              <a:rPr lang="en-GB" dirty="0"/>
              <a:t>SWOT analysis</a:t>
            </a:r>
          </a:p>
          <a:p>
            <a:r>
              <a:rPr lang="en-GB" dirty="0"/>
              <a:t>Communication</a:t>
            </a:r>
          </a:p>
          <a:p>
            <a:r>
              <a:rPr lang="en-GB" dirty="0"/>
              <a:t>Patience</a:t>
            </a:r>
          </a:p>
          <a:p>
            <a:r>
              <a:rPr lang="en-GB" dirty="0"/>
              <a:t>Motivation</a:t>
            </a:r>
          </a:p>
          <a:p>
            <a:r>
              <a:rPr lang="en-GB" dirty="0"/>
              <a:t>PDP</a:t>
            </a:r>
          </a:p>
          <a:p>
            <a:r>
              <a:rPr lang="en-GB" dirty="0"/>
              <a:t>Conclusion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AF551D8B-3775-4477-88B7-7B7C350D34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34656" y="0"/>
            <a:ext cx="4657344" cy="6858000"/>
          </a:xfrm>
          <a:prstGeom prst="rect">
            <a:avLst/>
          </a:prstGeom>
          <a:solidFill>
            <a:schemeClr val="tx1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1A901C3D-CFAE-460D-BD0E-7D22164D7D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10590212" y="0"/>
            <a:ext cx="1059921" cy="6858000"/>
          </a:xfrm>
          <a:prstGeom prst="line">
            <a:avLst/>
          </a:prstGeom>
          <a:ln w="9525">
            <a:solidFill>
              <a:srgbClr val="BFBFBF">
                <a:alpha val="70000"/>
              </a:srgb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837C0EA9-1437-4437-9D20-2BBDA1AA9F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721600" y="3721395"/>
            <a:ext cx="4345560" cy="3136604"/>
          </a:xfrm>
          <a:prstGeom prst="line">
            <a:avLst/>
          </a:prstGeom>
          <a:ln w="9525">
            <a:solidFill>
              <a:srgbClr val="BFBFBF">
                <a:alpha val="69804"/>
              </a:srgb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6" name="Rectangle 23">
            <a:extLst>
              <a:ext uri="{FF2B5EF4-FFF2-40B4-BE49-F238E27FC236}">
                <a16:creationId xmlns:a16="http://schemas.microsoft.com/office/drawing/2014/main" id="{BB934D2B-85E2-4375-94EE-B66C16BF79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81476" y="-8467"/>
            <a:ext cx="3007349" cy="6866467"/>
          </a:xfrm>
          <a:custGeom>
            <a:avLst/>
            <a:gdLst/>
            <a:ahLst/>
            <a:cxnLst/>
            <a:rect l="l" t="t" r="r" b="b"/>
            <a:pathLst>
              <a:path w="3007349" h="6866467">
                <a:moveTo>
                  <a:pt x="2045532" y="0"/>
                </a:moveTo>
                <a:lnTo>
                  <a:pt x="3007349" y="0"/>
                </a:lnTo>
                <a:lnTo>
                  <a:pt x="3007349" y="6866467"/>
                </a:lnTo>
                <a:lnTo>
                  <a:pt x="0" y="6866467"/>
                </a:lnTo>
                <a:lnTo>
                  <a:pt x="2045532" y="0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8" name="Rectangle 25">
            <a:extLst>
              <a:ext uri="{FF2B5EF4-FFF2-40B4-BE49-F238E27FC236}">
                <a16:creationId xmlns:a16="http://schemas.microsoft.com/office/drawing/2014/main" id="{9B445E02-D785-4565-B842-9567BBC095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603442" y="-8467"/>
            <a:ext cx="2588558" cy="6866467"/>
          </a:xfrm>
          <a:custGeom>
            <a:avLst/>
            <a:gdLst/>
            <a:ahLst/>
            <a:cxnLst/>
            <a:rect l="l" t="t" r="r" b="b"/>
            <a:pathLst>
              <a:path w="2573311" h="6866467">
                <a:moveTo>
                  <a:pt x="0" y="0"/>
                </a:moveTo>
                <a:lnTo>
                  <a:pt x="2573311" y="0"/>
                </a:lnTo>
                <a:lnTo>
                  <a:pt x="2573311" y="6866467"/>
                </a:lnTo>
                <a:lnTo>
                  <a:pt x="1202336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0" name="Isosceles Triangle 19">
            <a:extLst>
              <a:ext uri="{FF2B5EF4-FFF2-40B4-BE49-F238E27FC236}">
                <a16:creationId xmlns:a16="http://schemas.microsoft.com/office/drawing/2014/main" id="{2C153736-D102-4F57-9DE7-615AFC02B0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932333" y="3048000"/>
            <a:ext cx="3259667" cy="3810000"/>
          </a:xfrm>
          <a:prstGeom prst="triangle">
            <a:avLst>
              <a:gd name="adj" fmla="val 100000"/>
            </a:avLst>
          </a:prstGeom>
          <a:solidFill>
            <a:schemeClr val="accent2">
              <a:alpha val="72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2" name="Rectangle 27">
            <a:extLst>
              <a:ext uri="{FF2B5EF4-FFF2-40B4-BE49-F238E27FC236}">
                <a16:creationId xmlns:a16="http://schemas.microsoft.com/office/drawing/2014/main" id="{BA407A52-66F4-4CDE-A726-FF79F3EC34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334500" y="-8467"/>
            <a:ext cx="2854326" cy="6866467"/>
          </a:xfrm>
          <a:custGeom>
            <a:avLst/>
            <a:gdLst/>
            <a:ahLst/>
            <a:cxnLst/>
            <a:rect l="l" t="t" r="r" b="b"/>
            <a:pathLst>
              <a:path w="2858013" h="6866467">
                <a:moveTo>
                  <a:pt x="0" y="0"/>
                </a:moveTo>
                <a:lnTo>
                  <a:pt x="2858013" y="0"/>
                </a:lnTo>
                <a:lnTo>
                  <a:pt x="2858013" y="6866467"/>
                </a:lnTo>
                <a:lnTo>
                  <a:pt x="2473942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7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4" name="Rectangle 28">
            <a:extLst>
              <a:ext uri="{FF2B5EF4-FFF2-40B4-BE49-F238E27FC236}">
                <a16:creationId xmlns:a16="http://schemas.microsoft.com/office/drawing/2014/main" id="{D28FFB34-4FC3-46F5-B900-D3B774FD0B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898730" y="-8467"/>
            <a:ext cx="1290094" cy="6866467"/>
          </a:xfrm>
          <a:custGeom>
            <a:avLst/>
            <a:gdLst/>
            <a:ahLst/>
            <a:cxnLst/>
            <a:rect l="l" t="t" r="r" b="b"/>
            <a:pathLst>
              <a:path w="1290094" h="6858000">
                <a:moveTo>
                  <a:pt x="1019735" y="0"/>
                </a:moveTo>
                <a:lnTo>
                  <a:pt x="1290094" y="0"/>
                </a:lnTo>
                <a:lnTo>
                  <a:pt x="1290094" y="6858000"/>
                </a:lnTo>
                <a:lnTo>
                  <a:pt x="0" y="6858000"/>
                </a:lnTo>
                <a:lnTo>
                  <a:pt x="1019735" y="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6" name="Rectangle 29">
            <a:extLst>
              <a:ext uri="{FF2B5EF4-FFF2-40B4-BE49-F238E27FC236}">
                <a16:creationId xmlns:a16="http://schemas.microsoft.com/office/drawing/2014/main" id="{205F7B13-ACB5-46BE-8070-0431266B18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938999" y="-8467"/>
            <a:ext cx="1249825" cy="6866467"/>
          </a:xfrm>
          <a:custGeom>
            <a:avLst/>
            <a:gdLst/>
            <a:ahLst/>
            <a:cxnLst/>
            <a:rect l="l" t="t" r="r" b="b"/>
            <a:pathLst>
              <a:path w="1249825" h="6858000">
                <a:moveTo>
                  <a:pt x="0" y="0"/>
                </a:moveTo>
                <a:lnTo>
                  <a:pt x="1249825" y="0"/>
                </a:lnTo>
                <a:lnTo>
                  <a:pt x="1249825" y="6858000"/>
                </a:lnTo>
                <a:lnTo>
                  <a:pt x="1109382" y="6858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6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8" name="Isosceles Triangle 27">
            <a:extLst>
              <a:ext uri="{FF2B5EF4-FFF2-40B4-BE49-F238E27FC236}">
                <a16:creationId xmlns:a16="http://schemas.microsoft.com/office/drawing/2014/main" id="{D52A0D23-45DD-4DF4-ADE6-A81F409BB9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371666" y="3589867"/>
            <a:ext cx="1817159" cy="3268133"/>
          </a:xfrm>
          <a:prstGeom prst="triangle">
            <a:avLst>
              <a:gd name="adj" fmla="val 100000"/>
            </a:avLst>
          </a:prstGeom>
          <a:solidFill>
            <a:schemeClr val="accent1">
              <a:alpha val="8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0606D26-A7E4-C223-BE12-3F368159119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29658" y="1253067"/>
            <a:ext cx="3371742" cy="4351866"/>
          </a:xfrm>
        </p:spPr>
        <p:txBody>
          <a:bodyPr anchor="ctr">
            <a:normAutofit/>
          </a:bodyPr>
          <a:lstStyle/>
          <a:p>
            <a:r>
              <a:rPr lang="en-GB">
                <a:solidFill>
                  <a:schemeClr val="bg1"/>
                </a:solidFill>
              </a:rPr>
              <a:t>Overview</a:t>
            </a:r>
          </a:p>
        </p:txBody>
      </p:sp>
    </p:spTree>
    <p:extLst>
      <p:ext uri="{BB962C8B-B14F-4D97-AF65-F5344CB8AC3E}">
        <p14:creationId xmlns:p14="http://schemas.microsoft.com/office/powerpoint/2010/main" val="103660736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694362-9E01-1397-1AE5-1CF0F1A7A1B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My intended career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916B8FB-126A-396E-6234-F06E0E5FDD4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434517"/>
            <a:ext cx="10515600" cy="4742446"/>
          </a:xfrm>
        </p:spPr>
        <p:txBody>
          <a:bodyPr>
            <a:normAutofit lnSpcReduction="10000"/>
          </a:bodyPr>
          <a:lstStyle/>
          <a:p>
            <a:pPr>
              <a:buFont typeface="Wingdings" panose="05000000000000000000" pitchFamily="2" charset="2"/>
              <a:buChar char="§"/>
            </a:pPr>
            <a:r>
              <a:rPr lang="en-GB" u="sng" dirty="0"/>
              <a:t>TEACHER</a:t>
            </a:r>
            <a:r>
              <a:rPr lang="en-GB" dirty="0"/>
              <a:t> </a:t>
            </a:r>
          </a:p>
          <a:p>
            <a:pPr marL="0" indent="0">
              <a:buNone/>
            </a:pPr>
            <a:r>
              <a:rPr lang="en-GB" dirty="0"/>
              <a:t>That is my dream job, and I want to educate young learners. </a:t>
            </a:r>
          </a:p>
          <a:p>
            <a:pPr marL="0" indent="0">
              <a:buNone/>
            </a:pPr>
            <a:endParaRPr lang="en-GB" dirty="0"/>
          </a:p>
          <a:p>
            <a:pPr>
              <a:buFont typeface="Wingdings" panose="05000000000000000000" pitchFamily="2" charset="2"/>
              <a:buChar char="§"/>
            </a:pPr>
            <a:r>
              <a:rPr lang="en-GB" u="sng" dirty="0"/>
              <a:t>Responsibilities:</a:t>
            </a:r>
          </a:p>
          <a:p>
            <a:pPr marL="0" indent="0">
              <a:buNone/>
            </a:pPr>
            <a:r>
              <a:rPr lang="en-GB" dirty="0"/>
              <a:t>1. Plan the lessons</a:t>
            </a:r>
          </a:p>
          <a:p>
            <a:pPr marL="0" indent="0">
              <a:buNone/>
            </a:pPr>
            <a:r>
              <a:rPr lang="en-GB" dirty="0"/>
              <a:t>2.Prepear the students to learn</a:t>
            </a:r>
          </a:p>
          <a:p>
            <a:pPr marL="0" indent="0">
              <a:buNone/>
            </a:pPr>
            <a:r>
              <a:rPr lang="en-GB" dirty="0"/>
              <a:t>3. Motivate them </a:t>
            </a:r>
          </a:p>
          <a:p>
            <a:endParaRPr lang="en-GB" dirty="0"/>
          </a:p>
          <a:p>
            <a:pPr>
              <a:buFont typeface="Wingdings" panose="05000000000000000000" pitchFamily="2" charset="2"/>
              <a:buChar char="§"/>
            </a:pPr>
            <a:r>
              <a:rPr lang="en-GB" u="sng" dirty="0"/>
              <a:t>Skills:</a:t>
            </a:r>
          </a:p>
          <a:p>
            <a:r>
              <a:rPr lang="en-GB" dirty="0"/>
              <a:t>Communication</a:t>
            </a:r>
          </a:p>
          <a:p>
            <a:r>
              <a:rPr lang="en-GB" dirty="0"/>
              <a:t>Time management </a:t>
            </a:r>
          </a:p>
          <a:p>
            <a:r>
              <a:rPr lang="en-GB" dirty="0"/>
              <a:t>Patience </a:t>
            </a:r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7263398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8DF4D7F6-81B5-452A-9CE6-76D81F91D4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F191F50-92A6-D3E1-EFFE-50C78AA8ABF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33502" y="609600"/>
            <a:ext cx="8596668" cy="1320800"/>
          </a:xfrm>
        </p:spPr>
        <p:txBody>
          <a:bodyPr>
            <a:normAutofit/>
          </a:bodyPr>
          <a:lstStyle/>
          <a:p>
            <a:r>
              <a:rPr lang="en-GB"/>
              <a:t>Motivation</a:t>
            </a:r>
            <a:br>
              <a:rPr lang="en-GB"/>
            </a:br>
            <a:endParaRPr lang="en-GB" dirty="0"/>
          </a:p>
        </p:txBody>
      </p:sp>
      <p:sp>
        <p:nvSpPr>
          <p:cNvPr id="33" name="Isosceles Triangle 9">
            <a:extLst>
              <a:ext uri="{FF2B5EF4-FFF2-40B4-BE49-F238E27FC236}">
                <a16:creationId xmlns:a16="http://schemas.microsoft.com/office/drawing/2014/main" id="{4600514D-20FB-4559-97DC-D1DC39E6C3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0" y="0"/>
            <a:ext cx="448733" cy="2844800"/>
          </a:xfrm>
          <a:prstGeom prst="triangle">
            <a:avLst>
              <a:gd name="adj" fmla="val 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4" name="Isosceles Triangle 11">
            <a:extLst>
              <a:ext uri="{FF2B5EF4-FFF2-40B4-BE49-F238E27FC236}">
                <a16:creationId xmlns:a16="http://schemas.microsoft.com/office/drawing/2014/main" id="{266F638A-E405-4AC0-B984-72E5813B0D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738534" y="3818467"/>
            <a:ext cx="4450292" cy="3039533"/>
          </a:xfrm>
          <a:prstGeom prst="triangle">
            <a:avLst>
              <a:gd name="adj" fmla="val 100000"/>
            </a:avLst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cxnSp>
        <p:nvCxnSpPr>
          <p:cNvPr id="35" name="Straight Connector 13">
            <a:extLst>
              <a:ext uri="{FF2B5EF4-FFF2-40B4-BE49-F238E27FC236}">
                <a16:creationId xmlns:a16="http://schemas.microsoft.com/office/drawing/2014/main" id="{7D1CBE93-B17D-4509-843C-82287C3803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0134600" y="0"/>
            <a:ext cx="1727200" cy="6858000"/>
          </a:xfrm>
          <a:prstGeom prst="line">
            <a:avLst/>
          </a:prstGeom>
          <a:ln w="15875" cap="sq">
            <a:solidFill>
              <a:schemeClr val="accent2"/>
            </a:solidFill>
            <a:bevel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36" name="Straight Connector 15">
            <a:extLst>
              <a:ext uri="{FF2B5EF4-FFF2-40B4-BE49-F238E27FC236}">
                <a16:creationId xmlns:a16="http://schemas.microsoft.com/office/drawing/2014/main" id="{AE6277B4-6A43-48AB-89B2-3442221619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425267" y="3681413"/>
            <a:ext cx="4763558" cy="3176587"/>
          </a:xfrm>
          <a:prstGeom prst="line">
            <a:avLst/>
          </a:prstGeom>
          <a:ln w="15875">
            <a:solidFill>
              <a:schemeClr val="accent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37" name="Content Placeholder 2">
            <a:extLst>
              <a:ext uri="{FF2B5EF4-FFF2-40B4-BE49-F238E27FC236}">
                <a16:creationId xmlns:a16="http://schemas.microsoft.com/office/drawing/2014/main" id="{24CEE376-4414-F63D-48FC-F1D04D24020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33502" y="2160590"/>
            <a:ext cx="8470898" cy="3429260"/>
          </a:xfrm>
        </p:spPr>
        <p:txBody>
          <a:bodyPr>
            <a:normAutofit/>
          </a:bodyPr>
          <a:lstStyle/>
          <a:p>
            <a:r>
              <a:rPr lang="en-GB"/>
              <a:t>Motivation it is important for me. Without it, I can not  teach and learn the student well.  I like working with kids.</a:t>
            </a:r>
          </a:p>
          <a:p>
            <a:r>
              <a:rPr lang="en-GB"/>
              <a:t> It is a big role</a:t>
            </a:r>
          </a:p>
        </p:txBody>
      </p:sp>
      <p:sp>
        <p:nvSpPr>
          <p:cNvPr id="38" name="Rectangle 27">
            <a:extLst>
              <a:ext uri="{FF2B5EF4-FFF2-40B4-BE49-F238E27FC236}">
                <a16:creationId xmlns:a16="http://schemas.microsoft.com/office/drawing/2014/main" id="{27B538D5-95DB-47ED-9CB4-34AE5BF78E6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25641" y="0"/>
            <a:ext cx="1766359" cy="6858000"/>
          </a:xfrm>
          <a:custGeom>
            <a:avLst/>
            <a:gdLst/>
            <a:ahLst/>
            <a:cxnLst/>
            <a:rect l="l" t="t" r="r" b="b"/>
            <a:pathLst>
              <a:path w="2858013" h="6866467">
                <a:moveTo>
                  <a:pt x="0" y="0"/>
                </a:moveTo>
                <a:lnTo>
                  <a:pt x="2858013" y="0"/>
                </a:lnTo>
                <a:lnTo>
                  <a:pt x="2858013" y="6866467"/>
                </a:lnTo>
                <a:lnTo>
                  <a:pt x="2473942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52983755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603AE127-802C-459A-A612-DB85B67F0D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318B74B-A071-FA08-41FA-0A0E73D80C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43950" y="1179151"/>
            <a:ext cx="3300646" cy="4463889"/>
          </a:xfrm>
        </p:spPr>
        <p:txBody>
          <a:bodyPr anchor="ctr">
            <a:normAutofit/>
          </a:bodyPr>
          <a:lstStyle/>
          <a:p>
            <a:r>
              <a:rPr lang="en-GB"/>
              <a:t>SWOT analysis</a:t>
            </a:r>
            <a:br>
              <a:rPr lang="en-GB"/>
            </a:br>
            <a:endParaRPr lang="en-GB" dirty="0"/>
          </a:p>
        </p:txBody>
      </p:sp>
      <p:sp>
        <p:nvSpPr>
          <p:cNvPr id="10" name="Isosceles Triangle 9">
            <a:extLst>
              <a:ext uri="{FF2B5EF4-FFF2-40B4-BE49-F238E27FC236}">
                <a16:creationId xmlns:a16="http://schemas.microsoft.com/office/drawing/2014/main" id="{9323D83D-50D6-4040-A58B-FCEA340F88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013200"/>
            <a:ext cx="448733" cy="2844800"/>
          </a:xfrm>
          <a:prstGeom prst="triangle">
            <a:avLst>
              <a:gd name="adj" fmla="val 0"/>
            </a:avLst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1A1FE6BB-DFB2-4080-9B5E-076EF5DDE6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6670" y="1442595"/>
            <a:ext cx="0" cy="393700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Content Placeholder 2">
            <a:extLst>
              <a:ext uri="{FF2B5EF4-FFF2-40B4-BE49-F238E27FC236}">
                <a16:creationId xmlns:a16="http://schemas.microsoft.com/office/drawing/2014/main" id="{F46EBAC0-0729-C957-F277-7DF21C40BF4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78918" y="1109145"/>
            <a:ext cx="6341016" cy="4603900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b="1"/>
              <a:t>Strengths					Opportunities </a:t>
            </a:r>
          </a:p>
          <a:p>
            <a:r>
              <a:rPr lang="en-GB"/>
              <a:t>Self Confident                                   Able to teach properly</a:t>
            </a:r>
          </a:p>
          <a:p>
            <a:r>
              <a:rPr lang="en-GB"/>
              <a:t>Communication                                Better understanding</a:t>
            </a:r>
          </a:p>
          <a:p>
            <a:r>
              <a:rPr lang="en-GB"/>
              <a:t>Patience                            Be observing and take your time when explaining. </a:t>
            </a:r>
          </a:p>
          <a:p>
            <a:pPr marL="0" indent="0">
              <a:buNone/>
            </a:pPr>
            <a:endParaRPr lang="en-GB"/>
          </a:p>
          <a:p>
            <a:pPr marL="0" indent="0">
              <a:buNone/>
            </a:pPr>
            <a:r>
              <a:rPr lang="en-GB" b="1"/>
              <a:t>Weaknesses					Threats</a:t>
            </a:r>
          </a:p>
          <a:p>
            <a:r>
              <a:rPr lang="en-GB"/>
              <a:t>Problem solving                                       its distract my proper way work </a:t>
            </a:r>
          </a:p>
          <a:p>
            <a:r>
              <a:rPr lang="en-GB"/>
              <a:t>Multi tasking                                             its not proper delivering                                                                                           </a:t>
            </a:r>
          </a:p>
          <a:p>
            <a:pPr marL="0" indent="0">
              <a:buNone/>
            </a:pPr>
            <a:endParaRPr lang="en-GB"/>
          </a:p>
        </p:txBody>
      </p:sp>
      <p:sp>
        <p:nvSpPr>
          <p:cNvPr id="14" name="Isosceles Triangle 13">
            <a:extLst>
              <a:ext uri="{FF2B5EF4-FFF2-40B4-BE49-F238E27FC236}">
                <a16:creationId xmlns:a16="http://schemas.microsoft.com/office/drawing/2014/main" id="{F10FD715-4DCE-4779-B634-EC78315EA2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11364139" y="0"/>
            <a:ext cx="842596" cy="4616289"/>
          </a:xfrm>
          <a:prstGeom prst="triangle">
            <a:avLst>
              <a:gd name="adj" fmla="val 100000"/>
            </a:avLst>
          </a:prstGeom>
          <a:solidFill>
            <a:schemeClr val="accent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167871871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Different coloured question marks">
            <a:extLst>
              <a:ext uri="{FF2B5EF4-FFF2-40B4-BE49-F238E27FC236}">
                <a16:creationId xmlns:a16="http://schemas.microsoft.com/office/drawing/2014/main" id="{D684E5F2-DC74-4193-CD65-54104D7CB68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5818" r="19204"/>
          <a:stretch/>
        </p:blipFill>
        <p:spPr>
          <a:xfrm>
            <a:off x="4269854" y="-1"/>
            <a:ext cx="7922146" cy="6858001"/>
          </a:xfrm>
          <a:custGeom>
            <a:avLst/>
            <a:gdLst/>
            <a:ahLst/>
            <a:cxnLst/>
            <a:rect l="l" t="t" r="r" b="b"/>
            <a:pathLst>
              <a:path w="7922146" h="6858001">
                <a:moveTo>
                  <a:pt x="379987" y="0"/>
                </a:moveTo>
                <a:lnTo>
                  <a:pt x="5304971" y="0"/>
                </a:lnTo>
                <a:lnTo>
                  <a:pt x="7065281" y="0"/>
                </a:lnTo>
                <a:lnTo>
                  <a:pt x="7397540" y="0"/>
                </a:lnTo>
                <a:lnTo>
                  <a:pt x="7397540" y="1"/>
                </a:lnTo>
                <a:lnTo>
                  <a:pt x="7922146" y="1"/>
                </a:lnTo>
                <a:lnTo>
                  <a:pt x="7922146" y="6858001"/>
                </a:lnTo>
                <a:lnTo>
                  <a:pt x="7065281" y="6858001"/>
                </a:lnTo>
                <a:lnTo>
                  <a:pt x="7065281" y="6858000"/>
                </a:lnTo>
                <a:lnTo>
                  <a:pt x="5932989" y="6858000"/>
                </a:lnTo>
                <a:lnTo>
                  <a:pt x="5932989" y="6858001"/>
                </a:lnTo>
                <a:lnTo>
                  <a:pt x="27809" y="6858001"/>
                </a:lnTo>
                <a:lnTo>
                  <a:pt x="1803228" y="4521201"/>
                </a:lnTo>
                <a:close/>
                <a:moveTo>
                  <a:pt x="0" y="0"/>
                </a:moveTo>
                <a:lnTo>
                  <a:pt x="379987" y="0"/>
                </a:lnTo>
                <a:lnTo>
                  <a:pt x="0" y="407"/>
                </a:ln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9C681DEF-7806-9C84-C327-A8C0301A86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3" y="609600"/>
            <a:ext cx="3851123" cy="1320800"/>
          </a:xfrm>
        </p:spPr>
        <p:txBody>
          <a:bodyPr>
            <a:normAutofit/>
          </a:bodyPr>
          <a:lstStyle/>
          <a:p>
            <a:r>
              <a:rPr lang="en-GB" dirty="0"/>
              <a:t>Communication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43326BC-BD6C-8E87-1A78-8035F6D262E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2160589"/>
            <a:ext cx="3851122" cy="3880773"/>
          </a:xfrm>
        </p:spPr>
        <p:txBody>
          <a:bodyPr>
            <a:normAutofit/>
          </a:bodyPr>
          <a:lstStyle/>
          <a:p>
            <a:r>
              <a:rPr lang="en-GB" dirty="0"/>
              <a:t>What is communication</a:t>
            </a:r>
          </a:p>
          <a:p>
            <a:r>
              <a:rPr lang="en-GB" dirty="0"/>
              <a:t>Communication basically is a power as a kind of conversation </a:t>
            </a:r>
          </a:p>
          <a:p>
            <a:r>
              <a:rPr lang="en-GB" dirty="0" err="1"/>
              <a:t>Litening</a:t>
            </a:r>
            <a:r>
              <a:rPr lang="en-GB" dirty="0"/>
              <a:t> </a:t>
            </a:r>
          </a:p>
          <a:p>
            <a:r>
              <a:rPr lang="en-GB" dirty="0"/>
              <a:t>Speaking </a:t>
            </a:r>
          </a:p>
          <a:p>
            <a:r>
              <a:rPr lang="en-GB" dirty="0"/>
              <a:t>Why you need communication as a teacher?</a:t>
            </a:r>
          </a:p>
          <a:p>
            <a:r>
              <a:rPr lang="en-GB" dirty="0"/>
              <a:t> approachable </a:t>
            </a:r>
          </a:p>
          <a:p>
            <a:r>
              <a:rPr lang="en-GB" dirty="0"/>
              <a:t>Observing</a:t>
            </a:r>
          </a:p>
          <a:p>
            <a:endParaRPr lang="en-GB" dirty="0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64FA5DFF-7FE6-4855-84E6-DFA78EE978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9371012" y="0"/>
            <a:ext cx="1219200" cy="6858000"/>
          </a:xfrm>
          <a:prstGeom prst="line">
            <a:avLst/>
          </a:prstGeom>
          <a:ln w="9525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2AFD8CBA-54A3-4363-991B-B9C631BBFA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425267" y="3681413"/>
            <a:ext cx="4763558" cy="3176587"/>
          </a:xfrm>
          <a:prstGeom prst="line">
            <a:avLst/>
          </a:prstGeom>
          <a:ln w="9525"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3" name="Rectangle 23">
            <a:extLst>
              <a:ext uri="{FF2B5EF4-FFF2-40B4-BE49-F238E27FC236}">
                <a16:creationId xmlns:a16="http://schemas.microsoft.com/office/drawing/2014/main" id="{3F088236-D655-4F88-B238-E167623580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81476" y="-8467"/>
            <a:ext cx="3007349" cy="6866467"/>
          </a:xfrm>
          <a:custGeom>
            <a:avLst/>
            <a:gdLst/>
            <a:ahLst/>
            <a:cxnLst/>
            <a:rect l="l" t="t" r="r" b="b"/>
            <a:pathLst>
              <a:path w="3007349" h="6866467">
                <a:moveTo>
                  <a:pt x="2045532" y="0"/>
                </a:moveTo>
                <a:lnTo>
                  <a:pt x="3007349" y="0"/>
                </a:lnTo>
                <a:lnTo>
                  <a:pt x="3007349" y="6866467"/>
                </a:lnTo>
                <a:lnTo>
                  <a:pt x="0" y="6866467"/>
                </a:lnTo>
                <a:lnTo>
                  <a:pt x="2045532" y="0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5" name="Rectangle 25">
            <a:extLst>
              <a:ext uri="{FF2B5EF4-FFF2-40B4-BE49-F238E27FC236}">
                <a16:creationId xmlns:a16="http://schemas.microsoft.com/office/drawing/2014/main" id="{3DAC0C92-199E-475C-9390-119A9B0272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603442" y="-8467"/>
            <a:ext cx="2588558" cy="6866467"/>
          </a:xfrm>
          <a:custGeom>
            <a:avLst/>
            <a:gdLst/>
            <a:ahLst/>
            <a:cxnLst/>
            <a:rect l="l" t="t" r="r" b="b"/>
            <a:pathLst>
              <a:path w="2573311" h="6866467">
                <a:moveTo>
                  <a:pt x="0" y="0"/>
                </a:moveTo>
                <a:lnTo>
                  <a:pt x="2573311" y="0"/>
                </a:lnTo>
                <a:lnTo>
                  <a:pt x="2573311" y="6866467"/>
                </a:lnTo>
                <a:lnTo>
                  <a:pt x="1202336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7" name="Isosceles Triangle 24">
            <a:extLst>
              <a:ext uri="{FF2B5EF4-FFF2-40B4-BE49-F238E27FC236}">
                <a16:creationId xmlns:a16="http://schemas.microsoft.com/office/drawing/2014/main" id="{C4CFB339-0ED8-4FE2-9EF1-6D1375B849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932333" y="3048000"/>
            <a:ext cx="3259667" cy="3810000"/>
          </a:xfrm>
          <a:prstGeom prst="triangle">
            <a:avLst>
              <a:gd name="adj" fmla="val 100000"/>
            </a:avLst>
          </a:prstGeom>
          <a:solidFill>
            <a:schemeClr val="accent2">
              <a:alpha val="72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9" name="Rectangle 27">
            <a:extLst>
              <a:ext uri="{FF2B5EF4-FFF2-40B4-BE49-F238E27FC236}">
                <a16:creationId xmlns:a16="http://schemas.microsoft.com/office/drawing/2014/main" id="{31896C80-2069-4431-9C19-83B9137344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334500" y="-8467"/>
            <a:ext cx="2854326" cy="6866467"/>
          </a:xfrm>
          <a:custGeom>
            <a:avLst/>
            <a:gdLst/>
            <a:ahLst/>
            <a:cxnLst/>
            <a:rect l="l" t="t" r="r" b="b"/>
            <a:pathLst>
              <a:path w="2858013" h="6866467">
                <a:moveTo>
                  <a:pt x="0" y="0"/>
                </a:moveTo>
                <a:lnTo>
                  <a:pt x="2858013" y="0"/>
                </a:lnTo>
                <a:lnTo>
                  <a:pt x="2858013" y="6866467"/>
                </a:lnTo>
                <a:lnTo>
                  <a:pt x="2473942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47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1" name="Rectangle 28">
            <a:extLst>
              <a:ext uri="{FF2B5EF4-FFF2-40B4-BE49-F238E27FC236}">
                <a16:creationId xmlns:a16="http://schemas.microsoft.com/office/drawing/2014/main" id="{BF120A21-0841-4823-B0C4-28AEBCEF9B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898730" y="-8467"/>
            <a:ext cx="1290094" cy="6866467"/>
          </a:xfrm>
          <a:custGeom>
            <a:avLst/>
            <a:gdLst/>
            <a:ahLst/>
            <a:cxnLst/>
            <a:rect l="l" t="t" r="r" b="b"/>
            <a:pathLst>
              <a:path w="1290094" h="6858000">
                <a:moveTo>
                  <a:pt x="1019735" y="0"/>
                </a:moveTo>
                <a:lnTo>
                  <a:pt x="1290094" y="0"/>
                </a:lnTo>
                <a:lnTo>
                  <a:pt x="1290094" y="6858000"/>
                </a:lnTo>
                <a:lnTo>
                  <a:pt x="0" y="6858000"/>
                </a:lnTo>
                <a:lnTo>
                  <a:pt x="1019735" y="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3" name="Rectangle 29">
            <a:extLst>
              <a:ext uri="{FF2B5EF4-FFF2-40B4-BE49-F238E27FC236}">
                <a16:creationId xmlns:a16="http://schemas.microsoft.com/office/drawing/2014/main" id="{DBB05BAE-BBD3-4289-899F-A6851503C6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938999" y="-8467"/>
            <a:ext cx="1249825" cy="6866467"/>
          </a:xfrm>
          <a:custGeom>
            <a:avLst/>
            <a:gdLst/>
            <a:ahLst/>
            <a:cxnLst/>
            <a:rect l="l" t="t" r="r" b="b"/>
            <a:pathLst>
              <a:path w="1249825" h="6858000">
                <a:moveTo>
                  <a:pt x="0" y="0"/>
                </a:moveTo>
                <a:lnTo>
                  <a:pt x="1249825" y="0"/>
                </a:lnTo>
                <a:lnTo>
                  <a:pt x="1249825" y="6858000"/>
                </a:lnTo>
                <a:lnTo>
                  <a:pt x="1109382" y="6858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6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5" name="Isosceles Triangle 29">
            <a:extLst>
              <a:ext uri="{FF2B5EF4-FFF2-40B4-BE49-F238E27FC236}">
                <a16:creationId xmlns:a16="http://schemas.microsoft.com/office/drawing/2014/main" id="{9874D11C-36F5-4BBE-A490-019A54E953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371666" y="3589867"/>
            <a:ext cx="1817159" cy="3268133"/>
          </a:xfrm>
          <a:prstGeom prst="triangle">
            <a:avLst>
              <a:gd name="adj" fmla="val 100000"/>
            </a:avLst>
          </a:prstGeom>
          <a:solidFill>
            <a:schemeClr val="accent1">
              <a:alpha val="8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417921191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F4444CE-BC8D-4D61-B303-4C05614E62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9E86AE9-EB29-4F21-81C8-D97DAE84C2D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86933" y="609600"/>
            <a:ext cx="10197494" cy="1099457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dirty="0"/>
              <a:t>Patience</a:t>
            </a:r>
            <a:br>
              <a:rPr lang="en-GB" dirty="0"/>
            </a:br>
            <a:endParaRPr lang="en-GB"/>
          </a:p>
        </p:txBody>
      </p:sp>
      <p:sp>
        <p:nvSpPr>
          <p:cNvPr id="11" name="Isosceles Triangle 10">
            <a:extLst>
              <a:ext uri="{FF2B5EF4-FFF2-40B4-BE49-F238E27FC236}">
                <a16:creationId xmlns:a16="http://schemas.microsoft.com/office/drawing/2014/main" id="{73772B81-181F-48B7-8826-4D9686D15D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842596" cy="5666154"/>
          </a:xfrm>
          <a:prstGeom prst="triangle">
            <a:avLst>
              <a:gd name="adj" fmla="val 10000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3" name="Isosceles Triangle 12">
            <a:extLst>
              <a:ext uri="{FF2B5EF4-FFF2-40B4-BE49-F238E27FC236}">
                <a16:creationId xmlns:a16="http://schemas.microsoft.com/office/drawing/2014/main" id="{B2205F6E-03C6-4E92-877C-E2482F6599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1743267" y="4013200"/>
            <a:ext cx="448733" cy="2844800"/>
          </a:xfrm>
          <a:prstGeom prst="triangle">
            <a:avLst>
              <a:gd name="adj" fmla="val 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13BAD77B-A596-7555-46DF-0AB29AA75CE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904063911"/>
              </p:ext>
            </p:extLst>
          </p:nvPr>
        </p:nvGraphicFramePr>
        <p:xfrm>
          <a:off x="1286933" y="1948543"/>
          <a:ext cx="9618133" cy="409348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0799628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Wood human figure">
            <a:extLst>
              <a:ext uri="{FF2B5EF4-FFF2-40B4-BE49-F238E27FC236}">
                <a16:creationId xmlns:a16="http://schemas.microsoft.com/office/drawing/2014/main" id="{DB30405A-E9EF-12F4-1F63-C503C54AA11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22891" b="-2"/>
          <a:stretch/>
        </p:blipFill>
        <p:spPr>
          <a:xfrm>
            <a:off x="4269854" y="-1"/>
            <a:ext cx="7922146" cy="6858001"/>
          </a:xfrm>
          <a:custGeom>
            <a:avLst/>
            <a:gdLst/>
            <a:ahLst/>
            <a:cxnLst/>
            <a:rect l="l" t="t" r="r" b="b"/>
            <a:pathLst>
              <a:path w="7922146" h="6858001">
                <a:moveTo>
                  <a:pt x="379987" y="0"/>
                </a:moveTo>
                <a:lnTo>
                  <a:pt x="5304971" y="0"/>
                </a:lnTo>
                <a:lnTo>
                  <a:pt x="7065281" y="0"/>
                </a:lnTo>
                <a:lnTo>
                  <a:pt x="7397540" y="0"/>
                </a:lnTo>
                <a:lnTo>
                  <a:pt x="7397540" y="1"/>
                </a:lnTo>
                <a:lnTo>
                  <a:pt x="7922146" y="1"/>
                </a:lnTo>
                <a:lnTo>
                  <a:pt x="7922146" y="6858001"/>
                </a:lnTo>
                <a:lnTo>
                  <a:pt x="7065281" y="6858001"/>
                </a:lnTo>
                <a:lnTo>
                  <a:pt x="7065281" y="6858000"/>
                </a:lnTo>
                <a:lnTo>
                  <a:pt x="5932989" y="6858000"/>
                </a:lnTo>
                <a:lnTo>
                  <a:pt x="5932989" y="6858001"/>
                </a:lnTo>
                <a:lnTo>
                  <a:pt x="27809" y="6858001"/>
                </a:lnTo>
                <a:lnTo>
                  <a:pt x="1803228" y="4521201"/>
                </a:lnTo>
                <a:close/>
                <a:moveTo>
                  <a:pt x="0" y="0"/>
                </a:moveTo>
                <a:lnTo>
                  <a:pt x="379987" y="0"/>
                </a:lnTo>
                <a:lnTo>
                  <a:pt x="0" y="407"/>
                </a:ln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1699B51B-2C88-C708-2FCA-4CAB87E7AA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3" y="609600"/>
            <a:ext cx="3851123" cy="1320800"/>
          </a:xfrm>
        </p:spPr>
        <p:txBody>
          <a:bodyPr>
            <a:normAutofit/>
          </a:bodyPr>
          <a:lstStyle/>
          <a:p>
            <a:r>
              <a:rPr lang="en-GB" dirty="0"/>
              <a:t>PDP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868CC9F-3289-A494-F187-B6C6529C354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2160589"/>
            <a:ext cx="3851122" cy="3880773"/>
          </a:xfrm>
        </p:spPr>
        <p:txBody>
          <a:bodyPr>
            <a:norm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 Improve your goals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Self development skills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Values for  teacher </a:t>
            </a:r>
          </a:p>
          <a:p>
            <a:endParaRPr lang="en-GB" dirty="0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64FA5DFF-7FE6-4855-84E6-DFA78EE978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9371012" y="0"/>
            <a:ext cx="1219200" cy="6858000"/>
          </a:xfrm>
          <a:prstGeom prst="line">
            <a:avLst/>
          </a:prstGeom>
          <a:ln w="9525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2AFD8CBA-54A3-4363-991B-B9C631BBFA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425267" y="3681413"/>
            <a:ext cx="4763558" cy="3176587"/>
          </a:xfrm>
          <a:prstGeom prst="line">
            <a:avLst/>
          </a:prstGeom>
          <a:ln w="9525"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3" name="Rectangle 23">
            <a:extLst>
              <a:ext uri="{FF2B5EF4-FFF2-40B4-BE49-F238E27FC236}">
                <a16:creationId xmlns:a16="http://schemas.microsoft.com/office/drawing/2014/main" id="{3F088236-D655-4F88-B238-E167623580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81476" y="-8467"/>
            <a:ext cx="3007349" cy="6866467"/>
          </a:xfrm>
          <a:custGeom>
            <a:avLst/>
            <a:gdLst/>
            <a:ahLst/>
            <a:cxnLst/>
            <a:rect l="l" t="t" r="r" b="b"/>
            <a:pathLst>
              <a:path w="3007349" h="6866467">
                <a:moveTo>
                  <a:pt x="2045532" y="0"/>
                </a:moveTo>
                <a:lnTo>
                  <a:pt x="3007349" y="0"/>
                </a:lnTo>
                <a:lnTo>
                  <a:pt x="3007349" y="6866467"/>
                </a:lnTo>
                <a:lnTo>
                  <a:pt x="0" y="6866467"/>
                </a:lnTo>
                <a:lnTo>
                  <a:pt x="2045532" y="0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5" name="Rectangle 25">
            <a:extLst>
              <a:ext uri="{FF2B5EF4-FFF2-40B4-BE49-F238E27FC236}">
                <a16:creationId xmlns:a16="http://schemas.microsoft.com/office/drawing/2014/main" id="{3DAC0C92-199E-475C-9390-119A9B0272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603442" y="-8467"/>
            <a:ext cx="2588558" cy="6866467"/>
          </a:xfrm>
          <a:custGeom>
            <a:avLst/>
            <a:gdLst/>
            <a:ahLst/>
            <a:cxnLst/>
            <a:rect l="l" t="t" r="r" b="b"/>
            <a:pathLst>
              <a:path w="2573311" h="6866467">
                <a:moveTo>
                  <a:pt x="0" y="0"/>
                </a:moveTo>
                <a:lnTo>
                  <a:pt x="2573311" y="0"/>
                </a:lnTo>
                <a:lnTo>
                  <a:pt x="2573311" y="6866467"/>
                </a:lnTo>
                <a:lnTo>
                  <a:pt x="1202336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7" name="Isosceles Triangle 24">
            <a:extLst>
              <a:ext uri="{FF2B5EF4-FFF2-40B4-BE49-F238E27FC236}">
                <a16:creationId xmlns:a16="http://schemas.microsoft.com/office/drawing/2014/main" id="{C4CFB339-0ED8-4FE2-9EF1-6D1375B849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932333" y="3048000"/>
            <a:ext cx="3259667" cy="3810000"/>
          </a:xfrm>
          <a:prstGeom prst="triangle">
            <a:avLst>
              <a:gd name="adj" fmla="val 100000"/>
            </a:avLst>
          </a:prstGeom>
          <a:solidFill>
            <a:schemeClr val="accent2">
              <a:alpha val="72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9" name="Rectangle 27">
            <a:extLst>
              <a:ext uri="{FF2B5EF4-FFF2-40B4-BE49-F238E27FC236}">
                <a16:creationId xmlns:a16="http://schemas.microsoft.com/office/drawing/2014/main" id="{31896C80-2069-4431-9C19-83B9137344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334500" y="-8467"/>
            <a:ext cx="2854326" cy="6866467"/>
          </a:xfrm>
          <a:custGeom>
            <a:avLst/>
            <a:gdLst/>
            <a:ahLst/>
            <a:cxnLst/>
            <a:rect l="l" t="t" r="r" b="b"/>
            <a:pathLst>
              <a:path w="2858013" h="6866467">
                <a:moveTo>
                  <a:pt x="0" y="0"/>
                </a:moveTo>
                <a:lnTo>
                  <a:pt x="2858013" y="0"/>
                </a:lnTo>
                <a:lnTo>
                  <a:pt x="2858013" y="6866467"/>
                </a:lnTo>
                <a:lnTo>
                  <a:pt x="2473942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47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1" name="Rectangle 28">
            <a:extLst>
              <a:ext uri="{FF2B5EF4-FFF2-40B4-BE49-F238E27FC236}">
                <a16:creationId xmlns:a16="http://schemas.microsoft.com/office/drawing/2014/main" id="{BF120A21-0841-4823-B0C4-28AEBCEF9B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898730" y="-8467"/>
            <a:ext cx="1290094" cy="6866467"/>
          </a:xfrm>
          <a:custGeom>
            <a:avLst/>
            <a:gdLst/>
            <a:ahLst/>
            <a:cxnLst/>
            <a:rect l="l" t="t" r="r" b="b"/>
            <a:pathLst>
              <a:path w="1290094" h="6858000">
                <a:moveTo>
                  <a:pt x="1019735" y="0"/>
                </a:moveTo>
                <a:lnTo>
                  <a:pt x="1290094" y="0"/>
                </a:lnTo>
                <a:lnTo>
                  <a:pt x="1290094" y="6858000"/>
                </a:lnTo>
                <a:lnTo>
                  <a:pt x="0" y="6858000"/>
                </a:lnTo>
                <a:lnTo>
                  <a:pt x="1019735" y="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3" name="Rectangle 29">
            <a:extLst>
              <a:ext uri="{FF2B5EF4-FFF2-40B4-BE49-F238E27FC236}">
                <a16:creationId xmlns:a16="http://schemas.microsoft.com/office/drawing/2014/main" id="{DBB05BAE-BBD3-4289-899F-A6851503C6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938999" y="-8467"/>
            <a:ext cx="1249825" cy="6866467"/>
          </a:xfrm>
          <a:custGeom>
            <a:avLst/>
            <a:gdLst/>
            <a:ahLst/>
            <a:cxnLst/>
            <a:rect l="l" t="t" r="r" b="b"/>
            <a:pathLst>
              <a:path w="1249825" h="6858000">
                <a:moveTo>
                  <a:pt x="0" y="0"/>
                </a:moveTo>
                <a:lnTo>
                  <a:pt x="1249825" y="0"/>
                </a:lnTo>
                <a:lnTo>
                  <a:pt x="1249825" y="6858000"/>
                </a:lnTo>
                <a:lnTo>
                  <a:pt x="1109382" y="6858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6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5" name="Isosceles Triangle 29">
            <a:extLst>
              <a:ext uri="{FF2B5EF4-FFF2-40B4-BE49-F238E27FC236}">
                <a16:creationId xmlns:a16="http://schemas.microsoft.com/office/drawing/2014/main" id="{9874D11C-36F5-4BBE-A490-019A54E953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371666" y="3589867"/>
            <a:ext cx="1817159" cy="3268133"/>
          </a:xfrm>
          <a:prstGeom prst="triangle">
            <a:avLst>
              <a:gd name="adj" fmla="val 100000"/>
            </a:avLst>
          </a:prstGeom>
          <a:solidFill>
            <a:schemeClr val="accent1">
              <a:alpha val="8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12244677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0A1F77-7AD0-2912-A006-2B11A60089A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15AEABC-F8E7-DCB8-1B6A-2C310A6698D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Any kind of work place in our worldly life we must skilful ,self confidence  </a:t>
            </a:r>
          </a:p>
          <a:p>
            <a:r>
              <a:rPr lang="en-GB" dirty="0"/>
              <a:t>Good communication to others </a:t>
            </a:r>
          </a:p>
          <a:p>
            <a:r>
              <a:rPr lang="en-GB" dirty="0"/>
              <a:t>Motivation power </a:t>
            </a:r>
          </a:p>
          <a:p>
            <a:r>
              <a:rPr lang="en-GB" dirty="0"/>
              <a:t>Creativity power </a:t>
            </a:r>
          </a:p>
          <a:p>
            <a:r>
              <a:rPr lang="en-GB" dirty="0"/>
              <a:t>Observation power 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51659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1DB1E8-2EA7-EA70-147E-3D17C215C96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6E86F07-8112-E7DE-C307-3E24ED1082F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Study corgi Nov 18th, 2021 [Online] Available at: </a:t>
            </a:r>
            <a:r>
              <a:rPr lang="en-GB" dirty="0">
                <a:hlinkClick r:id="rId2"/>
              </a:rPr>
              <a:t>https://studycorgi.com</a:t>
            </a:r>
            <a:r>
              <a:rPr lang="en-GB" dirty="0"/>
              <a:t>(Accessed at: 15 August 2022)</a:t>
            </a:r>
          </a:p>
        </p:txBody>
      </p:sp>
    </p:spTree>
    <p:extLst>
      <p:ext uri="{BB962C8B-B14F-4D97-AF65-F5344CB8AC3E}">
        <p14:creationId xmlns:p14="http://schemas.microsoft.com/office/powerpoint/2010/main" val="2443468314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99</TotalTime>
  <Words>288</Words>
  <Application>Microsoft Office PowerPoint</Application>
  <PresentationFormat>Widescreen</PresentationFormat>
  <Paragraphs>57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5" baseType="lpstr">
      <vt:lpstr>Arial</vt:lpstr>
      <vt:lpstr>Trebuchet MS</vt:lpstr>
      <vt:lpstr>Wingdings</vt:lpstr>
      <vt:lpstr>Wingdings 3</vt:lpstr>
      <vt:lpstr>Facet</vt:lpstr>
      <vt:lpstr>Name: Sadiqur Rahman  ID:2131049 Module name: Academic Employability Skills Research Methods Module code:LCHS4001 Lecturer: Anita Nan </vt:lpstr>
      <vt:lpstr>Overview</vt:lpstr>
      <vt:lpstr>My intended career </vt:lpstr>
      <vt:lpstr>Motivation </vt:lpstr>
      <vt:lpstr>SWOT analysis </vt:lpstr>
      <vt:lpstr>Communication </vt:lpstr>
      <vt:lpstr>Patience </vt:lpstr>
      <vt:lpstr>PDP </vt:lpstr>
      <vt:lpstr>Conclusion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Sadiqur ID Module name: Module code: Lecturer</dc:title>
  <dc:creator>Anita Nan</dc:creator>
  <cp:lastModifiedBy>Sadiqur Islam Rahman</cp:lastModifiedBy>
  <cp:revision>3</cp:revision>
  <dcterms:created xsi:type="dcterms:W3CDTF">2022-08-16T10:38:06Z</dcterms:created>
  <dcterms:modified xsi:type="dcterms:W3CDTF">2022-08-16T12:56:58Z</dcterms:modified>
</cp:coreProperties>
</file>