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59" r:id="rId6"/>
    <p:sldId id="260" r:id="rId7"/>
    <p:sldId id="261" r:id="rId8"/>
    <p:sldId id="272" r:id="rId9"/>
    <p:sldId id="264" r:id="rId10"/>
    <p:sldId id="262" r:id="rId11"/>
    <p:sldId id="265" r:id="rId12"/>
    <p:sldId id="266" r:id="rId13"/>
    <p:sldId id="267" r:id="rId14"/>
    <p:sldId id="275" r:id="rId15"/>
    <p:sldId id="270" r:id="rId16"/>
    <p:sldId id="268" r:id="rId17"/>
    <p:sldId id="271" r:id="rId18"/>
    <p:sldId id="273" r:id="rId19"/>
    <p:sldId id="274" r:id="rId20"/>
    <p:sldId id="277"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615C0339-20B8-4E71-A553-1A334330DE26}"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40F5C5DD-192C-40E5-A546-4E5556CAC75B}">
      <dgm:prSet custT="1"/>
      <dgm:spPr/>
      <dgm:t>
        <a:bodyPr/>
        <a:lstStyle/>
        <a:p>
          <a:pPr>
            <a:defRPr cap="all"/>
          </a:pPr>
          <a:r>
            <a:rPr lang="en-GB" sz="1600" dirty="0"/>
            <a:t>We do self-evaluations to discover, analyse what we are good at, and where we would like to improve. A self-evaluation is a type of self-assessment, that can be useful for finding future employment and achieving personal goals. </a:t>
          </a:r>
          <a:endParaRPr lang="en-US" sz="1600" dirty="0"/>
        </a:p>
      </dgm:t>
    </dgm:pt>
    <dgm:pt modelId="{66241808-1667-46B7-AB06-03C0A28E546B}" type="parTrans" cxnId="{4E07EC22-5D3F-4E70-A632-731831473576}">
      <dgm:prSet/>
      <dgm:spPr/>
      <dgm:t>
        <a:bodyPr/>
        <a:lstStyle/>
        <a:p>
          <a:endParaRPr lang="en-US"/>
        </a:p>
      </dgm:t>
    </dgm:pt>
    <dgm:pt modelId="{58D75384-BFBC-4524-942E-1681092CB500}" type="sibTrans" cxnId="{4E07EC22-5D3F-4E70-A632-731831473576}">
      <dgm:prSet/>
      <dgm:spPr/>
      <dgm:t>
        <a:bodyPr/>
        <a:lstStyle/>
        <a:p>
          <a:endParaRPr lang="en-US"/>
        </a:p>
      </dgm:t>
    </dgm:pt>
    <dgm:pt modelId="{B876CBD3-5755-4EFC-BA87-6B2489A77D6E}">
      <dgm:prSet/>
      <dgm:spPr/>
      <dgm:t>
        <a:bodyPr/>
        <a:lstStyle/>
        <a:p>
          <a:pPr>
            <a:defRPr cap="all"/>
          </a:pPr>
          <a:r>
            <a:rPr lang="en-GB" dirty="0"/>
            <a:t>Self-evaluation can take place within university life when doing assignments, it is looking back on work you have already done and recognizing where and what can be improved, with also knowing why. </a:t>
          </a:r>
          <a:endParaRPr lang="en-US" dirty="0"/>
        </a:p>
      </dgm:t>
    </dgm:pt>
    <dgm:pt modelId="{87CF1346-5335-444C-A2B7-E346255E488D}" type="parTrans" cxnId="{C779188B-62DF-4AA5-8508-A115DDF06021}">
      <dgm:prSet/>
      <dgm:spPr/>
      <dgm:t>
        <a:bodyPr/>
        <a:lstStyle/>
        <a:p>
          <a:endParaRPr lang="en-US"/>
        </a:p>
      </dgm:t>
    </dgm:pt>
    <dgm:pt modelId="{B12FED9C-857E-4244-8ADE-C9DD3E18A454}" type="sibTrans" cxnId="{C779188B-62DF-4AA5-8508-A115DDF06021}">
      <dgm:prSet/>
      <dgm:spPr/>
      <dgm:t>
        <a:bodyPr/>
        <a:lstStyle/>
        <a:p>
          <a:endParaRPr lang="en-US"/>
        </a:p>
      </dgm:t>
    </dgm:pt>
    <dgm:pt modelId="{7389948C-F729-4DF7-B79F-CA1957D7CB50}" type="pres">
      <dgm:prSet presAssocID="{615C0339-20B8-4E71-A553-1A334330DE26}" presName="root" presStyleCnt="0">
        <dgm:presLayoutVars>
          <dgm:dir/>
          <dgm:resizeHandles val="exact"/>
        </dgm:presLayoutVars>
      </dgm:prSet>
      <dgm:spPr/>
    </dgm:pt>
    <dgm:pt modelId="{154F0A72-9601-4D38-84A7-F9709903B51B}" type="pres">
      <dgm:prSet presAssocID="{40F5C5DD-192C-40E5-A546-4E5556CAC75B}" presName="compNode" presStyleCnt="0"/>
      <dgm:spPr/>
    </dgm:pt>
    <dgm:pt modelId="{519D1718-3691-47B7-9A9B-2B23B370B249}" type="pres">
      <dgm:prSet presAssocID="{40F5C5DD-192C-40E5-A546-4E5556CAC75B}" presName="iconBgRect" presStyleLbl="bgShp" presStyleIdx="0" presStyleCnt="2"/>
      <dgm:spPr/>
    </dgm:pt>
    <dgm:pt modelId="{04358AD4-AA50-4C28-9FE6-479CA4C197B2}" type="pres">
      <dgm:prSet presAssocID="{40F5C5DD-192C-40E5-A546-4E5556CAC75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20A4ACDF-F3D5-4487-A328-B6B59F2786EE}" type="pres">
      <dgm:prSet presAssocID="{40F5C5DD-192C-40E5-A546-4E5556CAC75B}" presName="spaceRect" presStyleCnt="0"/>
      <dgm:spPr/>
    </dgm:pt>
    <dgm:pt modelId="{61CAC3E9-9FF2-4E89-934E-C3BA6AFE90F9}" type="pres">
      <dgm:prSet presAssocID="{40F5C5DD-192C-40E5-A546-4E5556CAC75B}" presName="textRect" presStyleLbl="revTx" presStyleIdx="0" presStyleCnt="2">
        <dgm:presLayoutVars>
          <dgm:chMax val="1"/>
          <dgm:chPref val="1"/>
        </dgm:presLayoutVars>
      </dgm:prSet>
      <dgm:spPr/>
    </dgm:pt>
    <dgm:pt modelId="{441584AC-478B-4867-A2C4-1BAD23C5DEF4}" type="pres">
      <dgm:prSet presAssocID="{58D75384-BFBC-4524-942E-1681092CB500}" presName="sibTrans" presStyleCnt="0"/>
      <dgm:spPr/>
    </dgm:pt>
    <dgm:pt modelId="{F52D5E14-65DD-42C5-A54A-2AEF25D72EF3}" type="pres">
      <dgm:prSet presAssocID="{B876CBD3-5755-4EFC-BA87-6B2489A77D6E}" presName="compNode" presStyleCnt="0"/>
      <dgm:spPr/>
    </dgm:pt>
    <dgm:pt modelId="{0D99D41C-6372-42AB-9457-ABC8B3211F23}" type="pres">
      <dgm:prSet presAssocID="{B876CBD3-5755-4EFC-BA87-6B2489A77D6E}" presName="iconBgRect" presStyleLbl="bgShp" presStyleIdx="1" presStyleCnt="2"/>
      <dgm:spPr/>
    </dgm:pt>
    <dgm:pt modelId="{E47F687F-3FA0-43D8-AF84-EC136B09A467}" type="pres">
      <dgm:prSet presAssocID="{B876CBD3-5755-4EFC-BA87-6B2489A77D6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748ABED-BB9C-4555-BBCA-F95A767BAFDF}" type="pres">
      <dgm:prSet presAssocID="{B876CBD3-5755-4EFC-BA87-6B2489A77D6E}" presName="spaceRect" presStyleCnt="0"/>
      <dgm:spPr/>
    </dgm:pt>
    <dgm:pt modelId="{F1BD6DEB-4ECC-4DA3-B7B4-E45AC94A0FC9}" type="pres">
      <dgm:prSet presAssocID="{B876CBD3-5755-4EFC-BA87-6B2489A77D6E}" presName="textRect" presStyleLbl="revTx" presStyleIdx="1" presStyleCnt="2" custScaleX="107939" custScaleY="103720" custLinFactNeighborX="-997" custLinFactNeighborY="2287">
        <dgm:presLayoutVars>
          <dgm:chMax val="1"/>
          <dgm:chPref val="1"/>
        </dgm:presLayoutVars>
      </dgm:prSet>
      <dgm:spPr/>
    </dgm:pt>
  </dgm:ptLst>
  <dgm:cxnLst>
    <dgm:cxn modelId="{A58EF30D-5FF2-46EF-BCBA-198534E7074E}" type="presOf" srcId="{615C0339-20B8-4E71-A553-1A334330DE26}" destId="{7389948C-F729-4DF7-B79F-CA1957D7CB50}" srcOrd="0" destOrd="0" presId="urn:microsoft.com/office/officeart/2018/5/layout/IconCircleLabelList"/>
    <dgm:cxn modelId="{4E07EC22-5D3F-4E70-A632-731831473576}" srcId="{615C0339-20B8-4E71-A553-1A334330DE26}" destId="{40F5C5DD-192C-40E5-A546-4E5556CAC75B}" srcOrd="0" destOrd="0" parTransId="{66241808-1667-46B7-AB06-03C0A28E546B}" sibTransId="{58D75384-BFBC-4524-942E-1681092CB500}"/>
    <dgm:cxn modelId="{C779188B-62DF-4AA5-8508-A115DDF06021}" srcId="{615C0339-20B8-4E71-A553-1A334330DE26}" destId="{B876CBD3-5755-4EFC-BA87-6B2489A77D6E}" srcOrd="1" destOrd="0" parTransId="{87CF1346-5335-444C-A2B7-E346255E488D}" sibTransId="{B12FED9C-857E-4244-8ADE-C9DD3E18A454}"/>
    <dgm:cxn modelId="{A95C249A-E8B5-413E-A278-B88A3D288753}" type="presOf" srcId="{B876CBD3-5755-4EFC-BA87-6B2489A77D6E}" destId="{F1BD6DEB-4ECC-4DA3-B7B4-E45AC94A0FC9}" srcOrd="0" destOrd="0" presId="urn:microsoft.com/office/officeart/2018/5/layout/IconCircleLabelList"/>
    <dgm:cxn modelId="{835176C6-0499-4C95-BC03-D33C41EE1E2F}" type="presOf" srcId="{40F5C5DD-192C-40E5-A546-4E5556CAC75B}" destId="{61CAC3E9-9FF2-4E89-934E-C3BA6AFE90F9}" srcOrd="0" destOrd="0" presId="urn:microsoft.com/office/officeart/2018/5/layout/IconCircleLabelList"/>
    <dgm:cxn modelId="{BF214E5F-7EF1-48CA-9D19-F8ABEAC17993}" type="presParOf" srcId="{7389948C-F729-4DF7-B79F-CA1957D7CB50}" destId="{154F0A72-9601-4D38-84A7-F9709903B51B}" srcOrd="0" destOrd="0" presId="urn:microsoft.com/office/officeart/2018/5/layout/IconCircleLabelList"/>
    <dgm:cxn modelId="{5951E994-EDF6-4BBE-983D-F31E16D49921}" type="presParOf" srcId="{154F0A72-9601-4D38-84A7-F9709903B51B}" destId="{519D1718-3691-47B7-9A9B-2B23B370B249}" srcOrd="0" destOrd="0" presId="urn:microsoft.com/office/officeart/2018/5/layout/IconCircleLabelList"/>
    <dgm:cxn modelId="{9FC77586-51A5-4C53-B366-9BEE41BAFD8F}" type="presParOf" srcId="{154F0A72-9601-4D38-84A7-F9709903B51B}" destId="{04358AD4-AA50-4C28-9FE6-479CA4C197B2}" srcOrd="1" destOrd="0" presId="urn:microsoft.com/office/officeart/2018/5/layout/IconCircleLabelList"/>
    <dgm:cxn modelId="{FA1CBE06-57FD-46B8-982D-8A6F43DCD725}" type="presParOf" srcId="{154F0A72-9601-4D38-84A7-F9709903B51B}" destId="{20A4ACDF-F3D5-4487-A328-B6B59F2786EE}" srcOrd="2" destOrd="0" presId="urn:microsoft.com/office/officeart/2018/5/layout/IconCircleLabelList"/>
    <dgm:cxn modelId="{5EEF76B8-8B89-4690-A54A-42F79397DD3D}" type="presParOf" srcId="{154F0A72-9601-4D38-84A7-F9709903B51B}" destId="{61CAC3E9-9FF2-4E89-934E-C3BA6AFE90F9}" srcOrd="3" destOrd="0" presId="urn:microsoft.com/office/officeart/2018/5/layout/IconCircleLabelList"/>
    <dgm:cxn modelId="{95AA5EC2-D35A-44DF-957E-31E00C91AAFE}" type="presParOf" srcId="{7389948C-F729-4DF7-B79F-CA1957D7CB50}" destId="{441584AC-478B-4867-A2C4-1BAD23C5DEF4}" srcOrd="1" destOrd="0" presId="urn:microsoft.com/office/officeart/2018/5/layout/IconCircleLabelList"/>
    <dgm:cxn modelId="{11AF0F91-AA46-45FE-8D37-567774D83ADA}" type="presParOf" srcId="{7389948C-F729-4DF7-B79F-CA1957D7CB50}" destId="{F52D5E14-65DD-42C5-A54A-2AEF25D72EF3}" srcOrd="2" destOrd="0" presId="urn:microsoft.com/office/officeart/2018/5/layout/IconCircleLabelList"/>
    <dgm:cxn modelId="{0795235C-8222-4474-A693-BFACF4CA6F79}" type="presParOf" srcId="{F52D5E14-65DD-42C5-A54A-2AEF25D72EF3}" destId="{0D99D41C-6372-42AB-9457-ABC8B3211F23}" srcOrd="0" destOrd="0" presId="urn:microsoft.com/office/officeart/2018/5/layout/IconCircleLabelList"/>
    <dgm:cxn modelId="{5AF357BC-52BC-401F-9E21-0CD319593142}" type="presParOf" srcId="{F52D5E14-65DD-42C5-A54A-2AEF25D72EF3}" destId="{E47F687F-3FA0-43D8-AF84-EC136B09A467}" srcOrd="1" destOrd="0" presId="urn:microsoft.com/office/officeart/2018/5/layout/IconCircleLabelList"/>
    <dgm:cxn modelId="{E2564A39-892D-4C63-9374-00527D1781E9}" type="presParOf" srcId="{F52D5E14-65DD-42C5-A54A-2AEF25D72EF3}" destId="{9748ABED-BB9C-4555-BBCA-F95A767BAFDF}" srcOrd="2" destOrd="0" presId="urn:microsoft.com/office/officeart/2018/5/layout/IconCircleLabelList"/>
    <dgm:cxn modelId="{9FB5193E-7F80-44FB-96F5-611FF1FD2D22}" type="presParOf" srcId="{F52D5E14-65DD-42C5-A54A-2AEF25D72EF3}" destId="{F1BD6DEB-4ECC-4DA3-B7B4-E45AC94A0FC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9D1718-3691-47B7-9A9B-2B23B370B249}">
      <dsp:nvSpPr>
        <dsp:cNvPr id="0" name=""/>
        <dsp:cNvSpPr/>
      </dsp:nvSpPr>
      <dsp:spPr>
        <a:xfrm>
          <a:off x="572203" y="396215"/>
          <a:ext cx="1749937" cy="174993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358AD4-AA50-4C28-9FE6-479CA4C197B2}">
      <dsp:nvSpPr>
        <dsp:cNvPr id="0" name=""/>
        <dsp:cNvSpPr/>
      </dsp:nvSpPr>
      <dsp:spPr>
        <a:xfrm>
          <a:off x="945140" y="769153"/>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CAC3E9-9FF2-4E89-934E-C3BA6AFE90F9}">
      <dsp:nvSpPr>
        <dsp:cNvPr id="0" name=""/>
        <dsp:cNvSpPr/>
      </dsp:nvSpPr>
      <dsp:spPr>
        <a:xfrm>
          <a:off x="12796" y="2691215"/>
          <a:ext cx="2868750" cy="20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We do self-evaluations to discover, analyse what we are good at, and where we would like to improve. A self-evaluation is a type of self-assessment, that can be useful for finding future employment and achieving personal goals. </a:t>
          </a:r>
          <a:endParaRPr lang="en-US" sz="1600" kern="1200" dirty="0"/>
        </a:p>
      </dsp:txBody>
      <dsp:txXfrm>
        <a:off x="12796" y="2691215"/>
        <a:ext cx="2868750" cy="2017968"/>
      </dsp:txXfrm>
    </dsp:sp>
    <dsp:sp modelId="{0D99D41C-6372-42AB-9457-ABC8B3211F23}">
      <dsp:nvSpPr>
        <dsp:cNvPr id="0" name=""/>
        <dsp:cNvSpPr/>
      </dsp:nvSpPr>
      <dsp:spPr>
        <a:xfrm>
          <a:off x="4056859" y="377448"/>
          <a:ext cx="1749937" cy="174993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7F687F-3FA0-43D8-AF84-EC136B09A467}">
      <dsp:nvSpPr>
        <dsp:cNvPr id="0" name=""/>
        <dsp:cNvSpPr/>
      </dsp:nvSpPr>
      <dsp:spPr>
        <a:xfrm>
          <a:off x="4429796" y="750386"/>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D6DEB-4ECC-4DA3-B7B4-E45AC94A0FC9}">
      <dsp:nvSpPr>
        <dsp:cNvPr id="0" name=""/>
        <dsp:cNvSpPr/>
      </dsp:nvSpPr>
      <dsp:spPr>
        <a:xfrm>
          <a:off x="3354976" y="2681065"/>
          <a:ext cx="3096500" cy="2093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Self-evaluation can take place within university life when doing assignments, it is looking back on work you have already done and recognizing where and what can be improved, with also knowing why. </a:t>
          </a:r>
          <a:endParaRPr lang="en-US" sz="1700" kern="1200" dirty="0"/>
        </a:p>
      </dsp:txBody>
      <dsp:txXfrm>
        <a:off x="3354976" y="2681065"/>
        <a:ext cx="3096500" cy="209303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139AD-CFD6-45C3-8D28-404D357462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4FF8C1-E18E-44D0-8918-DAAA24199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E8E339-39E8-4A58-8B46-71071C437DF7}"/>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5" name="Footer Placeholder 4">
            <a:extLst>
              <a:ext uri="{FF2B5EF4-FFF2-40B4-BE49-F238E27FC236}">
                <a16:creationId xmlns:a16="http://schemas.microsoft.com/office/drawing/2014/main" id="{E78EEF07-BF47-4228-9E26-F59651730C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95C97C-7288-42F1-9E5E-661ED49F04B2}"/>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2679743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16D9F-659D-4C73-A97E-CCC6D7F2E7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8278BD-EC13-441F-B51A-067E4B5E19B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50BDEF-99F8-4969-8AB6-F28F6FEB71E9}"/>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5" name="Footer Placeholder 4">
            <a:extLst>
              <a:ext uri="{FF2B5EF4-FFF2-40B4-BE49-F238E27FC236}">
                <a16:creationId xmlns:a16="http://schemas.microsoft.com/office/drawing/2014/main" id="{532490D7-FE7B-4CE0-BB90-E87F92437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ACEFB7-707C-49D3-8DD3-237232C6F488}"/>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482609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51965-3B49-49D7-A8EC-6719067069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8F506F-8FA5-43EE-933F-EBE39ED9C2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2F29020-D90F-4141-8163-0B278860FA8D}"/>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5" name="Footer Placeholder 4">
            <a:extLst>
              <a:ext uri="{FF2B5EF4-FFF2-40B4-BE49-F238E27FC236}">
                <a16:creationId xmlns:a16="http://schemas.microsoft.com/office/drawing/2014/main" id="{5F7B1811-0742-4314-8ADC-A47C66287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6F9360-AE69-45B4-99D2-A5BB4F302E2F}"/>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314445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6D9CF-6792-4A72-AB51-576E041E6C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782059-0F50-4FDE-A5D5-C598EC7768A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F13ADF-FB3E-42FE-B605-32DF6ECCCC5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BD3AE7-17F7-435F-8CF8-3341965A145D}"/>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6" name="Footer Placeholder 5">
            <a:extLst>
              <a:ext uri="{FF2B5EF4-FFF2-40B4-BE49-F238E27FC236}">
                <a16:creationId xmlns:a16="http://schemas.microsoft.com/office/drawing/2014/main" id="{B20A3076-E6E9-452F-91DC-0CB090DA96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66449F-F196-4E76-B2ED-9812C3EEF4CE}"/>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3178650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AF469-065A-4A30-8BEA-0B3CEA2489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89771B-4E20-4882-BBDB-0F59910F58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FFF02AC-05C7-4816-822F-F67C38CBAC2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E6D8BC7-1BFD-4C90-885B-458B175904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FD8C519-A087-4C77-881E-253E259E285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4246D9-E04B-4A9C-AF92-DAA7AC7B1680}"/>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8" name="Footer Placeholder 7">
            <a:extLst>
              <a:ext uri="{FF2B5EF4-FFF2-40B4-BE49-F238E27FC236}">
                <a16:creationId xmlns:a16="http://schemas.microsoft.com/office/drawing/2014/main" id="{E70A3423-904A-4526-BA19-C2BC8C2477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6F7E7C-652D-4B0F-8AF4-8B890F84877F}"/>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1440820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5CFFD-8D92-4DDA-A1FD-16CF977BA8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0483B6-7844-4822-B84F-CD862BDFB2EB}"/>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4" name="Footer Placeholder 3">
            <a:extLst>
              <a:ext uri="{FF2B5EF4-FFF2-40B4-BE49-F238E27FC236}">
                <a16:creationId xmlns:a16="http://schemas.microsoft.com/office/drawing/2014/main" id="{A1190AD4-EDFC-4473-9868-A432A49B75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084B52-553D-452C-AD15-2EB5F7156B70}"/>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3866561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6909B3-06C8-4EED-8461-2F1118391A22}"/>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3" name="Footer Placeholder 2">
            <a:extLst>
              <a:ext uri="{FF2B5EF4-FFF2-40B4-BE49-F238E27FC236}">
                <a16:creationId xmlns:a16="http://schemas.microsoft.com/office/drawing/2014/main" id="{F5CB8401-3C46-4179-899D-A267707744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58EAEB-5A17-4C7F-8995-770432C6DA62}"/>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3263540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B2217-31E3-4DBF-A74F-F216FD9BE6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AAE075-2E40-4D72-B98C-171E789785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EBEA79-E0A9-4132-9CC1-C269B8442C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1A8A262-B632-432F-8ECA-D237F64FFF52}"/>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6" name="Footer Placeholder 5">
            <a:extLst>
              <a:ext uri="{FF2B5EF4-FFF2-40B4-BE49-F238E27FC236}">
                <a16:creationId xmlns:a16="http://schemas.microsoft.com/office/drawing/2014/main" id="{407760A4-6465-4504-9335-7675F284F1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5052EF-7707-47D1-B48E-F016AC1F3BE2}"/>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4133789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F1FDD-27C4-42E8-8B9B-B65E7F0E88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C67247-0743-40C7-B133-33D447788B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E07BFB-1CE1-409E-BB44-379F91378F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9604103-E41A-453A-83F0-3D2A097352F9}"/>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6" name="Footer Placeholder 5">
            <a:extLst>
              <a:ext uri="{FF2B5EF4-FFF2-40B4-BE49-F238E27FC236}">
                <a16:creationId xmlns:a16="http://schemas.microsoft.com/office/drawing/2014/main" id="{846146C7-E1A3-401A-9414-4B5757148A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2A84E4-F010-4D00-B9D9-245A16C02989}"/>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2014688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A967-78F0-4DC7-B596-E8863FDC76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AD8B89-D85B-4FA9-BED6-6143D52D454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D9B5A7-3D4F-44FF-9084-17E792165DB8}"/>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5" name="Footer Placeholder 4">
            <a:extLst>
              <a:ext uri="{FF2B5EF4-FFF2-40B4-BE49-F238E27FC236}">
                <a16:creationId xmlns:a16="http://schemas.microsoft.com/office/drawing/2014/main" id="{F58CD205-426C-4CEF-9E22-5D6E9720DC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D8CA3D-DFB6-4DD2-8C61-5A0BF8FC5367}"/>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2486503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6EDB35-8B48-4F70-99F7-1B2EAA8396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2DDBB9-670E-4262-BDCB-C952B1B3ABC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F2414D-481E-4B77-8BA8-650C54FB5FB3}"/>
              </a:ext>
            </a:extLst>
          </p:cNvPr>
          <p:cNvSpPr>
            <a:spLocks noGrp="1"/>
          </p:cNvSpPr>
          <p:nvPr>
            <p:ph type="dt" sz="half" idx="10"/>
          </p:nvPr>
        </p:nvSpPr>
        <p:spPr/>
        <p:txBody>
          <a:bodyPr/>
          <a:lstStyle/>
          <a:p>
            <a:fld id="{EE01D5EA-D6FC-48FD-9A4F-420D90273E45}" type="datetimeFigureOut">
              <a:rPr lang="en-GB" smtClean="0"/>
              <a:t>28/01/2019</a:t>
            </a:fld>
            <a:endParaRPr lang="en-GB"/>
          </a:p>
        </p:txBody>
      </p:sp>
      <p:sp>
        <p:nvSpPr>
          <p:cNvPr id="5" name="Footer Placeholder 4">
            <a:extLst>
              <a:ext uri="{FF2B5EF4-FFF2-40B4-BE49-F238E27FC236}">
                <a16:creationId xmlns:a16="http://schemas.microsoft.com/office/drawing/2014/main" id="{209A1E33-15C1-463A-93CC-6EA386707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8DE5A6-D04B-4ECA-9295-0DE52F500495}"/>
              </a:ext>
            </a:extLst>
          </p:cNvPr>
          <p:cNvSpPr>
            <a:spLocks noGrp="1"/>
          </p:cNvSpPr>
          <p:nvPr>
            <p:ph type="sldNum" sz="quarter" idx="12"/>
          </p:nvPr>
        </p:nvSpPr>
        <p:spPr/>
        <p:txBody>
          <a:bodyPr/>
          <a:lstStyle/>
          <a:p>
            <a:fld id="{1211D282-FDC6-4DDE-A9B3-89894E82CC75}" type="slidenum">
              <a:rPr lang="en-GB" smtClean="0"/>
              <a:t>‹#›</a:t>
            </a:fld>
            <a:endParaRPr lang="en-GB"/>
          </a:p>
        </p:txBody>
      </p:sp>
    </p:spTree>
    <p:extLst>
      <p:ext uri="{BB962C8B-B14F-4D97-AF65-F5344CB8AC3E}">
        <p14:creationId xmlns:p14="http://schemas.microsoft.com/office/powerpoint/2010/main" val="2118092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D04181-67EA-4CE5-895C-AA383D214B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CFF12F-7533-4DAE-8AAF-DFB121EE5E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29BD68-40BE-40DF-B931-B6AAF75CD9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01D5EA-D6FC-48FD-9A4F-420D90273E45}" type="datetimeFigureOut">
              <a:rPr lang="en-GB" smtClean="0"/>
              <a:t>28/01/2019</a:t>
            </a:fld>
            <a:endParaRPr lang="en-GB"/>
          </a:p>
        </p:txBody>
      </p:sp>
      <p:sp>
        <p:nvSpPr>
          <p:cNvPr id="5" name="Footer Placeholder 4">
            <a:extLst>
              <a:ext uri="{FF2B5EF4-FFF2-40B4-BE49-F238E27FC236}">
                <a16:creationId xmlns:a16="http://schemas.microsoft.com/office/drawing/2014/main" id="{76419555-A4A4-44B9-BCA1-457E3437FB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DB3F1A1-CFAB-425D-96C3-1B6C666869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11D282-FDC6-4DDE-A9B3-89894E82CC75}" type="slidenum">
              <a:rPr lang="en-GB" smtClean="0"/>
              <a:t>‹#›</a:t>
            </a:fld>
            <a:endParaRPr lang="en-GB"/>
          </a:p>
        </p:txBody>
      </p:sp>
    </p:spTree>
    <p:extLst>
      <p:ext uri="{BB962C8B-B14F-4D97-AF65-F5344CB8AC3E}">
        <p14:creationId xmlns:p14="http://schemas.microsoft.com/office/powerpoint/2010/main" val="3233662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pp.simplydo.co.uk/ideas/KKp6MxuRtpTB7TEMC"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Qo_5dJ-dlIQ"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result for business">
            <a:extLst>
              <a:ext uri="{FF2B5EF4-FFF2-40B4-BE49-F238E27FC236}">
                <a16:creationId xmlns:a16="http://schemas.microsoft.com/office/drawing/2014/main" id="{DB05CF98-AD56-401D-BA08-F1B728B4CC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91" t="18182"/>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ED49FE6D-E54D-4A15-9572-966ED42F8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4251489"/>
            <a:ext cx="12188824" cy="2077327"/>
          </a:xfrm>
          <a:prstGeom prst="rect">
            <a:avLst/>
          </a:prstGeom>
          <a:solidFill>
            <a:schemeClr val="bg2">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8ACAE-D10B-4075-A114-49EDF20FDD91}"/>
              </a:ext>
            </a:extLst>
          </p:cNvPr>
          <p:cNvSpPr>
            <a:spLocks noGrp="1"/>
          </p:cNvSpPr>
          <p:nvPr>
            <p:ph type="ctrTitle"/>
          </p:nvPr>
        </p:nvSpPr>
        <p:spPr>
          <a:xfrm>
            <a:off x="630688" y="4337523"/>
            <a:ext cx="10918056" cy="1327380"/>
          </a:xfrm>
        </p:spPr>
        <p:txBody>
          <a:bodyPr>
            <a:normAutofit fontScale="90000"/>
          </a:bodyPr>
          <a:lstStyle/>
          <a:p>
            <a:r>
              <a:rPr lang="en-GB" dirty="0"/>
              <a:t>Business, Marketing and Self-promotion </a:t>
            </a:r>
          </a:p>
        </p:txBody>
      </p:sp>
      <p:sp>
        <p:nvSpPr>
          <p:cNvPr id="3" name="Subtitle 2">
            <a:extLst>
              <a:ext uri="{FF2B5EF4-FFF2-40B4-BE49-F238E27FC236}">
                <a16:creationId xmlns:a16="http://schemas.microsoft.com/office/drawing/2014/main" id="{8D3A042C-AA0F-4EF6-A40A-06E4AC2FE9BA}"/>
              </a:ext>
            </a:extLst>
          </p:cNvPr>
          <p:cNvSpPr>
            <a:spLocks noGrp="1"/>
          </p:cNvSpPr>
          <p:nvPr>
            <p:ph type="subTitle" idx="1"/>
          </p:nvPr>
        </p:nvSpPr>
        <p:spPr>
          <a:xfrm>
            <a:off x="630688" y="5750937"/>
            <a:ext cx="10918056" cy="468888"/>
          </a:xfrm>
        </p:spPr>
        <p:txBody>
          <a:bodyPr>
            <a:normAutofit/>
          </a:bodyPr>
          <a:lstStyle/>
          <a:p>
            <a:r>
              <a:rPr lang="en-GB" dirty="0">
                <a:solidFill>
                  <a:schemeClr val="tx1">
                    <a:lumMod val="65000"/>
                    <a:lumOff val="35000"/>
                  </a:schemeClr>
                </a:solidFill>
              </a:rPr>
              <a:t>By </a:t>
            </a:r>
            <a:r>
              <a:rPr lang="en-GB" dirty="0" err="1">
                <a:solidFill>
                  <a:schemeClr val="tx1">
                    <a:lumMod val="65000"/>
                    <a:lumOff val="35000"/>
                  </a:schemeClr>
                </a:solidFill>
              </a:rPr>
              <a:t>Kierran</a:t>
            </a:r>
            <a:r>
              <a:rPr lang="en-GB" dirty="0">
                <a:solidFill>
                  <a:schemeClr val="tx1">
                    <a:lumMod val="65000"/>
                    <a:lumOff val="35000"/>
                  </a:schemeClr>
                </a:solidFill>
              </a:rPr>
              <a:t> Tomkins </a:t>
            </a:r>
          </a:p>
        </p:txBody>
      </p:sp>
      <p:cxnSp>
        <p:nvCxnSpPr>
          <p:cNvPr id="73" name="Straight Connector 72">
            <a:extLst>
              <a:ext uri="{FF2B5EF4-FFF2-40B4-BE49-F238E27FC236}">
                <a16:creationId xmlns:a16="http://schemas.microsoft.com/office/drawing/2014/main" id="{EAFC8083-BBFA-464C-A805-4E844F66B2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4126832"/>
            <a:ext cx="12188824" cy="0"/>
          </a:xfrm>
          <a:prstGeom prst="line">
            <a:avLst/>
          </a:prstGeom>
          <a:ln w="50800">
            <a:solidFill>
              <a:schemeClr val="bg2">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C752BC6-CDD2-4020-8DCF-B5E813CD3A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448927"/>
            <a:ext cx="12188824" cy="0"/>
          </a:xfrm>
          <a:prstGeom prst="line">
            <a:avLst/>
          </a:prstGeom>
          <a:ln w="50800">
            <a:solidFill>
              <a:schemeClr val="bg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9398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A8434-B611-4571-A789-1D8028B979A9}"/>
              </a:ext>
            </a:extLst>
          </p:cNvPr>
          <p:cNvSpPr>
            <a:spLocks noGrp="1"/>
          </p:cNvSpPr>
          <p:nvPr>
            <p:ph type="title"/>
          </p:nvPr>
        </p:nvSpPr>
        <p:spPr>
          <a:xfrm>
            <a:off x="4965430" y="629268"/>
            <a:ext cx="6586491" cy="1286160"/>
          </a:xfrm>
        </p:spPr>
        <p:txBody>
          <a:bodyPr anchor="b">
            <a:normAutofit/>
          </a:bodyPr>
          <a:lstStyle/>
          <a:p>
            <a:r>
              <a:rPr lang="en-GB" dirty="0"/>
              <a:t>Module Introduction </a:t>
            </a:r>
          </a:p>
        </p:txBody>
      </p:sp>
      <p:pic>
        <p:nvPicPr>
          <p:cNvPr id="2050" name="Picture 2" descr="Image result for business">
            <a:extLst>
              <a:ext uri="{FF2B5EF4-FFF2-40B4-BE49-F238E27FC236}">
                <a16:creationId xmlns:a16="http://schemas.microsoft.com/office/drawing/2014/main" id="{C678D720-6CA3-40C8-BEFE-A5F2EA1984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71" r="44183"/>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896D"/>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4A1711-7E59-4C5C-B171-811A8B87E8E2}"/>
              </a:ext>
            </a:extLst>
          </p:cNvPr>
          <p:cNvSpPr>
            <a:spLocks noGrp="1"/>
          </p:cNvSpPr>
          <p:nvPr>
            <p:ph idx="1"/>
          </p:nvPr>
        </p:nvSpPr>
        <p:spPr>
          <a:xfrm>
            <a:off x="4965431" y="2438400"/>
            <a:ext cx="6586489" cy="3785419"/>
          </a:xfrm>
        </p:spPr>
        <p:txBody>
          <a:bodyPr>
            <a:normAutofit fontScale="70000" lnSpcReduction="20000"/>
          </a:bodyPr>
          <a:lstStyle/>
          <a:p>
            <a:r>
              <a:rPr lang="en-GB" dirty="0"/>
              <a:t>This module begins by addressing the first aim with a series of illustrated lectures. In relation to this subject material, students will normally be asked to form working groups with a view to preparing a basic business plan that illustrates a proposed business venture by that group.</a:t>
            </a:r>
          </a:p>
          <a:p>
            <a:r>
              <a:rPr lang="en-GB" dirty="0"/>
              <a:t>Continuous feedback will be given through group discussions and critiques.</a:t>
            </a:r>
          </a:p>
          <a:p>
            <a:r>
              <a:rPr lang="en-GB" dirty="0"/>
              <a:t>The latter half of the year will be increasingly dedicated to the second aim. Delivered through further illustrated lectures, together with industrial examples and references to previous displays/exhibitions, a major portion of the time will be divided on implementing individual development of the portfolio. </a:t>
            </a:r>
            <a:endParaRPr lang="en-GB" sz="2000" dirty="0"/>
          </a:p>
        </p:txBody>
      </p:sp>
    </p:spTree>
    <p:extLst>
      <p:ext uri="{BB962C8B-B14F-4D97-AF65-F5344CB8AC3E}">
        <p14:creationId xmlns:p14="http://schemas.microsoft.com/office/powerpoint/2010/main" val="3428681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8D3A2-A450-4589-852E-55A821F2D07D}"/>
              </a:ext>
            </a:extLst>
          </p:cNvPr>
          <p:cNvSpPr>
            <a:spLocks noGrp="1"/>
          </p:cNvSpPr>
          <p:nvPr>
            <p:ph type="title"/>
          </p:nvPr>
        </p:nvSpPr>
        <p:spPr>
          <a:xfrm>
            <a:off x="655320" y="365125"/>
            <a:ext cx="5120114" cy="1692794"/>
          </a:xfrm>
        </p:spPr>
        <p:txBody>
          <a:bodyPr>
            <a:normAutofit/>
          </a:bodyPr>
          <a:lstStyle/>
          <a:p>
            <a:r>
              <a:rPr lang="en-GB" dirty="0"/>
              <a:t>Business Marketing and Self-promotion</a:t>
            </a:r>
          </a:p>
        </p:txBody>
      </p:sp>
      <p:cxnSp>
        <p:nvCxnSpPr>
          <p:cNvPr id="71" name="Straight Arrow Connector 7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Box 3">
            <a:extLst>
              <a:ext uri="{FF2B5EF4-FFF2-40B4-BE49-F238E27FC236}">
                <a16:creationId xmlns:a16="http://schemas.microsoft.com/office/drawing/2014/main" id="{56D95B69-1F33-4F4C-B585-331D800BC4FD}"/>
              </a:ext>
            </a:extLst>
          </p:cNvPr>
          <p:cNvSpPr txBox="1">
            <a:spLocks noGrp="1" noChangeArrowheads="1"/>
          </p:cNvSpPr>
          <p:nvPr>
            <p:ph idx="1"/>
          </p:nvPr>
        </p:nvSpPr>
        <p:spPr bwMode="auto">
          <a:xfrm>
            <a:off x="655321" y="2575034"/>
            <a:ext cx="5120113" cy="3462228"/>
          </a:xfrm>
          <a:prstGeom prst="rect">
            <a:avLst/>
          </a:prstGeom>
        </p:spPr>
        <p:txBody>
          <a:bodyPr>
            <a:normAutofit/>
          </a:bodyPr>
          <a:lstStyle/>
          <a:p>
            <a:pPr eaLnBrk="0" hangingPunct="0">
              <a:spcBef>
                <a:spcPct val="50000"/>
              </a:spcBef>
            </a:pPr>
            <a:r>
              <a:rPr lang="en-GB" sz="1800">
                <a:latin typeface="Tahoma" pitchFamily="34" charset="0"/>
                <a:ea typeface="ＭＳ Ｐゴシック" pitchFamily="-112" charset="-128"/>
              </a:rPr>
              <a:t>This module is designed to help prepare you for the ‘real’ world.</a:t>
            </a:r>
          </a:p>
          <a:p>
            <a:pPr eaLnBrk="0" hangingPunct="0">
              <a:spcBef>
                <a:spcPct val="50000"/>
              </a:spcBef>
            </a:pPr>
            <a:r>
              <a:rPr lang="en-GB" sz="1800">
                <a:latin typeface="Tahoma" pitchFamily="34" charset="0"/>
                <a:ea typeface="ＭＳ Ｐゴシック" pitchFamily="-112" charset="-128"/>
              </a:rPr>
              <a:t>It will help you to:</a:t>
            </a:r>
          </a:p>
          <a:p>
            <a:pPr marL="0" indent="0" eaLnBrk="0" hangingPunct="0">
              <a:spcBef>
                <a:spcPct val="50000"/>
              </a:spcBef>
              <a:buNone/>
            </a:pPr>
            <a:br>
              <a:rPr lang="en-GB" sz="1800">
                <a:latin typeface="Tahoma" pitchFamily="34" charset="0"/>
                <a:ea typeface="ＭＳ Ｐゴシック" pitchFamily="-112" charset="-128"/>
              </a:rPr>
            </a:br>
            <a:r>
              <a:rPr lang="en-GB" sz="1800">
                <a:latin typeface="Tahoma" pitchFamily="34" charset="0"/>
                <a:ea typeface="ＭＳ Ｐゴシック" pitchFamily="-112" charset="-128"/>
              </a:rPr>
              <a:t>- Identify your individual skills, strengths and weaknesses</a:t>
            </a:r>
          </a:p>
          <a:p>
            <a:pPr eaLnBrk="0" hangingPunct="0">
              <a:spcBef>
                <a:spcPct val="50000"/>
              </a:spcBef>
            </a:pPr>
            <a:r>
              <a:rPr lang="en-GB" sz="1800">
                <a:latin typeface="Tahoma" pitchFamily="34" charset="0"/>
                <a:ea typeface="ＭＳ Ｐゴシック" pitchFamily="-112" charset="-128"/>
              </a:rPr>
              <a:t>- How to apply yourself and get out there</a:t>
            </a:r>
          </a:p>
          <a:p>
            <a:pPr eaLnBrk="0" hangingPunct="0">
              <a:spcBef>
                <a:spcPct val="50000"/>
              </a:spcBef>
              <a:buFontTx/>
              <a:buChar char="-"/>
            </a:pPr>
            <a:r>
              <a:rPr lang="en-GB" sz="1800">
                <a:latin typeface="Tahoma" pitchFamily="34" charset="0"/>
                <a:ea typeface="ＭＳ Ｐゴシック" pitchFamily="-112" charset="-128"/>
              </a:rPr>
              <a:t> Gain confidence in going alone</a:t>
            </a:r>
          </a:p>
          <a:p>
            <a:pPr eaLnBrk="0" hangingPunct="0">
              <a:spcBef>
                <a:spcPct val="50000"/>
              </a:spcBef>
              <a:buFontTx/>
              <a:buChar char="-"/>
            </a:pPr>
            <a:r>
              <a:rPr lang="en-GB" sz="1800" b="1">
                <a:latin typeface="Tahoma" pitchFamily="34" charset="0"/>
                <a:ea typeface="ＭＳ Ｐゴシック" pitchFamily="-112" charset="-128"/>
              </a:rPr>
              <a:t> EMBRACE YOUR CREATIVE – IDEAS!!!</a:t>
            </a:r>
          </a:p>
        </p:txBody>
      </p:sp>
      <p:pic>
        <p:nvPicPr>
          <p:cNvPr id="7170" name="Picture 2" descr="Image result for business">
            <a:extLst>
              <a:ext uri="{FF2B5EF4-FFF2-40B4-BE49-F238E27FC236}">
                <a16:creationId xmlns:a16="http://schemas.microsoft.com/office/drawing/2014/main" id="{F6F64C84-E7B5-4113-B5B9-554A00F9C6F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21" r="6911"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4510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F7F19-E341-4F5D-A477-0A6FE9953504}"/>
              </a:ext>
            </a:extLst>
          </p:cNvPr>
          <p:cNvSpPr>
            <a:spLocks noGrp="1"/>
          </p:cNvSpPr>
          <p:nvPr>
            <p:ph type="title"/>
          </p:nvPr>
        </p:nvSpPr>
        <p:spPr>
          <a:xfrm>
            <a:off x="4965431" y="634181"/>
            <a:ext cx="6586491" cy="1286160"/>
          </a:xfrm>
        </p:spPr>
        <p:txBody>
          <a:bodyPr anchor="b">
            <a:normAutofit/>
          </a:bodyPr>
          <a:lstStyle/>
          <a:p>
            <a:r>
              <a:rPr lang="en-GB" dirty="0"/>
              <a:t>Module introduction</a:t>
            </a:r>
          </a:p>
        </p:txBody>
      </p:sp>
      <p:pic>
        <p:nvPicPr>
          <p:cNvPr id="3074" name="Picture 2" descr="Related image">
            <a:extLst>
              <a:ext uri="{FF2B5EF4-FFF2-40B4-BE49-F238E27FC236}">
                <a16:creationId xmlns:a16="http://schemas.microsoft.com/office/drawing/2014/main" id="{8F12D545-F61E-4FEB-981E-A4C86D5E64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693" r="19075" b="2"/>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C867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5CBAF6-6D03-4A58-A312-438CDB35087D}"/>
              </a:ext>
            </a:extLst>
          </p:cNvPr>
          <p:cNvSpPr>
            <a:spLocks noGrp="1"/>
          </p:cNvSpPr>
          <p:nvPr>
            <p:ph idx="1"/>
          </p:nvPr>
        </p:nvSpPr>
        <p:spPr>
          <a:xfrm>
            <a:off x="4965431" y="2438400"/>
            <a:ext cx="6586489" cy="3785419"/>
          </a:xfrm>
        </p:spPr>
        <p:txBody>
          <a:bodyPr>
            <a:normAutofit/>
          </a:bodyPr>
          <a:lstStyle/>
          <a:p>
            <a:r>
              <a:rPr lang="en-GB" sz="2000" dirty="0"/>
              <a:t>This assignment is completely tailored to the students, it gives you the freedom to experiment with the making of a business, project or concept of your choice. </a:t>
            </a:r>
          </a:p>
          <a:p>
            <a:r>
              <a:rPr lang="en-GB" sz="2000" dirty="0"/>
              <a:t>This assignment can be the gate way to what your next step is when university ends. </a:t>
            </a:r>
          </a:p>
          <a:p>
            <a:r>
              <a:rPr lang="en-GB" sz="2000" dirty="0"/>
              <a:t>Business marketing and self-promoting helped to me understand the business/promotional realms in which I turned my Major project into a business (explain). </a:t>
            </a:r>
          </a:p>
          <a:p>
            <a:r>
              <a:rPr lang="en-GB" sz="2000" dirty="0"/>
              <a:t>Explain Simply do ideas portal. </a:t>
            </a:r>
          </a:p>
          <a:p>
            <a:r>
              <a:rPr lang="en-GB" sz="2000" dirty="0"/>
              <a:t>Example: </a:t>
            </a:r>
            <a:r>
              <a:rPr lang="en-GB" sz="2000" dirty="0">
                <a:hlinkClick r:id="rId3"/>
              </a:rPr>
              <a:t>https://app.simplydo.co.uk/ideas/KKp6MxuRtpTB7TEMC</a:t>
            </a:r>
            <a:endParaRPr lang="en-GB" sz="2000" dirty="0"/>
          </a:p>
          <a:p>
            <a:endParaRPr lang="en-GB" sz="2000" dirty="0"/>
          </a:p>
        </p:txBody>
      </p:sp>
    </p:spTree>
    <p:extLst>
      <p:ext uri="{BB962C8B-B14F-4D97-AF65-F5344CB8AC3E}">
        <p14:creationId xmlns:p14="http://schemas.microsoft.com/office/powerpoint/2010/main" val="1133736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66A1C-60E0-4DF1-8B4C-237528239332}"/>
              </a:ext>
            </a:extLst>
          </p:cNvPr>
          <p:cNvSpPr>
            <a:spLocks noGrp="1"/>
          </p:cNvSpPr>
          <p:nvPr>
            <p:ph type="title"/>
          </p:nvPr>
        </p:nvSpPr>
        <p:spPr>
          <a:xfrm>
            <a:off x="4965430" y="629268"/>
            <a:ext cx="6586491" cy="1286160"/>
          </a:xfrm>
        </p:spPr>
        <p:txBody>
          <a:bodyPr anchor="b">
            <a:normAutofit fontScale="90000"/>
          </a:bodyPr>
          <a:lstStyle/>
          <a:p>
            <a:r>
              <a:rPr lang="en-GB" dirty="0"/>
              <a:t>Elements that will be covered </a:t>
            </a:r>
          </a:p>
        </p:txBody>
      </p:sp>
      <p:pic>
        <p:nvPicPr>
          <p:cNvPr id="4098" name="Picture 2" descr="Image result for business">
            <a:extLst>
              <a:ext uri="{FF2B5EF4-FFF2-40B4-BE49-F238E27FC236}">
                <a16:creationId xmlns:a16="http://schemas.microsoft.com/office/drawing/2014/main" id="{1D3C727D-2B57-4781-B346-584C67A943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115" r="29765"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8D29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A0A8E7-C8B4-4CF9-9177-9E6313A8C93C}"/>
              </a:ext>
            </a:extLst>
          </p:cNvPr>
          <p:cNvSpPr>
            <a:spLocks noGrp="1"/>
          </p:cNvSpPr>
          <p:nvPr>
            <p:ph idx="1"/>
          </p:nvPr>
        </p:nvSpPr>
        <p:spPr>
          <a:xfrm>
            <a:off x="4965431" y="2438400"/>
            <a:ext cx="6586489" cy="3785419"/>
          </a:xfrm>
        </p:spPr>
        <p:txBody>
          <a:bodyPr>
            <a:normAutofit fontScale="47500" lnSpcReduction="20000"/>
          </a:bodyPr>
          <a:lstStyle/>
          <a:p>
            <a:r>
              <a:rPr lang="en-GB" sz="3600" dirty="0"/>
              <a:t>Self-evaluations</a:t>
            </a:r>
          </a:p>
          <a:p>
            <a:r>
              <a:rPr lang="en-GB" sz="3600" dirty="0"/>
              <a:t>Curriculum Viète’s and interviews</a:t>
            </a:r>
          </a:p>
          <a:p>
            <a:r>
              <a:rPr lang="en-GB" sz="3600" dirty="0"/>
              <a:t>Researching the market and scanning the business environment</a:t>
            </a:r>
          </a:p>
          <a:p>
            <a:r>
              <a:rPr lang="en-GB" sz="3600" dirty="0"/>
              <a:t>Business concepts</a:t>
            </a:r>
          </a:p>
          <a:p>
            <a:r>
              <a:rPr lang="en-GB" sz="3600" dirty="0"/>
              <a:t>SWOT analysis </a:t>
            </a:r>
          </a:p>
          <a:p>
            <a:r>
              <a:rPr lang="en-GB" sz="3600" dirty="0"/>
              <a:t>Value propositions</a:t>
            </a:r>
          </a:p>
          <a:p>
            <a:r>
              <a:rPr lang="en-GB" sz="3600" dirty="0"/>
              <a:t>Demographics and customer profiling </a:t>
            </a:r>
          </a:p>
          <a:p>
            <a:r>
              <a:rPr lang="en-GB" sz="3600" dirty="0"/>
              <a:t>Competitors </a:t>
            </a:r>
          </a:p>
          <a:p>
            <a:r>
              <a:rPr lang="en-GB" sz="3600" dirty="0"/>
              <a:t>Insight into marketing </a:t>
            </a:r>
          </a:p>
          <a:p>
            <a:r>
              <a:rPr lang="en-GB" sz="3600" dirty="0"/>
              <a:t>Self-promotion </a:t>
            </a:r>
          </a:p>
          <a:p>
            <a:r>
              <a:rPr lang="en-GB" sz="3600" dirty="0"/>
              <a:t>Elevator pitches </a:t>
            </a:r>
          </a:p>
          <a:p>
            <a:r>
              <a:rPr lang="en-GB" sz="3600" dirty="0"/>
              <a:t>Pricing strategies </a:t>
            </a:r>
          </a:p>
          <a:p>
            <a:pPr marL="0" indent="0">
              <a:buNone/>
            </a:pPr>
            <a:endParaRPr lang="en-GB" sz="2000" dirty="0"/>
          </a:p>
        </p:txBody>
      </p:sp>
    </p:spTree>
    <p:extLst>
      <p:ext uri="{BB962C8B-B14F-4D97-AF65-F5344CB8AC3E}">
        <p14:creationId xmlns:p14="http://schemas.microsoft.com/office/powerpoint/2010/main" val="1621796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B46F5-22BC-4F24-A4BF-D59FF5B25142}"/>
              </a:ext>
            </a:extLst>
          </p:cNvPr>
          <p:cNvSpPr>
            <a:spLocks noGrp="1"/>
          </p:cNvSpPr>
          <p:nvPr>
            <p:ph type="title"/>
          </p:nvPr>
        </p:nvSpPr>
        <p:spPr>
          <a:xfrm>
            <a:off x="4965430" y="629268"/>
            <a:ext cx="6586491" cy="1286160"/>
          </a:xfrm>
        </p:spPr>
        <p:txBody>
          <a:bodyPr anchor="b">
            <a:normAutofit/>
          </a:bodyPr>
          <a:lstStyle/>
          <a:p>
            <a:r>
              <a:rPr lang="en-GB" dirty="0"/>
              <a:t>Elements continued…</a:t>
            </a:r>
          </a:p>
        </p:txBody>
      </p:sp>
      <p:pic>
        <p:nvPicPr>
          <p:cNvPr id="5126" name="Picture 6" descr="Related image">
            <a:extLst>
              <a:ext uri="{FF2B5EF4-FFF2-40B4-BE49-F238E27FC236}">
                <a16:creationId xmlns:a16="http://schemas.microsoft.com/office/drawing/2014/main" id="{DB7DACDD-3335-4DFE-A10B-8843448FC3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9" r="53644" b="2"/>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483A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8C84B1-7EAE-42B5-A09B-D14344E0D55D}"/>
              </a:ext>
            </a:extLst>
          </p:cNvPr>
          <p:cNvSpPr>
            <a:spLocks noGrp="1"/>
          </p:cNvSpPr>
          <p:nvPr>
            <p:ph idx="1"/>
          </p:nvPr>
        </p:nvSpPr>
        <p:spPr>
          <a:xfrm>
            <a:off x="4857750" y="2247903"/>
            <a:ext cx="7077075" cy="4410067"/>
          </a:xfrm>
        </p:spPr>
        <p:txBody>
          <a:bodyPr>
            <a:normAutofit fontScale="47500" lnSpcReduction="20000"/>
          </a:bodyPr>
          <a:lstStyle/>
          <a:p>
            <a:r>
              <a:rPr lang="en-GB" sz="3400" dirty="0"/>
              <a:t>Networking </a:t>
            </a:r>
          </a:p>
          <a:p>
            <a:r>
              <a:rPr lang="en-GB" sz="3400" dirty="0"/>
              <a:t>Porters five forces analysis </a:t>
            </a:r>
          </a:p>
          <a:p>
            <a:r>
              <a:rPr lang="en-GB" sz="3400" dirty="0"/>
              <a:t>Human resources </a:t>
            </a:r>
          </a:p>
          <a:p>
            <a:r>
              <a:rPr lang="en-GB" sz="3400" dirty="0"/>
              <a:t>Roles and responsibilities </a:t>
            </a:r>
          </a:p>
          <a:p>
            <a:r>
              <a:rPr lang="en-GB" sz="3400" dirty="0"/>
              <a:t>Hard skills and soft skills </a:t>
            </a:r>
          </a:p>
          <a:p>
            <a:r>
              <a:rPr lang="en-GB" sz="3400" dirty="0"/>
              <a:t>Partner ships and alliances </a:t>
            </a:r>
          </a:p>
          <a:p>
            <a:r>
              <a:rPr lang="en-GB" sz="3400" dirty="0"/>
              <a:t>Suppliers </a:t>
            </a:r>
          </a:p>
          <a:p>
            <a:r>
              <a:rPr lang="en-GB" sz="3400" dirty="0"/>
              <a:t>Distribution </a:t>
            </a:r>
          </a:p>
          <a:p>
            <a:r>
              <a:rPr lang="en-GB" sz="3400" dirty="0"/>
              <a:t>Assets </a:t>
            </a:r>
          </a:p>
          <a:p>
            <a:r>
              <a:rPr lang="en-GB" sz="3400" dirty="0"/>
              <a:t>Equipment</a:t>
            </a:r>
          </a:p>
          <a:p>
            <a:r>
              <a:rPr lang="en-GB" sz="3400" dirty="0"/>
              <a:t>Training</a:t>
            </a:r>
          </a:p>
          <a:p>
            <a:r>
              <a:rPr lang="en-GB" sz="3400" dirty="0"/>
              <a:t>Financial projections </a:t>
            </a:r>
          </a:p>
          <a:p>
            <a:r>
              <a:rPr lang="en-GB" sz="3400" dirty="0"/>
              <a:t>Funding (Loans, crowd funding, grants) </a:t>
            </a:r>
          </a:p>
          <a:p>
            <a:r>
              <a:rPr lang="en-GB" sz="3400" dirty="0"/>
              <a:t>PRS for music, MCPS, PPL, royalties through music </a:t>
            </a:r>
          </a:p>
          <a:p>
            <a:endParaRPr lang="en-GB" sz="2000" dirty="0"/>
          </a:p>
        </p:txBody>
      </p:sp>
    </p:spTree>
    <p:extLst>
      <p:ext uri="{BB962C8B-B14F-4D97-AF65-F5344CB8AC3E}">
        <p14:creationId xmlns:p14="http://schemas.microsoft.com/office/powerpoint/2010/main" val="506914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8" name="Picture 4" descr="Related image">
            <a:extLst>
              <a:ext uri="{FF2B5EF4-FFF2-40B4-BE49-F238E27FC236}">
                <a16:creationId xmlns:a16="http://schemas.microsoft.com/office/drawing/2014/main" id="{189013DC-2FF5-498E-B993-FEF52901E610}"/>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8635" r="4001"/>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8D6CC157-A819-4840-8741-155ED788F4F1}"/>
              </a:ext>
            </a:extLst>
          </p:cNvPr>
          <p:cNvSpPr>
            <a:spLocks noGrp="1"/>
          </p:cNvSpPr>
          <p:nvPr>
            <p:ph type="title"/>
          </p:nvPr>
        </p:nvSpPr>
        <p:spPr>
          <a:xfrm>
            <a:off x="804998" y="798445"/>
            <a:ext cx="4803636" cy="1311664"/>
          </a:xfrm>
        </p:spPr>
        <p:txBody>
          <a:bodyPr>
            <a:normAutofit/>
          </a:bodyPr>
          <a:lstStyle/>
          <a:p>
            <a:r>
              <a:rPr lang="en-GB" u="sng">
                <a:solidFill>
                  <a:srgbClr val="000000"/>
                </a:solidFill>
              </a:rPr>
              <a:t>Student requirements </a:t>
            </a:r>
          </a:p>
        </p:txBody>
      </p:sp>
      <p:sp>
        <p:nvSpPr>
          <p:cNvPr id="3" name="Content Placeholder 2">
            <a:extLst>
              <a:ext uri="{FF2B5EF4-FFF2-40B4-BE49-F238E27FC236}">
                <a16:creationId xmlns:a16="http://schemas.microsoft.com/office/drawing/2014/main" id="{F912955E-8CE5-4128-A0B8-4E38F03AAA6D}"/>
              </a:ext>
            </a:extLst>
          </p:cNvPr>
          <p:cNvSpPr>
            <a:spLocks noGrp="1"/>
          </p:cNvSpPr>
          <p:nvPr>
            <p:ph idx="1"/>
          </p:nvPr>
        </p:nvSpPr>
        <p:spPr>
          <a:xfrm>
            <a:off x="804997" y="2272142"/>
            <a:ext cx="5291003" cy="4490607"/>
          </a:xfrm>
        </p:spPr>
        <p:txBody>
          <a:bodyPr anchor="ctr">
            <a:normAutofit/>
          </a:bodyPr>
          <a:lstStyle/>
          <a:p>
            <a:r>
              <a:rPr lang="en-GB" sz="1600" dirty="0">
                <a:solidFill>
                  <a:srgbClr val="000000"/>
                </a:solidFill>
              </a:rPr>
              <a:t>By the end of this module you will be required to produce the following: </a:t>
            </a:r>
          </a:p>
          <a:p>
            <a:pPr lvl="0"/>
            <a:r>
              <a:rPr lang="en-GB" sz="1600" dirty="0">
                <a:solidFill>
                  <a:srgbClr val="000000"/>
                </a:solidFill>
              </a:rPr>
              <a:t>The Simply Do Ideas Tool: This online system works on 6 ‘business’ elements or steps. The student is asked to analyse and complete necessary sections under each of these elements. These are then automatically compiled and presented in an online or </a:t>
            </a:r>
            <a:r>
              <a:rPr lang="en-GB" sz="1600" b="1" dirty="0">
                <a:solidFill>
                  <a:srgbClr val="000000"/>
                </a:solidFill>
              </a:rPr>
              <a:t>:</a:t>
            </a:r>
            <a:endParaRPr lang="en-GB" sz="1600" dirty="0">
              <a:solidFill>
                <a:srgbClr val="000000"/>
              </a:solidFill>
            </a:endParaRPr>
          </a:p>
          <a:p>
            <a:pPr lvl="0"/>
            <a:r>
              <a:rPr lang="en-GB" sz="1600" dirty="0">
                <a:solidFill>
                  <a:srgbClr val="000000"/>
                </a:solidFill>
              </a:rPr>
              <a:t>Submission of completed online portfolio. [50%]</a:t>
            </a:r>
          </a:p>
          <a:p>
            <a:pPr lvl="0"/>
            <a:r>
              <a:rPr lang="en-GB" sz="1600" dirty="0">
                <a:solidFill>
                  <a:srgbClr val="000000"/>
                </a:solidFill>
              </a:rPr>
              <a:t>Supporting attachments to include: [40%]</a:t>
            </a:r>
          </a:p>
          <a:p>
            <a:pPr lvl="1"/>
            <a:r>
              <a:rPr lang="en-GB" sz="1600" dirty="0">
                <a:solidFill>
                  <a:srgbClr val="000000"/>
                </a:solidFill>
              </a:rPr>
              <a:t>SWOT Analysis of business</a:t>
            </a:r>
          </a:p>
          <a:p>
            <a:pPr lvl="1"/>
            <a:r>
              <a:rPr lang="en-GB" sz="1600" dirty="0">
                <a:solidFill>
                  <a:srgbClr val="000000"/>
                </a:solidFill>
              </a:rPr>
              <a:t>Five Forces Competitor Analysis </a:t>
            </a:r>
          </a:p>
          <a:p>
            <a:pPr lvl="1"/>
            <a:r>
              <a:rPr lang="en-GB" sz="1600" dirty="0">
                <a:solidFill>
                  <a:srgbClr val="000000"/>
                </a:solidFill>
              </a:rPr>
              <a:t>Pricing Proposal and Financial Projection</a:t>
            </a:r>
          </a:p>
          <a:p>
            <a:pPr lvl="1"/>
            <a:r>
              <a:rPr lang="en-GB" sz="1600" dirty="0">
                <a:solidFill>
                  <a:srgbClr val="000000"/>
                </a:solidFill>
              </a:rPr>
              <a:t>Marketing Plan</a:t>
            </a:r>
          </a:p>
          <a:p>
            <a:pPr lvl="0"/>
            <a:r>
              <a:rPr lang="en-GB" sz="1600" dirty="0">
                <a:solidFill>
                  <a:srgbClr val="000000"/>
                </a:solidFill>
              </a:rPr>
              <a:t>A completed and professional CV (10%) (Show examples of all) </a:t>
            </a:r>
          </a:p>
          <a:p>
            <a:pPr marL="0" indent="0">
              <a:buNone/>
            </a:pPr>
            <a:endParaRPr lang="en-GB" sz="1400" dirty="0">
              <a:solidFill>
                <a:srgbClr val="000000"/>
              </a:solidFill>
            </a:endParaRPr>
          </a:p>
          <a:p>
            <a:endParaRPr lang="en-GB" sz="1400" dirty="0">
              <a:solidFill>
                <a:srgbClr val="000000"/>
              </a:solidFill>
            </a:endParaRPr>
          </a:p>
        </p:txBody>
      </p:sp>
    </p:spTree>
    <p:extLst>
      <p:ext uri="{BB962C8B-B14F-4D97-AF65-F5344CB8AC3E}">
        <p14:creationId xmlns:p14="http://schemas.microsoft.com/office/powerpoint/2010/main" val="2497055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43" name="Picture 2" descr="Related image">
            <a:extLst>
              <a:ext uri="{FF2B5EF4-FFF2-40B4-BE49-F238E27FC236}">
                <a16:creationId xmlns:a16="http://schemas.microsoft.com/office/drawing/2014/main" id="{C292D00D-6250-4E38-BC84-249498F7DA1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15" r="1" b="1"/>
          <a:stretch/>
        </p:blipFill>
        <p:spPr bwMode="auto">
          <a:xfrm>
            <a:off x="3" y="10"/>
            <a:ext cx="10655455" cy="6857990"/>
          </a:xfrm>
          <a:custGeom>
            <a:avLst/>
            <a:gdLst>
              <a:gd name="connsiteX0" fmla="*/ 8526285 w 10655455"/>
              <a:gd name="connsiteY0" fmla="*/ 6283111 h 6858000"/>
              <a:gd name="connsiteX1" fmla="*/ 10157124 w 10655455"/>
              <a:gd name="connsiteY1" fmla="*/ 6283111 h 6858000"/>
              <a:gd name="connsiteX2" fmla="*/ 10407209 w 10655455"/>
              <a:gd name="connsiteY2" fmla="*/ 6430504 h 6858000"/>
              <a:gd name="connsiteX3" fmla="*/ 10606716 w 10655455"/>
              <a:gd name="connsiteY3" fmla="*/ 6774068 h 6858000"/>
              <a:gd name="connsiteX4" fmla="*/ 10655455 w 10655455"/>
              <a:gd name="connsiteY4" fmla="*/ 6858000 h 6858000"/>
              <a:gd name="connsiteX5" fmla="*/ 8025501 w 10655455"/>
              <a:gd name="connsiteY5" fmla="*/ 6858000 h 6858000"/>
              <a:gd name="connsiteX6" fmla="*/ 8129453 w 10655455"/>
              <a:gd name="connsiteY6" fmla="*/ 6678214 h 6858000"/>
              <a:gd name="connsiteX7" fmla="*/ 8272677 w 10655455"/>
              <a:gd name="connsiteY7" fmla="*/ 6430504 h 6858000"/>
              <a:gd name="connsiteX8" fmla="*/ 8526285 w 10655455"/>
              <a:gd name="connsiteY8" fmla="*/ 6283111 h 6858000"/>
              <a:gd name="connsiteX9" fmla="*/ 8508611 w 10655455"/>
              <a:gd name="connsiteY9" fmla="*/ 4776272 h 6858000"/>
              <a:gd name="connsiteX10" fmla="*/ 9153763 w 10655455"/>
              <a:gd name="connsiteY10" fmla="*/ 4776272 h 6858000"/>
              <a:gd name="connsiteX11" fmla="*/ 9252696 w 10655455"/>
              <a:gd name="connsiteY11" fmla="*/ 4834580 h 6858000"/>
              <a:gd name="connsiteX12" fmla="*/ 9575969 w 10655455"/>
              <a:gd name="connsiteY12" fmla="*/ 5391278 h 6858000"/>
              <a:gd name="connsiteX13" fmla="*/ 9575969 w 10655455"/>
              <a:gd name="connsiteY13" fmla="*/ 5505116 h 6858000"/>
              <a:gd name="connsiteX14" fmla="*/ 9252696 w 10655455"/>
              <a:gd name="connsiteY14" fmla="*/ 6061815 h 6858000"/>
              <a:gd name="connsiteX15" fmla="*/ 9153763 w 10655455"/>
              <a:gd name="connsiteY15" fmla="*/ 6120122 h 6858000"/>
              <a:gd name="connsiteX16" fmla="*/ 8508611 w 10655455"/>
              <a:gd name="connsiteY16" fmla="*/ 6120122 h 6858000"/>
              <a:gd name="connsiteX17" fmla="*/ 8408284 w 10655455"/>
              <a:gd name="connsiteY17" fmla="*/ 6061815 h 6858000"/>
              <a:gd name="connsiteX18" fmla="*/ 8086404 w 10655455"/>
              <a:gd name="connsiteY18" fmla="*/ 5505116 h 6858000"/>
              <a:gd name="connsiteX19" fmla="*/ 8086404 w 10655455"/>
              <a:gd name="connsiteY19" fmla="*/ 5391278 h 6858000"/>
              <a:gd name="connsiteX20" fmla="*/ 8408284 w 10655455"/>
              <a:gd name="connsiteY20" fmla="*/ 4834580 h 6858000"/>
              <a:gd name="connsiteX21" fmla="*/ 8508611 w 10655455"/>
              <a:gd name="connsiteY21" fmla="*/ 4776272 h 6858000"/>
              <a:gd name="connsiteX22" fmla="*/ 8438383 w 10655455"/>
              <a:gd name="connsiteY22" fmla="*/ 4182594 h 6858000"/>
              <a:gd name="connsiteX23" fmla="*/ 8671249 w 10655455"/>
              <a:gd name="connsiteY23" fmla="*/ 4182594 h 6858000"/>
              <a:gd name="connsiteX24" fmla="*/ 8706958 w 10655455"/>
              <a:gd name="connsiteY24" fmla="*/ 4203640 h 6858000"/>
              <a:gd name="connsiteX25" fmla="*/ 8823642 w 10655455"/>
              <a:gd name="connsiteY25" fmla="*/ 4404579 h 6858000"/>
              <a:gd name="connsiteX26" fmla="*/ 8823642 w 10655455"/>
              <a:gd name="connsiteY26" fmla="*/ 4445668 h 6858000"/>
              <a:gd name="connsiteX27" fmla="*/ 8706958 w 10655455"/>
              <a:gd name="connsiteY27" fmla="*/ 4646606 h 6858000"/>
              <a:gd name="connsiteX28" fmla="*/ 8671249 w 10655455"/>
              <a:gd name="connsiteY28" fmla="*/ 4667652 h 6858000"/>
              <a:gd name="connsiteX29" fmla="*/ 8438383 w 10655455"/>
              <a:gd name="connsiteY29" fmla="*/ 4667652 h 6858000"/>
              <a:gd name="connsiteX30" fmla="*/ 8402170 w 10655455"/>
              <a:gd name="connsiteY30" fmla="*/ 4646606 h 6858000"/>
              <a:gd name="connsiteX31" fmla="*/ 8285989 w 10655455"/>
              <a:gd name="connsiteY31" fmla="*/ 4445668 h 6858000"/>
              <a:gd name="connsiteX32" fmla="*/ 8285989 w 10655455"/>
              <a:gd name="connsiteY32" fmla="*/ 4404579 h 6858000"/>
              <a:gd name="connsiteX33" fmla="*/ 8402170 w 10655455"/>
              <a:gd name="connsiteY33" fmla="*/ 4203640 h 6858000"/>
              <a:gd name="connsiteX34" fmla="*/ 8438383 w 10655455"/>
              <a:gd name="connsiteY34" fmla="*/ 4182594 h 6858000"/>
              <a:gd name="connsiteX35" fmla="*/ 7678681 w 10655455"/>
              <a:gd name="connsiteY35" fmla="*/ 3459104 h 6858000"/>
              <a:gd name="connsiteX36" fmla="*/ 8119685 w 10655455"/>
              <a:gd name="connsiteY36" fmla="*/ 3459104 h 6858000"/>
              <a:gd name="connsiteX37" fmla="*/ 8187313 w 10655455"/>
              <a:gd name="connsiteY37" fmla="*/ 3498961 h 6858000"/>
              <a:gd name="connsiteX38" fmla="*/ 8408292 w 10655455"/>
              <a:gd name="connsiteY38" fmla="*/ 3879501 h 6858000"/>
              <a:gd name="connsiteX39" fmla="*/ 8408292 w 10655455"/>
              <a:gd name="connsiteY39" fmla="*/ 3957318 h 6858000"/>
              <a:gd name="connsiteX40" fmla="*/ 8187313 w 10655455"/>
              <a:gd name="connsiteY40" fmla="*/ 4337857 h 6858000"/>
              <a:gd name="connsiteX41" fmla="*/ 8119685 w 10655455"/>
              <a:gd name="connsiteY41" fmla="*/ 4377714 h 6858000"/>
              <a:gd name="connsiteX42" fmla="*/ 7678681 w 10655455"/>
              <a:gd name="connsiteY42" fmla="*/ 4377714 h 6858000"/>
              <a:gd name="connsiteX43" fmla="*/ 7610101 w 10655455"/>
              <a:gd name="connsiteY43" fmla="*/ 4337857 h 6858000"/>
              <a:gd name="connsiteX44" fmla="*/ 7390076 w 10655455"/>
              <a:gd name="connsiteY44" fmla="*/ 3957318 h 6858000"/>
              <a:gd name="connsiteX45" fmla="*/ 7390076 w 10655455"/>
              <a:gd name="connsiteY45" fmla="*/ 3879501 h 6858000"/>
              <a:gd name="connsiteX46" fmla="*/ 7610101 w 10655455"/>
              <a:gd name="connsiteY46" fmla="*/ 3498961 h 6858000"/>
              <a:gd name="connsiteX47" fmla="*/ 7678681 w 10655455"/>
              <a:gd name="connsiteY47" fmla="*/ 3459104 h 6858000"/>
              <a:gd name="connsiteX48" fmla="*/ 9108816 w 10655455"/>
              <a:gd name="connsiteY48" fmla="*/ 2082751 h 6858000"/>
              <a:gd name="connsiteX49" fmla="*/ 9876937 w 10655455"/>
              <a:gd name="connsiteY49" fmla="*/ 2082751 h 6858000"/>
              <a:gd name="connsiteX50" fmla="*/ 9994727 w 10655455"/>
              <a:gd name="connsiteY50" fmla="*/ 2152172 h 6858000"/>
              <a:gd name="connsiteX51" fmla="*/ 10379617 w 10655455"/>
              <a:gd name="connsiteY51" fmla="*/ 2814978 h 6858000"/>
              <a:gd name="connsiteX52" fmla="*/ 10379617 w 10655455"/>
              <a:gd name="connsiteY52" fmla="*/ 2950515 h 6858000"/>
              <a:gd name="connsiteX53" fmla="*/ 9994727 w 10655455"/>
              <a:gd name="connsiteY53" fmla="*/ 3613321 h 6858000"/>
              <a:gd name="connsiteX54" fmla="*/ 9876937 w 10655455"/>
              <a:gd name="connsiteY54" fmla="*/ 3682742 h 6858000"/>
              <a:gd name="connsiteX55" fmla="*/ 9108816 w 10655455"/>
              <a:gd name="connsiteY55" fmla="*/ 3682742 h 6858000"/>
              <a:gd name="connsiteX56" fmla="*/ 8989367 w 10655455"/>
              <a:gd name="connsiteY56" fmla="*/ 3613321 h 6858000"/>
              <a:gd name="connsiteX57" fmla="*/ 8606137 w 10655455"/>
              <a:gd name="connsiteY57" fmla="*/ 2950515 h 6858000"/>
              <a:gd name="connsiteX58" fmla="*/ 8606137 w 10655455"/>
              <a:gd name="connsiteY58" fmla="*/ 2814978 h 6858000"/>
              <a:gd name="connsiteX59" fmla="*/ 8989367 w 10655455"/>
              <a:gd name="connsiteY59" fmla="*/ 2152172 h 6858000"/>
              <a:gd name="connsiteX60" fmla="*/ 9108816 w 10655455"/>
              <a:gd name="connsiteY60" fmla="*/ 2082751 h 6858000"/>
              <a:gd name="connsiteX61" fmla="*/ 1321854 w 10655455"/>
              <a:gd name="connsiteY61" fmla="*/ 2071857 h 6858000"/>
              <a:gd name="connsiteX62" fmla="*/ 5365317 w 10655455"/>
              <a:gd name="connsiteY62" fmla="*/ 2071857 h 6858000"/>
              <a:gd name="connsiteX63" fmla="*/ 5985373 w 10655455"/>
              <a:gd name="connsiteY63" fmla="*/ 2437296 h 6858000"/>
              <a:gd name="connsiteX64" fmla="*/ 8011470 w 10655455"/>
              <a:gd name="connsiteY64" fmla="*/ 5926372 h 6858000"/>
              <a:gd name="connsiteX65" fmla="*/ 8011470 w 10655455"/>
              <a:gd name="connsiteY65" fmla="*/ 6639850 h 6858000"/>
              <a:gd name="connsiteX66" fmla="*/ 7904625 w 10655455"/>
              <a:gd name="connsiteY66" fmla="*/ 6823844 h 6858000"/>
              <a:gd name="connsiteX67" fmla="*/ 7884791 w 10655455"/>
              <a:gd name="connsiteY67" fmla="*/ 6858000 h 6858000"/>
              <a:gd name="connsiteX68" fmla="*/ 0 w 10655455"/>
              <a:gd name="connsiteY68" fmla="*/ 6858000 h 6858000"/>
              <a:gd name="connsiteX69" fmla="*/ 0 w 10655455"/>
              <a:gd name="connsiteY69" fmla="*/ 3635967 h 6858000"/>
              <a:gd name="connsiteX70" fmla="*/ 27177 w 10655455"/>
              <a:gd name="connsiteY70" fmla="*/ 3588964 h 6858000"/>
              <a:gd name="connsiteX71" fmla="*/ 693065 w 10655455"/>
              <a:gd name="connsiteY71" fmla="*/ 2437296 h 6858000"/>
              <a:gd name="connsiteX72" fmla="*/ 1321854 w 10655455"/>
              <a:gd name="connsiteY72" fmla="*/ 2071857 h 6858000"/>
              <a:gd name="connsiteX73" fmla="*/ 6786399 w 10655455"/>
              <a:gd name="connsiteY73" fmla="*/ 753840 h 6858000"/>
              <a:gd name="connsiteX74" fmla="*/ 8025968 w 10655455"/>
              <a:gd name="connsiteY74" fmla="*/ 753840 h 6858000"/>
              <a:gd name="connsiteX75" fmla="*/ 8216053 w 10655455"/>
              <a:gd name="connsiteY75" fmla="*/ 865869 h 6858000"/>
              <a:gd name="connsiteX76" fmla="*/ 8837177 w 10655455"/>
              <a:gd name="connsiteY76" fmla="*/ 1935484 h 6858000"/>
              <a:gd name="connsiteX77" fmla="*/ 8837177 w 10655455"/>
              <a:gd name="connsiteY77" fmla="*/ 2154207 h 6858000"/>
              <a:gd name="connsiteX78" fmla="*/ 8216053 w 10655455"/>
              <a:gd name="connsiteY78" fmla="*/ 3223823 h 6858000"/>
              <a:gd name="connsiteX79" fmla="*/ 8025968 w 10655455"/>
              <a:gd name="connsiteY79" fmla="*/ 3335852 h 6858000"/>
              <a:gd name="connsiteX80" fmla="*/ 6786399 w 10655455"/>
              <a:gd name="connsiteY80" fmla="*/ 3335852 h 6858000"/>
              <a:gd name="connsiteX81" fmla="*/ 6593637 w 10655455"/>
              <a:gd name="connsiteY81" fmla="*/ 3223823 h 6858000"/>
              <a:gd name="connsiteX82" fmla="*/ 5975192 w 10655455"/>
              <a:gd name="connsiteY82" fmla="*/ 2154207 h 6858000"/>
              <a:gd name="connsiteX83" fmla="*/ 5975192 w 10655455"/>
              <a:gd name="connsiteY83" fmla="*/ 1935484 h 6858000"/>
              <a:gd name="connsiteX84" fmla="*/ 6593637 w 10655455"/>
              <a:gd name="connsiteY84" fmla="*/ 865869 h 6858000"/>
              <a:gd name="connsiteX85" fmla="*/ 6786399 w 10655455"/>
              <a:gd name="connsiteY85" fmla="*/ 753840 h 6858000"/>
              <a:gd name="connsiteX86" fmla="*/ 0 w 10655455"/>
              <a:gd name="connsiteY86" fmla="*/ 0 h 6858000"/>
              <a:gd name="connsiteX87" fmla="*/ 6966294 w 10655455"/>
              <a:gd name="connsiteY87" fmla="*/ 0 h 6858000"/>
              <a:gd name="connsiteX88" fmla="*/ 6852387 w 10655455"/>
              <a:gd name="connsiteY88" fmla="*/ 196155 h 6858000"/>
              <a:gd name="connsiteX89" fmla="*/ 6043322 w 10655455"/>
              <a:gd name="connsiteY89" fmla="*/ 1589421 h 6858000"/>
              <a:gd name="connsiteX90" fmla="*/ 5423265 w 10655455"/>
              <a:gd name="connsiteY90" fmla="*/ 1954861 h 6858000"/>
              <a:gd name="connsiteX91" fmla="*/ 1379802 w 10655455"/>
              <a:gd name="connsiteY91" fmla="*/ 1954861 h 6858000"/>
              <a:gd name="connsiteX92" fmla="*/ 751013 w 10655455"/>
              <a:gd name="connsiteY92" fmla="*/ 1589421 h 6858000"/>
              <a:gd name="connsiteX93" fmla="*/ 1951 w 10655455"/>
              <a:gd name="connsiteY93" fmla="*/ 293901 h 6858000"/>
              <a:gd name="connsiteX94" fmla="*/ 0 w 10655455"/>
              <a:gd name="connsiteY94" fmla="*/ 2905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2"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9449427-9718-403A-AAC1-4E99336F26B0}"/>
              </a:ext>
            </a:extLst>
          </p:cNvPr>
          <p:cNvSpPr txBox="1"/>
          <p:nvPr/>
        </p:nvSpPr>
        <p:spPr>
          <a:xfrm>
            <a:off x="6334125" y="5715000"/>
            <a:ext cx="5686425" cy="101566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6000" dirty="0"/>
              <a:t>Break 20 minutes </a:t>
            </a:r>
          </a:p>
        </p:txBody>
      </p:sp>
    </p:spTree>
    <p:extLst>
      <p:ext uri="{BB962C8B-B14F-4D97-AF65-F5344CB8AC3E}">
        <p14:creationId xmlns:p14="http://schemas.microsoft.com/office/powerpoint/2010/main" val="2811852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7" name="Picture 2" descr="Image result for business">
            <a:extLst>
              <a:ext uri="{FF2B5EF4-FFF2-40B4-BE49-F238E27FC236}">
                <a16:creationId xmlns:a16="http://schemas.microsoft.com/office/drawing/2014/main" id="{EB89AC28-DD5D-4E32-AD4A-F54058B0C32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2" name="Rectangle 7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91F78-DABD-475C-8C2A-10CA6BB8E0C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 self-evaluation process </a:t>
            </a:r>
          </a:p>
        </p:txBody>
      </p:sp>
      <p:cxnSp>
        <p:nvCxnSpPr>
          <p:cNvPr id="74" name="Straight Connector 7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8919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1"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64373566-600F-4D93-B922-A8E0459A914D}"/>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Self-evaluation </a:t>
            </a:r>
          </a:p>
        </p:txBody>
      </p:sp>
      <p:graphicFrame>
        <p:nvGraphicFramePr>
          <p:cNvPr id="22" name="Content Placeholder 2">
            <a:extLst>
              <a:ext uri="{FF2B5EF4-FFF2-40B4-BE49-F238E27FC236}">
                <a16:creationId xmlns:a16="http://schemas.microsoft.com/office/drawing/2014/main" id="{40F84F9F-F183-4FB2-A3EC-1C110F22097A}"/>
              </a:ext>
            </a:extLst>
          </p:cNvPr>
          <p:cNvGraphicFramePr>
            <a:graphicFrameLocks noGrp="1"/>
          </p:cNvGraphicFramePr>
          <p:nvPr>
            <p:ph idx="1"/>
            <p:extLst>
              <p:ext uri="{D42A27DB-BD31-4B8C-83A1-F6EECF244321}">
                <p14:modId xmlns:p14="http://schemas.microsoft.com/office/powerpoint/2010/main" val="3360535545"/>
              </p:ext>
            </p:extLst>
          </p:nvPr>
        </p:nvGraphicFramePr>
        <p:xfrm>
          <a:off x="5010742" y="747944"/>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9266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D683C-30BD-4055-930D-E570EA49DF5A}"/>
              </a:ext>
            </a:extLst>
          </p:cNvPr>
          <p:cNvSpPr>
            <a:spLocks noGrp="1"/>
          </p:cNvSpPr>
          <p:nvPr>
            <p:ph type="title"/>
          </p:nvPr>
        </p:nvSpPr>
        <p:spPr>
          <a:xfrm>
            <a:off x="4965430" y="629268"/>
            <a:ext cx="6586491" cy="1286160"/>
          </a:xfrm>
        </p:spPr>
        <p:txBody>
          <a:bodyPr anchor="b">
            <a:normAutofit/>
          </a:bodyPr>
          <a:lstStyle/>
          <a:p>
            <a:r>
              <a:rPr lang="en-GB" dirty="0"/>
              <a:t>Self-evaluation process </a:t>
            </a:r>
          </a:p>
        </p:txBody>
      </p:sp>
      <p:pic>
        <p:nvPicPr>
          <p:cNvPr id="9218" name="Picture 2" descr="Related image">
            <a:extLst>
              <a:ext uri="{FF2B5EF4-FFF2-40B4-BE49-F238E27FC236}">
                <a16:creationId xmlns:a16="http://schemas.microsoft.com/office/drawing/2014/main" id="{14DD4380-CE89-462E-8E40-84F9F30E38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813" r="12593"/>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BCFED"/>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8ED3A6-DF02-41C0-AD8A-EA95ABE65133}"/>
              </a:ext>
            </a:extLst>
          </p:cNvPr>
          <p:cNvSpPr>
            <a:spLocks noGrp="1"/>
          </p:cNvSpPr>
          <p:nvPr>
            <p:ph idx="1"/>
          </p:nvPr>
        </p:nvSpPr>
        <p:spPr>
          <a:xfrm>
            <a:off x="4965431" y="2438400"/>
            <a:ext cx="6586489" cy="3785419"/>
          </a:xfrm>
        </p:spPr>
        <p:txBody>
          <a:bodyPr>
            <a:normAutofit fontScale="85000" lnSpcReduction="20000"/>
          </a:bodyPr>
          <a:lstStyle/>
          <a:p>
            <a:pPr marL="0" indent="0">
              <a:buNone/>
            </a:pPr>
            <a:r>
              <a:rPr lang="en-GB" sz="2000" b="1" dirty="0"/>
              <a:t>Choices students may make, Example: </a:t>
            </a:r>
          </a:p>
          <a:p>
            <a:pPr marL="0" indent="0">
              <a:buNone/>
            </a:pPr>
            <a:endParaRPr lang="en-GB" sz="2000" b="1" dirty="0"/>
          </a:p>
          <a:p>
            <a:r>
              <a:rPr lang="en-GB" sz="2000" dirty="0"/>
              <a:t>Reflection on his or her performance, </a:t>
            </a:r>
            <a:r>
              <a:rPr lang="en-GB" sz="2000" b="1" dirty="0"/>
              <a:t>why do we reflect?</a:t>
            </a:r>
          </a:p>
          <a:p>
            <a:r>
              <a:rPr lang="en-GB" sz="2000" dirty="0"/>
              <a:t>Identifying areas of difficulty or struggle, </a:t>
            </a:r>
            <a:r>
              <a:rPr lang="en-GB" sz="2000" b="1" dirty="0"/>
              <a:t>why do we want to know this??</a:t>
            </a:r>
          </a:p>
          <a:p>
            <a:r>
              <a:rPr lang="en-GB" sz="2000" dirty="0"/>
              <a:t>Peer marking or evaluating can assist in the, self-evaluating process, because other people may recognise something you don’t. </a:t>
            </a:r>
            <a:r>
              <a:rPr lang="en-GB" sz="2000" b="1" dirty="0"/>
              <a:t>Why is this important to us as students? </a:t>
            </a:r>
            <a:endParaRPr lang="en-GB" sz="2000" dirty="0"/>
          </a:p>
          <a:p>
            <a:r>
              <a:rPr lang="en-GB" sz="2000" dirty="0"/>
              <a:t>Recognizing your strengths is positive, as you should always utilize what you are good at, and slowly build upon what you would like to improve. </a:t>
            </a:r>
            <a:endParaRPr lang="en-GB" sz="2000" b="1" dirty="0"/>
          </a:p>
          <a:p>
            <a:r>
              <a:rPr lang="en-GB" sz="2000" b="1" dirty="0"/>
              <a:t>WE WANT THE FUTURE, AND WE WANT IT NOW….. wont work.</a:t>
            </a:r>
          </a:p>
          <a:p>
            <a:r>
              <a:rPr lang="en-GB" sz="2000" b="1" dirty="0"/>
              <a:t>Self assessment video: </a:t>
            </a:r>
            <a:r>
              <a:rPr lang="en-GB" sz="2000" b="1" dirty="0">
                <a:hlinkClick r:id="rId3"/>
              </a:rPr>
              <a:t>https://www.youtube.com/watch?v=Qo_5dJ-dlIQ</a:t>
            </a:r>
            <a:endParaRPr lang="en-GB" sz="2000" b="1" dirty="0"/>
          </a:p>
          <a:p>
            <a:endParaRPr lang="en-GB" sz="2000" dirty="0"/>
          </a:p>
        </p:txBody>
      </p:sp>
    </p:spTree>
    <p:extLst>
      <p:ext uri="{BB962C8B-B14F-4D97-AF65-F5344CB8AC3E}">
        <p14:creationId xmlns:p14="http://schemas.microsoft.com/office/powerpoint/2010/main" val="2846782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689D5-6778-4CBB-BE92-4658084BD9DE}"/>
              </a:ext>
            </a:extLst>
          </p:cNvPr>
          <p:cNvSpPr>
            <a:spLocks noGrp="1"/>
          </p:cNvSpPr>
          <p:nvPr>
            <p:ph type="title"/>
          </p:nvPr>
        </p:nvSpPr>
        <p:spPr>
          <a:xfrm>
            <a:off x="648929" y="629266"/>
            <a:ext cx="3651467" cy="1676603"/>
          </a:xfrm>
        </p:spPr>
        <p:txBody>
          <a:bodyPr>
            <a:normAutofit/>
          </a:bodyPr>
          <a:lstStyle/>
          <a:p>
            <a:r>
              <a:rPr lang="en-GB" u="sng" dirty="0"/>
              <a:t>Task (1) </a:t>
            </a:r>
          </a:p>
        </p:txBody>
      </p:sp>
      <p:sp>
        <p:nvSpPr>
          <p:cNvPr id="3" name="Content Placeholder 2">
            <a:extLst>
              <a:ext uri="{FF2B5EF4-FFF2-40B4-BE49-F238E27FC236}">
                <a16:creationId xmlns:a16="http://schemas.microsoft.com/office/drawing/2014/main" id="{684383FB-611A-4F16-94BB-3105355BA2FE}"/>
              </a:ext>
            </a:extLst>
          </p:cNvPr>
          <p:cNvSpPr>
            <a:spLocks noGrp="1"/>
          </p:cNvSpPr>
          <p:nvPr>
            <p:ph idx="1"/>
          </p:nvPr>
        </p:nvSpPr>
        <p:spPr>
          <a:xfrm>
            <a:off x="648931" y="2438400"/>
            <a:ext cx="3651466" cy="3785419"/>
          </a:xfrm>
        </p:spPr>
        <p:txBody>
          <a:bodyPr>
            <a:normAutofit/>
          </a:bodyPr>
          <a:lstStyle/>
          <a:p>
            <a:pPr marL="0" indent="0">
              <a:buNone/>
            </a:pPr>
            <a:r>
              <a:rPr lang="en-GB" sz="1800" b="1" dirty="0"/>
              <a:t>Individually answer the following questions by writing them down and presenting them to the class:</a:t>
            </a:r>
          </a:p>
          <a:p>
            <a:pPr marL="0" indent="0">
              <a:buNone/>
            </a:pPr>
            <a:r>
              <a:rPr lang="en-GB" sz="1800" u="sng" dirty="0"/>
              <a:t>Mini self-assessment</a:t>
            </a:r>
          </a:p>
          <a:p>
            <a:r>
              <a:rPr lang="en-GB" sz="1800" dirty="0"/>
              <a:t>What can I do?</a:t>
            </a:r>
          </a:p>
          <a:p>
            <a:r>
              <a:rPr lang="en-GB" sz="1800" dirty="0"/>
              <a:t>What am I good at?</a:t>
            </a:r>
          </a:p>
          <a:p>
            <a:r>
              <a:rPr lang="en-GB" sz="1800" dirty="0"/>
              <a:t>What are you’re next steps after university?</a:t>
            </a:r>
          </a:p>
          <a:p>
            <a:r>
              <a:rPr lang="en-GB" sz="1800" dirty="0"/>
              <a:t>What areas would you like to improve?</a:t>
            </a:r>
          </a:p>
          <a:p>
            <a:r>
              <a:rPr lang="en-GB" sz="1800" dirty="0"/>
              <a:t>How can WE improve them? </a:t>
            </a:r>
          </a:p>
        </p:txBody>
      </p:sp>
      <p:pic>
        <p:nvPicPr>
          <p:cNvPr id="10242" name="Picture 2" descr="Related image">
            <a:extLst>
              <a:ext uri="{FF2B5EF4-FFF2-40B4-BE49-F238E27FC236}">
                <a16:creationId xmlns:a16="http://schemas.microsoft.com/office/drawing/2014/main" id="{3937144B-56FE-4326-8016-B5E3881B5C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396" r="15537"/>
          <a:stretch/>
        </p:blipFill>
        <p:spPr bwMode="auto">
          <a:xfrm>
            <a:off x="4639056" y="10"/>
            <a:ext cx="7552944"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094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68" name="Picture 4" descr="Image result for business">
            <a:extLst>
              <a:ext uri="{FF2B5EF4-FFF2-40B4-BE49-F238E27FC236}">
                <a16:creationId xmlns:a16="http://schemas.microsoft.com/office/drawing/2014/main" id="{AD8B56C4-23F4-4A27-89E6-CA657B325A3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2654"/>
          <a:stretch/>
        </p:blipFill>
        <p:spPr bwMode="auto">
          <a:xfrm>
            <a:off x="-1" y="10"/>
            <a:ext cx="12192001" cy="4666928"/>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136">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9" name="Oval 138">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5105D-FBD2-4F85-B636-C18B2A6FB848}"/>
              </a:ext>
            </a:extLst>
          </p:cNvPr>
          <p:cNvSpPr>
            <a:spLocks noGrp="1"/>
          </p:cNvSpPr>
          <p:nvPr>
            <p:ph type="title"/>
          </p:nvPr>
        </p:nvSpPr>
        <p:spPr>
          <a:xfrm>
            <a:off x="804998" y="4551037"/>
            <a:ext cx="5021782" cy="1509931"/>
          </a:xfrm>
          <a:ln w="28575">
            <a:noFill/>
          </a:ln>
        </p:spPr>
        <p:txBody>
          <a:bodyPr>
            <a:normAutofit/>
          </a:bodyPr>
          <a:lstStyle/>
          <a:p>
            <a:r>
              <a:rPr lang="en-GB" sz="4000" u="sng" dirty="0">
                <a:solidFill>
                  <a:srgbClr val="000000"/>
                </a:solidFill>
              </a:rPr>
              <a:t>Always improving </a:t>
            </a:r>
          </a:p>
        </p:txBody>
      </p:sp>
      <p:sp>
        <p:nvSpPr>
          <p:cNvPr id="3" name="Content Placeholder 2">
            <a:extLst>
              <a:ext uri="{FF2B5EF4-FFF2-40B4-BE49-F238E27FC236}">
                <a16:creationId xmlns:a16="http://schemas.microsoft.com/office/drawing/2014/main" id="{973F03BB-1663-4AA5-9B59-4C244EDA8D3C}"/>
              </a:ext>
            </a:extLst>
          </p:cNvPr>
          <p:cNvSpPr>
            <a:spLocks noGrp="1"/>
          </p:cNvSpPr>
          <p:nvPr>
            <p:ph idx="1"/>
          </p:nvPr>
        </p:nvSpPr>
        <p:spPr>
          <a:xfrm>
            <a:off x="6470247" y="4551037"/>
            <a:ext cx="4926411" cy="1509935"/>
          </a:xfrm>
        </p:spPr>
        <p:txBody>
          <a:bodyPr anchor="ctr">
            <a:normAutofit fontScale="92500"/>
          </a:bodyPr>
          <a:lstStyle/>
          <a:p>
            <a:r>
              <a:rPr lang="en-GB" sz="1800" dirty="0">
                <a:solidFill>
                  <a:srgbClr val="000000"/>
                </a:solidFill>
              </a:rPr>
              <a:t>My goal as your lecturer for the remainder for the semester is to facilitate you’re creative ideas.</a:t>
            </a:r>
          </a:p>
          <a:p>
            <a:r>
              <a:rPr lang="en-GB" sz="1800" dirty="0">
                <a:solidFill>
                  <a:srgbClr val="000000"/>
                </a:solidFill>
              </a:rPr>
              <a:t>To help you reach your future goals. This module is our stomping ground where we can get this right. </a:t>
            </a:r>
          </a:p>
        </p:txBody>
      </p:sp>
    </p:spTree>
    <p:extLst>
      <p:ext uri="{BB962C8B-B14F-4D97-AF65-F5344CB8AC3E}">
        <p14:creationId xmlns:p14="http://schemas.microsoft.com/office/powerpoint/2010/main" val="510200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413" name="Picture 2" descr="Related image">
            <a:extLst>
              <a:ext uri="{FF2B5EF4-FFF2-40B4-BE49-F238E27FC236}">
                <a16:creationId xmlns:a16="http://schemas.microsoft.com/office/drawing/2014/main" id="{F095354C-AD62-4982-BBCF-664FF139D69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4" name="Rectangle 73">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AF0D309-E058-4BA7-98E3-3BF6EEEF2A02}"/>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dirty="0">
                <a:solidFill>
                  <a:schemeClr val="tx1">
                    <a:lumMod val="85000"/>
                    <a:lumOff val="15000"/>
                  </a:schemeClr>
                </a:solidFill>
                <a:latin typeface="+mj-lt"/>
                <a:ea typeface="+mj-ea"/>
                <a:cs typeface="+mj-cs"/>
              </a:rPr>
              <a:t>Lunch break 30 mins </a:t>
            </a:r>
          </a:p>
        </p:txBody>
      </p:sp>
      <p:cxnSp>
        <p:nvCxnSpPr>
          <p:cNvPr id="76" name="Straight Connector 75">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3468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7" name="Picture 2" descr="Related image">
            <a:extLst>
              <a:ext uri="{FF2B5EF4-FFF2-40B4-BE49-F238E27FC236}">
                <a16:creationId xmlns:a16="http://schemas.microsoft.com/office/drawing/2014/main" id="{857579C7-F1BA-405E-B5AC-595EABF53C8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663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36" name="Rectangle 13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91F78-DABD-475C-8C2A-10CA6BB8E0C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An introduction into business </a:t>
            </a:r>
          </a:p>
        </p:txBody>
      </p:sp>
      <p:cxnSp>
        <p:nvCxnSpPr>
          <p:cNvPr id="138" name="Straight Connector 13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9127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296" name="Picture 8" descr="Image result for business">
            <a:extLst>
              <a:ext uri="{FF2B5EF4-FFF2-40B4-BE49-F238E27FC236}">
                <a16:creationId xmlns:a16="http://schemas.microsoft.com/office/drawing/2014/main" id="{C8889D29-558F-4E67-8002-07D3B61097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745" r="5250"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3778B6"/>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1B600E11-8BFD-4E97-97E0-C1DFA810D9B6}"/>
              </a:ext>
            </a:extLst>
          </p:cNvPr>
          <p:cNvSpPr>
            <a:spLocks noGrp="1"/>
          </p:cNvSpPr>
          <p:nvPr>
            <p:ph idx="1"/>
          </p:nvPr>
        </p:nvSpPr>
        <p:spPr>
          <a:xfrm>
            <a:off x="4965431" y="2438400"/>
            <a:ext cx="6586489" cy="3785419"/>
          </a:xfrm>
        </p:spPr>
        <p:txBody>
          <a:bodyPr>
            <a:normAutofit/>
          </a:bodyPr>
          <a:lstStyle/>
          <a:p>
            <a:r>
              <a:rPr lang="en-GB" sz="2000" dirty="0"/>
              <a:t>Business can be an occupation, trade or profession. </a:t>
            </a:r>
          </a:p>
          <a:p>
            <a:r>
              <a:rPr lang="en-GB" sz="2000" dirty="0"/>
              <a:t>A business can be an economic system, where goods, services, and money is exchanged. (examples) </a:t>
            </a:r>
          </a:p>
          <a:p>
            <a:r>
              <a:rPr lang="en-GB" sz="2000" dirty="0"/>
              <a:t>Every business needs customers, investments and consistent cashflow to keep afloat. (Explain investments). </a:t>
            </a:r>
          </a:p>
          <a:p>
            <a:r>
              <a:rPr lang="en-GB" sz="2000" dirty="0"/>
              <a:t>A business can be non-profit, privately owned, and corporate. </a:t>
            </a:r>
            <a:r>
              <a:rPr lang="en-GB" sz="2000" b="1" dirty="0"/>
              <a:t>Who can name some commercial businesses? </a:t>
            </a:r>
          </a:p>
          <a:p>
            <a:r>
              <a:rPr lang="en-GB" sz="2000" b="1" dirty="0"/>
              <a:t>As self-employed musicians, we are also a business (explain). </a:t>
            </a:r>
          </a:p>
          <a:p>
            <a:r>
              <a:rPr lang="en-GB" sz="2000" b="1" dirty="0"/>
              <a:t>As a band we are also a business (explain, explain experiences).  </a:t>
            </a:r>
          </a:p>
          <a:p>
            <a:endParaRPr lang="en-GB" sz="2000" dirty="0"/>
          </a:p>
        </p:txBody>
      </p:sp>
      <p:sp>
        <p:nvSpPr>
          <p:cNvPr id="10" name="TextBox 9">
            <a:extLst>
              <a:ext uri="{FF2B5EF4-FFF2-40B4-BE49-F238E27FC236}">
                <a16:creationId xmlns:a16="http://schemas.microsoft.com/office/drawing/2014/main" id="{F4090013-D08A-4A1B-95C5-B159561D2C23}"/>
              </a:ext>
            </a:extLst>
          </p:cNvPr>
          <p:cNvSpPr txBox="1"/>
          <p:nvPr/>
        </p:nvSpPr>
        <p:spPr>
          <a:xfrm>
            <a:off x="4997092" y="1257300"/>
            <a:ext cx="4628062" cy="769441"/>
          </a:xfrm>
          <a:prstGeom prst="rect">
            <a:avLst/>
          </a:prstGeom>
          <a:noFill/>
        </p:spPr>
        <p:txBody>
          <a:bodyPr wrap="none" rtlCol="0">
            <a:spAutoFit/>
          </a:bodyPr>
          <a:lstStyle/>
          <a:p>
            <a:r>
              <a:rPr lang="en-GB" sz="4400" dirty="0"/>
              <a:t>Business definition </a:t>
            </a:r>
          </a:p>
        </p:txBody>
      </p:sp>
    </p:spTree>
    <p:extLst>
      <p:ext uri="{BB962C8B-B14F-4D97-AF65-F5344CB8AC3E}">
        <p14:creationId xmlns:p14="http://schemas.microsoft.com/office/powerpoint/2010/main" val="29155789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514F8-771B-4B24-8073-802D103A2A7C}"/>
              </a:ext>
            </a:extLst>
          </p:cNvPr>
          <p:cNvSpPr>
            <a:spLocks noGrp="1"/>
          </p:cNvSpPr>
          <p:nvPr>
            <p:ph type="title"/>
          </p:nvPr>
        </p:nvSpPr>
        <p:spPr>
          <a:xfrm>
            <a:off x="648929" y="629266"/>
            <a:ext cx="3651467" cy="1676603"/>
          </a:xfrm>
        </p:spPr>
        <p:txBody>
          <a:bodyPr>
            <a:normAutofit/>
          </a:bodyPr>
          <a:lstStyle/>
          <a:p>
            <a:r>
              <a:rPr lang="en-GB" sz="3700" u="sng" dirty="0"/>
              <a:t>Task (2) Save a business Scenario</a:t>
            </a:r>
          </a:p>
        </p:txBody>
      </p:sp>
      <p:sp>
        <p:nvSpPr>
          <p:cNvPr id="3" name="Content Placeholder 2">
            <a:extLst>
              <a:ext uri="{FF2B5EF4-FFF2-40B4-BE49-F238E27FC236}">
                <a16:creationId xmlns:a16="http://schemas.microsoft.com/office/drawing/2014/main" id="{0C6541B1-44B9-4592-9FD2-89038BC659C7}"/>
              </a:ext>
            </a:extLst>
          </p:cNvPr>
          <p:cNvSpPr>
            <a:spLocks noGrp="1"/>
          </p:cNvSpPr>
          <p:nvPr>
            <p:ph idx="1"/>
          </p:nvPr>
        </p:nvSpPr>
        <p:spPr>
          <a:xfrm>
            <a:off x="648931" y="2438400"/>
            <a:ext cx="3651466" cy="4210050"/>
          </a:xfrm>
        </p:spPr>
        <p:txBody>
          <a:bodyPr>
            <a:normAutofit fontScale="85000" lnSpcReduction="10000"/>
          </a:bodyPr>
          <a:lstStyle/>
          <a:p>
            <a:pPr marL="0" indent="0">
              <a:buNone/>
            </a:pPr>
            <a:r>
              <a:rPr lang="en-GB" sz="1800" b="1" dirty="0"/>
              <a:t>You are in the position of running a business that is failing, you must work as a class to save this business, (it can be anything, make it up)</a:t>
            </a:r>
          </a:p>
          <a:p>
            <a:pPr marL="0" indent="0">
              <a:buNone/>
            </a:pPr>
            <a:endParaRPr lang="en-GB" sz="1800" b="1" dirty="0"/>
          </a:p>
          <a:p>
            <a:pPr marL="0" indent="0">
              <a:buNone/>
            </a:pPr>
            <a:r>
              <a:rPr lang="en-GB" sz="1800" b="1" dirty="0"/>
              <a:t>You MUST discuss the follow points below and justify your choices:</a:t>
            </a:r>
          </a:p>
          <a:p>
            <a:r>
              <a:rPr lang="en-GB" sz="1800" dirty="0"/>
              <a:t>What the product/service is</a:t>
            </a:r>
          </a:p>
          <a:p>
            <a:r>
              <a:rPr lang="en-GB" sz="1800" dirty="0"/>
              <a:t>The design of the product itself (what will it look like and why?) </a:t>
            </a:r>
          </a:p>
          <a:p>
            <a:r>
              <a:rPr lang="en-GB" sz="1800" dirty="0"/>
              <a:t>Location of business </a:t>
            </a:r>
          </a:p>
          <a:p>
            <a:r>
              <a:rPr lang="en-GB" sz="1800" dirty="0"/>
              <a:t>Workforce/staff (who are they?)</a:t>
            </a:r>
          </a:p>
          <a:p>
            <a:r>
              <a:rPr lang="en-GB" sz="1800" dirty="0"/>
              <a:t>Cost of running/out goings </a:t>
            </a:r>
          </a:p>
          <a:p>
            <a:r>
              <a:rPr lang="en-GB" sz="1800" dirty="0"/>
              <a:t>Where will the product/service be sold? </a:t>
            </a:r>
          </a:p>
          <a:p>
            <a:r>
              <a:rPr lang="en-GB" sz="1800" dirty="0"/>
              <a:t>How much will the product/service cost?</a:t>
            </a:r>
          </a:p>
        </p:txBody>
      </p:sp>
      <p:pic>
        <p:nvPicPr>
          <p:cNvPr id="15362" name="Picture 2" descr="Related image">
            <a:extLst>
              <a:ext uri="{FF2B5EF4-FFF2-40B4-BE49-F238E27FC236}">
                <a16:creationId xmlns:a16="http://schemas.microsoft.com/office/drawing/2014/main" id="{EF74C5E3-6E81-4521-B347-A975640619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30" r="22632"/>
          <a:stretch/>
        </p:blipFill>
        <p:spPr bwMode="auto">
          <a:xfrm>
            <a:off x="4639056" y="10"/>
            <a:ext cx="7552944"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1653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3" name="Picture 82">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1804AF9-87C2-4B0D-85F5-12A313A7A32D}"/>
              </a:ext>
            </a:extLst>
          </p:cNvPr>
          <p:cNvSpPr>
            <a:spLocks noGrp="1"/>
          </p:cNvSpPr>
          <p:nvPr>
            <p:ph type="ctrTitle"/>
          </p:nvPr>
        </p:nvSpPr>
        <p:spPr>
          <a:xfrm>
            <a:off x="3045368" y="2043663"/>
            <a:ext cx="6105194" cy="2031055"/>
          </a:xfrm>
        </p:spPr>
        <p:txBody>
          <a:bodyPr vert="horz" lIns="91440" tIns="45720" rIns="91440" bIns="45720" rtlCol="0">
            <a:noAutofit/>
          </a:bodyPr>
          <a:lstStyle/>
          <a:p>
            <a:r>
              <a:rPr lang="en-US" sz="9600" u="sng" kern="1200" dirty="0">
                <a:solidFill>
                  <a:srgbClr val="FFFFFF"/>
                </a:solidFill>
                <a:latin typeface="+mj-lt"/>
                <a:ea typeface="+mj-ea"/>
                <a:cs typeface="+mj-cs"/>
              </a:rPr>
              <a:t>Feedback! </a:t>
            </a:r>
          </a:p>
        </p:txBody>
      </p:sp>
    </p:spTree>
    <p:extLst>
      <p:ext uri="{BB962C8B-B14F-4D97-AF65-F5344CB8AC3E}">
        <p14:creationId xmlns:p14="http://schemas.microsoft.com/office/powerpoint/2010/main" val="126592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7" name="Rectangle 15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B64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E0945A-689C-451D-A7CF-E859EE4FBB31}"/>
              </a:ext>
            </a:extLst>
          </p:cNvPr>
          <p:cNvSpPr>
            <a:spLocks noGrp="1"/>
          </p:cNvSpPr>
          <p:nvPr>
            <p:ph type="title"/>
          </p:nvPr>
        </p:nvSpPr>
        <p:spPr>
          <a:xfrm>
            <a:off x="524256" y="4767072"/>
            <a:ext cx="6594189" cy="1625210"/>
          </a:xfrm>
        </p:spPr>
        <p:txBody>
          <a:bodyPr vert="horz" lIns="91440" tIns="45720" rIns="91440" bIns="45720" rtlCol="0">
            <a:normAutofit/>
          </a:bodyPr>
          <a:lstStyle/>
          <a:p>
            <a:pPr algn="r"/>
            <a:br>
              <a:rPr lang="en-US">
                <a:solidFill>
                  <a:srgbClr val="FFFFFF"/>
                </a:solidFill>
              </a:rPr>
            </a:br>
            <a:endParaRPr lang="en-US">
              <a:solidFill>
                <a:srgbClr val="FFFFFF"/>
              </a:solidFill>
            </a:endParaRPr>
          </a:p>
        </p:txBody>
      </p:sp>
      <p:pic>
        <p:nvPicPr>
          <p:cNvPr id="18436" name="Picture 4" descr="Image result for learning">
            <a:extLst>
              <a:ext uri="{FF2B5EF4-FFF2-40B4-BE49-F238E27FC236}">
                <a16:creationId xmlns:a16="http://schemas.microsoft.com/office/drawing/2014/main" id="{05FA5E17-6DC6-46E5-B6FA-B0036BBB36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8360"/>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59" name="Rectangle 15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56" name="Content Placeholder 18441">
            <a:extLst>
              <a:ext uri="{FF2B5EF4-FFF2-40B4-BE49-F238E27FC236}">
                <a16:creationId xmlns:a16="http://schemas.microsoft.com/office/drawing/2014/main" id="{A460611E-9C64-4861-BF07-E89CC8DD375E}"/>
              </a:ext>
            </a:extLst>
          </p:cNvPr>
          <p:cNvSpPr>
            <a:spLocks noGrp="1"/>
          </p:cNvSpPr>
          <p:nvPr>
            <p:ph idx="1"/>
          </p:nvPr>
        </p:nvSpPr>
        <p:spPr>
          <a:xfrm>
            <a:off x="8029319" y="917725"/>
            <a:ext cx="3424739" cy="4852362"/>
          </a:xfrm>
        </p:spPr>
        <p:txBody>
          <a:bodyPr anchor="ctr">
            <a:normAutofit/>
          </a:bodyPr>
          <a:lstStyle/>
          <a:p>
            <a:r>
              <a:rPr lang="en-US" dirty="0">
                <a:solidFill>
                  <a:srgbClr val="FFFFFF"/>
                </a:solidFill>
              </a:rPr>
              <a:t>The assignment/module itself. </a:t>
            </a:r>
          </a:p>
          <a:p>
            <a:r>
              <a:rPr lang="en-US" dirty="0">
                <a:solidFill>
                  <a:srgbClr val="FFFFFF"/>
                </a:solidFill>
              </a:rPr>
              <a:t>The self-evaluation/assessment. </a:t>
            </a:r>
          </a:p>
          <a:p>
            <a:r>
              <a:rPr lang="en-US" dirty="0">
                <a:solidFill>
                  <a:srgbClr val="FFFFFF"/>
                </a:solidFill>
              </a:rPr>
              <a:t>General business.</a:t>
            </a:r>
          </a:p>
          <a:p>
            <a:r>
              <a:rPr lang="en-US" dirty="0">
                <a:solidFill>
                  <a:srgbClr val="FFFFFF"/>
                </a:solidFill>
              </a:rPr>
              <a:t>Save a business scenario. </a:t>
            </a:r>
          </a:p>
          <a:p>
            <a:endParaRPr lang="en-US" sz="2000" dirty="0">
              <a:solidFill>
                <a:srgbClr val="FFFFFF"/>
              </a:solidFill>
            </a:endParaRPr>
          </a:p>
        </p:txBody>
      </p:sp>
      <p:sp>
        <p:nvSpPr>
          <p:cNvPr id="4" name="TextBox 3">
            <a:extLst>
              <a:ext uri="{FF2B5EF4-FFF2-40B4-BE49-F238E27FC236}">
                <a16:creationId xmlns:a16="http://schemas.microsoft.com/office/drawing/2014/main" id="{3ECD8F3E-11BC-419D-96A9-5B77D3DC6743}"/>
              </a:ext>
            </a:extLst>
          </p:cNvPr>
          <p:cNvSpPr txBox="1"/>
          <p:nvPr/>
        </p:nvSpPr>
        <p:spPr>
          <a:xfrm>
            <a:off x="524256" y="5046301"/>
            <a:ext cx="2717924" cy="1107996"/>
          </a:xfrm>
          <a:prstGeom prst="rect">
            <a:avLst/>
          </a:prstGeom>
          <a:noFill/>
        </p:spPr>
        <p:txBody>
          <a:bodyPr wrap="none" rtlCol="0">
            <a:spAutoFit/>
          </a:bodyPr>
          <a:lstStyle/>
          <a:p>
            <a:r>
              <a:rPr lang="en-GB" sz="6600" dirty="0">
                <a:solidFill>
                  <a:schemeClr val="bg1"/>
                </a:solidFill>
              </a:rPr>
              <a:t>Recap! </a:t>
            </a:r>
          </a:p>
        </p:txBody>
      </p:sp>
    </p:spTree>
    <p:extLst>
      <p:ext uri="{BB962C8B-B14F-4D97-AF65-F5344CB8AC3E}">
        <p14:creationId xmlns:p14="http://schemas.microsoft.com/office/powerpoint/2010/main" val="2463408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793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9BD8CE-FDD7-4E4A-BEAD-606DBC2BA91B}"/>
              </a:ext>
            </a:extLst>
          </p:cNvPr>
          <p:cNvSpPr>
            <a:spLocks noGrp="1"/>
          </p:cNvSpPr>
          <p:nvPr>
            <p:ph type="title"/>
          </p:nvPr>
        </p:nvSpPr>
        <p:spPr>
          <a:xfrm>
            <a:off x="524256" y="4767072"/>
            <a:ext cx="6594189" cy="1625210"/>
          </a:xfrm>
        </p:spPr>
        <p:txBody>
          <a:bodyPr>
            <a:normAutofit/>
          </a:bodyPr>
          <a:lstStyle/>
          <a:p>
            <a:pPr algn="r"/>
            <a:r>
              <a:rPr lang="en-GB" sz="6600" dirty="0">
                <a:solidFill>
                  <a:srgbClr val="FFFFFF"/>
                </a:solidFill>
              </a:rPr>
              <a:t>Next lesson</a:t>
            </a:r>
          </a:p>
        </p:txBody>
      </p:sp>
      <p:pic>
        <p:nvPicPr>
          <p:cNvPr id="20484" name="Picture 4" descr="Image result for teaching">
            <a:extLst>
              <a:ext uri="{FF2B5EF4-FFF2-40B4-BE49-F238E27FC236}">
                <a16:creationId xmlns:a16="http://schemas.microsoft.com/office/drawing/2014/main" id="{654734DE-C02E-4F3F-A9D3-327A0F8630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314" r="1" b="9508"/>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77582B-D7FE-41A2-8736-F5A5C1725D1D}"/>
              </a:ext>
            </a:extLst>
          </p:cNvPr>
          <p:cNvSpPr>
            <a:spLocks noGrp="1"/>
          </p:cNvSpPr>
          <p:nvPr>
            <p:ph idx="1"/>
          </p:nvPr>
        </p:nvSpPr>
        <p:spPr>
          <a:xfrm>
            <a:off x="8029319" y="917725"/>
            <a:ext cx="3424739" cy="4852362"/>
          </a:xfrm>
        </p:spPr>
        <p:txBody>
          <a:bodyPr anchor="ctr">
            <a:normAutofit/>
          </a:bodyPr>
          <a:lstStyle/>
          <a:p>
            <a:r>
              <a:rPr lang="en-GB" sz="3200" dirty="0">
                <a:solidFill>
                  <a:srgbClr val="FFFFFF"/>
                </a:solidFill>
              </a:rPr>
              <a:t>Next lesson will be a full coverage of the CV (curriculum Viète) </a:t>
            </a:r>
          </a:p>
          <a:p>
            <a:endParaRPr lang="en-GB" sz="2000" dirty="0">
              <a:solidFill>
                <a:srgbClr val="FFFFFF"/>
              </a:solidFill>
            </a:endParaRPr>
          </a:p>
          <a:p>
            <a:pPr marL="0" indent="0">
              <a:buNone/>
            </a:pPr>
            <a:endParaRPr lang="en-GB" sz="2000" dirty="0">
              <a:solidFill>
                <a:srgbClr val="FFFFFF"/>
              </a:solidFill>
            </a:endParaRPr>
          </a:p>
          <a:p>
            <a:r>
              <a:rPr lang="en-GB" sz="3200" dirty="0">
                <a:solidFill>
                  <a:srgbClr val="FFFFFF"/>
                </a:solidFill>
              </a:rPr>
              <a:t>Please print out your current CV and bring it with you next week! </a:t>
            </a:r>
          </a:p>
        </p:txBody>
      </p:sp>
    </p:spTree>
    <p:extLst>
      <p:ext uri="{BB962C8B-B14F-4D97-AF65-F5344CB8AC3E}">
        <p14:creationId xmlns:p14="http://schemas.microsoft.com/office/powerpoint/2010/main" val="1454035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7" name="Rectangle 8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4" descr="Related image">
            <a:extLst>
              <a:ext uri="{FF2B5EF4-FFF2-40B4-BE49-F238E27FC236}">
                <a16:creationId xmlns:a16="http://schemas.microsoft.com/office/drawing/2014/main" id="{58FA2923-4F2F-4E9A-8DC7-77FF87D60A5F}"/>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2147" b="639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a:extLst>
              <a:ext uri="{FF2B5EF4-FFF2-40B4-BE49-F238E27FC236}">
                <a16:creationId xmlns:a16="http://schemas.microsoft.com/office/drawing/2014/main" id="{EC58CE8B-AC2C-43E9-A220-CC365687E210}"/>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b="1" dirty="0">
                <a:solidFill>
                  <a:srgbClr val="FFFFFF"/>
                </a:solidFill>
              </a:rPr>
              <a:t>Any questions??</a:t>
            </a:r>
          </a:p>
        </p:txBody>
      </p:sp>
    </p:spTree>
    <p:extLst>
      <p:ext uri="{BB962C8B-B14F-4D97-AF65-F5344CB8AC3E}">
        <p14:creationId xmlns:p14="http://schemas.microsoft.com/office/powerpoint/2010/main" val="191683369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1014</Words>
  <Application>Microsoft Office PowerPoint</Application>
  <PresentationFormat>Widescreen</PresentationFormat>
  <Paragraphs>115</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Tahoma</vt:lpstr>
      <vt:lpstr>Office Theme</vt:lpstr>
      <vt:lpstr>Business, Marketing and Self-promotion </vt:lpstr>
      <vt:lpstr>Module Introduction </vt:lpstr>
      <vt:lpstr>Business Marketing and Self-promotion</vt:lpstr>
      <vt:lpstr>Module introduction</vt:lpstr>
      <vt:lpstr>Elements that will be covered </vt:lpstr>
      <vt:lpstr>Elements continued…</vt:lpstr>
      <vt:lpstr>Student requirements </vt:lpstr>
      <vt:lpstr>PowerPoint Presentation</vt:lpstr>
      <vt:lpstr>A self-evaluation process </vt:lpstr>
      <vt:lpstr>Self-evaluation </vt:lpstr>
      <vt:lpstr>Self-evaluation process </vt:lpstr>
      <vt:lpstr>Task (1) </vt:lpstr>
      <vt:lpstr>Always improving </vt:lpstr>
      <vt:lpstr>PowerPoint Presentation</vt:lpstr>
      <vt:lpstr>An introduction into business </vt:lpstr>
      <vt:lpstr>PowerPoint Presentation</vt:lpstr>
      <vt:lpstr>Task (2) Save a business Scenario</vt:lpstr>
      <vt:lpstr>Feedback! </vt:lpstr>
      <vt:lpstr> </vt:lpstr>
      <vt:lpstr>Next lesson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Marketing and Self-promotion </dc:title>
  <dc:creator>Jessica Cole</dc:creator>
  <cp:lastModifiedBy>Jessica Cole</cp:lastModifiedBy>
  <cp:revision>1</cp:revision>
  <dcterms:created xsi:type="dcterms:W3CDTF">2019-01-28T20:24:32Z</dcterms:created>
  <dcterms:modified xsi:type="dcterms:W3CDTF">2019-01-28T20:28:34Z</dcterms:modified>
</cp:coreProperties>
</file>