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7" r:id="rId4"/>
    <p:sldId id="268" r:id="rId5"/>
    <p:sldId id="269" r:id="rId6"/>
    <p:sldId id="265" r:id="rId7"/>
    <p:sldId id="261"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4128600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7617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603499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5006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34E8A-24C5-479C-AB0A-99C0D1E36EF7}" type="datetimeFigureOut">
              <a:rPr lang="en-GB" smtClean="0"/>
              <a:t>18/02/2022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37396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34E8A-24C5-479C-AB0A-99C0D1E36EF7}" type="datetimeFigureOut">
              <a:rPr lang="en-GB" smtClean="0"/>
              <a:t>18/02/2022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9570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34E8A-24C5-479C-AB0A-99C0D1E36EF7}" type="datetimeFigureOut">
              <a:rPr lang="en-GB" smtClean="0"/>
              <a:t>18/02/2022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29831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503090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29006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564221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3805614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734E8A-24C5-479C-AB0A-99C0D1E36EF7}" type="datetimeFigureOut">
              <a:rPr lang="en-GB" smtClean="0"/>
              <a:t>18/02/2022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CC6E5E-D889-4383-B81C-28DDA28FECC8}" type="slidenum">
              <a:rPr lang="en-GB" smtClean="0"/>
              <a:t>‹#›</a:t>
            </a:fld>
            <a:endParaRPr lang="en-GB"/>
          </a:p>
        </p:txBody>
      </p:sp>
    </p:spTree>
    <p:extLst>
      <p:ext uri="{BB962C8B-B14F-4D97-AF65-F5344CB8AC3E}">
        <p14:creationId xmlns:p14="http://schemas.microsoft.com/office/powerpoint/2010/main" val="94981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field-studies-council.org/resources/16-18-geography/water-and-carbon/flooding/method/#exp" TargetMode="External"/><Relationship Id="rId2" Type="http://schemas.openxmlformats.org/officeDocument/2006/relationships/hyperlink" Target="https://www.field-studies-council.org/resources/16-18-geography/water-and-carbon/flooding/method/#risk" TargetMode="External"/><Relationship Id="rId1" Type="http://schemas.openxmlformats.org/officeDocument/2006/relationships/slideLayout" Target="../slideLayouts/slideLayout7.xml"/><Relationship Id="rId6" Type="http://schemas.openxmlformats.org/officeDocument/2006/relationships/hyperlink" Target="https://www.field-studies-council.org/resources/16-18-geography/water-and-carbon/flooding/method/" TargetMode="External"/><Relationship Id="rId5" Type="http://schemas.openxmlformats.org/officeDocument/2006/relationships/hyperlink" Target="https://www.field-studies-council.org/resources/16-18-geography/water-and-carbon/flooding/method/#histories" TargetMode="External"/><Relationship Id="rId4" Type="http://schemas.openxmlformats.org/officeDocument/2006/relationships/hyperlink" Target="https://www.field-studies-council.org/resources/16-18-geography/water-and-carbon/flooding/method/#interview"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channel/UC8XLubOua8P9B1hT0Qb5Tbg" TargetMode="External"/><Relationship Id="rId2" Type="http://schemas.openxmlformats.org/officeDocument/2006/relationships/hyperlink" Target="https://www.youtube.com/watch?v=qLxurJIpDwQ" TargetMode="Externa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hyperlink" Target="https://www.youtube.com/watch?v=9uA3P2o6pw4"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uturegenerations.wales/news/well-become-isolated-warns-flood-hit-welsh-community-as-new-report-urges-decision-makers-to-protect-those-least-responsible-for-climate-change/" TargetMode="External"/><Relationship Id="rId2" Type="http://schemas.openxmlformats.org/officeDocument/2006/relationships/hyperlink" Target="https://www.youtube.com/watch?v=PvJuocemHS4" TargetMode="External"/><Relationship Id="rId1" Type="http://schemas.openxmlformats.org/officeDocument/2006/relationships/slideLayout" Target="../slideLayouts/slideLayout7.xml"/><Relationship Id="rId5" Type="http://schemas.openxmlformats.org/officeDocument/2006/relationships/hyperlink" Target="https://nerc.ukri.org/planetearth/stories/1908/" TargetMode="External"/><Relationship Id="rId4" Type="http://schemas.openxmlformats.org/officeDocument/2006/relationships/hyperlink" Target="https://www.wildlifetrusts.org/news/attenborough-climate-change-film"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cedirect.com/science/article/pii/S2212420920314825" TargetMode="External"/><Relationship Id="rId2" Type="http://schemas.openxmlformats.org/officeDocument/2006/relationships/hyperlink" Target="https://www.jstor.org/stable/pdf/41332167.pdf?refreqid=excelsior%3A1862884d7b40ca13973d5a959d8ceac5&amp;ab_segments=&amp;origin=" TargetMode="External"/><Relationship Id="rId1" Type="http://schemas.openxmlformats.org/officeDocument/2006/relationships/slideLayout" Target="../slideLayouts/slideLayout7.xml"/><Relationship Id="rId4" Type="http://schemas.openxmlformats.org/officeDocument/2006/relationships/hyperlink" Target="https://ore.exeter.ac.uk/repository/bitstream/handle/10871/37649/Butler-SSM-2018.pdf?sequence=3"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nationalfloodforum.org.uk/" TargetMode="External"/><Relationship Id="rId2" Type="http://schemas.openxmlformats.org/officeDocument/2006/relationships/hyperlink" Target="https://www.bbc.co.uk/news/uk-wales-59690009" TargetMode="External"/><Relationship Id="rId1" Type="http://schemas.openxmlformats.org/officeDocument/2006/relationships/slideLayout" Target="../slideLayouts/slideLayout7.xml"/><Relationship Id="rId5" Type="http://schemas.openxmlformats.org/officeDocument/2006/relationships/hyperlink" Target="https://www.rs21.org.uk/2014/02/13/the-floods-what-can-activists-do/" TargetMode="External"/><Relationship Id="rId4" Type="http://schemas.openxmlformats.org/officeDocument/2006/relationships/hyperlink" Target="https://www.facebook.com/groups/645659676179385/"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foe.cymru/flooding-wales-getting-worse" TargetMode="External"/><Relationship Id="rId2" Type="http://schemas.openxmlformats.org/officeDocument/2006/relationships/hyperlink" Target="https://advocatesforyouth.org/wp-content/uploads/2019/04/Youth-Activist-Toolkit.pdf" TargetMode="External"/><Relationship Id="rId1" Type="http://schemas.openxmlformats.org/officeDocument/2006/relationships/slideLayout" Target="../slideLayouts/slideLayout7.xml"/><Relationship Id="rId4" Type="http://schemas.openxmlformats.org/officeDocument/2006/relationships/hyperlink" Target="https://www.walesonline.co.uk/news/wales-news/neath-hunger-strike-xr-london-214789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C7115-1F9C-4219-A007-3E4ADB3AA02F}"/>
              </a:ext>
            </a:extLst>
          </p:cNvPr>
          <p:cNvSpPr txBox="1"/>
          <p:nvPr/>
        </p:nvSpPr>
        <p:spPr>
          <a:xfrm>
            <a:off x="341524" y="418640"/>
            <a:ext cx="8482988" cy="5078313"/>
          </a:xfrm>
          <a:prstGeom prst="rect">
            <a:avLst/>
          </a:prstGeom>
          <a:noFill/>
        </p:spPr>
        <p:txBody>
          <a:bodyPr wrap="square" rtlCol="0">
            <a:spAutoFit/>
          </a:bodyPr>
          <a:lstStyle/>
          <a:p>
            <a:pPr algn="ctr"/>
            <a:r>
              <a:rPr lang="en-GB" sz="5400" dirty="0"/>
              <a:t>21</a:t>
            </a:r>
            <a:r>
              <a:rPr lang="en-GB" sz="5400" baseline="30000" dirty="0"/>
              <a:t>st</a:t>
            </a:r>
            <a:r>
              <a:rPr lang="en-GB" sz="5400" dirty="0"/>
              <a:t> February </a:t>
            </a:r>
          </a:p>
          <a:p>
            <a:pPr algn="ctr"/>
            <a:r>
              <a:rPr lang="en-GB" sz="5400" dirty="0"/>
              <a:t>How videos and other Media Tell the Stories of Flooding; Flood Management</a:t>
            </a:r>
          </a:p>
          <a:p>
            <a:pPr algn="ctr"/>
            <a:r>
              <a:rPr lang="en-GB" sz="5400" dirty="0"/>
              <a:t> and the</a:t>
            </a:r>
          </a:p>
          <a:p>
            <a:pPr algn="ctr"/>
            <a:r>
              <a:rPr lang="en-GB" sz="5400" dirty="0"/>
              <a:t> human impact of flooding </a:t>
            </a:r>
          </a:p>
        </p:txBody>
      </p:sp>
    </p:spTree>
    <p:extLst>
      <p:ext uri="{BB962C8B-B14F-4D97-AF65-F5344CB8AC3E}">
        <p14:creationId xmlns:p14="http://schemas.microsoft.com/office/powerpoint/2010/main" val="352287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D597548-2011-4B0E-ABA3-CAFCFF2FE1A0}"/>
              </a:ext>
            </a:extLst>
          </p:cNvPr>
          <p:cNvGraphicFramePr>
            <a:graphicFrameLocks noGrp="1"/>
          </p:cNvGraphicFramePr>
          <p:nvPr>
            <p:extLst>
              <p:ext uri="{D42A27DB-BD31-4B8C-83A1-F6EECF244321}">
                <p14:modId xmlns:p14="http://schemas.microsoft.com/office/powerpoint/2010/main" val="3387258119"/>
              </p:ext>
            </p:extLst>
          </p:nvPr>
        </p:nvGraphicFramePr>
        <p:xfrm>
          <a:off x="264405" y="1046599"/>
          <a:ext cx="8615190" cy="2044762"/>
        </p:xfrm>
        <a:graphic>
          <a:graphicData uri="http://schemas.openxmlformats.org/drawingml/2006/table">
            <a:tbl>
              <a:tblPr firstRow="1" firstCol="1" bandRow="1"/>
              <a:tblGrid>
                <a:gridCol w="2871730">
                  <a:extLst>
                    <a:ext uri="{9D8B030D-6E8A-4147-A177-3AD203B41FA5}">
                      <a16:colId xmlns:a16="http://schemas.microsoft.com/office/drawing/2014/main" val="3313310012"/>
                    </a:ext>
                  </a:extLst>
                </a:gridCol>
                <a:gridCol w="2871730">
                  <a:extLst>
                    <a:ext uri="{9D8B030D-6E8A-4147-A177-3AD203B41FA5}">
                      <a16:colId xmlns:a16="http://schemas.microsoft.com/office/drawing/2014/main" val="80147706"/>
                    </a:ext>
                  </a:extLst>
                </a:gridCol>
                <a:gridCol w="2871730">
                  <a:extLst>
                    <a:ext uri="{9D8B030D-6E8A-4147-A177-3AD203B41FA5}">
                      <a16:colId xmlns:a16="http://schemas.microsoft.com/office/drawing/2014/main" val="1386960944"/>
                    </a:ext>
                  </a:extLst>
                </a:gridCol>
              </a:tblGrid>
              <a:tr h="653668">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Type of data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Primary data collection technique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Secondary data collection source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1724870"/>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Risk and vulnerability</a:t>
                      </a:r>
                    </a:p>
                    <a:p>
                      <a:pPr>
                        <a:lnSpc>
                          <a:spcPct val="107000"/>
                        </a:lnSpc>
                        <a:spcAft>
                          <a:spcPts val="800"/>
                        </a:spcAft>
                      </a:pPr>
                      <a:r>
                        <a:rPr lang="en-GB" sz="1400" dirty="0">
                          <a:solidFill>
                            <a:srgbClr val="444444"/>
                          </a:solidFill>
                          <a:effectLst/>
                          <a:latin typeface="Arial" panose="020B0604020202020204" pitchFamily="34" charset="0"/>
                          <a:ea typeface="Calibri" panose="020F0502020204030204" pitchFamily="34" charset="0"/>
                          <a:cs typeface="Times New Roman" panose="02020603050405020304" pitchFamily="18" charset="0"/>
                        </a:rPr>
                        <a:t>Fear of possible flooding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2"/>
                        </a:rPr>
                        <a:t>Risk mapping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89994069"/>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People’s experiences of flooding (impact)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4"/>
                        </a:rPr>
                        <a:t>Interviews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5"/>
                        </a:rPr>
                        <a:t>Oral histories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4725579"/>
                  </a:ext>
                </a:extLst>
              </a:tr>
            </a:tbl>
          </a:graphicData>
        </a:graphic>
      </p:graphicFrame>
      <p:sp>
        <p:nvSpPr>
          <p:cNvPr id="3" name="TextBox 2">
            <a:extLst>
              <a:ext uri="{FF2B5EF4-FFF2-40B4-BE49-F238E27FC236}">
                <a16:creationId xmlns:a16="http://schemas.microsoft.com/office/drawing/2014/main" id="{FCE88B03-8B56-4305-A19F-B683D64886A5}"/>
              </a:ext>
            </a:extLst>
          </p:cNvPr>
          <p:cNvSpPr txBox="1"/>
          <p:nvPr/>
        </p:nvSpPr>
        <p:spPr>
          <a:xfrm>
            <a:off x="154236" y="143219"/>
            <a:ext cx="8725359" cy="800219"/>
          </a:xfrm>
          <a:prstGeom prst="rect">
            <a:avLst/>
          </a:prstGeom>
          <a:noFill/>
        </p:spPr>
        <p:txBody>
          <a:bodyPr wrap="square" rtlCol="0">
            <a:spAutoFit/>
          </a:bodyPr>
          <a:lstStyle/>
          <a:p>
            <a:pPr algn="ctr"/>
            <a:r>
              <a:rPr lang="en-GB" sz="2400" b="1" dirty="0"/>
              <a:t>Evaluating the Human Dimension of Flooding</a:t>
            </a:r>
          </a:p>
          <a:p>
            <a:r>
              <a:rPr lang="en-GB" sz="2200" dirty="0"/>
              <a:t>Links to Methods of Evaluation for Flooding  </a:t>
            </a:r>
            <a:r>
              <a:rPr lang="en-GB" sz="2200" dirty="0">
                <a:hlinkClick r:id="rId6"/>
              </a:rPr>
              <a:t>Field Studies Council Guide </a:t>
            </a:r>
            <a:r>
              <a:rPr lang="en-GB" sz="2200" dirty="0"/>
              <a:t> </a:t>
            </a:r>
          </a:p>
        </p:txBody>
      </p:sp>
      <p:sp>
        <p:nvSpPr>
          <p:cNvPr id="4" name="TextBox 3">
            <a:extLst>
              <a:ext uri="{FF2B5EF4-FFF2-40B4-BE49-F238E27FC236}">
                <a16:creationId xmlns:a16="http://schemas.microsoft.com/office/drawing/2014/main" id="{790F2E67-59DA-4A49-A6EA-80679A2B687C}"/>
              </a:ext>
            </a:extLst>
          </p:cNvPr>
          <p:cNvSpPr txBox="1"/>
          <p:nvPr/>
        </p:nvSpPr>
        <p:spPr>
          <a:xfrm>
            <a:off x="264405" y="3205905"/>
            <a:ext cx="8615190" cy="3416320"/>
          </a:xfrm>
          <a:prstGeom prst="rect">
            <a:avLst/>
          </a:prstGeom>
          <a:noFill/>
        </p:spPr>
        <p:txBody>
          <a:bodyPr wrap="square" rtlCol="0">
            <a:spAutoFit/>
          </a:bodyPr>
          <a:lstStyle/>
          <a:p>
            <a:r>
              <a:rPr lang="en-GB" b="1" dirty="0"/>
              <a:t>People’s experience of flooding </a:t>
            </a:r>
            <a:r>
              <a:rPr lang="en-GB" dirty="0"/>
              <a:t>To find people’s accounts or news reports on recent flooding search for videos on You Tube or other social media. Historical photos or videos can provide a useful comparison to photos taken in the field, but you should consider the reliability of your sources</a:t>
            </a:r>
          </a:p>
          <a:p>
            <a:endParaRPr lang="en-GB" dirty="0"/>
          </a:p>
          <a:p>
            <a:r>
              <a:rPr lang="en-GB" b="1" dirty="0"/>
              <a:t>Interviews</a:t>
            </a:r>
            <a:r>
              <a:rPr lang="en-GB" dirty="0"/>
              <a:t> – you would need ethical approval – but you can use </a:t>
            </a:r>
            <a:r>
              <a:rPr lang="en-GB" b="1" dirty="0"/>
              <a:t>publicly available </a:t>
            </a:r>
            <a:r>
              <a:rPr lang="en-GB" dirty="0"/>
              <a:t>interviews posted online </a:t>
            </a:r>
          </a:p>
          <a:p>
            <a:endParaRPr lang="en-GB" dirty="0"/>
          </a:p>
          <a:p>
            <a:r>
              <a:rPr lang="en-GB" b="1" dirty="0"/>
              <a:t>Oral history </a:t>
            </a:r>
            <a:r>
              <a:rPr lang="en-GB" dirty="0"/>
              <a:t>is the recording of people’s memories, experiences and opinions. Older residents of a place which experiences flooding may be a valuable source of information. Again you would need ethical approval – but you can use </a:t>
            </a:r>
            <a:r>
              <a:rPr lang="en-GB" b="1" dirty="0"/>
              <a:t>publicly available oral histories</a:t>
            </a:r>
            <a:r>
              <a:rPr lang="en-GB" dirty="0"/>
              <a:t> posted online or from other sources (newspapers; library archives etc)  </a:t>
            </a:r>
          </a:p>
        </p:txBody>
      </p:sp>
    </p:spTree>
    <p:extLst>
      <p:ext uri="{BB962C8B-B14F-4D97-AF65-F5344CB8AC3E}">
        <p14:creationId xmlns:p14="http://schemas.microsoft.com/office/powerpoint/2010/main" val="330953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AACC35-F601-4D97-B681-C102B5FD382A}"/>
              </a:ext>
            </a:extLst>
          </p:cNvPr>
          <p:cNvSpPr txBox="1"/>
          <p:nvPr/>
        </p:nvSpPr>
        <p:spPr>
          <a:xfrm>
            <a:off x="280930" y="341522"/>
            <a:ext cx="8582139" cy="8038483"/>
          </a:xfrm>
          <a:prstGeom prst="rect">
            <a:avLst/>
          </a:prstGeom>
          <a:noFill/>
        </p:spPr>
        <p:txBody>
          <a:bodyPr wrap="square" rtlCol="0">
            <a:spAutoFit/>
          </a:bodyPr>
          <a:lstStyle/>
          <a:p>
            <a:pPr algn="ctr"/>
            <a:r>
              <a:rPr lang="en-GB" sz="2400" b="1" dirty="0"/>
              <a:t>Examples of types of Video on Flooding and its impact on people </a:t>
            </a:r>
          </a:p>
          <a:p>
            <a:endParaRPr lang="en-GB" dirty="0"/>
          </a:p>
          <a:p>
            <a:r>
              <a:rPr lang="en-GB" sz="2000" b="1" dirty="0"/>
              <a:t>Compelling Stories told in a few minutes</a:t>
            </a:r>
            <a:r>
              <a:rPr lang="en-GB" dirty="0"/>
              <a:t> – </a:t>
            </a:r>
            <a:r>
              <a:rPr lang="en-GB" b="1" dirty="0"/>
              <a:t>TASK: identify the key components of each of these approaches to exploring flooding </a:t>
            </a:r>
          </a:p>
          <a:p>
            <a:endParaRPr lang="en-GB" dirty="0"/>
          </a:p>
          <a:p>
            <a:r>
              <a:rPr lang="en-GB" dirty="0">
                <a:hlinkClick r:id="rId2"/>
              </a:rPr>
              <a:t>The Impacts of Flooding</a:t>
            </a:r>
            <a:r>
              <a:rPr lang="en-GB" dirty="0"/>
              <a:t>   20 Oct 2021 </a:t>
            </a:r>
          </a:p>
          <a:p>
            <a:endParaRPr lang="en-GB" dirty="0"/>
          </a:p>
          <a:p>
            <a:pPr>
              <a:lnSpc>
                <a:spcPct val="107000"/>
              </a:lnSpc>
              <a:spcAft>
                <a:spcPts val="800"/>
              </a:spcAft>
            </a:pPr>
            <a:r>
              <a:rPr lang="en-GB" sz="18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Environment </a:t>
            </a:r>
            <a:r>
              <a:rPr lang="en-GB" sz="1800" u="sng" dirty="0" err="1">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AgencyTV</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this video we look at the impacts that flooding has on people’s lives. This includes both physical and mental health impacts as well as indirect disruption through services such as roads and the internet being affected.</a:t>
            </a:r>
          </a:p>
          <a:p>
            <a:pPr>
              <a:lnSpc>
                <a:spcPct val="107000"/>
              </a:lnSpc>
              <a:spcAft>
                <a:spcPts val="800"/>
              </a:spcAft>
            </a:pPr>
            <a:endPar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Real Life Impact of Flooding | Victims' Stories | U.K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 Protection Solutions Ltd’ –</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so a commercially backed video but still interesting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Flooding is the biggest threat the U.K faces as a result of climate change, yet the awareness and education remains so low. 67% of people in the U.K do not know their flood risk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https://www.youtube.com/watch?v=9uA3P2o6pw4</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p:txBody>
      </p:sp>
      <p:pic>
        <p:nvPicPr>
          <p:cNvPr id="7" name="img">
            <a:hlinkClick r:id="rId3"/>
            <a:extLst>
              <a:ext uri="{FF2B5EF4-FFF2-40B4-BE49-F238E27FC236}">
                <a16:creationId xmlns:a16="http://schemas.microsoft.com/office/drawing/2014/main" id="{4F041444-4982-42C6-A827-710554B943B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343399" y="1900417"/>
            <a:ext cx="699573" cy="699573"/>
          </a:xfrm>
          <a:prstGeom prst="rect">
            <a:avLst/>
          </a:prstGeom>
          <a:noFill/>
          <a:ln>
            <a:noFill/>
          </a:ln>
        </p:spPr>
      </p:pic>
    </p:spTree>
    <p:extLst>
      <p:ext uri="{BB962C8B-B14F-4D97-AF65-F5344CB8AC3E}">
        <p14:creationId xmlns:p14="http://schemas.microsoft.com/office/powerpoint/2010/main" val="3348774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0" end="1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080D42-D4B1-4AEF-A1F3-CEAF874C1634}"/>
              </a:ext>
            </a:extLst>
          </p:cNvPr>
          <p:cNvSpPr txBox="1"/>
          <p:nvPr/>
        </p:nvSpPr>
        <p:spPr>
          <a:xfrm>
            <a:off x="165253" y="187287"/>
            <a:ext cx="8835528" cy="6370270"/>
          </a:xfrm>
          <a:prstGeom prst="rect">
            <a:avLst/>
          </a:prstGeom>
          <a:noFill/>
        </p:spPr>
        <p:txBody>
          <a:bodyPr wrap="square" rtlCol="0">
            <a:spAutoFit/>
          </a:bodyPr>
          <a:lstStyle/>
          <a:p>
            <a:r>
              <a:rPr lang="en-GB" b="1" dirty="0"/>
              <a:t>The Dangers of Flash Flooding </a:t>
            </a:r>
            <a:r>
              <a:rPr lang="en-GB" dirty="0"/>
              <a:t>| IMR 5,771,355 views24 Oct 2019</a:t>
            </a:r>
          </a:p>
          <a:p>
            <a:r>
              <a:rPr lang="en-GB" dirty="0"/>
              <a:t>The Weather Channel</a:t>
            </a:r>
          </a:p>
          <a:p>
            <a:r>
              <a:rPr lang="en-GB" dirty="0"/>
              <a:t>What does flash flooding actually look like? In our new Immersive Mixed Reality (IMR), we place ourselves in the middle of the action and show the immense dangers of this natural disaster </a:t>
            </a:r>
            <a:r>
              <a:rPr lang="en-GB" dirty="0">
                <a:hlinkClick r:id="rId2"/>
              </a:rPr>
              <a:t>https://www.youtube.com/watch?v=PvJuocemHS4</a:t>
            </a:r>
            <a:r>
              <a:rPr lang="en-GB" dirty="0"/>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“We’ll become isolated” warns flood-hit Welsh community </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new report urges decision makers to protect those least responsible for climate change 4/11/21 Future Generations Commissioner, Sophie Howe.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https://www.futuregenerations.wales/news/well-become-isolated-warns-flood-hit-welsh-community-as-new-report-urges-decision-makers-to-protect-those-least-responsible-for-climate-change/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Sir David Attenborough calls for role of nature to be recognised in fight against climate change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new film Sunday 31 October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https://www.wildlifetrusts.org/news/attenborough-climate-change-film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How can we work with nature to reduce flood risk?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https://nerc.ukri.org/planetearth/stories/1908/</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NERC - the Natural Environment Research Council </a:t>
            </a:r>
            <a:r>
              <a:rPr lang="en-GB" sz="1600" dirty="0">
                <a:effectLst/>
                <a:latin typeface="Calibri" panose="020F0502020204030204" pitchFamily="34" charset="0"/>
                <a:ea typeface="Calibri" panose="020F0502020204030204" pitchFamily="34" charset="0"/>
                <a:cs typeface="Times New Roman" panose="02020603050405020304" pitchFamily="18" charset="0"/>
              </a:rPr>
              <a:t>- is the driving force of investment in environmental science in the UK. NERC advances the frontier of environmental science by commissioning new research, infrastructure and training that delivers valuable scientific breakthroughs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3731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B6CECF-4F7F-4177-98B2-336A0FFF6E22}"/>
              </a:ext>
            </a:extLst>
          </p:cNvPr>
          <p:cNvSpPr txBox="1"/>
          <p:nvPr/>
        </p:nvSpPr>
        <p:spPr>
          <a:xfrm>
            <a:off x="341523" y="297455"/>
            <a:ext cx="8582140" cy="6085769"/>
          </a:xfrm>
          <a:prstGeom prst="rect">
            <a:avLst/>
          </a:prstGeom>
          <a:noFill/>
        </p:spPr>
        <p:txBody>
          <a:bodyPr wrap="square" rtlCol="0">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Storytelling, floods, wildflowers and washlands: oral history in the River Ouse project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Author(s): Andrew Holmes and Margaret Pilkington Source: Oral History , AUTUMN 2011, Vol. 39, No. 2, PAST AND PRESENT (AUTUMN 2011), pp. 83-94 Published by: Oral History Society </a:t>
            </a:r>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2"/>
              </a:rPr>
              <a:t>https://www.jstor.org/stable/pdf/41332167.pdf?refreqid=excelsior%3A1862884d7b40ca13973d5a959d8ceac5&amp;ab_segments=&amp;origin=</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2000" dirty="0">
              <a:latin typeface="Calibri" panose="020F0502020204030204" pitchFamily="34" charset="0"/>
              <a:cs typeface="Times New Roman" panose="02020603050405020304" pitchFamily="18" charset="0"/>
            </a:endParaRPr>
          </a:p>
          <a:p>
            <a:r>
              <a:rPr lang="en-GB" sz="2000" dirty="0" err="1"/>
              <a:t>Puzyreva</a:t>
            </a:r>
            <a:r>
              <a:rPr lang="en-GB" sz="2000" dirty="0"/>
              <a:t> and .de </a:t>
            </a:r>
            <a:r>
              <a:rPr lang="en-GB" sz="2000" dirty="0" err="1"/>
              <a:t>Vriesb</a:t>
            </a:r>
            <a:r>
              <a:rPr lang="en-GB" sz="2000" dirty="0"/>
              <a:t> (2021)  ‘</a:t>
            </a:r>
            <a:r>
              <a:rPr lang="en-GB" sz="2000" b="1" dirty="0"/>
              <a:t>A low and watery place’: A case study of flood history and sustainable community engagement in flood risk management in the County of Berkshire</a:t>
            </a:r>
            <a:r>
              <a:rPr lang="en-GB" sz="2000" dirty="0"/>
              <a:t>, </a:t>
            </a:r>
            <a:r>
              <a:rPr lang="en-GB" sz="2000" b="1" dirty="0"/>
              <a:t>England</a:t>
            </a:r>
          </a:p>
          <a:p>
            <a:r>
              <a:rPr lang="en-GB" sz="2000" dirty="0"/>
              <a:t>International Journal of Disaster Risk Reduction Volume 52, January 2021, 101980</a:t>
            </a:r>
          </a:p>
          <a:p>
            <a:r>
              <a:rPr lang="en-GB" sz="2000" dirty="0">
                <a:hlinkClick r:id="rId3"/>
              </a:rPr>
              <a:t>https://www.sciencedirect.com/science/article/pii/S2212420920314825</a:t>
            </a:r>
            <a:r>
              <a:rPr lang="en-GB" sz="2000" dirty="0"/>
              <a:t> </a:t>
            </a:r>
          </a:p>
          <a:p>
            <a:endParaRPr lang="en-GB" sz="2000" dirty="0"/>
          </a:p>
          <a:p>
            <a:r>
              <a:rPr lang="en-GB" sz="2000" dirty="0"/>
              <a:t>Butler; Walker-Springett and </a:t>
            </a:r>
            <a:r>
              <a:rPr lang="en-GB" sz="2000" dirty="0" err="1"/>
              <a:t>Adger</a:t>
            </a:r>
            <a:r>
              <a:rPr lang="en-GB" sz="2000" dirty="0"/>
              <a:t> (2019) </a:t>
            </a:r>
            <a:r>
              <a:rPr lang="en-GB" sz="2000" b="1" dirty="0"/>
              <a:t>Narratives of recovery after floods: Mental health, institutions, and intervention. </a:t>
            </a:r>
            <a:r>
              <a:rPr lang="en-GB" sz="2000" dirty="0"/>
              <a:t>Social Science &amp; Medicine </a:t>
            </a:r>
            <a:r>
              <a:rPr lang="en-GB" sz="2000" dirty="0">
                <a:hlinkClick r:id="rId4"/>
              </a:rPr>
              <a:t>https://ore.exeter.ac.uk/repository/bitstream/handle/10871/37649/Butler-SSM-2018.pdf?sequence=3</a:t>
            </a:r>
            <a:r>
              <a:rPr lang="en-GB" sz="2000" dirty="0"/>
              <a:t> </a:t>
            </a:r>
          </a:p>
        </p:txBody>
      </p:sp>
    </p:spTree>
    <p:extLst>
      <p:ext uri="{BB962C8B-B14F-4D97-AF65-F5344CB8AC3E}">
        <p14:creationId xmlns:p14="http://schemas.microsoft.com/office/powerpoint/2010/main" val="271213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293698"/>
          </a:xfrm>
          <a:prstGeom prst="rect">
            <a:avLst/>
          </a:prstGeom>
          <a:noFill/>
        </p:spPr>
        <p:txBody>
          <a:bodyPr wrap="square" rtlCol="0">
            <a:spAutoFit/>
          </a:bodyPr>
          <a:lstStyle/>
          <a:p>
            <a:pPr algn="ctr"/>
            <a:r>
              <a:rPr lang="en-GB" sz="3200" b="1" dirty="0"/>
              <a:t>Storyboard e.g. for Flooding:</a:t>
            </a:r>
          </a:p>
          <a:p>
            <a:endParaRPr lang="en-GB" dirty="0"/>
          </a:p>
          <a:p>
            <a:r>
              <a:rPr lang="en-GB" dirty="0"/>
              <a:t> </a:t>
            </a:r>
            <a:r>
              <a:rPr lang="en-GB" sz="2400" b="1" u="sng" dirty="0"/>
              <a:t>Flooding </a:t>
            </a:r>
          </a:p>
          <a:p>
            <a:r>
              <a:rPr lang="en-GB" sz="2400" dirty="0"/>
              <a:t>Places to get ideas and information:</a:t>
            </a:r>
          </a:p>
          <a:p>
            <a:endParaRPr lang="en-GB" sz="2400" dirty="0"/>
          </a:p>
          <a:p>
            <a:r>
              <a:rPr lang="en-GB" sz="2400" b="1" dirty="0"/>
              <a:t>News Stories</a:t>
            </a:r>
            <a:r>
              <a:rPr lang="en-GB" sz="2400" dirty="0"/>
              <a:t>: e.g. Climate change: Young activists snub award</a:t>
            </a:r>
          </a:p>
          <a:p>
            <a:r>
              <a:rPr lang="en-GB" sz="2400" dirty="0"/>
              <a:t>By Matthew Murray BBC News Published17 December 2021 </a:t>
            </a:r>
            <a:r>
              <a:rPr lang="en-GB" sz="2400" dirty="0">
                <a:hlinkClick r:id="rId2"/>
              </a:rPr>
              <a:t>https://www.bbc.co.uk/news/uk-wales-59690009</a:t>
            </a:r>
            <a:r>
              <a:rPr lang="en-GB" sz="2400" dirty="0"/>
              <a:t> </a:t>
            </a:r>
          </a:p>
          <a:p>
            <a:endParaRPr lang="en-GB" sz="2400" dirty="0"/>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Forum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https://nationalfloodforum.org.uk/</a:t>
            </a:r>
            <a:endPar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Group e.g. Llanrwst Flood Action Group Facebook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https://www.facebook.com/groups/645659676179385/</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floods: what can activists do? By Jonathan Neale -13 February 2014 </a:t>
            </a:r>
            <a:r>
              <a:rPr lang="en-GB" sz="2400" dirty="0">
                <a:effectLst/>
                <a:latin typeface="Calibri" panose="020F0502020204030204" pitchFamily="34" charset="0"/>
                <a:ea typeface="Calibri" panose="020F0502020204030204" pitchFamily="34" charset="0"/>
                <a:cs typeface="Times New Roman" panose="02020603050405020304" pitchFamily="18" charset="0"/>
                <a:hlinkClick r:id="rId5"/>
              </a:rPr>
              <a:t>https://www.rs21.org.uk/2014/02/13/the-floods-what-can-activists-do/</a:t>
            </a:r>
            <a:r>
              <a:rPr lang="en-GB" sz="2400" dirty="0">
                <a:effectLst/>
                <a:latin typeface="Calibri" panose="020F0502020204030204" pitchFamily="34" charset="0"/>
                <a:ea typeface="Calibri" panose="020F0502020204030204" pitchFamily="34" charset="0"/>
                <a:cs typeface="Times New Roman" panose="02020603050405020304" pitchFamily="18" charset="0"/>
              </a:rPr>
              <a:t>  (NB this is a left political site)</a:t>
            </a:r>
          </a:p>
          <a:p>
            <a:pPr>
              <a:lnSpc>
                <a:spcPct val="107000"/>
              </a:lnSpc>
              <a:spcAft>
                <a:spcPts val="800"/>
              </a:spcAft>
            </a:pP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398821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D5DD9A-4A9A-4E12-A04C-BA1366A76AC4}"/>
              </a:ext>
            </a:extLst>
          </p:cNvPr>
          <p:cNvSpPr txBox="1"/>
          <p:nvPr/>
        </p:nvSpPr>
        <p:spPr>
          <a:xfrm>
            <a:off x="242372" y="506776"/>
            <a:ext cx="8736376" cy="4981364"/>
          </a:xfrm>
          <a:prstGeom prst="rect">
            <a:avLst/>
          </a:prstGeom>
          <a:noFill/>
        </p:spPr>
        <p:txBody>
          <a:bodyPr wrap="square" rtlCol="0">
            <a:spAutoFit/>
          </a:bodyPr>
          <a:lstStyle/>
          <a:p>
            <a:r>
              <a:rPr lang="en-GB" sz="2800" b="1" dirty="0"/>
              <a:t>More resources:</a:t>
            </a:r>
          </a:p>
          <a:p>
            <a:endParaRPr lang="en-GB" dirty="0"/>
          </a:p>
          <a:p>
            <a:r>
              <a:rPr lang="en-GB" dirty="0"/>
              <a:t>Who is your target audience – everyone? Or a specific age group / section of the population / stakeholders </a:t>
            </a:r>
          </a:p>
          <a:p>
            <a:endParaRPr lang="en-GB" dirty="0"/>
          </a:p>
          <a:p>
            <a:r>
              <a:rPr lang="en-GB" dirty="0">
                <a:hlinkClick r:id="rId2"/>
              </a:rPr>
              <a:t>YOUTH ACTIVIST TOOLKIT </a:t>
            </a:r>
            <a:endParaRPr lang="en-GB" dirty="0"/>
          </a:p>
          <a:p>
            <a:endParaRPr lang="en-GB" dirty="0"/>
          </a:p>
          <a:p>
            <a:r>
              <a:rPr lang="en-GB" dirty="0"/>
              <a:t>Friends of the Earth Cymru Is flooding in Wales getting worse? </a:t>
            </a:r>
            <a:r>
              <a:rPr lang="en-GB" dirty="0">
                <a:hlinkClick r:id="rId3"/>
              </a:rPr>
              <a:t>https://foe.cymru/flooding-wales-getting-worse</a:t>
            </a:r>
            <a:r>
              <a:rPr lang="en-GB" dirty="0"/>
              <a:t>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Welshman who has spent two weeks starving himself outside Parliament because of the climate crisis The Extinction Rebellion activist was compelled to act by his experience of flooding during Storm Dennis By Emily Withers Trainee Reporter 12 SEP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https://www.walesonline.co.uk/news/wales-news/neath-hunger-strike-xr-london-21478966</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endParaRPr lang="en-GB" dirty="0"/>
          </a:p>
          <a:p>
            <a:endParaRPr lang="en-GB" dirty="0"/>
          </a:p>
        </p:txBody>
      </p:sp>
    </p:spTree>
    <p:extLst>
      <p:ext uri="{BB962C8B-B14F-4D97-AF65-F5344CB8AC3E}">
        <p14:creationId xmlns:p14="http://schemas.microsoft.com/office/powerpoint/2010/main" val="206485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199</TotalTime>
  <Words>997</Words>
  <Application>Microsoft Office PowerPoint</Application>
  <PresentationFormat>On-screen Show (4:3)</PresentationFormat>
  <Paragraphs>85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16</cp:revision>
  <dcterms:created xsi:type="dcterms:W3CDTF">2022-01-28T12:58:35Z</dcterms:created>
  <dcterms:modified xsi:type="dcterms:W3CDTF">2022-02-18T16:36:44Z</dcterms:modified>
</cp:coreProperties>
</file>