
<file path=[Content_Types].xml><?xml version="1.0" encoding="utf-8"?>
<Types xmlns="http://schemas.openxmlformats.org/package/2006/content-types">
  <Default Extension="emf" ContentType="image/x-emf"/>
  <Default Extension="gif" ContentType="image/gif"/>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289" r:id="rId3"/>
    <p:sldId id="260" r:id="rId4"/>
    <p:sldId id="292" r:id="rId5"/>
    <p:sldId id="293" r:id="rId6"/>
    <p:sldId id="294" r:id="rId7"/>
    <p:sldId id="295" r:id="rId8"/>
    <p:sldId id="307" r:id="rId9"/>
    <p:sldId id="296" r:id="rId10"/>
    <p:sldId id="297" r:id="rId11"/>
    <p:sldId id="298" r:id="rId12"/>
    <p:sldId id="301" r:id="rId13"/>
    <p:sldId id="273" r:id="rId14"/>
    <p:sldId id="309" r:id="rId15"/>
    <p:sldId id="308" r:id="rId16"/>
    <p:sldId id="279" r:id="rId17"/>
    <p:sldId id="280" r:id="rId18"/>
    <p:sldId id="282" r:id="rId19"/>
    <p:sldId id="302" r:id="rId20"/>
    <p:sldId id="277" r:id="rId21"/>
    <p:sldId id="278" r:id="rId22"/>
    <p:sldId id="283" r:id="rId23"/>
    <p:sldId id="287" r:id="rId24"/>
    <p:sldId id="303" r:id="rId25"/>
    <p:sldId id="274" r:id="rId26"/>
    <p:sldId id="304" r:id="rId27"/>
    <p:sldId id="261" r:id="rId28"/>
    <p:sldId id="310" r:id="rId29"/>
    <p:sldId id="305" r:id="rId30"/>
    <p:sldId id="313" r:id="rId31"/>
    <p:sldId id="314" r:id="rId32"/>
    <p:sldId id="315" r:id="rId33"/>
    <p:sldId id="311" r:id="rId34"/>
    <p:sldId id="306" r:id="rId35"/>
    <p:sldId id="268" r:id="rId36"/>
    <p:sldId id="257" r:id="rId37"/>
    <p:sldId id="258" r:id="rId38"/>
    <p:sldId id="262" r:id="rId39"/>
    <p:sldId id="259" r:id="rId40"/>
    <p:sldId id="325" r:id="rId41"/>
    <p:sldId id="267" r:id="rId42"/>
    <p:sldId id="317" r:id="rId43"/>
    <p:sldId id="263" r:id="rId44"/>
    <p:sldId id="316" r:id="rId45"/>
    <p:sldId id="319" r:id="rId46"/>
    <p:sldId id="320" r:id="rId47"/>
    <p:sldId id="321" r:id="rId48"/>
    <p:sldId id="322" r:id="rId49"/>
    <p:sldId id="323" r:id="rId50"/>
    <p:sldId id="330" r:id="rId51"/>
    <p:sldId id="327" r:id="rId52"/>
    <p:sldId id="328" r:id="rId53"/>
    <p:sldId id="270" r:id="rId54"/>
    <p:sldId id="271" r:id="rId55"/>
    <p:sldId id="326" r:id="rId56"/>
    <p:sldId id="331" r:id="rId57"/>
    <p:sldId id="264"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Campodonic" initials="SC" lastIdx="1" clrIdx="0">
    <p:extLst>
      <p:ext uri="{19B8F6BF-5375-455C-9EA6-DF929625EA0E}">
        <p15:presenceInfo xmlns:p15="http://schemas.microsoft.com/office/powerpoint/2012/main" userId="e28e4fc0ad077db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67"/>
    <p:restoredTop sz="94705"/>
  </p:normalViewPr>
  <p:slideViewPr>
    <p:cSldViewPr snapToGrid="0" snapToObjects="1">
      <p:cViewPr varScale="1">
        <p:scale>
          <a:sx n="108" d="100"/>
          <a:sy n="108" d="100"/>
        </p:scale>
        <p:origin x="7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 Id="rId1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49.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46.png"/><Relationship Id="rId6" Type="http://schemas.openxmlformats.org/officeDocument/2006/relationships/image" Target="../media/image37.svg"/><Relationship Id="rId11" Type="http://schemas.openxmlformats.org/officeDocument/2006/relationships/image" Target="../media/image51.png"/><Relationship Id="rId5" Type="http://schemas.openxmlformats.org/officeDocument/2006/relationships/image" Target="../media/image48.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50.png"/><Relationship Id="rId1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F20C56-EBDA-4BB6-B0CD-E2D2A465007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A1D5D7-43A3-4E4D-8D86-B8BABE1202CA}">
      <dgm:prSet/>
      <dgm:spPr/>
      <dgm:t>
        <a:bodyPr/>
        <a:lstStyle/>
        <a:p>
          <a:r>
            <a:rPr lang="en-GB"/>
            <a:t>New to the world products – Ring Doorbell</a:t>
          </a:r>
          <a:endParaRPr lang="en-US"/>
        </a:p>
      </dgm:t>
    </dgm:pt>
    <dgm:pt modelId="{1D058736-73E7-4A94-97CC-B3DF2CAE0045}" type="parTrans" cxnId="{6AD4142D-3B43-439A-92E5-2F9CAEA81C39}">
      <dgm:prSet/>
      <dgm:spPr/>
      <dgm:t>
        <a:bodyPr/>
        <a:lstStyle/>
        <a:p>
          <a:endParaRPr lang="en-US"/>
        </a:p>
      </dgm:t>
    </dgm:pt>
    <dgm:pt modelId="{0F261459-4709-4D70-BEB0-5AD1E66AE543}" type="sibTrans" cxnId="{6AD4142D-3B43-439A-92E5-2F9CAEA81C39}">
      <dgm:prSet/>
      <dgm:spPr/>
      <dgm:t>
        <a:bodyPr/>
        <a:lstStyle/>
        <a:p>
          <a:endParaRPr lang="en-US"/>
        </a:p>
      </dgm:t>
    </dgm:pt>
    <dgm:pt modelId="{CB550A33-B5F4-419C-AEE7-09462BF9B0F4}">
      <dgm:prSet/>
      <dgm:spPr/>
      <dgm:t>
        <a:bodyPr/>
        <a:lstStyle/>
        <a:p>
          <a:r>
            <a:rPr lang="en-GB"/>
            <a:t>New product lines – Innocent Smoothie Meals	</a:t>
          </a:r>
          <a:endParaRPr lang="en-US"/>
        </a:p>
      </dgm:t>
    </dgm:pt>
    <dgm:pt modelId="{6295AA15-F7DA-433E-BDA1-CFD4CC4A8BD3}" type="parTrans" cxnId="{49A2AC53-0F07-4194-8A8E-7C452B9CD299}">
      <dgm:prSet/>
      <dgm:spPr/>
      <dgm:t>
        <a:bodyPr/>
        <a:lstStyle/>
        <a:p>
          <a:endParaRPr lang="en-US"/>
        </a:p>
      </dgm:t>
    </dgm:pt>
    <dgm:pt modelId="{61A11C1D-C33F-4DBD-9687-53763C6A222F}" type="sibTrans" cxnId="{49A2AC53-0F07-4194-8A8E-7C452B9CD299}">
      <dgm:prSet/>
      <dgm:spPr/>
      <dgm:t>
        <a:bodyPr/>
        <a:lstStyle/>
        <a:p>
          <a:endParaRPr lang="en-US"/>
        </a:p>
      </dgm:t>
    </dgm:pt>
    <dgm:pt modelId="{F9534BFE-5A6A-4943-BA21-08A6879AF0E8}">
      <dgm:prSet/>
      <dgm:spPr/>
      <dgm:t>
        <a:bodyPr/>
        <a:lstStyle/>
        <a:p>
          <a:r>
            <a:rPr lang="en-GB" dirty="0"/>
            <a:t>Additions to product line - Orange Kit Kat </a:t>
          </a:r>
          <a:endParaRPr lang="en-US" dirty="0"/>
        </a:p>
      </dgm:t>
    </dgm:pt>
    <dgm:pt modelId="{914CBC8C-1F3F-4A66-8F05-62CC0F5A8FF3}" type="parTrans" cxnId="{CF7CBCA0-BDF3-40EC-9CDE-543C1AB68540}">
      <dgm:prSet/>
      <dgm:spPr/>
      <dgm:t>
        <a:bodyPr/>
        <a:lstStyle/>
        <a:p>
          <a:endParaRPr lang="en-US"/>
        </a:p>
      </dgm:t>
    </dgm:pt>
    <dgm:pt modelId="{B1B34458-13C2-41BB-9A80-D2AEF46686D4}" type="sibTrans" cxnId="{CF7CBCA0-BDF3-40EC-9CDE-543C1AB68540}">
      <dgm:prSet/>
      <dgm:spPr/>
      <dgm:t>
        <a:bodyPr/>
        <a:lstStyle/>
        <a:p>
          <a:endParaRPr lang="en-US"/>
        </a:p>
      </dgm:t>
    </dgm:pt>
    <dgm:pt modelId="{966B7A21-3D19-4CE5-9924-6B9E9A70783A}">
      <dgm:prSet/>
      <dgm:spPr/>
      <dgm:t>
        <a:bodyPr/>
        <a:lstStyle/>
        <a:p>
          <a:r>
            <a:rPr lang="en-GB" dirty="0"/>
            <a:t>Improvements/revisions of existing product - Pepsi Max /Coke Zero.                       </a:t>
          </a:r>
          <a:endParaRPr lang="en-US" dirty="0"/>
        </a:p>
      </dgm:t>
    </dgm:pt>
    <dgm:pt modelId="{1A7EE811-E656-49C2-9789-25D40EEB86B8}" type="parTrans" cxnId="{70CE9E40-F99C-44F9-8E68-E1D5F26B7FAF}">
      <dgm:prSet/>
      <dgm:spPr/>
      <dgm:t>
        <a:bodyPr/>
        <a:lstStyle/>
        <a:p>
          <a:endParaRPr lang="en-US"/>
        </a:p>
      </dgm:t>
    </dgm:pt>
    <dgm:pt modelId="{0F1CED22-5412-4813-A76E-A65199841F77}" type="sibTrans" cxnId="{70CE9E40-F99C-44F9-8E68-E1D5F26B7FAF}">
      <dgm:prSet/>
      <dgm:spPr/>
      <dgm:t>
        <a:bodyPr/>
        <a:lstStyle/>
        <a:p>
          <a:endParaRPr lang="en-US"/>
        </a:p>
      </dgm:t>
    </dgm:pt>
    <dgm:pt modelId="{C8476D2A-5933-4BA3-A824-DB3E90E07BD3}">
      <dgm:prSet/>
      <dgm:spPr/>
      <dgm:t>
        <a:bodyPr/>
        <a:lstStyle/>
        <a:p>
          <a:r>
            <a:rPr lang="en-GB"/>
            <a:t>Repositioned products – Lucozade/ Lucozade sport      </a:t>
          </a:r>
          <a:endParaRPr lang="en-US"/>
        </a:p>
      </dgm:t>
    </dgm:pt>
    <dgm:pt modelId="{D7430366-0256-4F5F-B7B5-ABFFCC273651}" type="parTrans" cxnId="{C8B739D3-97A7-486D-B60B-529436D49E76}">
      <dgm:prSet/>
      <dgm:spPr/>
      <dgm:t>
        <a:bodyPr/>
        <a:lstStyle/>
        <a:p>
          <a:endParaRPr lang="en-US"/>
        </a:p>
      </dgm:t>
    </dgm:pt>
    <dgm:pt modelId="{3CF01315-0D60-4B32-A39E-589C8BC8D29B}" type="sibTrans" cxnId="{C8B739D3-97A7-486D-B60B-529436D49E76}">
      <dgm:prSet/>
      <dgm:spPr/>
      <dgm:t>
        <a:bodyPr/>
        <a:lstStyle/>
        <a:p>
          <a:endParaRPr lang="en-US"/>
        </a:p>
      </dgm:t>
    </dgm:pt>
    <dgm:pt modelId="{E6BC2B34-3FDF-4257-8C47-5B2CFBC22CB5}">
      <dgm:prSet/>
      <dgm:spPr/>
      <dgm:t>
        <a:bodyPr/>
        <a:lstStyle/>
        <a:p>
          <a:r>
            <a:rPr lang="en-GB"/>
            <a:t>Cost reductions. - LCD TVs.</a:t>
          </a:r>
          <a:endParaRPr lang="en-US"/>
        </a:p>
      </dgm:t>
    </dgm:pt>
    <dgm:pt modelId="{475AB115-67DD-4C66-9EFF-5FC234309DE1}" type="parTrans" cxnId="{5F539B10-CE07-46D6-A7DD-1353C376F14C}">
      <dgm:prSet/>
      <dgm:spPr/>
      <dgm:t>
        <a:bodyPr/>
        <a:lstStyle/>
        <a:p>
          <a:endParaRPr lang="en-US"/>
        </a:p>
      </dgm:t>
    </dgm:pt>
    <dgm:pt modelId="{8FE780F4-BE4C-4C8D-86AA-0C690D7AEAA6}" type="sibTrans" cxnId="{5F539B10-CE07-46D6-A7DD-1353C376F14C}">
      <dgm:prSet/>
      <dgm:spPr/>
      <dgm:t>
        <a:bodyPr/>
        <a:lstStyle/>
        <a:p>
          <a:endParaRPr lang="en-US"/>
        </a:p>
      </dgm:t>
    </dgm:pt>
    <dgm:pt modelId="{7D099708-6F16-4DA1-8D83-C7A8FD1714B3}">
      <dgm:prSet/>
      <dgm:spPr/>
      <dgm:t>
        <a:bodyPr/>
        <a:lstStyle/>
        <a:p>
          <a:r>
            <a:rPr lang="en-GB" dirty="0"/>
            <a:t>New ways of doing things  - Uber</a:t>
          </a:r>
          <a:endParaRPr lang="en-US" dirty="0"/>
        </a:p>
      </dgm:t>
    </dgm:pt>
    <dgm:pt modelId="{79D402F8-6AD2-47A0-90D3-E603E9F5A58E}" type="parTrans" cxnId="{6F8736B2-A348-4D8B-BFF0-A832A0288124}">
      <dgm:prSet/>
      <dgm:spPr/>
      <dgm:t>
        <a:bodyPr/>
        <a:lstStyle/>
        <a:p>
          <a:endParaRPr lang="en-US"/>
        </a:p>
      </dgm:t>
    </dgm:pt>
    <dgm:pt modelId="{B5FB5BB0-E60A-4274-9D91-665DE411094D}" type="sibTrans" cxnId="{6F8736B2-A348-4D8B-BFF0-A832A0288124}">
      <dgm:prSet/>
      <dgm:spPr/>
      <dgm:t>
        <a:bodyPr/>
        <a:lstStyle/>
        <a:p>
          <a:endParaRPr lang="en-US"/>
        </a:p>
      </dgm:t>
    </dgm:pt>
    <dgm:pt modelId="{A31400D5-E8A4-42FC-BE28-EAE02F522DFE}" type="pres">
      <dgm:prSet presAssocID="{7DF20C56-EBDA-4BB6-B0CD-E2D2A4650079}" presName="root" presStyleCnt="0">
        <dgm:presLayoutVars>
          <dgm:dir/>
          <dgm:resizeHandles val="exact"/>
        </dgm:presLayoutVars>
      </dgm:prSet>
      <dgm:spPr/>
    </dgm:pt>
    <dgm:pt modelId="{A08A2678-D99E-4E70-9D53-90CD8A26D27C}" type="pres">
      <dgm:prSet presAssocID="{76A1D5D7-43A3-4E4D-8D86-B8BABE1202CA}" presName="compNode" presStyleCnt="0"/>
      <dgm:spPr/>
    </dgm:pt>
    <dgm:pt modelId="{166F426C-550E-47C3-8391-EE8BE9BA07D4}" type="pres">
      <dgm:prSet presAssocID="{76A1D5D7-43A3-4E4D-8D86-B8BABE1202CA}" presName="bgRect" presStyleLbl="bgShp" presStyleIdx="0" presStyleCnt="7"/>
      <dgm:spPr/>
    </dgm:pt>
    <dgm:pt modelId="{E71484A4-33D0-487B-A322-5DF88F25EBEA}" type="pres">
      <dgm:prSet presAssocID="{76A1D5D7-43A3-4E4D-8D86-B8BABE1202C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stive Lantern"/>
        </a:ext>
      </dgm:extLst>
    </dgm:pt>
    <dgm:pt modelId="{0D2214A5-9684-4ADA-A81F-123A10F253D1}" type="pres">
      <dgm:prSet presAssocID="{76A1D5D7-43A3-4E4D-8D86-B8BABE1202CA}" presName="spaceRect" presStyleCnt="0"/>
      <dgm:spPr/>
    </dgm:pt>
    <dgm:pt modelId="{0F2CAE5A-C6F8-4E39-82FA-909546878C13}" type="pres">
      <dgm:prSet presAssocID="{76A1D5D7-43A3-4E4D-8D86-B8BABE1202CA}" presName="parTx" presStyleLbl="revTx" presStyleIdx="0" presStyleCnt="7">
        <dgm:presLayoutVars>
          <dgm:chMax val="0"/>
          <dgm:chPref val="0"/>
        </dgm:presLayoutVars>
      </dgm:prSet>
      <dgm:spPr/>
    </dgm:pt>
    <dgm:pt modelId="{97B674DB-690B-4EF8-8190-C4189E2AEA07}" type="pres">
      <dgm:prSet presAssocID="{0F261459-4709-4D70-BEB0-5AD1E66AE543}" presName="sibTrans" presStyleCnt="0"/>
      <dgm:spPr/>
    </dgm:pt>
    <dgm:pt modelId="{15479735-DBA0-4E07-9978-389E970BA9B2}" type="pres">
      <dgm:prSet presAssocID="{CB550A33-B5F4-419C-AEE7-09462BF9B0F4}" presName="compNode" presStyleCnt="0"/>
      <dgm:spPr/>
    </dgm:pt>
    <dgm:pt modelId="{4B3EE1E8-20A1-4B98-8F3B-05096945BA0B}" type="pres">
      <dgm:prSet presAssocID="{CB550A33-B5F4-419C-AEE7-09462BF9B0F4}" presName="bgRect" presStyleLbl="bgShp" presStyleIdx="1" presStyleCnt="7"/>
      <dgm:spPr/>
    </dgm:pt>
    <dgm:pt modelId="{0A84A61D-F3F2-4FC5-92AE-4439554E5CE8}" type="pres">
      <dgm:prSet presAssocID="{CB550A33-B5F4-419C-AEE7-09462BF9B0F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rger and Drink"/>
        </a:ext>
      </dgm:extLst>
    </dgm:pt>
    <dgm:pt modelId="{C3EC4E35-56B7-4134-9C0C-C0798B6203FD}" type="pres">
      <dgm:prSet presAssocID="{CB550A33-B5F4-419C-AEE7-09462BF9B0F4}" presName="spaceRect" presStyleCnt="0"/>
      <dgm:spPr/>
    </dgm:pt>
    <dgm:pt modelId="{97556AD2-0B5A-4089-9569-0536C111888C}" type="pres">
      <dgm:prSet presAssocID="{CB550A33-B5F4-419C-AEE7-09462BF9B0F4}" presName="parTx" presStyleLbl="revTx" presStyleIdx="1" presStyleCnt="7">
        <dgm:presLayoutVars>
          <dgm:chMax val="0"/>
          <dgm:chPref val="0"/>
        </dgm:presLayoutVars>
      </dgm:prSet>
      <dgm:spPr/>
    </dgm:pt>
    <dgm:pt modelId="{A459CF41-1EA2-4A61-AED5-0C07E4691B2E}" type="pres">
      <dgm:prSet presAssocID="{61A11C1D-C33F-4DBD-9687-53763C6A222F}" presName="sibTrans" presStyleCnt="0"/>
      <dgm:spPr/>
    </dgm:pt>
    <dgm:pt modelId="{F509F25D-73F0-4441-A248-F759D0F76A09}" type="pres">
      <dgm:prSet presAssocID="{F9534BFE-5A6A-4943-BA21-08A6879AF0E8}" presName="compNode" presStyleCnt="0"/>
      <dgm:spPr/>
    </dgm:pt>
    <dgm:pt modelId="{8E03B2F6-0A06-4A50-9B95-3E6CA634F618}" type="pres">
      <dgm:prSet presAssocID="{F9534BFE-5A6A-4943-BA21-08A6879AF0E8}" presName="bgRect" presStyleLbl="bgShp" presStyleIdx="2" presStyleCnt="7"/>
      <dgm:spPr/>
    </dgm:pt>
    <dgm:pt modelId="{7ADAACA0-9E9E-4FB9-853D-04CADA60BC63}" type="pres">
      <dgm:prSet presAssocID="{F9534BFE-5A6A-4943-BA21-08A6879AF0E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w"/>
        </a:ext>
      </dgm:extLst>
    </dgm:pt>
    <dgm:pt modelId="{87085512-2567-4BA6-ADB6-60D045FB46AA}" type="pres">
      <dgm:prSet presAssocID="{F9534BFE-5A6A-4943-BA21-08A6879AF0E8}" presName="spaceRect" presStyleCnt="0"/>
      <dgm:spPr/>
    </dgm:pt>
    <dgm:pt modelId="{CD9FAF51-6015-4228-9AE3-8B4536706070}" type="pres">
      <dgm:prSet presAssocID="{F9534BFE-5A6A-4943-BA21-08A6879AF0E8}" presName="parTx" presStyleLbl="revTx" presStyleIdx="2" presStyleCnt="7">
        <dgm:presLayoutVars>
          <dgm:chMax val="0"/>
          <dgm:chPref val="0"/>
        </dgm:presLayoutVars>
      </dgm:prSet>
      <dgm:spPr/>
    </dgm:pt>
    <dgm:pt modelId="{B5EFE4A2-517F-4B6B-ACA1-3E22E731D4A4}" type="pres">
      <dgm:prSet presAssocID="{B1B34458-13C2-41BB-9A80-D2AEF46686D4}" presName="sibTrans" presStyleCnt="0"/>
      <dgm:spPr/>
    </dgm:pt>
    <dgm:pt modelId="{D2900797-112A-4DDA-9343-CD036CEAED38}" type="pres">
      <dgm:prSet presAssocID="{966B7A21-3D19-4CE5-9924-6B9E9A70783A}" presName="compNode" presStyleCnt="0"/>
      <dgm:spPr/>
    </dgm:pt>
    <dgm:pt modelId="{E3D32B5A-4E85-4013-8CF6-F78BC943BF08}" type="pres">
      <dgm:prSet presAssocID="{966B7A21-3D19-4CE5-9924-6B9E9A70783A}" presName="bgRect" presStyleLbl="bgShp" presStyleIdx="3" presStyleCnt="7"/>
      <dgm:spPr/>
    </dgm:pt>
    <dgm:pt modelId="{E9204DE1-C9CC-40CA-8408-DE201D69835F}" type="pres">
      <dgm:prSet presAssocID="{966B7A21-3D19-4CE5-9924-6B9E9A70783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F9ACB6D1-F759-4B9D-BB5F-52C0CC9DAD53}" type="pres">
      <dgm:prSet presAssocID="{966B7A21-3D19-4CE5-9924-6B9E9A70783A}" presName="spaceRect" presStyleCnt="0"/>
      <dgm:spPr/>
    </dgm:pt>
    <dgm:pt modelId="{C9FC1B85-5441-4C8D-B1C0-67B8EACC8DE1}" type="pres">
      <dgm:prSet presAssocID="{966B7A21-3D19-4CE5-9924-6B9E9A70783A}" presName="parTx" presStyleLbl="revTx" presStyleIdx="3" presStyleCnt="7">
        <dgm:presLayoutVars>
          <dgm:chMax val="0"/>
          <dgm:chPref val="0"/>
        </dgm:presLayoutVars>
      </dgm:prSet>
      <dgm:spPr/>
    </dgm:pt>
    <dgm:pt modelId="{BBF7ABC0-42C2-49CF-8D2F-D41E4EA299DF}" type="pres">
      <dgm:prSet presAssocID="{0F1CED22-5412-4813-A76E-A65199841F77}" presName="sibTrans" presStyleCnt="0"/>
      <dgm:spPr/>
    </dgm:pt>
    <dgm:pt modelId="{DDB4B8FE-1BE0-4684-AE4A-EB91F3357222}" type="pres">
      <dgm:prSet presAssocID="{C8476D2A-5933-4BA3-A824-DB3E90E07BD3}" presName="compNode" presStyleCnt="0"/>
      <dgm:spPr/>
    </dgm:pt>
    <dgm:pt modelId="{1E6D26C1-E6E7-4CA6-AE0C-22E6B3846F5E}" type="pres">
      <dgm:prSet presAssocID="{C8476D2A-5933-4BA3-A824-DB3E90E07BD3}" presName="bgRect" presStyleLbl="bgShp" presStyleIdx="4" presStyleCnt="7"/>
      <dgm:spPr/>
    </dgm:pt>
    <dgm:pt modelId="{F15E3971-6683-4A5F-9FE5-E6FAC692DBAD}" type="pres">
      <dgm:prSet presAssocID="{C8476D2A-5933-4BA3-A824-DB3E90E07BD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44DA3358-1F4F-4A1F-9099-4C6AAE86ECD9}" type="pres">
      <dgm:prSet presAssocID="{C8476D2A-5933-4BA3-A824-DB3E90E07BD3}" presName="spaceRect" presStyleCnt="0"/>
      <dgm:spPr/>
    </dgm:pt>
    <dgm:pt modelId="{3C370E84-CF55-4ED3-9013-EA0BEBF88523}" type="pres">
      <dgm:prSet presAssocID="{C8476D2A-5933-4BA3-A824-DB3E90E07BD3}" presName="parTx" presStyleLbl="revTx" presStyleIdx="4" presStyleCnt="7">
        <dgm:presLayoutVars>
          <dgm:chMax val="0"/>
          <dgm:chPref val="0"/>
        </dgm:presLayoutVars>
      </dgm:prSet>
      <dgm:spPr/>
    </dgm:pt>
    <dgm:pt modelId="{A4BF3714-712A-4D14-B5B8-DB7069973E67}" type="pres">
      <dgm:prSet presAssocID="{3CF01315-0D60-4B32-A39E-589C8BC8D29B}" presName="sibTrans" presStyleCnt="0"/>
      <dgm:spPr/>
    </dgm:pt>
    <dgm:pt modelId="{5CBCD7A0-1CB1-406C-AC5D-18D48FFD3E05}" type="pres">
      <dgm:prSet presAssocID="{E6BC2B34-3FDF-4257-8C47-5B2CFBC22CB5}" presName="compNode" presStyleCnt="0"/>
      <dgm:spPr/>
    </dgm:pt>
    <dgm:pt modelId="{896CD635-D88C-4015-ADF6-82779AE0BE06}" type="pres">
      <dgm:prSet presAssocID="{E6BC2B34-3FDF-4257-8C47-5B2CFBC22CB5}" presName="bgRect" presStyleLbl="bgShp" presStyleIdx="5" presStyleCnt="7"/>
      <dgm:spPr/>
    </dgm:pt>
    <dgm:pt modelId="{5E126509-F3CC-49E2-92BB-E92FDF205505}" type="pres">
      <dgm:prSet presAssocID="{E6BC2B34-3FDF-4257-8C47-5B2CFBC22CB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itcoin"/>
        </a:ext>
      </dgm:extLst>
    </dgm:pt>
    <dgm:pt modelId="{A2BD050A-7DD7-42E9-B65B-36BDDF520D2E}" type="pres">
      <dgm:prSet presAssocID="{E6BC2B34-3FDF-4257-8C47-5B2CFBC22CB5}" presName="spaceRect" presStyleCnt="0"/>
      <dgm:spPr/>
    </dgm:pt>
    <dgm:pt modelId="{519BA8AD-CB5C-4024-91C8-D0718548A9CD}" type="pres">
      <dgm:prSet presAssocID="{E6BC2B34-3FDF-4257-8C47-5B2CFBC22CB5}" presName="parTx" presStyleLbl="revTx" presStyleIdx="5" presStyleCnt="7">
        <dgm:presLayoutVars>
          <dgm:chMax val="0"/>
          <dgm:chPref val="0"/>
        </dgm:presLayoutVars>
      </dgm:prSet>
      <dgm:spPr/>
    </dgm:pt>
    <dgm:pt modelId="{92C5B75C-A998-473D-8188-F479A25AE156}" type="pres">
      <dgm:prSet presAssocID="{8FE780F4-BE4C-4C8D-86AA-0C690D7AEAA6}" presName="sibTrans" presStyleCnt="0"/>
      <dgm:spPr/>
    </dgm:pt>
    <dgm:pt modelId="{7A66B95D-FE79-497B-A9D8-001D57B01ABF}" type="pres">
      <dgm:prSet presAssocID="{7D099708-6F16-4DA1-8D83-C7A8FD1714B3}" presName="compNode" presStyleCnt="0"/>
      <dgm:spPr/>
    </dgm:pt>
    <dgm:pt modelId="{5DCD67B7-1152-45CC-B44D-A9B52D6565E1}" type="pres">
      <dgm:prSet presAssocID="{7D099708-6F16-4DA1-8D83-C7A8FD1714B3}" presName="bgRect" presStyleLbl="bgShp" presStyleIdx="6" presStyleCnt="7"/>
      <dgm:spPr/>
    </dgm:pt>
    <dgm:pt modelId="{5306787F-871F-461A-8281-077DE47FD10B}" type="pres">
      <dgm:prSet presAssocID="{7D099708-6F16-4DA1-8D83-C7A8FD1714B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rainTracks"/>
        </a:ext>
      </dgm:extLst>
    </dgm:pt>
    <dgm:pt modelId="{0E22C474-B97E-4821-B742-B1A763EA756E}" type="pres">
      <dgm:prSet presAssocID="{7D099708-6F16-4DA1-8D83-C7A8FD1714B3}" presName="spaceRect" presStyleCnt="0"/>
      <dgm:spPr/>
    </dgm:pt>
    <dgm:pt modelId="{7A934741-EF51-4852-8047-EF7EEDB9353E}" type="pres">
      <dgm:prSet presAssocID="{7D099708-6F16-4DA1-8D83-C7A8FD1714B3}" presName="parTx" presStyleLbl="revTx" presStyleIdx="6" presStyleCnt="7">
        <dgm:presLayoutVars>
          <dgm:chMax val="0"/>
          <dgm:chPref val="0"/>
        </dgm:presLayoutVars>
      </dgm:prSet>
      <dgm:spPr/>
    </dgm:pt>
  </dgm:ptLst>
  <dgm:cxnLst>
    <dgm:cxn modelId="{B7D41B04-9778-4FB5-849E-FE85DC838CFD}" type="presOf" srcId="{7DF20C56-EBDA-4BB6-B0CD-E2D2A4650079}" destId="{A31400D5-E8A4-42FC-BE28-EAE02F522DFE}" srcOrd="0" destOrd="0" presId="urn:microsoft.com/office/officeart/2018/2/layout/IconVerticalSolidList"/>
    <dgm:cxn modelId="{5F539B10-CE07-46D6-A7DD-1353C376F14C}" srcId="{7DF20C56-EBDA-4BB6-B0CD-E2D2A4650079}" destId="{E6BC2B34-3FDF-4257-8C47-5B2CFBC22CB5}" srcOrd="5" destOrd="0" parTransId="{475AB115-67DD-4C66-9EFF-5FC234309DE1}" sibTransId="{8FE780F4-BE4C-4C8D-86AA-0C690D7AEAA6}"/>
    <dgm:cxn modelId="{60F8A415-E568-4E3A-8CDB-9FCA0D9F6483}" type="presOf" srcId="{966B7A21-3D19-4CE5-9924-6B9E9A70783A}" destId="{C9FC1B85-5441-4C8D-B1C0-67B8EACC8DE1}" srcOrd="0" destOrd="0" presId="urn:microsoft.com/office/officeart/2018/2/layout/IconVerticalSolidList"/>
    <dgm:cxn modelId="{F0B25E2B-384D-4A92-8CCB-FF0999F52091}" type="presOf" srcId="{CB550A33-B5F4-419C-AEE7-09462BF9B0F4}" destId="{97556AD2-0B5A-4089-9569-0536C111888C}" srcOrd="0" destOrd="0" presId="urn:microsoft.com/office/officeart/2018/2/layout/IconVerticalSolidList"/>
    <dgm:cxn modelId="{6AD4142D-3B43-439A-92E5-2F9CAEA81C39}" srcId="{7DF20C56-EBDA-4BB6-B0CD-E2D2A4650079}" destId="{76A1D5D7-43A3-4E4D-8D86-B8BABE1202CA}" srcOrd="0" destOrd="0" parTransId="{1D058736-73E7-4A94-97CC-B3DF2CAE0045}" sibTransId="{0F261459-4709-4D70-BEB0-5AD1E66AE543}"/>
    <dgm:cxn modelId="{17835540-F857-481B-9D78-ECD729166690}" type="presOf" srcId="{E6BC2B34-3FDF-4257-8C47-5B2CFBC22CB5}" destId="{519BA8AD-CB5C-4024-91C8-D0718548A9CD}" srcOrd="0" destOrd="0" presId="urn:microsoft.com/office/officeart/2018/2/layout/IconVerticalSolidList"/>
    <dgm:cxn modelId="{70CE9E40-F99C-44F9-8E68-E1D5F26B7FAF}" srcId="{7DF20C56-EBDA-4BB6-B0CD-E2D2A4650079}" destId="{966B7A21-3D19-4CE5-9924-6B9E9A70783A}" srcOrd="3" destOrd="0" parTransId="{1A7EE811-E656-49C2-9789-25D40EEB86B8}" sibTransId="{0F1CED22-5412-4813-A76E-A65199841F77}"/>
    <dgm:cxn modelId="{49A2AC53-0F07-4194-8A8E-7C452B9CD299}" srcId="{7DF20C56-EBDA-4BB6-B0CD-E2D2A4650079}" destId="{CB550A33-B5F4-419C-AEE7-09462BF9B0F4}" srcOrd="1" destOrd="0" parTransId="{6295AA15-F7DA-433E-BDA1-CFD4CC4A8BD3}" sibTransId="{61A11C1D-C33F-4DBD-9687-53763C6A222F}"/>
    <dgm:cxn modelId="{EFA17254-CF1A-4013-A058-564FB1847BE9}" type="presOf" srcId="{7D099708-6F16-4DA1-8D83-C7A8FD1714B3}" destId="{7A934741-EF51-4852-8047-EF7EEDB9353E}" srcOrd="0" destOrd="0" presId="urn:microsoft.com/office/officeart/2018/2/layout/IconVerticalSolidList"/>
    <dgm:cxn modelId="{CF7CBCA0-BDF3-40EC-9CDE-543C1AB68540}" srcId="{7DF20C56-EBDA-4BB6-B0CD-E2D2A4650079}" destId="{F9534BFE-5A6A-4943-BA21-08A6879AF0E8}" srcOrd="2" destOrd="0" parTransId="{914CBC8C-1F3F-4A66-8F05-62CC0F5A8FF3}" sibTransId="{B1B34458-13C2-41BB-9A80-D2AEF46686D4}"/>
    <dgm:cxn modelId="{6F8736B2-A348-4D8B-BFF0-A832A0288124}" srcId="{7DF20C56-EBDA-4BB6-B0CD-E2D2A4650079}" destId="{7D099708-6F16-4DA1-8D83-C7A8FD1714B3}" srcOrd="6" destOrd="0" parTransId="{79D402F8-6AD2-47A0-90D3-E603E9F5A58E}" sibTransId="{B5FB5BB0-E60A-4274-9D91-665DE411094D}"/>
    <dgm:cxn modelId="{ABF02DCE-1C06-44B3-96CF-275A17A09512}" type="presOf" srcId="{76A1D5D7-43A3-4E4D-8D86-B8BABE1202CA}" destId="{0F2CAE5A-C6F8-4E39-82FA-909546878C13}" srcOrd="0" destOrd="0" presId="urn:microsoft.com/office/officeart/2018/2/layout/IconVerticalSolidList"/>
    <dgm:cxn modelId="{C8B739D3-97A7-486D-B60B-529436D49E76}" srcId="{7DF20C56-EBDA-4BB6-B0CD-E2D2A4650079}" destId="{C8476D2A-5933-4BA3-A824-DB3E90E07BD3}" srcOrd="4" destOrd="0" parTransId="{D7430366-0256-4F5F-B7B5-ABFFCC273651}" sibTransId="{3CF01315-0D60-4B32-A39E-589C8BC8D29B}"/>
    <dgm:cxn modelId="{924FD0E3-DBA1-4EC9-BDFE-E4C278B85550}" type="presOf" srcId="{F9534BFE-5A6A-4943-BA21-08A6879AF0E8}" destId="{CD9FAF51-6015-4228-9AE3-8B4536706070}" srcOrd="0" destOrd="0" presId="urn:microsoft.com/office/officeart/2018/2/layout/IconVerticalSolidList"/>
    <dgm:cxn modelId="{57CB93F4-6E8D-4540-B8D1-463E0F2B83D5}" type="presOf" srcId="{C8476D2A-5933-4BA3-A824-DB3E90E07BD3}" destId="{3C370E84-CF55-4ED3-9013-EA0BEBF88523}" srcOrd="0" destOrd="0" presId="urn:microsoft.com/office/officeart/2018/2/layout/IconVerticalSolidList"/>
    <dgm:cxn modelId="{BDF27DF0-DBD7-4D40-92DA-E13005E88292}" type="presParOf" srcId="{A31400D5-E8A4-42FC-BE28-EAE02F522DFE}" destId="{A08A2678-D99E-4E70-9D53-90CD8A26D27C}" srcOrd="0" destOrd="0" presId="urn:microsoft.com/office/officeart/2018/2/layout/IconVerticalSolidList"/>
    <dgm:cxn modelId="{98E65174-A08A-47F6-A9BE-9D5842DA6E0D}" type="presParOf" srcId="{A08A2678-D99E-4E70-9D53-90CD8A26D27C}" destId="{166F426C-550E-47C3-8391-EE8BE9BA07D4}" srcOrd="0" destOrd="0" presId="urn:microsoft.com/office/officeart/2018/2/layout/IconVerticalSolidList"/>
    <dgm:cxn modelId="{409697DA-AF87-468D-8008-FBA3F73A5123}" type="presParOf" srcId="{A08A2678-D99E-4E70-9D53-90CD8A26D27C}" destId="{E71484A4-33D0-487B-A322-5DF88F25EBEA}" srcOrd="1" destOrd="0" presId="urn:microsoft.com/office/officeart/2018/2/layout/IconVerticalSolidList"/>
    <dgm:cxn modelId="{84AD7B8F-F713-4923-B27D-06CF778597B5}" type="presParOf" srcId="{A08A2678-D99E-4E70-9D53-90CD8A26D27C}" destId="{0D2214A5-9684-4ADA-A81F-123A10F253D1}" srcOrd="2" destOrd="0" presId="urn:microsoft.com/office/officeart/2018/2/layout/IconVerticalSolidList"/>
    <dgm:cxn modelId="{8F343829-FC0B-4973-9D77-33EC0DACAA78}" type="presParOf" srcId="{A08A2678-D99E-4E70-9D53-90CD8A26D27C}" destId="{0F2CAE5A-C6F8-4E39-82FA-909546878C13}" srcOrd="3" destOrd="0" presId="urn:microsoft.com/office/officeart/2018/2/layout/IconVerticalSolidList"/>
    <dgm:cxn modelId="{5DE3EFD9-54B3-4139-8617-7D7F366C066A}" type="presParOf" srcId="{A31400D5-E8A4-42FC-BE28-EAE02F522DFE}" destId="{97B674DB-690B-4EF8-8190-C4189E2AEA07}" srcOrd="1" destOrd="0" presId="urn:microsoft.com/office/officeart/2018/2/layout/IconVerticalSolidList"/>
    <dgm:cxn modelId="{B0B02DF6-563F-4F36-AB9D-57407A037BBF}" type="presParOf" srcId="{A31400D5-E8A4-42FC-BE28-EAE02F522DFE}" destId="{15479735-DBA0-4E07-9978-389E970BA9B2}" srcOrd="2" destOrd="0" presId="urn:microsoft.com/office/officeart/2018/2/layout/IconVerticalSolidList"/>
    <dgm:cxn modelId="{24136579-37CE-43D3-9C95-502640333307}" type="presParOf" srcId="{15479735-DBA0-4E07-9978-389E970BA9B2}" destId="{4B3EE1E8-20A1-4B98-8F3B-05096945BA0B}" srcOrd="0" destOrd="0" presId="urn:microsoft.com/office/officeart/2018/2/layout/IconVerticalSolidList"/>
    <dgm:cxn modelId="{52D829C0-C7E9-40A2-9C64-6D135CA79D8F}" type="presParOf" srcId="{15479735-DBA0-4E07-9978-389E970BA9B2}" destId="{0A84A61D-F3F2-4FC5-92AE-4439554E5CE8}" srcOrd="1" destOrd="0" presId="urn:microsoft.com/office/officeart/2018/2/layout/IconVerticalSolidList"/>
    <dgm:cxn modelId="{38FA8C6E-309B-4510-8957-0410ED1B0D0E}" type="presParOf" srcId="{15479735-DBA0-4E07-9978-389E970BA9B2}" destId="{C3EC4E35-56B7-4134-9C0C-C0798B6203FD}" srcOrd="2" destOrd="0" presId="urn:microsoft.com/office/officeart/2018/2/layout/IconVerticalSolidList"/>
    <dgm:cxn modelId="{DDB7769B-FB6F-4EDA-984B-4700525E77A7}" type="presParOf" srcId="{15479735-DBA0-4E07-9978-389E970BA9B2}" destId="{97556AD2-0B5A-4089-9569-0536C111888C}" srcOrd="3" destOrd="0" presId="urn:microsoft.com/office/officeart/2018/2/layout/IconVerticalSolidList"/>
    <dgm:cxn modelId="{BE23430F-BFF4-465D-9450-BB391DC38DDA}" type="presParOf" srcId="{A31400D5-E8A4-42FC-BE28-EAE02F522DFE}" destId="{A459CF41-1EA2-4A61-AED5-0C07E4691B2E}" srcOrd="3" destOrd="0" presId="urn:microsoft.com/office/officeart/2018/2/layout/IconVerticalSolidList"/>
    <dgm:cxn modelId="{B76D1FFF-FD8D-40FC-B1B2-4E0F9D2AA0F9}" type="presParOf" srcId="{A31400D5-E8A4-42FC-BE28-EAE02F522DFE}" destId="{F509F25D-73F0-4441-A248-F759D0F76A09}" srcOrd="4" destOrd="0" presId="urn:microsoft.com/office/officeart/2018/2/layout/IconVerticalSolidList"/>
    <dgm:cxn modelId="{017E2331-3579-4296-97D2-A26CF41B5739}" type="presParOf" srcId="{F509F25D-73F0-4441-A248-F759D0F76A09}" destId="{8E03B2F6-0A06-4A50-9B95-3E6CA634F618}" srcOrd="0" destOrd="0" presId="urn:microsoft.com/office/officeart/2018/2/layout/IconVerticalSolidList"/>
    <dgm:cxn modelId="{40B00027-B5C0-4E71-90B7-4CE4DB0374C9}" type="presParOf" srcId="{F509F25D-73F0-4441-A248-F759D0F76A09}" destId="{7ADAACA0-9E9E-4FB9-853D-04CADA60BC63}" srcOrd="1" destOrd="0" presId="urn:microsoft.com/office/officeart/2018/2/layout/IconVerticalSolidList"/>
    <dgm:cxn modelId="{352C425F-8854-4F76-A8F9-4E836F8629E5}" type="presParOf" srcId="{F509F25D-73F0-4441-A248-F759D0F76A09}" destId="{87085512-2567-4BA6-ADB6-60D045FB46AA}" srcOrd="2" destOrd="0" presId="urn:microsoft.com/office/officeart/2018/2/layout/IconVerticalSolidList"/>
    <dgm:cxn modelId="{DEAA9DA0-DB46-4CE9-8F30-55346C1E34CB}" type="presParOf" srcId="{F509F25D-73F0-4441-A248-F759D0F76A09}" destId="{CD9FAF51-6015-4228-9AE3-8B4536706070}" srcOrd="3" destOrd="0" presId="urn:microsoft.com/office/officeart/2018/2/layout/IconVerticalSolidList"/>
    <dgm:cxn modelId="{3E4B07B7-2C88-47D3-9A81-AF752803EBCB}" type="presParOf" srcId="{A31400D5-E8A4-42FC-BE28-EAE02F522DFE}" destId="{B5EFE4A2-517F-4B6B-ACA1-3E22E731D4A4}" srcOrd="5" destOrd="0" presId="urn:microsoft.com/office/officeart/2018/2/layout/IconVerticalSolidList"/>
    <dgm:cxn modelId="{2A64B19B-4953-4A60-A6F1-EC9FF1768ABF}" type="presParOf" srcId="{A31400D5-E8A4-42FC-BE28-EAE02F522DFE}" destId="{D2900797-112A-4DDA-9343-CD036CEAED38}" srcOrd="6" destOrd="0" presId="urn:microsoft.com/office/officeart/2018/2/layout/IconVerticalSolidList"/>
    <dgm:cxn modelId="{44174A80-16D4-47C0-8636-16CD20743A54}" type="presParOf" srcId="{D2900797-112A-4DDA-9343-CD036CEAED38}" destId="{E3D32B5A-4E85-4013-8CF6-F78BC943BF08}" srcOrd="0" destOrd="0" presId="urn:microsoft.com/office/officeart/2018/2/layout/IconVerticalSolidList"/>
    <dgm:cxn modelId="{035D9D5A-7ED2-431D-9B79-D3A011691491}" type="presParOf" srcId="{D2900797-112A-4DDA-9343-CD036CEAED38}" destId="{E9204DE1-C9CC-40CA-8408-DE201D69835F}" srcOrd="1" destOrd="0" presId="urn:microsoft.com/office/officeart/2018/2/layout/IconVerticalSolidList"/>
    <dgm:cxn modelId="{CE17F561-4737-4C20-A8B4-A472F7C20AFF}" type="presParOf" srcId="{D2900797-112A-4DDA-9343-CD036CEAED38}" destId="{F9ACB6D1-F759-4B9D-BB5F-52C0CC9DAD53}" srcOrd="2" destOrd="0" presId="urn:microsoft.com/office/officeart/2018/2/layout/IconVerticalSolidList"/>
    <dgm:cxn modelId="{595C08EF-F7D1-48C8-ABAA-F4093751E573}" type="presParOf" srcId="{D2900797-112A-4DDA-9343-CD036CEAED38}" destId="{C9FC1B85-5441-4C8D-B1C0-67B8EACC8DE1}" srcOrd="3" destOrd="0" presId="urn:microsoft.com/office/officeart/2018/2/layout/IconVerticalSolidList"/>
    <dgm:cxn modelId="{DE6BD3D9-F795-4E3E-A38E-1F1EBD789BE6}" type="presParOf" srcId="{A31400D5-E8A4-42FC-BE28-EAE02F522DFE}" destId="{BBF7ABC0-42C2-49CF-8D2F-D41E4EA299DF}" srcOrd="7" destOrd="0" presId="urn:microsoft.com/office/officeart/2018/2/layout/IconVerticalSolidList"/>
    <dgm:cxn modelId="{C0EFD920-16B2-44AF-BDB0-D6615BEFB955}" type="presParOf" srcId="{A31400D5-E8A4-42FC-BE28-EAE02F522DFE}" destId="{DDB4B8FE-1BE0-4684-AE4A-EB91F3357222}" srcOrd="8" destOrd="0" presId="urn:microsoft.com/office/officeart/2018/2/layout/IconVerticalSolidList"/>
    <dgm:cxn modelId="{6BA25AF0-573A-40A1-A8C4-925325EE01ED}" type="presParOf" srcId="{DDB4B8FE-1BE0-4684-AE4A-EB91F3357222}" destId="{1E6D26C1-E6E7-4CA6-AE0C-22E6B3846F5E}" srcOrd="0" destOrd="0" presId="urn:microsoft.com/office/officeart/2018/2/layout/IconVerticalSolidList"/>
    <dgm:cxn modelId="{54380411-1744-4C74-A74C-0CF483D353CF}" type="presParOf" srcId="{DDB4B8FE-1BE0-4684-AE4A-EB91F3357222}" destId="{F15E3971-6683-4A5F-9FE5-E6FAC692DBAD}" srcOrd="1" destOrd="0" presId="urn:microsoft.com/office/officeart/2018/2/layout/IconVerticalSolidList"/>
    <dgm:cxn modelId="{A44CF1DE-E362-4A59-84D3-0427EF5817A9}" type="presParOf" srcId="{DDB4B8FE-1BE0-4684-AE4A-EB91F3357222}" destId="{44DA3358-1F4F-4A1F-9099-4C6AAE86ECD9}" srcOrd="2" destOrd="0" presId="urn:microsoft.com/office/officeart/2018/2/layout/IconVerticalSolidList"/>
    <dgm:cxn modelId="{2DA00D44-555B-45DA-AD48-F5A474E0A775}" type="presParOf" srcId="{DDB4B8FE-1BE0-4684-AE4A-EB91F3357222}" destId="{3C370E84-CF55-4ED3-9013-EA0BEBF88523}" srcOrd="3" destOrd="0" presId="urn:microsoft.com/office/officeart/2018/2/layout/IconVerticalSolidList"/>
    <dgm:cxn modelId="{143FA549-5796-4205-814C-6BEC72A81FFE}" type="presParOf" srcId="{A31400D5-E8A4-42FC-BE28-EAE02F522DFE}" destId="{A4BF3714-712A-4D14-B5B8-DB7069973E67}" srcOrd="9" destOrd="0" presId="urn:microsoft.com/office/officeart/2018/2/layout/IconVerticalSolidList"/>
    <dgm:cxn modelId="{B0FF56D1-F41A-4F51-96AD-4A46DA41148F}" type="presParOf" srcId="{A31400D5-E8A4-42FC-BE28-EAE02F522DFE}" destId="{5CBCD7A0-1CB1-406C-AC5D-18D48FFD3E05}" srcOrd="10" destOrd="0" presId="urn:microsoft.com/office/officeart/2018/2/layout/IconVerticalSolidList"/>
    <dgm:cxn modelId="{B6B15D63-CF16-4E77-929E-ECE882CD829C}" type="presParOf" srcId="{5CBCD7A0-1CB1-406C-AC5D-18D48FFD3E05}" destId="{896CD635-D88C-4015-ADF6-82779AE0BE06}" srcOrd="0" destOrd="0" presId="urn:microsoft.com/office/officeart/2018/2/layout/IconVerticalSolidList"/>
    <dgm:cxn modelId="{2B229135-938A-4A21-A223-F80DD9B3B455}" type="presParOf" srcId="{5CBCD7A0-1CB1-406C-AC5D-18D48FFD3E05}" destId="{5E126509-F3CC-49E2-92BB-E92FDF205505}" srcOrd="1" destOrd="0" presId="urn:microsoft.com/office/officeart/2018/2/layout/IconVerticalSolidList"/>
    <dgm:cxn modelId="{1DBE4FF9-D823-4D10-A509-F6FBDCDDE53B}" type="presParOf" srcId="{5CBCD7A0-1CB1-406C-AC5D-18D48FFD3E05}" destId="{A2BD050A-7DD7-42E9-B65B-36BDDF520D2E}" srcOrd="2" destOrd="0" presId="urn:microsoft.com/office/officeart/2018/2/layout/IconVerticalSolidList"/>
    <dgm:cxn modelId="{951B2DA0-BA4B-47EB-B1D5-2505793F228A}" type="presParOf" srcId="{5CBCD7A0-1CB1-406C-AC5D-18D48FFD3E05}" destId="{519BA8AD-CB5C-4024-91C8-D0718548A9CD}" srcOrd="3" destOrd="0" presId="urn:microsoft.com/office/officeart/2018/2/layout/IconVerticalSolidList"/>
    <dgm:cxn modelId="{CA0A986C-A211-446C-80A3-3EC8F1D195D8}" type="presParOf" srcId="{A31400D5-E8A4-42FC-BE28-EAE02F522DFE}" destId="{92C5B75C-A998-473D-8188-F479A25AE156}" srcOrd="11" destOrd="0" presId="urn:microsoft.com/office/officeart/2018/2/layout/IconVerticalSolidList"/>
    <dgm:cxn modelId="{659895FF-2134-46CF-A320-37557E0486E7}" type="presParOf" srcId="{A31400D5-E8A4-42FC-BE28-EAE02F522DFE}" destId="{7A66B95D-FE79-497B-A9D8-001D57B01ABF}" srcOrd="12" destOrd="0" presId="urn:microsoft.com/office/officeart/2018/2/layout/IconVerticalSolidList"/>
    <dgm:cxn modelId="{FD519A61-8F62-430C-AE60-C23E86692F1A}" type="presParOf" srcId="{7A66B95D-FE79-497B-A9D8-001D57B01ABF}" destId="{5DCD67B7-1152-45CC-B44D-A9B52D6565E1}" srcOrd="0" destOrd="0" presId="urn:microsoft.com/office/officeart/2018/2/layout/IconVerticalSolidList"/>
    <dgm:cxn modelId="{AB7427E3-6576-439B-9A61-DECC19715A30}" type="presParOf" srcId="{7A66B95D-FE79-497B-A9D8-001D57B01ABF}" destId="{5306787F-871F-461A-8281-077DE47FD10B}" srcOrd="1" destOrd="0" presId="urn:microsoft.com/office/officeart/2018/2/layout/IconVerticalSolidList"/>
    <dgm:cxn modelId="{9F51A32B-43E6-43DC-8EE4-1797C9AED558}" type="presParOf" srcId="{7A66B95D-FE79-497B-A9D8-001D57B01ABF}" destId="{0E22C474-B97E-4821-B742-B1A763EA756E}" srcOrd="2" destOrd="0" presId="urn:microsoft.com/office/officeart/2018/2/layout/IconVerticalSolidList"/>
    <dgm:cxn modelId="{624C5FD4-3CFA-45A1-8C64-E2DE11C25514}" type="presParOf" srcId="{7A66B95D-FE79-497B-A9D8-001D57B01ABF}" destId="{7A934741-EF51-4852-8047-EF7EEDB935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F426C-550E-47C3-8391-EE8BE9BA07D4}">
      <dsp:nvSpPr>
        <dsp:cNvPr id="0" name=""/>
        <dsp:cNvSpPr/>
      </dsp:nvSpPr>
      <dsp:spPr>
        <a:xfrm>
          <a:off x="0" y="502"/>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484A4-33D0-487B-A322-5DF88F25EBEA}">
      <dsp:nvSpPr>
        <dsp:cNvPr id="0" name=""/>
        <dsp:cNvSpPr/>
      </dsp:nvSpPr>
      <dsp:spPr>
        <a:xfrm>
          <a:off x="209416" y="156266"/>
          <a:ext cx="380756" cy="38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CAE5A-C6F8-4E39-82FA-909546878C13}">
      <dsp:nvSpPr>
        <dsp:cNvPr id="0" name=""/>
        <dsp:cNvSpPr/>
      </dsp:nvSpPr>
      <dsp:spPr>
        <a:xfrm>
          <a:off x="799588" y="50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New to the world products – Ring Doorbell</a:t>
          </a:r>
          <a:endParaRPr lang="en-US" sz="1600" kern="1200"/>
        </a:p>
      </dsp:txBody>
      <dsp:txXfrm>
        <a:off x="799588" y="502"/>
        <a:ext cx="5714015" cy="692284"/>
      </dsp:txXfrm>
    </dsp:sp>
    <dsp:sp modelId="{4B3EE1E8-20A1-4B98-8F3B-05096945BA0B}">
      <dsp:nvSpPr>
        <dsp:cNvPr id="0" name=""/>
        <dsp:cNvSpPr/>
      </dsp:nvSpPr>
      <dsp:spPr>
        <a:xfrm>
          <a:off x="0" y="865858"/>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4A61D-F3F2-4FC5-92AE-4439554E5CE8}">
      <dsp:nvSpPr>
        <dsp:cNvPr id="0" name=""/>
        <dsp:cNvSpPr/>
      </dsp:nvSpPr>
      <dsp:spPr>
        <a:xfrm>
          <a:off x="209416" y="1021622"/>
          <a:ext cx="380756" cy="38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56AD2-0B5A-4089-9569-0536C111888C}">
      <dsp:nvSpPr>
        <dsp:cNvPr id="0" name=""/>
        <dsp:cNvSpPr/>
      </dsp:nvSpPr>
      <dsp:spPr>
        <a:xfrm>
          <a:off x="799588" y="86585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New product lines – Innocent Smoothie Meals	</a:t>
          </a:r>
          <a:endParaRPr lang="en-US" sz="1600" kern="1200"/>
        </a:p>
      </dsp:txBody>
      <dsp:txXfrm>
        <a:off x="799588" y="865858"/>
        <a:ext cx="5714015" cy="692284"/>
      </dsp:txXfrm>
    </dsp:sp>
    <dsp:sp modelId="{8E03B2F6-0A06-4A50-9B95-3E6CA634F618}">
      <dsp:nvSpPr>
        <dsp:cNvPr id="0" name=""/>
        <dsp:cNvSpPr/>
      </dsp:nvSpPr>
      <dsp:spPr>
        <a:xfrm>
          <a:off x="0" y="1731214"/>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AACA0-9E9E-4FB9-853D-04CADA60BC63}">
      <dsp:nvSpPr>
        <dsp:cNvPr id="0" name=""/>
        <dsp:cNvSpPr/>
      </dsp:nvSpPr>
      <dsp:spPr>
        <a:xfrm>
          <a:off x="209416" y="1886978"/>
          <a:ext cx="380756" cy="38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FAF51-6015-4228-9AE3-8B4536706070}">
      <dsp:nvSpPr>
        <dsp:cNvPr id="0" name=""/>
        <dsp:cNvSpPr/>
      </dsp:nvSpPr>
      <dsp:spPr>
        <a:xfrm>
          <a:off x="799588" y="1731214"/>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dirty="0"/>
            <a:t>Additions to product line - Orange Kit Kat </a:t>
          </a:r>
          <a:endParaRPr lang="en-US" sz="1600" kern="1200" dirty="0"/>
        </a:p>
      </dsp:txBody>
      <dsp:txXfrm>
        <a:off x="799588" y="1731214"/>
        <a:ext cx="5714015" cy="692284"/>
      </dsp:txXfrm>
    </dsp:sp>
    <dsp:sp modelId="{E3D32B5A-4E85-4013-8CF6-F78BC943BF08}">
      <dsp:nvSpPr>
        <dsp:cNvPr id="0" name=""/>
        <dsp:cNvSpPr/>
      </dsp:nvSpPr>
      <dsp:spPr>
        <a:xfrm>
          <a:off x="0" y="2596570"/>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04DE1-C9CC-40CA-8408-DE201D69835F}">
      <dsp:nvSpPr>
        <dsp:cNvPr id="0" name=""/>
        <dsp:cNvSpPr/>
      </dsp:nvSpPr>
      <dsp:spPr>
        <a:xfrm>
          <a:off x="209416" y="2752334"/>
          <a:ext cx="380756" cy="38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FC1B85-5441-4C8D-B1C0-67B8EACC8DE1}">
      <dsp:nvSpPr>
        <dsp:cNvPr id="0" name=""/>
        <dsp:cNvSpPr/>
      </dsp:nvSpPr>
      <dsp:spPr>
        <a:xfrm>
          <a:off x="799588" y="2596570"/>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dirty="0"/>
            <a:t>Improvements/revisions of existing product - Pepsi Max /Coke Zero.                       </a:t>
          </a:r>
          <a:endParaRPr lang="en-US" sz="1600" kern="1200" dirty="0"/>
        </a:p>
      </dsp:txBody>
      <dsp:txXfrm>
        <a:off x="799588" y="2596570"/>
        <a:ext cx="5714015" cy="692284"/>
      </dsp:txXfrm>
    </dsp:sp>
    <dsp:sp modelId="{1E6D26C1-E6E7-4CA6-AE0C-22E6B3846F5E}">
      <dsp:nvSpPr>
        <dsp:cNvPr id="0" name=""/>
        <dsp:cNvSpPr/>
      </dsp:nvSpPr>
      <dsp:spPr>
        <a:xfrm>
          <a:off x="0" y="3461926"/>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5E3971-6683-4A5F-9FE5-E6FAC692DBAD}">
      <dsp:nvSpPr>
        <dsp:cNvPr id="0" name=""/>
        <dsp:cNvSpPr/>
      </dsp:nvSpPr>
      <dsp:spPr>
        <a:xfrm>
          <a:off x="209416" y="3617690"/>
          <a:ext cx="380756" cy="38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370E84-CF55-4ED3-9013-EA0BEBF88523}">
      <dsp:nvSpPr>
        <dsp:cNvPr id="0" name=""/>
        <dsp:cNvSpPr/>
      </dsp:nvSpPr>
      <dsp:spPr>
        <a:xfrm>
          <a:off x="799588" y="3461926"/>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Repositioned products – Lucozade/ Lucozade sport      </a:t>
          </a:r>
          <a:endParaRPr lang="en-US" sz="1600" kern="1200"/>
        </a:p>
      </dsp:txBody>
      <dsp:txXfrm>
        <a:off x="799588" y="3461926"/>
        <a:ext cx="5714015" cy="692284"/>
      </dsp:txXfrm>
    </dsp:sp>
    <dsp:sp modelId="{896CD635-D88C-4015-ADF6-82779AE0BE06}">
      <dsp:nvSpPr>
        <dsp:cNvPr id="0" name=""/>
        <dsp:cNvSpPr/>
      </dsp:nvSpPr>
      <dsp:spPr>
        <a:xfrm>
          <a:off x="0" y="4327282"/>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26509-F3CC-49E2-92BB-E92FDF205505}">
      <dsp:nvSpPr>
        <dsp:cNvPr id="0" name=""/>
        <dsp:cNvSpPr/>
      </dsp:nvSpPr>
      <dsp:spPr>
        <a:xfrm>
          <a:off x="209416" y="4483046"/>
          <a:ext cx="380756" cy="38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BA8AD-CB5C-4024-91C8-D0718548A9CD}">
      <dsp:nvSpPr>
        <dsp:cNvPr id="0" name=""/>
        <dsp:cNvSpPr/>
      </dsp:nvSpPr>
      <dsp:spPr>
        <a:xfrm>
          <a:off x="799588" y="432728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Cost reductions. - LCD TVs.</a:t>
          </a:r>
          <a:endParaRPr lang="en-US" sz="1600" kern="1200"/>
        </a:p>
      </dsp:txBody>
      <dsp:txXfrm>
        <a:off x="799588" y="4327282"/>
        <a:ext cx="5714015" cy="692284"/>
      </dsp:txXfrm>
    </dsp:sp>
    <dsp:sp modelId="{5DCD67B7-1152-45CC-B44D-A9B52D6565E1}">
      <dsp:nvSpPr>
        <dsp:cNvPr id="0" name=""/>
        <dsp:cNvSpPr/>
      </dsp:nvSpPr>
      <dsp:spPr>
        <a:xfrm>
          <a:off x="0" y="5192638"/>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6787F-871F-461A-8281-077DE47FD10B}">
      <dsp:nvSpPr>
        <dsp:cNvPr id="0" name=""/>
        <dsp:cNvSpPr/>
      </dsp:nvSpPr>
      <dsp:spPr>
        <a:xfrm>
          <a:off x="209416" y="5348402"/>
          <a:ext cx="380756" cy="38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934741-EF51-4852-8047-EF7EEDB9353E}">
      <dsp:nvSpPr>
        <dsp:cNvPr id="0" name=""/>
        <dsp:cNvSpPr/>
      </dsp:nvSpPr>
      <dsp:spPr>
        <a:xfrm>
          <a:off x="799588" y="519263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dirty="0"/>
            <a:t>New ways of doing things  - Uber</a:t>
          </a:r>
          <a:endParaRPr lang="en-US" sz="1600" kern="1200" dirty="0"/>
        </a:p>
      </dsp:txBody>
      <dsp:txXfrm>
        <a:off x="799588" y="5192638"/>
        <a:ext cx="5714015" cy="6922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C85FBD-E964-DD42-A3AE-81BE42DAFD4E}" type="datetimeFigureOut">
              <a:rPr lang="en-US" smtClean="0"/>
              <a:t>10/27/19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AD758C-3F57-D048-9104-F9D7328FE25A}" type="slidenum">
              <a:rPr lang="en-US" smtClean="0"/>
              <a:t>‹#›</a:t>
            </a:fld>
            <a:endParaRPr lang="en-US"/>
          </a:p>
        </p:txBody>
      </p:sp>
    </p:spTree>
    <p:extLst>
      <p:ext uri="{BB962C8B-B14F-4D97-AF65-F5344CB8AC3E}">
        <p14:creationId xmlns:p14="http://schemas.microsoft.com/office/powerpoint/2010/main" val="4274773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2</a:t>
            </a:fld>
            <a:endParaRPr lang="en-US"/>
          </a:p>
        </p:txBody>
      </p:sp>
    </p:spTree>
    <p:extLst>
      <p:ext uri="{BB962C8B-B14F-4D97-AF65-F5344CB8AC3E}">
        <p14:creationId xmlns:p14="http://schemas.microsoft.com/office/powerpoint/2010/main" val="1784006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16</a:t>
            </a:fld>
            <a:endParaRPr lang="en-US"/>
          </a:p>
        </p:txBody>
      </p:sp>
    </p:spTree>
    <p:extLst>
      <p:ext uri="{BB962C8B-B14F-4D97-AF65-F5344CB8AC3E}">
        <p14:creationId xmlns:p14="http://schemas.microsoft.com/office/powerpoint/2010/main" val="1679439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35</a:t>
            </a:fld>
            <a:endParaRPr lang="en-US"/>
          </a:p>
        </p:txBody>
      </p:sp>
    </p:spTree>
    <p:extLst>
      <p:ext uri="{BB962C8B-B14F-4D97-AF65-F5344CB8AC3E}">
        <p14:creationId xmlns:p14="http://schemas.microsoft.com/office/powerpoint/2010/main" val="3352992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053D-E2E1-394E-87E1-CADBA153D69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5D12C64-ECE9-8349-AC10-3625F68652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DD1F739-654E-BC4B-8394-45472E67BB33}"/>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5" name="Footer Placeholder 4">
            <a:extLst>
              <a:ext uri="{FF2B5EF4-FFF2-40B4-BE49-F238E27FC236}">
                <a16:creationId xmlns:a16="http://schemas.microsoft.com/office/drawing/2014/main" id="{7D4AAA08-ECD3-924D-B043-4045151214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CEA9E4-FA3E-3C45-B150-2ADEB9473B67}"/>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94976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E7FB3-6EB2-754C-97F0-C0BA7AD59E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205963-15A4-B84F-8DC8-C8C8E2A656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411BBE-1A15-974C-8F9D-33EEAA49BE64}"/>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5" name="Footer Placeholder 4">
            <a:extLst>
              <a:ext uri="{FF2B5EF4-FFF2-40B4-BE49-F238E27FC236}">
                <a16:creationId xmlns:a16="http://schemas.microsoft.com/office/drawing/2014/main" id="{C3323761-7B9F-AF4F-82A2-0067DA2DCA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898577-4221-2847-9106-FC8C2D3EAA29}"/>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049795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78E7-9967-5E45-B14C-A8FA9B471B6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6C75CE9-ED99-E348-A05E-3C210E1026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AF3D12-42E0-FC44-B4F8-69CC6B18D4DC}"/>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5" name="Footer Placeholder 4">
            <a:extLst>
              <a:ext uri="{FF2B5EF4-FFF2-40B4-BE49-F238E27FC236}">
                <a16:creationId xmlns:a16="http://schemas.microsoft.com/office/drawing/2014/main" id="{824C6B14-316E-1947-B547-02DAAE442F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5F078D-ED7C-D541-87B7-6E62DF7916A1}"/>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2806153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59B33-C92E-4D41-8A02-6C4C51BE51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4FC07C-7C1F-A147-8860-1FDC8C8261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5C217CD-294C-5D4B-BC11-F7AACF135E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D9CAF2-721D-2E49-8F5D-B72DBC6ADDCA}"/>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6" name="Footer Placeholder 5">
            <a:extLst>
              <a:ext uri="{FF2B5EF4-FFF2-40B4-BE49-F238E27FC236}">
                <a16:creationId xmlns:a16="http://schemas.microsoft.com/office/drawing/2014/main" id="{DBB80B6F-464B-354A-A3AF-F66FB826C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CAFE8A-F07A-564E-8229-07E12486FF8F}"/>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44116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BB0E5-7B78-C247-92BB-603FFCC356C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62E9AD-FA74-5D45-83BF-4888B69019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077F91-1DAD-0543-9FFB-CEAD8F9A73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D90E61-29AD-5348-99D0-8FB3272083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05BD66-653B-C844-B785-1CE28A547E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4B32978-0FB4-D34F-82B4-E897DEA5EEAE}"/>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8" name="Footer Placeholder 7">
            <a:extLst>
              <a:ext uri="{FF2B5EF4-FFF2-40B4-BE49-F238E27FC236}">
                <a16:creationId xmlns:a16="http://schemas.microsoft.com/office/drawing/2014/main" id="{C2917B00-BD3F-8C4F-A51D-B82932D2BC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9BF6C4-D4FA-D74D-8A19-C87D02358986}"/>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200035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571E8-C90C-264C-833B-310558902CF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5EB6AD5-05D2-7C4F-8CCC-B94ED1B58992}"/>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4" name="Footer Placeholder 3">
            <a:extLst>
              <a:ext uri="{FF2B5EF4-FFF2-40B4-BE49-F238E27FC236}">
                <a16:creationId xmlns:a16="http://schemas.microsoft.com/office/drawing/2014/main" id="{403323A0-A904-444B-96B0-D4968BD7F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E37134-E7A4-D84C-AED2-E7C4E1836704}"/>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67787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459305-898E-F94F-A96B-13A383DEF9CA}"/>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3" name="Footer Placeholder 2">
            <a:extLst>
              <a:ext uri="{FF2B5EF4-FFF2-40B4-BE49-F238E27FC236}">
                <a16:creationId xmlns:a16="http://schemas.microsoft.com/office/drawing/2014/main" id="{0295D9A9-B555-3D45-A7B7-60B7449EC1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B29D79-FA8C-CE41-8DA1-7C8AB3AC1E26}"/>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108407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6EDB2-221B-E347-B9CC-83A9226EEC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53B5D23-254E-1D47-8C7E-B76FE1B532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B9D3D63-D495-E847-8533-8DCF0A3F9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CE3EAD-D7B4-0347-BF8A-3E4F369D5232}"/>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6" name="Footer Placeholder 5">
            <a:extLst>
              <a:ext uri="{FF2B5EF4-FFF2-40B4-BE49-F238E27FC236}">
                <a16:creationId xmlns:a16="http://schemas.microsoft.com/office/drawing/2014/main" id="{6D3336E1-BAB6-294A-85DD-8F47AD712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FB6EE3-88D5-1B48-861A-A3A894E8C2BB}"/>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819515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2173-814D-2B43-AAE4-BE35575402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5E32CB9-4B88-A64D-817B-7FCCD3FE7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6CA195-B163-554B-8D57-7F58B2C2FB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486426-64E5-FB42-817A-71A0115E8F14}"/>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6" name="Footer Placeholder 5">
            <a:extLst>
              <a:ext uri="{FF2B5EF4-FFF2-40B4-BE49-F238E27FC236}">
                <a16:creationId xmlns:a16="http://schemas.microsoft.com/office/drawing/2014/main" id="{EC34C879-E50B-BB48-ABBC-C32616CF27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C721CE-CAD0-7142-9DBE-A417F34E4891}"/>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3199940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F4862-9E2B-144B-B21F-B89CF906E49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D20CC2-EDF7-AE42-B424-D95061B52A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1BBCC4-CB28-C147-A301-4CE8A7ED61C0}"/>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5" name="Footer Placeholder 4">
            <a:extLst>
              <a:ext uri="{FF2B5EF4-FFF2-40B4-BE49-F238E27FC236}">
                <a16:creationId xmlns:a16="http://schemas.microsoft.com/office/drawing/2014/main" id="{A01CD58B-82B8-EA40-B61B-4BE3BB3BE3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A5E074-8BC1-D94F-B1A2-87D51FF1987A}"/>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670901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D88895-60FE-824C-A168-B8CBE4F6413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E4A6C2-A013-834B-AA64-BAED86F4F5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816D71-2823-6348-9800-E0871E0D75FB}"/>
              </a:ext>
            </a:extLst>
          </p:cNvPr>
          <p:cNvSpPr>
            <a:spLocks noGrp="1"/>
          </p:cNvSpPr>
          <p:nvPr>
            <p:ph type="dt" sz="half" idx="10"/>
          </p:nvPr>
        </p:nvSpPr>
        <p:spPr/>
        <p:txBody>
          <a:bodyPr/>
          <a:lstStyle/>
          <a:p>
            <a:fld id="{6EC013C5-743B-D844-84AF-E3CB08050785}" type="datetimeFigureOut">
              <a:rPr lang="en-US" smtClean="0"/>
              <a:t>10/27/19</a:t>
            </a:fld>
            <a:endParaRPr lang="en-US"/>
          </a:p>
        </p:txBody>
      </p:sp>
      <p:sp>
        <p:nvSpPr>
          <p:cNvPr id="5" name="Footer Placeholder 4">
            <a:extLst>
              <a:ext uri="{FF2B5EF4-FFF2-40B4-BE49-F238E27FC236}">
                <a16:creationId xmlns:a16="http://schemas.microsoft.com/office/drawing/2014/main" id="{D24FA165-F9F5-2245-BB81-3B66B6A16B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C36B64-C661-D440-8858-551DF5616905}"/>
              </a:ext>
            </a:extLst>
          </p:cNvPr>
          <p:cNvSpPr>
            <a:spLocks noGrp="1"/>
          </p:cNvSpPr>
          <p:nvPr>
            <p:ph type="sldNum" sz="quarter" idx="12"/>
          </p:nvPr>
        </p:nvSpPr>
        <p:spPr/>
        <p:txBody>
          <a:bodyPr/>
          <a:lstStyle/>
          <a:p>
            <a:fld id="{24AB0B88-EA9C-FD44-9C1F-F76BDDFB21D5}" type="slidenum">
              <a:rPr lang="en-US" smtClean="0"/>
              <a:t>‹#›</a:t>
            </a:fld>
            <a:endParaRPr lang="en-US"/>
          </a:p>
        </p:txBody>
      </p:sp>
    </p:spTree>
    <p:extLst>
      <p:ext uri="{BB962C8B-B14F-4D97-AF65-F5344CB8AC3E}">
        <p14:creationId xmlns:p14="http://schemas.microsoft.com/office/powerpoint/2010/main" val="2585093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3CDD92-E013-5A4A-946F-88FDC92742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F97B2C-BC47-7945-94E8-B17BE0562A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B949E5-319D-7543-8529-9862AA396B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C013C5-743B-D844-84AF-E3CB08050785}" type="datetimeFigureOut">
              <a:rPr lang="en-US" smtClean="0"/>
              <a:t>10/27/19</a:t>
            </a:fld>
            <a:endParaRPr lang="en-US"/>
          </a:p>
        </p:txBody>
      </p:sp>
      <p:sp>
        <p:nvSpPr>
          <p:cNvPr id="5" name="Footer Placeholder 4">
            <a:extLst>
              <a:ext uri="{FF2B5EF4-FFF2-40B4-BE49-F238E27FC236}">
                <a16:creationId xmlns:a16="http://schemas.microsoft.com/office/drawing/2014/main" id="{B79C3103-7131-8448-A7F8-638D658F16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E4B67B1-9E21-6B43-91F1-5AD85ADEED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B0B88-EA9C-FD44-9C1F-F76BDDFB21D5}" type="slidenum">
              <a:rPr lang="en-US" smtClean="0"/>
              <a:t>‹#›</a:t>
            </a:fld>
            <a:endParaRPr lang="en-US"/>
          </a:p>
        </p:txBody>
      </p:sp>
    </p:spTree>
    <p:extLst>
      <p:ext uri="{BB962C8B-B14F-4D97-AF65-F5344CB8AC3E}">
        <p14:creationId xmlns:p14="http://schemas.microsoft.com/office/powerpoint/2010/main" val="1206489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tiff"/><Relationship Id="rId7" Type="http://schemas.openxmlformats.org/officeDocument/2006/relationships/image" Target="../media/image12.tiff"/><Relationship Id="rId2" Type="http://schemas.openxmlformats.org/officeDocument/2006/relationships/image" Target="../media/image7.tiff"/><Relationship Id="rId1" Type="http://schemas.openxmlformats.org/officeDocument/2006/relationships/slideLayout" Target="../slideLayouts/slideLayout4.xml"/><Relationship Id="rId6" Type="http://schemas.openxmlformats.org/officeDocument/2006/relationships/image" Target="../media/image11.tiff"/><Relationship Id="rId5" Type="http://schemas.openxmlformats.org/officeDocument/2006/relationships/image" Target="../media/image10.tiff"/><Relationship Id="rId4" Type="http://schemas.openxmlformats.org/officeDocument/2006/relationships/image" Target="../media/image9.tiff"/></Relationships>
</file>

<file path=ppt/slides/_rels/slide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kmppwQQAs2Q" TargetMode="External"/><Relationship Id="rId2" Type="http://schemas.openxmlformats.org/officeDocument/2006/relationships/hyperlink" Target="https://youtu.be/9oBcSaZBhRE" TargetMode="External"/><Relationship Id="rId1" Type="http://schemas.openxmlformats.org/officeDocument/2006/relationships/slideLayout" Target="../slideLayouts/slideLayout2.xml"/><Relationship Id="rId6" Type="http://schemas.openxmlformats.org/officeDocument/2006/relationships/image" Target="../media/image23.tiff"/><Relationship Id="rId5" Type="http://schemas.openxmlformats.org/officeDocument/2006/relationships/image" Target="../media/image22.png"/><Relationship Id="rId4" Type="http://schemas.openxmlformats.org/officeDocument/2006/relationships/hyperlink" Target="https://vimeo.com/362674106"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hyperlink" Target="https://www.ted.com/talks/adam_grant_the_surprising_habits_of_original_thinkers?utm_campaign=tedspread&amp;utm_medium=referral&amp;utm_source=tedcomshar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53.tif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54.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6.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hyperlink" Target="https://realbusiness.co.u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png"/></Relationships>
</file>

<file path=ppt/slides/_rels/slide3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68.png"/></Relationships>
</file>

<file path=ppt/slides/_rels/slide33.xml.rels><?xml version="1.0" encoding="UTF-8" standalone="yes"?>
<Relationships xmlns="http://schemas.openxmlformats.org/package/2006/relationships"><Relationship Id="rId2" Type="http://schemas.openxmlformats.org/officeDocument/2006/relationships/image" Target="../media/image70.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1.tiff"/><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72.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3.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7.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82.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asa.org.uk/rulings/boohoo-com-uk-ltd-A19-1026905.html" TargetMode="External"/><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4.tif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6.tiff"/><Relationship Id="rId2" Type="http://schemas.openxmlformats.org/officeDocument/2006/relationships/hyperlink" Target="https://www.asa.org.uk/rulings/mars-wrigley-confectionery-uk-ltd-A19-564057.html"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7.tiff"/><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88.tif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9.tiff"/><Relationship Id="rId2" Type="http://schemas.openxmlformats.org/officeDocument/2006/relationships/hyperlink" Target="https://youtu.be/TLf2gOrL1i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asa.org.uk/hfss.html" TargetMode="External"/><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asa.org.uk/hfss.html" TargetMode="External"/><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asa.org.uk/hfss.html" TargetMode="External"/><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93.tif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4.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D0656E-8CAD-AE44-935B-57294C7A9852}"/>
              </a:ext>
            </a:extLst>
          </p:cNvPr>
          <p:cNvPicPr>
            <a:picLocks noChangeAspect="1"/>
          </p:cNvPicPr>
          <p:nvPr/>
        </p:nvPicPr>
        <p:blipFill rotWithShape="1">
          <a:blip r:embed="rId2">
            <a:alphaModFix amt="50000"/>
          </a:blip>
          <a:srcRect t="25000"/>
          <a:stretch/>
        </p:blipFill>
        <p:spPr>
          <a:xfrm>
            <a:off x="36414" y="1"/>
            <a:ext cx="12191980" cy="6857999"/>
          </a:xfrm>
          <a:prstGeom prst="rect">
            <a:avLst/>
          </a:prstGeom>
        </p:spPr>
      </p:pic>
      <p:sp>
        <p:nvSpPr>
          <p:cNvPr id="2" name="Title 1">
            <a:extLst>
              <a:ext uri="{FF2B5EF4-FFF2-40B4-BE49-F238E27FC236}">
                <a16:creationId xmlns:a16="http://schemas.microsoft.com/office/drawing/2014/main" id="{A3ADDD32-E0FB-4C4F-8034-089D5DE877BE}"/>
              </a:ext>
            </a:extLst>
          </p:cNvPr>
          <p:cNvSpPr>
            <a:spLocks noGrp="1"/>
          </p:cNvSpPr>
          <p:nvPr>
            <p:ph type="ctrTitle"/>
          </p:nvPr>
        </p:nvSpPr>
        <p:spPr>
          <a:xfrm>
            <a:off x="1524000" y="1122362"/>
            <a:ext cx="9144000" cy="2900518"/>
          </a:xfrm>
        </p:spPr>
        <p:txBody>
          <a:bodyPr>
            <a:normAutofit/>
          </a:bodyPr>
          <a:lstStyle/>
          <a:p>
            <a:r>
              <a:rPr lang="en-US" sz="6000" dirty="0">
                <a:solidFill>
                  <a:srgbClr val="FFFFFF"/>
                </a:solidFill>
              </a:rPr>
              <a:t>Creativity, Controversy, &amp; Compliance</a:t>
            </a:r>
          </a:p>
        </p:txBody>
      </p:sp>
    </p:spTree>
    <p:extLst>
      <p:ext uri="{BB962C8B-B14F-4D97-AF65-F5344CB8AC3E}">
        <p14:creationId xmlns:p14="http://schemas.microsoft.com/office/powerpoint/2010/main" val="351390052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a:t>Innovation and creativity</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8552"/>
            <a:ext cx="12192000" cy="6866552"/>
          </a:xfrm>
        </p:spPr>
      </p:pic>
    </p:spTree>
    <p:extLst>
      <p:ext uri="{BB962C8B-B14F-4D97-AF65-F5344CB8AC3E}">
        <p14:creationId xmlns:p14="http://schemas.microsoft.com/office/powerpoint/2010/main" val="3884665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0D905-3B15-7A45-BB4E-08A5D25C22BC}"/>
              </a:ext>
            </a:extLst>
          </p:cNvPr>
          <p:cNvSpPr>
            <a:spLocks noGrp="1"/>
          </p:cNvSpPr>
          <p:nvPr>
            <p:ph type="title"/>
          </p:nvPr>
        </p:nvSpPr>
        <p:spPr>
          <a:xfrm>
            <a:off x="648929" y="629266"/>
            <a:ext cx="6586491" cy="1676603"/>
          </a:xfrm>
        </p:spPr>
        <p:txBody>
          <a:bodyPr>
            <a:normAutofit/>
          </a:bodyPr>
          <a:lstStyle/>
          <a:p>
            <a:r>
              <a:rPr lang="en-US" sz="4400" dirty="0"/>
              <a:t>Student task</a:t>
            </a:r>
          </a:p>
        </p:txBody>
      </p:sp>
      <p:sp>
        <p:nvSpPr>
          <p:cNvPr id="3" name="Content Placeholder 2">
            <a:extLst>
              <a:ext uri="{FF2B5EF4-FFF2-40B4-BE49-F238E27FC236}">
                <a16:creationId xmlns:a16="http://schemas.microsoft.com/office/drawing/2014/main" id="{C3BC2359-C393-084E-B268-F387B3D2ED94}"/>
              </a:ext>
            </a:extLst>
          </p:cNvPr>
          <p:cNvSpPr>
            <a:spLocks noGrp="1"/>
          </p:cNvSpPr>
          <p:nvPr>
            <p:ph idx="1"/>
          </p:nvPr>
        </p:nvSpPr>
        <p:spPr>
          <a:xfrm>
            <a:off x="648930" y="2438400"/>
            <a:ext cx="6586489" cy="3785419"/>
          </a:xfrm>
        </p:spPr>
        <p:txBody>
          <a:bodyPr>
            <a:normAutofit/>
          </a:bodyPr>
          <a:lstStyle/>
          <a:p>
            <a:pPr marL="514350" indent="-514350">
              <a:buFont typeface="+mj-lt"/>
              <a:buAutoNum type="arabicPeriod"/>
            </a:pPr>
            <a:r>
              <a:rPr lang="en-GB" sz="2400" dirty="0"/>
              <a:t>What is the difference between innovation and creativity?</a:t>
            </a:r>
          </a:p>
          <a:p>
            <a:pPr marL="514350" indent="-514350">
              <a:buFont typeface="+mj-lt"/>
              <a:buAutoNum type="arabicPeriod"/>
            </a:pPr>
            <a:r>
              <a:rPr lang="en-GB" sz="2400" dirty="0"/>
              <a:t>Are you creative and/or innovative?  </a:t>
            </a:r>
          </a:p>
          <a:p>
            <a:pPr marL="514350" indent="-514350">
              <a:buFont typeface="+mj-lt"/>
              <a:buAutoNum type="arabicPeriod"/>
            </a:pPr>
            <a:r>
              <a:rPr lang="en-GB" sz="2400" dirty="0"/>
              <a:t>How easy is it to create and innovate? Are we all capable of it?</a:t>
            </a:r>
          </a:p>
          <a:p>
            <a:pPr marL="514350" indent="-514350">
              <a:buFont typeface="+mj-lt"/>
              <a:buAutoNum type="arabicPeriod"/>
            </a:pPr>
            <a:r>
              <a:rPr lang="en-GB" sz="2400" dirty="0"/>
              <a:t>Why should we encourage creativity and innovation?</a:t>
            </a:r>
          </a:p>
          <a:p>
            <a:endParaRPr lang="en-US" sz="2400" dirty="0"/>
          </a:p>
        </p:txBody>
      </p:sp>
      <p:pic>
        <p:nvPicPr>
          <p:cNvPr id="5" name="Picture 4">
            <a:extLst>
              <a:ext uri="{FF2B5EF4-FFF2-40B4-BE49-F238E27FC236}">
                <a16:creationId xmlns:a16="http://schemas.microsoft.com/office/drawing/2014/main" id="{82926107-AC34-034F-939D-3B4CB2B5692C}"/>
              </a:ext>
            </a:extLst>
          </p:cNvPr>
          <p:cNvPicPr>
            <a:picLocks noChangeAspect="1"/>
          </p:cNvPicPr>
          <p:nvPr/>
        </p:nvPicPr>
        <p:blipFill rotWithShape="1">
          <a:blip r:embed="rId2"/>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1222808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sz="4400" kern="1200" dirty="0">
                <a:solidFill>
                  <a:schemeClr val="tx1"/>
                </a:solidFill>
                <a:latin typeface="+mj-lt"/>
                <a:ea typeface="+mj-ea"/>
                <a:cs typeface="+mj-cs"/>
              </a:rPr>
              <a:t>Creativity Definition:</a:t>
            </a:r>
          </a:p>
        </p:txBody>
      </p:sp>
      <p:sp>
        <p:nvSpPr>
          <p:cNvPr id="3" name="Content Placeholder 2"/>
          <p:cNvSpPr>
            <a:spLocks noGrp="1"/>
          </p:cNvSpPr>
          <p:nvPr>
            <p:ph sz="half" idx="1"/>
          </p:nvPr>
        </p:nvSpPr>
        <p:spPr>
          <a:xfrm>
            <a:off x="648929" y="2305869"/>
            <a:ext cx="6586489" cy="3785419"/>
          </a:xfrm>
        </p:spPr>
        <p:txBody>
          <a:bodyPr vert="horz" lIns="91440" tIns="45720" rIns="91440" bIns="45720" rtlCol="0">
            <a:normAutofit lnSpcReduction="10000"/>
          </a:bodyPr>
          <a:lstStyle/>
          <a:p>
            <a:pPr marL="0" indent="0">
              <a:buNone/>
            </a:pPr>
            <a:r>
              <a:rPr lang="en-US" sz="1700" b="1" kern="1200" dirty="0">
                <a:solidFill>
                  <a:schemeClr val="tx1"/>
                </a:solidFill>
                <a:latin typeface="+mn-lt"/>
                <a:ea typeface="+mn-ea"/>
                <a:cs typeface="+mn-cs"/>
              </a:rPr>
              <a:t>‘Creative:     1. Inventive and imaginative. </a:t>
            </a:r>
          </a:p>
          <a:p>
            <a:pPr marL="0" indent="0">
              <a:buNone/>
            </a:pPr>
            <a:r>
              <a:rPr lang="en-US" sz="1700" b="1" kern="1200" dirty="0">
                <a:solidFill>
                  <a:schemeClr val="tx1"/>
                </a:solidFill>
                <a:latin typeface="+mn-lt"/>
                <a:ea typeface="+mn-ea"/>
                <a:cs typeface="+mn-cs"/>
              </a:rPr>
              <a:t>                      2. creating or able to create.’</a:t>
            </a:r>
          </a:p>
          <a:p>
            <a:pPr marL="0" indent="0">
              <a:buNone/>
            </a:pPr>
            <a:r>
              <a:rPr lang="en-US" sz="1700" b="1" dirty="0"/>
              <a:t> </a:t>
            </a:r>
            <a:r>
              <a:rPr lang="en-US" sz="1700" b="1" kern="1200" dirty="0">
                <a:solidFill>
                  <a:schemeClr val="tx1"/>
                </a:solidFill>
                <a:latin typeface="+mn-lt"/>
                <a:ea typeface="+mn-ea"/>
                <a:cs typeface="+mn-cs"/>
              </a:rPr>
              <a:t>Oxford English Dictionary</a:t>
            </a:r>
          </a:p>
          <a:p>
            <a:pPr marL="0" indent="0">
              <a:buNone/>
            </a:pPr>
            <a:endParaRPr lang="en-US" sz="1700" i="1" kern="1200" dirty="0">
              <a:solidFill>
                <a:schemeClr val="tx1"/>
              </a:solidFill>
              <a:latin typeface="+mn-lt"/>
              <a:ea typeface="+mn-ea"/>
              <a:cs typeface="+mn-cs"/>
            </a:endParaRPr>
          </a:p>
          <a:p>
            <a:pPr marL="0" indent="0">
              <a:buNone/>
            </a:pPr>
            <a:r>
              <a:rPr lang="en-US" sz="1700" i="1" kern="1200" dirty="0">
                <a:solidFill>
                  <a:schemeClr val="tx1"/>
                </a:solidFill>
                <a:latin typeface="+mn-lt"/>
                <a:ea typeface="+mn-ea"/>
                <a:cs typeface="+mn-cs"/>
              </a:rPr>
              <a:t>‘</a:t>
            </a:r>
            <a:r>
              <a:rPr lang="en-US" sz="1800" i="1" kern="1200" dirty="0">
                <a:solidFill>
                  <a:schemeClr val="tx1"/>
                </a:solidFill>
                <a:latin typeface="+mn-lt"/>
                <a:ea typeface="+mn-ea"/>
                <a:cs typeface="+mn-cs"/>
              </a:rPr>
              <a:t>Creativity is marked by the ability or power to create–to bring into existence, to invest with a new form, to produce through imaginative skill, to make or brig into existence something new. ’</a:t>
            </a:r>
            <a:r>
              <a:rPr lang="en-US" sz="1800" kern="1200" dirty="0">
                <a:solidFill>
                  <a:schemeClr val="tx1"/>
                </a:solidFill>
                <a:latin typeface="+mn-lt"/>
                <a:ea typeface="+mn-ea"/>
                <a:cs typeface="+mn-cs"/>
              </a:rPr>
              <a:t>Webster’s Dictionary</a:t>
            </a:r>
          </a:p>
          <a:p>
            <a:pPr marL="0"/>
            <a:endParaRPr lang="en-US" sz="1800" kern="1200" dirty="0">
              <a:solidFill>
                <a:schemeClr val="tx1"/>
              </a:solidFill>
              <a:latin typeface="+mn-lt"/>
              <a:ea typeface="+mn-ea"/>
              <a:cs typeface="+mn-cs"/>
            </a:endParaRPr>
          </a:p>
          <a:p>
            <a:pPr marL="0" indent="0">
              <a:buNone/>
            </a:pPr>
            <a:r>
              <a:rPr lang="en-US" sz="1800" i="1" kern="1200" dirty="0">
                <a:solidFill>
                  <a:schemeClr val="tx1"/>
                </a:solidFill>
                <a:latin typeface="+mn-lt"/>
                <a:ea typeface="+mn-ea"/>
                <a:cs typeface="+mn-cs"/>
              </a:rPr>
              <a:t>‘Creative thinking involves imagining familiar things in a new light, digging below the surface to find previously undetected patterns, and finding connections among unrelated phenomena.’ </a:t>
            </a:r>
            <a:r>
              <a:rPr lang="en-US" sz="1800" kern="1200" dirty="0">
                <a:solidFill>
                  <a:schemeClr val="tx1"/>
                </a:solidFill>
                <a:latin typeface="+mn-lt"/>
                <a:ea typeface="+mn-ea"/>
                <a:cs typeface="+mn-cs"/>
              </a:rPr>
              <a:t>von </a:t>
            </a:r>
            <a:r>
              <a:rPr lang="en-US" sz="1800" kern="1200" dirty="0" err="1">
                <a:solidFill>
                  <a:schemeClr val="tx1"/>
                </a:solidFill>
                <a:latin typeface="+mn-lt"/>
                <a:ea typeface="+mn-ea"/>
                <a:cs typeface="+mn-cs"/>
              </a:rPr>
              <a:t>Oech</a:t>
            </a:r>
            <a:r>
              <a:rPr lang="en-US" sz="1800" kern="1200" dirty="0">
                <a:solidFill>
                  <a:schemeClr val="tx1"/>
                </a:solidFill>
                <a:latin typeface="+mn-lt"/>
                <a:ea typeface="+mn-ea"/>
                <a:cs typeface="+mn-cs"/>
              </a:rPr>
              <a:t> (1983) </a:t>
            </a:r>
          </a:p>
          <a:p>
            <a:pPr marL="0"/>
            <a:endParaRPr lang="en-US" sz="1700" kern="1200" dirty="0">
              <a:solidFill>
                <a:schemeClr val="tx1"/>
              </a:solidFill>
              <a:latin typeface="+mn-lt"/>
              <a:ea typeface="+mn-ea"/>
              <a:cs typeface="+mn-cs"/>
            </a:endParaRPr>
          </a:p>
          <a:p>
            <a:pPr marL="0"/>
            <a:endParaRPr lang="en-US" sz="1700" kern="1200" dirty="0">
              <a:solidFill>
                <a:schemeClr val="tx1"/>
              </a:solidFill>
              <a:latin typeface="+mn-lt"/>
              <a:ea typeface="+mn-ea"/>
              <a:cs typeface="+mn-cs"/>
            </a:endParaRPr>
          </a:p>
        </p:txBody>
      </p:sp>
      <p:pic>
        <p:nvPicPr>
          <p:cNvPr id="7" name="Picture 6">
            <a:extLst>
              <a:ext uri="{FF2B5EF4-FFF2-40B4-BE49-F238E27FC236}">
                <a16:creationId xmlns:a16="http://schemas.microsoft.com/office/drawing/2014/main" id="{1FC804AF-5563-DF43-B6E1-780EB6B32F2D}"/>
              </a:ext>
            </a:extLst>
          </p:cNvPr>
          <p:cNvPicPr>
            <a:picLocks noChangeAspect="1"/>
          </p:cNvPicPr>
          <p:nvPr/>
        </p:nvPicPr>
        <p:blipFill rotWithShape="1">
          <a:blip r:embed="rId2"/>
          <a:srcRect l="33266" r="21784"/>
          <a:stretch/>
        </p:blipFill>
        <p:spPr>
          <a:xfrm>
            <a:off x="7556408" y="10"/>
            <a:ext cx="4635591" cy="6857990"/>
          </a:xfrm>
          <a:prstGeom prst="rect">
            <a:avLst/>
          </a:prstGeom>
          <a:effectLst/>
        </p:spPr>
      </p:pic>
    </p:spTree>
    <p:extLst>
      <p:ext uri="{BB962C8B-B14F-4D97-AF65-F5344CB8AC3E}">
        <p14:creationId xmlns:p14="http://schemas.microsoft.com/office/powerpoint/2010/main" val="235235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sz="4400" kern="1200" dirty="0">
                <a:solidFill>
                  <a:schemeClr val="tx1"/>
                </a:solidFill>
                <a:latin typeface="+mj-lt"/>
                <a:ea typeface="+mj-ea"/>
                <a:cs typeface="+mj-cs"/>
              </a:rPr>
              <a:t>Innovation Definition</a:t>
            </a:r>
          </a:p>
        </p:txBody>
      </p:sp>
      <p:sp>
        <p:nvSpPr>
          <p:cNvPr id="3" name="Content Placeholder 2"/>
          <p:cNvSpPr>
            <a:spLocks noGrp="1"/>
          </p:cNvSpPr>
          <p:nvPr>
            <p:ph sz="half" idx="1"/>
          </p:nvPr>
        </p:nvSpPr>
        <p:spPr>
          <a:xfrm>
            <a:off x="648930" y="2083634"/>
            <a:ext cx="6586489" cy="4140186"/>
          </a:xfrm>
        </p:spPr>
        <p:txBody>
          <a:bodyPr vert="horz" lIns="91440" tIns="45720" rIns="91440" bIns="45720" rtlCol="0">
            <a:normAutofit/>
          </a:bodyPr>
          <a:lstStyle/>
          <a:p>
            <a:pPr marL="0" indent="0">
              <a:buNone/>
            </a:pPr>
            <a:r>
              <a:rPr lang="en-US" sz="1500" b="1" i="1" kern="1200" dirty="0">
                <a:solidFill>
                  <a:schemeClr val="tx1"/>
                </a:solidFill>
                <a:latin typeface="+mn-lt"/>
                <a:ea typeface="+mn-ea"/>
                <a:cs typeface="+mn-cs"/>
              </a:rPr>
              <a:t>‘</a:t>
            </a:r>
            <a:r>
              <a:rPr lang="en-US" sz="1800" b="1" i="1" kern="1200" dirty="0">
                <a:solidFill>
                  <a:schemeClr val="tx1"/>
                </a:solidFill>
                <a:latin typeface="+mn-lt"/>
                <a:ea typeface="+mn-ea"/>
                <a:cs typeface="+mn-cs"/>
              </a:rPr>
              <a:t>Innovate:      1. Bring in new methods, ideas. </a:t>
            </a:r>
          </a:p>
          <a:p>
            <a:pPr marL="0" indent="0">
              <a:buNone/>
            </a:pPr>
            <a:r>
              <a:rPr lang="en-US" sz="1800" b="1" i="1" dirty="0"/>
              <a:t>           </a:t>
            </a:r>
            <a:r>
              <a:rPr lang="en-US" sz="1800" b="1" i="1" kern="1200" dirty="0">
                <a:solidFill>
                  <a:schemeClr val="tx1"/>
                </a:solidFill>
                <a:latin typeface="+mn-lt"/>
                <a:ea typeface="+mn-ea"/>
                <a:cs typeface="+mn-cs"/>
              </a:rPr>
              <a:t>              2. make changes.’</a:t>
            </a:r>
          </a:p>
          <a:p>
            <a:pPr marL="0" indent="0">
              <a:buNone/>
            </a:pPr>
            <a:r>
              <a:rPr lang="en-US" sz="1800" b="1" kern="1200" dirty="0">
                <a:solidFill>
                  <a:schemeClr val="tx1"/>
                </a:solidFill>
                <a:latin typeface="+mn-lt"/>
                <a:ea typeface="+mn-ea"/>
                <a:cs typeface="+mn-cs"/>
              </a:rPr>
              <a:t> Oxford English Dictionary</a:t>
            </a:r>
          </a:p>
          <a:p>
            <a:pPr marL="0"/>
            <a:endParaRPr lang="en-US" sz="1500" kern="1200" dirty="0">
              <a:solidFill>
                <a:schemeClr val="tx1"/>
              </a:solidFill>
              <a:latin typeface="+mn-lt"/>
              <a:ea typeface="+mn-ea"/>
              <a:cs typeface="+mn-cs"/>
            </a:endParaRPr>
          </a:p>
          <a:p>
            <a:pPr marL="0" indent="0">
              <a:buNone/>
            </a:pPr>
            <a:r>
              <a:rPr lang="en-US" sz="1800" i="1" kern="1200" dirty="0">
                <a:solidFill>
                  <a:schemeClr val="tx1"/>
                </a:solidFill>
                <a:latin typeface="+mn-lt"/>
                <a:ea typeface="+mn-ea"/>
                <a:cs typeface="+mn-cs"/>
              </a:rPr>
              <a:t>‘the successful exploitation of new ideas ‘</a:t>
            </a:r>
            <a:r>
              <a:rPr lang="en-US" sz="1800" kern="1200" dirty="0">
                <a:solidFill>
                  <a:schemeClr val="tx1"/>
                </a:solidFill>
                <a:latin typeface="+mn-lt"/>
                <a:ea typeface="+mn-ea"/>
                <a:cs typeface="+mn-cs"/>
              </a:rPr>
              <a:t>Department of Trade and Industry </a:t>
            </a:r>
            <a:endParaRPr lang="en-US" sz="1800" dirty="0"/>
          </a:p>
          <a:p>
            <a:pPr marL="0" indent="0">
              <a:buNone/>
            </a:pPr>
            <a:r>
              <a:rPr lang="en-US" sz="1800" i="1" kern="1200" dirty="0">
                <a:solidFill>
                  <a:schemeClr val="tx1"/>
                </a:solidFill>
                <a:latin typeface="+mn-lt"/>
                <a:ea typeface="+mn-ea"/>
                <a:cs typeface="+mn-cs"/>
              </a:rPr>
              <a:t>‘Innovation . . . is generally understood as the introduction of a new thing or method . . . Innovation is the embodiment, combination, or synthesis of knowledge in original, relevant, valued new products, processes, or services.’</a:t>
            </a:r>
            <a:r>
              <a:rPr lang="en-US" sz="1800" kern="1200" dirty="0" err="1">
                <a:solidFill>
                  <a:schemeClr val="tx1"/>
                </a:solidFill>
                <a:latin typeface="+mn-lt"/>
                <a:ea typeface="+mn-ea"/>
                <a:cs typeface="+mn-cs"/>
              </a:rPr>
              <a:t>Luecke</a:t>
            </a:r>
            <a:r>
              <a:rPr lang="en-US" sz="1800" kern="1200" dirty="0">
                <a:solidFill>
                  <a:schemeClr val="tx1"/>
                </a:solidFill>
                <a:latin typeface="+mn-lt"/>
                <a:ea typeface="+mn-ea"/>
                <a:cs typeface="+mn-cs"/>
              </a:rPr>
              <a:t> and Katz (2003)</a:t>
            </a:r>
            <a:endParaRPr lang="en-US" sz="1800" dirty="0"/>
          </a:p>
          <a:p>
            <a:pPr marL="0" indent="0">
              <a:buNone/>
            </a:pPr>
            <a:r>
              <a:rPr lang="en-US" sz="1800" i="1" kern="1200" dirty="0">
                <a:solidFill>
                  <a:schemeClr val="tx1"/>
                </a:solidFill>
                <a:latin typeface="+mn-lt"/>
                <a:ea typeface="+mn-ea"/>
                <a:cs typeface="+mn-cs"/>
              </a:rPr>
              <a:t>‘Innovation = Conception + Invention + Exploitation’ </a:t>
            </a:r>
            <a:r>
              <a:rPr lang="en-US" sz="1800" kern="1200" dirty="0">
                <a:solidFill>
                  <a:schemeClr val="tx1"/>
                </a:solidFill>
                <a:latin typeface="+mn-lt"/>
                <a:ea typeface="+mn-ea"/>
                <a:cs typeface="+mn-cs"/>
              </a:rPr>
              <a:t>Rosenfeld and Servo (1990)</a:t>
            </a:r>
          </a:p>
          <a:p>
            <a:endParaRPr lang="en-US" sz="1500" kern="1200" dirty="0">
              <a:solidFill>
                <a:schemeClr val="tx1"/>
              </a:solidFill>
              <a:latin typeface="+mn-lt"/>
              <a:ea typeface="+mn-ea"/>
              <a:cs typeface="+mn-cs"/>
            </a:endParaRPr>
          </a:p>
        </p:txBody>
      </p:sp>
      <p:pic>
        <p:nvPicPr>
          <p:cNvPr id="7" name="Content Placeholder 6">
            <a:extLst>
              <a:ext uri="{FF2B5EF4-FFF2-40B4-BE49-F238E27FC236}">
                <a16:creationId xmlns:a16="http://schemas.microsoft.com/office/drawing/2014/main" id="{D38C6E8F-CFE5-174C-805F-23FB7D6E4256}"/>
              </a:ext>
            </a:extLst>
          </p:cNvPr>
          <p:cNvPicPr>
            <a:picLocks noGrp="1" noChangeAspect="1"/>
          </p:cNvPicPr>
          <p:nvPr>
            <p:ph sz="half" idx="2"/>
          </p:nvPr>
        </p:nvPicPr>
        <p:blipFill rotWithShape="1">
          <a:blip r:embed="rId2"/>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3895223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sz="4400"/>
              <a:t>What is the difference?</a:t>
            </a:r>
          </a:p>
        </p:txBody>
      </p:sp>
      <p:sp>
        <p:nvSpPr>
          <p:cNvPr id="3" name="Content Placeholder 2"/>
          <p:cNvSpPr>
            <a:spLocks noGrp="1"/>
          </p:cNvSpPr>
          <p:nvPr>
            <p:ph idx="1"/>
          </p:nvPr>
        </p:nvSpPr>
        <p:spPr>
          <a:xfrm>
            <a:off x="648930" y="1708880"/>
            <a:ext cx="6586489" cy="4514940"/>
          </a:xfrm>
        </p:spPr>
        <p:txBody>
          <a:bodyPr>
            <a:normAutofit fontScale="92500" lnSpcReduction="10000"/>
          </a:bodyPr>
          <a:lstStyle/>
          <a:p>
            <a:pPr marL="0" indent="0">
              <a:buNone/>
            </a:pPr>
            <a:r>
              <a:rPr lang="en-GB" sz="1800" i="1" dirty="0"/>
              <a:t>Creativity is about coming up with ideas, innovation is about making them happen</a:t>
            </a:r>
          </a:p>
          <a:p>
            <a:pPr marL="0" indent="0">
              <a:buNone/>
            </a:pPr>
            <a:endParaRPr lang="en-GB" sz="1800" i="1" dirty="0"/>
          </a:p>
          <a:p>
            <a:pPr marL="0" indent="0">
              <a:buNone/>
            </a:pPr>
            <a:r>
              <a:rPr lang="en-GB" sz="1800" i="1" dirty="0"/>
              <a:t>‘All innovation begins with creative ideas . . . We define innovation as the successful implementation of creative ideas within an organization. In this view, creativity by individuals and teams is a starting point for innovation; the first is necessary but not sufficient condition for the second.’ </a:t>
            </a:r>
            <a:endParaRPr lang="en-GB" sz="1800" dirty="0"/>
          </a:p>
          <a:p>
            <a:pPr marL="0" indent="0">
              <a:buNone/>
            </a:pPr>
            <a:r>
              <a:rPr lang="en-GB" sz="1800" dirty="0"/>
              <a:t>Amabile et al (1996)</a:t>
            </a:r>
          </a:p>
          <a:p>
            <a:pPr marL="0" indent="0">
              <a:buNone/>
            </a:pPr>
            <a:endParaRPr lang="en-GB" sz="1800" dirty="0"/>
          </a:p>
          <a:p>
            <a:pPr marL="0" indent="0">
              <a:buNone/>
            </a:pPr>
            <a:r>
              <a:rPr lang="en-GB" sz="1800" i="1" dirty="0"/>
              <a:t>‘Often, in common parlance, the words </a:t>
            </a:r>
            <a:r>
              <a:rPr lang="en-GB" sz="1800" dirty="0"/>
              <a:t>creativity </a:t>
            </a:r>
            <a:r>
              <a:rPr lang="en-GB" sz="1800" i="1" dirty="0"/>
              <a:t>and </a:t>
            </a:r>
            <a:r>
              <a:rPr lang="en-GB" sz="1800" dirty="0"/>
              <a:t>innovation </a:t>
            </a:r>
            <a:r>
              <a:rPr lang="en-GB" sz="1800" i="1" dirty="0"/>
              <a:t>are used interchangeably. They shouldn't be, because while creativity implies coming up with ideas, it's the "bringing ideas to life" . . . that makes innovation the distinct undertaking it is.“ </a:t>
            </a:r>
            <a:r>
              <a:rPr lang="en-GB" sz="1800" dirty="0"/>
              <a:t>Davila et al (2006)</a:t>
            </a:r>
          </a:p>
          <a:p>
            <a:pPr marL="0" indent="0">
              <a:buNone/>
            </a:pPr>
            <a:endParaRPr lang="en-GB" sz="1800" dirty="0"/>
          </a:p>
          <a:p>
            <a:pPr marL="0" indent="0">
              <a:buNone/>
            </a:pPr>
            <a:r>
              <a:rPr lang="en-GB" sz="1800" i="1" dirty="0"/>
              <a:t>‘Creativity refers to the generation of novel ideas –innovation is making money with them’ </a:t>
            </a:r>
            <a:r>
              <a:rPr lang="en-GB" sz="1800" dirty="0"/>
              <a:t>Rosenfeld and Servo (1990)</a:t>
            </a:r>
          </a:p>
          <a:p>
            <a:pPr marL="0" indent="0">
              <a:buNone/>
            </a:pPr>
            <a:endParaRPr lang="en-GB" sz="1500" dirty="0"/>
          </a:p>
          <a:p>
            <a:pPr marL="0" indent="0">
              <a:buNone/>
            </a:pPr>
            <a:endParaRPr lang="en-GB" sz="1500" dirty="0"/>
          </a:p>
        </p:txBody>
      </p:sp>
      <p:pic>
        <p:nvPicPr>
          <p:cNvPr id="4" name="Picture 3">
            <a:extLst>
              <a:ext uri="{FF2B5EF4-FFF2-40B4-BE49-F238E27FC236}">
                <a16:creationId xmlns:a16="http://schemas.microsoft.com/office/drawing/2014/main" id="{347EC70F-AF45-0843-BB88-6269646A1DF7}"/>
              </a:ext>
            </a:extLst>
          </p:cNvPr>
          <p:cNvPicPr>
            <a:picLocks noChangeAspect="1"/>
          </p:cNvPicPr>
          <p:nvPr/>
        </p:nvPicPr>
        <p:blipFill rotWithShape="1">
          <a:blip r:embed="rId2"/>
          <a:srcRect l="20547" r="11859"/>
          <a:stretch/>
        </p:blipFill>
        <p:spPr>
          <a:xfrm>
            <a:off x="7556408" y="10"/>
            <a:ext cx="4635591" cy="6857990"/>
          </a:xfrm>
          <a:prstGeom prst="rect">
            <a:avLst/>
          </a:prstGeom>
          <a:effectLst/>
        </p:spPr>
      </p:pic>
    </p:spTree>
    <p:extLst>
      <p:ext uri="{BB962C8B-B14F-4D97-AF65-F5344CB8AC3E}">
        <p14:creationId xmlns:p14="http://schemas.microsoft.com/office/powerpoint/2010/main" val="2559153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Why are creativity and innovation important to organisations? </a:t>
            </a:r>
            <a:br>
              <a:rPr lang="en-GB" dirty="0"/>
            </a:br>
            <a:endParaRPr lang="en-GB" dirty="0"/>
          </a:p>
        </p:txBody>
      </p:sp>
      <p:sp>
        <p:nvSpPr>
          <p:cNvPr id="9" name="Rectangle 8"/>
          <p:cNvSpPr/>
          <p:nvPr/>
        </p:nvSpPr>
        <p:spPr>
          <a:xfrm>
            <a:off x="2423592" y="1916832"/>
            <a:ext cx="2376264" cy="461665"/>
          </a:xfrm>
          <a:prstGeom prst="rect">
            <a:avLst/>
          </a:prstGeom>
        </p:spPr>
        <p:txBody>
          <a:bodyPr wrap="square">
            <a:spAutoFit/>
          </a:bodyPr>
          <a:lstStyle/>
          <a:p>
            <a:pPr algn="ctr"/>
            <a:r>
              <a:rPr lang="en-GB" sz="2400" dirty="0"/>
              <a:t> </a:t>
            </a:r>
          </a:p>
        </p:txBody>
      </p:sp>
      <p:sp>
        <p:nvSpPr>
          <p:cNvPr id="4" name="Content Placeholder 3"/>
          <p:cNvSpPr>
            <a:spLocks noGrp="1"/>
          </p:cNvSpPr>
          <p:nvPr>
            <p:ph sz="half" idx="2"/>
          </p:nvPr>
        </p:nvSpPr>
        <p:spPr/>
        <p:txBody>
          <a:bodyPr>
            <a:normAutofit lnSpcReduction="10000"/>
          </a:bodyPr>
          <a:lstStyle/>
          <a:p>
            <a:pPr marL="0" indent="0">
              <a:buNone/>
            </a:pPr>
            <a:r>
              <a:rPr lang="en-GB" dirty="0"/>
              <a:t>Organisations are being driven to innovate to stay ahead of the competition.</a:t>
            </a:r>
          </a:p>
          <a:p>
            <a:pPr marL="0" indent="0">
              <a:buNone/>
            </a:pPr>
            <a:r>
              <a:rPr lang="en-GB" dirty="0"/>
              <a:t>New technologies facilitate faster replication of products and services by competitors.</a:t>
            </a:r>
          </a:p>
          <a:p>
            <a:pPr marL="0" indent="0">
              <a:buNone/>
            </a:pPr>
            <a:r>
              <a:rPr lang="en-GB" dirty="0"/>
              <a:t>Globalisation-organisations are competing on a global scale</a:t>
            </a:r>
          </a:p>
          <a:p>
            <a:pPr marL="0" indent="0">
              <a:buNone/>
            </a:pPr>
            <a:r>
              <a:rPr lang="en-GB" dirty="0"/>
              <a:t>“Whatever made you successful in the past won’t in the future”. Platt CEO Hewlett Packard (1997)</a:t>
            </a:r>
          </a:p>
          <a:p>
            <a:pPr marL="0" indent="0">
              <a:buNone/>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BC3BBB43-DA7B-444C-83B1-AD32D68077BF}"/>
              </a:ext>
            </a:extLst>
          </p:cNvPr>
          <p:cNvPicPr>
            <a:picLocks noChangeAspect="1"/>
          </p:cNvPicPr>
          <p:nvPr/>
        </p:nvPicPr>
        <p:blipFill>
          <a:blip r:embed="rId2"/>
          <a:stretch>
            <a:fillRect/>
          </a:stretch>
        </p:blipFill>
        <p:spPr>
          <a:xfrm>
            <a:off x="247276" y="2080733"/>
            <a:ext cx="1896315" cy="1261911"/>
          </a:xfrm>
          <a:prstGeom prst="rect">
            <a:avLst/>
          </a:prstGeom>
        </p:spPr>
      </p:pic>
      <p:pic>
        <p:nvPicPr>
          <p:cNvPr id="6" name="Picture 5">
            <a:extLst>
              <a:ext uri="{FF2B5EF4-FFF2-40B4-BE49-F238E27FC236}">
                <a16:creationId xmlns:a16="http://schemas.microsoft.com/office/drawing/2014/main" id="{C7241F36-D238-E04A-895F-481A11AC9913}"/>
              </a:ext>
            </a:extLst>
          </p:cNvPr>
          <p:cNvPicPr>
            <a:picLocks noChangeAspect="1"/>
          </p:cNvPicPr>
          <p:nvPr/>
        </p:nvPicPr>
        <p:blipFill>
          <a:blip r:embed="rId3"/>
          <a:stretch>
            <a:fillRect/>
          </a:stretch>
        </p:blipFill>
        <p:spPr>
          <a:xfrm>
            <a:off x="2295568" y="2080733"/>
            <a:ext cx="1428750" cy="1428750"/>
          </a:xfrm>
          <a:prstGeom prst="rect">
            <a:avLst/>
          </a:prstGeom>
        </p:spPr>
      </p:pic>
      <p:pic>
        <p:nvPicPr>
          <p:cNvPr id="8" name="Picture 7">
            <a:extLst>
              <a:ext uri="{FF2B5EF4-FFF2-40B4-BE49-F238E27FC236}">
                <a16:creationId xmlns:a16="http://schemas.microsoft.com/office/drawing/2014/main" id="{903F8375-FE3C-5643-9B96-C4B3215CE088}"/>
              </a:ext>
            </a:extLst>
          </p:cNvPr>
          <p:cNvPicPr>
            <a:picLocks noChangeAspect="1"/>
          </p:cNvPicPr>
          <p:nvPr/>
        </p:nvPicPr>
        <p:blipFill>
          <a:blip r:embed="rId4"/>
          <a:stretch>
            <a:fillRect/>
          </a:stretch>
        </p:blipFill>
        <p:spPr>
          <a:xfrm>
            <a:off x="4069391" y="2080733"/>
            <a:ext cx="1460929" cy="1428750"/>
          </a:xfrm>
          <a:prstGeom prst="rect">
            <a:avLst/>
          </a:prstGeom>
        </p:spPr>
      </p:pic>
      <p:pic>
        <p:nvPicPr>
          <p:cNvPr id="10" name="Picture 9">
            <a:extLst>
              <a:ext uri="{FF2B5EF4-FFF2-40B4-BE49-F238E27FC236}">
                <a16:creationId xmlns:a16="http://schemas.microsoft.com/office/drawing/2014/main" id="{74FDC5A0-3F18-1743-90FA-D917FD704EF3}"/>
              </a:ext>
            </a:extLst>
          </p:cNvPr>
          <p:cNvPicPr>
            <a:picLocks noChangeAspect="1"/>
          </p:cNvPicPr>
          <p:nvPr/>
        </p:nvPicPr>
        <p:blipFill>
          <a:blip r:embed="rId5"/>
          <a:stretch>
            <a:fillRect/>
          </a:stretch>
        </p:blipFill>
        <p:spPr>
          <a:xfrm>
            <a:off x="173085" y="3732689"/>
            <a:ext cx="2717253" cy="1428749"/>
          </a:xfrm>
          <a:prstGeom prst="rect">
            <a:avLst/>
          </a:prstGeom>
        </p:spPr>
      </p:pic>
      <p:pic>
        <p:nvPicPr>
          <p:cNvPr id="11" name="Picture 10">
            <a:extLst>
              <a:ext uri="{FF2B5EF4-FFF2-40B4-BE49-F238E27FC236}">
                <a16:creationId xmlns:a16="http://schemas.microsoft.com/office/drawing/2014/main" id="{BD35F348-2D80-D248-ABED-D0886ED4B429}"/>
              </a:ext>
            </a:extLst>
          </p:cNvPr>
          <p:cNvPicPr>
            <a:picLocks noChangeAspect="1"/>
          </p:cNvPicPr>
          <p:nvPr/>
        </p:nvPicPr>
        <p:blipFill>
          <a:blip r:embed="rId6"/>
          <a:stretch>
            <a:fillRect/>
          </a:stretch>
        </p:blipFill>
        <p:spPr>
          <a:xfrm>
            <a:off x="1374534" y="4949456"/>
            <a:ext cx="1428749" cy="1428749"/>
          </a:xfrm>
          <a:prstGeom prst="rect">
            <a:avLst/>
          </a:prstGeom>
        </p:spPr>
      </p:pic>
      <p:pic>
        <p:nvPicPr>
          <p:cNvPr id="12" name="Picture 11">
            <a:extLst>
              <a:ext uri="{FF2B5EF4-FFF2-40B4-BE49-F238E27FC236}">
                <a16:creationId xmlns:a16="http://schemas.microsoft.com/office/drawing/2014/main" id="{FB644AED-9FD8-6841-A029-562BAEE55116}"/>
              </a:ext>
            </a:extLst>
          </p:cNvPr>
          <p:cNvPicPr>
            <a:picLocks noChangeAspect="1"/>
          </p:cNvPicPr>
          <p:nvPr/>
        </p:nvPicPr>
        <p:blipFill>
          <a:blip r:embed="rId7"/>
          <a:stretch>
            <a:fillRect/>
          </a:stretch>
        </p:blipFill>
        <p:spPr>
          <a:xfrm>
            <a:off x="2790883" y="3899528"/>
            <a:ext cx="1749548" cy="988875"/>
          </a:xfrm>
          <a:prstGeom prst="rect">
            <a:avLst/>
          </a:prstGeom>
        </p:spPr>
      </p:pic>
      <p:pic>
        <p:nvPicPr>
          <p:cNvPr id="13" name="Picture 12">
            <a:extLst>
              <a:ext uri="{FF2B5EF4-FFF2-40B4-BE49-F238E27FC236}">
                <a16:creationId xmlns:a16="http://schemas.microsoft.com/office/drawing/2014/main" id="{FF170001-05BD-694F-9AD1-1F9877197F99}"/>
              </a:ext>
            </a:extLst>
          </p:cNvPr>
          <p:cNvPicPr>
            <a:picLocks noChangeAspect="1"/>
          </p:cNvPicPr>
          <p:nvPr/>
        </p:nvPicPr>
        <p:blipFill>
          <a:blip r:embed="rId8"/>
          <a:stretch>
            <a:fillRect/>
          </a:stretch>
        </p:blipFill>
        <p:spPr>
          <a:xfrm>
            <a:off x="3794828" y="4918228"/>
            <a:ext cx="1491206" cy="1491206"/>
          </a:xfrm>
          <a:prstGeom prst="rect">
            <a:avLst/>
          </a:prstGeom>
        </p:spPr>
      </p:pic>
    </p:spTree>
    <p:extLst>
      <p:ext uri="{BB962C8B-B14F-4D97-AF65-F5344CB8AC3E}">
        <p14:creationId xmlns:p14="http://schemas.microsoft.com/office/powerpoint/2010/main" val="195673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A8937-9158-CF46-AB96-9A0CB2A081FF}"/>
              </a:ext>
            </a:extLst>
          </p:cNvPr>
          <p:cNvSpPr>
            <a:spLocks noGrp="1"/>
          </p:cNvSpPr>
          <p:nvPr>
            <p:ph type="title"/>
          </p:nvPr>
        </p:nvSpPr>
        <p:spPr>
          <a:xfrm>
            <a:off x="633446" y="640081"/>
            <a:ext cx="6274590" cy="3849244"/>
          </a:xfrm>
          <a:noFill/>
        </p:spPr>
        <p:txBody>
          <a:bodyPr vert="horz" lIns="91440" tIns="45720" rIns="91440" bIns="45720" rtlCol="0" anchor="b">
            <a:normAutofit/>
          </a:bodyPr>
          <a:lstStyle/>
          <a:p>
            <a:r>
              <a:rPr lang="en-US" sz="6000" kern="1200" dirty="0">
                <a:solidFill>
                  <a:schemeClr val="tx1"/>
                </a:solidFill>
                <a:latin typeface="+mj-lt"/>
                <a:ea typeface="+mj-ea"/>
                <a:cs typeface="+mj-cs"/>
              </a:rPr>
              <a:t>Class Feedback</a:t>
            </a:r>
          </a:p>
        </p:txBody>
      </p:sp>
      <p:sp>
        <p:nvSpPr>
          <p:cNvPr id="3" name="Content Placeholder 2">
            <a:extLst>
              <a:ext uri="{FF2B5EF4-FFF2-40B4-BE49-F238E27FC236}">
                <a16:creationId xmlns:a16="http://schemas.microsoft.com/office/drawing/2014/main" id="{B6022C46-113F-D045-A242-B7DFBC48A571}"/>
              </a:ext>
            </a:extLst>
          </p:cNvPr>
          <p:cNvSpPr>
            <a:spLocks noGrp="1"/>
          </p:cNvSpPr>
          <p:nvPr>
            <p:ph sz="half" idx="1"/>
          </p:nvPr>
        </p:nvSpPr>
        <p:spPr>
          <a:xfrm>
            <a:off x="633446" y="4627755"/>
            <a:ext cx="6400400" cy="1590165"/>
          </a:xfrm>
          <a:noFill/>
        </p:spPr>
        <p:txBody>
          <a:bodyPr vert="horz" lIns="91440" tIns="45720" rIns="91440" bIns="45720" rtlCol="0">
            <a:normAutofit/>
          </a:bodyPr>
          <a:lstStyle/>
          <a:p>
            <a:pPr marL="0" indent="0" algn="ctr">
              <a:buNone/>
            </a:pPr>
            <a:r>
              <a:rPr lang="en-US" sz="2400" kern="1200" dirty="0">
                <a:solidFill>
                  <a:schemeClr val="tx1"/>
                </a:solidFill>
                <a:latin typeface="+mn-lt"/>
                <a:ea typeface="+mn-ea"/>
                <a:cs typeface="+mn-cs"/>
              </a:rPr>
              <a:t>What other companies do you think are innovative or creative? </a:t>
            </a:r>
          </a:p>
        </p:txBody>
      </p:sp>
      <p:pic>
        <p:nvPicPr>
          <p:cNvPr id="5" name="Content Placeholder 4">
            <a:extLst>
              <a:ext uri="{FF2B5EF4-FFF2-40B4-BE49-F238E27FC236}">
                <a16:creationId xmlns:a16="http://schemas.microsoft.com/office/drawing/2014/main" id="{FCE66F97-6031-2542-A89A-4752BC1D740E}"/>
              </a:ext>
            </a:extLst>
          </p:cNvPr>
          <p:cNvPicPr>
            <a:picLocks noGrp="1" noChangeAspect="1"/>
          </p:cNvPicPr>
          <p:nvPr>
            <p:ph sz="half" idx="2"/>
          </p:nvPr>
        </p:nvPicPr>
        <p:blipFill rotWithShape="1">
          <a:blip r:embed="rId2"/>
          <a:srcRect l="4869" r="4998"/>
          <a:stretch/>
        </p:blipFill>
        <p:spPr>
          <a:xfrm>
            <a:off x="7552944" y="10"/>
            <a:ext cx="4636008" cy="6857990"/>
          </a:xfrm>
          <a:prstGeom prst="rect">
            <a:avLst/>
          </a:prstGeom>
        </p:spPr>
      </p:pic>
    </p:spTree>
    <p:extLst>
      <p:ext uri="{BB962C8B-B14F-4D97-AF65-F5344CB8AC3E}">
        <p14:creationId xmlns:p14="http://schemas.microsoft.com/office/powerpoint/2010/main" val="1160020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7">
            <a:extLst>
              <a:ext uri="{FF2B5EF4-FFF2-40B4-BE49-F238E27FC236}">
                <a16:creationId xmlns:a16="http://schemas.microsoft.com/office/drawing/2014/main" id="{F64F6814-96D5-4463-898E-405CC0C40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21516" y="640263"/>
            <a:ext cx="6204984" cy="1344975"/>
          </a:xfrm>
        </p:spPr>
        <p:txBody>
          <a:bodyPr vert="horz" lIns="91440" tIns="45720" rIns="91440" bIns="45720" rtlCol="0" anchor="ctr">
            <a:normAutofit/>
          </a:bodyPr>
          <a:lstStyle/>
          <a:p>
            <a:r>
              <a:rPr lang="en-US" sz="4000" kern="1200">
                <a:solidFill>
                  <a:schemeClr val="tx1"/>
                </a:solidFill>
                <a:latin typeface="+mj-lt"/>
                <a:ea typeface="+mj-ea"/>
                <a:cs typeface="+mj-cs"/>
              </a:rPr>
              <a:t>The need to be creative and  innovate</a:t>
            </a:r>
          </a:p>
        </p:txBody>
      </p:sp>
      <p:sp>
        <p:nvSpPr>
          <p:cNvPr id="5" name="Content Placeholder 4"/>
          <p:cNvSpPr>
            <a:spLocks noGrp="1"/>
          </p:cNvSpPr>
          <p:nvPr>
            <p:ph sz="half" idx="1"/>
          </p:nvPr>
        </p:nvSpPr>
        <p:spPr>
          <a:xfrm>
            <a:off x="821515" y="2121762"/>
            <a:ext cx="6204984" cy="3626917"/>
          </a:xfrm>
        </p:spPr>
        <p:txBody>
          <a:bodyPr vert="horz" lIns="91440" tIns="45720" rIns="91440" bIns="45720" rtlCol="0">
            <a:normAutofit/>
          </a:bodyPr>
          <a:lstStyle/>
          <a:p>
            <a:pPr marL="0"/>
            <a:r>
              <a:rPr lang="en-US" sz="2400" kern="1200">
                <a:solidFill>
                  <a:schemeClr val="tx1"/>
                </a:solidFill>
                <a:latin typeface="+mn-lt"/>
                <a:ea typeface="+mn-ea"/>
                <a:cs typeface="+mn-cs"/>
              </a:rPr>
              <a:t>Products will eventually go into decline REMEMBER: the product life cycle</a:t>
            </a:r>
          </a:p>
          <a:p>
            <a:pPr marL="0"/>
            <a:r>
              <a:rPr lang="en-US" sz="2400" kern="1200">
                <a:solidFill>
                  <a:schemeClr val="tx1"/>
                </a:solidFill>
                <a:latin typeface="+mn-lt"/>
                <a:ea typeface="+mn-ea"/>
                <a:cs typeface="+mn-cs"/>
              </a:rPr>
              <a:t>Organisations must anticipate this before it happens or continuity is lost. </a:t>
            </a:r>
          </a:p>
          <a:p>
            <a:pPr marL="0"/>
            <a:r>
              <a:rPr lang="en-US" sz="2400" kern="1200">
                <a:solidFill>
                  <a:schemeClr val="tx1"/>
                </a:solidFill>
                <a:latin typeface="+mn-lt"/>
                <a:ea typeface="+mn-ea"/>
                <a:cs typeface="+mn-cs"/>
              </a:rPr>
              <a:t>A period of confusion precedes new growth so it creates opportunities to attack the status quo.</a:t>
            </a:r>
          </a:p>
          <a:p>
            <a:pPr marL="0"/>
            <a:r>
              <a:rPr lang="en-US" sz="2400" kern="1200">
                <a:solidFill>
                  <a:schemeClr val="tx1"/>
                </a:solidFill>
                <a:latin typeface="+mn-lt"/>
                <a:ea typeface="+mn-ea"/>
                <a:cs typeface="+mn-cs"/>
              </a:rPr>
              <a:t>Case study: Innovation at Confused.com (from their former Marketing manager/Head of Digital (AKA me!) </a:t>
            </a:r>
          </a:p>
          <a:p>
            <a:pPr marL="0"/>
            <a:endParaRPr lang="en-US" sz="2400" kern="1200">
              <a:solidFill>
                <a:schemeClr val="tx1"/>
              </a:solidFill>
              <a:latin typeface="+mn-lt"/>
              <a:ea typeface="+mn-ea"/>
              <a:cs typeface="+mn-cs"/>
            </a:endParaRPr>
          </a:p>
          <a:p>
            <a:pPr marL="0"/>
            <a:endParaRPr lang="en-US" sz="2400" kern="1200">
              <a:solidFill>
                <a:schemeClr val="tx1"/>
              </a:solidFill>
              <a:latin typeface="+mn-lt"/>
              <a:ea typeface="+mn-ea"/>
              <a:cs typeface="+mn-cs"/>
            </a:endParaRPr>
          </a:p>
          <a:p>
            <a:pPr marL="0"/>
            <a:endParaRPr lang="en-US" sz="2400" kern="1200">
              <a:solidFill>
                <a:schemeClr val="tx1"/>
              </a:solidFill>
              <a:latin typeface="+mn-lt"/>
              <a:ea typeface="+mn-ea"/>
              <a:cs typeface="+mn-cs"/>
            </a:endParaRPr>
          </a:p>
        </p:txBody>
      </p:sp>
      <p:pic>
        <p:nvPicPr>
          <p:cNvPr id="8" name="Picture 7">
            <a:extLst>
              <a:ext uri="{FF2B5EF4-FFF2-40B4-BE49-F238E27FC236}">
                <a16:creationId xmlns:a16="http://schemas.microsoft.com/office/drawing/2014/main" id="{17308B25-2383-5645-A03D-C38163DAA31E}"/>
              </a:ext>
            </a:extLst>
          </p:cNvPr>
          <p:cNvPicPr>
            <a:picLocks noChangeAspect="1"/>
          </p:cNvPicPr>
          <p:nvPr/>
        </p:nvPicPr>
        <p:blipFill rotWithShape="1">
          <a:blip r:embed="rId2"/>
          <a:srcRect t="5240" r="-2" b="19358"/>
          <a:stretch/>
        </p:blipFill>
        <p:spPr>
          <a:xfrm>
            <a:off x="7812708" y="443134"/>
            <a:ext cx="4042409" cy="2286000"/>
          </a:xfrm>
          <a:prstGeom prst="rect">
            <a:avLst/>
          </a:prstGeom>
        </p:spPr>
      </p:pic>
      <p:pic>
        <p:nvPicPr>
          <p:cNvPr id="6" name="Content Placeholder 5">
            <a:extLst>
              <a:ext uri="{FF2B5EF4-FFF2-40B4-BE49-F238E27FC236}">
                <a16:creationId xmlns:a16="http://schemas.microsoft.com/office/drawing/2014/main" id="{F618D405-78EA-6D47-82C7-3A778DD8A8F0}"/>
              </a:ext>
            </a:extLst>
          </p:cNvPr>
          <p:cNvPicPr>
            <a:picLocks noGrp="1" noChangeAspect="1"/>
          </p:cNvPicPr>
          <p:nvPr>
            <p:ph sz="half" idx="2"/>
          </p:nvPr>
        </p:nvPicPr>
        <p:blipFill rotWithShape="1">
          <a:blip r:embed="rId3"/>
          <a:srcRect l="13716" r="6665" b="1"/>
          <a:stretch/>
        </p:blipFill>
        <p:spPr>
          <a:xfrm>
            <a:off x="7829551" y="2828925"/>
            <a:ext cx="4042410" cy="3388994"/>
          </a:xfrm>
          <a:prstGeom prst="rect">
            <a:avLst/>
          </a:prstGeom>
        </p:spPr>
      </p:pic>
    </p:spTree>
    <p:extLst>
      <p:ext uri="{BB962C8B-B14F-4D97-AF65-F5344CB8AC3E}">
        <p14:creationId xmlns:p14="http://schemas.microsoft.com/office/powerpoint/2010/main" val="3890929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sz="3700" kern="1200">
                <a:solidFill>
                  <a:schemeClr val="tx1"/>
                </a:solidFill>
                <a:latin typeface="+mj-lt"/>
                <a:ea typeface="+mj-ea"/>
                <a:cs typeface="+mj-cs"/>
              </a:rPr>
              <a:t>A source of competitive advantage</a:t>
            </a:r>
          </a:p>
        </p:txBody>
      </p:sp>
      <p:sp>
        <p:nvSpPr>
          <p:cNvPr id="3" name="Content Placeholder 2"/>
          <p:cNvSpPr>
            <a:spLocks noGrp="1"/>
          </p:cNvSpPr>
          <p:nvPr>
            <p:ph sz="half" idx="1"/>
          </p:nvPr>
        </p:nvSpPr>
        <p:spPr>
          <a:xfrm>
            <a:off x="648931" y="2438400"/>
            <a:ext cx="3505494" cy="3785419"/>
          </a:xfrm>
        </p:spPr>
        <p:txBody>
          <a:bodyPr vert="horz" lIns="91440" tIns="45720" rIns="91440" bIns="45720" rtlCol="0">
            <a:normAutofit/>
          </a:bodyPr>
          <a:lstStyle/>
          <a:p>
            <a:pPr marL="0"/>
            <a:r>
              <a:rPr lang="en-US" sz="2000" kern="1200" dirty="0">
                <a:solidFill>
                  <a:schemeClr val="tx1"/>
                </a:solidFill>
                <a:latin typeface="+mn-lt"/>
                <a:ea typeface="+mn-ea"/>
                <a:cs typeface="+mn-cs"/>
              </a:rPr>
              <a:t>All </a:t>
            </a:r>
            <a:r>
              <a:rPr lang="en-US" sz="2000" kern="1200" dirty="0" err="1">
                <a:solidFill>
                  <a:schemeClr val="tx1"/>
                </a:solidFill>
                <a:latin typeface="+mn-lt"/>
                <a:ea typeface="+mn-ea"/>
                <a:cs typeface="+mn-cs"/>
              </a:rPr>
              <a:t>organisations</a:t>
            </a:r>
            <a:r>
              <a:rPr lang="en-US" sz="2000" kern="1200" dirty="0">
                <a:solidFill>
                  <a:schemeClr val="tx1"/>
                </a:solidFill>
                <a:latin typeface="+mn-lt"/>
                <a:ea typeface="+mn-ea"/>
                <a:cs typeface="+mn-cs"/>
              </a:rPr>
              <a:t> are subject to competitive forces</a:t>
            </a:r>
          </a:p>
          <a:p>
            <a:pPr marL="0"/>
            <a:r>
              <a:rPr lang="en-US" sz="2000" kern="1200" dirty="0">
                <a:solidFill>
                  <a:schemeClr val="tx1"/>
                </a:solidFill>
                <a:latin typeface="+mn-lt"/>
                <a:ea typeface="+mn-ea"/>
                <a:cs typeface="+mn-cs"/>
              </a:rPr>
              <a:t>Building and maintaining an advantage over competitors is a key strategic goal of many </a:t>
            </a:r>
            <a:r>
              <a:rPr lang="en-US" sz="2000" kern="1200" dirty="0" err="1">
                <a:solidFill>
                  <a:schemeClr val="tx1"/>
                </a:solidFill>
                <a:latin typeface="+mn-lt"/>
                <a:ea typeface="+mn-ea"/>
                <a:cs typeface="+mn-cs"/>
              </a:rPr>
              <a:t>organisations</a:t>
            </a:r>
            <a:endParaRPr lang="en-US" sz="2000" kern="1200" dirty="0">
              <a:solidFill>
                <a:schemeClr val="tx1"/>
              </a:solidFill>
              <a:latin typeface="+mn-lt"/>
              <a:ea typeface="+mn-ea"/>
              <a:cs typeface="+mn-cs"/>
            </a:endParaRPr>
          </a:p>
          <a:p>
            <a:pPr marL="0"/>
            <a:r>
              <a:rPr lang="en-US" sz="2000" kern="1200" dirty="0" err="1">
                <a:solidFill>
                  <a:schemeClr val="tx1"/>
                </a:solidFill>
                <a:latin typeface="+mn-lt"/>
                <a:ea typeface="+mn-ea"/>
                <a:cs typeface="+mn-cs"/>
              </a:rPr>
              <a:t>Organisations</a:t>
            </a:r>
            <a:r>
              <a:rPr lang="en-US" sz="2000" kern="1200" dirty="0">
                <a:solidFill>
                  <a:schemeClr val="tx1"/>
                </a:solidFill>
                <a:latin typeface="+mn-lt"/>
                <a:ea typeface="+mn-ea"/>
                <a:cs typeface="+mn-cs"/>
              </a:rPr>
              <a:t> must understand their markets, customers and strategic capabilities to identify bases of competitive advantage</a:t>
            </a:r>
          </a:p>
          <a:p>
            <a:endParaRPr lang="en-US" sz="2000" kern="1200" dirty="0">
              <a:solidFill>
                <a:schemeClr val="tx1"/>
              </a:solidFill>
              <a:latin typeface="+mn-lt"/>
              <a:ea typeface="+mn-ea"/>
              <a:cs typeface="+mn-cs"/>
            </a:endParaRPr>
          </a:p>
        </p:txBody>
      </p:sp>
      <p:sp>
        <p:nvSpPr>
          <p:cNvPr id="11" name="Rectangle 1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608319" y="1183661"/>
            <a:ext cx="5614835" cy="4337458"/>
          </a:xfrm>
          <a:prstGeom prst="rect">
            <a:avLst/>
          </a:prstGeom>
          <a:effectLst/>
        </p:spPr>
      </p:pic>
    </p:spTree>
    <p:extLst>
      <p:ext uri="{BB962C8B-B14F-4D97-AF65-F5344CB8AC3E}">
        <p14:creationId xmlns:p14="http://schemas.microsoft.com/office/powerpoint/2010/main" val="3148286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151" b="17319"/>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94804" y="640263"/>
            <a:ext cx="6619811" cy="1344975"/>
          </a:xfrm>
        </p:spPr>
        <p:txBody>
          <a:bodyPr vert="horz" lIns="91440" tIns="45720" rIns="91440" bIns="45720" rtlCol="0" anchor="ctr">
            <a:normAutofit/>
          </a:bodyPr>
          <a:lstStyle/>
          <a:p>
            <a:r>
              <a:rPr lang="en-US" sz="4000" kern="1200">
                <a:solidFill>
                  <a:schemeClr val="tx1"/>
                </a:solidFill>
                <a:latin typeface="+mj-lt"/>
                <a:ea typeface="+mj-ea"/>
                <a:cs typeface="+mj-cs"/>
              </a:rPr>
              <a:t>People as the creative asset</a:t>
            </a:r>
          </a:p>
        </p:txBody>
      </p:sp>
      <p:sp>
        <p:nvSpPr>
          <p:cNvPr id="5" name="Content Placeholder 4"/>
          <p:cNvSpPr>
            <a:spLocks noGrp="1"/>
          </p:cNvSpPr>
          <p:nvPr>
            <p:ph sz="half" idx="1"/>
          </p:nvPr>
        </p:nvSpPr>
        <p:spPr>
          <a:xfrm>
            <a:off x="594109" y="2121763"/>
            <a:ext cx="6620505" cy="3773010"/>
          </a:xfrm>
        </p:spPr>
        <p:txBody>
          <a:bodyPr vert="horz" lIns="91440" tIns="45720" rIns="91440" bIns="45720" rtlCol="0">
            <a:normAutofit/>
          </a:bodyPr>
          <a:lstStyle/>
          <a:p>
            <a:r>
              <a:rPr lang="en-US" sz="2400" kern="1200" dirty="0">
                <a:solidFill>
                  <a:schemeClr val="tx1"/>
                </a:solidFill>
                <a:latin typeface="+mn-lt"/>
                <a:ea typeface="+mn-ea"/>
                <a:cs typeface="+mn-cs"/>
              </a:rPr>
              <a:t>So, now you know why creativity and innovation are important…</a:t>
            </a:r>
          </a:p>
          <a:p>
            <a:r>
              <a:rPr lang="en-US" sz="2400" kern="1200" dirty="0">
                <a:solidFill>
                  <a:schemeClr val="tx1"/>
                </a:solidFill>
                <a:latin typeface="+mn-lt"/>
                <a:ea typeface="+mn-ea"/>
                <a:cs typeface="+mn-cs"/>
              </a:rPr>
              <a:t>…but how can you make sure they happen in an </a:t>
            </a:r>
            <a:r>
              <a:rPr lang="en-US" sz="2400" kern="1200" dirty="0" err="1">
                <a:solidFill>
                  <a:schemeClr val="tx1"/>
                </a:solidFill>
                <a:latin typeface="+mn-lt"/>
                <a:ea typeface="+mn-ea"/>
                <a:cs typeface="+mn-cs"/>
              </a:rPr>
              <a:t>organisation</a:t>
            </a:r>
            <a:r>
              <a:rPr lang="en-US" sz="2400" kern="1200" dirty="0">
                <a:solidFill>
                  <a:schemeClr val="tx1"/>
                </a:solidFill>
                <a:latin typeface="+mn-lt"/>
                <a:ea typeface="+mn-ea"/>
                <a:cs typeface="+mn-cs"/>
              </a:rPr>
              <a:t>?...</a:t>
            </a:r>
          </a:p>
          <a:p>
            <a:pPr marL="0" indent="0" algn="ctr">
              <a:buNone/>
            </a:pPr>
            <a:endParaRPr lang="en-US" sz="2400" dirty="0"/>
          </a:p>
          <a:p>
            <a:pPr marL="0" indent="0" algn="ctr">
              <a:buNone/>
            </a:pPr>
            <a:r>
              <a:rPr lang="en-US" sz="3200" b="1" kern="1200" dirty="0">
                <a:solidFill>
                  <a:schemeClr val="tx1"/>
                </a:solidFill>
                <a:latin typeface="+mn-lt"/>
                <a:ea typeface="+mn-ea"/>
                <a:cs typeface="+mn-cs"/>
              </a:rPr>
              <a:t>…People!</a:t>
            </a:r>
          </a:p>
          <a:p>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3012261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88CBF30-B822-6B44-9DD5-E637AB2DAE76}"/>
              </a:ext>
            </a:extLst>
          </p:cNvPr>
          <p:cNvPicPr>
            <a:picLocks noChangeAspect="1"/>
          </p:cNvPicPr>
          <p:nvPr/>
        </p:nvPicPr>
        <p:blipFill rotWithShape="1">
          <a:blip r:embed="rId2"/>
          <a:srcRect t="5305" b="10109"/>
          <a:stretch/>
        </p:blipFill>
        <p:spPr>
          <a:xfrm>
            <a:off x="20" y="10"/>
            <a:ext cx="12191980" cy="6857990"/>
          </a:xfrm>
          <a:prstGeom prst="rect">
            <a:avLst/>
          </a:prstGeom>
        </p:spPr>
      </p:pic>
      <p:sp>
        <p:nvSpPr>
          <p:cNvPr id="18"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804" y="640081"/>
            <a:ext cx="6619811" cy="907365"/>
          </a:xfrm>
        </p:spPr>
        <p:txBody>
          <a:bodyPr>
            <a:normAutofit/>
          </a:bodyPr>
          <a:lstStyle/>
          <a:p>
            <a:r>
              <a:rPr lang="en-GB" sz="2800" dirty="0"/>
              <a:t>Factors important in enhancing creativity</a:t>
            </a:r>
            <a:br>
              <a:rPr lang="en-GB" sz="2800" dirty="0"/>
            </a:br>
            <a:endParaRPr lang="en-GB" sz="2800" dirty="0"/>
          </a:p>
        </p:txBody>
      </p:sp>
      <p:sp>
        <p:nvSpPr>
          <p:cNvPr id="3" name="Content Placeholder 2"/>
          <p:cNvSpPr>
            <a:spLocks noGrp="1"/>
          </p:cNvSpPr>
          <p:nvPr>
            <p:ph idx="1"/>
          </p:nvPr>
        </p:nvSpPr>
        <p:spPr>
          <a:xfrm>
            <a:off x="594109" y="1350498"/>
            <a:ext cx="6620505" cy="4544275"/>
          </a:xfrm>
        </p:spPr>
        <p:txBody>
          <a:bodyPr>
            <a:normAutofit lnSpcReduction="10000"/>
          </a:bodyPr>
          <a:lstStyle/>
          <a:p>
            <a:r>
              <a:rPr lang="en-GB" sz="1800" dirty="0"/>
              <a:t>Recognition and appreciation</a:t>
            </a:r>
          </a:p>
          <a:p>
            <a:r>
              <a:rPr lang="en-GB" sz="1800" dirty="0"/>
              <a:t>Freedom to work on areas of greatest interest</a:t>
            </a:r>
          </a:p>
          <a:p>
            <a:r>
              <a:rPr lang="en-GB" sz="1800" dirty="0"/>
              <a:t>Encouragement to take risks</a:t>
            </a:r>
          </a:p>
          <a:p>
            <a:r>
              <a:rPr lang="en-GB" sz="1800" dirty="0"/>
              <a:t>Broad contacts with stimulating colleagues</a:t>
            </a:r>
          </a:p>
          <a:p>
            <a:r>
              <a:rPr lang="en-GB" sz="1800" dirty="0"/>
              <a:t>Tolerance of  non-conformity</a:t>
            </a:r>
          </a:p>
          <a:p>
            <a:r>
              <a:rPr lang="en-GB" sz="1800" dirty="0"/>
              <a:t>Monetary Rewards</a:t>
            </a:r>
          </a:p>
          <a:p>
            <a:r>
              <a:rPr lang="en-GB" sz="1800" dirty="0"/>
              <a:t>Opportunity to work alone</a:t>
            </a:r>
          </a:p>
          <a:p>
            <a:r>
              <a:rPr lang="en-GB" sz="1800" dirty="0"/>
              <a:t>Rather than in a team</a:t>
            </a:r>
          </a:p>
          <a:p>
            <a:r>
              <a:rPr lang="en-GB" sz="1800" dirty="0"/>
              <a:t>Creativity Training Programmes</a:t>
            </a:r>
          </a:p>
          <a:p>
            <a:r>
              <a:rPr lang="en-GB" sz="1800" dirty="0"/>
              <a:t>Regular Performance Appraisals</a:t>
            </a:r>
          </a:p>
          <a:p>
            <a:endParaRPr lang="en-GB" sz="1800" dirty="0"/>
          </a:p>
          <a:p>
            <a:pPr marL="0" indent="0">
              <a:buNone/>
            </a:pPr>
            <a:r>
              <a:rPr lang="en-GB" sz="1800" dirty="0"/>
              <a:t>Based on responses from ‘the most creative’ US Scientists as judged by peers</a:t>
            </a:r>
          </a:p>
          <a:p>
            <a:pPr marL="0" indent="0">
              <a:buNone/>
            </a:pPr>
            <a:endParaRPr lang="en-GB" sz="1300" dirty="0"/>
          </a:p>
          <a:p>
            <a:endParaRPr lang="en-GB" sz="1300" dirty="0"/>
          </a:p>
          <a:p>
            <a:endParaRPr lang="en-GB" sz="1300" dirty="0"/>
          </a:p>
          <a:p>
            <a:endParaRPr lang="en-GB" sz="1300" dirty="0"/>
          </a:p>
          <a:p>
            <a:endParaRPr lang="en-GB" sz="1300" dirty="0"/>
          </a:p>
          <a:p>
            <a:endParaRPr lang="en-GB" sz="1300" dirty="0"/>
          </a:p>
          <a:p>
            <a:endParaRPr lang="en-GB" sz="1300" dirty="0"/>
          </a:p>
        </p:txBody>
      </p:sp>
      <p:pic>
        <p:nvPicPr>
          <p:cNvPr id="19" name="Picture 18">
            <a:extLst>
              <a:ext uri="{FF2B5EF4-FFF2-40B4-BE49-F238E27FC236}">
                <a16:creationId xmlns:a16="http://schemas.microsoft.com/office/drawing/2014/main" id="{BAA14A5C-77EB-C449-8D39-45E86886EC5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1994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966952" y="1204108"/>
            <a:ext cx="2669406" cy="1781175"/>
          </a:xfrm>
        </p:spPr>
        <p:txBody>
          <a:bodyPr vert="horz" lIns="91440" tIns="45720" rIns="91440" bIns="45720" rtlCol="0" anchor="ctr">
            <a:normAutofit/>
          </a:bodyPr>
          <a:lstStyle/>
          <a:p>
            <a:r>
              <a:rPr lang="en-US" sz="3200" kern="1200">
                <a:solidFill>
                  <a:srgbClr val="FFFFFF"/>
                </a:solidFill>
                <a:latin typeface="+mj-lt"/>
                <a:ea typeface="+mj-ea"/>
                <a:cs typeface="+mj-cs"/>
              </a:rPr>
              <a:t>Internal barriers</a:t>
            </a:r>
            <a:br>
              <a:rPr lang="en-US" sz="3200" kern="1200">
                <a:solidFill>
                  <a:srgbClr val="FFFFFF"/>
                </a:solidFill>
                <a:latin typeface="+mj-lt"/>
                <a:ea typeface="+mj-ea"/>
                <a:cs typeface="+mj-cs"/>
              </a:rPr>
            </a:br>
            <a:r>
              <a:rPr lang="en-US" sz="3200" kern="1200">
                <a:solidFill>
                  <a:srgbClr val="FFFFFF"/>
                </a:solidFill>
                <a:latin typeface="+mj-lt"/>
                <a:ea typeface="+mj-ea"/>
                <a:cs typeface="+mj-cs"/>
              </a:rPr>
              <a:t> to creativity</a:t>
            </a:r>
          </a:p>
        </p:txBody>
      </p:sp>
      <p:sp>
        <p:nvSpPr>
          <p:cNvPr id="3" name="Content Placeholder 2"/>
          <p:cNvSpPr>
            <a:spLocks noGrp="1"/>
          </p:cNvSpPr>
          <p:nvPr>
            <p:ph sz="half" idx="1"/>
          </p:nvPr>
        </p:nvSpPr>
        <p:spPr>
          <a:xfrm>
            <a:off x="966951" y="3355130"/>
            <a:ext cx="2669407" cy="2427333"/>
          </a:xfrm>
        </p:spPr>
        <p:txBody>
          <a:bodyPr vert="horz" lIns="91440" tIns="45720" rIns="91440" bIns="45720" rtlCol="0">
            <a:normAutofit/>
          </a:bodyPr>
          <a:lstStyle/>
          <a:p>
            <a:pPr marL="0"/>
            <a:r>
              <a:rPr lang="en-US" sz="1400" kern="1200">
                <a:solidFill>
                  <a:schemeClr val="tx1"/>
                </a:solidFill>
                <a:latin typeface="+mn-lt"/>
                <a:ea typeface="+mn-ea"/>
                <a:cs typeface="+mn-cs"/>
              </a:rPr>
              <a:t>3 key reasons:</a:t>
            </a:r>
          </a:p>
          <a:p>
            <a:r>
              <a:rPr lang="en-US" sz="1400" kern="1200">
                <a:solidFill>
                  <a:schemeClr val="tx1"/>
                </a:solidFill>
                <a:latin typeface="+mn-lt"/>
                <a:ea typeface="+mn-ea"/>
                <a:cs typeface="+mn-cs"/>
              </a:rPr>
              <a:t>Insufficient time</a:t>
            </a:r>
          </a:p>
          <a:p>
            <a:r>
              <a:rPr lang="en-US" sz="1400" kern="1200">
                <a:solidFill>
                  <a:schemeClr val="tx1"/>
                </a:solidFill>
                <a:latin typeface="+mn-lt"/>
                <a:ea typeface="+mn-ea"/>
                <a:cs typeface="+mn-cs"/>
              </a:rPr>
              <a:t>Fear of change</a:t>
            </a:r>
          </a:p>
          <a:p>
            <a:r>
              <a:rPr lang="en-US" sz="1400" kern="1200">
                <a:solidFill>
                  <a:schemeClr val="tx1"/>
                </a:solidFill>
                <a:latin typeface="+mn-lt"/>
                <a:ea typeface="+mn-ea"/>
                <a:cs typeface="+mn-cs"/>
              </a:rPr>
              <a:t>Internal politics</a:t>
            </a:r>
          </a:p>
          <a:p>
            <a:pPr marL="0"/>
            <a:r>
              <a:rPr lang="en-US" sz="1400" kern="1200">
                <a:solidFill>
                  <a:schemeClr val="tx1"/>
                </a:solidFill>
                <a:latin typeface="+mn-lt"/>
                <a:ea typeface="+mn-ea"/>
                <a:cs typeface="+mn-cs"/>
              </a:rPr>
              <a:t>Should also include:</a:t>
            </a:r>
          </a:p>
          <a:p>
            <a:r>
              <a:rPr lang="en-US" sz="1400" kern="1200">
                <a:solidFill>
                  <a:schemeClr val="tx1"/>
                </a:solidFill>
                <a:latin typeface="+mn-lt"/>
                <a:ea typeface="+mn-ea"/>
                <a:cs typeface="+mn-cs"/>
              </a:rPr>
              <a:t>‘Blame culture’ and</a:t>
            </a:r>
          </a:p>
          <a:p>
            <a:r>
              <a:rPr lang="en-US" sz="1400" kern="1200">
                <a:solidFill>
                  <a:schemeClr val="tx1"/>
                </a:solidFill>
                <a:latin typeface="+mn-lt"/>
                <a:ea typeface="+mn-ea"/>
                <a:cs typeface="+mn-cs"/>
              </a:rPr>
              <a:t>‘Groupthink’             Janis (1972)</a:t>
            </a:r>
          </a:p>
          <a:p>
            <a:endParaRPr lang="en-US" sz="1400" kern="1200">
              <a:solidFill>
                <a:schemeClr val="tx1"/>
              </a:solidFill>
              <a:latin typeface="+mn-lt"/>
              <a:ea typeface="+mn-ea"/>
              <a:cs typeface="+mn-cs"/>
            </a:endParaRP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46959" y="1204108"/>
            <a:ext cx="7713001" cy="4338563"/>
          </a:xfrm>
          <a:prstGeom prst="rect">
            <a:avLst/>
          </a:prstGeom>
        </p:spPr>
      </p:pic>
    </p:spTree>
    <p:extLst>
      <p:ext uri="{BB962C8B-B14F-4D97-AF65-F5344CB8AC3E}">
        <p14:creationId xmlns:p14="http://schemas.microsoft.com/office/powerpoint/2010/main" val="1041884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442BE-AB6F-2646-89BD-8E5702F469E8}"/>
              </a:ext>
            </a:extLst>
          </p:cNvPr>
          <p:cNvSpPr>
            <a:spLocks noGrp="1"/>
          </p:cNvSpPr>
          <p:nvPr>
            <p:ph type="title"/>
          </p:nvPr>
        </p:nvSpPr>
        <p:spPr/>
        <p:txBody>
          <a:bodyPr/>
          <a:lstStyle/>
          <a:p>
            <a:r>
              <a:rPr lang="en-US" dirty="0"/>
              <a:t>Creative Campaign Examples</a:t>
            </a:r>
          </a:p>
        </p:txBody>
      </p:sp>
      <p:sp>
        <p:nvSpPr>
          <p:cNvPr id="3" name="Content Placeholder 2">
            <a:extLst>
              <a:ext uri="{FF2B5EF4-FFF2-40B4-BE49-F238E27FC236}">
                <a16:creationId xmlns:a16="http://schemas.microsoft.com/office/drawing/2014/main" id="{FE1E4F30-4BA1-F24C-A7B0-99079D2F1F45}"/>
              </a:ext>
            </a:extLst>
          </p:cNvPr>
          <p:cNvSpPr>
            <a:spLocks noGrp="1"/>
          </p:cNvSpPr>
          <p:nvPr>
            <p:ph idx="1"/>
          </p:nvPr>
        </p:nvSpPr>
        <p:spPr/>
        <p:txBody>
          <a:bodyPr/>
          <a:lstStyle/>
          <a:p>
            <a:r>
              <a:rPr lang="en-GB" dirty="0">
                <a:hlinkClick r:id="rId2"/>
              </a:rPr>
              <a:t>https://youtu.be/9oBcSaZBhRE</a:t>
            </a:r>
            <a:endParaRPr lang="en-GB" dirty="0">
              <a:hlinkClick r:id="rId3"/>
            </a:endParaRPr>
          </a:p>
          <a:p>
            <a:r>
              <a:rPr lang="en-GB" dirty="0">
                <a:hlinkClick r:id="rId3"/>
              </a:rPr>
              <a:t>https://youtu.be/kmppwQQAs2Q</a:t>
            </a:r>
            <a:endParaRPr lang="en-GB" dirty="0"/>
          </a:p>
          <a:p>
            <a:r>
              <a:rPr lang="en-GB" dirty="0">
                <a:hlinkClick r:id="rId4"/>
              </a:rPr>
              <a:t>https://vimeo.com/362674106</a:t>
            </a:r>
            <a:endParaRPr lang="en-GB" dirty="0"/>
          </a:p>
        </p:txBody>
      </p:sp>
      <p:pic>
        <p:nvPicPr>
          <p:cNvPr id="5" name="Picture 4">
            <a:extLst>
              <a:ext uri="{FF2B5EF4-FFF2-40B4-BE49-F238E27FC236}">
                <a16:creationId xmlns:a16="http://schemas.microsoft.com/office/drawing/2014/main" id="{EF50970A-2D44-1343-8E9D-780513B6C0FF}"/>
              </a:ext>
            </a:extLst>
          </p:cNvPr>
          <p:cNvPicPr>
            <a:picLocks noChangeAspect="1"/>
          </p:cNvPicPr>
          <p:nvPr/>
        </p:nvPicPr>
        <p:blipFill>
          <a:blip r:embed="rId5"/>
          <a:stretch>
            <a:fillRect/>
          </a:stretch>
        </p:blipFill>
        <p:spPr>
          <a:xfrm>
            <a:off x="838200" y="3445105"/>
            <a:ext cx="4609011" cy="2563808"/>
          </a:xfrm>
          <a:prstGeom prst="rect">
            <a:avLst/>
          </a:prstGeom>
        </p:spPr>
      </p:pic>
      <p:pic>
        <p:nvPicPr>
          <p:cNvPr id="4" name="Picture 3">
            <a:extLst>
              <a:ext uri="{FF2B5EF4-FFF2-40B4-BE49-F238E27FC236}">
                <a16:creationId xmlns:a16="http://schemas.microsoft.com/office/drawing/2014/main" id="{9B224D0F-31AF-3C4C-B985-29A0B1C0C00A}"/>
              </a:ext>
            </a:extLst>
          </p:cNvPr>
          <p:cNvPicPr>
            <a:picLocks noChangeAspect="1"/>
          </p:cNvPicPr>
          <p:nvPr/>
        </p:nvPicPr>
        <p:blipFill>
          <a:blip r:embed="rId6"/>
          <a:stretch>
            <a:fillRect/>
          </a:stretch>
        </p:blipFill>
        <p:spPr>
          <a:xfrm>
            <a:off x="5587022" y="3347403"/>
            <a:ext cx="5626966" cy="2829560"/>
          </a:xfrm>
          <a:prstGeom prst="rect">
            <a:avLst/>
          </a:prstGeom>
        </p:spPr>
      </p:pic>
    </p:spTree>
    <p:extLst>
      <p:ext uri="{BB962C8B-B14F-4D97-AF65-F5344CB8AC3E}">
        <p14:creationId xmlns:p14="http://schemas.microsoft.com/office/powerpoint/2010/main" val="3330553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8E6C41-29B2-3844-8A73-20D49727D230}"/>
              </a:ext>
            </a:extLst>
          </p:cNvPr>
          <p:cNvSpPr>
            <a:spLocks noGrp="1"/>
          </p:cNvSpPr>
          <p:nvPr>
            <p:ph idx="1"/>
          </p:nvPr>
        </p:nvSpPr>
        <p:spPr>
          <a:xfrm>
            <a:off x="484214" y="1459680"/>
            <a:ext cx="3505494" cy="3785419"/>
          </a:xfrm>
        </p:spPr>
        <p:txBody>
          <a:bodyPr>
            <a:normAutofit/>
          </a:bodyPr>
          <a:lstStyle/>
          <a:p>
            <a:pPr marL="0" indent="0">
              <a:buNone/>
            </a:pPr>
            <a:r>
              <a:rPr lang="en-US" sz="1900">
                <a:hlinkClick r:id="rId2"/>
              </a:rPr>
              <a:t>https://www.ted.com/talks/adam_grant_the_surprising_habits_of_original_thinkers?utm_campaign=tedspread&amp;utm_medium=referral&amp;utm_source=tedcomshare</a:t>
            </a:r>
            <a:endParaRPr lang="en-US" sz="1900"/>
          </a:p>
          <a:p>
            <a:pPr marL="0" indent="0">
              <a:buNone/>
            </a:pPr>
            <a:endParaRPr lang="en-US" sz="1900"/>
          </a:p>
          <a:p>
            <a:pPr marL="0" indent="0">
              <a:buNone/>
            </a:pPr>
            <a:r>
              <a:rPr lang="en-GB" sz="1900"/>
              <a:t>How do creative people come up with great ideas? Organizational psychologist Adam Grant studies "originals": thinkers who dream up new ideas and take action to put them into the world.</a:t>
            </a:r>
            <a:endParaRPr lang="en-US" sz="1900"/>
          </a:p>
        </p:txBody>
      </p:sp>
      <p:sp>
        <p:nvSpPr>
          <p:cNvPr id="16" name="Rectangle 1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7E7BA3-2A4E-6C4D-87A4-E17731E73D81}"/>
              </a:ext>
            </a:extLst>
          </p:cNvPr>
          <p:cNvPicPr>
            <a:picLocks noChangeAspect="1"/>
          </p:cNvPicPr>
          <p:nvPr/>
        </p:nvPicPr>
        <p:blipFill>
          <a:blip r:embed="rId3"/>
          <a:stretch>
            <a:fillRect/>
          </a:stretch>
        </p:blipFill>
        <p:spPr>
          <a:xfrm>
            <a:off x="5608319" y="2030243"/>
            <a:ext cx="5614835" cy="2644295"/>
          </a:xfrm>
          <a:prstGeom prst="rect">
            <a:avLst/>
          </a:prstGeom>
          <a:effectLst/>
        </p:spPr>
      </p:pic>
    </p:spTree>
    <p:extLst>
      <p:ext uri="{BB962C8B-B14F-4D97-AF65-F5344CB8AC3E}">
        <p14:creationId xmlns:p14="http://schemas.microsoft.com/office/powerpoint/2010/main" val="55472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sz="4400" dirty="0"/>
              <a:t>Innovation sources</a:t>
            </a:r>
          </a:p>
        </p:txBody>
      </p:sp>
      <p:sp>
        <p:nvSpPr>
          <p:cNvPr id="3" name="Content Placeholder 2"/>
          <p:cNvSpPr>
            <a:spLocks noGrp="1"/>
          </p:cNvSpPr>
          <p:nvPr>
            <p:ph idx="1"/>
          </p:nvPr>
        </p:nvSpPr>
        <p:spPr>
          <a:xfrm>
            <a:off x="648930" y="2438400"/>
            <a:ext cx="6586489" cy="3785419"/>
          </a:xfrm>
        </p:spPr>
        <p:txBody>
          <a:bodyPr>
            <a:normAutofit/>
          </a:bodyPr>
          <a:lstStyle/>
          <a:p>
            <a:pPr marL="0" indent="0">
              <a:buNone/>
            </a:pPr>
            <a:r>
              <a:rPr lang="en-GB" sz="2000" b="1" dirty="0"/>
              <a:t>Manufacturer innovation </a:t>
            </a:r>
            <a:r>
              <a:rPr lang="en-GB" sz="2000" dirty="0"/>
              <a:t>where a person or organisation innovates in order to sell the innovation. </a:t>
            </a:r>
          </a:p>
          <a:p>
            <a:pPr marL="0" indent="0">
              <a:buNone/>
            </a:pPr>
            <a:r>
              <a:rPr lang="en-GB" sz="2000" b="1" dirty="0"/>
              <a:t>End-user (or lead user) innovation</a:t>
            </a:r>
            <a:r>
              <a:rPr lang="en-GB" sz="2000" dirty="0"/>
              <a:t>. This is where a person or organisation develops an innovation for their own (personal or in-house) use because existing products do not meet their needs. </a:t>
            </a:r>
          </a:p>
          <a:p>
            <a:pPr marL="0" indent="0">
              <a:buNone/>
            </a:pPr>
            <a:r>
              <a:rPr lang="en-GB" sz="2000" dirty="0"/>
              <a:t>von Hippel (1988) </a:t>
            </a:r>
          </a:p>
          <a:p>
            <a:pPr marL="0" indent="0">
              <a:buNone/>
            </a:pPr>
            <a:r>
              <a:rPr lang="en-GB" sz="2000" b="1" dirty="0"/>
              <a:t>Supply-pushed </a:t>
            </a:r>
            <a:r>
              <a:rPr lang="en-GB" sz="2000" dirty="0"/>
              <a:t>(based on new technological possibilities) or </a:t>
            </a:r>
            <a:r>
              <a:rPr lang="en-GB" sz="2000" b="1" dirty="0"/>
              <a:t>demand-led </a:t>
            </a:r>
            <a:r>
              <a:rPr lang="en-GB" sz="2000" dirty="0"/>
              <a:t>(based on social needs and market requirements) </a:t>
            </a:r>
          </a:p>
        </p:txBody>
      </p:sp>
      <p:pic>
        <p:nvPicPr>
          <p:cNvPr id="4" name="Picture 3">
            <a:extLst>
              <a:ext uri="{FF2B5EF4-FFF2-40B4-BE49-F238E27FC236}">
                <a16:creationId xmlns:a16="http://schemas.microsoft.com/office/drawing/2014/main" id="{B76E9B47-A3E0-0F4A-933F-B7F35B5D90F2}"/>
              </a:ext>
            </a:extLst>
          </p:cNvPr>
          <p:cNvPicPr>
            <a:picLocks noChangeAspect="1"/>
          </p:cNvPicPr>
          <p:nvPr/>
        </p:nvPicPr>
        <p:blipFill rotWithShape="1">
          <a:blip r:embed="rId3"/>
          <a:srcRect l="28847" r="26033" b="-1"/>
          <a:stretch/>
        </p:blipFill>
        <p:spPr>
          <a:xfrm>
            <a:off x="7556408" y="10"/>
            <a:ext cx="4635591" cy="6857990"/>
          </a:xfrm>
          <a:prstGeom prst="rect">
            <a:avLst/>
          </a:prstGeom>
          <a:effectLst/>
        </p:spPr>
      </p:pic>
    </p:spTree>
    <p:extLst>
      <p:ext uri="{BB962C8B-B14F-4D97-AF65-F5344CB8AC3E}">
        <p14:creationId xmlns:p14="http://schemas.microsoft.com/office/powerpoint/2010/main" val="703817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sz="4400"/>
              <a:t>Innovation techniques</a:t>
            </a:r>
          </a:p>
        </p:txBody>
      </p:sp>
      <p:sp>
        <p:nvSpPr>
          <p:cNvPr id="3" name="Content Placeholder 2"/>
          <p:cNvSpPr>
            <a:spLocks noGrp="1"/>
          </p:cNvSpPr>
          <p:nvPr>
            <p:ph idx="1"/>
          </p:nvPr>
        </p:nvSpPr>
        <p:spPr>
          <a:xfrm>
            <a:off x="648930" y="2438400"/>
            <a:ext cx="6586489" cy="3785419"/>
          </a:xfrm>
        </p:spPr>
        <p:txBody>
          <a:bodyPr>
            <a:normAutofit/>
          </a:bodyPr>
          <a:lstStyle/>
          <a:p>
            <a:pPr marL="0" indent="0">
              <a:buNone/>
            </a:pPr>
            <a:r>
              <a:rPr lang="en-GB" sz="2400" b="1" dirty="0"/>
              <a:t>Attribute Listing </a:t>
            </a:r>
            <a:r>
              <a:rPr lang="en-GB" sz="2400" dirty="0"/>
              <a:t>focuses on the attributes of an object, seeing how each attribute could be improved. </a:t>
            </a:r>
          </a:p>
          <a:p>
            <a:pPr marL="0" indent="0">
              <a:buNone/>
            </a:pPr>
            <a:r>
              <a:rPr lang="en-GB" sz="2400" b="1" dirty="0"/>
              <a:t>Morphological Analysis </a:t>
            </a:r>
            <a:r>
              <a:rPr lang="en-GB" sz="2400" dirty="0"/>
              <a:t>creates a new product by mixing components in a new way. </a:t>
            </a:r>
          </a:p>
          <a:p>
            <a:pPr marL="0" indent="0">
              <a:buNone/>
            </a:pPr>
            <a:r>
              <a:rPr lang="en-GB" sz="2400" b="1" dirty="0"/>
              <a:t>Matrix Analysis </a:t>
            </a:r>
            <a:r>
              <a:rPr lang="en-GB" sz="2400" dirty="0"/>
              <a:t>is used to generate new approaches to business, using attributes such as market sectors, customer needs, products, promotional methods, etc. </a:t>
            </a:r>
          </a:p>
        </p:txBody>
      </p:sp>
      <p:pic>
        <p:nvPicPr>
          <p:cNvPr id="4" name="Picture 3">
            <a:extLst>
              <a:ext uri="{FF2B5EF4-FFF2-40B4-BE49-F238E27FC236}">
                <a16:creationId xmlns:a16="http://schemas.microsoft.com/office/drawing/2014/main" id="{31D17DDE-8438-A141-B52B-6B4CE1E4C735}"/>
              </a:ext>
            </a:extLst>
          </p:cNvPr>
          <p:cNvPicPr>
            <a:picLocks noChangeAspect="1"/>
          </p:cNvPicPr>
          <p:nvPr/>
        </p:nvPicPr>
        <p:blipFill rotWithShape="1">
          <a:blip r:embed="rId2"/>
          <a:srcRect t="2728" r="1" b="1"/>
          <a:stretch/>
        </p:blipFill>
        <p:spPr>
          <a:xfrm>
            <a:off x="7556408" y="10"/>
            <a:ext cx="4635591" cy="6857990"/>
          </a:xfrm>
          <a:prstGeom prst="rect">
            <a:avLst/>
          </a:prstGeom>
          <a:effectLst/>
        </p:spPr>
      </p:pic>
    </p:spTree>
    <p:extLst>
      <p:ext uri="{BB962C8B-B14F-4D97-AF65-F5344CB8AC3E}">
        <p14:creationId xmlns:p14="http://schemas.microsoft.com/office/powerpoint/2010/main" val="3102716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3C352A-EEED-654F-868F-CE1CEF68DBF3}"/>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804" y="640263"/>
            <a:ext cx="6619811" cy="1344975"/>
          </a:xfrm>
        </p:spPr>
        <p:txBody>
          <a:bodyPr>
            <a:normAutofit/>
          </a:bodyPr>
          <a:lstStyle/>
          <a:p>
            <a:r>
              <a:rPr lang="en-GB" sz="4000"/>
              <a:t>Assessing ideas</a:t>
            </a:r>
          </a:p>
        </p:txBody>
      </p:sp>
      <p:sp>
        <p:nvSpPr>
          <p:cNvPr id="3" name="Content Placeholder 2"/>
          <p:cNvSpPr>
            <a:spLocks noGrp="1"/>
          </p:cNvSpPr>
          <p:nvPr>
            <p:ph idx="1"/>
          </p:nvPr>
        </p:nvSpPr>
        <p:spPr>
          <a:xfrm>
            <a:off x="594109" y="1786597"/>
            <a:ext cx="6620505" cy="4108176"/>
          </a:xfrm>
        </p:spPr>
        <p:txBody>
          <a:bodyPr>
            <a:normAutofit/>
          </a:bodyPr>
          <a:lstStyle/>
          <a:p>
            <a:pPr marL="0" indent="0">
              <a:buNone/>
            </a:pPr>
            <a:r>
              <a:rPr lang="en-GB" sz="1800" dirty="0"/>
              <a:t>Perspectives to consider: </a:t>
            </a:r>
          </a:p>
          <a:p>
            <a:pPr marL="0" indent="0">
              <a:buNone/>
            </a:pPr>
            <a:r>
              <a:rPr lang="en-GB" sz="1800" dirty="0"/>
              <a:t>– </a:t>
            </a:r>
            <a:r>
              <a:rPr lang="en-GB" sz="1800" b="1" dirty="0"/>
              <a:t>Production </a:t>
            </a:r>
            <a:r>
              <a:rPr lang="en-GB" sz="1800" dirty="0"/>
              <a:t>(where, when, how, materials, complexity, in- </a:t>
            </a:r>
          </a:p>
          <a:p>
            <a:pPr marL="0" indent="0">
              <a:buNone/>
            </a:pPr>
            <a:r>
              <a:rPr lang="en-GB" sz="1800" dirty="0"/>
              <a:t>house or out-sourced) </a:t>
            </a:r>
          </a:p>
          <a:p>
            <a:pPr marL="0" indent="0">
              <a:buNone/>
            </a:pPr>
            <a:r>
              <a:rPr lang="en-GB" sz="1800" dirty="0"/>
              <a:t>– </a:t>
            </a:r>
            <a:r>
              <a:rPr lang="en-GB" sz="1800" b="1" dirty="0"/>
              <a:t>Market </a:t>
            </a:r>
            <a:r>
              <a:rPr lang="en-GB" sz="1800" dirty="0"/>
              <a:t>(size, location, characteristics, positioning, branding, </a:t>
            </a:r>
          </a:p>
          <a:p>
            <a:pPr marL="0" indent="0">
              <a:buNone/>
            </a:pPr>
            <a:r>
              <a:rPr lang="en-GB" sz="1800" dirty="0"/>
              <a:t>promotion) </a:t>
            </a:r>
          </a:p>
          <a:p>
            <a:pPr marL="0" indent="0">
              <a:buNone/>
            </a:pPr>
            <a:r>
              <a:rPr lang="en-GB" sz="1800" dirty="0"/>
              <a:t>– </a:t>
            </a:r>
            <a:r>
              <a:rPr lang="en-GB" sz="1800" b="1" dirty="0"/>
              <a:t>Supply chain </a:t>
            </a:r>
            <a:r>
              <a:rPr lang="en-GB" sz="1800" dirty="0"/>
              <a:t>(distribution channels) </a:t>
            </a:r>
          </a:p>
          <a:p>
            <a:pPr marL="0" indent="0">
              <a:buNone/>
            </a:pPr>
            <a:r>
              <a:rPr lang="en-GB" sz="1800" dirty="0"/>
              <a:t>– </a:t>
            </a:r>
            <a:r>
              <a:rPr lang="en-GB" sz="1800" b="1" dirty="0"/>
              <a:t>Finance </a:t>
            </a:r>
            <a:r>
              <a:rPr lang="en-GB" sz="1800" dirty="0"/>
              <a:t>(cost to produce, retail price, set-up costs, R&amp;D </a:t>
            </a:r>
          </a:p>
          <a:p>
            <a:pPr marL="0" indent="0">
              <a:buNone/>
            </a:pPr>
            <a:r>
              <a:rPr lang="en-GB" sz="1800" dirty="0"/>
              <a:t>expenses) </a:t>
            </a:r>
          </a:p>
          <a:p>
            <a:pPr marL="0" indent="0">
              <a:buNone/>
            </a:pPr>
            <a:r>
              <a:rPr lang="en-GB" sz="1800" dirty="0"/>
              <a:t>– </a:t>
            </a:r>
            <a:r>
              <a:rPr lang="en-GB" sz="1800" b="1" dirty="0"/>
              <a:t>Growth </a:t>
            </a:r>
            <a:r>
              <a:rPr lang="en-GB" sz="1800" dirty="0"/>
              <a:t>(opportunity to expand, extend, develop) </a:t>
            </a:r>
          </a:p>
          <a:p>
            <a:pPr marL="0" indent="0">
              <a:buNone/>
            </a:pPr>
            <a:r>
              <a:rPr lang="en-GB" sz="1800" dirty="0"/>
              <a:t>– </a:t>
            </a:r>
            <a:r>
              <a:rPr lang="en-GB" sz="1800" b="1" dirty="0"/>
              <a:t>Competitive </a:t>
            </a:r>
            <a:r>
              <a:rPr lang="en-GB" sz="1800" dirty="0"/>
              <a:t>(easy to reproduce, competitive market place, substitute products) </a:t>
            </a:r>
          </a:p>
        </p:txBody>
      </p:sp>
    </p:spTree>
    <p:extLst>
      <p:ext uri="{BB962C8B-B14F-4D97-AF65-F5344CB8AC3E}">
        <p14:creationId xmlns:p14="http://schemas.microsoft.com/office/powerpoint/2010/main" val="3839038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sz="4400"/>
              <a:t>A marketing perspective</a:t>
            </a:r>
          </a:p>
        </p:txBody>
      </p:sp>
      <p:sp>
        <p:nvSpPr>
          <p:cNvPr id="3" name="Content Placeholder 2"/>
          <p:cNvSpPr>
            <a:spLocks noGrp="1"/>
          </p:cNvSpPr>
          <p:nvPr>
            <p:ph idx="1"/>
          </p:nvPr>
        </p:nvSpPr>
        <p:spPr>
          <a:xfrm>
            <a:off x="648930" y="2438400"/>
            <a:ext cx="6586489" cy="3785419"/>
          </a:xfrm>
        </p:spPr>
        <p:txBody>
          <a:bodyPr>
            <a:normAutofit/>
          </a:bodyPr>
          <a:lstStyle/>
          <a:p>
            <a:pPr marL="0" indent="0">
              <a:buNone/>
            </a:pPr>
            <a:r>
              <a:rPr lang="en-GB" sz="2400" dirty="0"/>
              <a:t>Creativity, innovation and technology help the organisation create a strong value proposition</a:t>
            </a:r>
          </a:p>
          <a:p>
            <a:pPr marL="0" indent="0">
              <a:buNone/>
            </a:pPr>
            <a:r>
              <a:rPr lang="en-GB" sz="2400" dirty="0"/>
              <a:t>Understanding sources of competitive advantage and capitalising on them is part of the role of marketers</a:t>
            </a:r>
          </a:p>
          <a:p>
            <a:pPr marL="0" indent="0">
              <a:buNone/>
            </a:pPr>
            <a:r>
              <a:rPr lang="en-GB" sz="2400" dirty="0"/>
              <a:t>Creativity, innovation and technology open up new opportunities and create new threats for marketers</a:t>
            </a:r>
          </a:p>
          <a:p>
            <a:pPr marL="0" indent="0">
              <a:buNone/>
            </a:pPr>
            <a:r>
              <a:rPr lang="en-GB" sz="2400" i="1" u="sng" dirty="0"/>
              <a:t>A key area for marketers is new product development</a:t>
            </a:r>
          </a:p>
          <a:p>
            <a:endParaRPr lang="en-GB" sz="2400" dirty="0"/>
          </a:p>
        </p:txBody>
      </p:sp>
      <p:pic>
        <p:nvPicPr>
          <p:cNvPr id="4" name="Picture 3">
            <a:extLst>
              <a:ext uri="{FF2B5EF4-FFF2-40B4-BE49-F238E27FC236}">
                <a16:creationId xmlns:a16="http://schemas.microsoft.com/office/drawing/2014/main" id="{B37ED868-27B2-DD4F-91C1-518D29F35371}"/>
              </a:ext>
            </a:extLst>
          </p:cNvPr>
          <p:cNvPicPr>
            <a:picLocks noChangeAspect="1"/>
          </p:cNvPicPr>
          <p:nvPr/>
        </p:nvPicPr>
        <p:blipFill rotWithShape="1">
          <a:blip r:embed="rId2"/>
          <a:srcRect l="40519" r="8786"/>
          <a:stretch/>
        </p:blipFill>
        <p:spPr>
          <a:xfrm>
            <a:off x="7556408" y="10"/>
            <a:ext cx="4635591" cy="6857990"/>
          </a:xfrm>
          <a:prstGeom prst="rect">
            <a:avLst/>
          </a:prstGeom>
          <a:effectLst/>
        </p:spPr>
      </p:pic>
    </p:spTree>
    <p:extLst>
      <p:ext uri="{BB962C8B-B14F-4D97-AF65-F5344CB8AC3E}">
        <p14:creationId xmlns:p14="http://schemas.microsoft.com/office/powerpoint/2010/main" val="1186926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4944152" cy="1622321"/>
          </a:xfrm>
        </p:spPr>
        <p:txBody>
          <a:bodyPr vert="horz" lIns="91440" tIns="45720" rIns="91440" bIns="45720" rtlCol="0" anchor="ctr">
            <a:normAutofit/>
          </a:bodyPr>
          <a:lstStyle/>
          <a:p>
            <a:r>
              <a:rPr lang="en-US" sz="4400" kern="1200" dirty="0">
                <a:solidFill>
                  <a:schemeClr val="tx1"/>
                </a:solidFill>
                <a:latin typeface="+mj-lt"/>
                <a:ea typeface="+mj-ea"/>
                <a:cs typeface="+mj-cs"/>
              </a:rPr>
              <a:t>Why develop new products</a:t>
            </a:r>
          </a:p>
        </p:txBody>
      </p:sp>
      <p:sp>
        <p:nvSpPr>
          <p:cNvPr id="3" name="Content Placeholder 2"/>
          <p:cNvSpPr>
            <a:spLocks noGrp="1"/>
          </p:cNvSpPr>
          <p:nvPr>
            <p:ph sz="half" idx="1"/>
          </p:nvPr>
        </p:nvSpPr>
        <p:spPr>
          <a:xfrm>
            <a:off x="648930" y="2438400"/>
            <a:ext cx="4944151" cy="3785419"/>
          </a:xfrm>
        </p:spPr>
        <p:txBody>
          <a:bodyPr vert="horz" lIns="91440" tIns="45720" rIns="91440" bIns="45720" rtlCol="0">
            <a:normAutofit/>
          </a:bodyPr>
          <a:lstStyle/>
          <a:p>
            <a:r>
              <a:rPr lang="en-US" sz="1300" kern="1200" dirty="0">
                <a:solidFill>
                  <a:schemeClr val="tx1"/>
                </a:solidFill>
                <a:latin typeface="+mn-lt"/>
                <a:ea typeface="+mn-ea"/>
                <a:cs typeface="+mn-cs"/>
              </a:rPr>
              <a:t>Balance/augment your portfolio </a:t>
            </a:r>
          </a:p>
          <a:p>
            <a:r>
              <a:rPr lang="en-US" sz="1300" kern="1200" dirty="0">
                <a:solidFill>
                  <a:schemeClr val="tx1"/>
                </a:solidFill>
                <a:latin typeface="+mn-lt"/>
                <a:ea typeface="+mn-ea"/>
                <a:cs typeface="+mn-cs"/>
              </a:rPr>
              <a:t>Take advantage of new technology </a:t>
            </a:r>
          </a:p>
          <a:p>
            <a:r>
              <a:rPr lang="en-US" sz="1300" kern="1200" dirty="0">
                <a:solidFill>
                  <a:schemeClr val="tx1"/>
                </a:solidFill>
                <a:latin typeface="+mn-lt"/>
                <a:ea typeface="+mn-ea"/>
                <a:cs typeface="+mn-cs"/>
              </a:rPr>
              <a:t>Market share </a:t>
            </a:r>
          </a:p>
          <a:p>
            <a:r>
              <a:rPr lang="en-US" sz="1300" kern="1200" dirty="0">
                <a:solidFill>
                  <a:schemeClr val="tx1"/>
                </a:solidFill>
                <a:latin typeface="+mn-lt"/>
                <a:ea typeface="+mn-ea"/>
                <a:cs typeface="+mn-cs"/>
              </a:rPr>
              <a:t>Challenge/keep up with rivals </a:t>
            </a:r>
          </a:p>
          <a:p>
            <a:r>
              <a:rPr lang="en-US" sz="1300" kern="1200" dirty="0">
                <a:solidFill>
                  <a:schemeClr val="tx1"/>
                </a:solidFill>
                <a:latin typeface="+mn-lt"/>
                <a:ea typeface="+mn-ea"/>
                <a:cs typeface="+mn-cs"/>
              </a:rPr>
              <a:t>Maintain competitive advantage </a:t>
            </a:r>
          </a:p>
          <a:p>
            <a:r>
              <a:rPr lang="en-US" sz="1300" kern="1200" dirty="0">
                <a:solidFill>
                  <a:schemeClr val="tx1"/>
                </a:solidFill>
                <a:latin typeface="+mn-lt"/>
                <a:ea typeface="+mn-ea"/>
                <a:cs typeface="+mn-cs"/>
              </a:rPr>
              <a:t>Fill a gap in the market </a:t>
            </a:r>
          </a:p>
          <a:p>
            <a:r>
              <a:rPr lang="en-US" sz="1300" kern="1200" dirty="0">
                <a:solidFill>
                  <a:schemeClr val="tx1"/>
                </a:solidFill>
                <a:latin typeface="+mn-lt"/>
                <a:ea typeface="+mn-ea"/>
                <a:cs typeface="+mn-cs"/>
              </a:rPr>
              <a:t>Attract new customers </a:t>
            </a:r>
          </a:p>
          <a:p>
            <a:r>
              <a:rPr lang="en-US" sz="1300" kern="1200" dirty="0">
                <a:solidFill>
                  <a:schemeClr val="tx1"/>
                </a:solidFill>
                <a:latin typeface="+mn-lt"/>
                <a:ea typeface="+mn-ea"/>
                <a:cs typeface="+mn-cs"/>
              </a:rPr>
              <a:t>Growth </a:t>
            </a:r>
          </a:p>
          <a:p>
            <a:r>
              <a:rPr lang="en-US" sz="1300" kern="1200" dirty="0">
                <a:solidFill>
                  <a:schemeClr val="tx1"/>
                </a:solidFill>
                <a:latin typeface="+mn-lt"/>
                <a:ea typeface="+mn-ea"/>
                <a:cs typeface="+mn-cs"/>
              </a:rPr>
              <a:t>…strategy </a:t>
            </a:r>
          </a:p>
          <a:p>
            <a:endParaRPr lang="en-US" sz="1300" kern="1200" dirty="0">
              <a:solidFill>
                <a:schemeClr val="tx1"/>
              </a:solidFill>
              <a:latin typeface="+mn-lt"/>
              <a:ea typeface="+mn-ea"/>
              <a:cs typeface="+mn-cs"/>
            </a:endParaRPr>
          </a:p>
          <a:p>
            <a:pPr marL="0"/>
            <a:r>
              <a:rPr lang="en-US" sz="1300" kern="1200" dirty="0">
                <a:solidFill>
                  <a:schemeClr val="tx1"/>
                </a:solidFill>
                <a:latin typeface="+mn-lt"/>
                <a:ea typeface="+mn-ea"/>
                <a:cs typeface="+mn-cs"/>
              </a:rPr>
              <a:t>http://</a:t>
            </a:r>
            <a:r>
              <a:rPr lang="en-US" sz="1300" kern="1200" dirty="0" err="1">
                <a:solidFill>
                  <a:schemeClr val="tx1"/>
                </a:solidFill>
                <a:latin typeface="+mn-lt"/>
                <a:ea typeface="+mn-ea"/>
                <a:cs typeface="+mn-cs"/>
              </a:rPr>
              <a:t>www.youtube.com</a:t>
            </a:r>
            <a:r>
              <a:rPr lang="en-US" sz="1300" kern="1200" dirty="0">
                <a:solidFill>
                  <a:schemeClr val="tx1"/>
                </a:solidFill>
                <a:latin typeface="+mn-lt"/>
                <a:ea typeface="+mn-ea"/>
                <a:cs typeface="+mn-cs"/>
              </a:rPr>
              <a:t>/</a:t>
            </a:r>
            <a:r>
              <a:rPr lang="en-US" sz="1300" kern="1200" dirty="0" err="1">
                <a:solidFill>
                  <a:schemeClr val="tx1"/>
                </a:solidFill>
                <a:latin typeface="+mn-lt"/>
                <a:ea typeface="+mn-ea"/>
                <a:cs typeface="+mn-cs"/>
              </a:rPr>
              <a:t>watch?v</a:t>
            </a:r>
            <a:r>
              <a:rPr lang="en-US" sz="1300" kern="1200" dirty="0">
                <a:solidFill>
                  <a:schemeClr val="tx1"/>
                </a:solidFill>
                <a:latin typeface="+mn-lt"/>
                <a:ea typeface="+mn-ea"/>
                <a:cs typeface="+mn-cs"/>
              </a:rPr>
              <a:t>=5SGnqHiclJg&amp;feature=channel </a:t>
            </a:r>
          </a:p>
          <a:p>
            <a:pPr marL="0"/>
            <a:endParaRPr lang="en-US" sz="1300" kern="1200" dirty="0">
              <a:solidFill>
                <a:schemeClr val="tx1"/>
              </a:solidFill>
              <a:latin typeface="+mn-lt"/>
              <a:ea typeface="+mn-ea"/>
              <a:cs typeface="+mn-cs"/>
            </a:endParaRPr>
          </a:p>
        </p:txBody>
      </p:sp>
      <p:sp>
        <p:nvSpPr>
          <p:cNvPr id="34" name="Rectangle 9">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60689" y="2453063"/>
            <a:ext cx="4163991" cy="1802324"/>
          </a:xfrm>
          <a:prstGeom prst="rect">
            <a:avLst/>
          </a:prstGeom>
          <a:effectLst/>
        </p:spPr>
      </p:pic>
    </p:spTree>
    <p:extLst>
      <p:ext uri="{BB962C8B-B14F-4D97-AF65-F5344CB8AC3E}">
        <p14:creationId xmlns:p14="http://schemas.microsoft.com/office/powerpoint/2010/main" val="1215501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sz="4400" kern="1200">
                <a:solidFill>
                  <a:schemeClr val="tx1"/>
                </a:solidFill>
                <a:latin typeface="+mj-lt"/>
                <a:ea typeface="+mj-ea"/>
                <a:cs typeface="+mj-cs"/>
              </a:rPr>
              <a:t>The fuzzy front end</a:t>
            </a:r>
          </a:p>
        </p:txBody>
      </p:sp>
      <p:sp>
        <p:nvSpPr>
          <p:cNvPr id="3" name="Content Placeholder 2"/>
          <p:cNvSpPr>
            <a:spLocks noGrp="1"/>
          </p:cNvSpPr>
          <p:nvPr>
            <p:ph sz="half" idx="1"/>
          </p:nvPr>
        </p:nvSpPr>
        <p:spPr>
          <a:xfrm>
            <a:off x="648931" y="2438400"/>
            <a:ext cx="3505494" cy="3785419"/>
          </a:xfrm>
        </p:spPr>
        <p:txBody>
          <a:bodyPr vert="horz" lIns="91440" tIns="45720" rIns="91440" bIns="45720" rtlCol="0">
            <a:normAutofit/>
          </a:bodyPr>
          <a:lstStyle/>
          <a:p>
            <a:r>
              <a:rPr lang="en-US" sz="2000" kern="1200" dirty="0">
                <a:solidFill>
                  <a:schemeClr val="tx1"/>
                </a:solidFill>
                <a:latin typeface="+mn-lt"/>
                <a:ea typeface="+mn-ea"/>
                <a:cs typeface="+mn-cs"/>
              </a:rPr>
              <a:t>The "getting started" period of new product development processes is messy, different </a:t>
            </a:r>
            <a:r>
              <a:rPr lang="en-US" sz="2000" kern="1200" dirty="0" err="1">
                <a:solidFill>
                  <a:schemeClr val="tx1"/>
                </a:solidFill>
                <a:latin typeface="+mn-lt"/>
                <a:ea typeface="+mn-ea"/>
                <a:cs typeface="+mn-cs"/>
              </a:rPr>
              <a:t>organisations</a:t>
            </a:r>
            <a:r>
              <a:rPr lang="en-US" sz="2000" kern="1200" dirty="0">
                <a:solidFill>
                  <a:schemeClr val="tx1"/>
                </a:solidFill>
                <a:latin typeface="+mn-lt"/>
                <a:ea typeface="+mn-ea"/>
                <a:cs typeface="+mn-cs"/>
              </a:rPr>
              <a:t> may take different approaches at different times </a:t>
            </a:r>
          </a:p>
          <a:p>
            <a:r>
              <a:rPr lang="en-US" sz="2000" kern="1200" dirty="0">
                <a:solidFill>
                  <a:schemeClr val="tx1"/>
                </a:solidFill>
                <a:latin typeface="+mn-lt"/>
                <a:ea typeface="+mn-ea"/>
                <a:cs typeface="+mn-cs"/>
              </a:rPr>
              <a:t>Some take a very structured approach (see opposite)</a:t>
            </a:r>
          </a:p>
          <a:p>
            <a:r>
              <a:rPr lang="en-US" sz="2000" i="1" kern="1200" dirty="0">
                <a:solidFill>
                  <a:schemeClr val="tx1"/>
                </a:solidFill>
                <a:latin typeface="+mn-lt"/>
                <a:ea typeface="+mn-ea"/>
                <a:cs typeface="+mn-cs"/>
              </a:rPr>
              <a:t>Others a</a:t>
            </a:r>
            <a:r>
              <a:rPr lang="en-US" sz="2000" kern="1200" dirty="0">
                <a:solidFill>
                  <a:schemeClr val="tx1"/>
                </a:solidFill>
                <a:latin typeface="+mn-lt"/>
                <a:ea typeface="+mn-ea"/>
                <a:cs typeface="+mn-cs"/>
              </a:rPr>
              <a:t> ‘see what happens’ approach </a:t>
            </a:r>
            <a:endParaRPr lang="en-US" sz="2000" dirty="0"/>
          </a:p>
          <a:p>
            <a:r>
              <a:rPr lang="en-US" sz="2000" kern="1200" dirty="0">
                <a:solidFill>
                  <a:schemeClr val="tx1"/>
                </a:solidFill>
                <a:latin typeface="+mn-lt"/>
                <a:ea typeface="+mn-ea"/>
                <a:cs typeface="+mn-cs"/>
              </a:rPr>
              <a:t>Koen et al (2001) </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08319" y="1001178"/>
            <a:ext cx="5614835" cy="4702424"/>
          </a:xfrm>
          <a:prstGeom prst="rect">
            <a:avLst/>
          </a:prstGeom>
          <a:effectLst/>
        </p:spPr>
      </p:pic>
    </p:spTree>
    <p:extLst>
      <p:ext uri="{BB962C8B-B14F-4D97-AF65-F5344CB8AC3E}">
        <p14:creationId xmlns:p14="http://schemas.microsoft.com/office/powerpoint/2010/main" val="4102376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sz="4400" kern="1200">
                <a:solidFill>
                  <a:schemeClr val="tx1"/>
                </a:solidFill>
                <a:latin typeface="+mj-lt"/>
                <a:ea typeface="+mj-ea"/>
                <a:cs typeface="+mj-cs"/>
              </a:rPr>
              <a:t>The role of marketing in NPD</a:t>
            </a:r>
          </a:p>
        </p:txBody>
      </p:sp>
      <p:sp>
        <p:nvSpPr>
          <p:cNvPr id="3" name="Content Placeholder 2"/>
          <p:cNvSpPr>
            <a:spLocks noGrp="1"/>
          </p:cNvSpPr>
          <p:nvPr>
            <p:ph sz="half" idx="1"/>
          </p:nvPr>
        </p:nvSpPr>
        <p:spPr>
          <a:xfrm>
            <a:off x="648930" y="2438400"/>
            <a:ext cx="6586489" cy="3785419"/>
          </a:xfrm>
        </p:spPr>
        <p:txBody>
          <a:bodyPr vert="horz" lIns="91440" tIns="45720" rIns="91440" bIns="45720" rtlCol="0">
            <a:normAutofit/>
          </a:bodyPr>
          <a:lstStyle/>
          <a:p>
            <a:r>
              <a:rPr lang="en-US" sz="2400" kern="1200">
                <a:solidFill>
                  <a:schemeClr val="tx1"/>
                </a:solidFill>
                <a:latin typeface="+mn-lt"/>
                <a:ea typeface="+mn-ea"/>
                <a:cs typeface="+mn-cs"/>
              </a:rPr>
              <a:t>Market sensing </a:t>
            </a:r>
          </a:p>
          <a:p>
            <a:r>
              <a:rPr lang="en-US" sz="2400" kern="1200">
                <a:solidFill>
                  <a:schemeClr val="tx1"/>
                </a:solidFill>
                <a:latin typeface="+mn-lt"/>
                <a:ea typeface="+mn-ea"/>
                <a:cs typeface="+mn-cs"/>
              </a:rPr>
              <a:t>Environmental analysis </a:t>
            </a:r>
          </a:p>
          <a:p>
            <a:r>
              <a:rPr lang="en-US" sz="2400" kern="1200">
                <a:solidFill>
                  <a:schemeClr val="tx1"/>
                </a:solidFill>
                <a:latin typeface="+mn-lt"/>
                <a:ea typeface="+mn-ea"/>
                <a:cs typeface="+mn-cs"/>
              </a:rPr>
              <a:t>Market research </a:t>
            </a:r>
          </a:p>
          <a:p>
            <a:r>
              <a:rPr lang="en-US" sz="2400" kern="1200">
                <a:solidFill>
                  <a:schemeClr val="tx1"/>
                </a:solidFill>
                <a:latin typeface="+mn-lt"/>
                <a:ea typeface="+mn-ea"/>
                <a:cs typeface="+mn-cs"/>
              </a:rPr>
              <a:t>Opportunity identification </a:t>
            </a:r>
          </a:p>
          <a:p>
            <a:r>
              <a:rPr lang="en-US" sz="2400" kern="1200">
                <a:solidFill>
                  <a:schemeClr val="tx1"/>
                </a:solidFill>
                <a:latin typeface="+mn-lt"/>
                <a:ea typeface="+mn-ea"/>
                <a:cs typeface="+mn-cs"/>
              </a:rPr>
              <a:t>Market testing </a:t>
            </a:r>
          </a:p>
          <a:p>
            <a:r>
              <a:rPr lang="en-US" sz="2400" kern="1200">
                <a:solidFill>
                  <a:schemeClr val="tx1"/>
                </a:solidFill>
                <a:latin typeface="+mn-lt"/>
                <a:ea typeface="+mn-ea"/>
                <a:cs typeface="+mn-cs"/>
              </a:rPr>
              <a:t>Marketing strategy </a:t>
            </a:r>
          </a:p>
          <a:p>
            <a:r>
              <a:rPr lang="en-US" sz="2400" kern="1200">
                <a:solidFill>
                  <a:schemeClr val="tx1"/>
                </a:solidFill>
                <a:latin typeface="+mn-lt"/>
                <a:ea typeface="+mn-ea"/>
                <a:cs typeface="+mn-cs"/>
              </a:rPr>
              <a:t>Branding </a:t>
            </a:r>
          </a:p>
          <a:p>
            <a:r>
              <a:rPr lang="en-US" sz="2400" kern="1200">
                <a:solidFill>
                  <a:schemeClr val="tx1"/>
                </a:solidFill>
                <a:latin typeface="+mn-lt"/>
                <a:ea typeface="+mn-ea"/>
                <a:cs typeface="+mn-cs"/>
              </a:rPr>
              <a:t>Launch and promotion </a:t>
            </a:r>
          </a:p>
          <a:p>
            <a:pPr marL="0"/>
            <a:endParaRPr lang="en-US" sz="2400" kern="1200">
              <a:solidFill>
                <a:schemeClr val="tx1"/>
              </a:solidFill>
              <a:latin typeface="+mn-lt"/>
              <a:ea typeface="+mn-ea"/>
              <a:cs typeface="+mn-cs"/>
            </a:endParaRPr>
          </a:p>
        </p:txBody>
      </p:sp>
      <p:pic>
        <p:nvPicPr>
          <p:cNvPr id="7" name="Content Placeholder 6">
            <a:extLst>
              <a:ext uri="{FF2B5EF4-FFF2-40B4-BE49-F238E27FC236}">
                <a16:creationId xmlns:a16="http://schemas.microsoft.com/office/drawing/2014/main" id="{C529848F-D0E2-4F45-80B1-1F5064215A2D}"/>
              </a:ext>
            </a:extLst>
          </p:cNvPr>
          <p:cNvPicPr>
            <a:picLocks noGrp="1" noChangeAspect="1"/>
          </p:cNvPicPr>
          <p:nvPr>
            <p:ph sz="half" idx="2"/>
          </p:nvPr>
        </p:nvPicPr>
        <p:blipFill rotWithShape="1">
          <a:blip r:embed="rId2"/>
          <a:srcRect t="11991" r="2" b="4793"/>
          <a:stretch/>
        </p:blipFill>
        <p:spPr>
          <a:xfrm>
            <a:off x="7556408" y="10"/>
            <a:ext cx="4635591" cy="6857990"/>
          </a:xfrm>
          <a:prstGeom prst="rect">
            <a:avLst/>
          </a:prstGeom>
          <a:effectLst/>
        </p:spPr>
      </p:pic>
    </p:spTree>
    <p:extLst>
      <p:ext uri="{BB962C8B-B14F-4D97-AF65-F5344CB8AC3E}">
        <p14:creationId xmlns:p14="http://schemas.microsoft.com/office/powerpoint/2010/main" val="2526939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sz="4400" dirty="0">
                <a:solidFill>
                  <a:srgbClr val="FFFFFF"/>
                </a:solidFill>
              </a:rPr>
              <a:t>Types of innovation &amp; creativity </a:t>
            </a:r>
            <a:br>
              <a:rPr lang="en-GB" dirty="0">
                <a:solidFill>
                  <a:srgbClr val="FFFFFF"/>
                </a:solidFill>
              </a:rPr>
            </a:br>
            <a:r>
              <a:rPr lang="en-GB" dirty="0">
                <a:solidFill>
                  <a:srgbClr val="FFFFFF"/>
                </a:solidFill>
              </a:rPr>
              <a:t>New Product</a:t>
            </a:r>
            <a:endParaRPr lang="en-GB" sz="4400" dirty="0">
              <a:solidFill>
                <a:srgbClr val="FFFFFF"/>
              </a:solidFill>
            </a:endParaRPr>
          </a:p>
        </p:txBody>
      </p:sp>
      <p:graphicFrame>
        <p:nvGraphicFramePr>
          <p:cNvPr id="5" name="Content Placeholder 2">
            <a:extLst>
              <a:ext uri="{FF2B5EF4-FFF2-40B4-BE49-F238E27FC236}">
                <a16:creationId xmlns:a16="http://schemas.microsoft.com/office/drawing/2014/main" id="{2481D79C-22C2-48E4-BE76-C562D0DD540E}"/>
              </a:ext>
            </a:extLst>
          </p:cNvPr>
          <p:cNvGraphicFramePr>
            <a:graphicFrameLocks noGrp="1"/>
          </p:cNvGraphicFramePr>
          <p:nvPr>
            <p:ph idx="1"/>
            <p:extLst>
              <p:ext uri="{D42A27DB-BD31-4B8C-83A1-F6EECF244321}">
                <p14:modId xmlns:p14="http://schemas.microsoft.com/office/powerpoint/2010/main" val="309282311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0861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sz="4400" kern="1200">
                <a:solidFill>
                  <a:schemeClr val="tx1"/>
                </a:solidFill>
                <a:latin typeface="+mj-lt"/>
                <a:ea typeface="+mj-ea"/>
                <a:cs typeface="+mj-cs"/>
              </a:rPr>
              <a:t>The role of</a:t>
            </a:r>
            <a:br>
              <a:rPr lang="en-US" sz="4400" kern="1200">
                <a:solidFill>
                  <a:schemeClr val="tx1"/>
                </a:solidFill>
                <a:latin typeface="+mj-lt"/>
                <a:ea typeface="+mj-ea"/>
                <a:cs typeface="+mj-cs"/>
              </a:rPr>
            </a:br>
            <a:r>
              <a:rPr lang="en-US" sz="4400" kern="1200">
                <a:solidFill>
                  <a:schemeClr val="tx1"/>
                </a:solidFill>
                <a:latin typeface="+mj-lt"/>
                <a:ea typeface="+mj-ea"/>
                <a:cs typeface="+mj-cs"/>
              </a:rPr>
              <a:t> technology</a:t>
            </a:r>
          </a:p>
        </p:txBody>
      </p:sp>
      <p:sp>
        <p:nvSpPr>
          <p:cNvPr id="3" name="Content Placeholder 2"/>
          <p:cNvSpPr>
            <a:spLocks noGrp="1"/>
          </p:cNvSpPr>
          <p:nvPr>
            <p:ph sz="half" idx="1"/>
          </p:nvPr>
        </p:nvSpPr>
        <p:spPr>
          <a:xfrm>
            <a:off x="648930" y="2438400"/>
            <a:ext cx="6586489" cy="3785419"/>
          </a:xfrm>
        </p:spPr>
        <p:txBody>
          <a:bodyPr vert="horz" lIns="91440" tIns="45720" rIns="91440" bIns="45720" rtlCol="0">
            <a:normAutofit lnSpcReduction="10000"/>
          </a:bodyPr>
          <a:lstStyle/>
          <a:p>
            <a:pPr marL="0" indent="0">
              <a:buNone/>
            </a:pPr>
            <a:r>
              <a:rPr lang="en-US" sz="2400" kern="1200" dirty="0">
                <a:solidFill>
                  <a:schemeClr val="tx1"/>
                </a:solidFill>
                <a:latin typeface="+mn-lt"/>
                <a:ea typeface="+mn-ea"/>
                <a:cs typeface="+mn-cs"/>
              </a:rPr>
              <a:t>How do new technologies support creative thinking?</a:t>
            </a:r>
          </a:p>
          <a:p>
            <a:r>
              <a:rPr lang="en-US" sz="2400" kern="1200" dirty="0">
                <a:solidFill>
                  <a:schemeClr val="tx1"/>
                </a:solidFill>
                <a:latin typeface="+mn-lt"/>
                <a:ea typeface="+mn-ea"/>
                <a:cs typeface="+mn-cs"/>
              </a:rPr>
              <a:t>Better communications = sharing of ideas</a:t>
            </a:r>
          </a:p>
          <a:p>
            <a:r>
              <a:rPr lang="en-US" sz="2400" kern="1200" dirty="0">
                <a:solidFill>
                  <a:schemeClr val="tx1"/>
                </a:solidFill>
                <a:latin typeface="+mn-lt"/>
                <a:ea typeface="+mn-ea"/>
                <a:cs typeface="+mn-cs"/>
              </a:rPr>
              <a:t>Access to more information = greater stimulus</a:t>
            </a:r>
          </a:p>
          <a:p>
            <a:r>
              <a:rPr lang="en-US" sz="2400" kern="1200" dirty="0">
                <a:solidFill>
                  <a:schemeClr val="tx1"/>
                </a:solidFill>
                <a:latin typeface="+mn-lt"/>
                <a:ea typeface="+mn-ea"/>
                <a:cs typeface="+mn-cs"/>
              </a:rPr>
              <a:t>Electronic creativity tools = capturing and </a:t>
            </a:r>
            <a:r>
              <a:rPr lang="en-US" sz="2400" kern="1200" dirty="0" err="1">
                <a:solidFill>
                  <a:schemeClr val="tx1"/>
                </a:solidFill>
                <a:latin typeface="+mn-lt"/>
                <a:ea typeface="+mn-ea"/>
                <a:cs typeface="+mn-cs"/>
              </a:rPr>
              <a:t>organising</a:t>
            </a:r>
            <a:r>
              <a:rPr lang="en-US" sz="2400" kern="1200" dirty="0">
                <a:solidFill>
                  <a:schemeClr val="tx1"/>
                </a:solidFill>
                <a:latin typeface="+mn-lt"/>
                <a:ea typeface="+mn-ea"/>
                <a:cs typeface="+mn-cs"/>
              </a:rPr>
              <a:t> ideas</a:t>
            </a:r>
          </a:p>
          <a:p>
            <a:r>
              <a:rPr lang="en-US" sz="2400" dirty="0"/>
              <a:t>Data for adaption and modification</a:t>
            </a:r>
          </a:p>
          <a:p>
            <a:r>
              <a:rPr lang="en-US" sz="2400" dirty="0"/>
              <a:t>Makes it easer to test and execute ideas  </a:t>
            </a:r>
            <a:endParaRPr lang="en-US" sz="2400" kern="1200" dirty="0">
              <a:solidFill>
                <a:schemeClr val="tx1"/>
              </a:solidFill>
              <a:latin typeface="+mn-lt"/>
              <a:ea typeface="+mn-ea"/>
              <a:cs typeface="+mn-cs"/>
            </a:endParaRPr>
          </a:p>
          <a:p>
            <a:r>
              <a:rPr lang="en-US" sz="2400" kern="1200" dirty="0">
                <a:solidFill>
                  <a:schemeClr val="tx1"/>
                </a:solidFill>
                <a:latin typeface="+mn-lt"/>
                <a:ea typeface="+mn-ea"/>
                <a:cs typeface="+mn-cs"/>
              </a:rPr>
              <a:t>Artificial Intelligence (AI) technologies = creative computers</a:t>
            </a:r>
          </a:p>
          <a:p>
            <a:endParaRPr lang="en-US" sz="2400" kern="1200" dirty="0">
              <a:solidFill>
                <a:schemeClr val="tx1"/>
              </a:solidFill>
              <a:latin typeface="+mn-lt"/>
              <a:ea typeface="+mn-ea"/>
              <a:cs typeface="+mn-cs"/>
            </a:endParaRPr>
          </a:p>
        </p:txBody>
      </p:sp>
      <p:pic>
        <p:nvPicPr>
          <p:cNvPr id="22" name="Picture 21">
            <a:extLst>
              <a:ext uri="{FF2B5EF4-FFF2-40B4-BE49-F238E27FC236}">
                <a16:creationId xmlns:a16="http://schemas.microsoft.com/office/drawing/2014/main" id="{0EB12FA3-9C2F-4345-BA59-3A60596F7FEE}"/>
              </a:ext>
            </a:extLst>
          </p:cNvPr>
          <p:cNvPicPr>
            <a:picLocks noChangeAspect="1"/>
          </p:cNvPicPr>
          <p:nvPr/>
        </p:nvPicPr>
        <p:blipFill rotWithShape="1">
          <a:blip r:embed="rId2"/>
          <a:srcRect l="27097" r="27783" b="-1"/>
          <a:stretch/>
        </p:blipFill>
        <p:spPr>
          <a:xfrm>
            <a:off x="7556408" y="10"/>
            <a:ext cx="4635591" cy="6857990"/>
          </a:xfrm>
          <a:prstGeom prst="rect">
            <a:avLst/>
          </a:prstGeom>
          <a:effectLst/>
        </p:spPr>
      </p:pic>
    </p:spTree>
    <p:extLst>
      <p:ext uri="{BB962C8B-B14F-4D97-AF65-F5344CB8AC3E}">
        <p14:creationId xmlns:p14="http://schemas.microsoft.com/office/powerpoint/2010/main" val="22334779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a:normAutofit/>
          </a:bodyPr>
          <a:lstStyle/>
          <a:p>
            <a:r>
              <a:rPr lang="en-GB" sz="4400"/>
              <a:t>Key points</a:t>
            </a:r>
          </a:p>
        </p:txBody>
      </p:sp>
      <p:sp>
        <p:nvSpPr>
          <p:cNvPr id="3" name="Content Placeholder 2"/>
          <p:cNvSpPr>
            <a:spLocks noGrp="1"/>
          </p:cNvSpPr>
          <p:nvPr>
            <p:ph idx="1"/>
          </p:nvPr>
        </p:nvSpPr>
        <p:spPr>
          <a:xfrm>
            <a:off x="648930" y="2438400"/>
            <a:ext cx="6586489" cy="3785419"/>
          </a:xfrm>
        </p:spPr>
        <p:txBody>
          <a:bodyPr>
            <a:normAutofit/>
          </a:bodyPr>
          <a:lstStyle/>
          <a:p>
            <a:pPr>
              <a:buFont typeface="Wingdings" panose="05000000000000000000" pitchFamily="2" charset="2"/>
              <a:buChar char="ü"/>
            </a:pPr>
            <a:r>
              <a:rPr lang="en-GB" sz="2400" dirty="0"/>
              <a:t>Creativity is about ideas –innovation is about making them happen</a:t>
            </a:r>
          </a:p>
          <a:p>
            <a:pPr>
              <a:buFont typeface="Wingdings" panose="05000000000000000000" pitchFamily="2" charset="2"/>
              <a:buChar char="ü"/>
            </a:pPr>
            <a:r>
              <a:rPr lang="en-GB" sz="2400" dirty="0"/>
              <a:t>Rapid change drives innovation as a source of competitive advantage</a:t>
            </a:r>
          </a:p>
          <a:p>
            <a:pPr>
              <a:buFont typeface="Wingdings" panose="05000000000000000000" pitchFamily="2" charset="2"/>
              <a:buChar char="ü"/>
            </a:pPr>
            <a:r>
              <a:rPr lang="en-GB" sz="2400" dirty="0"/>
              <a:t>Creativity and innovation are linked to culture</a:t>
            </a:r>
          </a:p>
          <a:p>
            <a:pPr>
              <a:buFont typeface="Wingdings" panose="05000000000000000000" pitchFamily="2" charset="2"/>
              <a:buChar char="ü"/>
            </a:pPr>
            <a:r>
              <a:rPr lang="en-GB" sz="2400" dirty="0"/>
              <a:t>Organisations can use a range of tools and techniques to encourage creativity and innovation</a:t>
            </a:r>
          </a:p>
          <a:p>
            <a:endParaRPr lang="en-GB" sz="2400" dirty="0"/>
          </a:p>
        </p:txBody>
      </p:sp>
      <p:pic>
        <p:nvPicPr>
          <p:cNvPr id="4" name="Picture 3">
            <a:extLst>
              <a:ext uri="{FF2B5EF4-FFF2-40B4-BE49-F238E27FC236}">
                <a16:creationId xmlns:a16="http://schemas.microsoft.com/office/drawing/2014/main" id="{95444918-A270-F74F-B8C8-A1FFE882F104}"/>
              </a:ext>
            </a:extLst>
          </p:cNvPr>
          <p:cNvPicPr>
            <a:picLocks noChangeAspect="1"/>
          </p:cNvPicPr>
          <p:nvPr/>
        </p:nvPicPr>
        <p:blipFill rotWithShape="1">
          <a:blip r:embed="rId2"/>
          <a:srcRect l="26740" r="27464" b="-1"/>
          <a:stretch/>
        </p:blipFill>
        <p:spPr>
          <a:xfrm>
            <a:off x="7556408" y="10"/>
            <a:ext cx="4635591" cy="6857990"/>
          </a:xfrm>
          <a:prstGeom prst="rect">
            <a:avLst/>
          </a:prstGeom>
          <a:effectLst/>
        </p:spPr>
      </p:pic>
    </p:spTree>
    <p:extLst>
      <p:ext uri="{BB962C8B-B14F-4D97-AF65-F5344CB8AC3E}">
        <p14:creationId xmlns:p14="http://schemas.microsoft.com/office/powerpoint/2010/main" val="9027942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48929" y="629266"/>
            <a:ext cx="6586491" cy="1676603"/>
          </a:xfrm>
        </p:spPr>
        <p:txBody>
          <a:bodyPr>
            <a:normAutofit/>
          </a:bodyPr>
          <a:lstStyle/>
          <a:p>
            <a:r>
              <a:rPr lang="en-GB" sz="4400"/>
              <a:t>Class Task </a:t>
            </a:r>
          </a:p>
        </p:txBody>
      </p:sp>
      <p:sp>
        <p:nvSpPr>
          <p:cNvPr id="5" name="Content Placeholder 4"/>
          <p:cNvSpPr>
            <a:spLocks noGrp="1"/>
          </p:cNvSpPr>
          <p:nvPr>
            <p:ph idx="1"/>
          </p:nvPr>
        </p:nvSpPr>
        <p:spPr>
          <a:xfrm>
            <a:off x="648930" y="2438400"/>
            <a:ext cx="6586489" cy="3785419"/>
          </a:xfrm>
        </p:spPr>
        <p:txBody>
          <a:bodyPr>
            <a:normAutofit/>
          </a:bodyPr>
          <a:lstStyle/>
          <a:p>
            <a:pPr marL="0" indent="0">
              <a:buNone/>
            </a:pPr>
            <a:r>
              <a:rPr lang="en-GB" sz="2400"/>
              <a:t>What could you do to be innovative or creative in setting up either a…</a:t>
            </a:r>
          </a:p>
          <a:p>
            <a:pPr marL="0" indent="0">
              <a:buNone/>
            </a:pPr>
            <a:endParaRPr lang="en-GB" sz="2400"/>
          </a:p>
          <a:p>
            <a:r>
              <a:rPr lang="en-GB" sz="2400"/>
              <a:t>Butchers shop</a:t>
            </a:r>
          </a:p>
          <a:p>
            <a:r>
              <a:rPr lang="en-GB" sz="2400"/>
              <a:t>Beautician parlour</a:t>
            </a:r>
          </a:p>
          <a:p>
            <a:r>
              <a:rPr lang="en-GB" sz="2400"/>
              <a:t>Online glasses shop</a:t>
            </a:r>
          </a:p>
        </p:txBody>
      </p:sp>
      <p:pic>
        <p:nvPicPr>
          <p:cNvPr id="2" name="Picture 1">
            <a:extLst>
              <a:ext uri="{FF2B5EF4-FFF2-40B4-BE49-F238E27FC236}">
                <a16:creationId xmlns:a16="http://schemas.microsoft.com/office/drawing/2014/main" id="{802F090E-05F2-EC46-B0EB-CF734FFCA3B9}"/>
              </a:ext>
            </a:extLst>
          </p:cNvPr>
          <p:cNvPicPr>
            <a:picLocks noChangeAspect="1"/>
          </p:cNvPicPr>
          <p:nvPr/>
        </p:nvPicPr>
        <p:blipFill rotWithShape="1">
          <a:blip r:embed="rId2"/>
          <a:srcRect l="7754" r="47126" b="-1"/>
          <a:stretch/>
        </p:blipFill>
        <p:spPr>
          <a:xfrm>
            <a:off x="7556408" y="10"/>
            <a:ext cx="4635591" cy="6857990"/>
          </a:xfrm>
          <a:prstGeom prst="rect">
            <a:avLst/>
          </a:prstGeom>
          <a:effectLst/>
        </p:spPr>
      </p:pic>
    </p:spTree>
    <p:extLst>
      <p:ext uri="{BB962C8B-B14F-4D97-AF65-F5344CB8AC3E}">
        <p14:creationId xmlns:p14="http://schemas.microsoft.com/office/powerpoint/2010/main" val="2939530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AC0EA96-918E-0D40-BB26-C4FBE285DAD7}"/>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04FBEE5B-C4E3-9944-B341-2D4EDF47755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Controversy</a:t>
            </a:r>
          </a:p>
        </p:txBody>
      </p:sp>
      <p:sp>
        <p:nvSpPr>
          <p:cNvPr id="3" name="Content Placeholder 2">
            <a:extLst>
              <a:ext uri="{FF2B5EF4-FFF2-40B4-BE49-F238E27FC236}">
                <a16:creationId xmlns:a16="http://schemas.microsoft.com/office/drawing/2014/main" id="{316F30FD-0A84-7942-B458-59CE1EF8A7EA}"/>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Marketing &amp; advertising</a:t>
            </a:r>
            <a:r>
              <a:rPr lang="en-US" sz="2400" kern="1200" dirty="0">
                <a:solidFill>
                  <a:srgbClr val="FFFFFF"/>
                </a:solidFill>
                <a:latin typeface="+mn-lt"/>
                <a:ea typeface="+mn-ea"/>
                <a:cs typeface="+mn-cs"/>
              </a:rPr>
              <a:t> sometimes pushes the boundaries, is interruptive, &amp; challenges the audience</a:t>
            </a:r>
          </a:p>
        </p:txBody>
      </p:sp>
    </p:spTree>
    <p:extLst>
      <p:ext uri="{BB962C8B-B14F-4D97-AF65-F5344CB8AC3E}">
        <p14:creationId xmlns:p14="http://schemas.microsoft.com/office/powerpoint/2010/main" val="3058971642"/>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B2E-DFAF-4945-8EB1-E686F7BE67BB}"/>
              </a:ext>
            </a:extLst>
          </p:cNvPr>
          <p:cNvSpPr>
            <a:spLocks noGrp="1"/>
          </p:cNvSpPr>
          <p:nvPr>
            <p:ph type="title"/>
          </p:nvPr>
        </p:nvSpPr>
        <p:spPr>
          <a:xfrm>
            <a:off x="648929" y="629266"/>
            <a:ext cx="6586491" cy="1676603"/>
          </a:xfrm>
        </p:spPr>
        <p:txBody>
          <a:bodyPr>
            <a:normAutofit/>
          </a:bodyPr>
          <a:lstStyle/>
          <a:p>
            <a:r>
              <a:rPr lang="en-US" sz="4400"/>
              <a:t>Class Task </a:t>
            </a:r>
          </a:p>
        </p:txBody>
      </p:sp>
      <p:sp>
        <p:nvSpPr>
          <p:cNvPr id="3" name="Content Placeholder 2">
            <a:extLst>
              <a:ext uri="{FF2B5EF4-FFF2-40B4-BE49-F238E27FC236}">
                <a16:creationId xmlns:a16="http://schemas.microsoft.com/office/drawing/2014/main" id="{8AD93C28-E835-1643-B799-F1CD68090875}"/>
              </a:ext>
            </a:extLst>
          </p:cNvPr>
          <p:cNvSpPr>
            <a:spLocks noGrp="1"/>
          </p:cNvSpPr>
          <p:nvPr>
            <p:ph idx="1"/>
          </p:nvPr>
        </p:nvSpPr>
        <p:spPr>
          <a:xfrm>
            <a:off x="648930" y="2438400"/>
            <a:ext cx="6586489" cy="3785419"/>
          </a:xfrm>
        </p:spPr>
        <p:txBody>
          <a:bodyPr>
            <a:normAutofit/>
          </a:bodyPr>
          <a:lstStyle/>
          <a:p>
            <a:pPr marL="0" indent="0">
              <a:buNone/>
            </a:pPr>
            <a:r>
              <a:rPr lang="en-US" sz="2400" dirty="0"/>
              <a:t>Do you believe hat there is no such thing as bad publicity?</a:t>
            </a:r>
          </a:p>
          <a:p>
            <a:pPr marL="0" indent="0">
              <a:buNone/>
            </a:pPr>
            <a:r>
              <a:rPr lang="en-US" sz="2400" dirty="0"/>
              <a:t>Do you feel it’s worth pushing the boundaries to get noticed?</a:t>
            </a:r>
          </a:p>
          <a:p>
            <a:pPr marL="0" indent="0">
              <a:buNone/>
            </a:pPr>
            <a:r>
              <a:rPr lang="en-US" sz="2400" dirty="0"/>
              <a:t>How far is too far? </a:t>
            </a:r>
          </a:p>
        </p:txBody>
      </p:sp>
      <p:pic>
        <p:nvPicPr>
          <p:cNvPr id="4" name="Picture 3">
            <a:extLst>
              <a:ext uri="{FF2B5EF4-FFF2-40B4-BE49-F238E27FC236}">
                <a16:creationId xmlns:a16="http://schemas.microsoft.com/office/drawing/2014/main" id="{9E9DAC57-C82F-734A-B32E-51819AD0E949}"/>
              </a:ext>
            </a:extLst>
          </p:cNvPr>
          <p:cNvPicPr>
            <a:picLocks noChangeAspect="1"/>
          </p:cNvPicPr>
          <p:nvPr/>
        </p:nvPicPr>
        <p:blipFill rotWithShape="1">
          <a:blip r:embed="rId2"/>
          <a:srcRect l="25707" r="29174" b="-1"/>
          <a:stretch/>
        </p:blipFill>
        <p:spPr>
          <a:xfrm>
            <a:off x="7556408" y="10"/>
            <a:ext cx="4635591" cy="6857990"/>
          </a:xfrm>
          <a:prstGeom prst="rect">
            <a:avLst/>
          </a:prstGeom>
          <a:effectLst/>
        </p:spPr>
      </p:pic>
    </p:spTree>
    <p:extLst>
      <p:ext uri="{BB962C8B-B14F-4D97-AF65-F5344CB8AC3E}">
        <p14:creationId xmlns:p14="http://schemas.microsoft.com/office/powerpoint/2010/main" val="1820437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2E33-48B4-9A4E-B244-3B25161904E7}"/>
              </a:ext>
            </a:extLst>
          </p:cNvPr>
          <p:cNvSpPr>
            <a:spLocks noGrp="1"/>
          </p:cNvSpPr>
          <p:nvPr>
            <p:ph type="title"/>
          </p:nvPr>
        </p:nvSpPr>
        <p:spPr>
          <a:xfrm>
            <a:off x="648929" y="629266"/>
            <a:ext cx="6586491" cy="1676603"/>
          </a:xfrm>
        </p:spPr>
        <p:txBody>
          <a:bodyPr>
            <a:normAutofit/>
          </a:bodyPr>
          <a:lstStyle/>
          <a:p>
            <a:r>
              <a:rPr lang="en-US" sz="4400"/>
              <a:t>Why Be Controversial?</a:t>
            </a:r>
          </a:p>
        </p:txBody>
      </p:sp>
      <p:sp>
        <p:nvSpPr>
          <p:cNvPr id="3" name="Content Placeholder 2">
            <a:extLst>
              <a:ext uri="{FF2B5EF4-FFF2-40B4-BE49-F238E27FC236}">
                <a16:creationId xmlns:a16="http://schemas.microsoft.com/office/drawing/2014/main" id="{77A9F60E-C454-2E47-95CF-22D1B52C23EC}"/>
              </a:ext>
            </a:extLst>
          </p:cNvPr>
          <p:cNvSpPr>
            <a:spLocks noGrp="1"/>
          </p:cNvSpPr>
          <p:nvPr>
            <p:ph idx="1"/>
          </p:nvPr>
        </p:nvSpPr>
        <p:spPr>
          <a:xfrm>
            <a:off x="648930" y="2438400"/>
            <a:ext cx="6586489" cy="3785419"/>
          </a:xfrm>
        </p:spPr>
        <p:txBody>
          <a:bodyPr>
            <a:normAutofit/>
          </a:bodyPr>
          <a:lstStyle/>
          <a:p>
            <a:pPr marL="0" indent="0">
              <a:buNone/>
            </a:pPr>
            <a:r>
              <a:rPr lang="en-US" sz="2200" dirty="0"/>
              <a:t>Cuts through the noise</a:t>
            </a:r>
          </a:p>
          <a:p>
            <a:pPr marL="0" indent="0">
              <a:buNone/>
            </a:pPr>
            <a:r>
              <a:rPr lang="en-US" sz="2200" dirty="0"/>
              <a:t>Widespread engagement </a:t>
            </a:r>
          </a:p>
          <a:p>
            <a:pPr marL="0" indent="0">
              <a:buNone/>
            </a:pPr>
            <a:r>
              <a:rPr lang="en-US" sz="2200" dirty="0"/>
              <a:t>Shareability</a:t>
            </a:r>
          </a:p>
          <a:p>
            <a:pPr marL="0" indent="0">
              <a:buNone/>
            </a:pPr>
            <a:r>
              <a:rPr lang="en-US" sz="2200" dirty="0"/>
              <a:t>Generates headline</a:t>
            </a:r>
          </a:p>
          <a:p>
            <a:pPr marL="0" indent="0">
              <a:buNone/>
            </a:pPr>
            <a:r>
              <a:rPr lang="en-US" sz="2200" dirty="0"/>
              <a:t>Better to be talked about than ignored?</a:t>
            </a:r>
          </a:p>
          <a:p>
            <a:pPr marL="0" indent="0">
              <a:buNone/>
            </a:pPr>
            <a:r>
              <a:rPr lang="en-US" sz="2200" dirty="0"/>
              <a:t>Triggers an emotional response</a:t>
            </a:r>
          </a:p>
          <a:p>
            <a:pPr marL="0" indent="0">
              <a:buNone/>
            </a:pPr>
            <a:r>
              <a:rPr lang="en-US" sz="2200" dirty="0"/>
              <a:t>Resonates deeply with people</a:t>
            </a:r>
          </a:p>
          <a:p>
            <a:pPr marL="0" indent="0">
              <a:buNone/>
            </a:pPr>
            <a:r>
              <a:rPr lang="en-US" sz="2200" dirty="0"/>
              <a:t>Can boost sales</a:t>
            </a:r>
          </a:p>
          <a:p>
            <a:pPr marL="0" indent="0">
              <a:buNone/>
            </a:pPr>
            <a:endParaRPr lang="en-US" sz="2200" dirty="0"/>
          </a:p>
          <a:p>
            <a:pPr marL="0" indent="0">
              <a:buNone/>
            </a:pPr>
            <a:endParaRPr lang="en-US" sz="2200" dirty="0"/>
          </a:p>
          <a:p>
            <a:pPr marL="0" indent="0">
              <a:buNone/>
            </a:pPr>
            <a:endParaRPr lang="en-US" sz="2200" dirty="0"/>
          </a:p>
        </p:txBody>
      </p:sp>
      <p:pic>
        <p:nvPicPr>
          <p:cNvPr id="4" name="Picture 3">
            <a:extLst>
              <a:ext uri="{FF2B5EF4-FFF2-40B4-BE49-F238E27FC236}">
                <a16:creationId xmlns:a16="http://schemas.microsoft.com/office/drawing/2014/main" id="{F8283F26-E9F7-8E46-8991-C25AC29E1D98}"/>
              </a:ext>
            </a:extLst>
          </p:cNvPr>
          <p:cNvPicPr>
            <a:picLocks noChangeAspect="1"/>
          </p:cNvPicPr>
          <p:nvPr/>
        </p:nvPicPr>
        <p:blipFill rotWithShape="1">
          <a:blip r:embed="rId2"/>
          <a:srcRect l="36989" r="18061"/>
          <a:stretch/>
        </p:blipFill>
        <p:spPr>
          <a:xfrm>
            <a:off x="7556408" y="10"/>
            <a:ext cx="4635591" cy="6857990"/>
          </a:xfrm>
          <a:prstGeom prst="rect">
            <a:avLst/>
          </a:prstGeom>
          <a:effectLst/>
        </p:spPr>
      </p:pic>
    </p:spTree>
    <p:extLst>
      <p:ext uri="{BB962C8B-B14F-4D97-AF65-F5344CB8AC3E}">
        <p14:creationId xmlns:p14="http://schemas.microsoft.com/office/powerpoint/2010/main" val="2572891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D2694-ABAD-B842-818F-B7F0DA97839E}"/>
              </a:ext>
            </a:extLst>
          </p:cNvPr>
          <p:cNvSpPr>
            <a:spLocks noGrp="1"/>
          </p:cNvSpPr>
          <p:nvPr>
            <p:ph type="title"/>
          </p:nvPr>
        </p:nvSpPr>
        <p:spPr/>
        <p:txBody>
          <a:bodyPr/>
          <a:lstStyle/>
          <a:p>
            <a:r>
              <a:rPr lang="en-US" dirty="0"/>
              <a:t>KFC Dancing Chicken </a:t>
            </a:r>
          </a:p>
        </p:txBody>
      </p:sp>
      <p:pic>
        <p:nvPicPr>
          <p:cNvPr id="7" name="Content Placeholder 6">
            <a:extLst>
              <a:ext uri="{FF2B5EF4-FFF2-40B4-BE49-F238E27FC236}">
                <a16:creationId xmlns:a16="http://schemas.microsoft.com/office/drawing/2014/main" id="{A0E7DD52-D348-464D-8AC0-5FB52EB4A9BA}"/>
              </a:ext>
            </a:extLst>
          </p:cNvPr>
          <p:cNvPicPr>
            <a:picLocks noGrp="1" noChangeAspect="1"/>
          </p:cNvPicPr>
          <p:nvPr>
            <p:ph idx="1"/>
          </p:nvPr>
        </p:nvPicPr>
        <p:blipFill>
          <a:blip r:embed="rId2"/>
          <a:stretch>
            <a:fillRect/>
          </a:stretch>
        </p:blipFill>
        <p:spPr>
          <a:xfrm>
            <a:off x="5265720" y="2424323"/>
            <a:ext cx="5708252" cy="1859609"/>
          </a:xfrm>
          <a:prstGeom prst="rect">
            <a:avLst/>
          </a:prstGeom>
        </p:spPr>
      </p:pic>
      <p:sp>
        <p:nvSpPr>
          <p:cNvPr id="8" name="Rectangle 7">
            <a:extLst>
              <a:ext uri="{FF2B5EF4-FFF2-40B4-BE49-F238E27FC236}">
                <a16:creationId xmlns:a16="http://schemas.microsoft.com/office/drawing/2014/main" id="{6CE31064-85A0-B54A-97A7-68164E38B721}"/>
              </a:ext>
            </a:extLst>
          </p:cNvPr>
          <p:cNvSpPr/>
          <p:nvPr/>
        </p:nvSpPr>
        <p:spPr>
          <a:xfrm>
            <a:off x="838200" y="1910275"/>
            <a:ext cx="3251852" cy="369332"/>
          </a:xfrm>
          <a:prstGeom prst="rect">
            <a:avLst/>
          </a:prstGeom>
        </p:spPr>
        <p:txBody>
          <a:bodyPr wrap="none">
            <a:spAutoFit/>
          </a:bodyPr>
          <a:lstStyle/>
          <a:p>
            <a:r>
              <a:rPr lang="en-US" dirty="0"/>
              <a:t>https://</a:t>
            </a:r>
            <a:r>
              <a:rPr lang="en-US" dirty="0" err="1"/>
              <a:t>youtu.be</a:t>
            </a:r>
            <a:r>
              <a:rPr lang="en-US" dirty="0"/>
              <a:t>/KykM1kwdaOA</a:t>
            </a:r>
          </a:p>
        </p:txBody>
      </p:sp>
      <p:pic>
        <p:nvPicPr>
          <p:cNvPr id="9" name="Picture 8">
            <a:extLst>
              <a:ext uri="{FF2B5EF4-FFF2-40B4-BE49-F238E27FC236}">
                <a16:creationId xmlns:a16="http://schemas.microsoft.com/office/drawing/2014/main" id="{43D65BD4-6434-894E-AF15-340595D208B8}"/>
              </a:ext>
            </a:extLst>
          </p:cNvPr>
          <p:cNvPicPr>
            <a:picLocks noChangeAspect="1"/>
          </p:cNvPicPr>
          <p:nvPr/>
        </p:nvPicPr>
        <p:blipFill>
          <a:blip r:embed="rId3"/>
          <a:stretch>
            <a:fillRect/>
          </a:stretch>
        </p:blipFill>
        <p:spPr>
          <a:xfrm>
            <a:off x="1676786" y="2414526"/>
            <a:ext cx="2829565" cy="3149893"/>
          </a:xfrm>
          <a:prstGeom prst="rect">
            <a:avLst/>
          </a:prstGeom>
        </p:spPr>
      </p:pic>
      <p:sp>
        <p:nvSpPr>
          <p:cNvPr id="10" name="TextBox 9">
            <a:extLst>
              <a:ext uri="{FF2B5EF4-FFF2-40B4-BE49-F238E27FC236}">
                <a16:creationId xmlns:a16="http://schemas.microsoft.com/office/drawing/2014/main" id="{A7ED49EB-456D-BB42-B8CE-900FF2C21F5A}"/>
              </a:ext>
            </a:extLst>
          </p:cNvPr>
          <p:cNvSpPr txBox="1"/>
          <p:nvPr/>
        </p:nvSpPr>
        <p:spPr>
          <a:xfrm>
            <a:off x="295422" y="6288258"/>
            <a:ext cx="7104184" cy="379828"/>
          </a:xfrm>
          <a:prstGeom prst="rect">
            <a:avLst/>
          </a:prstGeom>
          <a:noFill/>
        </p:spPr>
        <p:txBody>
          <a:bodyPr wrap="square" rtlCol="0">
            <a:spAutoFit/>
          </a:bodyPr>
          <a:lstStyle/>
          <a:p>
            <a:r>
              <a:rPr lang="en-US" dirty="0"/>
              <a:t>Source: </a:t>
            </a:r>
            <a:r>
              <a:rPr lang="en-GB" dirty="0">
                <a:hlinkClick r:id="rId4"/>
              </a:rPr>
              <a:t>https://realbusiness.co.uk/</a:t>
            </a:r>
            <a:r>
              <a:rPr lang="en-GB" dirty="0"/>
              <a:t>      804K YouTube views</a:t>
            </a:r>
            <a:endParaRPr lang="en-US" dirty="0"/>
          </a:p>
        </p:txBody>
      </p:sp>
      <p:pic>
        <p:nvPicPr>
          <p:cNvPr id="11" name="Picture 10">
            <a:extLst>
              <a:ext uri="{FF2B5EF4-FFF2-40B4-BE49-F238E27FC236}">
                <a16:creationId xmlns:a16="http://schemas.microsoft.com/office/drawing/2014/main" id="{6796DA90-17C1-F04D-A64F-47632621BFA2}"/>
              </a:ext>
            </a:extLst>
          </p:cNvPr>
          <p:cNvPicPr>
            <a:picLocks noChangeAspect="1"/>
          </p:cNvPicPr>
          <p:nvPr/>
        </p:nvPicPr>
        <p:blipFill>
          <a:blip r:embed="rId5"/>
          <a:stretch>
            <a:fillRect/>
          </a:stretch>
        </p:blipFill>
        <p:spPr>
          <a:xfrm>
            <a:off x="5271672" y="4554017"/>
            <a:ext cx="5702300" cy="927100"/>
          </a:xfrm>
          <a:prstGeom prst="rect">
            <a:avLst/>
          </a:prstGeom>
        </p:spPr>
      </p:pic>
    </p:spTree>
    <p:extLst>
      <p:ext uri="{BB962C8B-B14F-4D97-AF65-F5344CB8AC3E}">
        <p14:creationId xmlns:p14="http://schemas.microsoft.com/office/powerpoint/2010/main" val="1205447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7A6A5-AB75-9D40-BBA1-DB355C00D133}"/>
              </a:ext>
            </a:extLst>
          </p:cNvPr>
          <p:cNvSpPr>
            <a:spLocks noGrp="1"/>
          </p:cNvSpPr>
          <p:nvPr>
            <p:ph type="title"/>
          </p:nvPr>
        </p:nvSpPr>
        <p:spPr/>
        <p:txBody>
          <a:bodyPr/>
          <a:lstStyle/>
          <a:p>
            <a:r>
              <a:rPr lang="en-US" dirty="0" err="1"/>
              <a:t>Moneysupermarket</a:t>
            </a:r>
            <a:endParaRPr lang="en-US" dirty="0"/>
          </a:p>
        </p:txBody>
      </p:sp>
      <p:pic>
        <p:nvPicPr>
          <p:cNvPr id="4" name="Content Placeholder 3">
            <a:extLst>
              <a:ext uri="{FF2B5EF4-FFF2-40B4-BE49-F238E27FC236}">
                <a16:creationId xmlns:a16="http://schemas.microsoft.com/office/drawing/2014/main" id="{28EE08D4-1453-CB41-8815-79D53589EDB9}"/>
              </a:ext>
            </a:extLst>
          </p:cNvPr>
          <p:cNvPicPr>
            <a:picLocks noGrp="1" noChangeAspect="1"/>
          </p:cNvPicPr>
          <p:nvPr>
            <p:ph idx="1"/>
          </p:nvPr>
        </p:nvPicPr>
        <p:blipFill>
          <a:blip r:embed="rId2"/>
          <a:stretch>
            <a:fillRect/>
          </a:stretch>
        </p:blipFill>
        <p:spPr>
          <a:xfrm>
            <a:off x="838200" y="2464677"/>
            <a:ext cx="6642100" cy="2286000"/>
          </a:xfrm>
          <a:prstGeom prst="rect">
            <a:avLst/>
          </a:prstGeom>
        </p:spPr>
      </p:pic>
      <p:pic>
        <p:nvPicPr>
          <p:cNvPr id="6" name="Picture 5">
            <a:extLst>
              <a:ext uri="{FF2B5EF4-FFF2-40B4-BE49-F238E27FC236}">
                <a16:creationId xmlns:a16="http://schemas.microsoft.com/office/drawing/2014/main" id="{FE9AEDAB-DC5B-8C43-BCAE-1BE13C6BD2A1}"/>
              </a:ext>
            </a:extLst>
          </p:cNvPr>
          <p:cNvPicPr>
            <a:picLocks noChangeAspect="1"/>
          </p:cNvPicPr>
          <p:nvPr/>
        </p:nvPicPr>
        <p:blipFill>
          <a:blip r:embed="rId3"/>
          <a:stretch>
            <a:fillRect/>
          </a:stretch>
        </p:blipFill>
        <p:spPr>
          <a:xfrm>
            <a:off x="7749735" y="2668640"/>
            <a:ext cx="2235200" cy="1866900"/>
          </a:xfrm>
          <a:prstGeom prst="rect">
            <a:avLst/>
          </a:prstGeom>
        </p:spPr>
      </p:pic>
      <p:pic>
        <p:nvPicPr>
          <p:cNvPr id="7" name="Picture 6">
            <a:extLst>
              <a:ext uri="{FF2B5EF4-FFF2-40B4-BE49-F238E27FC236}">
                <a16:creationId xmlns:a16="http://schemas.microsoft.com/office/drawing/2014/main" id="{171946EE-4E69-D644-99C7-A128D315B341}"/>
              </a:ext>
            </a:extLst>
          </p:cNvPr>
          <p:cNvPicPr>
            <a:picLocks noChangeAspect="1"/>
          </p:cNvPicPr>
          <p:nvPr/>
        </p:nvPicPr>
        <p:blipFill>
          <a:blip r:embed="rId4"/>
          <a:stretch>
            <a:fillRect/>
          </a:stretch>
        </p:blipFill>
        <p:spPr>
          <a:xfrm>
            <a:off x="7749735" y="4750677"/>
            <a:ext cx="1625600" cy="660400"/>
          </a:xfrm>
          <a:prstGeom prst="rect">
            <a:avLst/>
          </a:prstGeom>
        </p:spPr>
      </p:pic>
      <p:sp>
        <p:nvSpPr>
          <p:cNvPr id="8" name="Rectangle 7">
            <a:extLst>
              <a:ext uri="{FF2B5EF4-FFF2-40B4-BE49-F238E27FC236}">
                <a16:creationId xmlns:a16="http://schemas.microsoft.com/office/drawing/2014/main" id="{993FEF1C-CC77-BB46-BDB0-63CF1EC26BEF}"/>
              </a:ext>
            </a:extLst>
          </p:cNvPr>
          <p:cNvSpPr/>
          <p:nvPr/>
        </p:nvSpPr>
        <p:spPr>
          <a:xfrm>
            <a:off x="838200" y="1810332"/>
            <a:ext cx="3131370" cy="369332"/>
          </a:xfrm>
          <a:prstGeom prst="rect">
            <a:avLst/>
          </a:prstGeom>
        </p:spPr>
        <p:txBody>
          <a:bodyPr wrap="none">
            <a:spAutoFit/>
          </a:bodyPr>
          <a:lstStyle/>
          <a:p>
            <a:r>
              <a:rPr lang="en-US" dirty="0"/>
              <a:t>https://</a:t>
            </a:r>
            <a:r>
              <a:rPr lang="en-US" dirty="0" err="1"/>
              <a:t>youtu.be</a:t>
            </a:r>
            <a:r>
              <a:rPr lang="en-US" dirty="0"/>
              <a:t>/DaP9sN67QKI</a:t>
            </a:r>
          </a:p>
        </p:txBody>
      </p:sp>
      <p:pic>
        <p:nvPicPr>
          <p:cNvPr id="11" name="Picture 10">
            <a:extLst>
              <a:ext uri="{FF2B5EF4-FFF2-40B4-BE49-F238E27FC236}">
                <a16:creationId xmlns:a16="http://schemas.microsoft.com/office/drawing/2014/main" id="{65BF0D27-D231-E44D-80FF-74560EBC447F}"/>
              </a:ext>
            </a:extLst>
          </p:cNvPr>
          <p:cNvPicPr>
            <a:picLocks noChangeAspect="1"/>
          </p:cNvPicPr>
          <p:nvPr/>
        </p:nvPicPr>
        <p:blipFill>
          <a:blip r:embed="rId5"/>
          <a:stretch>
            <a:fillRect/>
          </a:stretch>
        </p:blipFill>
        <p:spPr>
          <a:xfrm>
            <a:off x="838200" y="5030077"/>
            <a:ext cx="5867400" cy="762000"/>
          </a:xfrm>
          <a:prstGeom prst="rect">
            <a:avLst/>
          </a:prstGeom>
        </p:spPr>
      </p:pic>
    </p:spTree>
    <p:extLst>
      <p:ext uri="{BB962C8B-B14F-4D97-AF65-F5344CB8AC3E}">
        <p14:creationId xmlns:p14="http://schemas.microsoft.com/office/powerpoint/2010/main" val="1465743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4B707-303E-0440-8A6C-06D3D468E0EE}"/>
              </a:ext>
            </a:extLst>
          </p:cNvPr>
          <p:cNvSpPr>
            <a:spLocks noGrp="1"/>
          </p:cNvSpPr>
          <p:nvPr>
            <p:ph type="title"/>
          </p:nvPr>
        </p:nvSpPr>
        <p:spPr/>
        <p:txBody>
          <a:bodyPr/>
          <a:lstStyle/>
          <a:p>
            <a:r>
              <a:rPr lang="en-US" dirty="0"/>
              <a:t>Paddy Power </a:t>
            </a:r>
          </a:p>
        </p:txBody>
      </p:sp>
      <p:pic>
        <p:nvPicPr>
          <p:cNvPr id="8" name="Content Placeholder 7">
            <a:extLst>
              <a:ext uri="{FF2B5EF4-FFF2-40B4-BE49-F238E27FC236}">
                <a16:creationId xmlns:a16="http://schemas.microsoft.com/office/drawing/2014/main" id="{C0349633-C5C8-FB46-B675-A68BA4EAEA53}"/>
              </a:ext>
            </a:extLst>
          </p:cNvPr>
          <p:cNvPicPr>
            <a:picLocks noGrp="1" noChangeAspect="1"/>
          </p:cNvPicPr>
          <p:nvPr>
            <p:ph idx="1"/>
          </p:nvPr>
        </p:nvPicPr>
        <p:blipFill>
          <a:blip r:embed="rId2"/>
          <a:stretch>
            <a:fillRect/>
          </a:stretch>
        </p:blipFill>
        <p:spPr>
          <a:xfrm>
            <a:off x="6263738" y="3341871"/>
            <a:ext cx="2984500" cy="2159000"/>
          </a:xfrm>
          <a:prstGeom prst="rect">
            <a:avLst/>
          </a:prstGeom>
        </p:spPr>
      </p:pic>
      <p:pic>
        <p:nvPicPr>
          <p:cNvPr id="5" name="Picture 4">
            <a:extLst>
              <a:ext uri="{FF2B5EF4-FFF2-40B4-BE49-F238E27FC236}">
                <a16:creationId xmlns:a16="http://schemas.microsoft.com/office/drawing/2014/main" id="{45D55159-F72D-B04E-83C1-98243DFDDF36}"/>
              </a:ext>
            </a:extLst>
          </p:cNvPr>
          <p:cNvPicPr>
            <a:picLocks noChangeAspect="1"/>
          </p:cNvPicPr>
          <p:nvPr/>
        </p:nvPicPr>
        <p:blipFill>
          <a:blip r:embed="rId3"/>
          <a:stretch>
            <a:fillRect/>
          </a:stretch>
        </p:blipFill>
        <p:spPr>
          <a:xfrm>
            <a:off x="838200" y="3748271"/>
            <a:ext cx="5257800" cy="1752600"/>
          </a:xfrm>
          <a:prstGeom prst="rect">
            <a:avLst/>
          </a:prstGeom>
        </p:spPr>
      </p:pic>
      <p:pic>
        <p:nvPicPr>
          <p:cNvPr id="7" name="Picture 6">
            <a:extLst>
              <a:ext uri="{FF2B5EF4-FFF2-40B4-BE49-F238E27FC236}">
                <a16:creationId xmlns:a16="http://schemas.microsoft.com/office/drawing/2014/main" id="{53F0813A-5DA6-4F44-B74A-EB24EEF9DBAA}"/>
              </a:ext>
            </a:extLst>
          </p:cNvPr>
          <p:cNvPicPr>
            <a:picLocks noChangeAspect="1"/>
          </p:cNvPicPr>
          <p:nvPr/>
        </p:nvPicPr>
        <p:blipFill>
          <a:blip r:embed="rId4"/>
          <a:stretch>
            <a:fillRect/>
          </a:stretch>
        </p:blipFill>
        <p:spPr>
          <a:xfrm>
            <a:off x="1473200" y="1887629"/>
            <a:ext cx="1993900" cy="1663700"/>
          </a:xfrm>
          <a:prstGeom prst="rect">
            <a:avLst/>
          </a:prstGeom>
        </p:spPr>
      </p:pic>
      <p:pic>
        <p:nvPicPr>
          <p:cNvPr id="9" name="Picture 8">
            <a:extLst>
              <a:ext uri="{FF2B5EF4-FFF2-40B4-BE49-F238E27FC236}">
                <a16:creationId xmlns:a16="http://schemas.microsoft.com/office/drawing/2014/main" id="{270A1F6A-1408-7046-A474-240199E2888C}"/>
              </a:ext>
            </a:extLst>
          </p:cNvPr>
          <p:cNvPicPr>
            <a:picLocks noChangeAspect="1"/>
          </p:cNvPicPr>
          <p:nvPr/>
        </p:nvPicPr>
        <p:blipFill>
          <a:blip r:embed="rId5"/>
          <a:stretch>
            <a:fillRect/>
          </a:stretch>
        </p:blipFill>
        <p:spPr>
          <a:xfrm>
            <a:off x="855883" y="5697813"/>
            <a:ext cx="6515100" cy="685800"/>
          </a:xfrm>
          <a:prstGeom prst="rect">
            <a:avLst/>
          </a:prstGeom>
        </p:spPr>
      </p:pic>
      <p:sp>
        <p:nvSpPr>
          <p:cNvPr id="10" name="Rectangle 9">
            <a:extLst>
              <a:ext uri="{FF2B5EF4-FFF2-40B4-BE49-F238E27FC236}">
                <a16:creationId xmlns:a16="http://schemas.microsoft.com/office/drawing/2014/main" id="{AB1477AE-CFA5-4E48-8872-A7B16B697A0B}"/>
              </a:ext>
            </a:extLst>
          </p:cNvPr>
          <p:cNvSpPr/>
          <p:nvPr/>
        </p:nvSpPr>
        <p:spPr>
          <a:xfrm>
            <a:off x="4542786" y="2331613"/>
            <a:ext cx="3106428" cy="369332"/>
          </a:xfrm>
          <a:prstGeom prst="rect">
            <a:avLst/>
          </a:prstGeom>
        </p:spPr>
        <p:txBody>
          <a:bodyPr wrap="none">
            <a:spAutoFit/>
          </a:bodyPr>
          <a:lstStyle/>
          <a:p>
            <a:r>
              <a:rPr lang="en-US" dirty="0"/>
              <a:t>https://</a:t>
            </a:r>
            <a:r>
              <a:rPr lang="en-US" dirty="0" err="1"/>
              <a:t>youtu.be</a:t>
            </a:r>
            <a:r>
              <a:rPr lang="en-US" dirty="0"/>
              <a:t>/rLq340eDTCA</a:t>
            </a:r>
          </a:p>
        </p:txBody>
      </p:sp>
    </p:spTree>
    <p:extLst>
      <p:ext uri="{BB962C8B-B14F-4D97-AF65-F5344CB8AC3E}">
        <p14:creationId xmlns:p14="http://schemas.microsoft.com/office/powerpoint/2010/main" val="33129836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C6FC8-1597-DC4C-AA9A-79434ECA6BA5}"/>
              </a:ext>
            </a:extLst>
          </p:cNvPr>
          <p:cNvSpPr>
            <a:spLocks noGrp="1"/>
          </p:cNvSpPr>
          <p:nvPr>
            <p:ph type="title"/>
          </p:nvPr>
        </p:nvSpPr>
        <p:spPr>
          <a:xfrm>
            <a:off x="648929" y="629266"/>
            <a:ext cx="6586491" cy="1676603"/>
          </a:xfrm>
        </p:spPr>
        <p:txBody>
          <a:bodyPr>
            <a:normAutofit/>
          </a:bodyPr>
          <a:lstStyle/>
          <a:p>
            <a:r>
              <a:rPr lang="en-US" sz="4400"/>
              <a:t>Why Not? </a:t>
            </a:r>
          </a:p>
        </p:txBody>
      </p:sp>
      <p:sp>
        <p:nvSpPr>
          <p:cNvPr id="3" name="Content Placeholder 2">
            <a:extLst>
              <a:ext uri="{FF2B5EF4-FFF2-40B4-BE49-F238E27FC236}">
                <a16:creationId xmlns:a16="http://schemas.microsoft.com/office/drawing/2014/main" id="{8E0F5CA2-BD60-5446-8BF6-7EE127D69CCF}"/>
              </a:ext>
            </a:extLst>
          </p:cNvPr>
          <p:cNvSpPr>
            <a:spLocks noGrp="1"/>
          </p:cNvSpPr>
          <p:nvPr>
            <p:ph idx="1"/>
          </p:nvPr>
        </p:nvSpPr>
        <p:spPr>
          <a:xfrm>
            <a:off x="648930" y="2438400"/>
            <a:ext cx="6586489" cy="3785419"/>
          </a:xfrm>
        </p:spPr>
        <p:txBody>
          <a:bodyPr>
            <a:normAutofit/>
          </a:bodyPr>
          <a:lstStyle/>
          <a:p>
            <a:r>
              <a:rPr lang="en-US" sz="2400" dirty="0"/>
              <a:t>Offence</a:t>
            </a:r>
          </a:p>
          <a:p>
            <a:r>
              <a:rPr lang="en-US" sz="2400" dirty="0"/>
              <a:t>Brand reputation </a:t>
            </a:r>
          </a:p>
          <a:p>
            <a:r>
              <a:rPr lang="en-US" sz="2400" dirty="0"/>
              <a:t>Tone death</a:t>
            </a:r>
          </a:p>
          <a:p>
            <a:r>
              <a:rPr lang="en-US" sz="2400" dirty="0"/>
              <a:t>Regulation</a:t>
            </a:r>
          </a:p>
          <a:p>
            <a:r>
              <a:rPr lang="en-US" sz="2400" dirty="0"/>
              <a:t>Social media storm</a:t>
            </a:r>
          </a:p>
          <a:p>
            <a:endParaRPr lang="en-US" sz="2400" dirty="0"/>
          </a:p>
          <a:p>
            <a:endParaRPr lang="en-US" sz="2400" dirty="0"/>
          </a:p>
        </p:txBody>
      </p:sp>
      <p:pic>
        <p:nvPicPr>
          <p:cNvPr id="4" name="Picture 3">
            <a:extLst>
              <a:ext uri="{FF2B5EF4-FFF2-40B4-BE49-F238E27FC236}">
                <a16:creationId xmlns:a16="http://schemas.microsoft.com/office/drawing/2014/main" id="{8FDCC3C4-5C16-904D-ADDB-AE74D440B0D7}"/>
              </a:ext>
            </a:extLst>
          </p:cNvPr>
          <p:cNvPicPr>
            <a:picLocks noChangeAspect="1"/>
          </p:cNvPicPr>
          <p:nvPr/>
        </p:nvPicPr>
        <p:blipFill rotWithShape="1">
          <a:blip r:embed="rId2"/>
          <a:srcRect l="4016" r="8484"/>
          <a:stretch/>
        </p:blipFill>
        <p:spPr>
          <a:xfrm>
            <a:off x="7556408" y="10"/>
            <a:ext cx="4635591" cy="6857990"/>
          </a:xfrm>
          <a:prstGeom prst="rect">
            <a:avLst/>
          </a:prstGeom>
          <a:effectLst/>
        </p:spPr>
      </p:pic>
    </p:spTree>
    <p:extLst>
      <p:ext uri="{BB962C8B-B14F-4D97-AF65-F5344CB8AC3E}">
        <p14:creationId xmlns:p14="http://schemas.microsoft.com/office/powerpoint/2010/main" val="17684823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61F59-329A-DE44-891E-DCB0E2FF5224}"/>
              </a:ext>
            </a:extLst>
          </p:cNvPr>
          <p:cNvPicPr>
            <a:picLocks noChangeAspect="1"/>
          </p:cNvPicPr>
          <p:nvPr/>
        </p:nvPicPr>
        <p:blipFill rotWithShape="1">
          <a:blip r:embed="rId2"/>
          <a:srcRect t="10527" b="520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F414F-573E-8A40-832B-C9D389888662}"/>
              </a:ext>
            </a:extLst>
          </p:cNvPr>
          <p:cNvSpPr>
            <a:spLocks noGrp="1"/>
          </p:cNvSpPr>
          <p:nvPr>
            <p:ph type="title"/>
          </p:nvPr>
        </p:nvSpPr>
        <p:spPr>
          <a:xfrm>
            <a:off x="523875" y="5317240"/>
            <a:ext cx="11210925" cy="744836"/>
          </a:xfrm>
        </p:spPr>
        <p:txBody>
          <a:bodyPr>
            <a:normAutofit/>
          </a:bodyPr>
          <a:lstStyle/>
          <a:p>
            <a:pPr algn="ctr"/>
            <a:r>
              <a:rPr lang="en-US" sz="3600">
                <a:solidFill>
                  <a:schemeClr val="tx1">
                    <a:lumMod val="85000"/>
                    <a:lumOff val="15000"/>
                  </a:schemeClr>
                </a:solidFill>
              </a:rPr>
              <a:t>COMPLIANCE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1580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0049-1AA9-5845-9CE1-9FE003362E85}"/>
              </a:ext>
            </a:extLst>
          </p:cNvPr>
          <p:cNvSpPr>
            <a:spLocks noGrp="1"/>
          </p:cNvSpPr>
          <p:nvPr>
            <p:ph type="title"/>
          </p:nvPr>
        </p:nvSpPr>
        <p:spPr>
          <a:xfrm>
            <a:off x="648929" y="629266"/>
            <a:ext cx="3651467" cy="1676603"/>
          </a:xfrm>
        </p:spPr>
        <p:txBody>
          <a:bodyPr>
            <a:normAutofit/>
          </a:bodyPr>
          <a:lstStyle/>
          <a:p>
            <a:r>
              <a:rPr lang="en-US" sz="4400"/>
              <a:t>Industry  Regulators</a:t>
            </a:r>
          </a:p>
        </p:txBody>
      </p:sp>
      <p:sp>
        <p:nvSpPr>
          <p:cNvPr id="3" name="Content Placeholder 2">
            <a:extLst>
              <a:ext uri="{FF2B5EF4-FFF2-40B4-BE49-F238E27FC236}">
                <a16:creationId xmlns:a16="http://schemas.microsoft.com/office/drawing/2014/main" id="{7CB7FFAE-0872-4247-9607-C59A12B52136}"/>
              </a:ext>
            </a:extLst>
          </p:cNvPr>
          <p:cNvSpPr>
            <a:spLocks noGrp="1"/>
          </p:cNvSpPr>
          <p:nvPr>
            <p:ph idx="1"/>
          </p:nvPr>
        </p:nvSpPr>
        <p:spPr>
          <a:xfrm>
            <a:off x="648931" y="2438400"/>
            <a:ext cx="3651466" cy="3785419"/>
          </a:xfrm>
        </p:spPr>
        <p:txBody>
          <a:bodyPr>
            <a:normAutofit lnSpcReduction="10000"/>
          </a:bodyPr>
          <a:lstStyle/>
          <a:p>
            <a:r>
              <a:rPr lang="en-GB" sz="1800" dirty="0"/>
              <a:t>Your industry may be regulated</a:t>
            </a:r>
          </a:p>
          <a:p>
            <a:r>
              <a:rPr lang="en-GB" sz="1800" dirty="0"/>
              <a:t>Regulators implement and enforce rules/laws</a:t>
            </a:r>
          </a:p>
          <a:p>
            <a:r>
              <a:rPr lang="en-GB" sz="1800" dirty="0"/>
              <a:t>Regulations will have implications to your marketing </a:t>
            </a:r>
          </a:p>
          <a:p>
            <a:r>
              <a:rPr lang="en-GB" sz="1800" dirty="0"/>
              <a:t>Financial Conduct Authority All financial promotions must be clear, fair and not misleading regardless of the media type.</a:t>
            </a:r>
          </a:p>
          <a:p>
            <a:r>
              <a:rPr lang="en-GB" sz="1800" dirty="0"/>
              <a:t>Charity Commission of England and Wales</a:t>
            </a:r>
          </a:p>
          <a:p>
            <a:r>
              <a:rPr lang="en-GB" sz="1800" dirty="0"/>
              <a:t>Ofcom</a:t>
            </a:r>
          </a:p>
          <a:p>
            <a:r>
              <a:rPr lang="en-GB" sz="1800" dirty="0"/>
              <a:t>And more….</a:t>
            </a:r>
          </a:p>
          <a:p>
            <a:endParaRPr lang="en-GB" sz="1800" dirty="0"/>
          </a:p>
          <a:p>
            <a:endParaRPr lang="en-GB" sz="1800" dirty="0"/>
          </a:p>
          <a:p>
            <a:endParaRPr lang="en-US" sz="1800" dirty="0"/>
          </a:p>
        </p:txBody>
      </p:sp>
      <p:pic>
        <p:nvPicPr>
          <p:cNvPr id="4" name="Picture 3">
            <a:extLst>
              <a:ext uri="{FF2B5EF4-FFF2-40B4-BE49-F238E27FC236}">
                <a16:creationId xmlns:a16="http://schemas.microsoft.com/office/drawing/2014/main" id="{F4677C50-F356-5B46-B231-E794031CD835}"/>
              </a:ext>
            </a:extLst>
          </p:cNvPr>
          <p:cNvPicPr>
            <a:picLocks noChangeAspect="1"/>
          </p:cNvPicPr>
          <p:nvPr/>
        </p:nvPicPr>
        <p:blipFill rotWithShape="1">
          <a:blip r:embed="rId3"/>
          <a:srcRect r="38050"/>
          <a:stretch/>
        </p:blipFill>
        <p:spPr>
          <a:xfrm>
            <a:off x="4639056" y="10"/>
            <a:ext cx="7552944" cy="6857990"/>
          </a:xfrm>
          <a:prstGeom prst="rect">
            <a:avLst/>
          </a:prstGeom>
          <a:effectLst/>
        </p:spPr>
      </p:pic>
    </p:spTree>
    <p:extLst>
      <p:ext uri="{BB962C8B-B14F-4D97-AF65-F5344CB8AC3E}">
        <p14:creationId xmlns:p14="http://schemas.microsoft.com/office/powerpoint/2010/main" val="36485695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B0386-A15D-9540-94E2-87B4F2B7D2D5}"/>
              </a:ext>
            </a:extLst>
          </p:cNvPr>
          <p:cNvSpPr>
            <a:spLocks noGrp="1"/>
          </p:cNvSpPr>
          <p:nvPr>
            <p:ph type="title"/>
          </p:nvPr>
        </p:nvSpPr>
        <p:spPr>
          <a:xfrm>
            <a:off x="838200" y="365125"/>
            <a:ext cx="10515600" cy="1325563"/>
          </a:xfrm>
        </p:spPr>
        <p:txBody>
          <a:bodyPr/>
          <a:lstStyle/>
          <a:p>
            <a:r>
              <a:rPr lang="en-US"/>
              <a:t>ASA ( advertising standards authority)</a:t>
            </a:r>
            <a:endParaRPr lang="en-US" dirty="0"/>
          </a:p>
        </p:txBody>
      </p:sp>
      <p:sp>
        <p:nvSpPr>
          <p:cNvPr id="3" name="Content Placeholder 2">
            <a:extLst>
              <a:ext uri="{FF2B5EF4-FFF2-40B4-BE49-F238E27FC236}">
                <a16:creationId xmlns:a16="http://schemas.microsoft.com/office/drawing/2014/main" id="{694E7588-3C8D-CB42-90D3-6C6C87683474}"/>
              </a:ext>
            </a:extLst>
          </p:cNvPr>
          <p:cNvSpPr>
            <a:spLocks noGrp="1"/>
          </p:cNvSpPr>
          <p:nvPr>
            <p:ph idx="1"/>
          </p:nvPr>
        </p:nvSpPr>
        <p:spPr>
          <a:xfrm>
            <a:off x="838200" y="1690688"/>
            <a:ext cx="8134350" cy="4424362"/>
          </a:xfrm>
        </p:spPr>
        <p:txBody>
          <a:bodyPr>
            <a:normAutofit fontScale="92500" lnSpcReduction="20000"/>
          </a:bodyPr>
          <a:lstStyle/>
          <a:p>
            <a:r>
              <a:rPr lang="en-GB" dirty="0"/>
              <a:t>UK’s independent advertising regulator</a:t>
            </a:r>
            <a:endParaRPr lang="en-US" dirty="0"/>
          </a:p>
          <a:p>
            <a:r>
              <a:rPr lang="en-GB" dirty="0"/>
              <a:t> Their mission is to make every UK ad a responsible ad. </a:t>
            </a:r>
          </a:p>
          <a:p>
            <a:r>
              <a:rPr lang="en-US" dirty="0"/>
              <a:t>Regulates in a way that is </a:t>
            </a:r>
            <a:r>
              <a:rPr lang="en-GB" dirty="0"/>
              <a:t>regulating “transparent, proportionate, targeted, evidence-based, consistent and accountable”</a:t>
            </a:r>
          </a:p>
          <a:p>
            <a:r>
              <a:rPr lang="en-GB" dirty="0"/>
              <a:t>Ban ads which are misleading, harmful, offensive or irresponsible. </a:t>
            </a:r>
          </a:p>
          <a:p>
            <a:r>
              <a:rPr lang="en-GB" dirty="0"/>
              <a:t>Also monitor claims made by companies on their own websites and in social media </a:t>
            </a:r>
          </a:p>
          <a:p>
            <a:r>
              <a:rPr lang="en-GB" dirty="0"/>
              <a:t>In 2018, they resolved 33,727 complaints relating to more than 25,000 ads. They resolved 27,014 cases on our own initiative. 10,850 ads were either changed or removed </a:t>
            </a:r>
          </a:p>
          <a:p>
            <a:endParaRPr lang="en-GB" dirty="0"/>
          </a:p>
          <a:p>
            <a:endParaRPr lang="en-GB" dirty="0"/>
          </a:p>
          <a:p>
            <a:endParaRPr lang="en-US" dirty="0"/>
          </a:p>
        </p:txBody>
      </p:sp>
      <p:pic>
        <p:nvPicPr>
          <p:cNvPr id="4" name="Picture 3">
            <a:extLst>
              <a:ext uri="{FF2B5EF4-FFF2-40B4-BE49-F238E27FC236}">
                <a16:creationId xmlns:a16="http://schemas.microsoft.com/office/drawing/2014/main" id="{D1F3BA2B-ADAA-624D-8814-0129867E23C4}"/>
              </a:ext>
            </a:extLst>
          </p:cNvPr>
          <p:cNvPicPr>
            <a:picLocks noChangeAspect="1"/>
          </p:cNvPicPr>
          <p:nvPr/>
        </p:nvPicPr>
        <p:blipFill>
          <a:blip r:embed="rId2"/>
          <a:stretch>
            <a:fillRect/>
          </a:stretch>
        </p:blipFill>
        <p:spPr>
          <a:xfrm>
            <a:off x="9201151" y="1479550"/>
            <a:ext cx="2641600" cy="1164492"/>
          </a:xfrm>
          <a:prstGeom prst="rect">
            <a:avLst/>
          </a:prstGeom>
        </p:spPr>
      </p:pic>
    </p:spTree>
    <p:extLst>
      <p:ext uri="{BB962C8B-B14F-4D97-AF65-F5344CB8AC3E}">
        <p14:creationId xmlns:p14="http://schemas.microsoft.com/office/powerpoint/2010/main" val="38970392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2335-342B-964B-A12B-B82DF7B3DC36}"/>
              </a:ext>
            </a:extLst>
          </p:cNvPr>
          <p:cNvSpPr>
            <a:spLocks noGrp="1"/>
          </p:cNvSpPr>
          <p:nvPr>
            <p:ph type="title"/>
          </p:nvPr>
        </p:nvSpPr>
        <p:spPr/>
        <p:txBody>
          <a:bodyPr/>
          <a:lstStyle/>
          <a:p>
            <a:r>
              <a:rPr lang="en-US" dirty="0"/>
              <a:t>CAP/BCAP</a:t>
            </a:r>
          </a:p>
        </p:txBody>
      </p:sp>
      <p:sp>
        <p:nvSpPr>
          <p:cNvPr id="3" name="Content Placeholder 2">
            <a:extLst>
              <a:ext uri="{FF2B5EF4-FFF2-40B4-BE49-F238E27FC236}">
                <a16:creationId xmlns:a16="http://schemas.microsoft.com/office/drawing/2014/main" id="{BE9DABA4-ED6B-654B-A56D-4973D3028886}"/>
              </a:ext>
            </a:extLst>
          </p:cNvPr>
          <p:cNvSpPr>
            <a:spLocks noGrp="1"/>
          </p:cNvSpPr>
          <p:nvPr>
            <p:ph idx="1"/>
          </p:nvPr>
        </p:nvSpPr>
        <p:spPr/>
        <p:txBody>
          <a:bodyPr>
            <a:normAutofit fontScale="70000" lnSpcReduction="20000"/>
          </a:bodyPr>
          <a:lstStyle/>
          <a:p>
            <a:r>
              <a:rPr lang="en-US" dirty="0"/>
              <a:t>Made up of members of advertising profession</a:t>
            </a:r>
          </a:p>
          <a:p>
            <a:r>
              <a:rPr lang="en-GB" dirty="0"/>
              <a:t>Writes and maintains the UK Advertising Codes,</a:t>
            </a:r>
          </a:p>
          <a:p>
            <a:pPr fontAlgn="base"/>
            <a:r>
              <a:rPr lang="en-GB" dirty="0"/>
              <a:t>The CAP Code – Non broadcast media</a:t>
            </a:r>
          </a:p>
          <a:p>
            <a:pPr fontAlgn="base"/>
            <a:r>
              <a:rPr lang="en-GB" dirty="0"/>
              <a:t>The BCAP Code </a:t>
            </a:r>
            <a:r>
              <a:rPr lang="en-GB" b="1" dirty="0"/>
              <a:t>- </a:t>
            </a:r>
            <a:r>
              <a:rPr lang="en-GB" dirty="0"/>
              <a:t>radio and television services licensed by the industry regulator Ofcom</a:t>
            </a:r>
          </a:p>
          <a:p>
            <a:pPr fontAlgn="base"/>
            <a:r>
              <a:rPr lang="en-GB" dirty="0"/>
              <a:t>Under both codes you must be able to prove what is claimed in your advertisements. </a:t>
            </a:r>
          </a:p>
          <a:p>
            <a:pPr fontAlgn="base"/>
            <a:r>
              <a:rPr lang="en-GB" dirty="0"/>
              <a:t>If you are presenting a point of view about your products you must make it clear that it is an opinion rather than a statement of fact.</a:t>
            </a:r>
          </a:p>
          <a:p>
            <a:pPr fontAlgn="base"/>
            <a:r>
              <a:rPr lang="en-GB" dirty="0"/>
              <a:t>Marketing communication  needs to be socially responsible</a:t>
            </a:r>
          </a:p>
          <a:p>
            <a:pPr fontAlgn="base"/>
            <a:r>
              <a:rPr lang="en-GB" dirty="0"/>
              <a:t>It should not offend its audience nor cause fear or distress without good reason</a:t>
            </a:r>
          </a:p>
          <a:p>
            <a:pPr fontAlgn="base"/>
            <a:r>
              <a:rPr lang="en-GB" dirty="0"/>
              <a:t>It should not show unsafe or anti-social behaviour</a:t>
            </a:r>
          </a:p>
          <a:p>
            <a:pPr fontAlgn="base"/>
            <a:r>
              <a:rPr lang="en-GB" dirty="0"/>
              <a:t>It must not encourage people to break the law</a:t>
            </a:r>
          </a:p>
          <a:p>
            <a:pPr fontAlgn="base"/>
            <a:r>
              <a:rPr lang="en-GB" dirty="0"/>
              <a:t>There are also </a:t>
            </a:r>
            <a:r>
              <a:rPr lang="en-GB" b="1" dirty="0"/>
              <a:t>specific requirements</a:t>
            </a:r>
            <a:r>
              <a:rPr lang="en-GB" dirty="0"/>
              <a:t> that apply to specific sectors, in areas from food and medicines to tobacco and alcohol. For example, you can claim your drink is 'low in alcohol' only if it contains between 0.5 per cent and 1.2 per cent alcohol by volume.</a:t>
            </a:r>
          </a:p>
          <a:p>
            <a:endParaRPr lang="en-GB" dirty="0"/>
          </a:p>
          <a:p>
            <a:endParaRPr lang="en-US" dirty="0"/>
          </a:p>
        </p:txBody>
      </p:sp>
    </p:spTree>
    <p:extLst>
      <p:ext uri="{BB962C8B-B14F-4D97-AF65-F5344CB8AC3E}">
        <p14:creationId xmlns:p14="http://schemas.microsoft.com/office/powerpoint/2010/main" val="35456128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AE89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Freeform: Shape 1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3C866E01-365C-E941-AE71-2EFC02B5ACF3}"/>
              </a:ext>
            </a:extLst>
          </p:cNvPr>
          <p:cNvPicPr>
            <a:picLocks noGrp="1" noChangeAspect="1"/>
          </p:cNvPicPr>
          <p:nvPr>
            <p:ph idx="1"/>
          </p:nvPr>
        </p:nvPicPr>
        <p:blipFill>
          <a:blip r:embed="rId3"/>
          <a:stretch>
            <a:fillRect/>
          </a:stretch>
        </p:blipFill>
        <p:spPr>
          <a:xfrm>
            <a:off x="3880992" y="1176793"/>
            <a:ext cx="4172923" cy="4548146"/>
          </a:xfrm>
          <a:prstGeom prst="rect">
            <a:avLst/>
          </a:prstGeom>
        </p:spPr>
      </p:pic>
    </p:spTree>
    <p:extLst>
      <p:ext uri="{BB962C8B-B14F-4D97-AF65-F5344CB8AC3E}">
        <p14:creationId xmlns:p14="http://schemas.microsoft.com/office/powerpoint/2010/main" val="10584612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BD96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C8CF3-D6E9-2742-A660-650A0A1A401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2018 report </a:t>
            </a:r>
          </a:p>
        </p:txBody>
      </p:sp>
      <p:pic>
        <p:nvPicPr>
          <p:cNvPr id="4" name="Content Placeholder 3">
            <a:extLst>
              <a:ext uri="{FF2B5EF4-FFF2-40B4-BE49-F238E27FC236}">
                <a16:creationId xmlns:a16="http://schemas.microsoft.com/office/drawing/2014/main" id="{339FD9AE-BBCA-504D-A666-A10E13E790EA}"/>
              </a:ext>
            </a:extLst>
          </p:cNvPr>
          <p:cNvPicPr>
            <a:picLocks noGrp="1" noChangeAspect="1"/>
          </p:cNvPicPr>
          <p:nvPr>
            <p:ph idx="1"/>
          </p:nvPr>
        </p:nvPicPr>
        <p:blipFill>
          <a:blip r:embed="rId2"/>
          <a:stretch>
            <a:fillRect/>
          </a:stretch>
        </p:blipFill>
        <p:spPr>
          <a:xfrm>
            <a:off x="4184457" y="961812"/>
            <a:ext cx="6896485" cy="4930987"/>
          </a:xfrm>
          <a:prstGeom prst="rect">
            <a:avLst/>
          </a:prstGeom>
        </p:spPr>
      </p:pic>
    </p:spTree>
    <p:extLst>
      <p:ext uri="{BB962C8B-B14F-4D97-AF65-F5344CB8AC3E}">
        <p14:creationId xmlns:p14="http://schemas.microsoft.com/office/powerpoint/2010/main" val="40275192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BE28C91-BC61-5145-80CF-E23BD4A047F0}"/>
              </a:ext>
            </a:extLst>
          </p:cNvPr>
          <p:cNvPicPr>
            <a:picLocks noGrp="1" noChangeAspect="1"/>
          </p:cNvPicPr>
          <p:nvPr>
            <p:ph idx="4294967295"/>
          </p:nvPr>
        </p:nvPicPr>
        <p:blipFill rotWithShape="1">
          <a:blip r:embed="rId2"/>
          <a:srcRect t="14085" b="20994"/>
          <a:stretch/>
        </p:blipFill>
        <p:spPr>
          <a:xfrm>
            <a:off x="-119063" y="-165099"/>
            <a:ext cx="12430125" cy="11285864"/>
          </a:xfrm>
          <a:prstGeom prst="rect">
            <a:avLst/>
          </a:prstGeom>
          <a:effectLst/>
        </p:spPr>
      </p:pic>
      <p:sp>
        <p:nvSpPr>
          <p:cNvPr id="2" name="Title 1">
            <a:extLst>
              <a:ext uri="{FF2B5EF4-FFF2-40B4-BE49-F238E27FC236}">
                <a16:creationId xmlns:a16="http://schemas.microsoft.com/office/drawing/2014/main" id="{202F66CF-A7B3-714A-AB0E-4E62E806B74C}"/>
              </a:ext>
            </a:extLst>
          </p:cNvPr>
          <p:cNvSpPr>
            <a:spLocks noGrp="1"/>
          </p:cNvSpPr>
          <p:nvPr>
            <p:ph type="title" idx="4294967295"/>
          </p:nvPr>
        </p:nvSpPr>
        <p:spPr>
          <a:xfrm>
            <a:off x="185737" y="5477833"/>
            <a:ext cx="10515600" cy="1325563"/>
          </a:xfrm>
        </p:spPr>
        <p:txBody>
          <a:bodyPr vert="horz" lIns="91440" tIns="45720" rIns="91440" bIns="45720" rtlCol="0" anchor="ctr">
            <a:normAutofit/>
          </a:bodyPr>
          <a:lstStyle/>
          <a:p>
            <a:r>
              <a:rPr lang="en-US" sz="3700" b="1" kern="1200" dirty="0">
                <a:solidFill>
                  <a:schemeClr val="bg1"/>
                </a:solidFill>
                <a:latin typeface="+mj-lt"/>
                <a:ea typeface="+mj-ea"/>
                <a:cs typeface="+mj-cs"/>
              </a:rPr>
              <a:t>Over To You! You’re the judge… </a:t>
            </a:r>
          </a:p>
        </p:txBody>
      </p:sp>
    </p:spTree>
    <p:extLst>
      <p:ext uri="{BB962C8B-B14F-4D97-AF65-F5344CB8AC3E}">
        <p14:creationId xmlns:p14="http://schemas.microsoft.com/office/powerpoint/2010/main" val="19733341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E9C2A2-3425-9344-B032-1E2D295945DC}"/>
              </a:ext>
            </a:extLst>
          </p:cNvPr>
          <p:cNvSpPr>
            <a:spLocks noGrp="1"/>
          </p:cNvSpPr>
          <p:nvPr>
            <p:ph idx="1"/>
          </p:nvPr>
        </p:nvSpPr>
        <p:spPr>
          <a:xfrm>
            <a:off x="838200" y="739775"/>
            <a:ext cx="10515600" cy="4351338"/>
          </a:xfrm>
        </p:spPr>
        <p:txBody>
          <a:bodyPr/>
          <a:lstStyle/>
          <a:p>
            <a:pPr marL="0" indent="0">
              <a:buNone/>
            </a:pPr>
            <a:r>
              <a:rPr lang="en-GB" dirty="0"/>
              <a:t>Posts for </a:t>
            </a:r>
            <a:r>
              <a:rPr lang="en-GB" dirty="0" err="1"/>
              <a:t>BoomBod</a:t>
            </a:r>
            <a:r>
              <a:rPr lang="en-GB" dirty="0"/>
              <a:t> </a:t>
            </a:r>
            <a:r>
              <a:rPr lang="en-GB" dirty="0" err="1"/>
              <a:t>Ltd’s</a:t>
            </a:r>
            <a:r>
              <a:rPr lang="en-GB" dirty="0"/>
              <a:t> weight loss products, appeared on the Instagram accounts of </a:t>
            </a:r>
            <a:r>
              <a:rPr lang="en-GB" dirty="0" err="1"/>
              <a:t>Boombod</a:t>
            </a:r>
            <a:r>
              <a:rPr lang="en-GB" dirty="0"/>
              <a:t>, as well as for Lauren </a:t>
            </a:r>
            <a:r>
              <a:rPr lang="en-GB" dirty="0" err="1"/>
              <a:t>Goodger</a:t>
            </a:r>
            <a:r>
              <a:rPr lang="en-GB" dirty="0"/>
              <a:t> and Katie Price. </a:t>
            </a:r>
          </a:p>
          <a:p>
            <a:pPr marL="0" indent="0">
              <a:buNone/>
            </a:pPr>
            <a:endParaRPr lang="en-GB" dirty="0"/>
          </a:p>
          <a:p>
            <a:pPr marL="0" indent="0">
              <a:buNone/>
            </a:pPr>
            <a:endParaRPr lang="en-US" dirty="0"/>
          </a:p>
        </p:txBody>
      </p:sp>
      <p:pic>
        <p:nvPicPr>
          <p:cNvPr id="4" name="Picture 3">
            <a:extLst>
              <a:ext uri="{FF2B5EF4-FFF2-40B4-BE49-F238E27FC236}">
                <a16:creationId xmlns:a16="http://schemas.microsoft.com/office/drawing/2014/main" id="{E943CDE5-A5DE-2849-B238-1263622AA0CB}"/>
              </a:ext>
            </a:extLst>
          </p:cNvPr>
          <p:cNvPicPr>
            <a:picLocks noChangeAspect="1"/>
          </p:cNvPicPr>
          <p:nvPr/>
        </p:nvPicPr>
        <p:blipFill>
          <a:blip r:embed="rId2"/>
          <a:stretch>
            <a:fillRect/>
          </a:stretch>
        </p:blipFill>
        <p:spPr>
          <a:xfrm>
            <a:off x="838200" y="2400300"/>
            <a:ext cx="5805507" cy="2954337"/>
          </a:xfrm>
          <a:prstGeom prst="rect">
            <a:avLst/>
          </a:prstGeom>
        </p:spPr>
      </p:pic>
    </p:spTree>
    <p:extLst>
      <p:ext uri="{BB962C8B-B14F-4D97-AF65-F5344CB8AC3E}">
        <p14:creationId xmlns:p14="http://schemas.microsoft.com/office/powerpoint/2010/main" val="3648525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E644CBE-830A-2346-B32B-7BB1FFAB5EE4}"/>
              </a:ext>
            </a:extLst>
          </p:cNvPr>
          <p:cNvPicPr>
            <a:picLocks noGrp="1" noChangeAspect="1"/>
          </p:cNvPicPr>
          <p:nvPr>
            <p:ph idx="1"/>
          </p:nvPr>
        </p:nvPicPr>
        <p:blipFill>
          <a:blip r:embed="rId2"/>
          <a:stretch>
            <a:fillRect/>
          </a:stretch>
        </p:blipFill>
        <p:spPr>
          <a:xfrm>
            <a:off x="0" y="0"/>
            <a:ext cx="7714283" cy="4351338"/>
          </a:xfrm>
          <a:prstGeom prst="rect">
            <a:avLst/>
          </a:prstGeom>
        </p:spPr>
      </p:pic>
      <p:pic>
        <p:nvPicPr>
          <p:cNvPr id="6" name="Picture 5">
            <a:extLst>
              <a:ext uri="{FF2B5EF4-FFF2-40B4-BE49-F238E27FC236}">
                <a16:creationId xmlns:a16="http://schemas.microsoft.com/office/drawing/2014/main" id="{4C0B41B3-3F9A-354F-B8E0-17FC791E32AC}"/>
              </a:ext>
            </a:extLst>
          </p:cNvPr>
          <p:cNvPicPr>
            <a:picLocks noChangeAspect="1"/>
          </p:cNvPicPr>
          <p:nvPr/>
        </p:nvPicPr>
        <p:blipFill>
          <a:blip r:embed="rId3"/>
          <a:stretch>
            <a:fillRect/>
          </a:stretch>
        </p:blipFill>
        <p:spPr>
          <a:xfrm>
            <a:off x="4937125" y="2731047"/>
            <a:ext cx="7254875" cy="4126953"/>
          </a:xfrm>
          <a:prstGeom prst="rect">
            <a:avLst/>
          </a:prstGeom>
        </p:spPr>
      </p:pic>
    </p:spTree>
    <p:extLst>
      <p:ext uri="{BB962C8B-B14F-4D97-AF65-F5344CB8AC3E}">
        <p14:creationId xmlns:p14="http://schemas.microsoft.com/office/powerpoint/2010/main" val="7811697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C6A0-76BB-A846-B72A-51D471152D1C}"/>
              </a:ext>
            </a:extLst>
          </p:cNvPr>
          <p:cNvSpPr>
            <a:spLocks noGrp="1"/>
          </p:cNvSpPr>
          <p:nvPr>
            <p:ph type="title"/>
          </p:nvPr>
        </p:nvSpPr>
        <p:spPr>
          <a:xfrm>
            <a:off x="648929" y="629266"/>
            <a:ext cx="4944152" cy="1622321"/>
          </a:xfrm>
        </p:spPr>
        <p:txBody>
          <a:bodyPr>
            <a:normAutofit/>
          </a:bodyPr>
          <a:lstStyle/>
          <a:p>
            <a:r>
              <a:rPr lang="en-US" sz="4400"/>
              <a:t>Verdict  </a:t>
            </a:r>
          </a:p>
        </p:txBody>
      </p:sp>
      <p:sp>
        <p:nvSpPr>
          <p:cNvPr id="3" name="Content Placeholder 2">
            <a:extLst>
              <a:ext uri="{FF2B5EF4-FFF2-40B4-BE49-F238E27FC236}">
                <a16:creationId xmlns:a16="http://schemas.microsoft.com/office/drawing/2014/main" id="{2A9961C2-1FF4-0648-87BF-DF1EF935EBF5}"/>
              </a:ext>
            </a:extLst>
          </p:cNvPr>
          <p:cNvSpPr>
            <a:spLocks noGrp="1"/>
          </p:cNvSpPr>
          <p:nvPr>
            <p:ph idx="1"/>
          </p:nvPr>
        </p:nvSpPr>
        <p:spPr>
          <a:xfrm>
            <a:off x="648930" y="2438400"/>
            <a:ext cx="4944151" cy="3785419"/>
          </a:xfrm>
        </p:spPr>
        <p:txBody>
          <a:bodyPr>
            <a:normAutofit/>
          </a:bodyPr>
          <a:lstStyle/>
          <a:p>
            <a:r>
              <a:rPr lang="en-GB" sz="2400"/>
              <a:t>The Advertising Standards Authority said the influencers' posts were irresponsible.</a:t>
            </a:r>
          </a:p>
          <a:p>
            <a:r>
              <a:rPr lang="en-GB" sz="2400"/>
              <a:t>The ads must not appear again in the same form," it ruled.</a:t>
            </a:r>
          </a:p>
          <a:p>
            <a:r>
              <a:rPr lang="en-GB" sz="2400"/>
              <a:t>"It was clear from the ads that the influencers did not need to lose weight in order to achieve a healthy weight," the ASA wrote in the Boo mBod ruling.</a:t>
            </a:r>
            <a:endParaRPr lang="en-US" sz="2400"/>
          </a:p>
        </p:txBody>
      </p:sp>
      <p:sp>
        <p:nvSpPr>
          <p:cNvPr id="9" name="Rectangle 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447AA5-D0E5-B844-93C4-82FED4D693A2}"/>
              </a:ext>
            </a:extLst>
          </p:cNvPr>
          <p:cNvPicPr>
            <a:picLocks noChangeAspect="1"/>
          </p:cNvPicPr>
          <p:nvPr/>
        </p:nvPicPr>
        <p:blipFill>
          <a:blip r:embed="rId2"/>
          <a:stretch>
            <a:fillRect/>
          </a:stretch>
        </p:blipFill>
        <p:spPr>
          <a:xfrm>
            <a:off x="7060689" y="2464173"/>
            <a:ext cx="4163991" cy="1780105"/>
          </a:xfrm>
          <a:prstGeom prst="rect">
            <a:avLst/>
          </a:prstGeom>
          <a:effectLst/>
        </p:spPr>
      </p:pic>
      <p:sp>
        <p:nvSpPr>
          <p:cNvPr id="5" name="TextBox 4">
            <a:extLst>
              <a:ext uri="{FF2B5EF4-FFF2-40B4-BE49-F238E27FC236}">
                <a16:creationId xmlns:a16="http://schemas.microsoft.com/office/drawing/2014/main" id="{CDB54177-B78F-5C4A-AD01-33F225B8DC62}"/>
              </a:ext>
            </a:extLst>
          </p:cNvPr>
          <p:cNvSpPr txBox="1"/>
          <p:nvPr/>
        </p:nvSpPr>
        <p:spPr>
          <a:xfrm>
            <a:off x="7186613" y="5672138"/>
            <a:ext cx="3771900" cy="369332"/>
          </a:xfrm>
          <a:prstGeom prst="rect">
            <a:avLst/>
          </a:prstGeom>
          <a:noFill/>
        </p:spPr>
        <p:txBody>
          <a:bodyPr wrap="square" rtlCol="0">
            <a:spAutoFit/>
          </a:bodyPr>
          <a:lstStyle/>
          <a:p>
            <a:r>
              <a:rPr lang="en-US" dirty="0"/>
              <a:t>BBC Website </a:t>
            </a:r>
            <a:r>
              <a:rPr lang="en-US" dirty="0" err="1"/>
              <a:t>Artice</a:t>
            </a:r>
            <a:endParaRPr lang="en-US" dirty="0"/>
          </a:p>
        </p:txBody>
      </p:sp>
    </p:spTree>
    <p:extLst>
      <p:ext uri="{BB962C8B-B14F-4D97-AF65-F5344CB8AC3E}">
        <p14:creationId xmlns:p14="http://schemas.microsoft.com/office/powerpoint/2010/main" val="7574105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F2BF-C820-6D4F-9581-E9EB760E81F3}"/>
              </a:ext>
            </a:extLst>
          </p:cNvPr>
          <p:cNvSpPr>
            <a:spLocks noGrp="1"/>
          </p:cNvSpPr>
          <p:nvPr>
            <p:ph type="title"/>
          </p:nvPr>
        </p:nvSpPr>
        <p:spPr>
          <a:xfrm>
            <a:off x="838200" y="0"/>
            <a:ext cx="10515600" cy="1325563"/>
          </a:xfrm>
        </p:spPr>
        <p:txBody>
          <a:bodyPr/>
          <a:lstStyle/>
          <a:p>
            <a:r>
              <a:rPr lang="en-US" dirty="0" err="1"/>
              <a:t>BooHoo</a:t>
            </a:r>
            <a:endParaRPr lang="en-US" dirty="0"/>
          </a:p>
        </p:txBody>
      </p:sp>
      <p:pic>
        <p:nvPicPr>
          <p:cNvPr id="4" name="Content Placeholder 3">
            <a:extLst>
              <a:ext uri="{FF2B5EF4-FFF2-40B4-BE49-F238E27FC236}">
                <a16:creationId xmlns:a16="http://schemas.microsoft.com/office/drawing/2014/main" id="{A151A181-D410-7A41-98A1-88E57B531470}"/>
              </a:ext>
            </a:extLst>
          </p:cNvPr>
          <p:cNvPicPr>
            <a:picLocks noGrp="1" noChangeAspect="1"/>
          </p:cNvPicPr>
          <p:nvPr>
            <p:ph idx="1"/>
          </p:nvPr>
        </p:nvPicPr>
        <p:blipFill>
          <a:blip r:embed="rId2"/>
          <a:stretch>
            <a:fillRect/>
          </a:stretch>
        </p:blipFill>
        <p:spPr>
          <a:xfrm>
            <a:off x="7516265" y="365125"/>
            <a:ext cx="3685136" cy="6194281"/>
          </a:xfrm>
          <a:prstGeom prst="rect">
            <a:avLst/>
          </a:prstGeom>
        </p:spPr>
      </p:pic>
      <p:sp>
        <p:nvSpPr>
          <p:cNvPr id="5" name="TextBox 4">
            <a:extLst>
              <a:ext uri="{FF2B5EF4-FFF2-40B4-BE49-F238E27FC236}">
                <a16:creationId xmlns:a16="http://schemas.microsoft.com/office/drawing/2014/main" id="{43952E20-EC0F-D14D-90AB-B5D137BCF68D}"/>
              </a:ext>
            </a:extLst>
          </p:cNvPr>
          <p:cNvSpPr txBox="1"/>
          <p:nvPr/>
        </p:nvSpPr>
        <p:spPr>
          <a:xfrm>
            <a:off x="414338" y="2701927"/>
            <a:ext cx="6029325" cy="4247317"/>
          </a:xfrm>
          <a:prstGeom prst="rect">
            <a:avLst/>
          </a:prstGeom>
          <a:noFill/>
        </p:spPr>
        <p:txBody>
          <a:bodyPr wrap="square" rtlCol="0">
            <a:spAutoFit/>
          </a:bodyPr>
          <a:lstStyle/>
          <a:p>
            <a:r>
              <a:rPr lang="en-GB" dirty="0"/>
              <a:t>The complainant challenged whether the reference to "send nudes" was socially irresponsible.</a:t>
            </a:r>
          </a:p>
          <a:p>
            <a:endParaRPr lang="en-GB" dirty="0"/>
          </a:p>
          <a:p>
            <a:r>
              <a:rPr lang="en-GB" dirty="0"/>
              <a:t>“</a:t>
            </a:r>
            <a:r>
              <a:rPr lang="en-GB" dirty="0" err="1"/>
              <a:t>Boohoo.com</a:t>
            </a:r>
            <a:r>
              <a:rPr lang="en-GB" dirty="0"/>
              <a:t> UK Ltd said that their use of the word “nude” was solely to describe the colour resembling that of the wearer’s skin. They said they targeted their customers by sending them the latest fashion trends, including the trend for “nude” colours. They said that the word was widely used by other retailers in relation to apparel. The Boohoo brand targeted customers aged 16 to 24 years old. To sign up to Boohoo’s website, the terms of use stipulated that the individual must be at least 18 years of age. The ad was sent to individuals who had agreed to Boohoo’s terms of use. It should not have been sent to any individual under 16 years of age.”</a:t>
            </a:r>
            <a:endParaRPr lang="en-US" dirty="0"/>
          </a:p>
          <a:p>
            <a:endParaRPr lang="en-US" dirty="0"/>
          </a:p>
        </p:txBody>
      </p:sp>
      <p:sp>
        <p:nvSpPr>
          <p:cNvPr id="6" name="TextBox 5">
            <a:extLst>
              <a:ext uri="{FF2B5EF4-FFF2-40B4-BE49-F238E27FC236}">
                <a16:creationId xmlns:a16="http://schemas.microsoft.com/office/drawing/2014/main" id="{5C67F9DC-1888-0947-81AB-8EEE68157961}"/>
              </a:ext>
            </a:extLst>
          </p:cNvPr>
          <p:cNvSpPr txBox="1"/>
          <p:nvPr/>
        </p:nvSpPr>
        <p:spPr>
          <a:xfrm>
            <a:off x="528638" y="1325563"/>
            <a:ext cx="6835228" cy="1200329"/>
          </a:xfrm>
          <a:prstGeom prst="rect">
            <a:avLst/>
          </a:prstGeom>
          <a:noFill/>
        </p:spPr>
        <p:txBody>
          <a:bodyPr wrap="square" rtlCol="0">
            <a:spAutoFit/>
          </a:bodyPr>
          <a:lstStyle/>
          <a:p>
            <a:r>
              <a:rPr lang="en-GB" dirty="0"/>
              <a:t>A marketing email from Boohoo, received on 15 July 2019, featured the subject heading “Send Nudes [eyes emoji]”. The body of the email contained a photo of a female model wearing a beige jacket with the words “Send nudes. </a:t>
            </a:r>
            <a:endParaRPr lang="en-US" dirty="0"/>
          </a:p>
        </p:txBody>
      </p:sp>
      <p:sp>
        <p:nvSpPr>
          <p:cNvPr id="7" name="TextBox 6">
            <a:extLst>
              <a:ext uri="{FF2B5EF4-FFF2-40B4-BE49-F238E27FC236}">
                <a16:creationId xmlns:a16="http://schemas.microsoft.com/office/drawing/2014/main" id="{3F2E6AB3-DDD6-E241-8B5D-3824C7CB3103}"/>
              </a:ext>
            </a:extLst>
          </p:cNvPr>
          <p:cNvSpPr txBox="1"/>
          <p:nvPr/>
        </p:nvSpPr>
        <p:spPr>
          <a:xfrm>
            <a:off x="9917906" y="6492875"/>
            <a:ext cx="5157787" cy="369332"/>
          </a:xfrm>
          <a:prstGeom prst="rect">
            <a:avLst/>
          </a:prstGeom>
          <a:noFill/>
        </p:spPr>
        <p:txBody>
          <a:bodyPr wrap="square" rtlCol="0">
            <a:spAutoFit/>
          </a:bodyPr>
          <a:lstStyle/>
          <a:p>
            <a:r>
              <a:rPr lang="en-US" dirty="0"/>
              <a:t>Taken from </a:t>
            </a:r>
            <a:r>
              <a:rPr lang="en-US" dirty="0" err="1"/>
              <a:t>ASA.org.uk</a:t>
            </a:r>
            <a:endParaRPr lang="en-US" dirty="0"/>
          </a:p>
        </p:txBody>
      </p:sp>
    </p:spTree>
    <p:extLst>
      <p:ext uri="{BB962C8B-B14F-4D97-AF65-F5344CB8AC3E}">
        <p14:creationId xmlns:p14="http://schemas.microsoft.com/office/powerpoint/2010/main" val="14298523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A343614-58A2-E14A-A8A8-18E66EACB7F8}"/>
              </a:ext>
            </a:extLst>
          </p:cNvPr>
          <p:cNvPicPr>
            <a:picLocks noGrp="1" noChangeAspect="1"/>
          </p:cNvPicPr>
          <p:nvPr>
            <p:ph idx="1"/>
          </p:nvPr>
        </p:nvPicPr>
        <p:blipFill>
          <a:blip r:embed="rId2"/>
          <a:stretch>
            <a:fillRect/>
          </a:stretch>
        </p:blipFill>
        <p:spPr>
          <a:xfrm>
            <a:off x="585788" y="0"/>
            <a:ext cx="9858374" cy="6572249"/>
          </a:xfrm>
          <a:prstGeom prst="rect">
            <a:avLst/>
          </a:prstGeom>
        </p:spPr>
      </p:pic>
      <p:sp>
        <p:nvSpPr>
          <p:cNvPr id="5" name="TextBox 4">
            <a:extLst>
              <a:ext uri="{FF2B5EF4-FFF2-40B4-BE49-F238E27FC236}">
                <a16:creationId xmlns:a16="http://schemas.microsoft.com/office/drawing/2014/main" id="{F9CF1452-D452-3E4C-95DC-1E0610064AA6}"/>
              </a:ext>
            </a:extLst>
          </p:cNvPr>
          <p:cNvSpPr txBox="1"/>
          <p:nvPr/>
        </p:nvSpPr>
        <p:spPr>
          <a:xfrm>
            <a:off x="9329738" y="5934670"/>
            <a:ext cx="2714625" cy="923330"/>
          </a:xfrm>
          <a:prstGeom prst="rect">
            <a:avLst/>
          </a:prstGeom>
          <a:noFill/>
        </p:spPr>
        <p:txBody>
          <a:bodyPr wrap="square" rtlCol="0">
            <a:spAutoFit/>
          </a:bodyPr>
          <a:lstStyle/>
          <a:p>
            <a:r>
              <a:rPr lang="en-GB" dirty="0">
                <a:hlinkClick r:id="rId3"/>
              </a:rPr>
              <a:t>https://www.asa.org.uk/rulings/boohoo-com-uk-ltd-A19-1026905.html</a:t>
            </a:r>
            <a:endParaRPr lang="en-US" dirty="0"/>
          </a:p>
        </p:txBody>
      </p:sp>
    </p:spTree>
    <p:extLst>
      <p:ext uri="{BB962C8B-B14F-4D97-AF65-F5344CB8AC3E}">
        <p14:creationId xmlns:p14="http://schemas.microsoft.com/office/powerpoint/2010/main" val="1969912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10BEE1D-64A8-2B45-8AFA-A3FB5A0608BF}"/>
              </a:ext>
            </a:extLst>
          </p:cNvPr>
          <p:cNvPicPr>
            <a:picLocks noGrp="1" noChangeAspect="1"/>
          </p:cNvPicPr>
          <p:nvPr>
            <p:ph idx="1"/>
          </p:nvPr>
        </p:nvPicPr>
        <p:blipFill>
          <a:blip r:embed="rId2"/>
          <a:stretch>
            <a:fillRect/>
          </a:stretch>
        </p:blipFill>
        <p:spPr>
          <a:xfrm>
            <a:off x="6834654" y="1133475"/>
            <a:ext cx="5119221" cy="4351338"/>
          </a:xfrm>
          <a:prstGeom prst="rect">
            <a:avLst/>
          </a:prstGeom>
        </p:spPr>
      </p:pic>
      <p:sp>
        <p:nvSpPr>
          <p:cNvPr id="6" name="Rectangle 5">
            <a:extLst>
              <a:ext uri="{FF2B5EF4-FFF2-40B4-BE49-F238E27FC236}">
                <a16:creationId xmlns:a16="http://schemas.microsoft.com/office/drawing/2014/main" id="{31F3B0B1-F9C1-254F-9383-9A86AF6B02A7}"/>
              </a:ext>
            </a:extLst>
          </p:cNvPr>
          <p:cNvSpPr/>
          <p:nvPr/>
        </p:nvSpPr>
        <p:spPr>
          <a:xfrm>
            <a:off x="547687" y="828586"/>
            <a:ext cx="6096000" cy="6463308"/>
          </a:xfrm>
          <a:prstGeom prst="rect">
            <a:avLst/>
          </a:prstGeom>
        </p:spPr>
        <p:txBody>
          <a:bodyPr>
            <a:spAutoFit/>
          </a:bodyPr>
          <a:lstStyle/>
          <a:p>
            <a:r>
              <a:rPr lang="en-GB" dirty="0">
                <a:solidFill>
                  <a:srgbClr val="4C5B52"/>
                </a:solidFill>
                <a:latin typeface="Roboto"/>
              </a:rPr>
              <a:t>A tweet on Burger King’s Twitter page, seen on 18 May 2019, included the text "Dear people of Scotland. We're selling milkshakes all weekend. Have fun. Love BK. #</a:t>
            </a:r>
            <a:r>
              <a:rPr lang="en-GB" dirty="0" err="1">
                <a:solidFill>
                  <a:srgbClr val="4C5B52"/>
                </a:solidFill>
                <a:latin typeface="Roboto"/>
              </a:rPr>
              <a:t>justsaying</a:t>
            </a:r>
            <a:r>
              <a:rPr lang="en-GB" dirty="0">
                <a:solidFill>
                  <a:srgbClr val="4C5B52"/>
                </a:solidFill>
                <a:latin typeface="Roboto"/>
              </a:rPr>
              <a:t>”</a:t>
            </a:r>
          </a:p>
          <a:p>
            <a:endParaRPr lang="en-GB" dirty="0">
              <a:solidFill>
                <a:srgbClr val="4C5B52"/>
              </a:solidFill>
              <a:latin typeface="Roboto"/>
            </a:endParaRPr>
          </a:p>
          <a:p>
            <a:r>
              <a:rPr lang="en-GB" dirty="0"/>
              <a:t>Twenty-four complainants challenged whether the ad was irresponsible and offensive because they believed it encouraged violence and anti-social behaviour.</a:t>
            </a:r>
          </a:p>
          <a:p>
            <a:endParaRPr lang="en-GB" dirty="0">
              <a:solidFill>
                <a:srgbClr val="4C5B52"/>
              </a:solidFill>
              <a:latin typeface="Roboto"/>
            </a:endParaRPr>
          </a:p>
          <a:p>
            <a:r>
              <a:rPr lang="en-GB" dirty="0"/>
              <a:t>BKUK Group Ltd t/a Burger King responded that the tweet was intended to be a tongue in cheek reaction to recent events where milkshakes had been thrown at political figures. Burger King stated that it did not endorse violence and that was made clear with a follow-up tweet posted after responses to the tweet under complaint. The follow-up tweet stated, “We’d never endorse violence – or wasting our delicious milkshakes! So enjoy the weekend and please drink responsibly people.”</a:t>
            </a:r>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US" dirty="0"/>
          </a:p>
        </p:txBody>
      </p:sp>
    </p:spTree>
    <p:extLst>
      <p:ext uri="{BB962C8B-B14F-4D97-AF65-F5344CB8AC3E}">
        <p14:creationId xmlns:p14="http://schemas.microsoft.com/office/powerpoint/2010/main" val="3607704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C327FDD-ED17-1B4B-A1DB-F3935752488D}"/>
              </a:ext>
            </a:extLst>
          </p:cNvPr>
          <p:cNvPicPr>
            <a:picLocks noGrp="1" noChangeAspect="1"/>
          </p:cNvPicPr>
          <p:nvPr>
            <p:ph idx="1"/>
          </p:nvPr>
        </p:nvPicPr>
        <p:blipFill>
          <a:blip r:embed="rId2"/>
          <a:stretch>
            <a:fillRect/>
          </a:stretch>
        </p:blipFill>
        <p:spPr>
          <a:xfrm>
            <a:off x="931708" y="577056"/>
            <a:ext cx="8931848" cy="5703888"/>
          </a:xfrm>
          <a:prstGeom prst="rect">
            <a:avLst/>
          </a:prstGeom>
        </p:spPr>
      </p:pic>
    </p:spTree>
    <p:extLst>
      <p:ext uri="{BB962C8B-B14F-4D97-AF65-F5344CB8AC3E}">
        <p14:creationId xmlns:p14="http://schemas.microsoft.com/office/powerpoint/2010/main" val="28198700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5444-E4A0-D54C-BCC4-45C5660B470F}"/>
              </a:ext>
            </a:extLst>
          </p:cNvPr>
          <p:cNvSpPr>
            <a:spLocks noGrp="1"/>
          </p:cNvSpPr>
          <p:nvPr>
            <p:ph type="title"/>
          </p:nvPr>
        </p:nvSpPr>
        <p:spPr/>
        <p:txBody>
          <a:bodyPr/>
          <a:lstStyle/>
          <a:p>
            <a:r>
              <a:rPr lang="en-US" dirty="0"/>
              <a:t>Maltesers</a:t>
            </a:r>
            <a:br>
              <a:rPr lang="en-US" dirty="0"/>
            </a:br>
            <a:endParaRPr lang="en-US" dirty="0"/>
          </a:p>
        </p:txBody>
      </p:sp>
      <p:sp>
        <p:nvSpPr>
          <p:cNvPr id="3" name="Content Placeholder 2">
            <a:extLst>
              <a:ext uri="{FF2B5EF4-FFF2-40B4-BE49-F238E27FC236}">
                <a16:creationId xmlns:a16="http://schemas.microsoft.com/office/drawing/2014/main" id="{4ED0DE98-3411-8A48-8DCD-024FD8317C2A}"/>
              </a:ext>
            </a:extLst>
          </p:cNvPr>
          <p:cNvSpPr>
            <a:spLocks noGrp="1"/>
          </p:cNvSpPr>
          <p:nvPr>
            <p:ph idx="1"/>
          </p:nvPr>
        </p:nvSpPr>
        <p:spPr/>
        <p:txBody>
          <a:bodyPr>
            <a:normAutofit fontScale="92500" lnSpcReduction="20000"/>
          </a:bodyPr>
          <a:lstStyle/>
          <a:p>
            <a:r>
              <a:rPr lang="en-GB" dirty="0"/>
              <a:t>A pre-roll ad on YouTube for Maltesers, seen on 14 March 2019, featured three women, one of whom described how she had experienced a spasm during a romantic encounter with her new boyfriend, to the amusement and shock of her friends. The ad was seen before a George Ezra music video for the song ‘Hold My Girl’.</a:t>
            </a:r>
          </a:p>
          <a:p>
            <a:endParaRPr lang="en-GB" dirty="0"/>
          </a:p>
          <a:p>
            <a:r>
              <a:rPr lang="en-GB" dirty="0"/>
              <a:t>1. The ASA challenged whether the ad was for a product that was high in fat, salt or sugar (HFSS product ad) that was directed at children through the media or context in which it appeared.</a:t>
            </a:r>
          </a:p>
          <a:p>
            <a:r>
              <a:rPr lang="en-GB" dirty="0"/>
              <a:t>2. The complainant, who believed the ad was overly sexual, challenged whether the ad was irresponsibly targeted because it could be seen by children.</a:t>
            </a:r>
          </a:p>
          <a:p>
            <a:r>
              <a:rPr lang="en-US" dirty="0"/>
              <a:t>https://</a:t>
            </a:r>
            <a:r>
              <a:rPr lang="en-US" dirty="0" err="1"/>
              <a:t>youtu.be</a:t>
            </a:r>
            <a:r>
              <a:rPr lang="en-US" dirty="0"/>
              <a:t>/YgUqmKQ9Lrg</a:t>
            </a:r>
          </a:p>
        </p:txBody>
      </p:sp>
    </p:spTree>
    <p:extLst>
      <p:ext uri="{BB962C8B-B14F-4D97-AF65-F5344CB8AC3E}">
        <p14:creationId xmlns:p14="http://schemas.microsoft.com/office/powerpoint/2010/main" val="16064791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F55FD-A091-8E41-8951-1C9AAD7F2B16}"/>
              </a:ext>
            </a:extLst>
          </p:cNvPr>
          <p:cNvSpPr>
            <a:spLocks noGrp="1"/>
          </p:cNvSpPr>
          <p:nvPr>
            <p:ph type="title"/>
          </p:nvPr>
        </p:nvSpPr>
        <p:spPr>
          <a:xfrm>
            <a:off x="648929" y="629266"/>
            <a:ext cx="3651467" cy="1676603"/>
          </a:xfrm>
        </p:spPr>
        <p:txBody>
          <a:bodyPr>
            <a:normAutofit/>
          </a:bodyPr>
          <a:lstStyle/>
          <a:p>
            <a:r>
              <a:rPr lang="en-US" sz="4400"/>
              <a:t>Not upheld</a:t>
            </a:r>
          </a:p>
        </p:txBody>
      </p:sp>
      <p:sp>
        <p:nvSpPr>
          <p:cNvPr id="3" name="Content Placeholder 2">
            <a:extLst>
              <a:ext uri="{FF2B5EF4-FFF2-40B4-BE49-F238E27FC236}">
                <a16:creationId xmlns:a16="http://schemas.microsoft.com/office/drawing/2014/main" id="{AEDD947D-673D-1341-AB26-ADCEDB986A3C}"/>
              </a:ext>
            </a:extLst>
          </p:cNvPr>
          <p:cNvSpPr>
            <a:spLocks noGrp="1"/>
          </p:cNvSpPr>
          <p:nvPr>
            <p:ph idx="1"/>
          </p:nvPr>
        </p:nvSpPr>
        <p:spPr>
          <a:xfrm>
            <a:off x="648931" y="2438400"/>
            <a:ext cx="3651466" cy="3785419"/>
          </a:xfrm>
        </p:spPr>
        <p:txBody>
          <a:bodyPr>
            <a:normAutofit/>
          </a:bodyPr>
          <a:lstStyle/>
          <a:p>
            <a:pPr marL="0" indent="0">
              <a:buNone/>
            </a:pPr>
            <a:r>
              <a:rPr lang="en-GB" sz="1800">
                <a:hlinkClick r:id="rId2"/>
              </a:rPr>
              <a:t>https://www.asa.org.uk/rulings/mars-wrigley-confectionery-uk-ltd-A19-564057.html</a:t>
            </a:r>
            <a:endParaRPr lang="en-US" sz="1800"/>
          </a:p>
        </p:txBody>
      </p:sp>
      <p:pic>
        <p:nvPicPr>
          <p:cNvPr id="4" name="Picture 3">
            <a:extLst>
              <a:ext uri="{FF2B5EF4-FFF2-40B4-BE49-F238E27FC236}">
                <a16:creationId xmlns:a16="http://schemas.microsoft.com/office/drawing/2014/main" id="{A0B7F84B-ADFC-4046-9485-822EA345ECDE}"/>
              </a:ext>
            </a:extLst>
          </p:cNvPr>
          <p:cNvPicPr>
            <a:picLocks noChangeAspect="1"/>
          </p:cNvPicPr>
          <p:nvPr/>
        </p:nvPicPr>
        <p:blipFill rotWithShape="1">
          <a:blip r:embed="rId3"/>
          <a:srcRect l="12336" r="21860" b="2"/>
          <a:stretch/>
        </p:blipFill>
        <p:spPr>
          <a:xfrm>
            <a:off x="4639056" y="10"/>
            <a:ext cx="7552944" cy="6857990"/>
          </a:xfrm>
          <a:prstGeom prst="rect">
            <a:avLst/>
          </a:prstGeom>
          <a:effectLst/>
        </p:spPr>
      </p:pic>
    </p:spTree>
    <p:extLst>
      <p:ext uri="{BB962C8B-B14F-4D97-AF65-F5344CB8AC3E}">
        <p14:creationId xmlns:p14="http://schemas.microsoft.com/office/powerpoint/2010/main" val="2923122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63E12-42D8-5F4A-A172-AD1B772AD93C}"/>
              </a:ext>
            </a:extLst>
          </p:cNvPr>
          <p:cNvPicPr>
            <a:picLocks noChangeAspect="1"/>
          </p:cNvPicPr>
          <p:nvPr/>
        </p:nvPicPr>
        <p:blipFill rotWithShape="1">
          <a:blip r:embed="rId2"/>
          <a:srcRect t="34671" b="27783"/>
          <a:stretch/>
        </p:blipFill>
        <p:spPr>
          <a:xfrm>
            <a:off x="20" y="10"/>
            <a:ext cx="12191980" cy="685799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E96C01B-2B93-4B4D-9213-FF6831CC03A7}"/>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kern="1200" dirty="0">
                <a:solidFill>
                  <a:schemeClr val="tx1"/>
                </a:solidFill>
                <a:latin typeface="+mj-lt"/>
                <a:ea typeface="+mj-ea"/>
                <a:cs typeface="+mj-cs"/>
              </a:rPr>
              <a:t>HFSS Food Marketing</a:t>
            </a:r>
          </a:p>
        </p:txBody>
      </p:sp>
      <p:cxnSp>
        <p:nvCxnSpPr>
          <p:cNvPr id="10" name="Straight Connector 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1980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7E6A2-5A86-E24E-BD3E-61585BF7DB21}"/>
              </a:ext>
            </a:extLst>
          </p:cNvPr>
          <p:cNvSpPr>
            <a:spLocks noGrp="1"/>
          </p:cNvSpPr>
          <p:nvPr>
            <p:ph type="title"/>
          </p:nvPr>
        </p:nvSpPr>
        <p:spPr>
          <a:xfrm>
            <a:off x="648929" y="629266"/>
            <a:ext cx="5127031" cy="1676603"/>
          </a:xfrm>
        </p:spPr>
        <p:txBody>
          <a:bodyPr>
            <a:normAutofit/>
          </a:bodyPr>
          <a:lstStyle/>
          <a:p>
            <a:r>
              <a:rPr lang="en-US" sz="4400" dirty="0"/>
              <a:t>HFSS</a:t>
            </a:r>
          </a:p>
        </p:txBody>
      </p:sp>
      <p:sp>
        <p:nvSpPr>
          <p:cNvPr id="3" name="Content Placeholder 2">
            <a:extLst>
              <a:ext uri="{FF2B5EF4-FFF2-40B4-BE49-F238E27FC236}">
                <a16:creationId xmlns:a16="http://schemas.microsoft.com/office/drawing/2014/main" id="{C3D923D0-3EE7-584C-9F3C-4D2E5AABFC60}"/>
              </a:ext>
            </a:extLst>
          </p:cNvPr>
          <p:cNvSpPr>
            <a:spLocks noGrp="1"/>
          </p:cNvSpPr>
          <p:nvPr>
            <p:ph idx="1"/>
          </p:nvPr>
        </p:nvSpPr>
        <p:spPr>
          <a:xfrm>
            <a:off x="648930" y="2438400"/>
            <a:ext cx="5127029" cy="3785419"/>
          </a:xfrm>
        </p:spPr>
        <p:txBody>
          <a:bodyPr>
            <a:normAutofit/>
          </a:bodyPr>
          <a:lstStyle/>
          <a:p>
            <a:pPr marL="0" indent="0">
              <a:buNone/>
            </a:pPr>
            <a:r>
              <a:rPr lang="en-US" sz="2000"/>
              <a:t>Do you think that marketing of food high in saturated fats, trans fatty acids, sugar and salt (HFSS) influences their preferences, purchase requests or what food they eat?</a:t>
            </a:r>
          </a:p>
        </p:txBody>
      </p:sp>
      <p:pic>
        <p:nvPicPr>
          <p:cNvPr id="5" name="Picture 4">
            <a:extLst>
              <a:ext uri="{FF2B5EF4-FFF2-40B4-BE49-F238E27FC236}">
                <a16:creationId xmlns:a16="http://schemas.microsoft.com/office/drawing/2014/main" id="{0AA3B6C5-2E5B-FC48-9E07-82A7E8FC781D}"/>
              </a:ext>
            </a:extLst>
          </p:cNvPr>
          <p:cNvPicPr>
            <a:picLocks noChangeAspect="1"/>
          </p:cNvPicPr>
          <p:nvPr/>
        </p:nvPicPr>
        <p:blipFill rotWithShape="1">
          <a:blip r:embed="rId2"/>
          <a:srcRect l="21307" r="19306" b="-1"/>
          <a:stretch/>
        </p:blipFill>
        <p:spPr>
          <a:xfrm>
            <a:off x="6090612" y="10"/>
            <a:ext cx="6101387" cy="6857990"/>
          </a:xfrm>
          <a:prstGeom prst="rect">
            <a:avLst/>
          </a:prstGeom>
          <a:effectLst/>
        </p:spPr>
      </p:pic>
    </p:spTree>
    <p:extLst>
      <p:ext uri="{BB962C8B-B14F-4D97-AF65-F5344CB8AC3E}">
        <p14:creationId xmlns:p14="http://schemas.microsoft.com/office/powerpoint/2010/main" val="1691510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EC8D5-9F72-C740-89B1-2F742279D62E}"/>
              </a:ext>
            </a:extLst>
          </p:cNvPr>
          <p:cNvSpPr>
            <a:spLocks noGrp="1"/>
          </p:cNvSpPr>
          <p:nvPr>
            <p:ph type="title"/>
          </p:nvPr>
        </p:nvSpPr>
        <p:spPr>
          <a:xfrm>
            <a:off x="648929" y="629266"/>
            <a:ext cx="6586491" cy="1676603"/>
          </a:xfrm>
        </p:spPr>
        <p:txBody>
          <a:bodyPr>
            <a:normAutofit/>
          </a:bodyPr>
          <a:lstStyle/>
          <a:p>
            <a:r>
              <a:rPr lang="en-US" sz="4400" dirty="0"/>
              <a:t>The issue..</a:t>
            </a:r>
          </a:p>
        </p:txBody>
      </p:sp>
      <p:sp>
        <p:nvSpPr>
          <p:cNvPr id="3" name="Content Placeholder 2">
            <a:extLst>
              <a:ext uri="{FF2B5EF4-FFF2-40B4-BE49-F238E27FC236}">
                <a16:creationId xmlns:a16="http://schemas.microsoft.com/office/drawing/2014/main" id="{C4A696AB-E341-6243-A494-DFF986DBDD24}"/>
              </a:ext>
            </a:extLst>
          </p:cNvPr>
          <p:cNvSpPr>
            <a:spLocks noGrp="1"/>
          </p:cNvSpPr>
          <p:nvPr>
            <p:ph idx="1"/>
          </p:nvPr>
        </p:nvSpPr>
        <p:spPr>
          <a:xfrm>
            <a:off x="648930" y="2438400"/>
            <a:ext cx="6586489" cy="3785419"/>
          </a:xfrm>
        </p:spPr>
        <p:txBody>
          <a:bodyPr>
            <a:normAutofit/>
          </a:bodyPr>
          <a:lstStyle/>
          <a:p>
            <a:r>
              <a:rPr lang="en-GB" sz="1900" dirty="0"/>
              <a:t>The Government are aiming to halve childhood obesity by 2030</a:t>
            </a:r>
          </a:p>
          <a:p>
            <a:r>
              <a:rPr lang="en-GB" sz="1900" dirty="0"/>
              <a:t>A survey of almost 2,471 children found that those with the internet or who watched half an hour of commercial TV a day were more likely to ask for, buy or eat HFSS food</a:t>
            </a:r>
          </a:p>
          <a:p>
            <a:r>
              <a:rPr lang="en-GB" sz="1900" dirty="0"/>
              <a:t>Child who watched more than 3 hours of TV a day are 59% more likely to be obese compared to children watching half an hour of TV a day</a:t>
            </a:r>
          </a:p>
          <a:p>
            <a:r>
              <a:rPr lang="en-GB" sz="1900" dirty="0"/>
              <a:t>Backed by chef Jamie Oliver, Bite Back 2030 is on a 10-year mission to halve childhood obesity by encouraging marketers to use their influence to promote healthy lifestyles.</a:t>
            </a:r>
            <a:endParaRPr lang="en-GB" sz="1900" b="1" i="1" dirty="0"/>
          </a:p>
          <a:p>
            <a:pPr marL="0" indent="0">
              <a:buNone/>
            </a:pPr>
            <a:r>
              <a:rPr lang="en-GB" sz="1900" dirty="0">
                <a:hlinkClick r:id="rId2"/>
              </a:rPr>
              <a:t>https://youtu.be/TLf2gOrL1iM</a:t>
            </a:r>
            <a:endParaRPr lang="en-US" sz="1900" dirty="0"/>
          </a:p>
        </p:txBody>
      </p:sp>
      <p:pic>
        <p:nvPicPr>
          <p:cNvPr id="4" name="Picture 3">
            <a:extLst>
              <a:ext uri="{FF2B5EF4-FFF2-40B4-BE49-F238E27FC236}">
                <a16:creationId xmlns:a16="http://schemas.microsoft.com/office/drawing/2014/main" id="{2B0654A1-DF67-9C4C-9371-B2D4449CB204}"/>
              </a:ext>
            </a:extLst>
          </p:cNvPr>
          <p:cNvPicPr>
            <a:picLocks noChangeAspect="1"/>
          </p:cNvPicPr>
          <p:nvPr/>
        </p:nvPicPr>
        <p:blipFill rotWithShape="1">
          <a:blip r:embed="rId3"/>
          <a:srcRect l="22573" r="9833"/>
          <a:stretch/>
        </p:blipFill>
        <p:spPr>
          <a:xfrm>
            <a:off x="7556408" y="10"/>
            <a:ext cx="4635591" cy="6857990"/>
          </a:xfrm>
          <a:prstGeom prst="rect">
            <a:avLst/>
          </a:prstGeom>
          <a:effectLst/>
        </p:spPr>
      </p:pic>
    </p:spTree>
    <p:extLst>
      <p:ext uri="{BB962C8B-B14F-4D97-AF65-F5344CB8AC3E}">
        <p14:creationId xmlns:p14="http://schemas.microsoft.com/office/powerpoint/2010/main" val="38192438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8499-44BB-5747-915E-61A57DE3332F}"/>
              </a:ext>
            </a:extLst>
          </p:cNvPr>
          <p:cNvSpPr>
            <a:spLocks noGrp="1"/>
          </p:cNvSpPr>
          <p:nvPr>
            <p:ph type="title"/>
          </p:nvPr>
        </p:nvSpPr>
        <p:spPr/>
        <p:txBody>
          <a:bodyPr/>
          <a:lstStyle/>
          <a:p>
            <a:endParaRPr lang="en-US" dirty="0"/>
          </a:p>
        </p:txBody>
      </p:sp>
      <p:pic>
        <p:nvPicPr>
          <p:cNvPr id="5" name="Content Placeholder 4">
            <a:extLst>
              <a:ext uri="{FF2B5EF4-FFF2-40B4-BE49-F238E27FC236}">
                <a16:creationId xmlns:a16="http://schemas.microsoft.com/office/drawing/2014/main" id="{AA933102-002C-A347-B4A9-4BCC671D620D}"/>
              </a:ext>
            </a:extLst>
          </p:cNvPr>
          <p:cNvPicPr>
            <a:picLocks noGrp="1" noChangeAspect="1"/>
          </p:cNvPicPr>
          <p:nvPr>
            <p:ph idx="1"/>
          </p:nvPr>
        </p:nvPicPr>
        <p:blipFill>
          <a:blip r:embed="rId2"/>
          <a:stretch>
            <a:fillRect/>
          </a:stretch>
        </p:blipFill>
        <p:spPr>
          <a:xfrm>
            <a:off x="0" y="0"/>
            <a:ext cx="12024986" cy="6858000"/>
          </a:xfrm>
        </p:spPr>
      </p:pic>
      <p:sp>
        <p:nvSpPr>
          <p:cNvPr id="6" name="Rectangle 5">
            <a:extLst>
              <a:ext uri="{FF2B5EF4-FFF2-40B4-BE49-F238E27FC236}">
                <a16:creationId xmlns:a16="http://schemas.microsoft.com/office/drawing/2014/main" id="{39F1681D-E1AA-324F-A8D0-223BC120726C}"/>
              </a:ext>
            </a:extLst>
          </p:cNvPr>
          <p:cNvSpPr/>
          <p:nvPr/>
        </p:nvSpPr>
        <p:spPr>
          <a:xfrm>
            <a:off x="4774810" y="6488668"/>
            <a:ext cx="3356753" cy="369332"/>
          </a:xfrm>
          <a:prstGeom prst="rect">
            <a:avLst/>
          </a:prstGeom>
        </p:spPr>
        <p:txBody>
          <a:bodyPr wrap="none">
            <a:spAutoFit/>
          </a:bodyPr>
          <a:lstStyle/>
          <a:p>
            <a:r>
              <a:rPr lang="en-GB" dirty="0">
                <a:hlinkClick r:id="rId3"/>
              </a:rPr>
              <a:t>https://www.asa.org.uk/hfss.html</a:t>
            </a:r>
            <a:endParaRPr lang="en-US" dirty="0"/>
          </a:p>
        </p:txBody>
      </p:sp>
    </p:spTree>
    <p:extLst>
      <p:ext uri="{BB962C8B-B14F-4D97-AF65-F5344CB8AC3E}">
        <p14:creationId xmlns:p14="http://schemas.microsoft.com/office/powerpoint/2010/main" val="19910374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76EB4-C627-484F-9EFC-3FB8868A6AA5}"/>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DBC6EA3E-5350-5444-8EDD-08E9A060B651}"/>
              </a:ext>
            </a:extLst>
          </p:cNvPr>
          <p:cNvPicPr>
            <a:picLocks noGrp="1" noChangeAspect="1"/>
          </p:cNvPicPr>
          <p:nvPr>
            <p:ph idx="1"/>
          </p:nvPr>
        </p:nvPicPr>
        <p:blipFill>
          <a:blip r:embed="rId2"/>
          <a:stretch>
            <a:fillRect/>
          </a:stretch>
        </p:blipFill>
        <p:spPr>
          <a:xfrm>
            <a:off x="0" y="-1"/>
            <a:ext cx="12192000" cy="7245891"/>
          </a:xfrm>
          <a:prstGeom prst="rect">
            <a:avLst/>
          </a:prstGeom>
        </p:spPr>
      </p:pic>
      <p:sp>
        <p:nvSpPr>
          <p:cNvPr id="5" name="Rectangle 4">
            <a:extLst>
              <a:ext uri="{FF2B5EF4-FFF2-40B4-BE49-F238E27FC236}">
                <a16:creationId xmlns:a16="http://schemas.microsoft.com/office/drawing/2014/main" id="{E709B16C-7C5F-944B-AE8C-40BF966D5640}"/>
              </a:ext>
            </a:extLst>
          </p:cNvPr>
          <p:cNvSpPr/>
          <p:nvPr/>
        </p:nvSpPr>
        <p:spPr>
          <a:xfrm>
            <a:off x="3688960" y="6858000"/>
            <a:ext cx="3356753" cy="369332"/>
          </a:xfrm>
          <a:prstGeom prst="rect">
            <a:avLst/>
          </a:prstGeom>
        </p:spPr>
        <p:txBody>
          <a:bodyPr wrap="none">
            <a:spAutoFit/>
          </a:bodyPr>
          <a:lstStyle/>
          <a:p>
            <a:r>
              <a:rPr lang="en-GB" dirty="0">
                <a:hlinkClick r:id="rId3"/>
              </a:rPr>
              <a:t>https://www.asa.org.uk/hfss.html</a:t>
            </a:r>
            <a:endParaRPr lang="en-US" dirty="0"/>
          </a:p>
        </p:txBody>
      </p:sp>
    </p:spTree>
    <p:extLst>
      <p:ext uri="{BB962C8B-B14F-4D97-AF65-F5344CB8AC3E}">
        <p14:creationId xmlns:p14="http://schemas.microsoft.com/office/powerpoint/2010/main" val="34195628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57A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3005BE4-A04E-0E43-B756-890651856649}"/>
              </a:ext>
            </a:extLst>
          </p:cNvPr>
          <p:cNvPicPr>
            <a:picLocks noGrp="1" noChangeAspect="1"/>
          </p:cNvPicPr>
          <p:nvPr>
            <p:ph idx="1"/>
          </p:nvPr>
        </p:nvPicPr>
        <p:blipFill>
          <a:blip r:embed="rId2"/>
          <a:stretch>
            <a:fillRect/>
          </a:stretch>
        </p:blipFill>
        <p:spPr>
          <a:xfrm>
            <a:off x="3804899" y="643467"/>
            <a:ext cx="4582202" cy="5571066"/>
          </a:xfrm>
          <a:prstGeom prst="rect">
            <a:avLst/>
          </a:prstGeom>
        </p:spPr>
      </p:pic>
      <p:sp>
        <p:nvSpPr>
          <p:cNvPr id="5" name="TextBox 4">
            <a:extLst>
              <a:ext uri="{FF2B5EF4-FFF2-40B4-BE49-F238E27FC236}">
                <a16:creationId xmlns:a16="http://schemas.microsoft.com/office/drawing/2014/main" id="{91B4F9E8-8E50-5E47-8C28-722D1A0ABA80}"/>
              </a:ext>
            </a:extLst>
          </p:cNvPr>
          <p:cNvSpPr txBox="1"/>
          <p:nvPr/>
        </p:nvSpPr>
        <p:spPr>
          <a:xfrm>
            <a:off x="8387101" y="6377940"/>
            <a:ext cx="3642974" cy="369332"/>
          </a:xfrm>
          <a:prstGeom prst="rect">
            <a:avLst/>
          </a:prstGeom>
          <a:noFill/>
        </p:spPr>
        <p:txBody>
          <a:bodyPr wrap="square" rtlCol="0">
            <a:spAutoFit/>
          </a:bodyPr>
          <a:lstStyle/>
          <a:p>
            <a:r>
              <a:rPr lang="en-GB" dirty="0">
                <a:hlinkClick r:id="rId3"/>
              </a:rPr>
              <a:t>https://www.asa.org.uk/hfss.html</a:t>
            </a:r>
            <a:endParaRPr lang="en-US" dirty="0"/>
          </a:p>
        </p:txBody>
      </p:sp>
    </p:spTree>
    <p:extLst>
      <p:ext uri="{BB962C8B-B14F-4D97-AF65-F5344CB8AC3E}">
        <p14:creationId xmlns:p14="http://schemas.microsoft.com/office/powerpoint/2010/main" val="20209394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510F-B356-B649-AA28-CB956DD42F1D}"/>
              </a:ext>
            </a:extLst>
          </p:cNvPr>
          <p:cNvSpPr>
            <a:spLocks noGrp="1"/>
          </p:cNvSpPr>
          <p:nvPr>
            <p:ph type="title"/>
          </p:nvPr>
        </p:nvSpPr>
        <p:spPr>
          <a:xfrm>
            <a:off x="4965430" y="629268"/>
            <a:ext cx="6586491" cy="1286160"/>
          </a:xfrm>
        </p:spPr>
        <p:txBody>
          <a:bodyPr anchor="b">
            <a:normAutofit/>
          </a:bodyPr>
          <a:lstStyle/>
          <a:p>
            <a:r>
              <a:rPr lang="en-US" sz="4100"/>
              <a:t>What’s next for HFSS – The great debate</a:t>
            </a:r>
          </a:p>
        </p:txBody>
      </p:sp>
      <p:pic>
        <p:nvPicPr>
          <p:cNvPr id="4" name="Picture 3">
            <a:extLst>
              <a:ext uri="{FF2B5EF4-FFF2-40B4-BE49-F238E27FC236}">
                <a16:creationId xmlns:a16="http://schemas.microsoft.com/office/drawing/2014/main" id="{980CE6B0-EC13-D446-87A1-D0C1E323CE12}"/>
              </a:ext>
            </a:extLst>
          </p:cNvPr>
          <p:cNvPicPr>
            <a:picLocks noChangeAspect="1"/>
          </p:cNvPicPr>
          <p:nvPr/>
        </p:nvPicPr>
        <p:blipFill rotWithShape="1">
          <a:blip r:embed="rId2"/>
          <a:srcRect t="1248" r="2"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85F7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336D71-CBD7-4449-AB38-B28C7280FD1B}"/>
              </a:ext>
            </a:extLst>
          </p:cNvPr>
          <p:cNvSpPr>
            <a:spLocks noGrp="1"/>
          </p:cNvSpPr>
          <p:nvPr>
            <p:ph idx="1"/>
          </p:nvPr>
        </p:nvSpPr>
        <p:spPr>
          <a:xfrm>
            <a:off x="4965431" y="2438400"/>
            <a:ext cx="6586489" cy="3785419"/>
          </a:xfrm>
        </p:spPr>
        <p:txBody>
          <a:bodyPr>
            <a:normAutofit/>
          </a:bodyPr>
          <a:lstStyle/>
          <a:p>
            <a:r>
              <a:rPr lang="en-US" sz="2000" dirty="0"/>
              <a:t>There is a proposed watershed on advertising junk food before 9</a:t>
            </a:r>
          </a:p>
          <a:p>
            <a:r>
              <a:rPr lang="en-US" sz="2000" dirty="0"/>
              <a:t>Advertising industry are lobbying to halt these plans – estimating it will cost 1billion in lost GDP</a:t>
            </a:r>
          </a:p>
          <a:p>
            <a:r>
              <a:rPr lang="en-US" sz="2000" dirty="0"/>
              <a:t>London Mayor has enforced a ban on London tube</a:t>
            </a:r>
          </a:p>
          <a:p>
            <a:r>
              <a:rPr lang="en-US" sz="2000" dirty="0"/>
              <a:t>Obesity campaigners are lobbying for </a:t>
            </a:r>
            <a:r>
              <a:rPr lang="en-US" sz="2000" dirty="0" err="1"/>
              <a:t>anend</a:t>
            </a:r>
            <a:r>
              <a:rPr lang="en-US" sz="2000" dirty="0"/>
              <a:t> of cartoons on packets</a:t>
            </a:r>
          </a:p>
          <a:p>
            <a:endParaRPr lang="en-US" sz="2000" dirty="0"/>
          </a:p>
        </p:txBody>
      </p:sp>
    </p:spTree>
    <p:extLst>
      <p:ext uri="{BB962C8B-B14F-4D97-AF65-F5344CB8AC3E}">
        <p14:creationId xmlns:p14="http://schemas.microsoft.com/office/powerpoint/2010/main" val="24311271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AC4B-CCB4-D14B-86EC-8ADBFCB74D92}"/>
              </a:ext>
            </a:extLst>
          </p:cNvPr>
          <p:cNvSpPr>
            <a:spLocks noGrp="1"/>
          </p:cNvSpPr>
          <p:nvPr>
            <p:ph type="title"/>
          </p:nvPr>
        </p:nvSpPr>
        <p:spPr>
          <a:xfrm>
            <a:off x="648929" y="629266"/>
            <a:ext cx="6586491" cy="1676603"/>
          </a:xfrm>
        </p:spPr>
        <p:txBody>
          <a:bodyPr>
            <a:normAutofit/>
          </a:bodyPr>
          <a:lstStyle/>
          <a:p>
            <a:r>
              <a:rPr lang="en-US" sz="4400" dirty="0"/>
              <a:t>Gambling </a:t>
            </a:r>
          </a:p>
        </p:txBody>
      </p:sp>
      <p:sp>
        <p:nvSpPr>
          <p:cNvPr id="3" name="Content Placeholder 2">
            <a:extLst>
              <a:ext uri="{FF2B5EF4-FFF2-40B4-BE49-F238E27FC236}">
                <a16:creationId xmlns:a16="http://schemas.microsoft.com/office/drawing/2014/main" id="{F5290DCA-68D9-7948-AB82-A8A9F87D490C}"/>
              </a:ext>
            </a:extLst>
          </p:cNvPr>
          <p:cNvSpPr>
            <a:spLocks noGrp="1"/>
          </p:cNvSpPr>
          <p:nvPr>
            <p:ph idx="1"/>
          </p:nvPr>
        </p:nvSpPr>
        <p:spPr>
          <a:xfrm>
            <a:off x="648929" y="1973450"/>
            <a:ext cx="6586489" cy="3785419"/>
          </a:xfrm>
        </p:spPr>
        <p:txBody>
          <a:bodyPr>
            <a:normAutofit fontScale="85000" lnSpcReduction="20000"/>
          </a:bodyPr>
          <a:lstStyle/>
          <a:p>
            <a:r>
              <a:rPr lang="en-GB" sz="1400" dirty="0"/>
              <a:t>Rule have been designed to ensure that ads are socially responsible</a:t>
            </a:r>
          </a:p>
          <a:p>
            <a:r>
              <a:rPr lang="en-GB" sz="1400" dirty="0"/>
              <a:t>protect children, young persons under 18 and other vulnerable groups from being harmed or exploited by advertising</a:t>
            </a:r>
          </a:p>
          <a:p>
            <a:r>
              <a:rPr lang="en-GB" sz="1400" dirty="0"/>
              <a:t>marketing communications for gambling must not be likely to be of particular appeal to children or young persons</a:t>
            </a:r>
          </a:p>
          <a:p>
            <a:r>
              <a:rPr lang="en-GB" sz="1400" dirty="0"/>
              <a:t>Ads cannot imply gambling can solve financial or personal problems or that it is indispensable, a rite of passage or linked with sexual success</a:t>
            </a:r>
          </a:p>
          <a:p>
            <a:r>
              <a:rPr lang="en-GB" sz="1400" dirty="0"/>
              <a:t>Any incentive, inducement or reward must be set out clearly</a:t>
            </a:r>
          </a:p>
          <a:p>
            <a:r>
              <a:rPr lang="en-GB" sz="1400" dirty="0"/>
              <a:t>Restrict ads that create an inappropriate sense of urgency like those including “Bet Now!” offers during live events</a:t>
            </a:r>
          </a:p>
          <a:p>
            <a:r>
              <a:rPr lang="en-GB" sz="1400" dirty="0"/>
              <a:t>Curb trivialisation of gambling (e.g. encouraging repetitive play)</a:t>
            </a:r>
          </a:p>
          <a:p>
            <a:r>
              <a:rPr lang="en-GB" sz="1400" dirty="0"/>
              <a:t>Prevent approaches that give an irresponsible perception of the risk or control (e.g. “Risk Free Deposit Bonus”);</a:t>
            </a:r>
          </a:p>
          <a:p>
            <a:r>
              <a:rPr lang="en-GB" sz="1400" dirty="0"/>
              <a:t>Provide greater detail on problem gambling behaviours and associated behaviours that should not be portrayed, even indirectly;</a:t>
            </a:r>
          </a:p>
          <a:p>
            <a:r>
              <a:rPr lang="en-GB" sz="1400" dirty="0"/>
              <a:t>Prevent undue emphasis on money-motives for gambling</a:t>
            </a:r>
          </a:p>
          <a:p>
            <a:r>
              <a:rPr lang="en-GB" sz="1400" dirty="0"/>
              <a:t>Provide more detail on vulnerable groups like problem gamblers that marketers need to work to protect.</a:t>
            </a:r>
          </a:p>
          <a:p>
            <a:endParaRPr lang="en-GB" sz="1000" dirty="0"/>
          </a:p>
          <a:p>
            <a:endParaRPr lang="en-US" sz="1000" dirty="0"/>
          </a:p>
        </p:txBody>
      </p:sp>
      <p:pic>
        <p:nvPicPr>
          <p:cNvPr id="4" name="Picture 3">
            <a:extLst>
              <a:ext uri="{FF2B5EF4-FFF2-40B4-BE49-F238E27FC236}">
                <a16:creationId xmlns:a16="http://schemas.microsoft.com/office/drawing/2014/main" id="{A41E8758-77A5-4C44-A30E-B5EF34720220}"/>
              </a:ext>
            </a:extLst>
          </p:cNvPr>
          <p:cNvPicPr>
            <a:picLocks noChangeAspect="1"/>
          </p:cNvPicPr>
          <p:nvPr/>
        </p:nvPicPr>
        <p:blipFill rotWithShape="1">
          <a:blip r:embed="rId2"/>
          <a:srcRect l="17048" r="38002"/>
          <a:stretch/>
        </p:blipFill>
        <p:spPr>
          <a:xfrm>
            <a:off x="7556408" y="10"/>
            <a:ext cx="4635591" cy="6857990"/>
          </a:xfrm>
          <a:prstGeom prst="rect">
            <a:avLst/>
          </a:prstGeom>
          <a:effectLst/>
        </p:spPr>
      </p:pic>
    </p:spTree>
    <p:extLst>
      <p:ext uri="{BB962C8B-B14F-4D97-AF65-F5344CB8AC3E}">
        <p14:creationId xmlns:p14="http://schemas.microsoft.com/office/powerpoint/2010/main" val="40467981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2779</Words>
  <Application>Microsoft Macintosh PowerPoint</Application>
  <PresentationFormat>Widescreen</PresentationFormat>
  <Paragraphs>290</Paragraphs>
  <Slides>57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Arial</vt:lpstr>
      <vt:lpstr>Calibri</vt:lpstr>
      <vt:lpstr>Calibri Light</vt:lpstr>
      <vt:lpstr>Roboto</vt:lpstr>
      <vt:lpstr>Wingdings</vt:lpstr>
      <vt:lpstr>Office Theme</vt:lpstr>
      <vt:lpstr>Creativity, Controversy, &amp; Compliance</vt:lpstr>
      <vt:lpstr>Innovation and creativity</vt:lpstr>
      <vt:lpstr>Student task</vt:lpstr>
      <vt:lpstr>Creativity Definition:</vt:lpstr>
      <vt:lpstr>Innovation Definition</vt:lpstr>
      <vt:lpstr>What is the difference?</vt:lpstr>
      <vt:lpstr> Why are creativity and innovation important to organisations?  </vt:lpstr>
      <vt:lpstr>Class Feedback</vt:lpstr>
      <vt:lpstr>The need to be creative and  innovate</vt:lpstr>
      <vt:lpstr>A source of competitive advantage</vt:lpstr>
      <vt:lpstr>People as the creative asset</vt:lpstr>
      <vt:lpstr>Factors important in enhancing creativity </vt:lpstr>
      <vt:lpstr>Internal barriers  to creativity</vt:lpstr>
      <vt:lpstr>Creative Campaign Examples</vt:lpstr>
      <vt:lpstr>PowerPoint Presentation</vt:lpstr>
      <vt:lpstr>Innovation sources</vt:lpstr>
      <vt:lpstr>Innovation techniques</vt:lpstr>
      <vt:lpstr>Assessing ideas</vt:lpstr>
      <vt:lpstr>A marketing perspective</vt:lpstr>
      <vt:lpstr>Why develop new products</vt:lpstr>
      <vt:lpstr>The fuzzy front end</vt:lpstr>
      <vt:lpstr>The role of marketing in NPD</vt:lpstr>
      <vt:lpstr>Types of innovation &amp; creativity  New Product</vt:lpstr>
      <vt:lpstr>The role of  technology</vt:lpstr>
      <vt:lpstr>Key points</vt:lpstr>
      <vt:lpstr>Class Task </vt:lpstr>
      <vt:lpstr>Controversy</vt:lpstr>
      <vt:lpstr>Class Task </vt:lpstr>
      <vt:lpstr>Why Be Controversial?</vt:lpstr>
      <vt:lpstr>KFC Dancing Chicken </vt:lpstr>
      <vt:lpstr>Moneysupermarket</vt:lpstr>
      <vt:lpstr>Paddy Power </vt:lpstr>
      <vt:lpstr>Why Not? </vt:lpstr>
      <vt:lpstr>COMPLIANCE</vt:lpstr>
      <vt:lpstr>Industry  Regulators</vt:lpstr>
      <vt:lpstr>ASA ( advertising standards authority)</vt:lpstr>
      <vt:lpstr>CAP/BCAP</vt:lpstr>
      <vt:lpstr>PowerPoint Presentation</vt:lpstr>
      <vt:lpstr>2018 report </vt:lpstr>
      <vt:lpstr>Over To You! You’re the judge… </vt:lpstr>
      <vt:lpstr>PowerPoint Presentation</vt:lpstr>
      <vt:lpstr>PowerPoint Presentation</vt:lpstr>
      <vt:lpstr>Verdict  </vt:lpstr>
      <vt:lpstr>BooHoo</vt:lpstr>
      <vt:lpstr>PowerPoint Presentation</vt:lpstr>
      <vt:lpstr>PowerPoint Presentation</vt:lpstr>
      <vt:lpstr>PowerPoint Presentation</vt:lpstr>
      <vt:lpstr>Maltesers </vt:lpstr>
      <vt:lpstr>Not upheld</vt:lpstr>
      <vt:lpstr>HFSS Food Marketing</vt:lpstr>
      <vt:lpstr>HFSS</vt:lpstr>
      <vt:lpstr>The issue..</vt:lpstr>
      <vt:lpstr>PowerPoint Presentation</vt:lpstr>
      <vt:lpstr>PowerPoint Presentation</vt:lpstr>
      <vt:lpstr>PowerPoint Presentation</vt:lpstr>
      <vt:lpstr>What’s next for HFSS – The great debate</vt:lpstr>
      <vt:lpstr>Gambling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Controversy, &amp; Compliance</dc:title>
  <dc:creator>Sarah Campodonic</dc:creator>
  <cp:lastModifiedBy>Sarah Campodonic</cp:lastModifiedBy>
  <cp:revision>2</cp:revision>
  <dcterms:created xsi:type="dcterms:W3CDTF">2019-10-27T14:35:22Z</dcterms:created>
  <dcterms:modified xsi:type="dcterms:W3CDTF">2019-10-27T14:41:18Z</dcterms:modified>
</cp:coreProperties>
</file>