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6"/>
  </p:notesMasterIdLst>
  <p:handoutMasterIdLst>
    <p:handoutMasterId r:id="rId17"/>
  </p:handoutMasterIdLst>
  <p:sldIdLst>
    <p:sldId id="308" r:id="rId2"/>
    <p:sldId id="361" r:id="rId3"/>
    <p:sldId id="345" r:id="rId4"/>
    <p:sldId id="348" r:id="rId5"/>
    <p:sldId id="340" r:id="rId6"/>
    <p:sldId id="352" r:id="rId7"/>
    <p:sldId id="362" r:id="rId8"/>
    <p:sldId id="336" r:id="rId9"/>
    <p:sldId id="353" r:id="rId10"/>
    <p:sldId id="341" r:id="rId11"/>
    <p:sldId id="342" r:id="rId12"/>
    <p:sldId id="346" r:id="rId13"/>
    <p:sldId id="359" r:id="rId14"/>
    <p:sldId id="344" r:id="rId1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32B21"/>
    <a:srgbClr val="054333"/>
    <a:srgbClr val="500000"/>
    <a:srgbClr val="420000"/>
    <a:srgbClr val="663300"/>
    <a:srgbClr val="0029AC"/>
    <a:srgbClr val="0D7AFF"/>
    <a:srgbClr val="000099"/>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70" autoAdjust="0"/>
    <p:restoredTop sz="96357" autoAdjust="0"/>
  </p:normalViewPr>
  <p:slideViewPr>
    <p:cSldViewPr>
      <p:cViewPr varScale="1">
        <p:scale>
          <a:sx n="106" d="100"/>
          <a:sy n="106" d="100"/>
        </p:scale>
        <p:origin x="1008" y="10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23/10/2020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23/10/2020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23/10/2020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23/10/2020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books.openedition.org/obp/147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books.openedition.org/obp/1472?lang=e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5975E-36F4-46DA-B77A-68BD7244F0D3}"/>
              </a:ext>
            </a:extLst>
          </p:cNvPr>
          <p:cNvSpPr>
            <a:spLocks noGrp="1"/>
          </p:cNvSpPr>
          <p:nvPr>
            <p:ph idx="1"/>
          </p:nvPr>
        </p:nvSpPr>
        <p:spPr>
          <a:xfrm>
            <a:off x="2279576" y="2046812"/>
            <a:ext cx="8987934" cy="4507677"/>
          </a:xfrm>
        </p:spPr>
        <p:txBody>
          <a:bodyPr>
            <a:normAutofit/>
          </a:bodyPr>
          <a:lstStyle/>
          <a:p>
            <a:pPr marL="137160" indent="0">
              <a:lnSpc>
                <a:spcPct val="107000"/>
              </a:lnSpc>
              <a:spcAft>
                <a:spcPts val="800"/>
              </a:spcAft>
              <a:buNone/>
            </a:pPr>
            <a:r>
              <a:rPr lang="en-GB" dirty="0">
                <a:solidFill>
                  <a:schemeClr val="bg1"/>
                </a:solidFill>
                <a:effectLst/>
                <a:latin typeface="Perpetua" panose="02020502060401020303" pitchFamily="18" charset="0"/>
                <a:ea typeface="Times New Roman" panose="02020603050405020304" pitchFamily="18" charset="0"/>
                <a:cs typeface="Segoe UI" panose="020B0502040204020203" pitchFamily="34" charset="0"/>
              </a:rPr>
              <a:t> </a:t>
            </a:r>
            <a:endParaRPr lang="en-GB"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endParaRPr lang="en-GB" sz="2400" i="1" dirty="0">
              <a:solidFill>
                <a:schemeClr val="bg1"/>
              </a:solidFill>
            </a:endParaRPr>
          </a:p>
        </p:txBody>
      </p:sp>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155340" y="0"/>
            <a:ext cx="11881320" cy="1081877"/>
          </a:xfrm>
        </p:spPr>
        <p:txBody>
          <a:bodyPr>
            <a:normAutofit/>
          </a:bodyPr>
          <a:lstStyle/>
          <a:p>
            <a:pPr marL="118872" algn="ctr"/>
            <a:br>
              <a:rPr lang="en-GB" sz="1050" b="0" i="0" u="none" strike="noStrike" dirty="0">
                <a:solidFill>
                  <a:srgbClr val="003E5A"/>
                </a:solidFill>
                <a:effectLst/>
                <a:latin typeface="-apple-system"/>
              </a:rPr>
            </a:br>
            <a:r>
              <a:rPr lang="en-GB" sz="2400" dirty="0">
                <a:solidFill>
                  <a:schemeClr val="accent1">
                    <a:lumMod val="40000"/>
                    <a:lumOff val="60000"/>
                  </a:schemeClr>
                </a:solidFill>
              </a:rPr>
              <a:t>HPEN5029/ HPEN6029 - Writing Place :  focus on </a:t>
            </a:r>
            <a:r>
              <a:rPr lang="en-GB" sz="2400" i="0" u="none" strike="noStrike" dirty="0">
                <a:solidFill>
                  <a:schemeClr val="accent1">
                    <a:lumMod val="40000"/>
                    <a:lumOff val="60000"/>
                  </a:schemeClr>
                </a:solidFill>
                <a:effectLst/>
              </a:rPr>
              <a:t>the short story</a:t>
            </a:r>
            <a:endParaRPr lang="en-GB" sz="2400" dirty="0">
              <a:solidFill>
                <a:schemeClr val="accent1">
                  <a:lumMod val="40000"/>
                  <a:lumOff val="60000"/>
                </a:schemeClr>
              </a:solidFill>
            </a:endParaRPr>
          </a:p>
        </p:txBody>
      </p:sp>
      <p:pic>
        <p:nvPicPr>
          <p:cNvPr id="1026" name="Picture 2">
            <a:extLst>
              <a:ext uri="{FF2B5EF4-FFF2-40B4-BE49-F238E27FC236}">
                <a16:creationId xmlns:a16="http://schemas.microsoft.com/office/drawing/2014/main" id="{F939507F-8661-4C35-A65B-57124E89A64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9376" y="1787607"/>
            <a:ext cx="8424936" cy="4597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1AA9-8193-4560-84BE-678953E6126E}"/>
              </a:ext>
            </a:extLst>
          </p:cNvPr>
          <p:cNvSpPr>
            <a:spLocks noGrp="1"/>
          </p:cNvSpPr>
          <p:nvPr>
            <p:ph type="title"/>
          </p:nvPr>
        </p:nvSpPr>
        <p:spPr>
          <a:xfrm>
            <a:off x="5375920" y="6093296"/>
            <a:ext cx="6422504" cy="643472"/>
          </a:xfrm>
        </p:spPr>
        <p:txBody>
          <a:bodyPr>
            <a:normAutofit/>
          </a:bodyPr>
          <a:lstStyle/>
          <a:p>
            <a:r>
              <a:rPr lang="en-GB" sz="2400" dirty="0">
                <a:solidFill>
                  <a:schemeClr val="accent1">
                    <a:lumMod val="40000"/>
                    <a:lumOff val="60000"/>
                  </a:schemeClr>
                </a:solidFill>
              </a:rPr>
              <a:t>FRANK O’CONNOR, THE LONELY VOICE</a:t>
            </a:r>
          </a:p>
        </p:txBody>
      </p:sp>
      <p:sp>
        <p:nvSpPr>
          <p:cNvPr id="3" name="Content Placeholder 2">
            <a:extLst>
              <a:ext uri="{FF2B5EF4-FFF2-40B4-BE49-F238E27FC236}">
                <a16:creationId xmlns:a16="http://schemas.microsoft.com/office/drawing/2014/main" id="{5871B45A-F430-4A18-9139-5CE2752BF342}"/>
              </a:ext>
            </a:extLst>
          </p:cNvPr>
          <p:cNvSpPr>
            <a:spLocks noGrp="1"/>
          </p:cNvSpPr>
          <p:nvPr>
            <p:ph idx="1"/>
          </p:nvPr>
        </p:nvSpPr>
        <p:spPr>
          <a:xfrm>
            <a:off x="479376" y="2732700"/>
            <a:ext cx="10828784" cy="3168352"/>
          </a:xfrm>
        </p:spPr>
        <p:txBody>
          <a:bodyPr>
            <a:normAutofit lnSpcReduction="10000"/>
          </a:bodyPr>
          <a:lstStyle/>
          <a:p>
            <a:pPr marL="118872" indent="0">
              <a:buNone/>
            </a:pPr>
            <a:r>
              <a:rPr lang="en-GB" sz="2400" dirty="0">
                <a:solidFill>
                  <a:schemeClr val="bg1"/>
                </a:solidFill>
                <a:effectLst/>
                <a:ea typeface="Perpetua" panose="02020502060401020303" pitchFamily="18" charset="0"/>
                <a:cs typeface="Times New Roman" panose="02020603050405020304" pitchFamily="18" charset="0"/>
              </a:rPr>
              <a:t>One can put this crudely by saying that the form of the novel is given by the length; in the short story the length his given by the form… </a:t>
            </a:r>
            <a:r>
              <a:rPr lang="en-GB" sz="2400" dirty="0">
                <a:solidFill>
                  <a:schemeClr val="accent1">
                    <a:lumMod val="40000"/>
                    <a:lumOff val="60000"/>
                  </a:schemeClr>
                </a:solidFill>
                <a:effectLst/>
                <a:ea typeface="Perpetua" panose="02020502060401020303" pitchFamily="18" charset="0"/>
                <a:cs typeface="Times New Roman" panose="02020603050405020304" pitchFamily="18" charset="0"/>
              </a:rPr>
              <a:t>A great short story is not necessarily short at all, and the conception of the short story as a miniature art is inherently false</a:t>
            </a:r>
            <a:r>
              <a:rPr lang="en-GB" sz="2400" dirty="0">
                <a:solidFill>
                  <a:schemeClr val="bg2">
                    <a:lumMod val="75000"/>
                  </a:schemeClr>
                </a:solidFill>
                <a:effectLst/>
                <a:ea typeface="Perpetua" panose="02020502060401020303" pitchFamily="18" charset="0"/>
                <a:cs typeface="Times New Roman" panose="02020603050405020304" pitchFamily="18" charset="0"/>
              </a:rPr>
              <a:t>.</a:t>
            </a:r>
            <a:r>
              <a:rPr lang="en-GB" sz="2400" dirty="0">
                <a:solidFill>
                  <a:schemeClr val="bg1"/>
                </a:solidFill>
                <a:effectLst/>
                <a:ea typeface="Perpetua" panose="02020502060401020303" pitchFamily="18" charset="0"/>
                <a:cs typeface="Times New Roman" panose="02020603050405020304" pitchFamily="18" charset="0"/>
              </a:rPr>
              <a:t> Basically the difference between the short story and the novel is not one of length. It is </a:t>
            </a:r>
            <a:r>
              <a:rPr lang="en-GB" sz="2400" dirty="0">
                <a:solidFill>
                  <a:schemeClr val="accent1">
                    <a:lumMod val="40000"/>
                    <a:lumOff val="60000"/>
                  </a:schemeClr>
                </a:solidFill>
                <a:effectLst/>
                <a:ea typeface="Perpetua" panose="02020502060401020303" pitchFamily="18" charset="0"/>
                <a:cs typeface="Times New Roman" panose="02020603050405020304" pitchFamily="18" charset="0"/>
              </a:rPr>
              <a:t>a difference between pure and applied storytelling, </a:t>
            </a:r>
            <a:r>
              <a:rPr lang="en-GB" sz="2400" dirty="0">
                <a:solidFill>
                  <a:schemeClr val="bg1"/>
                </a:solidFill>
                <a:effectLst/>
                <a:ea typeface="Perpetua" panose="02020502060401020303" pitchFamily="18" charset="0"/>
                <a:cs typeface="Times New Roman" panose="02020603050405020304" pitchFamily="18" charset="0"/>
              </a:rPr>
              <a:t>and in case someone has still failed to get the point, I am not trying to decry applied storytelling. Pure storytelling is more artistic, that is all, and in storytelling I am not sure how much art is preferable to nature. (26)</a:t>
            </a:r>
          </a:p>
        </p:txBody>
      </p:sp>
      <p:sp>
        <p:nvSpPr>
          <p:cNvPr id="4" name="Content Placeholder 2">
            <a:extLst>
              <a:ext uri="{FF2B5EF4-FFF2-40B4-BE49-F238E27FC236}">
                <a16:creationId xmlns:a16="http://schemas.microsoft.com/office/drawing/2014/main" id="{EB61B697-6A0F-4676-B879-1F6DEE40F1A0}"/>
              </a:ext>
            </a:extLst>
          </p:cNvPr>
          <p:cNvSpPr txBox="1">
            <a:spLocks/>
          </p:cNvSpPr>
          <p:nvPr/>
        </p:nvSpPr>
        <p:spPr>
          <a:xfrm>
            <a:off x="479376" y="260648"/>
            <a:ext cx="10972800" cy="2445896"/>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r>
              <a:rPr lang="en-GB" sz="2400" u="sng" dirty="0">
                <a:solidFill>
                  <a:schemeClr val="bg1"/>
                </a:solidFill>
                <a:ea typeface="Perpetua" panose="02020502060401020303" pitchFamily="18" charset="0"/>
                <a:cs typeface="Times New Roman" panose="02020603050405020304" pitchFamily="18" charset="0"/>
              </a:rPr>
              <a:t>The novel </a:t>
            </a:r>
            <a:r>
              <a:rPr lang="en-GB" sz="2400" dirty="0">
                <a:solidFill>
                  <a:schemeClr val="bg1"/>
                </a:solidFill>
                <a:ea typeface="Perpetua" panose="02020502060401020303" pitchFamily="18" charset="0"/>
                <a:cs typeface="Times New Roman" panose="02020603050405020304" pitchFamily="18" charset="0"/>
              </a:rPr>
              <a:t>can still adhere to the </a:t>
            </a:r>
            <a:r>
              <a:rPr lang="en-GB" sz="2400" dirty="0">
                <a:solidFill>
                  <a:schemeClr val="accent1">
                    <a:lumMod val="40000"/>
                    <a:lumOff val="60000"/>
                  </a:schemeClr>
                </a:solidFill>
                <a:ea typeface="Perpetua" panose="02020502060401020303" pitchFamily="18" charset="0"/>
                <a:cs typeface="Times New Roman" panose="02020603050405020304" pitchFamily="18" charset="0"/>
              </a:rPr>
              <a:t>classical concept of civilised society, of man as an animal who lives in a community</a:t>
            </a:r>
            <a:r>
              <a:rPr lang="en-GB" sz="2400" dirty="0">
                <a:solidFill>
                  <a:schemeClr val="bg1"/>
                </a:solidFill>
                <a:ea typeface="Perpetua" panose="02020502060401020303" pitchFamily="18" charset="0"/>
                <a:cs typeface="Times New Roman" panose="02020603050405020304" pitchFamily="18" charset="0"/>
              </a:rPr>
              <a:t>, as in Jane Austen and Trollope it obviously does;  but </a:t>
            </a:r>
            <a:r>
              <a:rPr lang="en-GB" sz="2400" u="sng" dirty="0">
                <a:solidFill>
                  <a:schemeClr val="bg1"/>
                </a:solidFill>
                <a:ea typeface="Perpetua" panose="02020502060401020303" pitchFamily="18" charset="0"/>
                <a:cs typeface="Times New Roman" panose="02020603050405020304" pitchFamily="18" charset="0"/>
              </a:rPr>
              <a:t>the short story </a:t>
            </a:r>
            <a:r>
              <a:rPr lang="en-GB" sz="2400" dirty="0">
                <a:solidFill>
                  <a:schemeClr val="accent1">
                    <a:lumMod val="40000"/>
                    <a:lumOff val="60000"/>
                  </a:schemeClr>
                </a:solidFill>
                <a:ea typeface="Perpetua" panose="02020502060401020303" pitchFamily="18" charset="0"/>
                <a:cs typeface="Times New Roman" panose="02020603050405020304" pitchFamily="18" charset="0"/>
              </a:rPr>
              <a:t>remains by its very nature remote from the community – romantic, individualistic, and intransigent. </a:t>
            </a:r>
            <a:r>
              <a:rPr lang="en-GB" sz="2400" dirty="0">
                <a:solidFill>
                  <a:schemeClr val="bg1"/>
                </a:solidFill>
                <a:ea typeface="Perpetua" panose="02020502060401020303" pitchFamily="18" charset="0"/>
                <a:cs typeface="Times New Roman" panose="02020603050405020304" pitchFamily="18" charset="0"/>
              </a:rPr>
              <a:t>(20)</a:t>
            </a:r>
            <a:endParaRPr lang="en-GB" sz="4000" dirty="0">
              <a:solidFill>
                <a:schemeClr val="bg1"/>
              </a:solidFill>
            </a:endParaRPr>
          </a:p>
        </p:txBody>
      </p:sp>
    </p:spTree>
    <p:extLst>
      <p:ext uri="{BB962C8B-B14F-4D97-AF65-F5344CB8AC3E}">
        <p14:creationId xmlns:p14="http://schemas.microsoft.com/office/powerpoint/2010/main" val="88101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C793-6CE0-41AD-B729-6BBBA8ED4B8A}"/>
              </a:ext>
            </a:extLst>
          </p:cNvPr>
          <p:cNvSpPr>
            <a:spLocks noGrp="1"/>
          </p:cNvSpPr>
          <p:nvPr>
            <p:ph type="title"/>
          </p:nvPr>
        </p:nvSpPr>
        <p:spPr>
          <a:xfrm>
            <a:off x="609600" y="155448"/>
            <a:ext cx="10972800" cy="825280"/>
          </a:xfrm>
        </p:spPr>
        <p:txBody>
          <a:bodyPr>
            <a:normAutofit/>
          </a:bodyPr>
          <a:lstStyle/>
          <a:p>
            <a:r>
              <a:rPr lang="en-GB" sz="3200" dirty="0">
                <a:solidFill>
                  <a:schemeClr val="accent1">
                    <a:lumMod val="40000"/>
                    <a:lumOff val="60000"/>
                  </a:schemeClr>
                </a:solidFill>
                <a:latin typeface="Felix Titling" panose="04060505060202020A04" pitchFamily="82" charset="0"/>
              </a:rPr>
              <a:t>American short stories</a:t>
            </a:r>
          </a:p>
        </p:txBody>
      </p:sp>
      <p:sp>
        <p:nvSpPr>
          <p:cNvPr id="3" name="Content Placeholder 2">
            <a:extLst>
              <a:ext uri="{FF2B5EF4-FFF2-40B4-BE49-F238E27FC236}">
                <a16:creationId xmlns:a16="http://schemas.microsoft.com/office/drawing/2014/main" id="{B1922A11-9593-4ED4-B275-867C8CC36DE1}"/>
              </a:ext>
            </a:extLst>
          </p:cNvPr>
          <p:cNvSpPr>
            <a:spLocks noGrp="1"/>
          </p:cNvSpPr>
          <p:nvPr>
            <p:ph idx="1"/>
          </p:nvPr>
        </p:nvSpPr>
        <p:spPr>
          <a:xfrm>
            <a:off x="609600" y="836712"/>
            <a:ext cx="10972800" cy="2016224"/>
          </a:xfrm>
        </p:spPr>
        <p:txBody>
          <a:bodyPr/>
          <a:lstStyle/>
          <a:p>
            <a:pPr marL="118872" indent="0">
              <a:buNone/>
            </a:pPr>
            <a:r>
              <a:rPr lang="en-GB" sz="2200" dirty="0">
                <a:solidFill>
                  <a:schemeClr val="bg1"/>
                </a:solidFill>
              </a:rPr>
              <a:t>Edgar Alan Poe , ‘The Tell-Tale Heart,’</a:t>
            </a:r>
          </a:p>
          <a:p>
            <a:pPr marL="118872" indent="0">
              <a:buNone/>
            </a:pPr>
            <a:r>
              <a:rPr lang="en-GB" sz="2200" dirty="0">
                <a:solidFill>
                  <a:schemeClr val="bg1"/>
                </a:solidFill>
              </a:rPr>
              <a:t>Raymond Carver, ‘The Father’  </a:t>
            </a:r>
          </a:p>
          <a:p>
            <a:pPr marL="118872" indent="0">
              <a:buNone/>
            </a:pPr>
            <a:r>
              <a:rPr lang="en-GB" sz="2200" dirty="0">
                <a:solidFill>
                  <a:schemeClr val="bg1"/>
                </a:solidFill>
              </a:rPr>
              <a:t>Joyce Carol Oates, ‘The Situations’ (</a:t>
            </a:r>
            <a:r>
              <a:rPr lang="en-GB" sz="2200" dirty="0" err="1">
                <a:solidFill>
                  <a:schemeClr val="bg1"/>
                </a:solidFill>
              </a:rPr>
              <a:t>i</a:t>
            </a:r>
            <a:r>
              <a:rPr lang="en-GB" sz="2200" dirty="0">
                <a:solidFill>
                  <a:schemeClr val="bg1"/>
                </a:solidFill>
              </a:rPr>
              <a:t>) ‘Kittens’ </a:t>
            </a:r>
          </a:p>
          <a:p>
            <a:pPr marL="118872" indent="0">
              <a:buNone/>
            </a:pPr>
            <a:r>
              <a:rPr lang="en-GB" sz="2200" dirty="0">
                <a:solidFill>
                  <a:schemeClr val="bg1"/>
                </a:solidFill>
              </a:rPr>
              <a:t>Flannery O'Connor , ‘A Good Man is Hard to Find’ </a:t>
            </a:r>
          </a:p>
          <a:p>
            <a:pPr marL="118872" indent="0">
              <a:buNone/>
            </a:pPr>
            <a:endParaRPr lang="en-GB" dirty="0">
              <a:solidFill>
                <a:schemeClr val="bg1"/>
              </a:solidFill>
            </a:endParaRPr>
          </a:p>
        </p:txBody>
      </p:sp>
      <p:sp>
        <p:nvSpPr>
          <p:cNvPr id="5" name="TextBox 4">
            <a:extLst>
              <a:ext uri="{FF2B5EF4-FFF2-40B4-BE49-F238E27FC236}">
                <a16:creationId xmlns:a16="http://schemas.microsoft.com/office/drawing/2014/main" id="{CADBF1C4-3A89-4B00-A8CB-11E49B6C229E}"/>
              </a:ext>
            </a:extLst>
          </p:cNvPr>
          <p:cNvSpPr txBox="1"/>
          <p:nvPr/>
        </p:nvSpPr>
        <p:spPr>
          <a:xfrm>
            <a:off x="609600" y="3446548"/>
            <a:ext cx="10972800" cy="584775"/>
          </a:xfrm>
          <a:prstGeom prst="rect">
            <a:avLst/>
          </a:prstGeom>
          <a:noFill/>
        </p:spPr>
        <p:txBody>
          <a:bodyPr wrap="square">
            <a:spAutoFit/>
          </a:bodyPr>
          <a:lstStyle/>
          <a:p>
            <a:r>
              <a:rPr lang="en-GB" sz="3200" b="1" dirty="0">
                <a:solidFill>
                  <a:schemeClr val="accent1">
                    <a:lumMod val="40000"/>
                    <a:lumOff val="60000"/>
                  </a:schemeClr>
                </a:solidFill>
                <a:latin typeface="Felix Titling" panose="04060505060202020A04" pitchFamily="82" charset="0"/>
                <a:ea typeface="+mj-ea"/>
                <a:cs typeface="+mj-cs"/>
              </a:rPr>
              <a:t>Critical commentaries on the  short story</a:t>
            </a:r>
          </a:p>
        </p:txBody>
      </p:sp>
      <p:sp>
        <p:nvSpPr>
          <p:cNvPr id="7" name="TextBox 6">
            <a:extLst>
              <a:ext uri="{FF2B5EF4-FFF2-40B4-BE49-F238E27FC236}">
                <a16:creationId xmlns:a16="http://schemas.microsoft.com/office/drawing/2014/main" id="{C7C4F4E0-2F49-4365-8F02-21B68C276C05}"/>
              </a:ext>
            </a:extLst>
          </p:cNvPr>
          <p:cNvSpPr txBox="1"/>
          <p:nvPr/>
        </p:nvSpPr>
        <p:spPr>
          <a:xfrm>
            <a:off x="609600" y="4031323"/>
            <a:ext cx="9793088" cy="2154436"/>
          </a:xfrm>
          <a:prstGeom prst="rect">
            <a:avLst/>
          </a:prstGeom>
          <a:noFill/>
        </p:spPr>
        <p:txBody>
          <a:bodyPr wrap="square">
            <a:spAutoFit/>
          </a:bodyPr>
          <a:lstStyle/>
          <a:p>
            <a:r>
              <a:rPr lang="en-GB" sz="2200" dirty="0">
                <a:solidFill>
                  <a:schemeClr val="bg1"/>
                </a:solidFill>
              </a:rPr>
              <a:t>Gabriela </a:t>
            </a:r>
            <a:r>
              <a:rPr lang="en-GB" sz="2200" dirty="0" err="1">
                <a:solidFill>
                  <a:schemeClr val="bg1"/>
                </a:solidFill>
              </a:rPr>
              <a:t>Tucan</a:t>
            </a:r>
            <a:r>
              <a:rPr lang="en-GB" sz="2200" dirty="0">
                <a:solidFill>
                  <a:schemeClr val="bg1"/>
                </a:solidFill>
              </a:rPr>
              <a:t> , ‘What Is A Short Story Besides Short? Questioning Minds In Search Of Understanding Short Fiction’ </a:t>
            </a:r>
            <a:r>
              <a:rPr lang="en-GB" sz="2200" i="1" dirty="0">
                <a:solidFill>
                  <a:schemeClr val="bg1"/>
                </a:solidFill>
              </a:rPr>
              <a:t>Romanian Journal of English Studies, </a:t>
            </a:r>
          </a:p>
          <a:p>
            <a:endParaRPr lang="en-GB" sz="2400" i="1" dirty="0">
              <a:solidFill>
                <a:schemeClr val="bg1"/>
              </a:solidFill>
            </a:endParaRPr>
          </a:p>
          <a:p>
            <a:r>
              <a:rPr lang="en-GB" sz="2200" dirty="0">
                <a:solidFill>
                  <a:schemeClr val="bg1"/>
                </a:solidFill>
              </a:rPr>
              <a:t>Florence </a:t>
            </a:r>
            <a:r>
              <a:rPr lang="en-GB" sz="2200" dirty="0" err="1">
                <a:solidFill>
                  <a:schemeClr val="bg1"/>
                </a:solidFill>
              </a:rPr>
              <a:t>Goyet</a:t>
            </a:r>
            <a:r>
              <a:rPr lang="en-GB" sz="2200" dirty="0">
                <a:solidFill>
                  <a:schemeClr val="bg1"/>
                </a:solidFill>
              </a:rPr>
              <a:t>, </a:t>
            </a:r>
            <a:r>
              <a:rPr lang="en-GB" sz="2200" i="1" dirty="0">
                <a:solidFill>
                  <a:schemeClr val="bg1"/>
                </a:solidFill>
              </a:rPr>
              <a:t>The Classic Short Story, 1870-1925</a:t>
            </a:r>
            <a:r>
              <a:rPr lang="en-GB" sz="2200" dirty="0">
                <a:solidFill>
                  <a:schemeClr val="bg1"/>
                </a:solidFill>
              </a:rPr>
              <a:t>, Open Edition Books </a:t>
            </a:r>
            <a:r>
              <a:rPr lang="en-GB" sz="2000" i="1" dirty="0">
                <a:solidFill>
                  <a:schemeClr val="bg1"/>
                </a:solidFill>
                <a:hlinkClick r:id="rId2"/>
              </a:rPr>
              <a:t>https://books.openedition.org/obp/1470</a:t>
            </a:r>
            <a:r>
              <a:rPr lang="en-GB" sz="2000" i="1" dirty="0">
                <a:solidFill>
                  <a:schemeClr val="bg1"/>
                </a:solidFill>
              </a:rPr>
              <a:t> </a:t>
            </a:r>
          </a:p>
          <a:p>
            <a:endParaRPr lang="en-GB" sz="2400" dirty="0">
              <a:solidFill>
                <a:schemeClr val="bg1"/>
              </a:solidFill>
            </a:endParaRPr>
          </a:p>
        </p:txBody>
      </p:sp>
    </p:spTree>
    <p:extLst>
      <p:ext uri="{BB962C8B-B14F-4D97-AF65-F5344CB8AC3E}">
        <p14:creationId xmlns:p14="http://schemas.microsoft.com/office/powerpoint/2010/main" val="2054046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335360" y="130324"/>
            <a:ext cx="11089232" cy="6597352"/>
          </a:xfrm>
        </p:spPr>
        <p:txBody>
          <a:bodyPr>
            <a:normAutofit fontScale="92500" lnSpcReduction="10000"/>
          </a:bodyPr>
          <a:lstStyle/>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The baby lay in a basket beside the bed, dressed in a white bonnet and sleeper. The basket had been newly painted and tied with ice-blue ribbons and padded with blue quilts. The three little sisters and their mother, who had just gotten out of bed and was still not herself, and the grandmother all stood around the baby, watching it stare and sometimes raise its fist to its mouth. He did not smile or laugh, but now and then he blinked his eyes and flicked his tongue back and forth through his lips when one of the girls rubbed his chin.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The father was in the kitchen and could hear them playing with the baby.</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‘Who do you love baby?’ Phyllis said and tickled his chin.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‘He loves us all,’ Phyllis said, </a:t>
            </a:r>
            <a:r>
              <a:rPr lang="en-GB" sz="2000" dirty="0">
                <a:solidFill>
                  <a:srgbClr val="FFFF00"/>
                </a:solidFill>
                <a:effectLst/>
                <a:latin typeface="Palatino Linotype" panose="02040502050505030304" pitchFamily="18" charset="0"/>
                <a:ea typeface="Perpetua" panose="02020502060401020303" pitchFamily="18" charset="0"/>
                <a:cs typeface="Times New Roman" panose="02020603050405020304" pitchFamily="18" charset="0"/>
              </a:rPr>
              <a:t>‘but he really loves daddy because daddies are boys too.’ </a:t>
            </a: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The grandmother sat down on the edge of the bed and said, ‘Look at its little arms, so fat. And those little fingers! Just like its mother.,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‘Isn't he sweet?’ The mother said. ‘So healthy, my little baby.’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And bending over, she kissed the baby on its forehead and touched the cover over its arm. ‘We love him too.’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000" dirty="0">
                <a:solidFill>
                  <a:srgbClr val="FFFF00"/>
                </a:solidFill>
                <a:effectLst/>
                <a:latin typeface="Palatino Linotype" panose="02040502050505030304" pitchFamily="18" charset="0"/>
                <a:ea typeface="Perpetua" panose="02020502060401020303" pitchFamily="18" charset="0"/>
                <a:cs typeface="Times New Roman" panose="02020603050405020304" pitchFamily="18" charset="0"/>
              </a:rPr>
              <a:t>But who does he look like, who does he look like?’ Alice cried, and they all moved up closer round the basket to see </a:t>
            </a:r>
            <a:r>
              <a:rPr lang="en-GB" sz="2000" dirty="0">
                <a:solidFill>
                  <a:srgbClr val="FFFF00"/>
                </a:solidFill>
                <a:latin typeface="Palatino Linotype" panose="02040502050505030304" pitchFamily="18" charset="0"/>
                <a:cs typeface="Times New Roman" panose="02020603050405020304" pitchFamily="18" charset="0"/>
              </a:rPr>
              <a:t>who the baby looked like. </a:t>
            </a:r>
          </a:p>
          <a:p>
            <a:pPr marL="118872" indent="0">
              <a:lnSpc>
                <a:spcPct val="110000"/>
              </a:lnSpc>
              <a:spcAft>
                <a:spcPts val="400"/>
              </a:spcAft>
              <a:buNone/>
            </a:pPr>
            <a:r>
              <a:rPr lang="en-GB" sz="2000" dirty="0">
                <a:solidFill>
                  <a:srgbClr val="FFFFFF"/>
                </a:solidFill>
                <a:latin typeface="Palatino Linotype" panose="02040502050505030304" pitchFamily="18" charset="0"/>
                <a:cs typeface="Times New Roman" panose="02020603050405020304" pitchFamily="18" charset="0"/>
              </a:rPr>
              <a:t>‘He has pretty eyes,’ Carol said.</a:t>
            </a:r>
          </a:p>
          <a:p>
            <a:pPr marL="118872" indent="0">
              <a:lnSpc>
                <a:spcPct val="110000"/>
              </a:lnSpc>
              <a:spcAft>
                <a:spcPts val="400"/>
              </a:spcAft>
              <a:buNone/>
            </a:pPr>
            <a:r>
              <a:rPr lang="en-GB" sz="2000" dirty="0">
                <a:solidFill>
                  <a:srgbClr val="FFFFFF"/>
                </a:solidFill>
                <a:latin typeface="Palatino Linotype" panose="02040502050505030304" pitchFamily="18" charset="0"/>
                <a:cs typeface="Times New Roman" panose="02020603050405020304" pitchFamily="18" charset="0"/>
              </a:rPr>
              <a:t>‘All babies have pretty eyes,’ Phyllis said. </a:t>
            </a:r>
          </a:p>
          <a:p>
            <a:pPr marL="118872" indent="0">
              <a:lnSpc>
                <a:spcPct val="110000"/>
              </a:lnSpc>
              <a:spcAft>
                <a:spcPts val="400"/>
              </a:spcAft>
              <a:buNone/>
            </a:pPr>
            <a:r>
              <a:rPr lang="en-GB" sz="18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He has his grandfather’s lips,’ the grandmother said. ‘Look at those lips.’ </a:t>
            </a:r>
            <a:endParaRPr lang="en-GB" sz="2000" dirty="0">
              <a:solidFill>
                <a:srgbClr val="FFFFFF"/>
              </a:solidFill>
              <a:latin typeface="Palatino Linotype" panose="02040502050505030304" pitchFamily="18" charset="0"/>
              <a:cs typeface="Times New Roman" panose="02020603050405020304" pitchFamily="18" charset="0"/>
            </a:endParaRPr>
          </a:p>
          <a:p>
            <a:pPr marL="118872" indent="0">
              <a:lnSpc>
                <a:spcPct val="110000"/>
              </a:lnSpc>
              <a:spcAft>
                <a:spcPts val="400"/>
              </a:spcAft>
              <a:buNone/>
            </a:pPr>
            <a:r>
              <a:rPr lang="en-GB" sz="28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100" dirty="0">
                <a:solidFill>
                  <a:srgbClr val="FFFFFF"/>
                </a:solidFill>
                <a:latin typeface="Palatino Linotype" panose="02040502050505030304" pitchFamily="18" charset="0"/>
                <a:cs typeface="Times New Roman" panose="02020603050405020304" pitchFamily="18" charset="0"/>
              </a:rPr>
              <a:t>I don't know...’ the mother said, ‘I wouldn't say.’</a:t>
            </a:r>
            <a:endParaRPr lang="en-GB" sz="2800" dirty="0">
              <a:solidFill>
                <a:schemeClr val="accent3">
                  <a:lumMod val="20000"/>
                  <a:lumOff val="80000"/>
                </a:schemeClr>
              </a:solidFill>
              <a:latin typeface="Palatino Linotype" panose="02040502050505030304" pitchFamily="18" charset="0"/>
            </a:endParaRPr>
          </a:p>
        </p:txBody>
      </p:sp>
      <p:sp>
        <p:nvSpPr>
          <p:cNvPr id="5" name="TextBox 4">
            <a:extLst>
              <a:ext uri="{FF2B5EF4-FFF2-40B4-BE49-F238E27FC236}">
                <a16:creationId xmlns:a16="http://schemas.microsoft.com/office/drawing/2014/main" id="{53F0538C-99DD-4728-9085-D253EF226BFE}"/>
              </a:ext>
            </a:extLst>
          </p:cNvPr>
          <p:cNvSpPr txBox="1"/>
          <p:nvPr/>
        </p:nvSpPr>
        <p:spPr>
          <a:xfrm>
            <a:off x="8328248" y="6327566"/>
            <a:ext cx="3816424" cy="400110"/>
          </a:xfrm>
          <a:prstGeom prst="rect">
            <a:avLst/>
          </a:prstGeom>
          <a:noFill/>
        </p:spPr>
        <p:txBody>
          <a:bodyPr wrap="square">
            <a:spAutoFit/>
          </a:bodyPr>
          <a:lstStyle/>
          <a:p>
            <a:pPr marL="118872" indent="0">
              <a:buNone/>
            </a:pPr>
            <a:r>
              <a:rPr lang="en-GB" sz="2000" dirty="0">
                <a:solidFill>
                  <a:schemeClr val="accent1">
                    <a:lumMod val="40000"/>
                    <a:lumOff val="60000"/>
                  </a:schemeClr>
                </a:solidFill>
              </a:rPr>
              <a:t>Raymond Carver ‘The Father’ </a:t>
            </a:r>
          </a:p>
        </p:txBody>
      </p:sp>
    </p:spTree>
    <p:extLst>
      <p:ext uri="{BB962C8B-B14F-4D97-AF65-F5344CB8AC3E}">
        <p14:creationId xmlns:p14="http://schemas.microsoft.com/office/powerpoint/2010/main" val="1990780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60B73F-C018-423B-B3BE-21F80E5467C6}"/>
              </a:ext>
            </a:extLst>
          </p:cNvPr>
          <p:cNvSpPr>
            <a:spLocks noGrp="1"/>
          </p:cNvSpPr>
          <p:nvPr>
            <p:ph idx="1"/>
          </p:nvPr>
        </p:nvSpPr>
        <p:spPr>
          <a:xfrm>
            <a:off x="335360" y="58316"/>
            <a:ext cx="11175032" cy="6741368"/>
          </a:xfrm>
        </p:spPr>
        <p:txBody>
          <a:bodyPr>
            <a:normAutofit fontScale="92500" lnSpcReduction="20000"/>
          </a:bodyPr>
          <a:lstStyle/>
          <a:p>
            <a:pPr marL="118872" indent="0">
              <a:lnSpc>
                <a:spcPct val="120000"/>
              </a:lnSpc>
              <a:spcAft>
                <a:spcPts val="400"/>
              </a:spcAft>
              <a:buNone/>
            </a:pPr>
            <a:r>
              <a:rPr lang="en-GB" sz="19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200" dirty="0">
                <a:solidFill>
                  <a:srgbClr val="FFFFFF"/>
                </a:solidFill>
                <a:latin typeface="Palatino Linotype" panose="02040502050505030304" pitchFamily="18" charset="0"/>
                <a:cs typeface="Times New Roman" panose="02020603050405020304" pitchFamily="18" charset="0"/>
              </a:rPr>
              <a:t>The nose! The nose!’ Alice cried.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‘What about his nose?’ The mother asked.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‘It looks like </a:t>
            </a:r>
            <a:r>
              <a:rPr lang="en-GB" sz="2200" dirty="0">
                <a:solidFill>
                  <a:srgbClr val="FFFF00"/>
                </a:solidFill>
                <a:latin typeface="Palatino Linotype" panose="02040502050505030304" pitchFamily="18" charset="0"/>
                <a:cs typeface="Times New Roman" panose="02020603050405020304" pitchFamily="18" charset="0"/>
              </a:rPr>
              <a:t>somebody's nose</a:t>
            </a:r>
            <a:r>
              <a:rPr lang="en-GB" sz="2200" dirty="0">
                <a:solidFill>
                  <a:srgbClr val="FFFFFF"/>
                </a:solidFill>
                <a:latin typeface="Palatino Linotype" panose="02040502050505030304" pitchFamily="18" charset="0"/>
                <a:cs typeface="Times New Roman" panose="02020603050405020304" pitchFamily="18" charset="0"/>
              </a:rPr>
              <a:t>, the girl answered.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‘No, I don't know,’ the mother said ‘I don't think so.’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‘Those lips...’ the grandmother murmured. ‘Those little fingers...’ she said, uncovering the baby’s hand and spreading out its fingers.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a:t>
            </a:r>
            <a:r>
              <a:rPr lang="en-GB" sz="2200" dirty="0">
                <a:solidFill>
                  <a:srgbClr val="FFFF00"/>
                </a:solidFill>
                <a:latin typeface="Palatino Linotype" panose="02040502050505030304" pitchFamily="18" charset="0"/>
                <a:cs typeface="Times New Roman" panose="02020603050405020304" pitchFamily="18" charset="0"/>
              </a:rPr>
              <a:t>Who does the baby look like?’ </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‘He doesn't look like anybody,’ </a:t>
            </a:r>
            <a:r>
              <a:rPr lang="en-GB" sz="2200" dirty="0">
                <a:solidFill>
                  <a:srgbClr val="FFFFFF"/>
                </a:solidFill>
                <a:latin typeface="Palatino Linotype" panose="02040502050505030304" pitchFamily="18" charset="0"/>
                <a:cs typeface="Times New Roman" panose="02020603050405020304" pitchFamily="18" charset="0"/>
              </a:rPr>
              <a:t>Phyllis said. And they moved even closer.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‘I know! I know!’ Carol said. ‘He looks like Daddy!’ Then they looked closer at the baby.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‘But who does Daddy look like?’ Phyllis asked.</a:t>
            </a:r>
            <a:endParaRPr lang="en-GB" sz="1700" dirty="0">
              <a:solidFill>
                <a:srgbClr val="FFFFFF"/>
              </a:solidFill>
              <a:latin typeface="Palatino Linotype" panose="02040502050505030304" pitchFamily="18" charset="0"/>
              <a:cs typeface="Times New Roman" panose="02020603050405020304" pitchFamily="18" charset="0"/>
            </a:endParaRPr>
          </a:p>
          <a:p>
            <a:pPr marL="118872" indent="0">
              <a:lnSpc>
                <a:spcPct val="120000"/>
              </a:lnSpc>
              <a:spcAft>
                <a:spcPts val="400"/>
              </a:spcAft>
              <a:buNone/>
            </a:pPr>
            <a:r>
              <a:rPr lang="en-GB" sz="1700" dirty="0">
                <a:solidFill>
                  <a:srgbClr val="FFFFFF"/>
                </a:solidFill>
                <a:latin typeface="Palatino Linotype" panose="02040502050505030304" pitchFamily="18" charset="0"/>
                <a:cs typeface="Times New Roman" panose="02020603050405020304" pitchFamily="18" charset="0"/>
              </a:rPr>
              <a:t> </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‘Who does Daddy look like?’ </a:t>
            </a:r>
            <a:r>
              <a:rPr lang="en-GB" sz="2200" dirty="0">
                <a:solidFill>
                  <a:srgbClr val="FFFFFF"/>
                </a:solidFill>
                <a:latin typeface="Palatino Linotype" panose="02040502050505030304" pitchFamily="18" charset="0"/>
                <a:cs typeface="Times New Roman" panose="02020603050405020304" pitchFamily="18" charset="0"/>
              </a:rPr>
              <a:t>Alice repeated, and they all at once looked through the kitchen where the father was sitting at the table with his back to them</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‘Why, nobody!’ </a:t>
            </a:r>
            <a:r>
              <a:rPr lang="en-GB" sz="2200" dirty="0">
                <a:solidFill>
                  <a:srgbClr val="FFFFFF"/>
                </a:solidFill>
                <a:latin typeface="Palatino Linotype" panose="02040502050505030304" pitchFamily="18" charset="0"/>
                <a:cs typeface="Times New Roman" panose="02020603050405020304" pitchFamily="18" charset="0"/>
              </a:rPr>
              <a:t>Phyllis said and began to cry a little.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‘Hush,’ the grandmother said and looked away then back at the baby. </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‘Daddy doesn't look like anybody!’ </a:t>
            </a:r>
            <a:r>
              <a:rPr lang="en-GB" sz="2200" dirty="0">
                <a:solidFill>
                  <a:srgbClr val="FFFFFF"/>
                </a:solidFill>
                <a:latin typeface="Palatino Linotype" panose="02040502050505030304" pitchFamily="18" charset="0"/>
                <a:cs typeface="Times New Roman" panose="02020603050405020304" pitchFamily="18" charset="0"/>
              </a:rPr>
              <a:t>Alice said.</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‘But he has to look like somebody,’ </a:t>
            </a:r>
            <a:r>
              <a:rPr lang="en-GB" sz="2200" dirty="0">
                <a:solidFill>
                  <a:srgbClr val="FFFFFF"/>
                </a:solidFill>
                <a:latin typeface="Palatino Linotype" panose="02040502050505030304" pitchFamily="18" charset="0"/>
                <a:cs typeface="Times New Roman" panose="02020603050405020304" pitchFamily="18" charset="0"/>
              </a:rPr>
              <a:t>Phyllis said, wiping her eyes with one of the ribbons.</a:t>
            </a:r>
            <a:r>
              <a:rPr lang="en-GB" sz="2200" dirty="0">
                <a:solidFill>
                  <a:srgbClr val="FFFF00"/>
                </a:solidFill>
                <a:latin typeface="Palatino Linotype" panose="02040502050505030304" pitchFamily="18" charset="0"/>
                <a:cs typeface="Times New Roman" panose="02020603050405020304" pitchFamily="18" charset="0"/>
              </a:rPr>
              <a:t> And all of them except the grandmother looked at the father, sitting at the table.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He had turned around in his chair and his face was white and without expression. </a:t>
            </a:r>
          </a:p>
          <a:p>
            <a:pPr marL="118872" indent="0">
              <a:lnSpc>
                <a:spcPct val="107000"/>
              </a:lnSpc>
              <a:spcAft>
                <a:spcPts val="600"/>
              </a:spcAft>
              <a:buNone/>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357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C1BF0E-C251-4112-874A-6FAF8390C45A}"/>
              </a:ext>
            </a:extLst>
          </p:cNvPr>
          <p:cNvSpPr>
            <a:spLocks noGrp="1"/>
          </p:cNvSpPr>
          <p:nvPr>
            <p:ph idx="1"/>
          </p:nvPr>
        </p:nvSpPr>
        <p:spPr>
          <a:xfrm>
            <a:off x="191344" y="188640"/>
            <a:ext cx="11449272" cy="6336704"/>
          </a:xfrm>
        </p:spPr>
        <p:txBody>
          <a:bodyPr>
            <a:normAutofit fontScale="62500" lnSpcReduction="20000"/>
          </a:bodyPr>
          <a:lstStyle/>
          <a:p>
            <a:pPr marL="118872" indent="0">
              <a:buNone/>
            </a:pPr>
            <a:r>
              <a:rPr lang="en-GB" sz="3400" b="1" dirty="0">
                <a:solidFill>
                  <a:schemeClr val="accent1">
                    <a:lumMod val="40000"/>
                    <a:lumOff val="60000"/>
                  </a:schemeClr>
                </a:solidFill>
                <a:latin typeface="+mj-lt"/>
              </a:rPr>
              <a:t>Characterisation</a:t>
            </a:r>
            <a:endParaRPr lang="en-GB" b="1" dirty="0">
              <a:solidFill>
                <a:schemeClr val="accent1">
                  <a:lumMod val="40000"/>
                  <a:lumOff val="60000"/>
                </a:schemeClr>
              </a:solidFill>
              <a:latin typeface="+mj-lt"/>
            </a:endParaRPr>
          </a:p>
          <a:p>
            <a:pPr marL="118872" indent="0">
              <a:lnSpc>
                <a:spcPct val="120000"/>
              </a:lnSpc>
              <a:buNone/>
            </a:pPr>
            <a:r>
              <a:rPr lang="en-GB" dirty="0">
                <a:solidFill>
                  <a:schemeClr val="bg1"/>
                </a:solidFill>
              </a:rPr>
              <a:t>in the </a:t>
            </a:r>
            <a:r>
              <a:rPr lang="en-GB" dirty="0">
                <a:solidFill>
                  <a:schemeClr val="accent1">
                    <a:lumMod val="40000"/>
                    <a:lumOff val="60000"/>
                  </a:schemeClr>
                </a:solidFill>
              </a:rPr>
              <a:t>realist story,</a:t>
            </a:r>
            <a:r>
              <a:rPr lang="en-GB" dirty="0">
                <a:solidFill>
                  <a:schemeClr val="bg1"/>
                </a:solidFill>
              </a:rPr>
              <a:t> every feature is pushed to its extreme to the point where it becomes almost abstract. Characters are prodigiously what they are, to the extent that they are bordering on the prodigy. In the </a:t>
            </a:r>
            <a:r>
              <a:rPr lang="en-GB" dirty="0">
                <a:solidFill>
                  <a:schemeClr val="accent1">
                    <a:lumMod val="40000"/>
                    <a:lumOff val="60000"/>
                  </a:schemeClr>
                </a:solidFill>
              </a:rPr>
              <a:t>fantastic story,</a:t>
            </a:r>
            <a:r>
              <a:rPr lang="en-GB" dirty="0">
                <a:solidFill>
                  <a:schemeClr val="bg1"/>
                </a:solidFill>
              </a:rPr>
              <a:t> the high-intensity descriptions will cross that border. Here, the subject will be not so much the characters in themselves, but rather the sensations and emotions they feel — and make us feel. </a:t>
            </a:r>
            <a:r>
              <a:rPr lang="en-GB" u="sng" dirty="0">
                <a:solidFill>
                  <a:schemeClr val="bg1"/>
                </a:solidFill>
              </a:rPr>
              <a:t>(see Poe, ‘Tell Tale Heart’ and Oates, ‘Kittens’)  </a:t>
            </a:r>
          </a:p>
          <a:p>
            <a:pPr marL="118872" indent="0">
              <a:lnSpc>
                <a:spcPct val="120000"/>
              </a:lnSpc>
              <a:buNone/>
            </a:pPr>
            <a:endParaRPr lang="en-GB" sz="2200" dirty="0">
              <a:solidFill>
                <a:schemeClr val="bg1"/>
              </a:solidFill>
            </a:endParaRPr>
          </a:p>
          <a:p>
            <a:pPr marL="118872" indent="0">
              <a:lnSpc>
                <a:spcPct val="120000"/>
              </a:lnSpc>
              <a:buNone/>
            </a:pPr>
            <a:r>
              <a:rPr lang="en-GB" sz="3400" b="1" dirty="0">
                <a:solidFill>
                  <a:schemeClr val="accent1">
                    <a:lumMod val="40000"/>
                    <a:lumOff val="60000"/>
                  </a:schemeClr>
                </a:solidFill>
                <a:latin typeface="+mj-lt"/>
              </a:rPr>
              <a:t>Structure</a:t>
            </a:r>
            <a:endParaRPr lang="en-GB" sz="3100" b="1" dirty="0">
              <a:solidFill>
                <a:schemeClr val="accent1">
                  <a:lumMod val="40000"/>
                  <a:lumOff val="60000"/>
                </a:schemeClr>
              </a:solidFill>
              <a:latin typeface="+mj-lt"/>
            </a:endParaRPr>
          </a:p>
          <a:p>
            <a:pPr marL="118872" indent="0">
              <a:lnSpc>
                <a:spcPct val="120000"/>
              </a:lnSpc>
              <a:buNone/>
            </a:pPr>
            <a:r>
              <a:rPr lang="en-GB" dirty="0">
                <a:solidFill>
                  <a:schemeClr val="bg1"/>
                </a:solidFill>
              </a:rPr>
              <a:t>the classic short story is based on </a:t>
            </a:r>
            <a:r>
              <a:rPr lang="en-GB" dirty="0">
                <a:solidFill>
                  <a:schemeClr val="accent1">
                    <a:lumMod val="40000"/>
                    <a:lumOff val="60000"/>
                  </a:schemeClr>
                </a:solidFill>
              </a:rPr>
              <a:t>a fundamental  antithesis</a:t>
            </a:r>
            <a:r>
              <a:rPr lang="en-GB" dirty="0">
                <a:solidFill>
                  <a:schemeClr val="bg1"/>
                </a:solidFill>
              </a:rPr>
              <a:t>, which creates a powerful tension. This may be achieved through a narrative  reversal, or the contrast between two characters (for example, </a:t>
            </a:r>
            <a:r>
              <a:rPr lang="en-GB" i="1" dirty="0">
                <a:solidFill>
                  <a:schemeClr val="bg1"/>
                </a:solidFill>
              </a:rPr>
              <a:t>Jekyll and Hyde</a:t>
            </a:r>
            <a:r>
              <a:rPr lang="en-GB" dirty="0">
                <a:solidFill>
                  <a:schemeClr val="bg1"/>
                </a:solidFill>
              </a:rPr>
              <a:t>) or between two world visions (for example, European and American). … The reason that  </a:t>
            </a:r>
            <a:r>
              <a:rPr lang="en-GB" dirty="0">
                <a:solidFill>
                  <a:schemeClr val="accent1">
                    <a:lumMod val="40000"/>
                    <a:lumOff val="60000"/>
                  </a:schemeClr>
                </a:solidFill>
              </a:rPr>
              <a:t>the ending of the short story is so powerful is because it brings into contact the two poles of the antithesis</a:t>
            </a:r>
            <a:r>
              <a:rPr lang="en-GB" dirty="0">
                <a:solidFill>
                  <a:schemeClr val="bg1"/>
                </a:solidFill>
              </a:rPr>
              <a:t>, the two opposites that should never come into contact.  The “surprise” ending simply unleashes the accumulated tension that has been building throughout the story. </a:t>
            </a:r>
          </a:p>
          <a:p>
            <a:pPr marL="118872" indent="0">
              <a:lnSpc>
                <a:spcPct val="120000"/>
              </a:lnSpc>
              <a:buNone/>
            </a:pPr>
            <a:r>
              <a:rPr lang="en-GB" dirty="0">
                <a:solidFill>
                  <a:schemeClr val="bg1"/>
                </a:solidFill>
              </a:rPr>
              <a:t>(</a:t>
            </a:r>
            <a:r>
              <a:rPr lang="en-GB" u="sng" dirty="0">
                <a:solidFill>
                  <a:schemeClr val="bg1"/>
                </a:solidFill>
              </a:rPr>
              <a:t>See Carver, The Father)</a:t>
            </a:r>
          </a:p>
          <a:p>
            <a:pPr marL="118872" indent="0">
              <a:lnSpc>
                <a:spcPct val="120000"/>
              </a:lnSpc>
              <a:buNone/>
            </a:pPr>
            <a:endParaRPr lang="en-GB" sz="2200" dirty="0">
              <a:solidFill>
                <a:schemeClr val="bg1"/>
              </a:solidFill>
            </a:endParaRPr>
          </a:p>
          <a:p>
            <a:pPr marL="118872" indent="0">
              <a:lnSpc>
                <a:spcPct val="120000"/>
              </a:lnSpc>
              <a:buNone/>
            </a:pPr>
            <a:r>
              <a:rPr lang="en-GB" sz="3400" b="1" dirty="0">
                <a:solidFill>
                  <a:schemeClr val="accent1">
                    <a:lumMod val="40000"/>
                    <a:lumOff val="60000"/>
                  </a:schemeClr>
                </a:solidFill>
                <a:latin typeface="+mj-lt"/>
              </a:rPr>
              <a:t>Entry into the narrative</a:t>
            </a:r>
            <a:r>
              <a:rPr lang="en-GB" sz="3100" b="1" dirty="0">
                <a:solidFill>
                  <a:schemeClr val="bg1"/>
                </a:solidFill>
                <a:latin typeface="+mj-lt"/>
              </a:rPr>
              <a:t>. </a:t>
            </a:r>
          </a:p>
          <a:p>
            <a:pPr marL="118872" indent="0">
              <a:lnSpc>
                <a:spcPct val="120000"/>
              </a:lnSpc>
              <a:buNone/>
            </a:pPr>
            <a:r>
              <a:rPr lang="en-GB" dirty="0">
                <a:solidFill>
                  <a:schemeClr val="bg1"/>
                </a:solidFill>
              </a:rPr>
              <a:t>In  order to help the reader immediately understand the scene, these stories often resort to </a:t>
            </a:r>
            <a:r>
              <a:rPr lang="en-GB" dirty="0">
                <a:solidFill>
                  <a:schemeClr val="accent1">
                    <a:lumMod val="40000"/>
                    <a:lumOff val="60000"/>
                  </a:schemeClr>
                </a:solidFill>
              </a:rPr>
              <a:t>“preconstructed” material</a:t>
            </a:r>
            <a:r>
              <a:rPr lang="en-GB" dirty="0">
                <a:solidFill>
                  <a:schemeClr val="bg1"/>
                </a:solidFill>
              </a:rPr>
              <a:t>, including stereotypes (not necessarily literary types, but understood social types). They are also </a:t>
            </a:r>
            <a:r>
              <a:rPr lang="en-GB" dirty="0">
                <a:solidFill>
                  <a:schemeClr val="accent1">
                    <a:lumMod val="40000"/>
                    <a:lumOff val="60000"/>
                  </a:schemeClr>
                </a:solidFill>
              </a:rPr>
              <a:t>very focussed</a:t>
            </a:r>
            <a:r>
              <a:rPr lang="en-GB" dirty="0">
                <a:solidFill>
                  <a:schemeClr val="bg1"/>
                </a:solidFill>
              </a:rPr>
              <a:t>, eliminating everything that is not their subject. (</a:t>
            </a:r>
            <a:r>
              <a:rPr lang="en-GB" u="sng" dirty="0">
                <a:solidFill>
                  <a:schemeClr val="bg1"/>
                </a:solidFill>
              </a:rPr>
              <a:t>See all)</a:t>
            </a:r>
            <a:endParaRPr lang="en-GB" dirty="0"/>
          </a:p>
        </p:txBody>
      </p:sp>
      <p:sp>
        <p:nvSpPr>
          <p:cNvPr id="4" name="TextBox 3">
            <a:extLst>
              <a:ext uri="{FF2B5EF4-FFF2-40B4-BE49-F238E27FC236}">
                <a16:creationId xmlns:a16="http://schemas.microsoft.com/office/drawing/2014/main" id="{757E3AFD-3FB1-4640-BBC3-39C98120FF60}"/>
              </a:ext>
            </a:extLst>
          </p:cNvPr>
          <p:cNvSpPr txBox="1"/>
          <p:nvPr/>
        </p:nvSpPr>
        <p:spPr>
          <a:xfrm>
            <a:off x="1415480" y="6340678"/>
            <a:ext cx="10729192" cy="369332"/>
          </a:xfrm>
          <a:prstGeom prst="rect">
            <a:avLst/>
          </a:prstGeom>
          <a:noFill/>
        </p:spPr>
        <p:txBody>
          <a:bodyPr wrap="square">
            <a:spAutoFit/>
          </a:bodyPr>
          <a:lstStyle/>
          <a:p>
            <a:r>
              <a:rPr lang="en-GB" i="1" dirty="0">
                <a:solidFill>
                  <a:schemeClr val="bg1"/>
                </a:solidFill>
              </a:rPr>
              <a:t>Analysis based on Florence </a:t>
            </a:r>
            <a:r>
              <a:rPr lang="en-GB" i="1" dirty="0" err="1">
                <a:solidFill>
                  <a:schemeClr val="bg1"/>
                </a:solidFill>
              </a:rPr>
              <a:t>Goyet</a:t>
            </a:r>
            <a:r>
              <a:rPr lang="en-GB" i="1" dirty="0">
                <a:solidFill>
                  <a:schemeClr val="bg1"/>
                </a:solidFill>
              </a:rPr>
              <a:t>, The Classic Short Story 1870-1925 </a:t>
            </a:r>
            <a:r>
              <a:rPr lang="en-GB" sz="1600" i="1" dirty="0">
                <a:solidFill>
                  <a:schemeClr val="accent1">
                    <a:lumMod val="40000"/>
                    <a:lumOff val="60000"/>
                  </a:schemeClr>
                </a:solidFill>
                <a:hlinkClick r:id="rId2"/>
              </a:rPr>
              <a:t>https://books.openedition.org/obp/1472?lang=en</a:t>
            </a:r>
            <a:endParaRPr lang="en-GB" dirty="0"/>
          </a:p>
        </p:txBody>
      </p:sp>
    </p:spTree>
    <p:extLst>
      <p:ext uri="{BB962C8B-B14F-4D97-AF65-F5344CB8AC3E}">
        <p14:creationId xmlns:p14="http://schemas.microsoft.com/office/powerpoint/2010/main" val="441812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479376" y="332656"/>
            <a:ext cx="11305256" cy="6369896"/>
          </a:xfrm>
        </p:spPr>
        <p:txBody>
          <a:bodyPr>
            <a:normAutofit fontScale="62500" lnSpcReduction="20000"/>
          </a:bodyPr>
          <a:lstStyle/>
          <a:p>
            <a:pPr marL="118872" indent="0">
              <a:lnSpc>
                <a:spcPct val="120000"/>
              </a:lnSpc>
              <a:buNone/>
            </a:pPr>
            <a:r>
              <a:rPr lang="en-GB" sz="3700" dirty="0">
                <a:solidFill>
                  <a:schemeClr val="bg1"/>
                </a:solidFill>
              </a:rPr>
              <a:t>There is no form of society to which any character in it could possibly attach himself and regard as normal. In discussions of the modern novel we have come to talk of … the novel without a hero.  In fact, </a:t>
            </a:r>
            <a:r>
              <a:rPr lang="en-GB" sz="3700" dirty="0">
                <a:solidFill>
                  <a:schemeClr val="accent1">
                    <a:lumMod val="40000"/>
                    <a:lumOff val="60000"/>
                  </a:schemeClr>
                </a:solidFill>
              </a:rPr>
              <a:t>the short story has never had a hero. What it has instead is a submerged population group…</a:t>
            </a:r>
            <a:r>
              <a:rPr lang="en-GB" sz="3700" dirty="0">
                <a:solidFill>
                  <a:schemeClr val="bg1"/>
                </a:solidFill>
              </a:rPr>
              <a:t> That submerged population changes its character from writer to writer, from generation to generation. It may be Gogol’s officials, Turgenev’s serfs, Maupassant’s prostitutes, Chekhov’s doctors and teachers, Sherwood Anderson’s provincials, always dreaming of escape</a:t>
            </a:r>
            <a:r>
              <a:rPr lang="en-GB" sz="3500" dirty="0">
                <a:solidFill>
                  <a:schemeClr val="bg1"/>
                </a:solidFill>
              </a:rPr>
              <a:t>.</a:t>
            </a:r>
          </a:p>
          <a:p>
            <a:pPr marL="118872" indent="0">
              <a:lnSpc>
                <a:spcPct val="120000"/>
              </a:lnSpc>
              <a:buNone/>
            </a:pPr>
            <a:endParaRPr lang="en-GB" sz="1700" dirty="0">
              <a:solidFill>
                <a:schemeClr val="bg1"/>
              </a:solidFill>
            </a:endParaRPr>
          </a:p>
          <a:p>
            <a:pPr marL="118872" indent="0">
              <a:lnSpc>
                <a:spcPct val="120000"/>
              </a:lnSpc>
              <a:buNone/>
            </a:pPr>
            <a:r>
              <a:rPr lang="en-GB" sz="1900" dirty="0">
                <a:solidFill>
                  <a:schemeClr val="bg1"/>
                </a:solidFill>
              </a:rPr>
              <a:t>…</a:t>
            </a:r>
          </a:p>
          <a:p>
            <a:pPr marL="118872" indent="0">
              <a:lnSpc>
                <a:spcPct val="120000"/>
              </a:lnSpc>
              <a:buNone/>
            </a:pPr>
            <a:endParaRPr lang="en-GB" sz="1900" dirty="0">
              <a:solidFill>
                <a:schemeClr val="bg1"/>
              </a:solidFill>
            </a:endParaRPr>
          </a:p>
          <a:p>
            <a:pPr marL="118872" indent="0">
              <a:lnSpc>
                <a:spcPct val="120000"/>
              </a:lnSpc>
              <a:buNone/>
            </a:pPr>
            <a:r>
              <a:rPr lang="en-GB" sz="3700" dirty="0">
                <a:solidFill>
                  <a:schemeClr val="accent1">
                    <a:lumMod val="40000"/>
                    <a:lumOff val="60000"/>
                  </a:schemeClr>
                </a:solidFill>
              </a:rPr>
              <a:t>Always in the short story there is this sense of outlawed figures wandering about on the fringes of society, </a:t>
            </a:r>
            <a:r>
              <a:rPr lang="en-GB" sz="3700" dirty="0">
                <a:solidFill>
                  <a:schemeClr val="bg1"/>
                </a:solidFill>
              </a:rPr>
              <a:t>superimposed sometimes on symbolic figures whom they caricature and echo – Christ, Socrates, Moses… </a:t>
            </a:r>
            <a:r>
              <a:rPr lang="en-GB" sz="3700" dirty="0">
                <a:solidFill>
                  <a:schemeClr val="accent1">
                    <a:lumMod val="40000"/>
                    <a:lumOff val="60000"/>
                  </a:schemeClr>
                </a:solidFill>
              </a:rPr>
              <a:t>As a result there is in the short story at its most characteristic something we do not often find in the novel – and intense awareness of human loneliness. .</a:t>
            </a:r>
            <a:r>
              <a:rPr lang="en-GB" sz="3700" dirty="0">
                <a:solidFill>
                  <a:schemeClr val="bg2">
                    <a:lumMod val="75000"/>
                  </a:schemeClr>
                </a:solidFill>
              </a:rPr>
              <a:t> </a:t>
            </a:r>
            <a:r>
              <a:rPr lang="en-GB" sz="3700" dirty="0">
                <a:solidFill>
                  <a:schemeClr val="bg1"/>
                </a:solidFill>
              </a:rPr>
              <a:t>Indeed, it might be truer to say that while we often read a familiar novel again from companionship, we approach the short story in a very different mood. It is more akin to the mood of Pascal’s saying: </a:t>
            </a:r>
            <a:r>
              <a:rPr lang="en-GB" sz="3700" i="1" dirty="0">
                <a:solidFill>
                  <a:schemeClr val="bg1"/>
                </a:solidFill>
              </a:rPr>
              <a:t>Le silence </a:t>
            </a:r>
            <a:r>
              <a:rPr lang="en-GB" sz="3700" i="1" dirty="0" err="1">
                <a:solidFill>
                  <a:schemeClr val="bg1"/>
                </a:solidFill>
              </a:rPr>
              <a:t>éternel</a:t>
            </a:r>
            <a:r>
              <a:rPr lang="en-GB" sz="3700" i="1" dirty="0">
                <a:solidFill>
                  <a:schemeClr val="bg1"/>
                </a:solidFill>
              </a:rPr>
              <a:t> de </a:t>
            </a:r>
            <a:r>
              <a:rPr lang="en-GB" sz="3700" i="1" dirty="0" err="1">
                <a:solidFill>
                  <a:schemeClr val="bg1"/>
                </a:solidFill>
              </a:rPr>
              <a:t>ces</a:t>
            </a:r>
            <a:r>
              <a:rPr lang="en-GB" sz="3700" i="1" dirty="0">
                <a:solidFill>
                  <a:schemeClr val="bg1"/>
                </a:solidFill>
              </a:rPr>
              <a:t> </a:t>
            </a:r>
            <a:r>
              <a:rPr lang="en-GB" sz="3700" i="1" dirty="0" err="1">
                <a:solidFill>
                  <a:schemeClr val="bg1"/>
                </a:solidFill>
              </a:rPr>
              <a:t>espaces</a:t>
            </a:r>
            <a:r>
              <a:rPr lang="en-GB" sz="3700" i="1" dirty="0">
                <a:solidFill>
                  <a:schemeClr val="bg1"/>
                </a:solidFill>
              </a:rPr>
              <a:t> </a:t>
            </a:r>
            <a:r>
              <a:rPr lang="en-GB" sz="3700" i="1" dirty="0" err="1">
                <a:solidFill>
                  <a:schemeClr val="bg1"/>
                </a:solidFill>
              </a:rPr>
              <a:t>infinis</a:t>
            </a:r>
            <a:r>
              <a:rPr lang="en-GB" sz="3700" i="1" dirty="0">
                <a:solidFill>
                  <a:schemeClr val="bg1"/>
                </a:solidFill>
              </a:rPr>
              <a:t> </a:t>
            </a:r>
            <a:r>
              <a:rPr lang="en-GB" sz="3700" i="1" dirty="0" err="1">
                <a:solidFill>
                  <a:schemeClr val="bg1"/>
                </a:solidFill>
              </a:rPr>
              <a:t>m’effraie</a:t>
            </a:r>
            <a:r>
              <a:rPr lang="en-GB" sz="3700" i="1" dirty="0">
                <a:solidFill>
                  <a:schemeClr val="bg1"/>
                </a:solidFill>
              </a:rPr>
              <a:t> 		</a:t>
            </a:r>
            <a:r>
              <a:rPr lang="en-GB" sz="3600" dirty="0">
                <a:solidFill>
                  <a:schemeClr val="bg1"/>
                </a:solidFill>
              </a:rPr>
              <a:t>(</a:t>
            </a:r>
            <a:r>
              <a:rPr lang="en-GB" sz="3600" i="1" dirty="0">
                <a:solidFill>
                  <a:schemeClr val="bg1"/>
                </a:solidFill>
              </a:rPr>
              <a:t>Lonely Voice</a:t>
            </a:r>
            <a:r>
              <a:rPr lang="en-GB" sz="3600" dirty="0">
                <a:solidFill>
                  <a:schemeClr val="bg1"/>
                </a:solidFill>
              </a:rPr>
              <a:t>, </a:t>
            </a:r>
            <a:r>
              <a:rPr lang="en-GB" sz="3500" dirty="0">
                <a:solidFill>
                  <a:schemeClr val="bg1"/>
                </a:solidFill>
              </a:rPr>
              <a:t>17-19)</a:t>
            </a:r>
          </a:p>
          <a:p>
            <a:pPr marL="118872" indent="0">
              <a:buNone/>
            </a:pPr>
            <a:endParaRPr lang="en-GB" dirty="0">
              <a:solidFill>
                <a:schemeClr val="bg1"/>
              </a:solidFill>
            </a:endParaRPr>
          </a:p>
        </p:txBody>
      </p:sp>
    </p:spTree>
    <p:extLst>
      <p:ext uri="{BB962C8B-B14F-4D97-AF65-F5344CB8AC3E}">
        <p14:creationId xmlns:p14="http://schemas.microsoft.com/office/powerpoint/2010/main" val="178714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break</a:t>
            </a:r>
          </a:p>
        </p:txBody>
      </p:sp>
    </p:spTree>
    <p:extLst>
      <p:ext uri="{BB962C8B-B14F-4D97-AF65-F5344CB8AC3E}">
        <p14:creationId xmlns:p14="http://schemas.microsoft.com/office/powerpoint/2010/main" val="170401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F10CE5-178F-4598-A8C0-2A382D8F6991}"/>
              </a:ext>
            </a:extLst>
          </p:cNvPr>
          <p:cNvSpPr>
            <a:spLocks noGrp="1"/>
          </p:cNvSpPr>
          <p:nvPr>
            <p:ph idx="1"/>
          </p:nvPr>
        </p:nvSpPr>
        <p:spPr>
          <a:xfrm>
            <a:off x="263352" y="1124744"/>
            <a:ext cx="11319048" cy="5422912"/>
          </a:xfrm>
        </p:spPr>
        <p:txBody>
          <a:bodyPr>
            <a:normAutofit fontScale="70000" lnSpcReduction="20000"/>
          </a:bodyPr>
          <a:lstStyle/>
          <a:p>
            <a:pPr marL="118872" indent="0">
              <a:lnSpc>
                <a:spcPct val="120000"/>
              </a:lnSpc>
              <a:buNone/>
            </a:pPr>
            <a:r>
              <a:rPr lang="en-GB" dirty="0">
                <a:solidFill>
                  <a:schemeClr val="accent1">
                    <a:lumMod val="40000"/>
                    <a:lumOff val="60000"/>
                  </a:schemeClr>
                </a:solidFill>
              </a:rPr>
              <a:t>A short story is a photograph</a:t>
            </a:r>
            <a:r>
              <a:rPr lang="en-GB" dirty="0">
                <a:solidFill>
                  <a:schemeClr val="bg1"/>
                </a:solidFill>
              </a:rPr>
              <a:t>. South American writer Julio </a:t>
            </a:r>
            <a:r>
              <a:rPr lang="en-GB" dirty="0" err="1">
                <a:solidFill>
                  <a:schemeClr val="bg1"/>
                </a:solidFill>
              </a:rPr>
              <a:t>Cortázar</a:t>
            </a:r>
            <a:r>
              <a:rPr lang="en-GB" dirty="0">
                <a:solidFill>
                  <a:schemeClr val="bg1"/>
                </a:solidFill>
              </a:rPr>
              <a:t> insists that, like a successful photograph, </a:t>
            </a:r>
            <a:r>
              <a:rPr lang="en-GB" dirty="0">
                <a:solidFill>
                  <a:schemeClr val="accent1">
                    <a:lumMod val="40000"/>
                    <a:lumOff val="60000"/>
                  </a:schemeClr>
                </a:solidFill>
              </a:rPr>
              <a:t>the short story cuts off a fragment of reality to meet the physical limitations, but paradoxically, the selected segment acts “like an explosion which fully opens a much more ample reality, like a dynamic vision which spiritually transcends the space reached by the camera” </a:t>
            </a:r>
            <a:r>
              <a:rPr lang="en-GB" dirty="0">
                <a:solidFill>
                  <a:schemeClr val="bg1"/>
                </a:solidFill>
              </a:rPr>
              <a:t>(1994:246). This arresting metaphoric comparison is pertinent since it helps us realize that </a:t>
            </a:r>
            <a:r>
              <a:rPr lang="en-GB" u="sng" dirty="0">
                <a:solidFill>
                  <a:schemeClr val="bg1"/>
                </a:solidFill>
              </a:rPr>
              <a:t>the discussion of the short story must begin with the notion of physical limits</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It is important to notice that both photographers and short story writers use that limitation aesthetically. </a:t>
            </a:r>
            <a:r>
              <a:rPr lang="en-GB" u="sng" dirty="0">
                <a:solidFill>
                  <a:schemeClr val="bg1"/>
                </a:solidFill>
              </a:rPr>
              <a:t>By delimiting the image or the event, they must choose something meaningful that projects imagination toward a realm beyond the visual or literary anecdote in the photograph or in the story </a:t>
            </a:r>
            <a:r>
              <a:rPr lang="en-GB" dirty="0">
                <a:solidFill>
                  <a:schemeClr val="bg1"/>
                </a:solidFill>
              </a:rPr>
              <a:t>(</a:t>
            </a:r>
            <a:r>
              <a:rPr lang="en-GB" dirty="0" err="1">
                <a:solidFill>
                  <a:schemeClr val="bg1"/>
                </a:solidFill>
              </a:rPr>
              <a:t>Cortázar</a:t>
            </a:r>
            <a:r>
              <a:rPr lang="en-GB" dirty="0">
                <a:solidFill>
                  <a:schemeClr val="bg1"/>
                </a:solidFill>
              </a:rPr>
              <a:t> 1994:247). </a:t>
            </a:r>
            <a:r>
              <a:rPr lang="en-GB" dirty="0">
                <a:solidFill>
                  <a:schemeClr val="accent1">
                    <a:lumMod val="40000"/>
                    <a:lumOff val="60000"/>
                  </a:schemeClr>
                </a:solidFill>
              </a:rPr>
              <a:t>Short stories have the mysterious quality to ‘illuminate beyond themselves’. It appears then that his essential quality of structural brevity has not only served experimental writers but it relates to the idea of tension and intensity in the story</a:t>
            </a:r>
            <a:r>
              <a:rPr lang="en-GB" dirty="0">
                <a:solidFill>
                  <a:schemeClr val="bg1"/>
                </a:solidFill>
              </a:rPr>
              <a:t>.  (</a:t>
            </a:r>
            <a:r>
              <a:rPr lang="en-GB" dirty="0" err="1">
                <a:solidFill>
                  <a:schemeClr val="bg1"/>
                </a:solidFill>
              </a:rPr>
              <a:t>Goyet</a:t>
            </a:r>
            <a:r>
              <a:rPr lang="en-GB" dirty="0">
                <a:solidFill>
                  <a:schemeClr val="bg1"/>
                </a:solidFill>
              </a:rPr>
              <a:t>)</a:t>
            </a:r>
          </a:p>
          <a:p>
            <a:pPr marL="118872" indent="0">
              <a:lnSpc>
                <a:spcPct val="120000"/>
              </a:lnSpc>
              <a:buNone/>
            </a:pPr>
            <a:endParaRPr lang="en-GB" sz="1800" dirty="0">
              <a:solidFill>
                <a:schemeClr val="bg1"/>
              </a:solidFill>
            </a:endParaRPr>
          </a:p>
        </p:txBody>
      </p:sp>
      <p:sp>
        <p:nvSpPr>
          <p:cNvPr id="4" name="TextBox 3">
            <a:extLst>
              <a:ext uri="{FF2B5EF4-FFF2-40B4-BE49-F238E27FC236}">
                <a16:creationId xmlns:a16="http://schemas.microsoft.com/office/drawing/2014/main" id="{9B1B97B0-E0AA-45B2-8375-1E2F79338C52}"/>
              </a:ext>
            </a:extLst>
          </p:cNvPr>
          <p:cNvSpPr txBox="1"/>
          <p:nvPr/>
        </p:nvSpPr>
        <p:spPr>
          <a:xfrm>
            <a:off x="551384" y="404664"/>
            <a:ext cx="6097508" cy="461665"/>
          </a:xfrm>
          <a:prstGeom prst="rect">
            <a:avLst/>
          </a:prstGeom>
          <a:noFill/>
        </p:spPr>
        <p:txBody>
          <a:bodyPr wrap="square">
            <a:spAutoFit/>
          </a:bodyPr>
          <a:lstStyle/>
          <a:p>
            <a:r>
              <a:rPr lang="en-GB" sz="2400" dirty="0">
                <a:solidFill>
                  <a:schemeClr val="accent1">
                    <a:lumMod val="40000"/>
                    <a:lumOff val="60000"/>
                  </a:schemeClr>
                </a:solidFill>
                <a:latin typeface="+mj-lt"/>
              </a:rPr>
              <a:t>structural brevity </a:t>
            </a:r>
            <a:endParaRPr lang="en-GB" sz="2400" dirty="0">
              <a:latin typeface="+mj-lt"/>
            </a:endParaRPr>
          </a:p>
        </p:txBody>
      </p:sp>
    </p:spTree>
    <p:extLst>
      <p:ext uri="{BB962C8B-B14F-4D97-AF65-F5344CB8AC3E}">
        <p14:creationId xmlns:p14="http://schemas.microsoft.com/office/powerpoint/2010/main" val="4041627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4B306-0D2E-4DBA-B13E-BB93C4094DC6}"/>
              </a:ext>
            </a:extLst>
          </p:cNvPr>
          <p:cNvSpPr>
            <a:spLocks noGrp="1"/>
          </p:cNvSpPr>
          <p:nvPr>
            <p:ph idx="1"/>
          </p:nvPr>
        </p:nvSpPr>
        <p:spPr>
          <a:xfrm>
            <a:off x="119336" y="0"/>
            <a:ext cx="11737304" cy="7092788"/>
          </a:xfrm>
        </p:spPr>
        <p:txBody>
          <a:bodyPr>
            <a:normAutofit/>
          </a:bodyPr>
          <a:lstStyle/>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Daddy was driving us home. </a:t>
            </a:r>
            <a:r>
              <a:rPr lang="en-GB" sz="2000" dirty="0">
                <a:solidFill>
                  <a:srgbClr val="FFFF00"/>
                </a:solidFill>
                <a:latin typeface="Palatino Linotype" panose="02040502050505030304" pitchFamily="18" charset="0"/>
                <a:cs typeface="Times New Roman" panose="02020603050405020304" pitchFamily="18" charset="0"/>
              </a:rPr>
              <a:t>Three of us in the backseat and Lula, who was his </a:t>
            </a:r>
            <a:r>
              <a:rPr lang="en-GB" sz="2000" dirty="0" err="1">
                <a:solidFill>
                  <a:srgbClr val="FFFF00"/>
                </a:solidFill>
                <a:latin typeface="Palatino Linotype" panose="02040502050505030304" pitchFamily="18" charset="0"/>
                <a:cs typeface="Times New Roman" panose="02020603050405020304" pitchFamily="18" charset="0"/>
              </a:rPr>
              <a:t>favorite</a:t>
            </a:r>
            <a:r>
              <a:rPr lang="en-GB" sz="2000" dirty="0">
                <a:solidFill>
                  <a:srgbClr val="FFFF00"/>
                </a:solidFill>
                <a:latin typeface="Palatino Linotype" panose="02040502050505030304" pitchFamily="18" charset="0"/>
                <a:cs typeface="Times New Roman" panose="02020603050405020304" pitchFamily="18" charset="0"/>
              </a:rPr>
              <a:t>, in the passenger's seat.</a:t>
            </a:r>
          </a:p>
          <a:p>
            <a:pPr marL="118872" indent="0">
              <a:buNone/>
            </a:pPr>
            <a:r>
              <a:rPr lang="en-GB" sz="2000" dirty="0">
                <a:solidFill>
                  <a:srgbClr val="FFFF00"/>
                </a:solidFill>
                <a:latin typeface="Palatino Linotype" panose="02040502050505030304" pitchFamily="18" charset="0"/>
                <a:cs typeface="Times New Roman" panose="02020603050405020304" pitchFamily="18" charset="0"/>
              </a:rPr>
              <a:t>Lula cried, Oh Daddy!—look</a:t>
            </a:r>
            <a:r>
              <a:rPr lang="en-GB" sz="2000" dirty="0">
                <a:solidFill>
                  <a:srgbClr val="FFFFFF"/>
                </a:solidFill>
                <a:latin typeface="Palatino Linotype" panose="02040502050505030304" pitchFamily="18" charset="0"/>
                <a:cs typeface="Times New Roman" panose="02020603050405020304" pitchFamily="18" charset="0"/>
              </a:rPr>
              <a:t>.</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At the side of the road, in broken grasses, was something small and furry-white, which appeared to be alive.</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Oh Daddy, please.</a:t>
            </a:r>
          </a:p>
          <a:p>
            <a:pPr marL="118872" indent="0">
              <a:buNone/>
            </a:pPr>
            <a:r>
              <a:rPr lang="en-GB" sz="2000" dirty="0">
                <a:solidFill>
                  <a:srgbClr val="FFFF00"/>
                </a:solidFill>
                <a:latin typeface="Palatino Linotype" panose="02040502050505030304" pitchFamily="18" charset="0"/>
                <a:cs typeface="Times New Roman" panose="02020603050405020304" pitchFamily="18" charset="0"/>
              </a:rPr>
              <a:t>Daddy laughed. Daddy braked the car to a stop. </a:t>
            </a:r>
            <a:r>
              <a:rPr lang="en-GB" sz="2000" dirty="0">
                <a:solidFill>
                  <a:srgbClr val="FFFFFF"/>
                </a:solidFill>
                <a:latin typeface="Palatino Linotype" panose="02040502050505030304" pitchFamily="18" charset="0"/>
                <a:cs typeface="Times New Roman" panose="02020603050405020304" pitchFamily="18" charset="0"/>
              </a:rPr>
              <a:t>Lula jumped out of the car. We ran back with her, to discover in the broken grasses three small kittens—white, with black and russet markings. We picked up the kittens! They were so tiny, fitting in the palms of our hands, weighing only a few ounces! Each was mewing, its eyes scarcely open. Oh, oh!—we'd never seen anything so wonderful in our lives! We ran back to the car where Daddy was waiting, to beg Daddy to take them home with us.</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At first, Daddy said no. Daddy said the kittens would make messes in the car.</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Lula said, Oh Daddy, please. We all promised to clean up any messes the kittens made.</a:t>
            </a:r>
          </a:p>
          <a:p>
            <a:pPr marL="118872" indent="0">
              <a:buNone/>
            </a:pPr>
            <a:r>
              <a:rPr lang="en-GB" sz="2000" dirty="0">
                <a:solidFill>
                  <a:srgbClr val="FFFF00"/>
                </a:solidFill>
                <a:latin typeface="Palatino Linotype" panose="02040502050505030304" pitchFamily="18" charset="0"/>
                <a:cs typeface="Times New Roman" panose="02020603050405020304" pitchFamily="18" charset="0"/>
              </a:rPr>
              <a:t>So Daddy gave in. Daddy loved Lula best, but we were happy to be Daddy's children, too.</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In the backseat, we had two of the little kittens. In the front, Lula was holding the whitest kitten. We were so excited! So happy with the kittens! Lula said she would call the whitest kitten Snowflake, and we said we would call our little kittens Pumpkin and Cinder because Pumpkin had orange splotches in his white fur, and Cinder had black splotches in his white fur.</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For some minutes, Daddy drove in silence. We did all the chattering! You could hear tiny mews, if you listened hard.</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Then, Daddy said, Do I smell a mess?</a:t>
            </a:r>
            <a:endParaRPr lang="en-GB" sz="2200" dirty="0">
              <a:solidFill>
                <a:srgbClr val="FFFFFF"/>
              </a:solidFill>
              <a:latin typeface="Palatino Linotype" panose="02040502050505030304" pitchFamily="18" charset="0"/>
              <a:cs typeface="Times New Roman" panose="02020603050405020304" pitchFamily="18" charset="0"/>
            </a:endParaRPr>
          </a:p>
        </p:txBody>
      </p:sp>
    </p:spTree>
    <p:extLst>
      <p:ext uri="{BB962C8B-B14F-4D97-AF65-F5344CB8AC3E}">
        <p14:creationId xmlns:p14="http://schemas.microsoft.com/office/powerpoint/2010/main" val="1026238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5" name="TextBox 4">
            <a:extLst>
              <a:ext uri="{FF2B5EF4-FFF2-40B4-BE49-F238E27FC236}">
                <a16:creationId xmlns:a16="http://schemas.microsoft.com/office/drawing/2014/main" id="{D16AA42D-9DFC-4F93-A341-DA56A581B4E5}"/>
              </a:ext>
            </a:extLst>
          </p:cNvPr>
          <p:cNvSpPr txBox="1"/>
          <p:nvPr/>
        </p:nvSpPr>
        <p:spPr>
          <a:xfrm>
            <a:off x="205281" y="188640"/>
            <a:ext cx="11246895" cy="5940088"/>
          </a:xfrm>
          <a:prstGeom prst="rect">
            <a:avLst/>
          </a:prstGeom>
          <a:noFill/>
        </p:spPr>
        <p:txBody>
          <a:bodyPr wrap="square">
            <a:spAutoFit/>
          </a:bodyPr>
          <a:lstStyle/>
          <a:p>
            <a:pPr marL="118872" indent="0">
              <a:buNone/>
            </a:pPr>
            <a:r>
              <a:rPr lang="en-GB" sz="2000" dirty="0">
                <a:solidFill>
                  <a:srgbClr val="FFFFFF"/>
                </a:solidFill>
                <a:cs typeface="Times New Roman" panose="02020603050405020304" pitchFamily="18" charset="0"/>
              </a:rPr>
              <a:t>We cried, No, no!</a:t>
            </a:r>
          </a:p>
          <a:p>
            <a:pPr marL="118872" indent="0">
              <a:buNone/>
            </a:pPr>
            <a:r>
              <a:rPr lang="en-GB" sz="2000" dirty="0">
                <a:solidFill>
                  <a:srgbClr val="FFFFFF"/>
                </a:solidFill>
                <a:cs typeface="Times New Roman" panose="02020603050405020304" pitchFamily="18" charset="0"/>
              </a:rPr>
              <a:t>I think I smell a mess.</a:t>
            </a:r>
          </a:p>
          <a:p>
            <a:pPr marL="118872">
              <a:buClr>
                <a:schemeClr val="accent1"/>
              </a:buClr>
              <a:buSzPct val="80000"/>
            </a:pPr>
            <a:r>
              <a:rPr lang="en-GB" sz="2000" dirty="0">
                <a:solidFill>
                  <a:srgbClr val="FFFFFF"/>
                </a:solidFill>
                <a:cs typeface="Times New Roman" panose="02020603050405020304" pitchFamily="18" charset="0"/>
              </a:rPr>
              <a:t>No, Daddy!</a:t>
            </a:r>
          </a:p>
          <a:p>
            <a:pPr marL="118872">
              <a:buClr>
                <a:schemeClr val="accent1"/>
              </a:buClr>
              <a:buSzPct val="80000"/>
            </a:pPr>
            <a:r>
              <a:rPr lang="en-GB" sz="2000" dirty="0">
                <a:solidFill>
                  <a:srgbClr val="FFFFFF"/>
                </a:solidFill>
                <a:cs typeface="Times New Roman" panose="02020603050405020304" pitchFamily="18" charset="0"/>
              </a:rPr>
              <a:t>Three messes. I smell them.</a:t>
            </a:r>
          </a:p>
          <a:p>
            <a:pPr marL="118872">
              <a:buClr>
                <a:schemeClr val="accent1"/>
              </a:buClr>
              <a:buSzPct val="80000"/>
            </a:pPr>
            <a:r>
              <a:rPr lang="en-GB" sz="2000" dirty="0">
                <a:solidFill>
                  <a:srgbClr val="FFFFFF"/>
                </a:solidFill>
                <a:cs typeface="Times New Roman" panose="02020603050405020304" pitchFamily="18" charset="0"/>
              </a:rPr>
              <a:t>No, Daddy!</a:t>
            </a:r>
          </a:p>
          <a:p>
            <a:pPr marL="118872">
              <a:buClr>
                <a:schemeClr val="accent1"/>
              </a:buClr>
              <a:buSzPct val="80000"/>
            </a:pPr>
            <a:r>
              <a:rPr lang="en-GB" sz="2000" dirty="0">
                <a:solidFill>
                  <a:srgbClr val="FFFFFF"/>
                </a:solidFill>
                <a:cs typeface="Times New Roman" panose="02020603050405020304" pitchFamily="18" charset="0"/>
              </a:rPr>
              <a:t>(And this was so: None of the kittens had made messes.)</a:t>
            </a:r>
          </a:p>
          <a:p>
            <a:pPr marL="118872">
              <a:buClr>
                <a:schemeClr val="accent1"/>
              </a:buClr>
              <a:buSzPct val="80000"/>
            </a:pPr>
            <a:r>
              <a:rPr lang="en-GB" sz="2000" dirty="0">
                <a:solidFill>
                  <a:srgbClr val="FFFFFF"/>
                </a:solidFill>
                <a:cs typeface="Times New Roman" panose="02020603050405020304" pitchFamily="18" charset="0"/>
              </a:rPr>
              <a:t>But Daddy braked the car to a stop. At the bridge over the river where there is a steep ramp, outside our town and about two miles from our house, Daddy parked the car and said to Lula, Give me Snowflake, and Daddy squinted at us in the rear view mirror and said, Give me Pumpkin, and give me Cinder.</a:t>
            </a:r>
          </a:p>
          <a:p>
            <a:pPr marL="118872">
              <a:buClr>
                <a:schemeClr val="accent1"/>
              </a:buClr>
              <a:buSzPct val="80000"/>
            </a:pPr>
            <a:r>
              <a:rPr lang="en-GB" sz="2000" dirty="0">
                <a:solidFill>
                  <a:srgbClr val="FFFFFF"/>
                </a:solidFill>
                <a:cs typeface="Times New Roman" panose="02020603050405020304" pitchFamily="18" charset="0"/>
              </a:rPr>
              <a:t>We began to cry. Lula cried loudest. But Daddy grabbed the little kitten from her and reached into the backseat red-faced and frowning to grab Pumpkin and Cinder from us. We were not strong enough, and we were not brave enough to keep Daddy from taking the kittens from us, in Daddy's big hand. The kittens were mewing loudly by this time and quivering in terror.</a:t>
            </a:r>
          </a:p>
          <a:p>
            <a:pPr marL="118872">
              <a:buClr>
                <a:schemeClr val="accent1"/>
              </a:buClr>
              <a:buSzPct val="80000"/>
            </a:pPr>
            <a:r>
              <a:rPr lang="en-GB" sz="2000" dirty="0">
                <a:solidFill>
                  <a:srgbClr val="FFFFFF"/>
                </a:solidFill>
                <a:cs typeface="Times New Roman" panose="02020603050405020304" pitchFamily="18" charset="0"/>
              </a:rPr>
              <a:t>Daddy left the car and with big Daddy-strides climbed the ramp to the bridge and threw the kittens over the railing. </a:t>
            </a:r>
            <a:r>
              <a:rPr lang="en-GB" sz="2000" dirty="0">
                <a:solidFill>
                  <a:srgbClr val="FFFF00"/>
                </a:solidFill>
                <a:cs typeface="Times New Roman" panose="02020603050405020304" pitchFamily="18" charset="0"/>
              </a:rPr>
              <a:t>Three tiny things rising at first against the misty sky, then quickly falling, and gone.</a:t>
            </a:r>
          </a:p>
          <a:p>
            <a:pPr marL="118872">
              <a:buClr>
                <a:schemeClr val="accent1"/>
              </a:buClr>
              <a:buSzPct val="80000"/>
            </a:pPr>
            <a:r>
              <a:rPr lang="en-GB" sz="2000" dirty="0">
                <a:solidFill>
                  <a:srgbClr val="FFFFFF"/>
                </a:solidFill>
                <a:cs typeface="Times New Roman" panose="02020603050405020304" pitchFamily="18" charset="0"/>
              </a:rPr>
              <a:t>When Daddy returned to the car, Lula cried, Daddy, why?</a:t>
            </a:r>
          </a:p>
          <a:p>
            <a:pPr marL="118872">
              <a:buClr>
                <a:schemeClr val="accent1"/>
              </a:buClr>
              <a:buSzPct val="80000"/>
            </a:pPr>
            <a:r>
              <a:rPr lang="en-GB" sz="2000" dirty="0">
                <a:solidFill>
                  <a:srgbClr val="FFFF00"/>
                </a:solidFill>
                <a:cs typeface="Times New Roman" panose="02020603050405020304" pitchFamily="18" charset="0"/>
              </a:rPr>
              <a:t>Daddy said, Because I am Daddy, who decides how things end.</a:t>
            </a:r>
          </a:p>
        </p:txBody>
      </p:sp>
      <p:sp>
        <p:nvSpPr>
          <p:cNvPr id="2" name="TextBox 1">
            <a:extLst>
              <a:ext uri="{FF2B5EF4-FFF2-40B4-BE49-F238E27FC236}">
                <a16:creationId xmlns:a16="http://schemas.microsoft.com/office/drawing/2014/main" id="{8A8A34F5-A4AD-4F09-AF60-20B2E6651BE4}"/>
              </a:ext>
            </a:extLst>
          </p:cNvPr>
          <p:cNvSpPr txBox="1"/>
          <p:nvPr/>
        </p:nvSpPr>
        <p:spPr>
          <a:xfrm>
            <a:off x="5735960" y="6165304"/>
            <a:ext cx="6696744" cy="517065"/>
          </a:xfrm>
          <a:prstGeom prst="rect">
            <a:avLst/>
          </a:prstGeom>
          <a:noFill/>
        </p:spPr>
        <p:txBody>
          <a:bodyPr wrap="square">
            <a:spAutoFit/>
          </a:bodyPr>
          <a:lstStyle/>
          <a:p>
            <a:pPr marL="118872" indent="0">
              <a:lnSpc>
                <a:spcPct val="120000"/>
              </a:lnSpc>
              <a:buNone/>
            </a:pPr>
            <a:r>
              <a:rPr lang="en-GB" sz="2400" b="1" dirty="0">
                <a:solidFill>
                  <a:schemeClr val="accent1">
                    <a:lumMod val="40000"/>
                    <a:lumOff val="60000"/>
                  </a:schemeClr>
                </a:solidFill>
                <a:latin typeface="Perpetua" panose="02020502060401020303" pitchFamily="18" charset="0"/>
                <a:ea typeface="+mn-ea"/>
                <a:cs typeface="Times New Roman" panose="02020603050405020304" pitchFamily="18" charset="0"/>
              </a:rPr>
              <a:t>Joyce Carol Oates, ‘</a:t>
            </a:r>
            <a:r>
              <a:rPr lang="en-GB" sz="2400" b="1" dirty="0">
                <a:solidFill>
                  <a:schemeClr val="accent1">
                    <a:lumMod val="40000"/>
                    <a:lumOff val="60000"/>
                  </a:schemeClr>
                </a:solidFill>
                <a:latin typeface="Perpetua" panose="02020502060401020303" pitchFamily="18" charset="0"/>
                <a:cs typeface="Times New Roman" panose="02020603050405020304" pitchFamily="18" charset="0"/>
              </a:rPr>
              <a:t>Kittens’ (The Situations)</a:t>
            </a:r>
          </a:p>
        </p:txBody>
      </p:sp>
    </p:spTree>
    <p:extLst>
      <p:ext uri="{BB962C8B-B14F-4D97-AF65-F5344CB8AC3E}">
        <p14:creationId xmlns:p14="http://schemas.microsoft.com/office/powerpoint/2010/main" val="2423346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F10-F25A-4F63-BABD-1300CB2586E8}"/>
              </a:ext>
            </a:extLst>
          </p:cNvPr>
          <p:cNvSpPr>
            <a:spLocks noGrp="1"/>
          </p:cNvSpPr>
          <p:nvPr>
            <p:ph type="title"/>
          </p:nvPr>
        </p:nvSpPr>
        <p:spPr>
          <a:xfrm>
            <a:off x="767408" y="-1902"/>
            <a:ext cx="11582400" cy="1252728"/>
          </a:xfrm>
        </p:spPr>
        <p:txBody>
          <a:bodyPr>
            <a:normAutofit/>
          </a:bodyPr>
          <a:lstStyle/>
          <a:p>
            <a:r>
              <a:rPr lang="en-GB" sz="2800" dirty="0">
                <a:solidFill>
                  <a:schemeClr val="accent1">
                    <a:lumMod val="40000"/>
                    <a:lumOff val="60000"/>
                  </a:schemeClr>
                </a:solidFill>
              </a:rPr>
              <a:t>Reading Short Fiction and the Workings of Counterfactual Thinking </a:t>
            </a:r>
            <a:endParaRPr lang="en-GB" sz="4400"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4C7EE116-C748-407F-A95E-9F0DF05C788D}"/>
              </a:ext>
            </a:extLst>
          </p:cNvPr>
          <p:cNvSpPr>
            <a:spLocks noGrp="1"/>
          </p:cNvSpPr>
          <p:nvPr>
            <p:ph idx="1"/>
          </p:nvPr>
        </p:nvSpPr>
        <p:spPr>
          <a:xfrm>
            <a:off x="609600" y="1250826"/>
            <a:ext cx="10972800" cy="5438007"/>
          </a:xfrm>
        </p:spPr>
        <p:txBody>
          <a:bodyPr>
            <a:normAutofit fontScale="70000" lnSpcReduction="20000"/>
          </a:bodyPr>
          <a:lstStyle/>
          <a:p>
            <a:pPr marL="118872" indent="0">
              <a:lnSpc>
                <a:spcPct val="120000"/>
              </a:lnSpc>
              <a:buNone/>
            </a:pPr>
            <a:r>
              <a:rPr lang="en-GB" dirty="0">
                <a:solidFill>
                  <a:schemeClr val="bg1"/>
                </a:solidFill>
              </a:rPr>
              <a:t>The short story’s hypothetical plots can generate a higher number of possible courses of narrative developments than in longer fiction. This means that the reader will constantly ask questions about the multitude of possibilities that arise from deletions and substitutions. In other words, </a:t>
            </a:r>
            <a:r>
              <a:rPr lang="en-GB" dirty="0">
                <a:solidFill>
                  <a:schemeClr val="accent1">
                    <a:lumMod val="40000"/>
                    <a:lumOff val="60000"/>
                  </a:schemeClr>
                </a:solidFill>
              </a:rPr>
              <a:t>the reader is required to stay alert for potential narrative developments, regarding, for instance, what could be happening in the present of the story, what might have happened in the past, what may yet happen (based on present evaluations), or what may never actually happen</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On this view, readers are asked to draw inferences about existents or actions that have only been implicitly included in the text, and in the end, they should draw mental representations of these implicit items. </a:t>
            </a:r>
            <a:r>
              <a:rPr lang="en-GB" dirty="0">
                <a:solidFill>
                  <a:schemeClr val="accent1">
                    <a:lumMod val="40000"/>
                    <a:lumOff val="60000"/>
                  </a:schemeClr>
                </a:solidFill>
              </a:rPr>
              <a:t>Apart from what ‘happens’ in the world of the text, readers may need to make sense of other dynamic alternative worlds that are dreamed of, imagined, wished for, or secretly planned by characters</a:t>
            </a:r>
            <a:r>
              <a:rPr lang="en-GB" dirty="0">
                <a:solidFill>
                  <a:schemeClr val="bg1"/>
                </a:solidFill>
              </a:rPr>
              <a:t>. Short ‘</a:t>
            </a:r>
            <a:r>
              <a:rPr lang="en-GB" dirty="0" err="1">
                <a:solidFill>
                  <a:schemeClr val="bg1"/>
                </a:solidFill>
              </a:rPr>
              <a:t>storyness</a:t>
            </a:r>
            <a:r>
              <a:rPr lang="en-GB" dirty="0">
                <a:solidFill>
                  <a:schemeClr val="bg1"/>
                </a:solidFill>
              </a:rPr>
              <a:t>’ thus resides in </a:t>
            </a:r>
            <a:r>
              <a:rPr lang="en-GB" u="sng" dirty="0">
                <a:solidFill>
                  <a:schemeClr val="bg1"/>
                </a:solidFill>
              </a:rPr>
              <a:t>the reader’s ability to recognize this large alternative system of the text and later bring it to life</a:t>
            </a:r>
            <a:r>
              <a:rPr lang="en-GB" dirty="0">
                <a:solidFill>
                  <a:schemeClr val="bg1"/>
                </a:solidFill>
              </a:rPr>
              <a:t>.  					(</a:t>
            </a:r>
            <a:r>
              <a:rPr lang="en-GB" dirty="0" err="1">
                <a:solidFill>
                  <a:schemeClr val="bg1"/>
                </a:solidFill>
              </a:rPr>
              <a:t>Goyet</a:t>
            </a:r>
            <a:r>
              <a:rPr lang="en-GB" dirty="0">
                <a:solidFill>
                  <a:schemeClr val="bg1"/>
                </a:solidFill>
              </a:rPr>
              <a:t>)</a:t>
            </a:r>
          </a:p>
        </p:txBody>
      </p:sp>
    </p:spTree>
    <p:extLst>
      <p:ext uri="{BB962C8B-B14F-4D97-AF65-F5344CB8AC3E}">
        <p14:creationId xmlns:p14="http://schemas.microsoft.com/office/powerpoint/2010/main" val="2632780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207568" y="1988840"/>
            <a:ext cx="7920880" cy="2808312"/>
          </a:xfrm>
        </p:spPr>
        <p:txBody>
          <a:bodyPr>
            <a:normAutofit/>
          </a:bodyPr>
          <a:lstStyle/>
          <a:p>
            <a:pPr marL="118872" indent="0" algn="ctr">
              <a:buNone/>
            </a:pPr>
            <a:r>
              <a:rPr lang="en-GB" sz="4000" dirty="0">
                <a:solidFill>
                  <a:schemeClr val="bg1"/>
                </a:solidFill>
                <a:latin typeface="+mj-lt"/>
              </a:rPr>
              <a:t>Discussion</a:t>
            </a:r>
          </a:p>
          <a:p>
            <a:pPr marL="118872" indent="0" algn="ctr">
              <a:buNone/>
            </a:pPr>
            <a:endParaRPr lang="en-GB" dirty="0">
              <a:solidFill>
                <a:schemeClr val="bg1"/>
              </a:solidFill>
              <a:latin typeface="+mj-lt"/>
            </a:endParaRPr>
          </a:p>
          <a:p>
            <a:pPr marL="118872" indent="0" algn="ctr">
              <a:buNone/>
            </a:pPr>
            <a:endParaRPr lang="en-GB" dirty="0">
              <a:solidFill>
                <a:schemeClr val="bg1"/>
              </a:solidFill>
              <a:latin typeface="+mj-lt"/>
            </a:endParaRPr>
          </a:p>
          <a:p>
            <a:pPr marL="118872" indent="0" algn="ctr">
              <a:buNone/>
            </a:pPr>
            <a:r>
              <a:rPr lang="en-GB" sz="2400" dirty="0">
                <a:solidFill>
                  <a:schemeClr val="accent1">
                    <a:lumMod val="40000"/>
                    <a:lumOff val="60000"/>
                  </a:schemeClr>
                </a:solidFill>
                <a:latin typeface="+mj-lt"/>
              </a:rPr>
              <a:t>Consider the possible beginnings of the short story that follows</a:t>
            </a:r>
          </a:p>
        </p:txBody>
      </p:sp>
    </p:spTree>
    <p:extLst>
      <p:ext uri="{BB962C8B-B14F-4D97-AF65-F5344CB8AC3E}">
        <p14:creationId xmlns:p14="http://schemas.microsoft.com/office/powerpoint/2010/main" val="3511801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09600" y="908720"/>
            <a:ext cx="10972800" cy="4625609"/>
          </a:xfrm>
        </p:spPr>
        <p:txBody>
          <a:bodyPr>
            <a:normAutofit/>
          </a:bodyPr>
          <a:lstStyle/>
          <a:p>
            <a:pPr marL="118872" indent="0">
              <a:buNone/>
            </a:pPr>
            <a:r>
              <a:rPr lang="en-GB" sz="2400" dirty="0" err="1">
                <a:solidFill>
                  <a:schemeClr val="bg1"/>
                </a:solidFill>
              </a:rPr>
              <a:t>Myop</a:t>
            </a:r>
            <a:r>
              <a:rPr lang="en-GB" sz="2400" dirty="0">
                <a:solidFill>
                  <a:schemeClr val="bg1"/>
                </a:solidFill>
              </a:rPr>
              <a:t> gazed around the spot with interest. Very near where she’d stepped into the head was a wild pink rose. As she picked it to add to her bundle she noticed a raised mound, a ring, around the rose’s root. It was the rotted remains of a noose, a bit of shredding </a:t>
            </a:r>
            <a:r>
              <a:rPr lang="en-GB" sz="2400" dirty="0" err="1">
                <a:solidFill>
                  <a:schemeClr val="bg1"/>
                </a:solidFill>
              </a:rPr>
              <a:t>plowline</a:t>
            </a:r>
            <a:r>
              <a:rPr lang="en-GB" sz="2400" dirty="0">
                <a:solidFill>
                  <a:schemeClr val="bg1"/>
                </a:solidFill>
              </a:rPr>
              <a:t>, now blending benignly into the soil. Around an overhanging limb of a great spreading oak clung another piece. Frayed, rotted, bleached, and frazzled–barely there–but spinning restlessly in the breeze. </a:t>
            </a:r>
            <a:r>
              <a:rPr lang="en-GB" sz="2400" dirty="0" err="1">
                <a:solidFill>
                  <a:schemeClr val="bg1"/>
                </a:solidFill>
              </a:rPr>
              <a:t>Myop</a:t>
            </a:r>
            <a:r>
              <a:rPr lang="en-GB" sz="2400" dirty="0">
                <a:solidFill>
                  <a:schemeClr val="bg1"/>
                </a:solidFill>
              </a:rPr>
              <a:t> laid down her flowers.</a:t>
            </a:r>
          </a:p>
          <a:p>
            <a:pPr marL="118872" indent="0">
              <a:buNone/>
            </a:pPr>
            <a:endParaRPr lang="en-GB" sz="2400" dirty="0">
              <a:solidFill>
                <a:schemeClr val="bg1"/>
              </a:solidFill>
            </a:endParaRPr>
          </a:p>
          <a:p>
            <a:pPr marL="118872" indent="0">
              <a:buNone/>
            </a:pPr>
            <a:r>
              <a:rPr lang="en-GB" sz="2400" dirty="0">
                <a:solidFill>
                  <a:schemeClr val="accent1">
                    <a:lumMod val="40000"/>
                    <a:lumOff val="60000"/>
                  </a:schemeClr>
                </a:solidFill>
              </a:rPr>
              <a:t>And the summer was over.</a:t>
            </a:r>
          </a:p>
          <a:p>
            <a:pPr marL="118872" indent="0">
              <a:buNone/>
            </a:pPr>
            <a:endParaRPr lang="en-GB" dirty="0">
              <a:solidFill>
                <a:schemeClr val="bg1"/>
              </a:solidFill>
            </a:endParaRPr>
          </a:p>
          <a:p>
            <a:pPr marL="118872" indent="0">
              <a:buNone/>
            </a:pPr>
            <a:r>
              <a:rPr lang="en-GB" sz="2400" dirty="0">
                <a:solidFill>
                  <a:schemeClr val="bg1"/>
                </a:solidFill>
              </a:rPr>
              <a:t>				</a:t>
            </a:r>
            <a:r>
              <a:rPr lang="en-GB" sz="2400" dirty="0">
                <a:solidFill>
                  <a:schemeClr val="accent1">
                    <a:lumMod val="40000"/>
                    <a:lumOff val="60000"/>
                  </a:schemeClr>
                </a:solidFill>
              </a:rPr>
              <a:t>Alice Walker, ‘The Flowers’</a:t>
            </a:r>
          </a:p>
        </p:txBody>
      </p:sp>
    </p:spTree>
    <p:extLst>
      <p:ext uri="{BB962C8B-B14F-4D97-AF65-F5344CB8AC3E}">
        <p14:creationId xmlns:p14="http://schemas.microsoft.com/office/powerpoint/2010/main" val="35076463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5073</TotalTime>
  <Words>2585</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Alegreya Sans</vt:lpstr>
      <vt:lpstr>-apple-system</vt:lpstr>
      <vt:lpstr>Arial</vt:lpstr>
      <vt:lpstr>Calibri</vt:lpstr>
      <vt:lpstr>Felix Titling</vt:lpstr>
      <vt:lpstr>Palatino Linotype</vt:lpstr>
      <vt:lpstr>Perpetua</vt:lpstr>
      <vt:lpstr>Wingdings</vt:lpstr>
      <vt:lpstr>Wingdings 2</vt:lpstr>
      <vt:lpstr>Wingdings 3</vt:lpstr>
      <vt:lpstr>Module</vt:lpstr>
      <vt:lpstr> HPEN5029/ HPEN6029 - Writing Place :  focus on the short story</vt:lpstr>
      <vt:lpstr>FRANK O’CONNOR, THE LONELY VOICE</vt:lpstr>
      <vt:lpstr>American short stories</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Reading Short Fiction and the Workings of Counterfactual Thinking </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172</cp:revision>
  <dcterms:created xsi:type="dcterms:W3CDTF">2013-10-15T14:59:08Z</dcterms:created>
  <dcterms:modified xsi:type="dcterms:W3CDTF">2020-10-22T23:48:11Z</dcterms:modified>
</cp:coreProperties>
</file>