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8" r:id="rId2"/>
    <p:sldId id="278" r:id="rId3"/>
    <p:sldId id="280" r:id="rId4"/>
    <p:sldId id="285" r:id="rId5"/>
    <p:sldId id="281" r:id="rId6"/>
    <p:sldId id="283" r:id="rId7"/>
    <p:sldId id="288" r:id="rId8"/>
    <p:sldId id="292" r:id="rId9"/>
    <p:sldId id="286" r:id="rId10"/>
    <p:sldId id="287" r:id="rId11"/>
    <p:sldId id="289" r:id="rId12"/>
    <p:sldId id="284" r:id="rId13"/>
    <p:sldId id="290" r:id="rId14"/>
    <p:sldId id="291" r:id="rId15"/>
    <p:sldId id="266" r:id="rId16"/>
    <p:sldId id="272" r:id="rId17"/>
    <p:sldId id="267" r:id="rId18"/>
    <p:sldId id="293" r:id="rId19"/>
    <p:sldId id="262"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1967"/>
    <p:restoredTop sz="96327"/>
  </p:normalViewPr>
  <p:slideViewPr>
    <p:cSldViewPr snapToGrid="0" snapToObjects="1">
      <p:cViewPr varScale="1">
        <p:scale>
          <a:sx n="112" d="100"/>
          <a:sy n="112" d="100"/>
        </p:scale>
        <p:origin x="216" y="5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9D12FEBC-4087-9F4B-9505-0CABC90EA865}" type="datetimeFigureOut">
              <a:rPr lang="en-US" smtClean="0"/>
              <a:t>9/24/21</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7DBC7A23-50AD-3449-8F29-8302C92CBB26}"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944942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D12FEBC-4087-9F4B-9505-0CABC90EA865}" type="datetimeFigureOut">
              <a:rPr lang="en-US" smtClean="0"/>
              <a:t>9/24/21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BC7A23-50AD-3449-8F29-8302C92CBB26}" type="slidenum">
              <a:rPr lang="en-US" smtClean="0"/>
              <a:t>‹#›</a:t>
            </a:fld>
            <a:endParaRPr lang="en-US"/>
          </a:p>
        </p:txBody>
      </p:sp>
    </p:spTree>
    <p:extLst>
      <p:ext uri="{BB962C8B-B14F-4D97-AF65-F5344CB8AC3E}">
        <p14:creationId xmlns:p14="http://schemas.microsoft.com/office/powerpoint/2010/main" val="37357681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D12FEBC-4087-9F4B-9505-0CABC90EA865}" type="datetimeFigureOut">
              <a:rPr lang="en-US" smtClean="0"/>
              <a:t>9/24/21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BC7A23-50AD-3449-8F29-8302C92CBB26}"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983722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D12FEBC-4087-9F4B-9505-0CABC90EA865}" type="datetimeFigureOut">
              <a:rPr lang="en-US" smtClean="0"/>
              <a:t>9/24/21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DBC7A23-50AD-3449-8F29-8302C92CBB26}" type="slidenum">
              <a:rPr lang="en-US" smtClean="0"/>
              <a:t>‹#›</a:t>
            </a:fld>
            <a:endParaRPr lang="en-US"/>
          </a:p>
        </p:txBody>
      </p:sp>
    </p:spTree>
    <p:extLst>
      <p:ext uri="{BB962C8B-B14F-4D97-AF65-F5344CB8AC3E}">
        <p14:creationId xmlns:p14="http://schemas.microsoft.com/office/powerpoint/2010/main" val="34028434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D12FEBC-4087-9F4B-9505-0CABC90EA865}" type="datetimeFigureOut">
              <a:rPr lang="en-US" smtClean="0"/>
              <a:t>9/24/21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DBC7A23-50AD-3449-8F29-8302C92CBB26}"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173090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D12FEBC-4087-9F4B-9505-0CABC90EA865}" type="datetimeFigureOut">
              <a:rPr lang="en-US" smtClean="0"/>
              <a:t>9/24/21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DBC7A23-50AD-3449-8F29-8302C92CBB26}"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82629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12FEBC-4087-9F4B-9505-0CABC90EA865}" type="datetimeFigureOut">
              <a:rPr lang="en-US" smtClean="0"/>
              <a:t>9/24/21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DBC7A23-50AD-3449-8F29-8302C92CBB26}" type="slidenum">
              <a:rPr lang="en-US" smtClean="0"/>
              <a:t>‹#›</a:t>
            </a:fld>
            <a:endParaRPr lang="en-US"/>
          </a:p>
        </p:txBody>
      </p:sp>
    </p:spTree>
    <p:extLst>
      <p:ext uri="{BB962C8B-B14F-4D97-AF65-F5344CB8AC3E}">
        <p14:creationId xmlns:p14="http://schemas.microsoft.com/office/powerpoint/2010/main" val="35503926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D12FEBC-4087-9F4B-9505-0CABC90EA865}" type="datetimeFigureOut">
              <a:rPr lang="en-US" smtClean="0"/>
              <a:t>9/24/21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DBC7A23-50AD-3449-8F29-8302C92CBB26}"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262207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D12FEBC-4087-9F4B-9505-0CABC90EA865}" type="datetimeFigureOut">
              <a:rPr lang="en-US" smtClean="0"/>
              <a:t>9/24/21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DBC7A23-50AD-3449-8F29-8302C92CBB26}" type="slidenum">
              <a:rPr lang="en-US" smtClean="0"/>
              <a:t>‹#›</a:t>
            </a:fld>
            <a:endParaRPr lang="en-US"/>
          </a:p>
        </p:txBody>
      </p:sp>
    </p:spTree>
    <p:extLst>
      <p:ext uri="{BB962C8B-B14F-4D97-AF65-F5344CB8AC3E}">
        <p14:creationId xmlns:p14="http://schemas.microsoft.com/office/powerpoint/2010/main" val="36146933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D12FEBC-4087-9F4B-9505-0CABC90EA865}" type="datetimeFigureOut">
              <a:rPr lang="en-US" smtClean="0"/>
              <a:t>9/24/21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DBC7A23-50AD-3449-8F29-8302C92CBB26}" type="slidenum">
              <a:rPr lang="en-US" smtClean="0"/>
              <a:t>‹#›</a:t>
            </a:fld>
            <a:endParaRPr lang="en-US"/>
          </a:p>
        </p:txBody>
      </p:sp>
    </p:spTree>
    <p:extLst>
      <p:ext uri="{BB962C8B-B14F-4D97-AF65-F5344CB8AC3E}">
        <p14:creationId xmlns:p14="http://schemas.microsoft.com/office/powerpoint/2010/main" val="5742327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D12FEBC-4087-9F4B-9505-0CABC90EA865}" type="datetimeFigureOut">
              <a:rPr lang="en-US" smtClean="0"/>
              <a:t>9/24/21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BC7A23-50AD-3449-8F29-8302C92CBB26}"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970497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D12FEBC-4087-9F4B-9505-0CABC90EA865}" type="datetimeFigureOut">
              <a:rPr lang="en-US" smtClean="0"/>
              <a:t>9/24/21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BC7A23-50AD-3449-8F29-8302C92CBB26}"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684642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D12FEBC-4087-9F4B-9505-0CABC90EA865}" type="datetimeFigureOut">
              <a:rPr lang="en-US" smtClean="0"/>
              <a:t>9/24/21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BC7A23-50AD-3449-8F29-8302C92CBB26}" type="slidenum">
              <a:rPr lang="en-US" smtClean="0"/>
              <a:t>‹#›</a:t>
            </a:fld>
            <a:endParaRPr lang="en-US"/>
          </a:p>
        </p:txBody>
      </p:sp>
    </p:spTree>
    <p:extLst>
      <p:ext uri="{BB962C8B-B14F-4D97-AF65-F5344CB8AC3E}">
        <p14:creationId xmlns:p14="http://schemas.microsoft.com/office/powerpoint/2010/main" val="12437710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D12FEBC-4087-9F4B-9505-0CABC90EA865}" type="datetimeFigureOut">
              <a:rPr lang="en-US" smtClean="0"/>
              <a:t>9/24/21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BC7A23-50AD-3449-8F29-8302C92CBB26}"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870168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D12FEBC-4087-9F4B-9505-0CABC90EA865}" type="datetimeFigureOut">
              <a:rPr lang="en-US" smtClean="0"/>
              <a:t>9/24/21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BC7A23-50AD-3449-8F29-8302C92CBB26}"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907025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D12FEBC-4087-9F4B-9505-0CABC90EA865}" type="datetimeFigureOut">
              <a:rPr lang="en-US" smtClean="0"/>
              <a:t>9/24/21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BC7A23-50AD-3449-8F29-8302C92CBB26}"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47507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D12FEBC-4087-9F4B-9505-0CABC90EA865}" type="datetimeFigureOut">
              <a:rPr lang="en-US" smtClean="0"/>
              <a:t>9/24/21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BC7A23-50AD-3449-8F29-8302C92CBB26}"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519282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D12FEBC-4087-9F4B-9505-0CABC90EA865}" type="datetimeFigureOut">
              <a:rPr lang="en-US" smtClean="0"/>
              <a:t>9/24/21</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DBC7A23-50AD-3449-8F29-8302C92CBB26}" type="slidenum">
              <a:rPr lang="en-US" smtClean="0"/>
              <a:t>‹#›</a:t>
            </a:fld>
            <a:endParaRPr lang="en-US"/>
          </a:p>
        </p:txBody>
      </p:sp>
    </p:spTree>
    <p:extLst>
      <p:ext uri="{BB962C8B-B14F-4D97-AF65-F5344CB8AC3E}">
        <p14:creationId xmlns:p14="http://schemas.microsoft.com/office/powerpoint/2010/main" val="274099381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en.wikipedia.org/wiki/Five_Animal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D3AEF-A0C8-D745-929C-31B92CFA8794}"/>
              </a:ext>
            </a:extLst>
          </p:cNvPr>
          <p:cNvSpPr>
            <a:spLocks noGrp="1"/>
          </p:cNvSpPr>
          <p:nvPr>
            <p:ph type="ctrTitle"/>
          </p:nvPr>
        </p:nvSpPr>
        <p:spPr>
          <a:xfrm>
            <a:off x="2692398" y="1550505"/>
            <a:ext cx="6815669" cy="1948070"/>
          </a:xfrm>
        </p:spPr>
        <p:txBody>
          <a:bodyPr/>
          <a:lstStyle/>
          <a:p>
            <a:r>
              <a:rPr lang="en-US" altLang="zh-CN" sz="3200" dirty="0"/>
              <a:t>HPCH5010/6010 </a:t>
            </a:r>
            <a:br>
              <a:rPr lang="en-US" altLang="zh-CN" sz="3200" dirty="0"/>
            </a:br>
            <a:r>
              <a:rPr lang="en-US" altLang="zh-CN" sz="3200" dirty="0"/>
              <a:t>Chinese Wellbeing: from Philosophy and Religion to Culture</a:t>
            </a:r>
            <a:br>
              <a:rPr lang="en-US" altLang="zh-CN" sz="3200" dirty="0"/>
            </a:br>
            <a:r>
              <a:rPr lang="en-US" altLang="zh-CN" sz="3200" dirty="0"/>
              <a:t>Week 3-1</a:t>
            </a:r>
            <a:endParaRPr lang="en-US" sz="2800" dirty="0"/>
          </a:p>
        </p:txBody>
      </p:sp>
      <p:sp>
        <p:nvSpPr>
          <p:cNvPr id="3" name="Subtitle 2">
            <a:extLst>
              <a:ext uri="{FF2B5EF4-FFF2-40B4-BE49-F238E27FC236}">
                <a16:creationId xmlns:a16="http://schemas.microsoft.com/office/drawing/2014/main" id="{0F4F688E-07B1-D142-BE03-4856ABFD2721}"/>
              </a:ext>
            </a:extLst>
          </p:cNvPr>
          <p:cNvSpPr>
            <a:spLocks noGrp="1"/>
          </p:cNvSpPr>
          <p:nvPr>
            <p:ph type="subTitle" idx="1"/>
          </p:nvPr>
        </p:nvSpPr>
        <p:spPr/>
        <p:txBody>
          <a:bodyPr>
            <a:normAutofit lnSpcReduction="10000"/>
          </a:bodyPr>
          <a:lstStyle/>
          <a:p>
            <a:r>
              <a:rPr lang="en-US" dirty="0" err="1"/>
              <a:t>Yiying</a:t>
            </a:r>
            <a:r>
              <a:rPr lang="en-US" dirty="0"/>
              <a:t> Jiao</a:t>
            </a:r>
          </a:p>
          <a:p>
            <a:r>
              <a:rPr lang="en-US" dirty="0"/>
              <a:t>Lecturer in Chinese Studies</a:t>
            </a:r>
          </a:p>
          <a:p>
            <a:r>
              <a:rPr lang="en-US" dirty="0"/>
              <a:t>Institute of Education and Humanities</a:t>
            </a:r>
          </a:p>
        </p:txBody>
      </p:sp>
    </p:spTree>
    <p:extLst>
      <p:ext uri="{BB962C8B-B14F-4D97-AF65-F5344CB8AC3E}">
        <p14:creationId xmlns:p14="http://schemas.microsoft.com/office/powerpoint/2010/main" val="28792062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97B89-1CEC-1F41-99FF-A547484CE2BA}"/>
              </a:ext>
            </a:extLst>
          </p:cNvPr>
          <p:cNvSpPr>
            <a:spLocks noGrp="1"/>
          </p:cNvSpPr>
          <p:nvPr>
            <p:ph type="title"/>
          </p:nvPr>
        </p:nvSpPr>
        <p:spPr/>
        <p:txBody>
          <a:bodyPr>
            <a:normAutofit fontScale="90000"/>
          </a:bodyPr>
          <a:lstStyle/>
          <a:p>
            <a:r>
              <a:rPr lang="en-US" altLang="zh-CN" dirty="0"/>
              <a:t>Key</a:t>
            </a:r>
            <a:r>
              <a:rPr lang="zh-CN" altLang="en-US" dirty="0"/>
              <a:t> </a:t>
            </a:r>
            <a:r>
              <a:rPr lang="en-US" altLang="zh-CN" dirty="0"/>
              <a:t>Principles</a:t>
            </a:r>
            <a:r>
              <a:rPr lang="zh-CN" altLang="en-US" dirty="0"/>
              <a:t> </a:t>
            </a:r>
            <a:r>
              <a:rPr lang="en-US" altLang="zh-CN" dirty="0"/>
              <a:t>in</a:t>
            </a:r>
            <a:r>
              <a:rPr lang="zh-CN" altLang="en-US" dirty="0"/>
              <a:t> </a:t>
            </a:r>
            <a:r>
              <a:rPr lang="en-US" altLang="zh-CN" dirty="0"/>
              <a:t>Yi</a:t>
            </a:r>
            <a:r>
              <a:rPr lang="zh-CN" altLang="en-US" dirty="0"/>
              <a:t> </a:t>
            </a:r>
            <a:r>
              <a:rPr lang="en-US" altLang="zh-CN" dirty="0"/>
              <a:t>Jing</a:t>
            </a:r>
            <a:r>
              <a:rPr lang="zh-CN" altLang="en-US" dirty="0"/>
              <a:t> </a:t>
            </a:r>
            <a:r>
              <a:rPr lang="en-US" altLang="zh-CN" dirty="0"/>
              <a:t>-</a:t>
            </a:r>
            <a:br>
              <a:rPr lang="en-GB" altLang="zh-CN" dirty="0"/>
            </a:br>
            <a:r>
              <a:rPr lang="en-US" altLang="zh-CN" dirty="0"/>
              <a:t>The</a:t>
            </a:r>
            <a:r>
              <a:rPr lang="zh-CN" altLang="en-US" dirty="0"/>
              <a:t> </a:t>
            </a:r>
            <a:r>
              <a:rPr lang="en-US" altLang="zh-CN" dirty="0"/>
              <a:t>Book</a:t>
            </a:r>
            <a:r>
              <a:rPr lang="zh-CN" altLang="en-US" dirty="0"/>
              <a:t> </a:t>
            </a:r>
            <a:r>
              <a:rPr lang="en-US" altLang="zh-CN" dirty="0"/>
              <a:t>of</a:t>
            </a:r>
            <a:r>
              <a:rPr lang="zh-CN" altLang="en-US" dirty="0"/>
              <a:t> </a:t>
            </a:r>
            <a:r>
              <a:rPr lang="en-US" altLang="zh-CN" dirty="0"/>
              <a:t>Changes</a:t>
            </a:r>
            <a:endParaRPr lang="en-US" dirty="0"/>
          </a:p>
        </p:txBody>
      </p:sp>
      <p:sp>
        <p:nvSpPr>
          <p:cNvPr id="3" name="Content Placeholder 2">
            <a:extLst>
              <a:ext uri="{FF2B5EF4-FFF2-40B4-BE49-F238E27FC236}">
                <a16:creationId xmlns:a16="http://schemas.microsoft.com/office/drawing/2014/main" id="{98E32F1B-2300-8C4D-96D6-ACB530B72096}"/>
              </a:ext>
            </a:extLst>
          </p:cNvPr>
          <p:cNvSpPr>
            <a:spLocks noGrp="1"/>
          </p:cNvSpPr>
          <p:nvPr>
            <p:ph idx="1"/>
          </p:nvPr>
        </p:nvSpPr>
        <p:spPr/>
        <p:txBody>
          <a:bodyPr/>
          <a:lstStyle/>
          <a:p>
            <a:pPr marL="0" indent="0">
              <a:buNone/>
            </a:pPr>
            <a:r>
              <a:rPr lang="en-US" altLang="zh-CN" dirty="0"/>
              <a:t>Key</a:t>
            </a:r>
            <a:r>
              <a:rPr lang="zh-CN" altLang="en-US" dirty="0"/>
              <a:t> </a:t>
            </a:r>
            <a:r>
              <a:rPr lang="en-US" altLang="zh-CN" dirty="0"/>
              <a:t>Principles</a:t>
            </a:r>
            <a:r>
              <a:rPr lang="zh-CN" altLang="en-US" dirty="0"/>
              <a:t> </a:t>
            </a:r>
            <a:r>
              <a:rPr lang="en-US" altLang="zh-CN" dirty="0"/>
              <a:t>in</a:t>
            </a:r>
            <a:r>
              <a:rPr lang="zh-CN" altLang="en-US" dirty="0"/>
              <a:t> </a:t>
            </a:r>
            <a:r>
              <a:rPr lang="en-US" altLang="zh-CN" dirty="0"/>
              <a:t>The</a:t>
            </a:r>
            <a:r>
              <a:rPr lang="zh-CN" altLang="en-US" dirty="0"/>
              <a:t> </a:t>
            </a:r>
            <a:r>
              <a:rPr lang="en-US" altLang="zh-CN" dirty="0"/>
              <a:t>Book</a:t>
            </a:r>
            <a:r>
              <a:rPr lang="zh-CN" altLang="en-US" dirty="0"/>
              <a:t> </a:t>
            </a:r>
            <a:r>
              <a:rPr lang="en-US" altLang="zh-CN" dirty="0"/>
              <a:t>of</a:t>
            </a:r>
            <a:r>
              <a:rPr lang="zh-CN" altLang="en-US" dirty="0"/>
              <a:t> </a:t>
            </a:r>
            <a:r>
              <a:rPr lang="en-US" altLang="zh-CN" dirty="0"/>
              <a:t>Changes</a:t>
            </a:r>
            <a:r>
              <a:rPr lang="zh-CN" altLang="en-US" dirty="0"/>
              <a:t> </a:t>
            </a:r>
            <a:r>
              <a:rPr lang="en-US" altLang="zh-CN" dirty="0"/>
              <a:t>(Yi</a:t>
            </a:r>
            <a:r>
              <a:rPr lang="zh-CN" altLang="en-US" dirty="0"/>
              <a:t> </a:t>
            </a:r>
            <a:r>
              <a:rPr lang="en-US" altLang="zh-CN" dirty="0"/>
              <a:t>Jing/I</a:t>
            </a:r>
            <a:r>
              <a:rPr lang="zh-CN" altLang="en-US" dirty="0"/>
              <a:t> </a:t>
            </a:r>
            <a:r>
              <a:rPr lang="en-US" altLang="zh-CN" dirty="0"/>
              <a:t>Ching</a:t>
            </a:r>
            <a:r>
              <a:rPr lang="zh-CN" altLang="en-US" dirty="0"/>
              <a:t> 易经</a:t>
            </a:r>
            <a:r>
              <a:rPr lang="en-US" altLang="zh-CN" dirty="0"/>
              <a:t>):</a:t>
            </a:r>
          </a:p>
          <a:p>
            <a:r>
              <a:rPr lang="en-US" altLang="zh-CN" dirty="0"/>
              <a:t>Qi</a:t>
            </a:r>
          </a:p>
          <a:p>
            <a:r>
              <a:rPr lang="en-US" altLang="zh-CN" dirty="0"/>
              <a:t>Yin</a:t>
            </a:r>
            <a:r>
              <a:rPr lang="zh-CN" altLang="en-US" dirty="0"/>
              <a:t> </a:t>
            </a:r>
            <a:r>
              <a:rPr lang="en-US" altLang="zh-CN" dirty="0"/>
              <a:t>and</a:t>
            </a:r>
            <a:r>
              <a:rPr lang="zh-CN" altLang="en-US" dirty="0"/>
              <a:t> </a:t>
            </a:r>
            <a:r>
              <a:rPr lang="en-US" altLang="zh-CN" dirty="0"/>
              <a:t>Yang</a:t>
            </a:r>
          </a:p>
          <a:p>
            <a:r>
              <a:rPr lang="en-US" altLang="zh-CN" dirty="0"/>
              <a:t>Five</a:t>
            </a:r>
            <a:r>
              <a:rPr lang="zh-CN" altLang="en-US" dirty="0"/>
              <a:t> </a:t>
            </a:r>
            <a:r>
              <a:rPr lang="en-US" altLang="zh-CN" dirty="0"/>
              <a:t>Phases</a:t>
            </a:r>
          </a:p>
          <a:p>
            <a:r>
              <a:rPr lang="en-US" altLang="zh-CN" dirty="0"/>
              <a:t>Heavenly</a:t>
            </a:r>
            <a:r>
              <a:rPr lang="zh-CN" altLang="en-US" dirty="0"/>
              <a:t> </a:t>
            </a:r>
            <a:r>
              <a:rPr lang="en-US" altLang="zh-CN" dirty="0"/>
              <a:t>Stems</a:t>
            </a:r>
            <a:r>
              <a:rPr lang="zh-CN" altLang="en-US" dirty="0"/>
              <a:t> </a:t>
            </a:r>
            <a:r>
              <a:rPr lang="en-US" altLang="zh-CN" dirty="0"/>
              <a:t>and</a:t>
            </a:r>
            <a:r>
              <a:rPr lang="zh-CN" altLang="en-US" dirty="0"/>
              <a:t> </a:t>
            </a:r>
            <a:r>
              <a:rPr lang="en-US" altLang="zh-CN" dirty="0"/>
              <a:t>Earthly</a:t>
            </a:r>
            <a:r>
              <a:rPr lang="zh-CN" altLang="en-US" dirty="0"/>
              <a:t> </a:t>
            </a:r>
            <a:r>
              <a:rPr lang="en-US" altLang="zh-CN" dirty="0"/>
              <a:t>Branches</a:t>
            </a:r>
          </a:p>
        </p:txBody>
      </p:sp>
    </p:spTree>
    <p:extLst>
      <p:ext uri="{BB962C8B-B14F-4D97-AF65-F5344CB8AC3E}">
        <p14:creationId xmlns:p14="http://schemas.microsoft.com/office/powerpoint/2010/main" val="22457461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97B89-1CEC-1F41-99FF-A547484CE2BA}"/>
              </a:ext>
            </a:extLst>
          </p:cNvPr>
          <p:cNvSpPr>
            <a:spLocks noGrp="1"/>
          </p:cNvSpPr>
          <p:nvPr>
            <p:ph type="title"/>
          </p:nvPr>
        </p:nvSpPr>
        <p:spPr/>
        <p:txBody>
          <a:bodyPr/>
          <a:lstStyle/>
          <a:p>
            <a:r>
              <a:rPr lang="en-US" altLang="zh-CN" dirty="0"/>
              <a:t>Yi</a:t>
            </a:r>
            <a:r>
              <a:rPr lang="zh-CN" altLang="en-US" dirty="0"/>
              <a:t> </a:t>
            </a:r>
            <a:r>
              <a:rPr lang="en-US" altLang="zh-CN" dirty="0"/>
              <a:t>Jing</a:t>
            </a:r>
            <a:r>
              <a:rPr lang="zh-CN" altLang="en-US" dirty="0"/>
              <a:t> </a:t>
            </a:r>
            <a:r>
              <a:rPr lang="en-US" altLang="zh-CN" dirty="0"/>
              <a:t>and</a:t>
            </a:r>
            <a:r>
              <a:rPr lang="zh-CN" altLang="en-US" dirty="0"/>
              <a:t> </a:t>
            </a:r>
            <a:r>
              <a:rPr lang="en-US" altLang="zh-CN" dirty="0"/>
              <a:t>TCM</a:t>
            </a:r>
            <a:endParaRPr lang="en-US" dirty="0"/>
          </a:p>
        </p:txBody>
      </p:sp>
      <p:sp>
        <p:nvSpPr>
          <p:cNvPr id="3" name="Content Placeholder 2">
            <a:extLst>
              <a:ext uri="{FF2B5EF4-FFF2-40B4-BE49-F238E27FC236}">
                <a16:creationId xmlns:a16="http://schemas.microsoft.com/office/drawing/2014/main" id="{98E32F1B-2300-8C4D-96D6-ACB530B72096}"/>
              </a:ext>
            </a:extLst>
          </p:cNvPr>
          <p:cNvSpPr>
            <a:spLocks noGrp="1"/>
          </p:cNvSpPr>
          <p:nvPr>
            <p:ph idx="1"/>
          </p:nvPr>
        </p:nvSpPr>
        <p:spPr/>
        <p:txBody>
          <a:bodyPr>
            <a:normAutofit/>
          </a:bodyPr>
          <a:lstStyle/>
          <a:p>
            <a:r>
              <a:rPr lang="en-US" altLang="zh-CN" dirty="0"/>
              <a:t>Qi</a:t>
            </a:r>
            <a:r>
              <a:rPr lang="zh-CN" altLang="en-US" dirty="0"/>
              <a:t> </a:t>
            </a:r>
            <a:r>
              <a:rPr lang="en-US" altLang="zh-CN" dirty="0"/>
              <a:t>Monism</a:t>
            </a:r>
            <a:r>
              <a:rPr lang="zh-CN" altLang="en-US" dirty="0"/>
              <a:t> 气一元论 </a:t>
            </a:r>
            <a:r>
              <a:rPr lang="en-US" altLang="zh-CN" dirty="0"/>
              <a:t>(qi</a:t>
            </a:r>
            <a:r>
              <a:rPr lang="zh-CN" altLang="en-US" dirty="0"/>
              <a:t> </a:t>
            </a:r>
            <a:r>
              <a:rPr lang="en-US" altLang="zh-CN" dirty="0" err="1"/>
              <a:t>yiyuan</a:t>
            </a:r>
            <a:r>
              <a:rPr lang="zh-CN" altLang="en-US" dirty="0"/>
              <a:t> </a:t>
            </a:r>
            <a:r>
              <a:rPr lang="en-US" altLang="zh-CN" dirty="0" err="1"/>
              <a:t>lun</a:t>
            </a:r>
            <a:r>
              <a:rPr lang="en-US" altLang="zh-CN" dirty="0"/>
              <a:t>)</a:t>
            </a:r>
          </a:p>
          <a:p>
            <a:r>
              <a:rPr lang="en-US" altLang="zh-CN" dirty="0"/>
              <a:t>Yin</a:t>
            </a:r>
            <a:r>
              <a:rPr lang="zh-CN" altLang="en-US" dirty="0"/>
              <a:t> </a:t>
            </a:r>
            <a:r>
              <a:rPr lang="en-US" altLang="zh-CN" dirty="0"/>
              <a:t>Yang</a:t>
            </a:r>
            <a:r>
              <a:rPr lang="zh-CN" altLang="en-US" dirty="0"/>
              <a:t> </a:t>
            </a:r>
            <a:r>
              <a:rPr lang="en-US" altLang="zh-CN" dirty="0"/>
              <a:t>Theory</a:t>
            </a:r>
            <a:r>
              <a:rPr lang="zh-CN" altLang="en-US" dirty="0"/>
              <a:t> 阴阳理论 </a:t>
            </a:r>
            <a:r>
              <a:rPr lang="en-US" altLang="zh-CN" dirty="0"/>
              <a:t>(yin</a:t>
            </a:r>
            <a:r>
              <a:rPr lang="zh-CN" altLang="en-US" dirty="0"/>
              <a:t> </a:t>
            </a:r>
            <a:r>
              <a:rPr lang="en-US" altLang="zh-CN" dirty="0"/>
              <a:t>yang</a:t>
            </a:r>
            <a:r>
              <a:rPr lang="zh-CN" altLang="en-US" dirty="0"/>
              <a:t> </a:t>
            </a:r>
            <a:r>
              <a:rPr lang="en-US" altLang="zh-CN" dirty="0" err="1"/>
              <a:t>lilun</a:t>
            </a:r>
            <a:r>
              <a:rPr lang="en-US" altLang="zh-CN" dirty="0"/>
              <a:t>)</a:t>
            </a:r>
          </a:p>
          <a:p>
            <a:r>
              <a:rPr lang="en-US" altLang="zh-CN" dirty="0"/>
              <a:t>Stems</a:t>
            </a:r>
            <a:r>
              <a:rPr lang="zh-CN" altLang="en-US" dirty="0"/>
              <a:t> </a:t>
            </a:r>
            <a:r>
              <a:rPr lang="en-US" altLang="zh-CN" dirty="0"/>
              <a:t>and</a:t>
            </a:r>
            <a:r>
              <a:rPr lang="zh-CN" altLang="en-US" dirty="0"/>
              <a:t> </a:t>
            </a:r>
            <a:r>
              <a:rPr lang="en-US" altLang="zh-CN" dirty="0"/>
              <a:t>Branches</a:t>
            </a:r>
            <a:r>
              <a:rPr lang="zh-CN" altLang="en-US" dirty="0"/>
              <a:t> </a:t>
            </a:r>
            <a:r>
              <a:rPr lang="en-US" altLang="zh-CN" dirty="0"/>
              <a:t>Theory</a:t>
            </a:r>
            <a:r>
              <a:rPr lang="zh-CN" altLang="en-US" dirty="0"/>
              <a:t> 五运六气 </a:t>
            </a:r>
            <a:r>
              <a:rPr lang="en-US" altLang="zh-CN" dirty="0"/>
              <a:t>(</a:t>
            </a:r>
            <a:r>
              <a:rPr lang="en-US" altLang="zh-CN" dirty="0" err="1"/>
              <a:t>wuyun</a:t>
            </a:r>
            <a:r>
              <a:rPr lang="zh-CN" altLang="en-US" dirty="0"/>
              <a:t> </a:t>
            </a:r>
            <a:r>
              <a:rPr lang="en-US" altLang="zh-CN" dirty="0" err="1"/>
              <a:t>liuqi</a:t>
            </a:r>
            <a:r>
              <a:rPr lang="en-US" altLang="zh-CN" dirty="0"/>
              <a:t>)</a:t>
            </a:r>
          </a:p>
          <a:p>
            <a:pPr marL="0" indent="0">
              <a:buNone/>
            </a:pPr>
            <a:endParaRPr lang="en-US" altLang="zh-CN" dirty="0"/>
          </a:p>
          <a:p>
            <a:pPr marL="0" indent="0">
              <a:buNone/>
            </a:pPr>
            <a:endParaRPr lang="en-US" dirty="0"/>
          </a:p>
        </p:txBody>
      </p:sp>
    </p:spTree>
    <p:extLst>
      <p:ext uri="{BB962C8B-B14F-4D97-AF65-F5344CB8AC3E}">
        <p14:creationId xmlns:p14="http://schemas.microsoft.com/office/powerpoint/2010/main" val="8989092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92A84-16AD-ED47-87B3-E964FA6CF8BA}"/>
              </a:ext>
            </a:extLst>
          </p:cNvPr>
          <p:cNvSpPr>
            <a:spLocks noGrp="1"/>
          </p:cNvSpPr>
          <p:nvPr>
            <p:ph type="title"/>
          </p:nvPr>
        </p:nvSpPr>
        <p:spPr/>
        <p:txBody>
          <a:bodyPr/>
          <a:lstStyle/>
          <a:p>
            <a:r>
              <a:rPr lang="en-US" altLang="zh-CN" dirty="0"/>
              <a:t>Key</a:t>
            </a:r>
            <a:r>
              <a:rPr lang="zh-CN" altLang="en-US" dirty="0"/>
              <a:t> </a:t>
            </a:r>
            <a:r>
              <a:rPr lang="en-US" altLang="zh-CN" dirty="0"/>
              <a:t>Theories</a:t>
            </a:r>
            <a:r>
              <a:rPr lang="zh-CN" altLang="en-US" dirty="0"/>
              <a:t> </a:t>
            </a:r>
            <a:r>
              <a:rPr lang="en-US" altLang="zh-CN" dirty="0"/>
              <a:t>of</a:t>
            </a:r>
            <a:r>
              <a:rPr lang="zh-CN" altLang="en-US" dirty="0"/>
              <a:t> </a:t>
            </a:r>
            <a:r>
              <a:rPr lang="en-US" altLang="zh-CN" dirty="0"/>
              <a:t>TCM</a:t>
            </a:r>
            <a:endParaRPr lang="en-US" dirty="0"/>
          </a:p>
        </p:txBody>
      </p:sp>
      <p:sp>
        <p:nvSpPr>
          <p:cNvPr id="3" name="Content Placeholder 2">
            <a:extLst>
              <a:ext uri="{FF2B5EF4-FFF2-40B4-BE49-F238E27FC236}">
                <a16:creationId xmlns:a16="http://schemas.microsoft.com/office/drawing/2014/main" id="{92251199-344C-3446-AAB9-A78F5D0E1194}"/>
              </a:ext>
            </a:extLst>
          </p:cNvPr>
          <p:cNvSpPr>
            <a:spLocks noGrp="1"/>
          </p:cNvSpPr>
          <p:nvPr>
            <p:ph idx="1"/>
          </p:nvPr>
        </p:nvSpPr>
        <p:spPr/>
        <p:txBody>
          <a:bodyPr/>
          <a:lstStyle/>
          <a:p>
            <a:r>
              <a:rPr lang="en-US" altLang="zh-CN" dirty="0"/>
              <a:t>Qi</a:t>
            </a:r>
            <a:r>
              <a:rPr lang="zh-CN" altLang="en-US" dirty="0"/>
              <a:t> </a:t>
            </a:r>
            <a:r>
              <a:rPr lang="en-US" altLang="zh-CN" dirty="0"/>
              <a:t>Monism</a:t>
            </a:r>
            <a:r>
              <a:rPr lang="zh-CN" altLang="en-US" dirty="0"/>
              <a:t> 气一元论 </a:t>
            </a:r>
            <a:r>
              <a:rPr lang="en-US" altLang="zh-CN" dirty="0"/>
              <a:t>(qi</a:t>
            </a:r>
            <a:r>
              <a:rPr lang="zh-CN" altLang="en-US" dirty="0"/>
              <a:t> </a:t>
            </a:r>
            <a:r>
              <a:rPr lang="en-US" altLang="zh-CN" dirty="0" err="1"/>
              <a:t>yiyuan</a:t>
            </a:r>
            <a:r>
              <a:rPr lang="zh-CN" altLang="en-US" dirty="0"/>
              <a:t> </a:t>
            </a:r>
            <a:r>
              <a:rPr lang="en-US" altLang="zh-CN" dirty="0" err="1"/>
              <a:t>lun</a:t>
            </a:r>
            <a:r>
              <a:rPr lang="en-US" altLang="zh-CN" dirty="0"/>
              <a:t>)</a:t>
            </a:r>
          </a:p>
          <a:p>
            <a:r>
              <a:rPr lang="en-US" altLang="zh-CN" dirty="0"/>
              <a:t>Yin</a:t>
            </a:r>
            <a:r>
              <a:rPr lang="zh-CN" altLang="en-US" dirty="0"/>
              <a:t> </a:t>
            </a:r>
            <a:r>
              <a:rPr lang="en-US" altLang="zh-CN" dirty="0"/>
              <a:t>Yang</a:t>
            </a:r>
            <a:r>
              <a:rPr lang="zh-CN" altLang="en-US" dirty="0"/>
              <a:t> </a:t>
            </a:r>
            <a:r>
              <a:rPr lang="en-US" altLang="zh-CN" dirty="0"/>
              <a:t>Theory</a:t>
            </a:r>
            <a:r>
              <a:rPr lang="zh-CN" altLang="en-US" dirty="0"/>
              <a:t> 阴阳理论 </a:t>
            </a:r>
            <a:r>
              <a:rPr lang="en-US" altLang="zh-CN" dirty="0"/>
              <a:t>(yin</a:t>
            </a:r>
            <a:r>
              <a:rPr lang="zh-CN" altLang="en-US" dirty="0"/>
              <a:t> </a:t>
            </a:r>
            <a:r>
              <a:rPr lang="en-US" altLang="zh-CN" dirty="0"/>
              <a:t>yang</a:t>
            </a:r>
            <a:r>
              <a:rPr lang="zh-CN" altLang="en-US" dirty="0"/>
              <a:t> </a:t>
            </a:r>
            <a:r>
              <a:rPr lang="en-US" altLang="zh-CN" dirty="0" err="1"/>
              <a:t>lilun</a:t>
            </a:r>
            <a:r>
              <a:rPr lang="en-US" altLang="zh-CN" dirty="0"/>
              <a:t>)</a:t>
            </a:r>
          </a:p>
          <a:p>
            <a:r>
              <a:rPr lang="en-US" altLang="zh-CN" dirty="0"/>
              <a:t>The</a:t>
            </a:r>
            <a:r>
              <a:rPr lang="zh-CN" altLang="en-US" dirty="0"/>
              <a:t> </a:t>
            </a:r>
            <a:r>
              <a:rPr lang="en-US" altLang="zh-CN" dirty="0"/>
              <a:t>Theory</a:t>
            </a:r>
            <a:r>
              <a:rPr lang="zh-CN" altLang="en-US" dirty="0"/>
              <a:t> </a:t>
            </a:r>
            <a:r>
              <a:rPr lang="en-US" altLang="zh-CN" dirty="0"/>
              <a:t>of</a:t>
            </a:r>
            <a:r>
              <a:rPr lang="zh-CN" altLang="en-US" dirty="0"/>
              <a:t> </a:t>
            </a:r>
            <a:r>
              <a:rPr lang="en-US" dirty="0"/>
              <a:t>Viscera</a:t>
            </a:r>
            <a:r>
              <a:rPr lang="zh-CN" altLang="en-US" dirty="0"/>
              <a:t> </a:t>
            </a:r>
            <a:r>
              <a:rPr lang="en-US" altLang="zh-CN" dirty="0"/>
              <a:t>Manifestation</a:t>
            </a:r>
            <a:r>
              <a:rPr lang="zh-CN" altLang="en-US" dirty="0"/>
              <a:t> </a:t>
            </a:r>
            <a:r>
              <a:rPr lang="en-US" altLang="zh-CN" dirty="0"/>
              <a:t>(Five Viscera,</a:t>
            </a:r>
            <a:r>
              <a:rPr lang="zh-CN" altLang="en-US" dirty="0"/>
              <a:t> </a:t>
            </a:r>
            <a:r>
              <a:rPr lang="en-US" altLang="zh-CN" dirty="0"/>
              <a:t>Six Bowels)</a:t>
            </a:r>
          </a:p>
          <a:p>
            <a:endParaRPr lang="en-GB" altLang="zh-CN" dirty="0"/>
          </a:p>
          <a:p>
            <a:pPr lvl="1"/>
            <a:endParaRPr lang="en-US" altLang="zh-CN" dirty="0"/>
          </a:p>
          <a:p>
            <a:pPr marL="0" indent="0">
              <a:buNone/>
            </a:pPr>
            <a:endParaRPr lang="en-US" dirty="0"/>
          </a:p>
        </p:txBody>
      </p:sp>
    </p:spTree>
    <p:extLst>
      <p:ext uri="{BB962C8B-B14F-4D97-AF65-F5344CB8AC3E}">
        <p14:creationId xmlns:p14="http://schemas.microsoft.com/office/powerpoint/2010/main" val="32581611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97B89-1CEC-1F41-99FF-A547484CE2BA}"/>
              </a:ext>
            </a:extLst>
          </p:cNvPr>
          <p:cNvSpPr>
            <a:spLocks noGrp="1"/>
          </p:cNvSpPr>
          <p:nvPr>
            <p:ph type="title"/>
          </p:nvPr>
        </p:nvSpPr>
        <p:spPr/>
        <p:txBody>
          <a:bodyPr/>
          <a:lstStyle/>
          <a:p>
            <a:r>
              <a:rPr lang="en-US" altLang="zh-CN" dirty="0"/>
              <a:t>Key</a:t>
            </a:r>
            <a:r>
              <a:rPr lang="zh-CN" altLang="en-US" dirty="0"/>
              <a:t> </a:t>
            </a:r>
            <a:r>
              <a:rPr lang="en-US" altLang="zh-CN" dirty="0"/>
              <a:t>Theories</a:t>
            </a:r>
            <a:r>
              <a:rPr lang="zh-CN" altLang="en-US" dirty="0"/>
              <a:t> </a:t>
            </a:r>
            <a:r>
              <a:rPr lang="en-US" altLang="zh-CN" dirty="0"/>
              <a:t>of</a:t>
            </a:r>
            <a:r>
              <a:rPr lang="zh-CN" altLang="en-US" dirty="0"/>
              <a:t> </a:t>
            </a:r>
            <a:r>
              <a:rPr lang="en-US" altLang="zh-CN" dirty="0"/>
              <a:t>TCM</a:t>
            </a:r>
            <a:endParaRPr lang="en-US" dirty="0"/>
          </a:p>
        </p:txBody>
      </p:sp>
      <p:sp>
        <p:nvSpPr>
          <p:cNvPr id="3" name="Content Placeholder 2">
            <a:extLst>
              <a:ext uri="{FF2B5EF4-FFF2-40B4-BE49-F238E27FC236}">
                <a16:creationId xmlns:a16="http://schemas.microsoft.com/office/drawing/2014/main" id="{98E32F1B-2300-8C4D-96D6-ACB530B72096}"/>
              </a:ext>
            </a:extLst>
          </p:cNvPr>
          <p:cNvSpPr>
            <a:spLocks noGrp="1"/>
          </p:cNvSpPr>
          <p:nvPr>
            <p:ph idx="1"/>
          </p:nvPr>
        </p:nvSpPr>
        <p:spPr/>
        <p:txBody>
          <a:bodyPr>
            <a:normAutofit fontScale="85000" lnSpcReduction="20000"/>
          </a:bodyPr>
          <a:lstStyle/>
          <a:p>
            <a:pPr marL="0" indent="0">
              <a:buNone/>
            </a:pPr>
            <a:r>
              <a:rPr lang="en-US" b="1" dirty="0"/>
              <a:t>The Theory of Qi</a:t>
            </a:r>
          </a:p>
          <a:p>
            <a:pPr marL="0" indent="0">
              <a:buNone/>
            </a:pPr>
            <a:r>
              <a:rPr lang="en-US" dirty="0"/>
              <a:t>The foundation of traditional Chinese medicine is Qi, </a:t>
            </a:r>
            <a:r>
              <a:rPr lang="en-US" altLang="zh-CN" dirty="0"/>
              <a:t>also</a:t>
            </a:r>
            <a:r>
              <a:rPr lang="zh-CN" altLang="en-US" dirty="0"/>
              <a:t> </a:t>
            </a:r>
            <a:r>
              <a:rPr lang="en-US" altLang="zh-CN" dirty="0"/>
              <a:t>been</a:t>
            </a:r>
            <a:r>
              <a:rPr lang="zh-CN" altLang="en-US" dirty="0"/>
              <a:t> </a:t>
            </a:r>
            <a:r>
              <a:rPr lang="en-US" altLang="zh-CN" dirty="0"/>
              <a:t>translated</a:t>
            </a:r>
            <a:r>
              <a:rPr lang="zh-CN" altLang="en-US" dirty="0"/>
              <a:t> </a:t>
            </a:r>
            <a:r>
              <a:rPr lang="en-US" altLang="zh-CN" dirty="0"/>
              <a:t>as</a:t>
            </a:r>
            <a:r>
              <a:rPr lang="zh-CN" altLang="en-US" dirty="0"/>
              <a:t> </a:t>
            </a:r>
            <a:r>
              <a:rPr lang="en-US" dirty="0"/>
              <a:t>vital energy. In TCM, Qi is considered to be the force that animates and informs all things.</a:t>
            </a:r>
          </a:p>
          <a:p>
            <a:pPr marL="0" indent="0">
              <a:buNone/>
            </a:pPr>
            <a:r>
              <a:rPr lang="en-US" dirty="0"/>
              <a:t>In the human body, Qi flows through meridians, or energy pathways. Twelve major meridians run through the body, and it is over this network that Qi travels through the body and that the body's various organs send messages to each another. For this reason, keeping the meridians clear is imperative for the body's self-regulating actions to occur</a:t>
            </a:r>
            <a:r>
              <a:rPr lang="en-US" altLang="zh-CN" dirty="0"/>
              <a:t>.</a:t>
            </a:r>
          </a:p>
          <a:p>
            <a:pPr marL="0" indent="0">
              <a:buNone/>
            </a:pPr>
            <a:r>
              <a:rPr lang="en-GB" dirty="0"/>
              <a:t>Qi has two aspects: one is energy, power, or force; the other is conscious intelligence or information. Each Organ System carries its own unique Qi, which allows it to perform its unique functions, both physical (which Western medicine can describe) and energetic (which Eastern medicine can identify). </a:t>
            </a:r>
            <a:endParaRPr lang="en-US" dirty="0"/>
          </a:p>
          <a:p>
            <a:pPr marL="0" indent="0">
              <a:buNone/>
            </a:pPr>
            <a:endParaRPr lang="en-US" dirty="0"/>
          </a:p>
        </p:txBody>
      </p:sp>
    </p:spTree>
    <p:extLst>
      <p:ext uri="{BB962C8B-B14F-4D97-AF65-F5344CB8AC3E}">
        <p14:creationId xmlns:p14="http://schemas.microsoft.com/office/powerpoint/2010/main" val="21757184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BD572-D77F-4C43-8E6B-B35BA64B4CA9}"/>
              </a:ext>
            </a:extLst>
          </p:cNvPr>
          <p:cNvSpPr>
            <a:spLocks noGrp="1"/>
          </p:cNvSpPr>
          <p:nvPr>
            <p:ph type="title"/>
          </p:nvPr>
        </p:nvSpPr>
        <p:spPr/>
        <p:txBody>
          <a:bodyPr/>
          <a:lstStyle/>
          <a:p>
            <a:r>
              <a:rPr lang="en-US" altLang="zh-CN" dirty="0"/>
              <a:t>Key</a:t>
            </a:r>
            <a:r>
              <a:rPr lang="zh-CN" altLang="en-US" dirty="0"/>
              <a:t> </a:t>
            </a:r>
            <a:r>
              <a:rPr lang="en-US" altLang="zh-CN" dirty="0"/>
              <a:t>Theories</a:t>
            </a:r>
            <a:r>
              <a:rPr lang="zh-CN" altLang="en-US" dirty="0"/>
              <a:t> </a:t>
            </a:r>
            <a:r>
              <a:rPr lang="en-US" altLang="zh-CN" dirty="0"/>
              <a:t>of</a:t>
            </a:r>
            <a:r>
              <a:rPr lang="zh-CN" altLang="en-US" dirty="0"/>
              <a:t> </a:t>
            </a:r>
            <a:r>
              <a:rPr lang="en-US" altLang="zh-CN" dirty="0"/>
              <a:t>TCM</a:t>
            </a:r>
            <a:endParaRPr lang="en-US" dirty="0"/>
          </a:p>
        </p:txBody>
      </p:sp>
      <p:sp>
        <p:nvSpPr>
          <p:cNvPr id="3" name="Content Placeholder 2">
            <a:extLst>
              <a:ext uri="{FF2B5EF4-FFF2-40B4-BE49-F238E27FC236}">
                <a16:creationId xmlns:a16="http://schemas.microsoft.com/office/drawing/2014/main" id="{A4A03B3A-5CA2-6346-91B2-20C24E9613E4}"/>
              </a:ext>
            </a:extLst>
          </p:cNvPr>
          <p:cNvSpPr>
            <a:spLocks noGrp="1"/>
          </p:cNvSpPr>
          <p:nvPr>
            <p:ph idx="1"/>
          </p:nvPr>
        </p:nvSpPr>
        <p:spPr/>
        <p:txBody>
          <a:bodyPr>
            <a:normAutofit fontScale="85000" lnSpcReduction="20000"/>
          </a:bodyPr>
          <a:lstStyle/>
          <a:p>
            <a:pPr marL="0" indent="0">
              <a:buNone/>
            </a:pPr>
            <a:r>
              <a:rPr lang="en-GB" dirty="0"/>
              <a:t>TCM frequently references several major Qi, or energy function problems. One is an overall "Qi deficiency," which is often described in western medical terms as chronic fatigue syndrome (CFS). TCM also has the knowledge and ability to pinpoint which Organs have an energy deficiency. Another major condition is described as "Qi stagnation," which means energy and therefore information or cellular communication cannot move smoothly to or from its appropriate location. For example, TCM considers pain such as a headache and </a:t>
            </a:r>
            <a:r>
              <a:rPr lang="en-GB" dirty="0" err="1"/>
              <a:t>stomachache</a:t>
            </a:r>
            <a:r>
              <a:rPr lang="en-GB" dirty="0"/>
              <a:t> to be the result of Qi stagnation.​</a:t>
            </a:r>
          </a:p>
          <a:p>
            <a:pPr marL="0" indent="0">
              <a:buNone/>
            </a:pPr>
            <a:r>
              <a:rPr lang="en-GB" dirty="0"/>
              <a:t>In TCM theory, blood and Qi are inseparable. Blood is the "mother" of Qi; it carries Qi and also provides nutrients for its movement. In turn, Qi is the "commander" of the blood. This means that Qi is the force that makes blood flow throughout the body and provides the intelligence that guides it to the places where it needs to be. Blood and Qi also affect one another and have the dynamic ability to transfer various properties back and forth. </a:t>
            </a:r>
            <a:endParaRPr lang="en-US" dirty="0"/>
          </a:p>
        </p:txBody>
      </p:sp>
    </p:spTree>
    <p:extLst>
      <p:ext uri="{BB962C8B-B14F-4D97-AF65-F5344CB8AC3E}">
        <p14:creationId xmlns:p14="http://schemas.microsoft.com/office/powerpoint/2010/main" val="30804181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7E250-01EA-9645-BE58-02B3402EC3A4}"/>
              </a:ext>
            </a:extLst>
          </p:cNvPr>
          <p:cNvSpPr>
            <a:spLocks noGrp="1"/>
          </p:cNvSpPr>
          <p:nvPr>
            <p:ph type="title"/>
          </p:nvPr>
        </p:nvSpPr>
        <p:spPr/>
        <p:txBody>
          <a:bodyPr/>
          <a:lstStyle/>
          <a:p>
            <a:r>
              <a:rPr lang="en-US" altLang="zh-CN" dirty="0"/>
              <a:t>Key</a:t>
            </a:r>
            <a:r>
              <a:rPr lang="zh-CN" altLang="en-US" dirty="0"/>
              <a:t> </a:t>
            </a:r>
            <a:r>
              <a:rPr lang="en-US" altLang="zh-CN" dirty="0"/>
              <a:t>Theories</a:t>
            </a:r>
            <a:r>
              <a:rPr lang="zh-CN" altLang="en-US" dirty="0"/>
              <a:t> </a:t>
            </a:r>
            <a:r>
              <a:rPr lang="en-US" altLang="zh-CN" dirty="0"/>
              <a:t>of</a:t>
            </a:r>
            <a:r>
              <a:rPr lang="zh-CN" altLang="en-US" dirty="0"/>
              <a:t> </a:t>
            </a:r>
            <a:r>
              <a:rPr lang="en-US" altLang="zh-CN" dirty="0"/>
              <a:t>TCM</a:t>
            </a:r>
            <a:endParaRPr lang="en-US" dirty="0"/>
          </a:p>
        </p:txBody>
      </p:sp>
      <p:sp>
        <p:nvSpPr>
          <p:cNvPr id="3" name="Content Placeholder 2">
            <a:extLst>
              <a:ext uri="{FF2B5EF4-FFF2-40B4-BE49-F238E27FC236}">
                <a16:creationId xmlns:a16="http://schemas.microsoft.com/office/drawing/2014/main" id="{9F15E046-0FDB-EF43-BA56-B99019824E0D}"/>
              </a:ext>
            </a:extLst>
          </p:cNvPr>
          <p:cNvSpPr>
            <a:spLocks noGrp="1"/>
          </p:cNvSpPr>
          <p:nvPr>
            <p:ph idx="1"/>
          </p:nvPr>
        </p:nvSpPr>
        <p:spPr>
          <a:xfrm>
            <a:off x="800100" y="2468880"/>
            <a:ext cx="10607040" cy="3714750"/>
          </a:xfrm>
        </p:spPr>
        <p:txBody>
          <a:bodyPr>
            <a:normAutofit fontScale="70000" lnSpcReduction="20000"/>
          </a:bodyPr>
          <a:lstStyle/>
          <a:p>
            <a:pPr marL="0" indent="0">
              <a:buNone/>
            </a:pPr>
            <a:r>
              <a:rPr lang="en-US" b="1" dirty="0"/>
              <a:t>T</a:t>
            </a:r>
            <a:r>
              <a:rPr lang="en-US" altLang="zh-CN" b="1" dirty="0"/>
              <a:t>he</a:t>
            </a:r>
            <a:r>
              <a:rPr lang="zh-CN" altLang="en-US" b="1" dirty="0"/>
              <a:t> </a:t>
            </a:r>
            <a:r>
              <a:rPr lang="en-US" altLang="zh-CN" b="1" dirty="0"/>
              <a:t>Theory</a:t>
            </a:r>
            <a:r>
              <a:rPr lang="zh-CN" altLang="en-US" b="1" dirty="0"/>
              <a:t> </a:t>
            </a:r>
            <a:r>
              <a:rPr lang="en-US" altLang="zh-CN" b="1" dirty="0"/>
              <a:t>of</a:t>
            </a:r>
            <a:r>
              <a:rPr lang="zh-CN" altLang="en-US" b="1" dirty="0"/>
              <a:t> </a:t>
            </a:r>
            <a:r>
              <a:rPr lang="en-US" altLang="zh-CN" b="1" dirty="0"/>
              <a:t>Yin</a:t>
            </a:r>
            <a:r>
              <a:rPr lang="zh-CN" altLang="en-US" b="1" dirty="0"/>
              <a:t> </a:t>
            </a:r>
            <a:r>
              <a:rPr lang="en-US" altLang="zh-CN" b="1" dirty="0"/>
              <a:t>and</a:t>
            </a:r>
            <a:r>
              <a:rPr lang="zh-CN" altLang="en-US" b="1" dirty="0"/>
              <a:t> </a:t>
            </a:r>
            <a:r>
              <a:rPr lang="en-US" altLang="zh-CN" b="1" dirty="0"/>
              <a:t>Yang</a:t>
            </a:r>
          </a:p>
          <a:p>
            <a:pPr marL="0" indent="0">
              <a:buNone/>
            </a:pPr>
            <a:endParaRPr lang="en-US" altLang="zh-CN" b="1" dirty="0"/>
          </a:p>
          <a:p>
            <a:pPr marL="0" indent="0">
              <a:buNone/>
            </a:pPr>
            <a:r>
              <a:rPr lang="zh-TW" altLang="en-US" dirty="0"/>
              <a:t>黄帝曰：阴阳者，天地之道也，万物之纲纪，变化之父母，生杀之本始，神明之府也。治病必求于本。故积阳为天，积阴为地。阴静阳躁，阳生阴长，阳杀阴藏。阳化气，阴成形。寒极生热，热极生寒</a:t>
            </a:r>
            <a:r>
              <a:rPr lang="en-US" altLang="zh-TW" dirty="0"/>
              <a:t>;</a:t>
            </a:r>
            <a:r>
              <a:rPr lang="zh-TW" altLang="en-US" dirty="0"/>
              <a:t>寒气生浊，热气生清</a:t>
            </a:r>
            <a:r>
              <a:rPr lang="en-US" altLang="zh-TW" dirty="0"/>
              <a:t>;</a:t>
            </a:r>
            <a:r>
              <a:rPr lang="zh-TW" altLang="en-US" dirty="0"/>
              <a:t>清气在下，则生飧泄，浊气在上，则生䐜胀。此阴阳反作，病之逆从也。</a:t>
            </a:r>
            <a:endParaRPr lang="en-GB" altLang="zh-TW" dirty="0"/>
          </a:p>
          <a:p>
            <a:pPr marL="0" indent="0">
              <a:buNone/>
            </a:pPr>
            <a:endParaRPr lang="en-GB" altLang="zh-TW" dirty="0"/>
          </a:p>
          <a:p>
            <a:pPr marL="0" indent="0">
              <a:buNone/>
            </a:pPr>
            <a:r>
              <a:rPr lang="en-US" dirty="0"/>
              <a:t>The Yellow Emperor said: Yin and yang are the way of heaven and earth, the principles of all things, the parents of change, the beginning of life and death, and the house of gods. Treatment must be based on this. Therefore, accumulating Yang is heaven and accumulating Yin is earth. Yin is calm and Yang is irritable, Yang generates Yin, and Yang kills Yin</a:t>
            </a:r>
            <a:r>
              <a:rPr lang="zh-CN" altLang="en-US" dirty="0"/>
              <a:t> </a:t>
            </a:r>
            <a:r>
              <a:rPr lang="en-US" altLang="zh-CN" dirty="0"/>
              <a:t>hides</a:t>
            </a:r>
            <a:r>
              <a:rPr lang="en-US" dirty="0"/>
              <a:t>. Yang turns into Qi and Yin takes shape. The cold pole generates heat, and the hot pole generates cold; The cold air is turbid and the hot air is clear; When the clear Qi is at the bottom, it will cause</a:t>
            </a:r>
            <a:r>
              <a:rPr lang="zh-CN" altLang="en-US" dirty="0"/>
              <a:t> </a:t>
            </a:r>
            <a:r>
              <a:rPr lang="en-US" altLang="zh-CN" dirty="0"/>
              <a:t>the</a:t>
            </a:r>
            <a:r>
              <a:rPr lang="zh-CN" altLang="en-US" dirty="0"/>
              <a:t> </a:t>
            </a:r>
            <a:r>
              <a:rPr lang="en-US" altLang="zh-CN" dirty="0"/>
              <a:t>disease</a:t>
            </a:r>
            <a:r>
              <a:rPr lang="zh-CN" altLang="en-US" dirty="0"/>
              <a:t> </a:t>
            </a:r>
            <a:r>
              <a:rPr lang="en-US" altLang="zh-CN" dirty="0"/>
              <a:t>of</a:t>
            </a:r>
            <a:r>
              <a:rPr lang="zh-CN" altLang="en-US" dirty="0"/>
              <a:t> </a:t>
            </a:r>
            <a:r>
              <a:rPr lang="en-US" altLang="zh-CN" dirty="0" err="1"/>
              <a:t>cartharsis</a:t>
            </a:r>
            <a:r>
              <a:rPr lang="en-US" dirty="0"/>
              <a:t>; when the turbid Qi is at the top, it will produce food Swell. This Yin and Yang act in opposition, and the disease goes against it.</a:t>
            </a:r>
            <a:r>
              <a:rPr lang="zh-CN" altLang="en-US" dirty="0"/>
              <a:t> </a:t>
            </a:r>
            <a:r>
              <a:rPr lang="en-GB" altLang="zh-CN" dirty="0"/>
              <a:t>This is the reason disease</a:t>
            </a:r>
            <a:r>
              <a:rPr lang="zh-CN" altLang="en-US" dirty="0"/>
              <a:t> </a:t>
            </a:r>
            <a:r>
              <a:rPr lang="en-US" altLang="zh-CN" dirty="0"/>
              <a:t>is</a:t>
            </a:r>
            <a:r>
              <a:rPr lang="zh-CN" altLang="en-US" dirty="0"/>
              <a:t> </a:t>
            </a:r>
            <a:r>
              <a:rPr lang="en-US" altLang="zh-CN" dirty="0"/>
              <a:t>caused</a:t>
            </a:r>
            <a:r>
              <a:rPr lang="zh-CN" altLang="en-US" dirty="0"/>
              <a:t> </a:t>
            </a:r>
            <a:r>
              <a:rPr lang="en-US" altLang="zh-CN" dirty="0"/>
              <a:t>due</a:t>
            </a:r>
            <a:r>
              <a:rPr lang="zh-CN" altLang="en-US" dirty="0"/>
              <a:t> </a:t>
            </a:r>
            <a:r>
              <a:rPr lang="en-US" altLang="zh-CN" dirty="0"/>
              <a:t>to</a:t>
            </a:r>
            <a:r>
              <a:rPr lang="zh-CN" altLang="en-US" dirty="0"/>
              <a:t> </a:t>
            </a:r>
            <a:r>
              <a:rPr lang="en-US" altLang="zh-CN" dirty="0"/>
              <a:t>the</a:t>
            </a:r>
            <a:r>
              <a:rPr lang="en-GB" altLang="zh-CN" dirty="0"/>
              <a:t> </a:t>
            </a:r>
            <a:r>
              <a:rPr lang="en-GB" altLang="zh-CN" dirty="0" err="1"/>
              <a:t>violat</a:t>
            </a:r>
            <a:r>
              <a:rPr lang="en-US" altLang="zh-CN" dirty="0"/>
              <a:t>ion</a:t>
            </a:r>
            <a:r>
              <a:rPr lang="zh-CN" altLang="en-US" dirty="0"/>
              <a:t> </a:t>
            </a:r>
            <a:r>
              <a:rPr lang="en-US" altLang="zh-CN" dirty="0"/>
              <a:t>of</a:t>
            </a:r>
            <a:r>
              <a:rPr lang="en-GB" altLang="zh-CN" dirty="0"/>
              <a:t> the</a:t>
            </a:r>
            <a:r>
              <a:rPr lang="zh-CN" altLang="en-US" dirty="0"/>
              <a:t> </a:t>
            </a:r>
            <a:r>
              <a:rPr lang="en-GB" altLang="zh-CN" dirty="0"/>
              <a:t>law of yin and Yang </a:t>
            </a:r>
            <a:endParaRPr lang="en-US" dirty="0"/>
          </a:p>
        </p:txBody>
      </p:sp>
    </p:spTree>
    <p:extLst>
      <p:ext uri="{BB962C8B-B14F-4D97-AF65-F5344CB8AC3E}">
        <p14:creationId xmlns:p14="http://schemas.microsoft.com/office/powerpoint/2010/main" val="9495831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ADA52-A2CA-8F4A-9E4A-DD086D96477E}"/>
              </a:ext>
            </a:extLst>
          </p:cNvPr>
          <p:cNvSpPr>
            <a:spLocks noGrp="1"/>
          </p:cNvSpPr>
          <p:nvPr>
            <p:ph type="title"/>
          </p:nvPr>
        </p:nvSpPr>
        <p:spPr/>
        <p:txBody>
          <a:bodyPr/>
          <a:lstStyle/>
          <a:p>
            <a:r>
              <a:rPr lang="en-US" altLang="zh-CN" dirty="0" err="1"/>
              <a:t>Wuyun</a:t>
            </a:r>
            <a:r>
              <a:rPr lang="zh-CN" altLang="en-US" dirty="0"/>
              <a:t> </a:t>
            </a:r>
            <a:r>
              <a:rPr lang="en-US" altLang="zh-CN" dirty="0" err="1"/>
              <a:t>Liuqi</a:t>
            </a:r>
            <a:endParaRPr lang="en-US" dirty="0"/>
          </a:p>
        </p:txBody>
      </p:sp>
      <p:pic>
        <p:nvPicPr>
          <p:cNvPr id="2050" name="Picture 2">
            <a:extLst>
              <a:ext uri="{FF2B5EF4-FFF2-40B4-BE49-F238E27FC236}">
                <a16:creationId xmlns:a16="http://schemas.microsoft.com/office/drawing/2014/main" id="{6887A328-3A23-0A40-B152-E8A53D1BFA7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541986" y="2464474"/>
            <a:ext cx="5108028" cy="37954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0670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086BE-2D0C-4A41-906E-D6BF01A8EC1D}"/>
              </a:ext>
            </a:extLst>
          </p:cNvPr>
          <p:cNvSpPr>
            <a:spLocks noGrp="1"/>
          </p:cNvSpPr>
          <p:nvPr>
            <p:ph type="title"/>
          </p:nvPr>
        </p:nvSpPr>
        <p:spPr/>
        <p:txBody>
          <a:bodyPr/>
          <a:lstStyle/>
          <a:p>
            <a:r>
              <a:rPr lang="en-US" altLang="zh-CN" dirty="0" err="1"/>
              <a:t>Wuyun</a:t>
            </a:r>
            <a:r>
              <a:rPr lang="zh-CN" altLang="en-US" dirty="0"/>
              <a:t> </a:t>
            </a:r>
            <a:r>
              <a:rPr lang="en-US" altLang="zh-CN" dirty="0" err="1"/>
              <a:t>Liuqi</a:t>
            </a:r>
            <a:endParaRPr lang="en-US" dirty="0"/>
          </a:p>
        </p:txBody>
      </p:sp>
      <p:sp>
        <p:nvSpPr>
          <p:cNvPr id="3" name="Content Placeholder 2">
            <a:extLst>
              <a:ext uri="{FF2B5EF4-FFF2-40B4-BE49-F238E27FC236}">
                <a16:creationId xmlns:a16="http://schemas.microsoft.com/office/drawing/2014/main" id="{FF2FFC1D-CF8F-914C-9C90-411C280281DA}"/>
              </a:ext>
            </a:extLst>
          </p:cNvPr>
          <p:cNvSpPr>
            <a:spLocks noGrp="1"/>
          </p:cNvSpPr>
          <p:nvPr>
            <p:ph idx="1"/>
          </p:nvPr>
        </p:nvSpPr>
        <p:spPr>
          <a:xfrm>
            <a:off x="788670" y="2411730"/>
            <a:ext cx="10629900" cy="3840480"/>
          </a:xfrm>
        </p:spPr>
        <p:txBody>
          <a:bodyPr>
            <a:normAutofit fontScale="70000" lnSpcReduction="20000"/>
          </a:bodyPr>
          <a:lstStyle/>
          <a:p>
            <a:pPr marL="0" indent="0">
              <a:buNone/>
            </a:pPr>
            <a:r>
              <a:rPr lang="en-US" altLang="zh-CN" dirty="0" err="1"/>
              <a:t>Wuyun</a:t>
            </a:r>
            <a:r>
              <a:rPr lang="zh-CN" altLang="en-US" dirty="0"/>
              <a:t> </a:t>
            </a:r>
            <a:r>
              <a:rPr lang="en-US" altLang="zh-CN" dirty="0" err="1"/>
              <a:t>Liuqi</a:t>
            </a:r>
            <a:r>
              <a:rPr lang="zh-CN" altLang="en-US" dirty="0"/>
              <a:t> </a:t>
            </a:r>
            <a:r>
              <a:rPr lang="en-US" altLang="zh-CN" dirty="0"/>
              <a:t>(f</a:t>
            </a:r>
            <a:r>
              <a:rPr lang="en-US" dirty="0"/>
              <a:t>ive movements and six Qi</a:t>
            </a:r>
            <a:r>
              <a:rPr lang="en-US" altLang="zh-CN" dirty="0"/>
              <a:t>)</a:t>
            </a:r>
            <a:r>
              <a:rPr lang="en-US" dirty="0"/>
              <a:t> are mainly composed of "five movements" and "six Qi".</a:t>
            </a:r>
          </a:p>
          <a:p>
            <a:pPr marL="0" indent="0">
              <a:buNone/>
            </a:pPr>
            <a:endParaRPr lang="en-US" dirty="0"/>
          </a:p>
          <a:p>
            <a:pPr marL="0" indent="0">
              <a:buNone/>
            </a:pPr>
            <a:r>
              <a:rPr lang="en-US" dirty="0"/>
              <a:t>The five movements are the movement of wood, fire, earth, gold and water. That is, wood </a:t>
            </a:r>
            <a:r>
              <a:rPr lang="en-US" altLang="zh-CN" dirty="0"/>
              <a:t>movement</a:t>
            </a:r>
            <a:r>
              <a:rPr lang="en-US" dirty="0"/>
              <a:t>, fire </a:t>
            </a:r>
            <a:r>
              <a:rPr lang="en-US" altLang="zh-CN" dirty="0"/>
              <a:t>movement</a:t>
            </a:r>
            <a:r>
              <a:rPr lang="en-US" dirty="0"/>
              <a:t>, earth </a:t>
            </a:r>
            <a:r>
              <a:rPr lang="en-US" altLang="zh-CN" dirty="0"/>
              <a:t>movement</a:t>
            </a:r>
            <a:r>
              <a:rPr lang="en-US" dirty="0"/>
              <a:t>, </a:t>
            </a:r>
            <a:r>
              <a:rPr lang="en-US" altLang="zh-CN" dirty="0"/>
              <a:t>metal</a:t>
            </a:r>
            <a:r>
              <a:rPr lang="en-US" dirty="0"/>
              <a:t> </a:t>
            </a:r>
            <a:r>
              <a:rPr lang="en-US" altLang="zh-CN" dirty="0"/>
              <a:t>movement</a:t>
            </a:r>
            <a:r>
              <a:rPr lang="en-US" dirty="0"/>
              <a:t> and water </a:t>
            </a:r>
            <a:r>
              <a:rPr lang="en-US" altLang="zh-CN" dirty="0"/>
              <a:t>movement</a:t>
            </a:r>
            <a:r>
              <a:rPr lang="en-US" dirty="0"/>
              <a:t>. It is said that the</a:t>
            </a:r>
            <a:r>
              <a:rPr lang="en-US" altLang="zh-CN" dirty="0"/>
              <a:t>y</a:t>
            </a:r>
            <a:r>
              <a:rPr lang="zh-CN" altLang="en-US" dirty="0"/>
              <a:t> </a:t>
            </a:r>
            <a:r>
              <a:rPr lang="en-US" dirty="0"/>
              <a:t>moves in circles. Therefore, it is said that "the five movements of yin and yang are the way of heaven and earth" (</a:t>
            </a:r>
            <a:r>
              <a:rPr lang="en-US" dirty="0" err="1"/>
              <a:t>Su</a:t>
            </a:r>
            <a:r>
              <a:rPr lang="en-US" dirty="0"/>
              <a:t> Wen · Tian Yuan Ji Da </a:t>
            </a:r>
            <a:r>
              <a:rPr lang="en-US" dirty="0" err="1"/>
              <a:t>Lun</a:t>
            </a:r>
            <a:r>
              <a:rPr lang="en-US" dirty="0"/>
              <a:t>). </a:t>
            </a:r>
            <a:r>
              <a:rPr lang="en-US" altLang="zh-CN" dirty="0"/>
              <a:t>(“</a:t>
            </a:r>
            <a:r>
              <a:rPr lang="zh-TW" altLang="en-US" dirty="0"/>
              <a:t>五运阴阳者，天地之道也</a:t>
            </a:r>
            <a:r>
              <a:rPr lang="en-US" altLang="zh-CN" dirty="0"/>
              <a:t>”</a:t>
            </a:r>
            <a:r>
              <a:rPr lang="en-US" altLang="zh-TW" dirty="0"/>
              <a:t>《</a:t>
            </a:r>
            <a:r>
              <a:rPr lang="zh-TW" altLang="en-US" dirty="0"/>
              <a:t>素问</a:t>
            </a:r>
            <a:r>
              <a:rPr lang="en-US" altLang="zh-TW" dirty="0"/>
              <a:t>·</a:t>
            </a:r>
            <a:r>
              <a:rPr lang="zh-TW" altLang="en-US" dirty="0"/>
              <a:t>天元纪大论</a:t>
            </a:r>
            <a:r>
              <a:rPr lang="en-US" altLang="zh-TW" dirty="0"/>
              <a:t>》</a:t>
            </a:r>
            <a:r>
              <a:rPr lang="en-US" altLang="zh-CN" dirty="0"/>
              <a:t>)</a:t>
            </a:r>
          </a:p>
          <a:p>
            <a:pPr marL="0" indent="0">
              <a:buNone/>
            </a:pPr>
            <a:r>
              <a:rPr lang="en-US" dirty="0"/>
              <a:t>The five movements also have great movements (middle movements) The changes of, main transportation and passenger transportation are based on the heavenly </a:t>
            </a:r>
            <a:r>
              <a:rPr lang="en-US" altLang="zh-CN" dirty="0"/>
              <a:t>stems</a:t>
            </a:r>
            <a:r>
              <a:rPr lang="en-US" dirty="0"/>
              <a:t> and yin-yang attributes of the year. The five elements are close to the five directions and correspond to the five seasons, resulting in the main climate of cold, heat, dryness, dampness and wind, reflecting the changes of cold, heat, temperature and cool climate in a year. Therefore, it is said that “there are five elements in the sky to control the five, so as to generate cold, heat, dryness and wind”（ “</a:t>
            </a:r>
            <a:r>
              <a:rPr lang="en-US" dirty="0" err="1"/>
              <a:t>Su</a:t>
            </a:r>
            <a:r>
              <a:rPr lang="en-US" dirty="0"/>
              <a:t> Wen · Tian Yuan Ji Da </a:t>
            </a:r>
            <a:r>
              <a:rPr lang="en-US" dirty="0" err="1"/>
              <a:t>Lun</a:t>
            </a:r>
            <a:r>
              <a:rPr lang="en-US" dirty="0"/>
              <a:t>”)</a:t>
            </a:r>
            <a:r>
              <a:rPr lang="zh-CN" altLang="en-US" dirty="0"/>
              <a:t> </a:t>
            </a:r>
            <a:r>
              <a:rPr lang="en-US" altLang="zh-CN" dirty="0"/>
              <a:t>(“</a:t>
            </a:r>
            <a:r>
              <a:rPr lang="zh-TW" altLang="en-US" dirty="0"/>
              <a:t>天有五行御五位，以生寒暑燥湿风”</a:t>
            </a:r>
            <a:r>
              <a:rPr lang="en-US" altLang="zh-TW" dirty="0"/>
              <a:t>《</a:t>
            </a:r>
            <a:r>
              <a:rPr lang="zh-TW" altLang="en-US" dirty="0"/>
              <a:t>素问</a:t>
            </a:r>
            <a:r>
              <a:rPr lang="en-US" altLang="zh-TW" dirty="0"/>
              <a:t>·</a:t>
            </a:r>
            <a:r>
              <a:rPr lang="zh-TW" altLang="en-US" dirty="0"/>
              <a:t>天元纪大论</a:t>
            </a:r>
            <a:r>
              <a:rPr lang="en-US" altLang="zh-TW" dirty="0"/>
              <a:t>》</a:t>
            </a:r>
            <a:r>
              <a:rPr lang="en-US" altLang="zh-CN" dirty="0"/>
              <a:t>)</a:t>
            </a:r>
            <a:r>
              <a:rPr lang="en-US" dirty="0"/>
              <a:t>. </a:t>
            </a:r>
          </a:p>
          <a:p>
            <a:pPr marL="0" indent="0">
              <a:buNone/>
            </a:pPr>
            <a:r>
              <a:rPr lang="en-US" dirty="0"/>
              <a:t>The five Qi and five elements are divided into two and combined into one. Transforming Qi into wind, cold, humidity, dryness and fire and forming into wood, fire, earth, </a:t>
            </a:r>
            <a:r>
              <a:rPr lang="en-US" altLang="zh-CN" dirty="0"/>
              <a:t>metal</a:t>
            </a:r>
            <a:r>
              <a:rPr lang="en-US" dirty="0"/>
              <a:t> and water. Form</a:t>
            </a:r>
            <a:r>
              <a:rPr lang="zh-CN" altLang="en-US" dirty="0"/>
              <a:t> </a:t>
            </a:r>
            <a:r>
              <a:rPr lang="en-US" altLang="zh-CN" dirty="0"/>
              <a:t>and</a:t>
            </a:r>
            <a:r>
              <a:rPr lang="en-US" dirty="0"/>
              <a:t> Qi,</a:t>
            </a:r>
            <a:r>
              <a:rPr lang="zh-CN" altLang="en-US" dirty="0"/>
              <a:t> </a:t>
            </a:r>
            <a:r>
              <a:rPr lang="en-US" altLang="zh-CN" dirty="0"/>
              <a:t>through</a:t>
            </a:r>
            <a:r>
              <a:rPr lang="zh-CN" altLang="en-US" dirty="0"/>
              <a:t> </a:t>
            </a:r>
            <a:r>
              <a:rPr lang="en-US" altLang="zh-CN" dirty="0"/>
              <a:t>interaction,</a:t>
            </a:r>
            <a:r>
              <a:rPr lang="zh-CN" altLang="en-US" dirty="0"/>
              <a:t> </a:t>
            </a:r>
            <a:r>
              <a:rPr lang="en-US" altLang="zh-CN" dirty="0"/>
              <a:t>form</a:t>
            </a:r>
            <a:r>
              <a:rPr lang="zh-CN" altLang="en-US" dirty="0"/>
              <a:t> </a:t>
            </a:r>
            <a:r>
              <a:rPr lang="en-US" altLang="zh-CN" dirty="0"/>
              <a:t>transforms</a:t>
            </a:r>
            <a:r>
              <a:rPr lang="zh-CN" altLang="en-US" dirty="0"/>
              <a:t> </a:t>
            </a:r>
            <a:r>
              <a:rPr lang="en-US" altLang="zh-CN" dirty="0"/>
              <a:t>to</a:t>
            </a:r>
            <a:r>
              <a:rPr lang="zh-CN" altLang="en-US" dirty="0"/>
              <a:t> </a:t>
            </a:r>
            <a:r>
              <a:rPr lang="en-US" altLang="zh-CN" dirty="0"/>
              <a:t>Qi</a:t>
            </a:r>
            <a:r>
              <a:rPr lang="zh-CN" altLang="en-US" dirty="0"/>
              <a:t> </a:t>
            </a:r>
            <a:r>
              <a:rPr lang="en-US" altLang="zh-CN" dirty="0"/>
              <a:t>and</a:t>
            </a:r>
            <a:r>
              <a:rPr lang="zh-CN" altLang="en-US" dirty="0"/>
              <a:t> </a:t>
            </a:r>
            <a:r>
              <a:rPr lang="en-US" altLang="zh-CN" dirty="0"/>
              <a:t>Qi</a:t>
            </a:r>
            <a:r>
              <a:rPr lang="zh-CN" altLang="en-US" dirty="0"/>
              <a:t> </a:t>
            </a:r>
            <a:r>
              <a:rPr lang="en-US" altLang="zh-CN" dirty="0"/>
              <a:t>takes</a:t>
            </a:r>
            <a:r>
              <a:rPr lang="zh-CN" altLang="en-US" dirty="0"/>
              <a:t> </a:t>
            </a:r>
            <a:r>
              <a:rPr lang="en-US" altLang="zh-CN" dirty="0"/>
              <a:t>shape</a:t>
            </a:r>
            <a:r>
              <a:rPr lang="zh-CN" altLang="en-US" dirty="0"/>
              <a:t> </a:t>
            </a:r>
            <a:r>
              <a:rPr lang="en-US" altLang="zh-CN" dirty="0"/>
              <a:t>in</a:t>
            </a:r>
            <a:r>
              <a:rPr lang="zh-CN" altLang="en-US" dirty="0"/>
              <a:t> </a:t>
            </a:r>
            <a:r>
              <a:rPr lang="en-US" altLang="zh-CN" dirty="0"/>
              <a:t>form</a:t>
            </a:r>
            <a:r>
              <a:rPr lang="en-US" dirty="0"/>
              <a:t>.</a:t>
            </a:r>
            <a:r>
              <a:rPr lang="zh-CN" altLang="en-US" dirty="0"/>
              <a:t> </a:t>
            </a:r>
            <a:r>
              <a:rPr lang="en-US" altLang="zh-CN" dirty="0"/>
              <a:t>Form</a:t>
            </a:r>
            <a:r>
              <a:rPr lang="zh-CN" altLang="en-US" dirty="0"/>
              <a:t> </a:t>
            </a:r>
            <a:r>
              <a:rPr lang="en-US" altLang="zh-CN" dirty="0"/>
              <a:t>is</a:t>
            </a:r>
            <a:r>
              <a:rPr lang="zh-CN" altLang="en-US" dirty="0"/>
              <a:t> </a:t>
            </a:r>
            <a:r>
              <a:rPr lang="en-US" altLang="zh-CN" dirty="0"/>
              <a:t>Yin,</a:t>
            </a:r>
            <a:r>
              <a:rPr lang="zh-CN" altLang="en-US" dirty="0"/>
              <a:t> </a:t>
            </a:r>
            <a:r>
              <a:rPr lang="en-US" altLang="zh-CN" dirty="0"/>
              <a:t>and</a:t>
            </a:r>
            <a:r>
              <a:rPr lang="zh-CN" altLang="en-US" dirty="0"/>
              <a:t> </a:t>
            </a:r>
            <a:r>
              <a:rPr lang="en-US" altLang="zh-CN" dirty="0"/>
              <a:t>Qi</a:t>
            </a:r>
            <a:r>
              <a:rPr lang="zh-CN" altLang="en-US" dirty="0"/>
              <a:t> </a:t>
            </a:r>
            <a:r>
              <a:rPr lang="en-US" altLang="zh-CN" dirty="0"/>
              <a:t>is</a:t>
            </a:r>
            <a:r>
              <a:rPr lang="zh-CN" altLang="en-US" dirty="0"/>
              <a:t> </a:t>
            </a:r>
            <a:r>
              <a:rPr lang="en-US" altLang="zh-CN" dirty="0"/>
              <a:t>Yang.</a:t>
            </a:r>
            <a:r>
              <a:rPr lang="zh-CN" altLang="en-US" dirty="0"/>
              <a:t> </a:t>
            </a:r>
            <a:endParaRPr lang="en-US" dirty="0"/>
          </a:p>
        </p:txBody>
      </p:sp>
    </p:spTree>
    <p:extLst>
      <p:ext uri="{BB962C8B-B14F-4D97-AF65-F5344CB8AC3E}">
        <p14:creationId xmlns:p14="http://schemas.microsoft.com/office/powerpoint/2010/main" val="1165443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0D2FB-963E-5F49-8F84-7BB1D1EE105D}"/>
              </a:ext>
            </a:extLst>
          </p:cNvPr>
          <p:cNvSpPr>
            <a:spLocks noGrp="1"/>
          </p:cNvSpPr>
          <p:nvPr>
            <p:ph type="title"/>
          </p:nvPr>
        </p:nvSpPr>
        <p:spPr/>
        <p:txBody>
          <a:bodyPr/>
          <a:lstStyle/>
          <a:p>
            <a:r>
              <a:rPr lang="en-US" altLang="zh-CN" dirty="0" err="1"/>
              <a:t>Wuyun</a:t>
            </a:r>
            <a:r>
              <a:rPr lang="zh-CN" altLang="en-US" dirty="0"/>
              <a:t> </a:t>
            </a:r>
            <a:r>
              <a:rPr lang="en-US" altLang="zh-CN" dirty="0" err="1"/>
              <a:t>Liuqi</a:t>
            </a:r>
            <a:endParaRPr lang="en-US" dirty="0"/>
          </a:p>
        </p:txBody>
      </p:sp>
      <p:sp>
        <p:nvSpPr>
          <p:cNvPr id="3" name="Content Placeholder 2">
            <a:extLst>
              <a:ext uri="{FF2B5EF4-FFF2-40B4-BE49-F238E27FC236}">
                <a16:creationId xmlns:a16="http://schemas.microsoft.com/office/drawing/2014/main" id="{87FDA3BF-3A6F-2B46-AC39-1361802F25A5}"/>
              </a:ext>
            </a:extLst>
          </p:cNvPr>
          <p:cNvSpPr>
            <a:spLocks noGrp="1"/>
          </p:cNvSpPr>
          <p:nvPr>
            <p:ph idx="1"/>
          </p:nvPr>
        </p:nvSpPr>
        <p:spPr/>
        <p:txBody>
          <a:bodyPr>
            <a:normAutofit lnSpcReduction="10000"/>
          </a:bodyPr>
          <a:lstStyle/>
          <a:p>
            <a:pPr marL="0" indent="0">
              <a:buNone/>
            </a:pPr>
            <a:r>
              <a:rPr lang="en-US" dirty="0"/>
              <a:t>The movement of the unity of opposites of yin and Yang promotes the development of things, so it is said: “God is the wind in the sky, the wood in the earth, the heat in the sky, the fire in the earth, the moisture in the sky, the earth, the dryness in the sky, the </a:t>
            </a:r>
            <a:r>
              <a:rPr lang="en-US" altLang="zh-CN" dirty="0"/>
              <a:t>metal</a:t>
            </a:r>
            <a:r>
              <a:rPr lang="en-US" dirty="0"/>
              <a:t> in the earth, the cold in the sky, and the water in the earth. Therefore, he is the Qi in the sky, takes shape in the earth, and forms the Qi phase feeling to produce all things” (</a:t>
            </a:r>
            <a:r>
              <a:rPr lang="en-US" dirty="0" err="1"/>
              <a:t>Su</a:t>
            </a:r>
            <a:r>
              <a:rPr lang="en-US" dirty="0"/>
              <a:t> Wen · </a:t>
            </a:r>
            <a:r>
              <a:rPr lang="en-US" dirty="0" err="1"/>
              <a:t>Tianyuan</a:t>
            </a:r>
            <a:r>
              <a:rPr lang="en-US" dirty="0"/>
              <a:t> period theory)</a:t>
            </a:r>
            <a:r>
              <a:rPr lang="zh-CN" altLang="en-US" dirty="0"/>
              <a:t> </a:t>
            </a:r>
            <a:r>
              <a:rPr lang="en-US" altLang="zh-CN" dirty="0"/>
              <a:t>(“</a:t>
            </a:r>
            <a:r>
              <a:rPr lang="zh-TW" altLang="en-US" dirty="0"/>
              <a:t>神在天为风，在地为木，在天为热，在地为火，在天为湿，在地为土，在天为燥，在地为金，在天为寒，在地为水。故在天为气，在地成形，形气相感而化生万物矣”</a:t>
            </a:r>
            <a:r>
              <a:rPr lang="zh-CN" altLang="en-US" dirty="0"/>
              <a:t>。</a:t>
            </a:r>
            <a:r>
              <a:rPr lang="en-US" altLang="zh-TW" dirty="0"/>
              <a:t>《</a:t>
            </a:r>
            <a:r>
              <a:rPr lang="zh-TW" altLang="en-US" dirty="0"/>
              <a:t>素问</a:t>
            </a:r>
            <a:r>
              <a:rPr lang="en-US" altLang="zh-TW" dirty="0"/>
              <a:t>·</a:t>
            </a:r>
            <a:r>
              <a:rPr lang="zh-TW" altLang="en-US" dirty="0"/>
              <a:t>天元纪大论</a:t>
            </a:r>
            <a:r>
              <a:rPr lang="en-US" altLang="zh-TW" dirty="0"/>
              <a:t>》</a:t>
            </a:r>
            <a:r>
              <a:rPr lang="en-US" altLang="zh-CN" dirty="0"/>
              <a:t>)</a:t>
            </a:r>
            <a:endParaRPr lang="en-US" dirty="0"/>
          </a:p>
        </p:txBody>
      </p:sp>
    </p:spTree>
    <p:extLst>
      <p:ext uri="{BB962C8B-B14F-4D97-AF65-F5344CB8AC3E}">
        <p14:creationId xmlns:p14="http://schemas.microsoft.com/office/powerpoint/2010/main" val="27253703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A6CC7-0AC1-5F48-8907-909E0E238B24}"/>
              </a:ext>
            </a:extLst>
          </p:cNvPr>
          <p:cNvSpPr>
            <a:spLocks noGrp="1"/>
          </p:cNvSpPr>
          <p:nvPr>
            <p:ph type="title"/>
          </p:nvPr>
        </p:nvSpPr>
        <p:spPr/>
        <p:txBody>
          <a:bodyPr/>
          <a:lstStyle/>
          <a:p>
            <a:r>
              <a:rPr lang="en-US" altLang="zh-CN" dirty="0" err="1"/>
              <a:t>Wuyun</a:t>
            </a:r>
            <a:r>
              <a:rPr lang="zh-CN" altLang="en-US" dirty="0"/>
              <a:t> </a:t>
            </a:r>
            <a:r>
              <a:rPr lang="en-US" altLang="zh-CN" dirty="0" err="1"/>
              <a:t>Liuqi</a:t>
            </a:r>
            <a:endParaRPr lang="en-US" dirty="0"/>
          </a:p>
        </p:txBody>
      </p:sp>
      <p:sp>
        <p:nvSpPr>
          <p:cNvPr id="3" name="Content Placeholder 2">
            <a:extLst>
              <a:ext uri="{FF2B5EF4-FFF2-40B4-BE49-F238E27FC236}">
                <a16:creationId xmlns:a16="http://schemas.microsoft.com/office/drawing/2014/main" id="{8D7E80A0-F54F-CA48-B3B6-8411206570FA}"/>
              </a:ext>
            </a:extLst>
          </p:cNvPr>
          <p:cNvSpPr>
            <a:spLocks noGrp="1"/>
          </p:cNvSpPr>
          <p:nvPr>
            <p:ph idx="1"/>
          </p:nvPr>
        </p:nvSpPr>
        <p:spPr>
          <a:xfrm>
            <a:off x="788670" y="2377440"/>
            <a:ext cx="10641330" cy="3794760"/>
          </a:xfrm>
        </p:spPr>
        <p:txBody>
          <a:bodyPr>
            <a:normAutofit fontScale="85000" lnSpcReduction="20000"/>
          </a:bodyPr>
          <a:lstStyle/>
          <a:p>
            <a:pPr marL="0" indent="0">
              <a:buNone/>
            </a:pPr>
            <a:r>
              <a:rPr lang="en-US" dirty="0"/>
              <a:t>Six Qi is short for wind, heat (heat), fire, dampness, dryness and cold. That is, the six climate changes of wind, cold, heat, humidity, dryness and fire. These six elements of climate change are the Qi of yin and Yang in the sk</a:t>
            </a:r>
            <a:r>
              <a:rPr lang="en-US" altLang="zh-CN" dirty="0"/>
              <a:t>y.</a:t>
            </a:r>
          </a:p>
          <a:p>
            <a:pPr marL="0" indent="0">
              <a:buNone/>
            </a:pPr>
            <a:r>
              <a:rPr lang="en-US" dirty="0"/>
              <a:t>Three </a:t>
            </a:r>
            <a:r>
              <a:rPr lang="en-US" altLang="zh-CN" dirty="0"/>
              <a:t>Y</a:t>
            </a:r>
            <a:r>
              <a:rPr lang="en-US" dirty="0"/>
              <a:t>in and three </a:t>
            </a:r>
            <a:r>
              <a:rPr lang="en-US" altLang="zh-CN" dirty="0"/>
              <a:t>Y</a:t>
            </a:r>
            <a:r>
              <a:rPr lang="en-US" dirty="0"/>
              <a:t>ang are different terms for the Qi of </a:t>
            </a:r>
            <a:r>
              <a:rPr lang="en-US" altLang="zh-CN" dirty="0"/>
              <a:t>Y</a:t>
            </a:r>
            <a:r>
              <a:rPr lang="en-US" dirty="0"/>
              <a:t>in and Yang. Three Yin are </a:t>
            </a:r>
            <a:r>
              <a:rPr lang="en-US" dirty="0" err="1"/>
              <a:t>Jueyin</a:t>
            </a:r>
            <a:r>
              <a:rPr lang="en-US" dirty="0"/>
              <a:t>, </a:t>
            </a:r>
            <a:r>
              <a:rPr lang="en-US" dirty="0" err="1"/>
              <a:t>Shaoyin</a:t>
            </a:r>
            <a:r>
              <a:rPr lang="en-US" dirty="0"/>
              <a:t> and </a:t>
            </a:r>
            <a:r>
              <a:rPr lang="en-US" dirty="0" err="1"/>
              <a:t>Taiyin</a:t>
            </a:r>
            <a:r>
              <a:rPr lang="en-US" dirty="0"/>
              <a:t>; Three yang are </a:t>
            </a:r>
            <a:r>
              <a:rPr lang="en-US" dirty="0" err="1"/>
              <a:t>Shaoyang</a:t>
            </a:r>
            <a:r>
              <a:rPr lang="en-US" dirty="0"/>
              <a:t>, </a:t>
            </a:r>
            <a:r>
              <a:rPr lang="en-US" dirty="0" err="1"/>
              <a:t>Yangming</a:t>
            </a:r>
            <a:r>
              <a:rPr lang="en-US" dirty="0"/>
              <a:t> and </a:t>
            </a:r>
            <a:r>
              <a:rPr lang="en-US" altLang="zh-CN" dirty="0" err="1"/>
              <a:t>Greatyang</a:t>
            </a:r>
            <a:r>
              <a:rPr lang="en-US" dirty="0"/>
              <a:t>. </a:t>
            </a:r>
          </a:p>
          <a:p>
            <a:pPr marL="0" indent="0">
              <a:buNone/>
            </a:pPr>
            <a:r>
              <a:rPr lang="en-US" dirty="0"/>
              <a:t>Six Qi </a:t>
            </a:r>
            <a:r>
              <a:rPr lang="en-US" altLang="zh-CN" dirty="0"/>
              <a:t>was</a:t>
            </a:r>
            <a:r>
              <a:rPr lang="zh-CN" altLang="en-US" dirty="0"/>
              <a:t> </a:t>
            </a:r>
            <a:r>
              <a:rPr lang="en-US" altLang="zh-CN" dirty="0"/>
              <a:t>believed</a:t>
            </a:r>
            <a:r>
              <a:rPr lang="zh-CN" altLang="en-US" dirty="0"/>
              <a:t> </a:t>
            </a:r>
            <a:r>
              <a:rPr lang="en-US" altLang="zh-CN" dirty="0"/>
              <a:t>as</a:t>
            </a:r>
            <a:r>
              <a:rPr lang="en-US" dirty="0"/>
              <a:t> the origin of </a:t>
            </a:r>
            <a:r>
              <a:rPr lang="en-US" altLang="zh-CN" dirty="0"/>
              <a:t>change</a:t>
            </a:r>
            <a:r>
              <a:rPr lang="zh-CN" altLang="en-US" dirty="0"/>
              <a:t> </a:t>
            </a:r>
            <a:r>
              <a:rPr lang="en-US" altLang="zh-CN" dirty="0"/>
              <a:t>in</a:t>
            </a:r>
            <a:r>
              <a:rPr lang="zh-CN" altLang="en-US" dirty="0"/>
              <a:t> </a:t>
            </a:r>
            <a:r>
              <a:rPr lang="en-US" altLang="zh-CN" dirty="0"/>
              <a:t>climate</a:t>
            </a:r>
            <a:r>
              <a:rPr lang="en-US" dirty="0"/>
              <a:t>, and three Yin and three </a:t>
            </a:r>
            <a:r>
              <a:rPr lang="en-US" altLang="zh-CN" dirty="0"/>
              <a:t>Y</a:t>
            </a:r>
            <a:r>
              <a:rPr lang="en-US" dirty="0"/>
              <a:t>ang are the target images of six Qi.</a:t>
            </a:r>
          </a:p>
          <a:p>
            <a:pPr marL="0" indent="0">
              <a:buNone/>
            </a:pPr>
            <a:r>
              <a:rPr lang="en-US" dirty="0"/>
              <a:t>The six Qi is mainly composed of three yin and three yang, combined with the earth branch, which is used to explain and calculate the general and special changes of climate every year. Each year‘s six gases are generally divided into three situations: </a:t>
            </a:r>
            <a:r>
              <a:rPr lang="en-US" altLang="zh-CN" dirty="0"/>
              <a:t>host</a:t>
            </a:r>
            <a:r>
              <a:rPr lang="zh-CN" altLang="en-US" dirty="0"/>
              <a:t> </a:t>
            </a:r>
            <a:r>
              <a:rPr lang="en-US" altLang="zh-CN" dirty="0"/>
              <a:t>Qi</a:t>
            </a:r>
            <a:r>
              <a:rPr lang="zh-CN" altLang="en-US" dirty="0"/>
              <a:t> 主气</a:t>
            </a:r>
            <a:r>
              <a:rPr lang="en-US" dirty="0"/>
              <a:t>, </a:t>
            </a:r>
            <a:r>
              <a:rPr lang="en-US" altLang="zh-CN" dirty="0"/>
              <a:t>guest</a:t>
            </a:r>
            <a:r>
              <a:rPr lang="zh-CN" altLang="en-US" dirty="0"/>
              <a:t> </a:t>
            </a:r>
            <a:r>
              <a:rPr lang="en-US" altLang="zh-CN" dirty="0"/>
              <a:t>Qi</a:t>
            </a:r>
            <a:r>
              <a:rPr lang="zh-CN" altLang="en-US" dirty="0"/>
              <a:t> 客气</a:t>
            </a:r>
            <a:r>
              <a:rPr lang="en-US" dirty="0"/>
              <a:t> and </a:t>
            </a:r>
            <a:r>
              <a:rPr lang="en-US" dirty="0" err="1"/>
              <a:t>客主加临</a:t>
            </a:r>
            <a:r>
              <a:rPr lang="zh-CN" altLang="en-US" dirty="0"/>
              <a:t> </a:t>
            </a:r>
            <a:r>
              <a:rPr lang="en-US" altLang="zh-CN" dirty="0" err="1"/>
              <a:t>Kezhu</a:t>
            </a:r>
            <a:r>
              <a:rPr lang="zh-CN" altLang="en-US" dirty="0"/>
              <a:t> </a:t>
            </a:r>
            <a:r>
              <a:rPr lang="en-US" altLang="zh-CN" dirty="0" err="1"/>
              <a:t>Jialin</a:t>
            </a:r>
            <a:r>
              <a:rPr lang="en-US" dirty="0"/>
              <a:t>. The </a:t>
            </a:r>
            <a:r>
              <a:rPr lang="en-US" altLang="zh-CN" dirty="0"/>
              <a:t>host</a:t>
            </a:r>
            <a:r>
              <a:rPr lang="en-US" dirty="0"/>
              <a:t> Qi is used to describe its </a:t>
            </a:r>
            <a:r>
              <a:rPr lang="en-US" altLang="zh-CN" dirty="0" err="1"/>
              <a:t>unchangeness</a:t>
            </a:r>
            <a:r>
              <a:rPr lang="en-US" dirty="0"/>
              <a:t>, and </a:t>
            </a:r>
            <a:r>
              <a:rPr lang="en-US" altLang="zh-CN" dirty="0"/>
              <a:t>guest</a:t>
            </a:r>
            <a:r>
              <a:rPr lang="zh-CN" altLang="en-US" dirty="0"/>
              <a:t> </a:t>
            </a:r>
            <a:r>
              <a:rPr lang="en-US" altLang="zh-CN" dirty="0"/>
              <a:t>Qi</a:t>
            </a:r>
            <a:r>
              <a:rPr lang="en-US" dirty="0"/>
              <a:t> is used to measure its change. The combination of </a:t>
            </a:r>
            <a:r>
              <a:rPr lang="en-US" altLang="zh-CN" dirty="0"/>
              <a:t>host</a:t>
            </a:r>
            <a:r>
              <a:rPr lang="en-US" dirty="0"/>
              <a:t> Qi and </a:t>
            </a:r>
            <a:r>
              <a:rPr lang="en-US" altLang="zh-CN" dirty="0"/>
              <a:t>guest</a:t>
            </a:r>
            <a:r>
              <a:rPr lang="en-US" dirty="0"/>
              <a:t>, called </a:t>
            </a:r>
            <a:r>
              <a:rPr lang="en-US" dirty="0" err="1"/>
              <a:t>ke</a:t>
            </a:r>
            <a:r>
              <a:rPr lang="en-US" altLang="zh-CN" dirty="0" err="1"/>
              <a:t>zhu</a:t>
            </a:r>
            <a:r>
              <a:rPr lang="zh-CN" altLang="en-US" dirty="0"/>
              <a:t> </a:t>
            </a:r>
            <a:r>
              <a:rPr lang="en-US" altLang="zh-CN" dirty="0" err="1"/>
              <a:t>Jialin</a:t>
            </a:r>
            <a:r>
              <a:rPr lang="en-US" dirty="0"/>
              <a:t>, is</a:t>
            </a:r>
            <a:r>
              <a:rPr lang="zh-CN" altLang="en-US" dirty="0"/>
              <a:t> </a:t>
            </a:r>
            <a:r>
              <a:rPr lang="en-US" dirty="0"/>
              <a:t>used</a:t>
            </a:r>
            <a:r>
              <a:rPr lang="zh-CN" altLang="en-US" dirty="0"/>
              <a:t> </a:t>
            </a:r>
            <a:r>
              <a:rPr lang="en-US" altLang="zh-CN" dirty="0"/>
              <a:t>to</a:t>
            </a:r>
            <a:r>
              <a:rPr lang="zh-CN" altLang="en-US" dirty="0"/>
              <a:t> </a:t>
            </a:r>
            <a:r>
              <a:rPr lang="en-US" dirty="0"/>
              <a:t>speculate on climate and disease changes.</a:t>
            </a:r>
          </a:p>
        </p:txBody>
      </p:sp>
    </p:spTree>
    <p:extLst>
      <p:ext uri="{BB962C8B-B14F-4D97-AF65-F5344CB8AC3E}">
        <p14:creationId xmlns:p14="http://schemas.microsoft.com/office/powerpoint/2010/main" val="42434119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Content Placeholder 13" descr="Table&#10;&#10;Description automatically generated">
            <a:extLst>
              <a:ext uri="{FF2B5EF4-FFF2-40B4-BE49-F238E27FC236}">
                <a16:creationId xmlns:a16="http://schemas.microsoft.com/office/drawing/2014/main" id="{BCF11A75-6CCF-2D4D-B24B-C5EBC77909C8}"/>
              </a:ext>
            </a:extLst>
          </p:cNvPr>
          <p:cNvPicPr>
            <a:picLocks noGrp="1" noChangeAspect="1"/>
          </p:cNvPicPr>
          <p:nvPr>
            <p:ph idx="1"/>
          </p:nvPr>
        </p:nvPicPr>
        <p:blipFill>
          <a:blip r:embed="rId2"/>
          <a:stretch>
            <a:fillRect/>
          </a:stretch>
        </p:blipFill>
        <p:spPr>
          <a:xfrm>
            <a:off x="867338" y="0"/>
            <a:ext cx="5337809" cy="6858000"/>
          </a:xfrm>
        </p:spPr>
      </p:pic>
      <p:pic>
        <p:nvPicPr>
          <p:cNvPr id="16" name="Picture 15">
            <a:extLst>
              <a:ext uri="{FF2B5EF4-FFF2-40B4-BE49-F238E27FC236}">
                <a16:creationId xmlns:a16="http://schemas.microsoft.com/office/drawing/2014/main" id="{D7C50789-7488-3944-84FA-A3B8033E57F9}"/>
              </a:ext>
            </a:extLst>
          </p:cNvPr>
          <p:cNvPicPr>
            <a:picLocks noChangeAspect="1"/>
          </p:cNvPicPr>
          <p:nvPr/>
        </p:nvPicPr>
        <p:blipFill>
          <a:blip r:embed="rId3"/>
          <a:stretch>
            <a:fillRect/>
          </a:stretch>
        </p:blipFill>
        <p:spPr>
          <a:xfrm>
            <a:off x="6216577" y="0"/>
            <a:ext cx="5108085" cy="6858000"/>
          </a:xfrm>
          <a:prstGeom prst="rect">
            <a:avLst/>
          </a:prstGeom>
        </p:spPr>
      </p:pic>
    </p:spTree>
    <p:extLst>
      <p:ext uri="{BB962C8B-B14F-4D97-AF65-F5344CB8AC3E}">
        <p14:creationId xmlns:p14="http://schemas.microsoft.com/office/powerpoint/2010/main" val="31818111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40AD2-24EC-D041-A754-A8FDE1D5FCFD}"/>
              </a:ext>
            </a:extLst>
          </p:cNvPr>
          <p:cNvSpPr>
            <a:spLocks noGrp="1"/>
          </p:cNvSpPr>
          <p:nvPr>
            <p:ph type="title"/>
          </p:nvPr>
        </p:nvSpPr>
        <p:spPr/>
        <p:txBody>
          <a:bodyPr/>
          <a:lstStyle/>
          <a:p>
            <a:r>
              <a:rPr lang="en-US" altLang="zh-CN" dirty="0"/>
              <a:t>Selected</a:t>
            </a:r>
            <a:r>
              <a:rPr lang="zh-CN" altLang="en-US" dirty="0"/>
              <a:t> </a:t>
            </a:r>
            <a:r>
              <a:rPr lang="en-US" dirty="0"/>
              <a:t>Key</a:t>
            </a:r>
            <a:r>
              <a:rPr lang="zh-CN" altLang="en-US" dirty="0"/>
              <a:t> </a:t>
            </a:r>
            <a:r>
              <a:rPr lang="en-US" altLang="zh-CN" dirty="0"/>
              <a:t>Ideas</a:t>
            </a:r>
            <a:r>
              <a:rPr lang="zh-CN" altLang="en-US" dirty="0"/>
              <a:t> </a:t>
            </a:r>
            <a:r>
              <a:rPr lang="en-US" altLang="zh-CN" dirty="0"/>
              <a:t>in</a:t>
            </a:r>
            <a:r>
              <a:rPr lang="zh-CN" altLang="en-US" dirty="0"/>
              <a:t> </a:t>
            </a:r>
            <a:r>
              <a:rPr lang="en-US" altLang="zh-CN" dirty="0"/>
              <a:t>TCM</a:t>
            </a:r>
            <a:endParaRPr lang="en-US" dirty="0"/>
          </a:p>
        </p:txBody>
      </p:sp>
      <p:sp>
        <p:nvSpPr>
          <p:cNvPr id="3" name="Content Placeholder 2">
            <a:extLst>
              <a:ext uri="{FF2B5EF4-FFF2-40B4-BE49-F238E27FC236}">
                <a16:creationId xmlns:a16="http://schemas.microsoft.com/office/drawing/2014/main" id="{A4F15BBA-FF1A-A547-9E62-B7145C5BC858}"/>
              </a:ext>
            </a:extLst>
          </p:cNvPr>
          <p:cNvSpPr>
            <a:spLocks noGrp="1"/>
          </p:cNvSpPr>
          <p:nvPr>
            <p:ph idx="1"/>
          </p:nvPr>
        </p:nvSpPr>
        <p:spPr/>
        <p:txBody>
          <a:bodyPr>
            <a:normAutofit fontScale="77500" lnSpcReduction="20000"/>
          </a:bodyPr>
          <a:lstStyle/>
          <a:p>
            <a:pPr marL="0" indent="0">
              <a:buNone/>
            </a:pPr>
            <a:r>
              <a:rPr lang="en-US" b="1" dirty="0"/>
              <a:t>Prevention of disease</a:t>
            </a:r>
            <a:r>
              <a:rPr lang="zh-CN" altLang="en-US" b="1" dirty="0"/>
              <a:t> 治未病</a:t>
            </a:r>
            <a:endParaRPr lang="en-US" b="1" dirty="0"/>
          </a:p>
          <a:p>
            <a:r>
              <a:rPr lang="en-US" dirty="0"/>
              <a:t>Prevention before disease</a:t>
            </a:r>
          </a:p>
          <a:p>
            <a:r>
              <a:rPr lang="en-US" dirty="0"/>
              <a:t>Prevention of disease and change</a:t>
            </a:r>
          </a:p>
          <a:p>
            <a:pPr marL="0" indent="0">
              <a:buNone/>
            </a:pPr>
            <a:r>
              <a:rPr lang="en-US" b="1" dirty="0"/>
              <a:t>Holistic</a:t>
            </a:r>
            <a:r>
              <a:rPr lang="zh-CN" altLang="en-US" b="1" dirty="0"/>
              <a:t> </a:t>
            </a:r>
            <a:r>
              <a:rPr lang="en-US" altLang="zh-CN" b="1" dirty="0"/>
              <a:t>Concept</a:t>
            </a:r>
            <a:r>
              <a:rPr lang="zh-CN" altLang="en-US" b="1" dirty="0"/>
              <a:t> </a:t>
            </a:r>
            <a:r>
              <a:rPr lang="en-US" altLang="zh-CN" b="1" dirty="0"/>
              <a:t>(Holistic</a:t>
            </a:r>
            <a:r>
              <a:rPr lang="en-US" b="1" dirty="0"/>
              <a:t> refers to the unity and integrity of the human body</a:t>
            </a:r>
            <a:r>
              <a:rPr lang="en-US" altLang="zh-CN" b="1" dirty="0"/>
              <a:t>)</a:t>
            </a:r>
            <a:r>
              <a:rPr lang="zh-CN" altLang="en-US" b="1" dirty="0"/>
              <a:t> 整体观念</a:t>
            </a:r>
            <a:endParaRPr lang="en-US" b="1" dirty="0"/>
          </a:p>
          <a:p>
            <a:r>
              <a:rPr lang="en-US" dirty="0"/>
              <a:t>Traditional Chinese medicine believes that the human body is an organic whole, which is composed of several organs, tissues and organs. Each tissue and organ has its own different functions, which determines the overall unity of the body.</a:t>
            </a:r>
          </a:p>
          <a:p>
            <a:r>
              <a:rPr lang="en-US" dirty="0"/>
              <a:t>The unity of man and nature. There are necessary conditions for human survival in nature. Changes in nature can directly or indirectly affect the human body, and the body reacts accordingly. They coordinate and use each other in function and affect each other in pathology.</a:t>
            </a:r>
          </a:p>
        </p:txBody>
      </p:sp>
    </p:spTree>
    <p:extLst>
      <p:ext uri="{BB962C8B-B14F-4D97-AF65-F5344CB8AC3E}">
        <p14:creationId xmlns:p14="http://schemas.microsoft.com/office/powerpoint/2010/main" val="10765334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1A24D-84C9-F94D-95DD-4F245DB99B41}"/>
              </a:ext>
            </a:extLst>
          </p:cNvPr>
          <p:cNvSpPr>
            <a:spLocks noGrp="1"/>
          </p:cNvSpPr>
          <p:nvPr>
            <p:ph type="title"/>
          </p:nvPr>
        </p:nvSpPr>
        <p:spPr/>
        <p:txBody>
          <a:bodyPr/>
          <a:lstStyle/>
          <a:p>
            <a:r>
              <a:rPr lang="en-US" altLang="zh-CN" dirty="0"/>
              <a:t>Selected</a:t>
            </a:r>
            <a:r>
              <a:rPr lang="zh-CN" altLang="en-US" dirty="0"/>
              <a:t> </a:t>
            </a:r>
            <a:r>
              <a:rPr lang="en-US" dirty="0"/>
              <a:t>Key</a:t>
            </a:r>
            <a:r>
              <a:rPr lang="zh-CN" altLang="en-US" dirty="0"/>
              <a:t> </a:t>
            </a:r>
            <a:r>
              <a:rPr lang="en-US" altLang="zh-CN" dirty="0"/>
              <a:t>Ideas</a:t>
            </a:r>
            <a:r>
              <a:rPr lang="zh-CN" altLang="en-US" dirty="0"/>
              <a:t> </a:t>
            </a:r>
            <a:r>
              <a:rPr lang="en-US" altLang="zh-CN" dirty="0"/>
              <a:t>in</a:t>
            </a:r>
            <a:r>
              <a:rPr lang="zh-CN" altLang="en-US" dirty="0"/>
              <a:t> </a:t>
            </a:r>
            <a:r>
              <a:rPr lang="en-US" altLang="zh-CN" dirty="0"/>
              <a:t>TCM</a:t>
            </a:r>
            <a:endParaRPr lang="en-US" dirty="0"/>
          </a:p>
        </p:txBody>
      </p:sp>
      <p:sp>
        <p:nvSpPr>
          <p:cNvPr id="3" name="Content Placeholder 2">
            <a:extLst>
              <a:ext uri="{FF2B5EF4-FFF2-40B4-BE49-F238E27FC236}">
                <a16:creationId xmlns:a16="http://schemas.microsoft.com/office/drawing/2014/main" id="{79F33EA8-12DA-9D4C-9BEF-502EA4C1EEB4}"/>
              </a:ext>
            </a:extLst>
          </p:cNvPr>
          <p:cNvSpPr>
            <a:spLocks noGrp="1"/>
          </p:cNvSpPr>
          <p:nvPr>
            <p:ph idx="1"/>
          </p:nvPr>
        </p:nvSpPr>
        <p:spPr/>
        <p:txBody>
          <a:bodyPr>
            <a:normAutofit fontScale="85000" lnSpcReduction="10000"/>
          </a:bodyPr>
          <a:lstStyle/>
          <a:p>
            <a:pPr marL="0" indent="0">
              <a:buNone/>
            </a:pPr>
            <a:r>
              <a:rPr lang="en-US" b="1" dirty="0"/>
              <a:t>Syndrome differentiation and treatment</a:t>
            </a:r>
            <a:r>
              <a:rPr lang="zh-CN" altLang="en-US" b="1" dirty="0"/>
              <a:t> 辨证论治</a:t>
            </a:r>
            <a:endParaRPr lang="en-US" b="1" dirty="0"/>
          </a:p>
          <a:p>
            <a:pPr marL="0" indent="0">
              <a:buNone/>
            </a:pPr>
            <a:r>
              <a:rPr lang="en-US" dirty="0"/>
              <a:t>The so-called “syndrome differentiation” refers to the process of summarizing and judging the data, symptoms and signs collected by the four</a:t>
            </a:r>
            <a:r>
              <a:rPr lang="zh-CN" altLang="en-US" dirty="0"/>
              <a:t> </a:t>
            </a:r>
            <a:r>
              <a:rPr lang="en-US" altLang="zh-CN" dirty="0"/>
              <a:t>ways</a:t>
            </a:r>
            <a:r>
              <a:rPr lang="zh-CN" altLang="en-US" dirty="0"/>
              <a:t> </a:t>
            </a:r>
            <a:r>
              <a:rPr lang="en-US" altLang="zh-CN" dirty="0"/>
              <a:t>of</a:t>
            </a:r>
            <a:r>
              <a:rPr lang="en-US" dirty="0"/>
              <a:t> diagnoses (look, listen, question and feel the pulse) as well as the relationship between the cause, nature, location and </a:t>
            </a:r>
            <a:r>
              <a:rPr lang="en-US" altLang="zh-CN" dirty="0" err="1"/>
              <a:t>xie</a:t>
            </a:r>
            <a:r>
              <a:rPr lang="en-US" dirty="0"/>
              <a:t> and </a:t>
            </a:r>
            <a:r>
              <a:rPr lang="en-US" altLang="zh-CN" dirty="0" err="1"/>
              <a:t>zheng</a:t>
            </a:r>
            <a:r>
              <a:rPr lang="en-US" dirty="0"/>
              <a:t> of the disease through analysis and synthesis.</a:t>
            </a:r>
          </a:p>
          <a:p>
            <a:pPr marL="0" indent="0">
              <a:buNone/>
            </a:pPr>
            <a:r>
              <a:rPr lang="en-US" dirty="0"/>
              <a:t>The so-called "treatment by </a:t>
            </a:r>
            <a:r>
              <a:rPr lang="en-US" altLang="zh-CN" dirty="0"/>
              <a:t>differentiation</a:t>
            </a:r>
            <a:r>
              <a:rPr lang="en-US" dirty="0"/>
              <a:t>”</a:t>
            </a:r>
            <a:r>
              <a:rPr lang="en-US" altLang="zh-CN" dirty="0"/>
              <a:t>,</a:t>
            </a:r>
            <a:r>
              <a:rPr lang="en-US" dirty="0"/>
              <a:t> which determines the corresponding treatment principles and methods according to the results of syndrome differentiation and analysis. Syndrome differentiation is the premise and basis of treatment. Treatment is the means and method of treating diseases. Therefore, the process of syndrome differentiation and treatment is essentially the process of understanding and treating diseases in traditional Chinese medicine.</a:t>
            </a:r>
          </a:p>
        </p:txBody>
      </p:sp>
    </p:spTree>
    <p:extLst>
      <p:ext uri="{BB962C8B-B14F-4D97-AF65-F5344CB8AC3E}">
        <p14:creationId xmlns:p14="http://schemas.microsoft.com/office/powerpoint/2010/main" val="14738825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14D64-9FD3-1C44-A350-B2E2ED9ADD6D}"/>
              </a:ext>
            </a:extLst>
          </p:cNvPr>
          <p:cNvSpPr>
            <a:spLocks noGrp="1"/>
          </p:cNvSpPr>
          <p:nvPr>
            <p:ph type="title"/>
          </p:nvPr>
        </p:nvSpPr>
        <p:spPr/>
        <p:txBody>
          <a:bodyPr/>
          <a:lstStyle/>
          <a:p>
            <a:r>
              <a:rPr lang="en-US" altLang="zh-CN" dirty="0"/>
              <a:t>TCM</a:t>
            </a:r>
            <a:r>
              <a:rPr lang="zh-CN" altLang="en-US" dirty="0"/>
              <a:t> </a:t>
            </a:r>
            <a:r>
              <a:rPr lang="en-US" altLang="zh-CN" dirty="0"/>
              <a:t>Treatments</a:t>
            </a:r>
            <a:endParaRPr lang="en-US" dirty="0"/>
          </a:p>
        </p:txBody>
      </p:sp>
      <p:sp>
        <p:nvSpPr>
          <p:cNvPr id="3" name="Content Placeholder 2">
            <a:extLst>
              <a:ext uri="{FF2B5EF4-FFF2-40B4-BE49-F238E27FC236}">
                <a16:creationId xmlns:a16="http://schemas.microsoft.com/office/drawing/2014/main" id="{64DBB11A-302E-8642-9F93-587DBB763B21}"/>
              </a:ext>
            </a:extLst>
          </p:cNvPr>
          <p:cNvSpPr>
            <a:spLocks noGrp="1"/>
          </p:cNvSpPr>
          <p:nvPr>
            <p:ph idx="1"/>
          </p:nvPr>
        </p:nvSpPr>
        <p:spPr/>
        <p:txBody>
          <a:bodyPr/>
          <a:lstStyle/>
          <a:p>
            <a:pPr marL="0" indent="0">
              <a:buNone/>
            </a:pPr>
            <a:r>
              <a:rPr lang="en-US" altLang="zh-CN" dirty="0"/>
              <a:t>Pulse</a:t>
            </a:r>
            <a:r>
              <a:rPr lang="zh-CN" altLang="en-US" dirty="0"/>
              <a:t> </a:t>
            </a:r>
            <a:r>
              <a:rPr lang="en-US" altLang="zh-CN" dirty="0"/>
              <a:t>Taking</a:t>
            </a:r>
          </a:p>
          <a:p>
            <a:pPr marL="0" indent="0">
              <a:buNone/>
            </a:pPr>
            <a:r>
              <a:rPr lang="en-US" altLang="zh-CN" dirty="0"/>
              <a:t>Acupuncture</a:t>
            </a:r>
          </a:p>
          <a:p>
            <a:pPr marL="0" indent="0">
              <a:buNone/>
            </a:pPr>
            <a:r>
              <a:rPr lang="en-US" altLang="zh-CN" dirty="0"/>
              <a:t>Massage</a:t>
            </a:r>
          </a:p>
          <a:p>
            <a:pPr marL="0" indent="0">
              <a:buNone/>
            </a:pPr>
            <a:r>
              <a:rPr lang="en-US" altLang="zh-CN" dirty="0"/>
              <a:t>Moxibustion</a:t>
            </a:r>
          </a:p>
          <a:p>
            <a:pPr marL="0" indent="0">
              <a:buNone/>
            </a:pPr>
            <a:r>
              <a:rPr lang="en-US" altLang="zh-CN" dirty="0"/>
              <a:t>Chinese</a:t>
            </a:r>
            <a:r>
              <a:rPr lang="zh-CN" altLang="en-US" dirty="0"/>
              <a:t> </a:t>
            </a:r>
            <a:r>
              <a:rPr lang="en-US" altLang="zh-CN" dirty="0"/>
              <a:t>Herbal</a:t>
            </a:r>
            <a:r>
              <a:rPr lang="zh-CN" altLang="en-US" dirty="0"/>
              <a:t> </a:t>
            </a:r>
            <a:r>
              <a:rPr lang="en-US" altLang="zh-CN" dirty="0"/>
              <a:t>Medicine</a:t>
            </a:r>
          </a:p>
          <a:p>
            <a:pPr marL="0" indent="0">
              <a:buNone/>
            </a:pPr>
            <a:r>
              <a:rPr lang="en-US" altLang="zh-CN" dirty="0"/>
              <a:t>…</a:t>
            </a:r>
          </a:p>
          <a:p>
            <a:pPr marL="0" indent="0">
              <a:buNone/>
            </a:pPr>
            <a:endParaRPr lang="en-US" dirty="0"/>
          </a:p>
        </p:txBody>
      </p:sp>
    </p:spTree>
    <p:extLst>
      <p:ext uri="{BB962C8B-B14F-4D97-AF65-F5344CB8AC3E}">
        <p14:creationId xmlns:p14="http://schemas.microsoft.com/office/powerpoint/2010/main" val="28511998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C5564-4432-274A-8045-816653B0A02F}"/>
              </a:ext>
            </a:extLst>
          </p:cNvPr>
          <p:cNvSpPr>
            <a:spLocks noGrp="1"/>
          </p:cNvSpPr>
          <p:nvPr>
            <p:ph type="title"/>
          </p:nvPr>
        </p:nvSpPr>
        <p:spPr/>
        <p:txBody>
          <a:bodyPr>
            <a:normAutofit/>
          </a:bodyPr>
          <a:lstStyle/>
          <a:p>
            <a:r>
              <a:rPr lang="en-US" dirty="0" err="1"/>
              <a:t>治未病</a:t>
            </a:r>
            <a:r>
              <a:rPr lang="zh-CN" altLang="en-US" dirty="0"/>
              <a:t> </a:t>
            </a:r>
            <a:r>
              <a:rPr lang="en-US" dirty="0"/>
              <a:t>Preventive </a:t>
            </a:r>
            <a:r>
              <a:rPr lang="en-US" altLang="zh-CN" dirty="0"/>
              <a:t>T</a:t>
            </a:r>
            <a:r>
              <a:rPr lang="en-US" dirty="0"/>
              <a:t>reatment of </a:t>
            </a:r>
            <a:r>
              <a:rPr lang="en-US" altLang="zh-CN" dirty="0"/>
              <a:t>D</a:t>
            </a:r>
            <a:r>
              <a:rPr lang="en-US" dirty="0"/>
              <a:t>isease</a:t>
            </a:r>
          </a:p>
        </p:txBody>
      </p:sp>
      <p:sp>
        <p:nvSpPr>
          <p:cNvPr id="3" name="Content Placeholder 2">
            <a:extLst>
              <a:ext uri="{FF2B5EF4-FFF2-40B4-BE49-F238E27FC236}">
                <a16:creationId xmlns:a16="http://schemas.microsoft.com/office/drawing/2014/main" id="{5CEBD97E-E9AB-564B-BBF4-6A28FB8A5145}"/>
              </a:ext>
            </a:extLst>
          </p:cNvPr>
          <p:cNvSpPr>
            <a:spLocks noGrp="1"/>
          </p:cNvSpPr>
          <p:nvPr>
            <p:ph idx="1"/>
          </p:nvPr>
        </p:nvSpPr>
        <p:spPr/>
        <p:txBody>
          <a:bodyPr>
            <a:normAutofit fontScale="92500"/>
          </a:bodyPr>
          <a:lstStyle/>
          <a:p>
            <a:pPr marL="0" indent="0">
              <a:buNone/>
            </a:pPr>
            <a:r>
              <a:rPr lang="en-US" altLang="zh-CN" dirty="0"/>
              <a:t>Origin:</a:t>
            </a:r>
            <a:r>
              <a:rPr lang="zh-CN" altLang="en-US" dirty="0"/>
              <a:t> </a:t>
            </a:r>
            <a:r>
              <a:rPr lang="en-US" altLang="zh-CN" dirty="0"/>
              <a:t>Yellow</a:t>
            </a:r>
            <a:r>
              <a:rPr lang="zh-CN" altLang="en-US" dirty="0"/>
              <a:t> </a:t>
            </a:r>
            <a:r>
              <a:rPr lang="en-US" altLang="zh-CN" dirty="0"/>
              <a:t>Emperor’s</a:t>
            </a:r>
            <a:r>
              <a:rPr lang="zh-CN" altLang="en-US" dirty="0"/>
              <a:t> </a:t>
            </a:r>
            <a:r>
              <a:rPr lang="en-US" altLang="zh-CN" dirty="0"/>
              <a:t>Classic</a:t>
            </a:r>
            <a:r>
              <a:rPr lang="zh-CN" altLang="en-US" dirty="0"/>
              <a:t> </a:t>
            </a:r>
            <a:r>
              <a:rPr lang="en-US" altLang="zh-CN" dirty="0"/>
              <a:t>of</a:t>
            </a:r>
            <a:r>
              <a:rPr lang="zh-CN" altLang="en-US" dirty="0"/>
              <a:t> </a:t>
            </a:r>
            <a:r>
              <a:rPr lang="en-US" altLang="zh-CN" dirty="0"/>
              <a:t>Internal</a:t>
            </a:r>
            <a:r>
              <a:rPr lang="zh-CN" altLang="en-US" dirty="0"/>
              <a:t> </a:t>
            </a:r>
            <a:r>
              <a:rPr lang="en-US" altLang="zh-CN" dirty="0"/>
              <a:t>Medicine.</a:t>
            </a:r>
          </a:p>
          <a:p>
            <a:pPr marL="0" indent="0">
              <a:buNone/>
            </a:pPr>
            <a:r>
              <a:rPr lang="en-US" altLang="zh-TW" dirty="0"/>
              <a:t>《</a:t>
            </a:r>
            <a:r>
              <a:rPr lang="zh-TW" altLang="en-US" dirty="0"/>
              <a:t>素问</a:t>
            </a:r>
            <a:r>
              <a:rPr lang="en-US" altLang="zh-TW" dirty="0"/>
              <a:t>·</a:t>
            </a:r>
            <a:r>
              <a:rPr lang="zh-TW" altLang="en-US" dirty="0"/>
              <a:t>四气调神大论</a:t>
            </a:r>
            <a:r>
              <a:rPr lang="en-US" altLang="zh-TW" dirty="0"/>
              <a:t>》</a:t>
            </a:r>
            <a:r>
              <a:rPr lang="zh-TW" altLang="en-US" dirty="0"/>
              <a:t>云：“是故圣人不治已病治未病，不治已乱治未乱，此之谓也。夫病已成而后药之，乱已成而后治之，譬犹渴而穿井，斗而铸锥，不亦晚乎。”</a:t>
            </a:r>
            <a:endParaRPr lang="en-GB" altLang="zh-TW" dirty="0"/>
          </a:p>
          <a:p>
            <a:pPr marL="0" indent="0">
              <a:buNone/>
            </a:pPr>
            <a:r>
              <a:rPr lang="en-US" dirty="0"/>
              <a:t>It is so that the sage does not cure the disease, cure the disease, cure the disorder, and cure the disorder. It is not too late to cure the husband's disease after it has become a medicine, and cure the disorder after it has become a disorder. For example, it is not too late to go through the well after longing and forge a cone after fighting."</a:t>
            </a:r>
          </a:p>
        </p:txBody>
      </p:sp>
    </p:spTree>
    <p:extLst>
      <p:ext uri="{BB962C8B-B14F-4D97-AF65-F5344CB8AC3E}">
        <p14:creationId xmlns:p14="http://schemas.microsoft.com/office/powerpoint/2010/main" val="2544532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12813-696B-1244-A5C5-1A644C0A4ED5}"/>
              </a:ext>
            </a:extLst>
          </p:cNvPr>
          <p:cNvSpPr>
            <a:spLocks noGrp="1"/>
          </p:cNvSpPr>
          <p:nvPr>
            <p:ph type="title"/>
          </p:nvPr>
        </p:nvSpPr>
        <p:spPr/>
        <p:txBody>
          <a:bodyPr>
            <a:normAutofit/>
          </a:bodyPr>
          <a:lstStyle/>
          <a:p>
            <a:r>
              <a:rPr lang="en-US" altLang="zh-CN" dirty="0"/>
              <a:t>Chinese</a:t>
            </a:r>
            <a:r>
              <a:rPr lang="zh-CN" altLang="en-US" dirty="0"/>
              <a:t> </a:t>
            </a:r>
            <a:r>
              <a:rPr lang="en-US" altLang="zh-CN" dirty="0"/>
              <a:t>Physicians</a:t>
            </a:r>
            <a:endParaRPr lang="en-US" dirty="0"/>
          </a:p>
        </p:txBody>
      </p:sp>
      <p:sp>
        <p:nvSpPr>
          <p:cNvPr id="3" name="Content Placeholder 2">
            <a:extLst>
              <a:ext uri="{FF2B5EF4-FFF2-40B4-BE49-F238E27FC236}">
                <a16:creationId xmlns:a16="http://schemas.microsoft.com/office/drawing/2014/main" id="{67B9DB80-313C-0F41-8E31-146FF3C41CCB}"/>
              </a:ext>
            </a:extLst>
          </p:cNvPr>
          <p:cNvSpPr>
            <a:spLocks noGrp="1"/>
          </p:cNvSpPr>
          <p:nvPr>
            <p:ph idx="1"/>
          </p:nvPr>
        </p:nvSpPr>
        <p:spPr/>
        <p:txBody>
          <a:bodyPr>
            <a:normAutofit fontScale="70000" lnSpcReduction="20000"/>
          </a:bodyPr>
          <a:lstStyle/>
          <a:p>
            <a:pPr marL="0" indent="0">
              <a:buNone/>
            </a:pPr>
            <a:r>
              <a:rPr lang="en-US" altLang="zh-CN" dirty="0" err="1"/>
              <a:t>Bian</a:t>
            </a:r>
            <a:r>
              <a:rPr lang="zh-CN" altLang="en-US" dirty="0"/>
              <a:t> </a:t>
            </a:r>
            <a:r>
              <a:rPr lang="en-US" altLang="zh-CN" dirty="0"/>
              <a:t>Que</a:t>
            </a:r>
            <a:r>
              <a:rPr lang="zh-CN" altLang="en-US" dirty="0"/>
              <a:t> </a:t>
            </a:r>
            <a:r>
              <a:rPr lang="en-US" altLang="zh-CN" dirty="0"/>
              <a:t>(c.</a:t>
            </a:r>
            <a:r>
              <a:rPr lang="zh-CN" altLang="en-US" dirty="0"/>
              <a:t> </a:t>
            </a:r>
            <a:r>
              <a:rPr lang="en-US" altLang="zh-CN" dirty="0"/>
              <a:t>401-310</a:t>
            </a:r>
            <a:r>
              <a:rPr lang="zh-CN" altLang="en-US" dirty="0"/>
              <a:t> </a:t>
            </a:r>
            <a:r>
              <a:rPr lang="en-US" altLang="zh-CN" dirty="0"/>
              <a:t>BCE)</a:t>
            </a:r>
            <a:r>
              <a:rPr lang="zh-CN" altLang="en-US" dirty="0"/>
              <a:t>， </a:t>
            </a:r>
            <a:r>
              <a:rPr lang="en-GB" dirty="0"/>
              <a:t>according to semi-legends, the earliest known Chinese physician. His real name is said to be </a:t>
            </a:r>
            <a:r>
              <a:rPr lang="en-GB" b="1" dirty="0"/>
              <a:t>Qin </a:t>
            </a:r>
            <a:r>
              <a:rPr lang="en-GB" b="1" dirty="0" err="1"/>
              <a:t>Yueren</a:t>
            </a:r>
            <a:r>
              <a:rPr lang="en-GB" dirty="0"/>
              <a:t> (</a:t>
            </a:r>
            <a:r>
              <a:rPr lang="zh-TW" altLang="en-US" dirty="0"/>
              <a:t>秦越人</a:t>
            </a:r>
            <a:r>
              <a:rPr lang="en-US" altLang="zh-TW" dirty="0"/>
              <a:t>), </a:t>
            </a:r>
            <a:r>
              <a:rPr lang="en-GB" dirty="0"/>
              <a:t>but his medical skills were so amazing that the people gave him the same name as the legendary doctor </a:t>
            </a:r>
            <a:r>
              <a:rPr lang="en-GB" dirty="0" err="1"/>
              <a:t>Bian</a:t>
            </a:r>
            <a:r>
              <a:rPr lang="en-GB" dirty="0"/>
              <a:t> Que</a:t>
            </a:r>
            <a:r>
              <a:rPr lang="en-US" altLang="zh-CN" dirty="0"/>
              <a:t>.</a:t>
            </a:r>
            <a:endParaRPr lang="en-GB" altLang="zh-CN" dirty="0"/>
          </a:p>
          <a:p>
            <a:pPr marL="0" indent="0">
              <a:buNone/>
            </a:pPr>
            <a:endParaRPr lang="en-US" dirty="0"/>
          </a:p>
          <a:p>
            <a:pPr marL="0" indent="0">
              <a:buNone/>
            </a:pPr>
            <a:r>
              <a:rPr lang="en-GB" dirty="0"/>
              <a:t>One famous legend tells of how once when </a:t>
            </a:r>
            <a:r>
              <a:rPr lang="en-GB" dirty="0" err="1"/>
              <a:t>Bian</a:t>
            </a:r>
            <a:r>
              <a:rPr lang="en-GB" dirty="0"/>
              <a:t> Que was in the</a:t>
            </a:r>
            <a:r>
              <a:rPr lang="zh-CN" altLang="en-US" dirty="0"/>
              <a:t> </a:t>
            </a:r>
            <a:r>
              <a:rPr lang="en-US" altLang="zh-CN" dirty="0"/>
              <a:t>State</a:t>
            </a:r>
            <a:r>
              <a:rPr lang="zh-CN" altLang="en-US" dirty="0"/>
              <a:t> </a:t>
            </a:r>
            <a:r>
              <a:rPr lang="en-US" altLang="zh-CN" dirty="0"/>
              <a:t>of</a:t>
            </a:r>
            <a:r>
              <a:rPr lang="zh-CN" altLang="en-US" dirty="0"/>
              <a:t> </a:t>
            </a:r>
            <a:r>
              <a:rPr lang="en-US" altLang="zh-CN" dirty="0"/>
              <a:t>Cai</a:t>
            </a:r>
            <a:r>
              <a:rPr lang="en-GB" dirty="0"/>
              <a:t> , he saw the lord of the state at the time and told him that he had a disease, which </a:t>
            </a:r>
            <a:r>
              <a:rPr lang="en-GB" dirty="0" err="1"/>
              <a:t>Bian</a:t>
            </a:r>
            <a:r>
              <a:rPr lang="en-GB" dirty="0"/>
              <a:t> Que claimed was only in his skin. The lord brushed this aside as at that time he felt no symptoms, and told his attendants that </a:t>
            </a:r>
            <a:r>
              <a:rPr lang="en-GB" dirty="0" err="1"/>
              <a:t>Bian</a:t>
            </a:r>
            <a:r>
              <a:rPr lang="en-GB" dirty="0"/>
              <a:t> Que was just trying to profit from the fears of others. </a:t>
            </a:r>
            <a:r>
              <a:rPr lang="en-GB" dirty="0" err="1"/>
              <a:t>Bian</a:t>
            </a:r>
            <a:r>
              <a:rPr lang="en-GB" dirty="0"/>
              <a:t> Que is said to have visited the lord many times thereafter, telling him each time how this sickness was becoming progressively worse, each time spreading into more of his body, from his skin to his blood and to his organs. The last time </a:t>
            </a:r>
            <a:r>
              <a:rPr lang="en-GB" dirty="0" err="1"/>
              <a:t>Bian</a:t>
            </a:r>
            <a:r>
              <a:rPr lang="en-GB" dirty="0"/>
              <a:t> Que went to see the lord, he looked in from afar, and rushed out of the palace. When an attendant of the lord asked him why he had done this, he replied that the disease was in the marrow and was incurable. The lord was said to have died soon after.</a:t>
            </a:r>
            <a:endParaRPr lang="en-US" dirty="0"/>
          </a:p>
        </p:txBody>
      </p:sp>
    </p:spTree>
    <p:extLst>
      <p:ext uri="{BB962C8B-B14F-4D97-AF65-F5344CB8AC3E}">
        <p14:creationId xmlns:p14="http://schemas.microsoft.com/office/powerpoint/2010/main" val="39042014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4C662-B47C-864D-9314-5A30B2D81760}"/>
              </a:ext>
            </a:extLst>
          </p:cNvPr>
          <p:cNvSpPr>
            <a:spLocks noGrp="1"/>
          </p:cNvSpPr>
          <p:nvPr>
            <p:ph type="title"/>
          </p:nvPr>
        </p:nvSpPr>
        <p:spPr/>
        <p:txBody>
          <a:bodyPr/>
          <a:lstStyle/>
          <a:p>
            <a:r>
              <a:rPr lang="en-US" altLang="zh-CN" dirty="0"/>
              <a:t>Chinese</a:t>
            </a:r>
            <a:r>
              <a:rPr lang="zh-CN" altLang="en-US" dirty="0"/>
              <a:t> </a:t>
            </a:r>
            <a:r>
              <a:rPr lang="en-US" altLang="zh-CN" dirty="0"/>
              <a:t>Physicians</a:t>
            </a:r>
            <a:endParaRPr lang="en-US" dirty="0"/>
          </a:p>
        </p:txBody>
      </p:sp>
      <p:sp>
        <p:nvSpPr>
          <p:cNvPr id="3" name="Content Placeholder 2">
            <a:extLst>
              <a:ext uri="{FF2B5EF4-FFF2-40B4-BE49-F238E27FC236}">
                <a16:creationId xmlns:a16="http://schemas.microsoft.com/office/drawing/2014/main" id="{E00564BD-2C6E-A942-B120-2C23B305E0ED}"/>
              </a:ext>
            </a:extLst>
          </p:cNvPr>
          <p:cNvSpPr>
            <a:spLocks noGrp="1"/>
          </p:cNvSpPr>
          <p:nvPr>
            <p:ph idx="1"/>
          </p:nvPr>
        </p:nvSpPr>
        <p:spPr/>
        <p:txBody>
          <a:bodyPr>
            <a:normAutofit fontScale="70000" lnSpcReduction="20000"/>
          </a:bodyPr>
          <a:lstStyle/>
          <a:p>
            <a:pPr marL="0" indent="0">
              <a:buNone/>
            </a:pPr>
            <a:r>
              <a:rPr lang="en-US" b="1" dirty="0"/>
              <a:t>The</a:t>
            </a:r>
            <a:r>
              <a:rPr lang="zh-CN" altLang="en-US" b="1" dirty="0"/>
              <a:t> </a:t>
            </a:r>
            <a:r>
              <a:rPr lang="en-US" altLang="zh-CN" b="1" dirty="0"/>
              <a:t>Best</a:t>
            </a:r>
            <a:r>
              <a:rPr lang="zh-CN" altLang="en-US" b="1" dirty="0"/>
              <a:t> </a:t>
            </a:r>
            <a:r>
              <a:rPr lang="en-US" altLang="zh-CN" b="1" dirty="0"/>
              <a:t>Doctor</a:t>
            </a:r>
          </a:p>
          <a:p>
            <a:pPr marL="0" indent="0">
              <a:buNone/>
            </a:pPr>
            <a:r>
              <a:rPr lang="en-US" dirty="0"/>
              <a:t>Once King Wen of Wei summoned him and asked him, "I heard that the three brothers of your family all study medicine, so whose medical skill is the highest?"? </a:t>
            </a:r>
            <a:r>
              <a:rPr lang="en-US" dirty="0" err="1"/>
              <a:t>Bian</a:t>
            </a:r>
            <a:r>
              <a:rPr lang="en-US" dirty="0"/>
              <a:t> que blurted out: my eldest brother has the highest medical skill, my second brother is the second, and I am the worst. King Wen of Wei was surprised and asked: Why are you famous all over the world? Are they not famous at all?</a:t>
            </a:r>
          </a:p>
          <a:p>
            <a:pPr marL="0" indent="0">
              <a:buNone/>
            </a:pPr>
            <a:r>
              <a:rPr lang="en-US" dirty="0" err="1"/>
              <a:t>Bian</a:t>
            </a:r>
            <a:r>
              <a:rPr lang="en-US" dirty="0"/>
              <a:t> que said: my eldest brother's medical skill is so high that he can prevent it alone. When this man was not ill, he knew as soon as he looked at his face, and then he took medicine to recuperate you, so people all over the world thought he could not cure his disease, and he was not famous at all; And my second brother's ability is to cure the disease at the beginning. After a person, he will become seriously ill. When he coughs and catches a cold, he will be cured with medicine. Therefore, my second brother's fame is limited to the countryside. He thinks he is a doctor for minor diseases; What about me? Just because the medical skill is the worst, we must wait until this person is terminally ill and dying, and then take the medicine of tiger and wolf to bring back the dead, while the whole world thinks I am a miracle doctor.</a:t>
            </a:r>
          </a:p>
        </p:txBody>
      </p:sp>
    </p:spTree>
    <p:extLst>
      <p:ext uri="{BB962C8B-B14F-4D97-AF65-F5344CB8AC3E}">
        <p14:creationId xmlns:p14="http://schemas.microsoft.com/office/powerpoint/2010/main" val="22841104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12813-696B-1244-A5C5-1A644C0A4ED5}"/>
              </a:ext>
            </a:extLst>
          </p:cNvPr>
          <p:cNvSpPr>
            <a:spLocks noGrp="1"/>
          </p:cNvSpPr>
          <p:nvPr>
            <p:ph type="title"/>
          </p:nvPr>
        </p:nvSpPr>
        <p:spPr/>
        <p:txBody>
          <a:bodyPr>
            <a:normAutofit/>
          </a:bodyPr>
          <a:lstStyle/>
          <a:p>
            <a:r>
              <a:rPr lang="en-US" altLang="zh-CN" dirty="0"/>
              <a:t>Chinese</a:t>
            </a:r>
            <a:r>
              <a:rPr lang="zh-CN" altLang="en-US" dirty="0"/>
              <a:t> </a:t>
            </a:r>
            <a:r>
              <a:rPr lang="en-US" altLang="zh-CN" dirty="0"/>
              <a:t>Physicians</a:t>
            </a:r>
            <a:endParaRPr lang="en-US" dirty="0"/>
          </a:p>
        </p:txBody>
      </p:sp>
      <p:sp>
        <p:nvSpPr>
          <p:cNvPr id="3" name="Content Placeholder 2">
            <a:extLst>
              <a:ext uri="{FF2B5EF4-FFF2-40B4-BE49-F238E27FC236}">
                <a16:creationId xmlns:a16="http://schemas.microsoft.com/office/drawing/2014/main" id="{67B9DB80-313C-0F41-8E31-146FF3C41CCB}"/>
              </a:ext>
            </a:extLst>
          </p:cNvPr>
          <p:cNvSpPr>
            <a:spLocks noGrp="1"/>
          </p:cNvSpPr>
          <p:nvPr>
            <p:ph idx="1"/>
          </p:nvPr>
        </p:nvSpPr>
        <p:spPr/>
        <p:txBody>
          <a:bodyPr/>
          <a:lstStyle/>
          <a:p>
            <a:pPr marL="0" indent="0">
              <a:buNone/>
            </a:pPr>
            <a:r>
              <a:rPr lang="en-US" altLang="zh-CN" dirty="0"/>
              <a:t>Hua</a:t>
            </a:r>
            <a:r>
              <a:rPr lang="zh-CN" altLang="en-US" dirty="0"/>
              <a:t> </a:t>
            </a:r>
            <a:r>
              <a:rPr lang="en-US" altLang="zh-CN" dirty="0" err="1"/>
              <a:t>Tuo</a:t>
            </a:r>
            <a:r>
              <a:rPr lang="zh-CN" altLang="en-US" dirty="0"/>
              <a:t> </a:t>
            </a:r>
            <a:r>
              <a:rPr lang="en-US" altLang="zh-CN" dirty="0"/>
              <a:t>(c.</a:t>
            </a:r>
            <a:r>
              <a:rPr lang="zh-CN" altLang="en-US" dirty="0"/>
              <a:t> </a:t>
            </a:r>
            <a:r>
              <a:rPr lang="en-US" altLang="zh-CN" dirty="0"/>
              <a:t>140-208</a:t>
            </a:r>
            <a:r>
              <a:rPr lang="zh-CN" altLang="en-US" dirty="0"/>
              <a:t> </a:t>
            </a:r>
            <a:r>
              <a:rPr lang="en-US" altLang="zh-CN" dirty="0"/>
              <a:t>CE)</a:t>
            </a:r>
            <a:endParaRPr lang="en-GB" dirty="0"/>
          </a:p>
          <a:p>
            <a:r>
              <a:rPr lang="en-GB" dirty="0"/>
              <a:t>He used a general anaesthetic combining wine with a herbal concoction called </a:t>
            </a:r>
            <a:r>
              <a:rPr lang="en-GB" i="1" dirty="0" err="1"/>
              <a:t>mafeisan</a:t>
            </a:r>
            <a:r>
              <a:rPr lang="en-GB" dirty="0"/>
              <a:t> (</a:t>
            </a:r>
            <a:r>
              <a:rPr lang="zh-TW" altLang="en-US" dirty="0"/>
              <a:t>麻沸散</a:t>
            </a:r>
            <a:r>
              <a:rPr lang="en-US" altLang="zh-TW" dirty="0"/>
              <a:t>; </a:t>
            </a:r>
            <a:r>
              <a:rPr lang="en-GB" dirty="0"/>
              <a:t>literally "cannabis boil powder")</a:t>
            </a:r>
            <a:endParaRPr lang="en-GB" altLang="zh-CN" dirty="0"/>
          </a:p>
          <a:p>
            <a:r>
              <a:rPr lang="en-GB" dirty="0"/>
              <a:t>He developed the </a:t>
            </a:r>
            <a:r>
              <a:rPr lang="en-GB" i="1" dirty="0" err="1"/>
              <a:t>Wuqinxi</a:t>
            </a:r>
            <a:r>
              <a:rPr lang="en-GB" dirty="0"/>
              <a:t> (</a:t>
            </a:r>
            <a:r>
              <a:rPr lang="zh-TW" altLang="en-US" dirty="0"/>
              <a:t>五禽戲</a:t>
            </a:r>
            <a:r>
              <a:rPr lang="en-US" altLang="zh-TW" dirty="0"/>
              <a:t>; </a:t>
            </a:r>
            <a:r>
              <a:rPr lang="en-GB" dirty="0"/>
              <a:t>literally "Exercise of the </a:t>
            </a:r>
            <a:r>
              <a:rPr lang="en-GB" dirty="0">
                <a:hlinkClick r:id="rId2" tooltip="Five Animals"/>
              </a:rPr>
              <a:t>Five Animals</a:t>
            </a:r>
            <a:r>
              <a:rPr lang="en-GB" dirty="0"/>
              <a:t>") from studying movements of the tiger, deer, bear, ape and crane.</a:t>
            </a:r>
          </a:p>
          <a:p>
            <a:r>
              <a:rPr lang="en-US" altLang="zh-CN" dirty="0"/>
              <a:t>Surgery</a:t>
            </a:r>
            <a:endParaRPr lang="en-US" dirty="0"/>
          </a:p>
        </p:txBody>
      </p:sp>
    </p:spTree>
    <p:extLst>
      <p:ext uri="{BB962C8B-B14F-4D97-AF65-F5344CB8AC3E}">
        <p14:creationId xmlns:p14="http://schemas.microsoft.com/office/powerpoint/2010/main" val="76220736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{0BCC9E90-A864-7E4F-A2C7-1166C33B5D98}tf10001064</Template>
  <TotalTime>5349</TotalTime>
  <Words>2585</Words>
  <Application>Microsoft Macintosh PowerPoint</Application>
  <PresentationFormat>Widescreen</PresentationFormat>
  <Paragraphs>82</Paragraphs>
  <Slides>19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Arial</vt:lpstr>
      <vt:lpstr>Garamond</vt:lpstr>
      <vt:lpstr>Organic</vt:lpstr>
      <vt:lpstr>HPCH5010/6010  Chinese Wellbeing: from Philosophy and Religion to Culture Week 3-1</vt:lpstr>
      <vt:lpstr>Key Principles in Yi Jing - The Book of Changes</vt:lpstr>
      <vt:lpstr>Yi Jing and TCM</vt:lpstr>
      <vt:lpstr>Key Theories of TCM</vt:lpstr>
      <vt:lpstr>Key Theories of TCM</vt:lpstr>
      <vt:lpstr>Key Theories of TCM</vt:lpstr>
      <vt:lpstr>Key Theories of TCM</vt:lpstr>
      <vt:lpstr>Wuyun Liuqi</vt:lpstr>
      <vt:lpstr>Wuyun Liuqi</vt:lpstr>
      <vt:lpstr>Wuyun Liuqi</vt:lpstr>
      <vt:lpstr>Wuyun Liuqi</vt:lpstr>
      <vt:lpstr>PowerPoint Presentation</vt:lpstr>
      <vt:lpstr>Selected Key Ideas in TCM</vt:lpstr>
      <vt:lpstr>Selected Key Ideas in TCM</vt:lpstr>
      <vt:lpstr>TCM Treatments</vt:lpstr>
      <vt:lpstr>治未病 Preventive Treatment of Disease</vt:lpstr>
      <vt:lpstr>Chinese Physicians</vt:lpstr>
      <vt:lpstr>Chinese Physicians</vt:lpstr>
      <vt:lpstr>Chinese Physicians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HPCH5010/6010  Chinese Wellbeing: from Philosophy and Religion to Culture Week 3-1</dc:title>
  <dc:creator>Yiying Jiao</dc:creator>
  <cp:lastModifiedBy>Yiying Jiao</cp:lastModifiedBy>
  <cp:revision>3</cp:revision>
  <dcterms:created xsi:type="dcterms:W3CDTF">2021-09-18T11:22:09Z</dcterms:created>
  <dcterms:modified xsi:type="dcterms:W3CDTF">2021-09-27T08:55:55Z</dcterms:modified>
</cp:coreProperties>
</file>