
<file path=[Content_Types].xml><?xml version="1.0" encoding="utf-8"?>
<Types xmlns="http://schemas.openxmlformats.org/package/2006/content-types">
  <Default Extension="1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8" r:id="rId4"/>
  </p:sldMasterIdLst>
  <p:sldIdLst>
    <p:sldId id="270" r:id="rId5"/>
    <p:sldId id="271" r:id="rId6"/>
    <p:sldId id="272" r:id="rId7"/>
    <p:sldId id="274" r:id="rId8"/>
    <p:sldId id="273" r:id="rId9"/>
    <p:sldId id="261" r:id="rId10"/>
    <p:sldId id="337" r:id="rId11"/>
    <p:sldId id="363" r:id="rId12"/>
    <p:sldId id="265" r:id="rId13"/>
    <p:sldId id="263" r:id="rId14"/>
    <p:sldId id="266" r:id="rId15"/>
    <p:sldId id="268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96" d="100"/>
          <a:sy n="96" d="100"/>
        </p:scale>
        <p:origin x="56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90763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9659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21979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5363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90157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68526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5105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5590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0955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6773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958461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987006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0479282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86208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773937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880587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668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52783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9" r:id="rId1"/>
    <p:sldLayoutId id="2147483870" r:id="rId2"/>
    <p:sldLayoutId id="2147483871" r:id="rId3"/>
    <p:sldLayoutId id="2147483872" r:id="rId4"/>
    <p:sldLayoutId id="2147483873" r:id="rId5"/>
    <p:sldLayoutId id="2147483874" r:id="rId6"/>
    <p:sldLayoutId id="2147483875" r:id="rId7"/>
    <p:sldLayoutId id="2147483876" r:id="rId8"/>
    <p:sldLayoutId id="2147483877" r:id="rId9"/>
    <p:sldLayoutId id="2147483878" r:id="rId10"/>
    <p:sldLayoutId id="2147483879" r:id="rId11"/>
    <p:sldLayoutId id="2147483880" r:id="rId12"/>
    <p:sldLayoutId id="2147483881" r:id="rId13"/>
    <p:sldLayoutId id="2147483882" r:id="rId14"/>
    <p:sldLayoutId id="2147483883" r:id="rId15"/>
    <p:sldLayoutId id="2147483884" r:id="rId16"/>
    <p:sldLayoutId id="214748388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en/view-image.php?image=119258&amp;picture=hello-hi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flickr.com/photos/7226683@N03/3325813776/" TargetMode="Externa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ccmit.mit.edu/problem-solving/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215637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internalaudit360.com/five-lessons-for-internal-audit-interns-starting-their-careers/" TargetMode="External"/><Relationship Id="rId7" Type="http://schemas.openxmlformats.org/officeDocument/2006/relationships/hyperlink" Target="https://www.publicdomainpictures.net/view-image.php?image=2023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g"/><Relationship Id="rId5" Type="http://schemas.openxmlformats.org/officeDocument/2006/relationships/hyperlink" Target="https://www.pexels.com/photo/sorry-we-re-closed-signboard-1152831/" TargetMode="Externa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65023-thought-thinking-emoji-free-hq-image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andrea-index.blogspot.com/2013/02/cybergis-semantic-web-event-ontology.html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fabiusmaximus.com/2013/01/28/stagnation-48322/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freepngimg.com/png/25063-down-arrow-picture" TargetMode="External"/><Relationship Id="rId3" Type="http://schemas.openxmlformats.org/officeDocument/2006/relationships/hyperlink" Target="https://papers.ssrn.com/sol3/papers.cfm?abstract_id=3100011" TargetMode="External"/><Relationship Id="rId7" Type="http://schemas.openxmlformats.org/officeDocument/2006/relationships/image" Target="../media/image12.png"/><Relationship Id="rId2" Type="http://schemas.openxmlformats.org/officeDocument/2006/relationships/hyperlink" Target="https://www.ceeol.com/search/chapter-detail?id=102207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fitelson.org/confirmation/reasoning_adler_rips.pdf#page=72" TargetMode="External"/><Relationship Id="rId11" Type="http://schemas.openxmlformats.org/officeDocument/2006/relationships/hyperlink" Target="https://www.rawpixel.com/search/glitter%20arrow?page=1&amp;sort=curated" TargetMode="External"/><Relationship Id="rId5" Type="http://schemas.openxmlformats.org/officeDocument/2006/relationships/hyperlink" Target="https://sloanreview.mit.edu/article/the-most-underrated-skill-in-management/" TargetMode="External"/><Relationship Id="rId10" Type="http://schemas.microsoft.com/office/2007/relationships/hdphoto" Target="../media/hdphoto1.wdp"/><Relationship Id="rId4" Type="http://schemas.openxmlformats.org/officeDocument/2006/relationships/hyperlink" Target="https://plato.sydney.edu.au/entries/diagrams/" TargetMode="External"/><Relationship Id="rId9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image/537689/free-illustration-image-friday-neon-alcohol" TargetMode="External"/><Relationship Id="rId2" Type="http://schemas.openxmlformats.org/officeDocument/2006/relationships/image" Target="../media/image14.1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7" Type="http://schemas.openxmlformats.org/officeDocument/2006/relationships/hyperlink" Target="https://www.rawpixel.com/image/532285/premium-photo-image-bad-news-african-african-american" TargetMode="Externa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microsoft.com/office/2007/relationships/hdphoto" Target="../media/hdphoto2.wdp"/><Relationship Id="rId5" Type="http://schemas.openxmlformats.org/officeDocument/2006/relationships/image" Target="../media/image17.png"/><Relationship Id="rId4" Type="http://schemas.openxmlformats.org/officeDocument/2006/relationships/hyperlink" Target="https://pixabay.com/en/question-mark-question-response-101982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350995" y="160277"/>
            <a:ext cx="1077439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Name: </a:t>
            </a:r>
            <a:r>
              <a:rPr lang="en-GB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Vladut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-Raul Niculae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ID:	 2519472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Name: Chijioke Uba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LCLM 4004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Problem Solving and Decision-Making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Component 1: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Basil’s Bakery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FB88A78-8E3C-9B15-0046-54A60E21E81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5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318929" y="265045"/>
            <a:ext cx="2641158" cy="1600001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9014A8F-9586-7371-1518-8691242E2469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35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9866243" y="2755520"/>
            <a:ext cx="1352595" cy="13469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211" y="227104"/>
            <a:ext cx="11326483" cy="747682"/>
          </a:xfrm>
        </p:spPr>
        <p:txBody>
          <a:bodyPr>
            <a:noAutofit/>
          </a:bodyPr>
          <a:lstStyle/>
          <a:p>
            <a:pPr algn="ctr"/>
            <a:r>
              <a:rPr lang="en-GB" sz="3200" b="1" u="sng" dirty="0">
                <a:solidFill>
                  <a:srgbClr val="002060"/>
                </a:solidFill>
                <a:latin typeface="Bahnschrift Light SemiCondensed" panose="020B0502040204020203" pitchFamily="34" charset="0"/>
                <a:cs typeface="Arial" panose="020B0604020202020204" pitchFamily="34" charset="0"/>
              </a:rPr>
              <a:t>Basil’s Bakery</a:t>
            </a:r>
            <a:endParaRPr lang="en-GB" sz="3200" dirty="0">
              <a:solidFill>
                <a:srgbClr val="002060"/>
              </a:solidFill>
              <a:latin typeface="Bahnschrift Light SemiCondensed" panose="020B0502040204020203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211" y="1265268"/>
            <a:ext cx="11102197" cy="545189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Good morning ! ^_^ </a:t>
            </a: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My name is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Vladut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-Raul Niculae.</a:t>
            </a:r>
          </a:p>
          <a:p>
            <a:pPr marL="457200" lvl="1" indent="0">
              <a:lnSpc>
                <a:spcPct val="12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-   Overview of Basil’s Bakery nature and scope of the problems they are encountering.</a:t>
            </a:r>
          </a:p>
          <a:p>
            <a:pPr marL="457200" lvl="1" indent="0">
              <a:lnSpc>
                <a:spcPct val="12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-   Critique and application of the PESTEL framework.</a:t>
            </a:r>
          </a:p>
          <a:p>
            <a:pPr marL="457200" lvl="1" indent="0">
              <a:lnSpc>
                <a:spcPct val="12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-   Provide a critique and application of the Cause-and-Effect model.</a:t>
            </a:r>
          </a:p>
          <a:p>
            <a:pPr marL="457200" lvl="1" indent="0">
              <a:lnSpc>
                <a:spcPct val="12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-   Summary the key findings.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1F9F924-E8F0-0C52-241F-01957B2EFEB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512365" y="4198791"/>
            <a:ext cx="4843670" cy="22359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C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C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C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C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6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7030A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7030A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6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7030A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7030A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6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7030A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7030A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6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7030A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7030A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706" y="408257"/>
            <a:ext cx="11179834" cy="1325563"/>
          </a:xfrm>
        </p:spPr>
        <p:txBody>
          <a:bodyPr>
            <a:normAutofit/>
            <a:scene3d>
              <a:camera prst="orthographicFront">
                <a:rot lat="0" lon="0" rev="0"/>
              </a:camera>
              <a:lightRig rig="threePt" dir="t"/>
            </a:scene3d>
            <a:sp3d extrusionH="57150">
              <a:bevelT w="50800" h="38100" prst="riblet"/>
              <a:bevelB w="38100" h="38100" prst="relaxedInset"/>
            </a:sp3d>
          </a:bodyPr>
          <a:lstStyle/>
          <a:p>
            <a:pPr algn="ctr"/>
            <a:r>
              <a:rPr lang="en-GB" sz="2800" b="1" u="sng" dirty="0">
                <a:solidFill>
                  <a:srgbClr val="002060"/>
                </a:solidFill>
                <a:latin typeface="Bahnschrift SemiCondensed" panose="020B0502040204020203" pitchFamily="34" charset="0"/>
                <a:cs typeface="Arial" panose="020B0604020202020204" pitchFamily="34" charset="0"/>
              </a:rPr>
              <a:t>An overview of Basil’s Bakery</a:t>
            </a:r>
            <a:endParaRPr lang="en-GB" sz="2800" dirty="0">
              <a:solidFill>
                <a:srgbClr val="002060"/>
              </a:solidFill>
              <a:latin typeface="Bahnschrift SemiCondensed" panose="020B0502040204020203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525" y="1432220"/>
            <a:ext cx="10515600" cy="3531379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Basil Bakery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is a small business located in Coventry, United Kingdom. They opened their doors in 2015.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/>
              <a:t>Between</a:t>
            </a:r>
            <a:r>
              <a:rPr lang="en-GB" dirty="0"/>
              <a:t> 2015 and 2019, Basil’s Bakery experienced year-on-year growth in annual sales.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/>
              <a:t>However</a:t>
            </a:r>
            <a:r>
              <a:rPr lang="en-GB" dirty="0"/>
              <a:t>, in 2020, the business experienced a significant decline as a result of restrictions introduced during the national lockdown.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/>
              <a:t>Since</a:t>
            </a:r>
            <a:r>
              <a:rPr lang="en-GB" dirty="0"/>
              <a:t> 2023, sales have remained consistently below previous performance, averaging approximately 25% lower than 2019 figures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16A39C8-5BF0-66A3-B93A-ED6C44CD7EB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096000" y="4062870"/>
            <a:ext cx="5146422" cy="2795130"/>
          </a:xfrm>
          <a:prstGeom prst="rect">
            <a:avLst/>
          </a:prstGeom>
          <a:scene3d>
            <a:camera prst="orthographicFront"/>
            <a:lightRig rig="threePt" dir="t"/>
          </a:scene3d>
          <a:sp3d prstMaterial="matte">
            <a:bevelT prst="angle"/>
            <a:bevelB w="114300" prst="artDeco"/>
          </a:sp3d>
        </p:spPr>
      </p:pic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  <p:transition spd="slow">
    <p:wheel spokes="1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083" y="104833"/>
            <a:ext cx="11179834" cy="1325563"/>
          </a:xfrm>
        </p:spPr>
        <p:txBody>
          <a:bodyPr>
            <a:normAutofit/>
          </a:bodyPr>
          <a:lstStyle/>
          <a:p>
            <a:pPr algn="ctr"/>
            <a:r>
              <a:rPr lang="en-GB" sz="2900" b="1" u="sng" dirty="0">
                <a:solidFill>
                  <a:srgbClr val="002060"/>
                </a:solidFill>
                <a:latin typeface="Bahnschrift Light SemiCondensed" panose="020B0502040204020203" pitchFamily="34" charset="0"/>
                <a:cs typeface="Arial" panose="020B0604020202020204" pitchFamily="34" charset="0"/>
              </a:rPr>
              <a:t>Problems Basil’s Bakery are facing</a:t>
            </a:r>
            <a:endParaRPr lang="en-GB" sz="2900" b="1" dirty="0">
              <a:solidFill>
                <a:srgbClr val="002060"/>
              </a:solidFill>
              <a:latin typeface="Bahnschrift Light SemiCondensed" panose="020B0502040204020203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3823" y="1430396"/>
            <a:ext cx="10515600" cy="4976215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/>
              <a:t>The Root problem </a:t>
            </a:r>
            <a:r>
              <a:rPr lang="en-GB" dirty="0"/>
              <a:t>affecting Basil’s Bakery is </a:t>
            </a:r>
            <a:r>
              <a:rPr lang="en-GB" b="1" dirty="0"/>
              <a:t>the long-term stagnation and decline in sales performance following 2020</a:t>
            </a:r>
            <a:r>
              <a:rPr lang="en-GB" dirty="0"/>
              <a:t>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The Main Problem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dirty="0"/>
              <a:t>The central issue affecting Basil’s Bakery is </a:t>
            </a:r>
            <a:r>
              <a:rPr lang="en-GB" b="1" dirty="0"/>
              <a:t>stagnation in sales performance</a:t>
            </a:r>
            <a:r>
              <a:rPr lang="en-GB" dirty="0"/>
              <a:t>, with annual sales remaining approximately </a:t>
            </a:r>
            <a:r>
              <a:rPr lang="en-GB" b="1" dirty="0"/>
              <a:t>25% below 2019</a:t>
            </a: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External problems: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Reduced retail park footfall.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Store closures.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Lower customers.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Internal problems: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Delivery service.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Pre-ordering difficulties.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Inefficient pre-order process.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371600" lvl="3" indent="0">
              <a:buNone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3"/>
            <a:endParaRPr lang="en-GB" sz="26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769AF1D-7C78-F531-D5FB-5E0891B9952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460482" y="5008288"/>
            <a:ext cx="1635518" cy="87567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6C194C4-69DE-7789-0E90-07F2145B590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460482" y="3517245"/>
            <a:ext cx="1635518" cy="82826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79BDE03-CB02-8D05-9E2D-C81D9EE9061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7141135" y="2755959"/>
            <a:ext cx="352969" cy="2854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435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2800" b="1" u="sng" dirty="0">
                <a:solidFill>
                  <a:srgbClr val="002060"/>
                </a:solidFill>
                <a:latin typeface="Bahnschrift Light SemiCondensed" panose="020B0502040204020203" pitchFamily="34" charset="0"/>
                <a:cs typeface="Arial" panose="020B0604020202020204" pitchFamily="34" charset="0"/>
              </a:rPr>
              <a:t>Critique of the PESTEL Framework</a:t>
            </a:r>
            <a:endParaRPr lang="en-GB" sz="2800" dirty="0">
              <a:solidFill>
                <a:srgbClr val="002060"/>
              </a:solidFill>
              <a:latin typeface="Bahnschrift Light SemiCondensed" panose="020B0502040204020203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97751" y="1232452"/>
            <a:ext cx="8596668" cy="3960771"/>
          </a:xfrm>
        </p:spPr>
        <p:txBody>
          <a:bodyPr>
            <a:normAutofit fontScale="62500" lnSpcReduction="20000"/>
          </a:bodyPr>
          <a:lstStyle/>
          <a:p>
            <a:pPr marL="0" indent="0">
              <a:lnSpc>
                <a:spcPct val="100000"/>
              </a:lnSpc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/>
              <a:t> </a:t>
            </a:r>
            <a:r>
              <a:rPr lang="en-GB" sz="2800" b="1" dirty="0"/>
              <a:t>PESTEL Framework </a:t>
            </a:r>
            <a:r>
              <a:rPr lang="en-GB" sz="2800" dirty="0"/>
              <a:t>is used to examine the </a:t>
            </a:r>
            <a:r>
              <a:rPr lang="en-GB" sz="2800" b="1" dirty="0"/>
              <a:t>external environment</a:t>
            </a:r>
            <a:r>
              <a:rPr lang="en-GB" sz="2800" dirty="0"/>
              <a:t> that may influence an organisation’s performance. </a:t>
            </a:r>
            <a:r>
              <a:rPr lang="en-GB" sz="1800" dirty="0"/>
              <a:t>(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I.M.2020)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/>
              <a:t>PESTEL</a:t>
            </a:r>
            <a:r>
              <a:rPr lang="en-GB" sz="2800" dirty="0"/>
              <a:t> is used to analyse external influences so a business can do better decisions.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T</a:t>
            </a:r>
            <a:r>
              <a:rPr lang="en-GB" sz="2800" dirty="0"/>
              <a:t>he main benefit of </a:t>
            </a:r>
            <a:r>
              <a:rPr lang="en-GB" sz="2800" b="1" dirty="0"/>
              <a:t>PESTEL</a:t>
            </a:r>
            <a:r>
              <a:rPr lang="en-GB" sz="2800" dirty="0"/>
              <a:t> is that it gives businesses a clear and organised way to understand external factors that influence performance and decision-making. ( referencing 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Some of the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CRITICISMS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can be : 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1. Does not prioritise factors. 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2. Provides analysis but Not solutions.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3. Can be subjective.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58A11FA-36A2-B9AE-6015-728BEB2894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487478" y="4246976"/>
            <a:ext cx="1577009" cy="1325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prestige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304" y="-463826"/>
            <a:ext cx="10827390" cy="2131944"/>
          </a:xfrm>
        </p:spPr>
        <p:txBody>
          <a:bodyPr>
            <a:normAutofit fontScale="90000"/>
          </a:bodyPr>
          <a:lstStyle/>
          <a:p>
            <a:pPr algn="ctr"/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300" b="1" dirty="0">
                <a:solidFill>
                  <a:srgbClr val="002060"/>
                </a:solidFill>
                <a:latin typeface="Bahnschrift Light SemiCondensed" panose="020B0502040204020203" pitchFamily="34" charset="0"/>
                <a:cs typeface="Arial" panose="020B0604020202020204" pitchFamily="34" charset="0"/>
              </a:rPr>
              <a:t>Provide an application and discuss the information provided in your PESTEL Framework</a:t>
            </a:r>
            <a:br>
              <a:rPr lang="en-GB" b="1" u="sng" dirty="0"/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04" y="1763353"/>
            <a:ext cx="10827392" cy="4974328"/>
          </a:xfrm>
        </p:spPr>
        <p:txBody>
          <a:bodyPr>
            <a:norm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Here is the tabular PESTLE analysis of </a:t>
            </a:r>
            <a:r>
              <a:rPr lang="en-GB" sz="2800" b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Olive Tree Bistro.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Ensure that you reference all the sources you have used in this discussion on this slide.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28420155"/>
              </p:ext>
            </p:extLst>
          </p:nvPr>
        </p:nvGraphicFramePr>
        <p:xfrm>
          <a:off x="510026" y="2151891"/>
          <a:ext cx="11072374" cy="32495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1560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857784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751626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2209091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356085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2076228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237856"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100" dirty="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1742169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 Local taxation increasing costs.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 Potential changes in local council decisions.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Rising cost of living.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Post-pandemic economic.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Loss of local employment.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 Increase in remote working.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Mobile payments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Online ordering systems apps.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Food safety regulations.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Health and safety regulations.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Supply chain instability (climate agricultural impacts).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Dependence on organic ingredients.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7991" y="218477"/>
            <a:ext cx="10515600" cy="729054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>
                <a:solidFill>
                  <a:srgbClr val="002060"/>
                </a:solidFill>
                <a:latin typeface="Bahnschrift Light SemiCondensed" panose="020B0502040204020203" pitchFamily="34" charset="0"/>
                <a:cs typeface="Arial" panose="020B0604020202020204" pitchFamily="34" charset="0"/>
              </a:rPr>
              <a:t>Provide a critique of the Cause-and-Effect model</a:t>
            </a:r>
            <a:endParaRPr lang="en-GB" sz="3200" dirty="0">
              <a:solidFill>
                <a:srgbClr val="002060"/>
              </a:solidFill>
              <a:latin typeface="Bahnschrift Light SemiCondensed" panose="020B0502040204020203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8552" y="762001"/>
            <a:ext cx="8596668" cy="388077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It has no measurable influence on the causes. </a:t>
            </a:r>
          </a:p>
          <a:p>
            <a:pPr lvl="1">
              <a:lnSpc>
                <a:spcPct val="10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Without proper management, the process can become unfocused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.(Repenning,2017)</a:t>
            </a:r>
          </a:p>
          <a:p>
            <a:pPr lvl="1">
              <a:lnSpc>
                <a:spcPct val="10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It requires skill in order to create useful diagrams.</a:t>
            </a:r>
          </a:p>
          <a:p>
            <a:pPr lvl="1">
              <a:lnSpc>
                <a:spcPct val="10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It cannot fully explain complex relationships.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49B6847-546F-941E-D5D3-8922B95A28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681647" y="4903306"/>
            <a:ext cx="4190477" cy="907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shred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Economical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830997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 trends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276999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Sales stagnation 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69413" y="4416742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Increased empty retailed space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Small business owners struggle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6303" y="4416742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Job losses reducing customer base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Decline in retail park popularity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Unstable ingredients costs 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Materials are expensive 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Rising costs 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19909" y="281422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Lost sales opportunities 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Pricing adjustments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Apps food delivery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0A04F2-4F22-A08C-F5B4-F30F002E227B}"/>
              </a:ext>
            </a:extLst>
          </p:cNvPr>
          <p:cNvSpPr txBox="1"/>
          <p:nvPr/>
        </p:nvSpPr>
        <p:spPr>
          <a:xfrm>
            <a:off x="388465" y="94505"/>
            <a:ext cx="1158544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an application and discuss the information provided in your Cause-and-Effect diagram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C5A725E-1C23-65E7-C9C0-6732A153DFD4}"/>
              </a:ext>
            </a:extLst>
          </p:cNvPr>
          <p:cNvSpPr/>
          <p:nvPr/>
        </p:nvSpPr>
        <p:spPr>
          <a:xfrm>
            <a:off x="2531165" y="5923722"/>
            <a:ext cx="4950085" cy="578134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Source : Basil’s Bakery Case Study (2006)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E6E9C7D-8B7A-70F6-6117-51437941AACF}"/>
              </a:ext>
            </a:extLst>
          </p:cNvPr>
          <p:cNvSpPr/>
          <p:nvPr/>
        </p:nvSpPr>
        <p:spPr>
          <a:xfrm>
            <a:off x="6385494" y="2862470"/>
            <a:ext cx="2227459" cy="34392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Work from home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4800678-5366-959F-69BC-CD1B9DD2030B}"/>
              </a:ext>
            </a:extLst>
          </p:cNvPr>
          <p:cNvSpPr/>
          <p:nvPr/>
        </p:nvSpPr>
        <p:spPr>
          <a:xfrm>
            <a:off x="6405359" y="3767231"/>
            <a:ext cx="2191513" cy="29324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Reduced commuting</a:t>
            </a:r>
          </a:p>
        </p:txBody>
      </p:sp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4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0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6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8" grpId="0" animBg="1"/>
      <p:bldP spid="22" grpId="0" animBg="1"/>
      <p:bldP spid="24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7" grpId="0" animBg="1"/>
      <p:bldP spid="39" grpId="0" animBg="1"/>
      <p:bldP spid="40" grpId="0" animBg="1"/>
      <p:bldP spid="7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3533"/>
            <a:ext cx="10515600" cy="930275"/>
          </a:xfrm>
        </p:spPr>
        <p:txBody>
          <a:bodyPr>
            <a:noAutofit/>
          </a:bodyPr>
          <a:lstStyle/>
          <a:p>
            <a:pPr algn="ctr"/>
            <a:r>
              <a:rPr lang="en-GB" sz="3200" b="1" u="sng" dirty="0">
                <a:solidFill>
                  <a:srgbClr val="002060"/>
                </a:solidFill>
                <a:latin typeface="Bahnschrift Light SemiCondensed" panose="020B0502040204020203" pitchFamily="34" charset="0"/>
                <a:cs typeface="Arial" panose="020B0604020202020204" pitchFamily="34" charset="0"/>
              </a:rPr>
              <a:t>Provide a summary of your Key Findings</a:t>
            </a:r>
            <a:endParaRPr lang="en-GB" sz="3200" dirty="0">
              <a:solidFill>
                <a:srgbClr val="002060"/>
              </a:solidFill>
              <a:latin typeface="Bahnschrift Light SemiCondensed" panose="020B0502040204020203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41537"/>
            <a:ext cx="10515600" cy="4351338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Detail and discuss the key findings from your presentation: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Key Finding 1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: The PESTLE analysis shows the external factors affecting Basil Bakery.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Key Finding 2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: The information provided will support Basil in the systematic analysis and selections.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Key Finding 3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: The root problem is caused by both internal and external factors.</a:t>
            </a: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Key Finding 4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: The Fishbone diagram show why the problem happened.(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Coccia, M. 2018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AC651A7-BD57-221A-951D-D5C1771DDF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687339" y="365125"/>
            <a:ext cx="2385391" cy="16565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allOver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6925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rgbClr val="002060"/>
                </a:solidFill>
                <a:latin typeface="Modern No. 20" panose="02070704070505020303" pitchFamily="18" charset="0"/>
                <a:cs typeface="Arial" panose="020B0604020202020204" pitchFamily="34" charset="0"/>
              </a:rPr>
              <a:t>Reference List:</a:t>
            </a:r>
            <a:endParaRPr lang="en-GB" sz="4000" dirty="0">
              <a:solidFill>
                <a:srgbClr val="002060"/>
              </a:solidFill>
              <a:latin typeface="Modern No. 20" panose="02070704070505020303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253330"/>
            <a:ext cx="10515600" cy="4351338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dirty="0"/>
              <a:t>   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I.M. (2020). PESTEL Analysis of External Environment as a Success Factor of Startup Business. </a:t>
            </a:r>
            <a:r>
              <a:rPr lang="en-GB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ConScienS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 Conference Proceedings,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[online] 1(1), pp.96–102. Available at: 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https://www.ceeol.com/search/chapter-detail?id=1022070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2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   Coccia, M. (2018).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The Fishbone Diagram to Identify, Systematize and </a:t>
            </a:r>
            <a:r>
              <a:rPr lang="en-GB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Analyze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 the Sources of General Purpose Technologies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[online] Journal of Social and Administrative Sciences.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https://papers.ssrn.com/sol3/papers.cfm?abstract_id=3100011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2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   S.-J., Lemon, O. and Mumma, J. (2001).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Diagrams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[online] Sydney.edu.au.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https://plato.sydney.edu.au/entries/diagrams/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 algn="just">
              <a:buNone/>
            </a:pPr>
            <a:r>
              <a:rPr lang="en-GB" sz="12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   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Repenning, N.P. (2017).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The Most Underrated Skill in Management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[online] MIT Sloan Management Review.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https://sloanreview.mit.edu/article/the-most-underrated-skill-in-management/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 algn="just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   Adler, J. and Rips, L. (n.d.).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R E A S O N I N G Studies of Human Inference and Its Foundations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https://fitelson.org/confirmation/reasoning_adler_rips.pdf#page=72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2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 algn="just">
              <a:buNone/>
            </a:pPr>
            <a:endParaRPr lang="en-GB" sz="16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29AFC67-D22D-ED40-F121-2970A409E7F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 rot="16200000">
            <a:off x="4375401" y="4080665"/>
            <a:ext cx="2831598" cy="304800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705129F-5BD6-CE1E-E19D-2DD8932CA06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 rot="5400000">
            <a:off x="33474" y="1398450"/>
            <a:ext cx="261730" cy="14177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EAFDC05-4A18-AE71-DD2D-BFB933D20052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 rot="5400000">
            <a:off x="33474" y="1902033"/>
            <a:ext cx="261730" cy="14177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5A6A08D-B9AE-DB9C-FF93-58C1DEDBE29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 rot="5400000">
            <a:off x="33474" y="2405616"/>
            <a:ext cx="261730" cy="14177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80D959F6-7A83-C532-D6A6-CEA83AF53911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 rot="5400000">
            <a:off x="33474" y="2740797"/>
            <a:ext cx="261730" cy="14177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BC5B80CB-B3D6-93D4-A093-AF15785670C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 rot="5400000">
            <a:off x="33474" y="3227249"/>
            <a:ext cx="261730" cy="141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96" y="484996"/>
            <a:ext cx="10515600" cy="157000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800" b="1" dirty="0">
                <a:latin typeface="Gill Sans Ultra Bold Condensed" panose="020B0A06020104020203" pitchFamily="34" charset="0"/>
                <a:cs typeface="Arial" panose="020B0604020202020204" pitchFamily="34" charset="0"/>
              </a:rPr>
              <a:t>Thank you for listening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43C102C-B460-A4C5-F224-116C74100D9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676939" y="4716859"/>
            <a:ext cx="5387009" cy="1717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3250">
        <p15:prstTrans prst="origami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0643" y="4969565"/>
            <a:ext cx="4699646" cy="1770594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5CC625D-16FB-C082-0879-52B8E206879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798905" y="203803"/>
            <a:ext cx="1364974" cy="95446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E6FD05B-A367-F948-9CF2-0F502DC9623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4760634" y="4940793"/>
            <a:ext cx="1499664" cy="843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A555A84-5542-4C22-B1A5-EDBFC0292E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4d8a5d-01f3-43bc-a8af-65fd9717c7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2341</TotalTime>
  <Words>948</Words>
  <Application>Microsoft Office PowerPoint</Application>
  <PresentationFormat>Widescreen</PresentationFormat>
  <Paragraphs>135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1" baseType="lpstr">
      <vt:lpstr>Arial</vt:lpstr>
      <vt:lpstr>Bahnschrift Light SemiCondensed</vt:lpstr>
      <vt:lpstr>Bahnschrift SemiCondensed</vt:lpstr>
      <vt:lpstr>Gill Sans Ultra Bold Condensed</vt:lpstr>
      <vt:lpstr>Modern No. 20</vt:lpstr>
      <vt:lpstr>Trebuchet MS</vt:lpstr>
      <vt:lpstr>Wingdings</vt:lpstr>
      <vt:lpstr>Wingdings 3</vt:lpstr>
      <vt:lpstr>Facet</vt:lpstr>
      <vt:lpstr>PowerPoint Presentation</vt:lpstr>
      <vt:lpstr>Basil’s Bakery</vt:lpstr>
      <vt:lpstr>An overview of Basil’s Bakery</vt:lpstr>
      <vt:lpstr>Problems Basil’s Bakery are facing</vt:lpstr>
      <vt:lpstr>Critique of the PESTEL Framework</vt:lpstr>
      <vt:lpstr>  Provide an application and discuss the information provided in your PESTEL Framework  </vt:lpstr>
      <vt:lpstr>Provide a critique of the Cause-and-Effect model</vt:lpstr>
      <vt:lpstr>PowerPoint Presentation</vt:lpstr>
      <vt:lpstr>Provide a summary of your Key Findings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BLESSED .</cp:lastModifiedBy>
  <cp:revision>100</cp:revision>
  <dcterms:created xsi:type="dcterms:W3CDTF">2024-01-29T11:42:05Z</dcterms:created>
  <dcterms:modified xsi:type="dcterms:W3CDTF">2026-06-13T21:54:14Z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