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723" r:id="rId5"/>
    <p:sldMasterId id="2147483672" r:id="rId6"/>
  </p:sldMasterIdLst>
  <p:notesMasterIdLst>
    <p:notesMasterId r:id="rId49"/>
  </p:notesMasterIdLst>
  <p:sldIdLst>
    <p:sldId id="256" r:id="rId7"/>
    <p:sldId id="259" r:id="rId8"/>
    <p:sldId id="260" r:id="rId9"/>
    <p:sldId id="261" r:id="rId10"/>
    <p:sldId id="264" r:id="rId11"/>
    <p:sldId id="265" r:id="rId12"/>
    <p:sldId id="266" r:id="rId13"/>
    <p:sldId id="267" r:id="rId14"/>
    <p:sldId id="268" r:id="rId15"/>
    <p:sldId id="291" r:id="rId16"/>
    <p:sldId id="270" r:id="rId17"/>
    <p:sldId id="273" r:id="rId18"/>
    <p:sldId id="335" r:id="rId19"/>
    <p:sldId id="333" r:id="rId20"/>
    <p:sldId id="272" r:id="rId21"/>
    <p:sldId id="334" r:id="rId22"/>
    <p:sldId id="290" r:id="rId23"/>
    <p:sldId id="275" r:id="rId24"/>
    <p:sldId id="336" r:id="rId25"/>
    <p:sldId id="278" r:id="rId26"/>
    <p:sldId id="274" r:id="rId27"/>
    <p:sldId id="280" r:id="rId28"/>
    <p:sldId id="281" r:id="rId29"/>
    <p:sldId id="282" r:id="rId30"/>
    <p:sldId id="326" r:id="rId31"/>
    <p:sldId id="324" r:id="rId32"/>
    <p:sldId id="285" r:id="rId33"/>
    <p:sldId id="286" r:id="rId34"/>
    <p:sldId id="327" r:id="rId35"/>
    <p:sldId id="287" r:id="rId36"/>
    <p:sldId id="288" r:id="rId37"/>
    <p:sldId id="328" r:id="rId38"/>
    <p:sldId id="284" r:id="rId39"/>
    <p:sldId id="325" r:id="rId40"/>
    <p:sldId id="292" r:id="rId41"/>
    <p:sldId id="330" r:id="rId42"/>
    <p:sldId id="331" r:id="rId43"/>
    <p:sldId id="332" r:id="rId44"/>
    <p:sldId id="289" r:id="rId45"/>
    <p:sldId id="279" r:id="rId46"/>
    <p:sldId id="323" r:id="rId47"/>
    <p:sldId id="32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C7F0E1"/>
    <a:srgbClr val="F0F0F0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FC06F5-70A0-57E9-B21E-5CD63B21841F}" v="8" dt="2024-10-07T12:47:08.5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30" y="6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presProps" Target="pres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8" Type="http://schemas.openxmlformats.org/officeDocument/2006/relationships/slide" Target="slides/slide2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4392C-B303-40FD-BC68-78C142F0970E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845D0-53D4-4312-8F17-71CDCA72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654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A13A40-97AA-4A84-B7E5-B46BB067ED7D}" type="slidenum">
              <a:rPr lang="en-GB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404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A13A40-97AA-4A84-B7E5-B46BB067ED7D}" type="slidenum">
              <a:rPr lang="en-GB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863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A13A40-97AA-4A84-B7E5-B46BB067ED7D}" type="slidenum">
              <a:rPr lang="en-GB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3644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A13A40-97AA-4A84-B7E5-B46BB067ED7D}" type="slidenum">
              <a:rPr lang="en-GB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4602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A13A40-97AA-4A84-B7E5-B46BB067ED7D}" type="slidenum">
              <a:rPr lang="en-GB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3684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36E5D3-2D1D-4335-8033-F314E4E9B49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3243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36E5D3-2D1D-4335-8033-F314E4E9B495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5817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8220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702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Read widely and assimilate information from different sources, such as lectures, </a:t>
            </a:r>
            <a:r>
              <a:rPr lang="en-US" err="1">
                <a:cs typeface="Calibri"/>
              </a:rPr>
              <a:t>moodle</a:t>
            </a:r>
            <a:r>
              <a:rPr lang="en-US">
                <a:cs typeface="Calibri"/>
              </a:rPr>
              <a:t>, web,</a:t>
            </a:r>
            <a:r>
              <a:rPr lang="en-GB">
                <a:cs typeface="Calibri"/>
              </a:rPr>
              <a:t> books, journals, tv, newspapers and more. 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Take notes as you go along, making sure to highlight any quotes, paraphrasing, where you got the idea / words/ information from.</a:t>
            </a:r>
            <a:endParaRPr lang="en-GB">
              <a:cs typeface="Calibri"/>
            </a:endParaRP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Focus on ideas not quoting or paraphrasing. Keep asking yourself,  How do you know this information? </a:t>
            </a:r>
            <a:r>
              <a:rPr lang="en-US"/>
              <a:t>Whose idea is it? Attribute the information. </a:t>
            </a:r>
            <a:endParaRPr lang="en-GB"/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Note taking is a skill that is necessary to develop to become a good scholar. 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Draw your own conclusions based on your understanding of the evidence and information you have found and reference and acknowledge your sources, also known as attribution. </a:t>
            </a:r>
            <a:endParaRPr lang="en-GB">
              <a:cs typeface="Calibri"/>
            </a:endParaRPr>
          </a:p>
          <a:p>
            <a:endParaRPr lang="en-GB">
              <a:cs typeface="Calibri"/>
            </a:endParaRPr>
          </a:p>
          <a:p>
            <a:r>
              <a:rPr lang="en-GB">
                <a:cs typeface="Calibri"/>
              </a:rPr>
              <a:t>Repeat </a:t>
            </a:r>
            <a:r>
              <a:rPr lang="en-US">
                <a:cs typeface="Calibri"/>
              </a:rPr>
              <a:t>to yourself as you are writing How do I know this? Where did I read this?</a:t>
            </a:r>
            <a:r>
              <a:rPr lang="en-GB">
                <a:cs typeface="Calibri"/>
              </a:rPr>
              <a:t> This will help you avoid plagiarism. </a:t>
            </a:r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A13A40-97AA-4A84-B7E5-B46BB067ED7D}" type="slidenum">
              <a:rPr lang="en-GB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7047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Questions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332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102350" cy="6858000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6096000" y="0"/>
            <a:ext cx="6089780" cy="68572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78926" y="4698064"/>
            <a:ext cx="5435249" cy="1046857"/>
          </a:xfrm>
        </p:spPr>
        <p:txBody>
          <a:bodyPr/>
          <a:lstStyle>
            <a:lvl1pPr marL="0" indent="0" algn="l">
              <a:buNone/>
              <a:defRPr sz="24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281" y="777"/>
            <a:ext cx="1372730" cy="10621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63" y="447656"/>
            <a:ext cx="1419921" cy="5423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020" y="6460717"/>
            <a:ext cx="1597155" cy="2255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348" y="6472466"/>
            <a:ext cx="1493523" cy="2346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997" y="6411949"/>
            <a:ext cx="1859284" cy="323089"/>
          </a:xfrm>
          <a:prstGeom prst="rect">
            <a:avLst/>
          </a:prstGeom>
        </p:spPr>
      </p:pic>
      <p:cxnSp>
        <p:nvCxnSpPr>
          <p:cNvPr id="18" name="Straight Connector 17"/>
          <p:cNvCxnSpPr/>
          <p:nvPr userDrawn="1"/>
        </p:nvCxnSpPr>
        <p:spPr>
          <a:xfrm>
            <a:off x="6367977" y="1143000"/>
            <a:ext cx="5446198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 userDrawn="1"/>
        </p:nvSpPr>
        <p:spPr>
          <a:xfrm>
            <a:off x="6367977" y="2109158"/>
            <a:ext cx="5446198" cy="18731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367977" y="2286001"/>
            <a:ext cx="5446198" cy="222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695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4315626" y="0"/>
            <a:ext cx="7876374" cy="6858000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4315626" cy="68572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221" y="1263533"/>
            <a:ext cx="3670481" cy="3641841"/>
          </a:xfrm>
        </p:spPr>
        <p:txBody>
          <a:bodyPr>
            <a:normAutofit/>
          </a:bodyPr>
          <a:lstStyle>
            <a:lvl1pPr marL="0" indent="0" algn="l">
              <a:buNone/>
              <a:defRPr sz="4000" i="1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45" y="218254"/>
            <a:ext cx="1023113" cy="102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060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580973" y="2007978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2" name="Text Placeholder 31"/>
          <p:cNvSpPr>
            <a:spLocks noGrp="1"/>
          </p:cNvSpPr>
          <p:nvPr>
            <p:ph type="body" sz="quarter" idx="20" hasCustomPrompt="1"/>
          </p:nvPr>
        </p:nvSpPr>
        <p:spPr>
          <a:xfrm>
            <a:off x="698242" y="1999505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1"/>
          </p:nvPr>
        </p:nvSpPr>
        <p:spPr>
          <a:xfrm>
            <a:off x="1580973" y="2958614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8" name="Text Placeholder 31"/>
          <p:cNvSpPr>
            <a:spLocks noGrp="1"/>
          </p:cNvSpPr>
          <p:nvPr>
            <p:ph type="body" sz="quarter" idx="22" hasCustomPrompt="1"/>
          </p:nvPr>
        </p:nvSpPr>
        <p:spPr>
          <a:xfrm>
            <a:off x="698242" y="2950141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1" name="Text Placeholder 3"/>
          <p:cNvSpPr>
            <a:spLocks noGrp="1"/>
          </p:cNvSpPr>
          <p:nvPr>
            <p:ph type="body" sz="half" idx="23"/>
          </p:nvPr>
        </p:nvSpPr>
        <p:spPr>
          <a:xfrm>
            <a:off x="1580973" y="3896216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3" name="Text Placeholder 31"/>
          <p:cNvSpPr>
            <a:spLocks noGrp="1"/>
          </p:cNvSpPr>
          <p:nvPr>
            <p:ph type="body" sz="quarter" idx="24" hasCustomPrompt="1"/>
          </p:nvPr>
        </p:nvSpPr>
        <p:spPr>
          <a:xfrm>
            <a:off x="698242" y="3887743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4" name="Text Placeholder 3"/>
          <p:cNvSpPr>
            <a:spLocks noGrp="1"/>
          </p:cNvSpPr>
          <p:nvPr>
            <p:ph type="body" sz="half" idx="25"/>
          </p:nvPr>
        </p:nvSpPr>
        <p:spPr>
          <a:xfrm>
            <a:off x="1580973" y="4846852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5" name="Text Placeholder 31"/>
          <p:cNvSpPr>
            <a:spLocks noGrp="1"/>
          </p:cNvSpPr>
          <p:nvPr>
            <p:ph type="body" sz="quarter" idx="26" hasCustomPrompt="1"/>
          </p:nvPr>
        </p:nvSpPr>
        <p:spPr>
          <a:xfrm>
            <a:off x="698242" y="4838379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6" name="Text Placeholder 3"/>
          <p:cNvSpPr>
            <a:spLocks noGrp="1"/>
          </p:cNvSpPr>
          <p:nvPr>
            <p:ph type="body" sz="half" idx="27"/>
          </p:nvPr>
        </p:nvSpPr>
        <p:spPr>
          <a:xfrm>
            <a:off x="7263061" y="1999588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7" name="Text Placeholder 31"/>
          <p:cNvSpPr>
            <a:spLocks noGrp="1"/>
          </p:cNvSpPr>
          <p:nvPr>
            <p:ph type="body" sz="quarter" idx="28" hasCustomPrompt="1"/>
          </p:nvPr>
        </p:nvSpPr>
        <p:spPr>
          <a:xfrm>
            <a:off x="6380330" y="1991115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8" name="Text Placeholder 3"/>
          <p:cNvSpPr>
            <a:spLocks noGrp="1"/>
          </p:cNvSpPr>
          <p:nvPr>
            <p:ph type="body" sz="half" idx="29"/>
          </p:nvPr>
        </p:nvSpPr>
        <p:spPr>
          <a:xfrm>
            <a:off x="7263061" y="2950224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9" name="Text Placeholder 31"/>
          <p:cNvSpPr>
            <a:spLocks noGrp="1"/>
          </p:cNvSpPr>
          <p:nvPr>
            <p:ph type="body" sz="quarter" idx="30" hasCustomPrompt="1"/>
          </p:nvPr>
        </p:nvSpPr>
        <p:spPr>
          <a:xfrm>
            <a:off x="6380330" y="2941751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31"/>
          </p:nvPr>
        </p:nvSpPr>
        <p:spPr>
          <a:xfrm>
            <a:off x="7263061" y="3887826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Text Placeholder 31"/>
          <p:cNvSpPr>
            <a:spLocks noGrp="1"/>
          </p:cNvSpPr>
          <p:nvPr>
            <p:ph type="body" sz="quarter" idx="32" hasCustomPrompt="1"/>
          </p:nvPr>
        </p:nvSpPr>
        <p:spPr>
          <a:xfrm>
            <a:off x="6380330" y="3879353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42" name="Text Placeholder 3"/>
          <p:cNvSpPr>
            <a:spLocks noGrp="1"/>
          </p:cNvSpPr>
          <p:nvPr>
            <p:ph type="body" sz="half" idx="33"/>
          </p:nvPr>
        </p:nvSpPr>
        <p:spPr>
          <a:xfrm>
            <a:off x="7263061" y="4838462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3" name="Text Placeholder 31"/>
          <p:cNvSpPr>
            <a:spLocks noGrp="1"/>
          </p:cNvSpPr>
          <p:nvPr>
            <p:ph type="body" sz="quarter" idx="34" hasCustomPrompt="1"/>
          </p:nvPr>
        </p:nvSpPr>
        <p:spPr>
          <a:xfrm>
            <a:off x="6380330" y="4829989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20924772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8457" y="1600201"/>
            <a:ext cx="5233081" cy="45656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18456" y="262866"/>
            <a:ext cx="10795518" cy="100391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6254749" y="1600201"/>
            <a:ext cx="5239011" cy="456565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50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98500" y="1592263"/>
            <a:ext cx="5253038" cy="45735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254750" y="1592263"/>
            <a:ext cx="5238750" cy="45735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215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42" y="1592263"/>
            <a:ext cx="5253297" cy="494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8243" y="2105367"/>
            <a:ext cx="5253296" cy="40604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4750" y="1592262"/>
            <a:ext cx="5275260" cy="5131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4750" y="2105366"/>
            <a:ext cx="5275262" cy="40604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98242" y="265291"/>
            <a:ext cx="10795518" cy="100391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120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698242" y="1592263"/>
            <a:ext cx="10795518" cy="457404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057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698242" y="1592263"/>
            <a:ext cx="10795518" cy="457404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38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09738"/>
            <a:ext cx="12192000" cy="4379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688" y="1709738"/>
            <a:ext cx="10283761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3688" y="4589463"/>
            <a:ext cx="1028376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7290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553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10056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27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8457" y="1600201"/>
            <a:ext cx="5233081" cy="45656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18456" y="262866"/>
            <a:ext cx="10795518" cy="100391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6254749" y="1600201"/>
            <a:ext cx="5239011" cy="456565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50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698242" y="1592263"/>
            <a:ext cx="10795518" cy="457404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0574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/>
              <a:t>For more information please contact:</a:t>
            </a:r>
            <a:endParaRPr lang="en-GB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254750" y="1592263"/>
            <a:ext cx="5238750" cy="4573587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98500" y="1592263"/>
            <a:ext cx="5253038" cy="4573587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249057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cademic &amp; Digital Skills Staff Feedback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6096000" y="0"/>
            <a:ext cx="6089780" cy="68572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78926" y="4698064"/>
            <a:ext cx="5435249" cy="1046857"/>
          </a:xfrm>
        </p:spPr>
        <p:txBody>
          <a:bodyPr/>
          <a:lstStyle>
            <a:lvl1pPr marL="0" indent="0" algn="l">
              <a:buNone/>
              <a:defRPr sz="24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If you have 5 minutes, please scan the QR code and fill out our feedback form.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281" y="777"/>
            <a:ext cx="1372730" cy="10621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63" y="447656"/>
            <a:ext cx="1419921" cy="5423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020" y="6460717"/>
            <a:ext cx="1597155" cy="22555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997" y="6411949"/>
            <a:ext cx="1859284" cy="323089"/>
          </a:xfrm>
          <a:prstGeom prst="rect">
            <a:avLst/>
          </a:prstGeom>
        </p:spPr>
      </p:pic>
      <p:cxnSp>
        <p:nvCxnSpPr>
          <p:cNvPr id="18" name="Straight Connector 17"/>
          <p:cNvCxnSpPr/>
          <p:nvPr userDrawn="1"/>
        </p:nvCxnSpPr>
        <p:spPr>
          <a:xfrm>
            <a:off x="6367977" y="1143000"/>
            <a:ext cx="5446198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 userDrawn="1"/>
        </p:nvSpPr>
        <p:spPr>
          <a:xfrm>
            <a:off x="6367977" y="2109158"/>
            <a:ext cx="5446198" cy="18731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6367977" y="2286001"/>
            <a:ext cx="5446198" cy="22254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Let us know how we did.</a:t>
            </a:r>
            <a:endParaRPr lang="en-GB" dirty="0"/>
          </a:p>
        </p:txBody>
      </p:sp>
      <p:pic>
        <p:nvPicPr>
          <p:cNvPr id="5" name="Picture 4" descr="A black and white logo&#10;&#10;Description automatically generated">
            <a:extLst>
              <a:ext uri="{FF2B5EF4-FFF2-40B4-BE49-F238E27FC236}">
                <a16:creationId xmlns:a16="http://schemas.microsoft.com/office/drawing/2014/main" id="{31902595-C364-A4B2-515E-5E10574F8B3A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9418" y="6433496"/>
            <a:ext cx="1642943" cy="27999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72279F1-D9AF-8330-23A0-0B7F6D6F37F8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29067" y="1143000"/>
            <a:ext cx="4749196" cy="474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0886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>
            <a:off x="0" y="713"/>
            <a:ext cx="12192000" cy="6867071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 userDrawn="1"/>
        </p:nvSpPr>
        <p:spPr>
          <a:xfrm>
            <a:off x="0" y="713"/>
            <a:ext cx="12192000" cy="127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 userDrawn="1"/>
        </p:nvSpPr>
        <p:spPr>
          <a:xfrm>
            <a:off x="0" y="6311899"/>
            <a:ext cx="12192000" cy="5551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8" cy="10039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40" y="1592263"/>
            <a:ext cx="10795520" cy="4574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605" y="6468047"/>
            <a:ext cx="1597155" cy="2255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239" y="6452997"/>
            <a:ext cx="1493523" cy="2346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42" y="6419278"/>
            <a:ext cx="1859284" cy="323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8" r:id="rId3"/>
    <p:sldLayoutId id="2147483652" r:id="rId4"/>
    <p:sldLayoutId id="2147483661" r:id="rId5"/>
    <p:sldLayoutId id="2147483653" r:id="rId6"/>
    <p:sldLayoutId id="2147483650" r:id="rId7"/>
    <p:sldLayoutId id="2147483662" r:id="rId8"/>
    <p:sldLayoutId id="2147483651" r:id="rId9"/>
    <p:sldLayoutId id="2147483654" r:id="rId10"/>
    <p:sldLayoutId id="2147483655" r:id="rId11"/>
    <p:sldLayoutId id="214748366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003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3884" userDrawn="1">
          <p15:clr>
            <a:srgbClr val="F26B43"/>
          </p15:clr>
        </p15:guide>
        <p15:guide id="4" pos="3940" userDrawn="1">
          <p15:clr>
            <a:srgbClr val="F26B43"/>
          </p15:clr>
        </p15:guide>
        <p15:guide id="5" pos="3749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>
            <a:off x="0" y="713"/>
            <a:ext cx="12192000" cy="6867071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 userDrawn="1"/>
        </p:nvSpPr>
        <p:spPr>
          <a:xfrm>
            <a:off x="0" y="713"/>
            <a:ext cx="12192000" cy="127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 userDrawn="1"/>
        </p:nvSpPr>
        <p:spPr>
          <a:xfrm>
            <a:off x="0" y="6311899"/>
            <a:ext cx="12192000" cy="5551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8" cy="10039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40" y="1592263"/>
            <a:ext cx="10795520" cy="4574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605" y="6468047"/>
            <a:ext cx="1597155" cy="2255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239" y="6452997"/>
            <a:ext cx="1493523" cy="2346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42" y="6419278"/>
            <a:ext cx="1859284" cy="323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30" r:id="rId2"/>
    <p:sldLayoutId id="2147483731" r:id="rId3"/>
    <p:sldLayoutId id="214748373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003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3884" userDrawn="1">
          <p15:clr>
            <a:srgbClr val="F26B43"/>
          </p15:clr>
        </p15:guide>
        <p15:guide id="4" pos="3940" userDrawn="1">
          <p15:clr>
            <a:srgbClr val="F26B43"/>
          </p15:clr>
        </p15:guide>
        <p15:guide id="5" pos="3749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mod/page/view.php?id=515758" TargetMode="External"/><Relationship Id="rId2" Type="http://schemas.openxmlformats.org/officeDocument/2006/relationships/hyperlink" Target="https://moodle.uwtsd.ac.uk/course/view.php?id=11455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moodle.uwtsd.ac.uk/mod/page/view.php?id=515794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commons.org/licenses/by/4.0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9.png"/><Relationship Id="rId4" Type="http://schemas.openxmlformats.org/officeDocument/2006/relationships/hyperlink" Target="https://libguides.leedsbeckett.ac.uk/home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-citethemrightonline-com.ezproxy.uwtsd.ac.uk/article?docid=b-9781350928060&amp;tocid=b-9781350928060-setting-out-citations" TargetMode="External"/><Relationship Id="rId2" Type="http://schemas.openxmlformats.org/officeDocument/2006/relationships/hyperlink" Target="https://librarysearch.uwtsd.ac.uk/permalink/44WHELF_UWTSD/1pbrh66/alma99100241658802421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hyperlink" Target="https://moodle.uwtsd.ac.uk/mod/page/view.php?id=475604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theconversation.com/student-loans-would-a-graduate-tax-be-a-better-option-179253" TargetMode="Externa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theconversation.com/student-loans-would-a-graduate-tax-be-a-better-option-179253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moodle.uwtsd.ac.uk/mod/page/view.php?id=515794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commons.org/licenses/by/4.0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9.png"/><Relationship Id="rId4" Type="http://schemas.openxmlformats.org/officeDocument/2006/relationships/hyperlink" Target="https://libguides.leedsbeckett.ac.uk/home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search.uwtsd.ac.uk/permalink/44WHELF_UWTSD/1pbrh66/alma99100633602802421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search.uwtsd.ac.uk/permalink/44WHELF_UWTSD/11c0l68/alma99100436002502421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s://whelf-uwtsd.leganto.exlibrisgroup.com/SAML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zbib.org/" TargetMode="External"/><Relationship Id="rId7" Type="http://schemas.openxmlformats.org/officeDocument/2006/relationships/hyperlink" Target="https://moodle.uwtsd.ac.uk/mod/page/view.php?id=515793" TargetMode="External"/><Relationship Id="rId2" Type="http://schemas.openxmlformats.org/officeDocument/2006/relationships/hyperlink" Target="https://www.mybib.com/" TargetMode="Externa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mendeley.com/" TargetMode="External"/><Relationship Id="rId5" Type="http://schemas.openxmlformats.org/officeDocument/2006/relationships/hyperlink" Target="https://refworks.proquest.com/signup/email/" TargetMode="External"/><Relationship Id="rId4" Type="http://schemas.openxmlformats.org/officeDocument/2006/relationships/hyperlink" Target="https://www.zotero.org/" TargetMode="Externa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13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8.sv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svg"/><Relationship Id="rId4" Type="http://schemas.openxmlformats.org/officeDocument/2006/relationships/image" Target="../media/image36.svg"/><Relationship Id="rId9" Type="http://schemas.openxmlformats.org/officeDocument/2006/relationships/image" Target="../media/image41.png"/><Relationship Id="rId14" Type="http://schemas.openxmlformats.org/officeDocument/2006/relationships/image" Target="../media/image46.sv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7" Type="http://schemas.openxmlformats.org/officeDocument/2006/relationships/hyperlink" Target="https://www.youtube.com/playlist?list=PL8VCrbt1ecOQowwz2oxP4SmV0q3gWXw04" TargetMode="Externa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intranet.uwtsd.ac.uk/media/279/download?attachment" TargetMode="External"/><Relationship Id="rId5" Type="http://schemas.openxmlformats.org/officeDocument/2006/relationships/hyperlink" Target="https://librarysearch.uwtsd.ac.uk/permalink/44WHELF_UWTSD/11c0l68/alma99100436002502421" TargetMode="External"/><Relationship Id="rId4" Type="http://schemas.openxmlformats.org/officeDocument/2006/relationships/hyperlink" Target="https://moodle.uwtsd.ac.uk/course/view.php?id=11455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mailto:l.ellis@uwtsd.ac.uk" TargetMode="External"/><Relationship Id="rId7" Type="http://schemas.openxmlformats.org/officeDocument/2006/relationships/hyperlink" Target="mailto:infoskills@uwtsd.ac.uk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hyperlink" Target="mailto:library@uwtsd.ac.uk" TargetMode="External"/><Relationship Id="rId5" Type="http://schemas.openxmlformats.org/officeDocument/2006/relationships/hyperlink" Target="Image%20by%20%3ca%20href=%22https:/pixabay.com/users/geralt-9301/?utm_source=link-attribution&amp;utm_medium=referral&amp;utm_campaign=image&amp;utm_content=1699948%22%3eGerd%20Altmann%3c/a%3e%20from%20%3ca%20href=%22https://pixabay.com//?utm_source=link-attribution&amp;utm_medium=referral&amp;utm_campaign=image&amp;utm_content=1699948%22%3ePixabay%3c/a%3e" TargetMode="External"/><Relationship Id="rId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78926" y="4993032"/>
            <a:ext cx="4986653" cy="1046857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>
                <a:latin typeface="Calibri" panose="020F0502020204030204" pitchFamily="34" charset="0"/>
                <a:ea typeface="Calibri Light"/>
                <a:cs typeface="Calibri" panose="020F0502020204030204" pitchFamily="34" charset="0"/>
              </a:rPr>
              <a:t>Lisa Ellis</a:t>
            </a:r>
          </a:p>
          <a:p>
            <a:r>
              <a:rPr lang="en-GB">
                <a:latin typeface="Calibri" panose="020F0502020204030204" pitchFamily="34" charset="0"/>
                <a:ea typeface="Calibri Light"/>
                <a:cs typeface="Calibri" panose="020F0502020204030204" pitchFamily="34" charset="0"/>
              </a:rPr>
              <a:t>Academic Liaison Librarian</a:t>
            </a:r>
          </a:p>
          <a:p>
            <a:r>
              <a:rPr lang="en-GB">
                <a:latin typeface="Calibri" panose="020F0502020204030204" pitchFamily="34" charset="0"/>
                <a:ea typeface="Calibri Light"/>
                <a:cs typeface="Calibri" panose="020F0502020204030204" pitchFamily="34" charset="0"/>
              </a:rPr>
              <a:t>Institute of Management and Health (IMH)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378926" y="1703550"/>
            <a:ext cx="5552105" cy="2600255"/>
          </a:xfrm>
        </p:spPr>
        <p:txBody>
          <a:bodyPr>
            <a:noAutofit/>
          </a:bodyPr>
          <a:lstStyle/>
          <a:p>
            <a:r>
              <a:rPr lang="en-GB" sz="6000">
                <a:latin typeface="Calibri" panose="020F0502020204030204" pitchFamily="34" charset="0"/>
                <a:cs typeface="Calibri" panose="020F0502020204030204" pitchFamily="34" charset="0"/>
              </a:rPr>
              <a:t>UWTSD’s Intro to Harvard Referencing </a:t>
            </a:r>
          </a:p>
        </p:txBody>
      </p:sp>
      <p:pic>
        <p:nvPicPr>
          <p:cNvPr id="11" name="Picture Placeholder 10" descr="A book cover with text and windows&#10;&#10;Description automatically generated">
            <a:extLst>
              <a:ext uri="{FF2B5EF4-FFF2-40B4-BE49-F238E27FC236}">
                <a16:creationId xmlns:a16="http://schemas.microsoft.com/office/drawing/2014/main" id="{E3E80199-16D0-F0CE-68E4-7D2B62572E6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l="6181" r="6181"/>
          <a:stretch/>
        </p:blipFill>
        <p:spPr>
          <a:xfrm>
            <a:off x="0" y="-136"/>
            <a:ext cx="6096205" cy="6876706"/>
          </a:xfrm>
        </p:spPr>
      </p:pic>
    </p:spTree>
    <p:extLst>
      <p:ext uri="{BB962C8B-B14F-4D97-AF65-F5344CB8AC3E}">
        <p14:creationId xmlns:p14="http://schemas.microsoft.com/office/powerpoint/2010/main" val="415385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8E013-EB50-0794-19DB-860126EC7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177A6C-35E3-CEE8-0E10-458EA438CEC1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You should already have a basic understanding of referencing and its importance if you have completed the following 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Library Infoskills 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Units:</a:t>
            </a:r>
          </a:p>
          <a:p>
            <a:pPr marL="0" indent="0">
              <a:buNone/>
            </a:pP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Academic Integrity &amp; Plagiarism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Referencing: The Basics</a:t>
            </a: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It is strongly advised you complete both these units if you have not done so already. These will help you develop the academic skills required in identifying sources and referencing correctly.</a:t>
            </a:r>
          </a:p>
        </p:txBody>
      </p:sp>
    </p:spTree>
    <p:extLst>
      <p:ext uri="{BB962C8B-B14F-4D97-AF65-F5344CB8AC3E}">
        <p14:creationId xmlns:p14="http://schemas.microsoft.com/office/powerpoint/2010/main" val="102503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95EA9-4064-472E-3E3D-417142633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Harvard Referencing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BF91CC-7015-346B-40C6-D9940B9AABF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8242" y="1592263"/>
            <a:ext cx="11210860" cy="4574040"/>
          </a:xfrm>
        </p:spPr>
        <p:txBody>
          <a:bodyPr/>
          <a:lstStyle/>
          <a:p>
            <a:pPr marL="0" indent="0">
              <a:buNone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There are 2 parts to Harvard referencing:</a:t>
            </a:r>
          </a:p>
          <a:p>
            <a:pPr marL="0" indent="0">
              <a:buNone/>
            </a:pP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b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in-text citation:  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(A brief acknowledgement of your source in the body of your work.)</a:t>
            </a:r>
          </a:p>
          <a:p>
            <a:pPr marL="514350" indent="-514350">
              <a:buFont typeface="+mj-lt"/>
              <a:buAutoNum type="arabicPeriod"/>
            </a:pP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b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reference list: 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(Providing your reader with the full reference details at the end of your work.) </a:t>
            </a:r>
          </a:p>
        </p:txBody>
      </p:sp>
    </p:spTree>
    <p:extLst>
      <p:ext uri="{BB962C8B-B14F-4D97-AF65-F5344CB8AC3E}">
        <p14:creationId xmlns:p14="http://schemas.microsoft.com/office/powerpoint/2010/main" val="231180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Café owner holding a cake in kitchen">
            <a:extLst>
              <a:ext uri="{FF2B5EF4-FFF2-40B4-BE49-F238E27FC236}">
                <a16:creationId xmlns:a16="http://schemas.microsoft.com/office/drawing/2014/main" id="{9CCF3C5F-8F4C-8435-51E6-67222B84727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1" r="11721"/>
          <a:stretch>
            <a:fillRect/>
          </a:stretch>
        </p:blipFill>
        <p:spPr/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948658D-F08E-A687-626F-90C3ED37CB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6221" y="1263533"/>
            <a:ext cx="3887194" cy="3613267"/>
          </a:xfrm>
        </p:spPr>
        <p:txBody>
          <a:bodyPr>
            <a:noAutofit/>
          </a:bodyPr>
          <a:lstStyle/>
          <a:p>
            <a:r>
              <a:rPr lang="en-GB" sz="6000">
                <a:latin typeface="Calibri" panose="020F0502020204030204" pitchFamily="34" charset="0"/>
                <a:cs typeface="Calibri" panose="020F0502020204030204" pitchFamily="34" charset="0"/>
              </a:rPr>
              <a:t>Referencing your work is a bit like baking a cake…</a:t>
            </a:r>
          </a:p>
        </p:txBody>
      </p:sp>
    </p:spTree>
    <p:extLst>
      <p:ext uri="{BB962C8B-B14F-4D97-AF65-F5344CB8AC3E}">
        <p14:creationId xmlns:p14="http://schemas.microsoft.com/office/powerpoint/2010/main" val="364841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Video 5" descr="Book Turning A Page">
            <a:extLst>
              <a:ext uri="{FF2B5EF4-FFF2-40B4-BE49-F238E27FC236}">
                <a16:creationId xmlns:a16="http://schemas.microsoft.com/office/drawing/2014/main" id="{7A8994EF-763E-4206-27D0-4B80575329A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21772" r="13441" b="-1"/>
          <a:stretch/>
        </p:blipFill>
        <p:spPr>
          <a:xfrm>
            <a:off x="96917" y="2837942"/>
            <a:ext cx="12095083" cy="33746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44B3C22D-DB43-6D97-0B9C-4402CCBD6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DFA55-FD2E-521D-42C2-513DC4EDDB4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95649" y="1789379"/>
            <a:ext cx="11484633" cy="241029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100" b="1" dirty="0">
                <a:latin typeface="Calibri"/>
                <a:cs typeface="Calibri"/>
              </a:rPr>
              <a:t>Finding recipes </a:t>
            </a:r>
            <a:r>
              <a:rPr lang="en-GB" sz="3100" b="1" dirty="0">
                <a:solidFill>
                  <a:schemeClr val="accent2"/>
                </a:solidFill>
                <a:latin typeface="Calibri"/>
                <a:cs typeface="Calibri"/>
              </a:rPr>
              <a:t>(Sources).</a:t>
            </a:r>
          </a:p>
          <a:p>
            <a:pPr marL="0" indent="0">
              <a:buNone/>
            </a:pPr>
            <a:endParaRPr lang="en-GB" sz="3100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3100" dirty="0">
                <a:latin typeface="Calibri"/>
                <a:ea typeface="Calibri"/>
                <a:cs typeface="Calibri"/>
              </a:rPr>
              <a:t>Similar to searching for recipes for a cake, you search in books and online for information and sources on your topic.</a:t>
            </a:r>
            <a:endParaRPr lang="en-GB" sz="3100" dirty="0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3100"/>
          </a:p>
        </p:txBody>
      </p:sp>
    </p:spTree>
    <p:extLst>
      <p:ext uri="{BB962C8B-B14F-4D97-AF65-F5344CB8AC3E}">
        <p14:creationId xmlns:p14="http://schemas.microsoft.com/office/powerpoint/2010/main" val="214043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9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ggs and baking ingredients">
            <a:extLst>
              <a:ext uri="{FF2B5EF4-FFF2-40B4-BE49-F238E27FC236}">
                <a16:creationId xmlns:a16="http://schemas.microsoft.com/office/drawing/2014/main" id="{742EF628-0104-9123-1CAB-5F135190BD9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744" r="-1" b="351"/>
          <a:stretch/>
        </p:blipFill>
        <p:spPr>
          <a:xfrm>
            <a:off x="5611092" y="1272680"/>
            <a:ext cx="6580908" cy="50243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F5D30E2-DFA9-BCC3-0C73-2AE7385E0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C0C92C-07D0-5F3D-73FD-CFEFD7BD39B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17242" y="2185465"/>
            <a:ext cx="5293850" cy="31987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100" b="1">
                <a:latin typeface="Calibri" panose="020F0502020204030204" pitchFamily="34" charset="0"/>
                <a:cs typeface="Calibri" panose="020F0502020204030204" pitchFamily="34" charset="0"/>
              </a:rPr>
              <a:t>Ingredients </a:t>
            </a:r>
            <a:r>
              <a:rPr lang="en-GB" sz="3100" b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(Information).</a:t>
            </a:r>
          </a:p>
          <a:p>
            <a:pPr marL="0" indent="0">
              <a:buNone/>
            </a:pPr>
            <a:endParaRPr lang="en-GB" sz="3100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3100">
                <a:latin typeface="Calibri" panose="020F0502020204030204" pitchFamily="34" charset="0"/>
                <a:cs typeface="Calibri" panose="020F0502020204030204" pitchFamily="34" charset="0"/>
              </a:rPr>
              <a:t>Just as you gather ingredients listed in a recipe, you collate ideas, information, and quotes from your sources. </a:t>
            </a:r>
          </a:p>
        </p:txBody>
      </p:sp>
    </p:spTree>
    <p:extLst>
      <p:ext uri="{BB962C8B-B14F-4D97-AF65-F5344CB8AC3E}">
        <p14:creationId xmlns:p14="http://schemas.microsoft.com/office/powerpoint/2010/main" val="32823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888DC-3D59-D7B7-D166-BDDDD37CA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8" cy="1003916"/>
          </a:xfrm>
        </p:spPr>
        <p:txBody>
          <a:bodyPr anchor="ctr">
            <a:normAutofit/>
          </a:bodyPr>
          <a:lstStyle/>
          <a:p>
            <a:r>
              <a:rPr lang="en-GB"/>
              <a:t>Integrating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6C9C08-E9C4-53B3-1ED0-5EF8F6E3B63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10314" y="2284991"/>
            <a:ext cx="5169615" cy="3166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>
                <a:latin typeface="Calibri" panose="020F0502020204030204" pitchFamily="34" charset="0"/>
                <a:cs typeface="Calibri" panose="020F0502020204030204" pitchFamily="34" charset="0"/>
              </a:rPr>
              <a:t>Mixing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(Integrating Information).</a:t>
            </a:r>
          </a:p>
          <a:p>
            <a:pPr marL="0" indent="0">
              <a:buNone/>
            </a:pP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Combining ingredients for your cake, can be likened to integrating information from your sources into your work, using in-text citations.</a:t>
            </a:r>
          </a:p>
          <a:p>
            <a:pPr marL="0" indent="0">
              <a:buNone/>
            </a:pPr>
            <a:endParaRPr lang="en-GB"/>
          </a:p>
        </p:txBody>
      </p:sp>
      <p:pic>
        <p:nvPicPr>
          <p:cNvPr id="5" name="Picture 4" descr="Mixing chocolate batter in a bowl">
            <a:extLst>
              <a:ext uri="{FF2B5EF4-FFF2-40B4-BE49-F238E27FC236}">
                <a16:creationId xmlns:a16="http://schemas.microsoft.com/office/drawing/2014/main" id="{55987F1D-266B-43E9-A5F1-BA78F5504B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7" r="6091" b="-1"/>
          <a:stretch/>
        </p:blipFill>
        <p:spPr>
          <a:xfrm>
            <a:off x="6096000" y="1256200"/>
            <a:ext cx="6096000" cy="50617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198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1FB3A8-640B-2B97-75E8-115525BF12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8456" y="2295583"/>
            <a:ext cx="5233081" cy="27308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>
                <a:latin typeface="Calibri" panose="020F0502020204030204" pitchFamily="34" charset="0"/>
                <a:cs typeface="Calibri" panose="020F0502020204030204" pitchFamily="34" charset="0"/>
              </a:rPr>
              <a:t>Baking </a:t>
            </a:r>
            <a:r>
              <a:rPr lang="en-GB" b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(Writing).</a:t>
            </a:r>
          </a:p>
          <a:p>
            <a:pPr marL="0" indent="0">
              <a:buNone/>
            </a:pP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Baking the cake is like writing your assignment. Where you bring all your reading and notes into one cohesive piece.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p:sp>
        <p:nvSpPr>
          <p:cNvPr id="10" name="Title 2">
            <a:extLst>
              <a:ext uri="{FF2B5EF4-FFF2-40B4-BE49-F238E27FC236}">
                <a16:creationId xmlns:a16="http://schemas.microsoft.com/office/drawing/2014/main" id="{2BDC1CE9-55DE-B6C6-46DB-490504A71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6" y="262866"/>
            <a:ext cx="10795518" cy="1003916"/>
          </a:xfrm>
        </p:spPr>
        <p:txBody>
          <a:bodyPr/>
          <a:lstStyle/>
          <a:p>
            <a:r>
              <a:rPr lang="en-US"/>
              <a:t>Writing</a:t>
            </a:r>
          </a:p>
        </p:txBody>
      </p:sp>
      <p:pic>
        <p:nvPicPr>
          <p:cNvPr id="5" name="Picture 4" descr="Man putting food into oven">
            <a:extLst>
              <a:ext uri="{FF2B5EF4-FFF2-40B4-BE49-F238E27FC236}">
                <a16:creationId xmlns:a16="http://schemas.microsoft.com/office/drawing/2014/main" id="{8D7C7E3B-C91A-44C0-B466-1E738ED607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4" t="-1" r="24700" b="2"/>
          <a:stretch/>
        </p:blipFill>
        <p:spPr>
          <a:xfrm>
            <a:off x="6685523" y="1266782"/>
            <a:ext cx="5506477" cy="50617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571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9EDDF-0584-6522-8F0C-7EAF0C9B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41A04-3D6C-7D56-0FD1-B2785590E9D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23028" y="2046726"/>
            <a:ext cx="5335703" cy="383390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Calibri"/>
                <a:ea typeface="Calibri"/>
                <a:cs typeface="Calibri"/>
              </a:rPr>
              <a:t>Decorating </a:t>
            </a:r>
            <a:r>
              <a:rPr lang="en-GB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(Referencing). </a:t>
            </a:r>
          </a:p>
          <a:p>
            <a:pPr marL="0" indent="0">
              <a:buNone/>
            </a:pP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The final decoration is essential to any professional finish.</a:t>
            </a:r>
          </a:p>
          <a:p>
            <a:pPr marL="0" indent="0">
              <a:buNone/>
            </a:pPr>
            <a:endParaRPr lang="en-GB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Adding a full reference list at the end of your work, is a requirement when writing any academic work.</a:t>
            </a:r>
            <a:endParaRPr lang="en-GB" dirty="0">
              <a:ea typeface="Calibri Light"/>
              <a:cs typeface="Calibri Light"/>
            </a:endParaRPr>
          </a:p>
        </p:txBody>
      </p:sp>
      <p:pic>
        <p:nvPicPr>
          <p:cNvPr id="7" name="Picture 6" descr="Pink cupcakes with roses">
            <a:extLst>
              <a:ext uri="{FF2B5EF4-FFF2-40B4-BE49-F238E27FC236}">
                <a16:creationId xmlns:a16="http://schemas.microsoft.com/office/drawing/2014/main" id="{2942316E-3F96-F0EB-707A-CC63B2B34A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373" y="1297681"/>
            <a:ext cx="5807627" cy="502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24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95EA9-4064-472E-3E3D-417142633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Writing your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BF91CC-7015-346B-40C6-D9940B9AABF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8242" y="1592263"/>
            <a:ext cx="11210860" cy="4574040"/>
          </a:xfrm>
        </p:spPr>
        <p:txBody>
          <a:bodyPr/>
          <a:lstStyle/>
          <a:p>
            <a:pPr marL="0" indent="0">
              <a:buNone/>
            </a:pP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b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in-text citation:  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(A brief acknowledgement of your source in the body of your work.)</a:t>
            </a:r>
          </a:p>
          <a:p>
            <a:pPr marL="514350" indent="-514350">
              <a:buFont typeface="+mj-lt"/>
              <a:buAutoNum type="arabicPeriod"/>
            </a:pP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b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reference list: 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(Providing your reader with the full reference details at the end of your work.) </a:t>
            </a:r>
          </a:p>
        </p:txBody>
      </p:sp>
    </p:spTree>
    <p:extLst>
      <p:ext uri="{BB962C8B-B14F-4D97-AF65-F5344CB8AC3E}">
        <p14:creationId xmlns:p14="http://schemas.microsoft.com/office/powerpoint/2010/main" val="167320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FF292-9EB9-41A8-8FEB-FB095EA84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>
                <a:cs typeface="Calibri Light"/>
              </a:rPr>
              <a:t>Integrating sources into your work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2C818-8E7F-47DB-9908-134F01B7FE1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03414" y="2123412"/>
            <a:ext cx="11847037" cy="417415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>
                <a:latin typeface="Arial"/>
                <a:ea typeface="+mn-lt"/>
                <a:cs typeface="+mn-lt"/>
              </a:rPr>
              <a:t>Used to let you reader know when you have used the ideas or words of another. </a:t>
            </a:r>
            <a:endParaRPr lang="en-US"/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rial"/>
                <a:ea typeface="+mn-lt"/>
                <a:cs typeface="+mn-lt"/>
              </a:rPr>
              <a:t>Allows you to acknowledge and discuss their work in your text, by quoting, paraphrasing, or summarizing.</a:t>
            </a: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rial"/>
                <a:ea typeface="+mn-lt"/>
                <a:cs typeface="+mn-lt"/>
              </a:rPr>
              <a:t>Forms part of your word count therefore, is brief. </a:t>
            </a:r>
            <a:endParaRPr lang="en-US" sz="2200">
              <a:solidFill>
                <a:srgbClr val="D1428D"/>
              </a:solidFill>
              <a:latin typeface="Arial"/>
              <a:ea typeface="+mn-lt"/>
              <a:cs typeface="+mn-lt"/>
            </a:endParaRP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rial"/>
                <a:ea typeface="+mn-lt"/>
                <a:cs typeface="+mn-lt"/>
              </a:rPr>
              <a:t>It contains the following information </a:t>
            </a:r>
            <a:r>
              <a:rPr lang="en-US" sz="2200" b="1" dirty="0">
                <a:latin typeface="Arial"/>
                <a:ea typeface="+mn-lt"/>
                <a:cs typeface="+mn-lt"/>
              </a:rPr>
              <a:t>only:</a:t>
            </a:r>
            <a:endParaRPr lang="en-US" sz="2200" dirty="0">
              <a:latin typeface="Arial"/>
              <a:ea typeface="+mn-lt"/>
              <a:cs typeface="+mn-lt"/>
            </a:endParaRPr>
          </a:p>
          <a:p>
            <a:pPr marL="0" indent="0">
              <a:spcBef>
                <a:spcPts val="1200"/>
              </a:spcBef>
              <a:buNone/>
            </a:pPr>
            <a:endParaRPr lang="en-US" sz="2200" b="1" dirty="0">
              <a:solidFill>
                <a:srgbClr val="000000"/>
              </a:solidFill>
              <a:latin typeface="Arial"/>
              <a:ea typeface="+mn-lt"/>
              <a:cs typeface="+mn-lt"/>
            </a:endParaRPr>
          </a:p>
          <a:p>
            <a:pPr lv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accent2"/>
                </a:solidFill>
                <a:latin typeface="Arial"/>
                <a:ea typeface="+mn-lt"/>
                <a:cs typeface="+mn-lt"/>
              </a:rPr>
              <a:t>Author</a:t>
            </a:r>
            <a:r>
              <a:rPr lang="en-US" sz="2200" dirty="0">
                <a:solidFill>
                  <a:schemeClr val="accent2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sz="2200" dirty="0">
                <a:latin typeface="Arial"/>
                <a:ea typeface="+mn-lt"/>
                <a:cs typeface="+mn-lt"/>
              </a:rPr>
              <a:t>/ editor’s surname.</a:t>
            </a:r>
          </a:p>
          <a:p>
            <a:pPr lv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accent2"/>
                </a:solidFill>
                <a:latin typeface="Arial"/>
                <a:ea typeface="+mn-lt"/>
                <a:cs typeface="+mn-lt"/>
              </a:rPr>
              <a:t>Year</a:t>
            </a:r>
            <a:r>
              <a:rPr lang="en-US" sz="2200" b="1" dirty="0">
                <a:latin typeface="Arial"/>
                <a:ea typeface="+mn-lt"/>
                <a:cs typeface="+mn-lt"/>
              </a:rPr>
              <a:t> </a:t>
            </a:r>
            <a:r>
              <a:rPr lang="en-US" sz="2200" dirty="0">
                <a:latin typeface="Arial"/>
                <a:ea typeface="+mn-lt"/>
                <a:cs typeface="+mn-lt"/>
              </a:rPr>
              <a:t>of publication.</a:t>
            </a:r>
          </a:p>
          <a:p>
            <a:pPr lv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accent2"/>
                </a:solidFill>
                <a:latin typeface="Arial"/>
                <a:ea typeface="+mn-lt"/>
                <a:cs typeface="+mn-lt"/>
              </a:rPr>
              <a:t>Page numbers</a:t>
            </a:r>
            <a:r>
              <a:rPr lang="en-US" sz="2200" dirty="0">
                <a:latin typeface="Arial"/>
                <a:ea typeface="+mn-lt"/>
                <a:cs typeface="+mn-lt"/>
              </a:rPr>
              <a:t> (if quoting or referring to a specific part or idea).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B7474C-B94C-73FA-7833-D5F5ECB67C8D}"/>
              </a:ext>
            </a:extLst>
          </p:cNvPr>
          <p:cNvSpPr txBox="1"/>
          <p:nvPr/>
        </p:nvSpPr>
        <p:spPr>
          <a:xfrm>
            <a:off x="304800" y="1378225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latin typeface="Calibri"/>
                <a:ea typeface="Calibri Light"/>
                <a:cs typeface="Calibri Light"/>
              </a:rPr>
              <a:t>In-text citation...</a:t>
            </a:r>
            <a:endParaRPr lang="en-US" sz="2800" b="1" dirty="0">
              <a:solidFill>
                <a:schemeClr val="accent2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780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33FB3-EE54-246F-EF55-D576F073C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Quoting v Paraphrasing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E6BF9-21AE-8960-A0B4-9AB730964DD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65030" y="1908444"/>
            <a:ext cx="7760536" cy="397218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6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Quoting</a:t>
            </a:r>
            <a:r>
              <a:rPr lang="en-GB" sz="2600" dirty="0">
                <a:latin typeface="Calibri"/>
                <a:ea typeface="Calibri"/>
                <a:cs typeface="Calibri"/>
              </a:rPr>
              <a:t>: copying someone else’s words exactly as they appear in the original text.</a:t>
            </a:r>
          </a:p>
          <a:p>
            <a:pPr marL="0" indent="0">
              <a:buNone/>
            </a:pPr>
            <a:endParaRPr lang="en-GB" sz="26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6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Paraphrasing</a:t>
            </a:r>
            <a:r>
              <a:rPr lang="en-GB" sz="2600" dirty="0">
                <a:latin typeface="Calibri"/>
                <a:ea typeface="Calibri"/>
                <a:cs typeface="Calibri"/>
              </a:rPr>
              <a:t>:  using someone else’s words or ideas and writing in your own words. 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6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6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Summarising</a:t>
            </a:r>
            <a:r>
              <a:rPr lang="en-GB" sz="2600" dirty="0">
                <a:latin typeface="Calibri"/>
                <a:ea typeface="Calibri"/>
                <a:cs typeface="Calibri"/>
              </a:rPr>
              <a:t>:  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writing</a:t>
            </a:r>
            <a:r>
              <a:rPr lang="en-GB" sz="26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 a </a:t>
            </a:r>
            <a:r>
              <a:rPr lang="en-GB" sz="2600" i="0" dirty="0">
                <a:effectLst/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brief overview </a:t>
            </a:r>
            <a:r>
              <a:rPr lang="en-GB" sz="26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of someone else's idea in your own words. </a:t>
            </a:r>
            <a:r>
              <a:rPr lang="en-GB" sz="2600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Example</a:t>
            </a:r>
            <a:r>
              <a:rPr lang="en-GB" sz="26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: writing the findings of a research article in a journal in a few sentences.</a:t>
            </a:r>
            <a:endParaRPr lang="en-GB" sz="2600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n-GB" sz="2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Graphic 4" descr="Quotes with solid fill">
            <a:extLst>
              <a:ext uri="{FF2B5EF4-FFF2-40B4-BE49-F238E27FC236}">
                <a16:creationId xmlns:a16="http://schemas.microsoft.com/office/drawing/2014/main" id="{ECBEE272-6064-1A45-1667-289D9FEEE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12628" y="1819069"/>
            <a:ext cx="4150935" cy="4150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62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FF292-9EB9-41A8-8FEB-FB095EA84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>
                <a:cs typeface="Calibri Light"/>
              </a:rPr>
              <a:t>Paraphrasing example...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2C818-8E7F-47DB-9908-134F01B7FE1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51741" y="2424272"/>
            <a:ext cx="11489036" cy="112596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lvl="1" indent="0">
              <a:spcBef>
                <a:spcPts val="250"/>
              </a:spcBef>
              <a:spcAft>
                <a:spcPts val="250"/>
              </a:spcAft>
              <a:buNone/>
            </a:pPr>
            <a:r>
              <a:rPr lang="en-US" sz="2800" b="1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Bonding with primary caregivers in the formative years is essential for a child's emotional and psychological well-being.</a:t>
            </a:r>
            <a:endParaRPr lang="en-US" sz="2800" b="1" dirty="0">
              <a:solidFill>
                <a:schemeClr val="accent2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pPr marL="457200" lvl="1" indent="0">
              <a:spcBef>
                <a:spcPts val="250"/>
              </a:spcBef>
              <a:spcAft>
                <a:spcPts val="250"/>
              </a:spcAft>
              <a:buNone/>
            </a:pPr>
            <a:endParaRPr lang="en-US" sz="2400" b="1" dirty="0">
              <a:solidFill>
                <a:schemeClr val="accent2"/>
              </a:solidFill>
              <a:latin typeface="Calibri"/>
              <a:ea typeface="+mn-l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4578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FF292-9EB9-41A8-8FEB-FB095EA84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>
                <a:cs typeface="Calibri Light"/>
              </a:rPr>
              <a:t>Parenthetical citation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2C818-8E7F-47DB-9908-134F01B7FE1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51741" y="2424272"/>
            <a:ext cx="11489036" cy="392217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lvl="1" indent="0">
              <a:spcBef>
                <a:spcPts val="250"/>
              </a:spcBef>
              <a:spcAft>
                <a:spcPts val="250"/>
              </a:spcAft>
              <a:buNone/>
            </a:pPr>
            <a:r>
              <a:rPr lang="en-US" sz="2800" b="1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Bonding with primary caregivers in the formative years is essential for a child's emotional and psychological well-being </a:t>
            </a:r>
            <a:r>
              <a:rPr lang="en-US" sz="28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(Myers, 2019).</a:t>
            </a:r>
            <a:endParaRPr lang="en-US" sz="2800" dirty="0">
              <a:solidFill>
                <a:schemeClr val="accent2"/>
              </a:solidFill>
              <a:latin typeface="Calibri"/>
              <a:ea typeface="Calibri"/>
              <a:cs typeface="Calibri"/>
            </a:endParaRPr>
          </a:p>
          <a:p>
            <a:pPr marL="914400" lvl="2" indent="0">
              <a:spcBef>
                <a:spcPts val="250"/>
              </a:spcBef>
              <a:spcAft>
                <a:spcPts val="250"/>
              </a:spcAft>
              <a:buNone/>
            </a:pPr>
            <a:endParaRPr lang="en-US" sz="2800" b="1" dirty="0">
              <a:solidFill>
                <a:schemeClr val="accent2"/>
              </a:solidFill>
              <a:latin typeface="Calibri" panose="020F0502020204030204" pitchFamily="34" charset="0"/>
              <a:ea typeface="+mn-lt"/>
              <a:cs typeface="Calibri" panose="020F0502020204030204" pitchFamily="34" charset="0"/>
            </a:endParaRPr>
          </a:p>
          <a:p>
            <a:pPr marL="457200" lvl="1" indent="0">
              <a:spcBef>
                <a:spcPts val="250"/>
              </a:spcBef>
              <a:spcAft>
                <a:spcPts val="250"/>
              </a:spcAft>
              <a:buNone/>
            </a:pPr>
            <a:endParaRPr lang="en-US" sz="2800" b="1">
              <a:solidFill>
                <a:srgbClr val="000000"/>
              </a:solidFill>
              <a:latin typeface="Calibri" panose="020F0502020204030204" pitchFamily="34" charset="0"/>
              <a:ea typeface="+mn-lt"/>
              <a:cs typeface="Calibri" panose="020F0502020204030204" pitchFamily="34" charset="0"/>
            </a:endParaRPr>
          </a:p>
          <a:p>
            <a:pPr>
              <a:spcBef>
                <a:spcPts val="250"/>
              </a:spcBef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alibri"/>
                <a:ea typeface="+mn-lt"/>
                <a:cs typeface="Calibri"/>
              </a:rPr>
              <a:t>The sentence is focusing on the idea, rather than who wrote it.</a:t>
            </a:r>
            <a:endParaRPr lang="en-US" sz="2400" dirty="0">
              <a:latin typeface="Calibri" panose="020F0502020204030204" pitchFamily="34" charset="0"/>
              <a:ea typeface="+mn-lt"/>
              <a:cs typeface="Calibri" panose="020F0502020204030204" pitchFamily="34" charset="0"/>
            </a:endParaRPr>
          </a:p>
          <a:p>
            <a:pPr>
              <a:spcBef>
                <a:spcPts val="250"/>
              </a:spcBef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alibri"/>
                <a:ea typeface="+mn-lt"/>
                <a:cs typeface="Calibri"/>
              </a:rPr>
              <a:t>Easy to integrate into your writing and </a:t>
            </a:r>
            <a:r>
              <a:rPr lang="en-US" sz="2400" dirty="0" err="1">
                <a:latin typeface="Calibri"/>
                <a:ea typeface="+mn-lt"/>
                <a:cs typeface="Calibri"/>
              </a:rPr>
              <a:t>synthesise</a:t>
            </a:r>
            <a:r>
              <a:rPr lang="en-US" sz="2400" dirty="0">
                <a:latin typeface="Calibri"/>
                <a:ea typeface="+mn-lt"/>
                <a:cs typeface="Calibri"/>
              </a:rPr>
              <a:t> from multiple sources. </a:t>
            </a:r>
            <a:r>
              <a:rPr lang="en-US" sz="2400" b="1" dirty="0">
                <a:latin typeface="Calibri"/>
                <a:ea typeface="+mn-lt"/>
                <a:cs typeface="Calibri"/>
              </a:rPr>
              <a:t>Example: </a:t>
            </a:r>
            <a:r>
              <a:rPr lang="en-US" sz="2400" b="1" dirty="0">
                <a:solidFill>
                  <a:schemeClr val="accent2"/>
                </a:solidFill>
                <a:latin typeface="Calibri"/>
                <a:ea typeface="+mn-lt"/>
                <a:cs typeface="Calibri"/>
              </a:rPr>
              <a:t>(Myers, 2019; Thomas, 2021; Williams, 2024).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BA26C0-CAE7-4889-999B-1CBA42587303}"/>
              </a:ext>
            </a:extLst>
          </p:cNvPr>
          <p:cNvSpPr txBox="1"/>
          <p:nvPr/>
        </p:nvSpPr>
        <p:spPr>
          <a:xfrm>
            <a:off x="164466" y="1346380"/>
            <a:ext cx="11485419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spcBef>
                <a:spcPts val="1200"/>
              </a:spcBef>
            </a:pPr>
            <a:r>
              <a:rPr lang="en-GB" sz="2400">
                <a:latin typeface="Calibri"/>
                <a:ea typeface="+mn-lt"/>
                <a:cs typeface="Calibri"/>
              </a:rPr>
              <a:t>Author’s (</a:t>
            </a:r>
            <a:r>
              <a:rPr lang="en-GB" sz="2400" b="1">
                <a:solidFill>
                  <a:schemeClr val="accent2"/>
                </a:solidFill>
                <a:latin typeface="Calibri"/>
                <a:ea typeface="+mn-lt"/>
                <a:cs typeface="Calibri"/>
              </a:rPr>
              <a:t>Surname</a:t>
            </a:r>
            <a:r>
              <a:rPr lang="en-GB" sz="2400">
                <a:solidFill>
                  <a:schemeClr val="accent2"/>
                </a:solidFill>
                <a:latin typeface="Calibri"/>
                <a:ea typeface="+mn-lt"/>
                <a:cs typeface="Calibri"/>
              </a:rPr>
              <a:t>, </a:t>
            </a:r>
            <a:r>
              <a:rPr lang="en-GB" sz="2400" b="1">
                <a:solidFill>
                  <a:schemeClr val="accent2"/>
                </a:solidFill>
                <a:latin typeface="Calibri"/>
                <a:ea typeface="+mn-lt"/>
                <a:cs typeface="Calibri"/>
              </a:rPr>
              <a:t>year)</a:t>
            </a:r>
            <a:r>
              <a:rPr lang="en-GB" sz="2400">
                <a:solidFill>
                  <a:schemeClr val="accent2"/>
                </a:solidFill>
                <a:latin typeface="Calibri"/>
                <a:ea typeface="+mn-lt"/>
                <a:cs typeface="Calibri"/>
              </a:rPr>
              <a:t> </a:t>
            </a:r>
            <a:r>
              <a:rPr lang="en-GB" sz="2400">
                <a:latin typeface="Calibri"/>
                <a:ea typeface="+mn-lt"/>
                <a:cs typeface="Calibri"/>
              </a:rPr>
              <a:t>in brackets.</a:t>
            </a:r>
            <a:endParaRPr lang="en-GB" sz="2400">
              <a:latin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E28B86-ECC0-F9A0-B8EE-63AB9FFFEB0F}"/>
              </a:ext>
            </a:extLst>
          </p:cNvPr>
          <p:cNvSpPr txBox="1"/>
          <p:nvPr/>
        </p:nvSpPr>
        <p:spPr>
          <a:xfrm>
            <a:off x="8013948" y="5267770"/>
            <a:ext cx="4019136" cy="923330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Lack of quotation marks show your reader, you have paraphrased the ideas of the author cited in the sentence.</a:t>
            </a:r>
          </a:p>
        </p:txBody>
      </p:sp>
    </p:spTree>
    <p:extLst>
      <p:ext uri="{BB962C8B-B14F-4D97-AF65-F5344CB8AC3E}">
        <p14:creationId xmlns:p14="http://schemas.microsoft.com/office/powerpoint/2010/main" val="382258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FF292-9EB9-41A8-8FEB-FB095EA84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>
                <a:cs typeface="Calibri Light"/>
              </a:rPr>
              <a:t>Paraphrasing example...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2C818-8E7F-47DB-9908-134F01B7FE1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43286" y="2081304"/>
            <a:ext cx="10389043" cy="353936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lvl="1" indent="0">
              <a:spcBef>
                <a:spcPts val="250"/>
              </a:spcBef>
              <a:spcAft>
                <a:spcPts val="250"/>
              </a:spcAft>
              <a:buNone/>
            </a:pPr>
            <a:endParaRPr lang="en-US" sz="2800" b="1">
              <a:latin typeface="Arial"/>
              <a:cs typeface="Calibri"/>
            </a:endParaRPr>
          </a:p>
          <a:p>
            <a:pPr marL="457200" lvl="1" indent="0">
              <a:spcBef>
                <a:spcPts val="250"/>
              </a:spcBef>
              <a:spcAft>
                <a:spcPts val="250"/>
              </a:spcAft>
              <a:buNone/>
            </a:pPr>
            <a:r>
              <a:rPr lang="en-US" sz="2800" b="1" dirty="0">
                <a:latin typeface="Calibri"/>
                <a:ea typeface="Calibri"/>
                <a:cs typeface="Calibri"/>
              </a:rPr>
              <a:t>Scotland is taking a radical approach to tackling knife crime by treating it as a public health issue.</a:t>
            </a:r>
          </a:p>
          <a:p>
            <a:pPr marL="457200" lvl="1" indent="0">
              <a:spcBef>
                <a:spcPts val="250"/>
              </a:spcBef>
              <a:spcAft>
                <a:spcPts val="250"/>
              </a:spcAft>
              <a:buNone/>
            </a:pPr>
            <a:endParaRPr lang="en-US" sz="2800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250"/>
              </a:spcBef>
              <a:spcAft>
                <a:spcPts val="250"/>
              </a:spcAft>
              <a:buNone/>
            </a:pPr>
            <a:endParaRPr lang="en-GB" sz="2400" dirty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649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FF292-9EB9-41A8-8FEB-FB095EA84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>
                <a:cs typeface="Calibri Light"/>
              </a:rPr>
              <a:t>Narrative citation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2C818-8E7F-47DB-9908-134F01B7FE1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43286" y="2081304"/>
            <a:ext cx="10389043" cy="353936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lvl="1" indent="0">
              <a:spcBef>
                <a:spcPts val="250"/>
              </a:spcBef>
              <a:spcAft>
                <a:spcPts val="250"/>
              </a:spcAft>
              <a:buNone/>
            </a:pPr>
            <a:endParaRPr lang="en-US" sz="2800" b="1">
              <a:latin typeface="Arial"/>
              <a:cs typeface="Calibri"/>
            </a:endParaRPr>
          </a:p>
          <a:p>
            <a:pPr marL="457200" lvl="1" indent="0">
              <a:spcBef>
                <a:spcPts val="250"/>
              </a:spcBef>
              <a:spcAft>
                <a:spcPts val="250"/>
              </a:spcAft>
              <a:buNone/>
            </a:pPr>
            <a:r>
              <a:rPr lang="en-US" sz="2800" b="1" dirty="0">
                <a:latin typeface="Calibri"/>
                <a:ea typeface="Calibri"/>
                <a:cs typeface="Calibri"/>
              </a:rPr>
              <a:t>According to </a:t>
            </a:r>
            <a:r>
              <a:rPr lang="en-US" sz="28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Roberts (2019)</a:t>
            </a:r>
            <a:r>
              <a:rPr lang="en-US" sz="2800" b="1" dirty="0">
                <a:latin typeface="Calibri"/>
                <a:ea typeface="Calibri"/>
                <a:cs typeface="Calibri"/>
              </a:rPr>
              <a:t>, Scotland is taking a radical approach to tackling knife crime by treating it as a public health issue.</a:t>
            </a:r>
          </a:p>
          <a:p>
            <a:pPr marL="457200" lvl="1" indent="0">
              <a:spcBef>
                <a:spcPts val="250"/>
              </a:spcBef>
              <a:spcAft>
                <a:spcPts val="250"/>
              </a:spcAft>
              <a:buNone/>
            </a:pPr>
            <a:endParaRPr lang="en-US" sz="2800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250"/>
              </a:spcBef>
              <a:spcAft>
                <a:spcPts val="250"/>
              </a:spcAft>
              <a:buNone/>
            </a:pPr>
            <a:endParaRPr lang="en-US" sz="3200">
              <a:latin typeface="Arial"/>
              <a:cs typeface="Arial"/>
            </a:endParaRPr>
          </a:p>
          <a:p>
            <a:pPr>
              <a:spcBef>
                <a:spcPts val="250"/>
              </a:spcBef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alibri"/>
                <a:ea typeface="Calibri"/>
                <a:cs typeface="Calibri"/>
              </a:rPr>
              <a:t>Focus is on the author’s view or opinion.</a:t>
            </a:r>
          </a:p>
          <a:p>
            <a:pPr>
              <a:spcBef>
                <a:spcPts val="250"/>
              </a:spcBef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alibri"/>
                <a:ea typeface="Calibri"/>
                <a:cs typeface="Calibri"/>
              </a:rPr>
              <a:t>Difficult to </a:t>
            </a:r>
            <a:r>
              <a:rPr lang="en-US" sz="2400" dirty="0" err="1">
                <a:latin typeface="Calibri"/>
                <a:ea typeface="Calibri"/>
                <a:cs typeface="Calibri"/>
              </a:rPr>
              <a:t>synthesise</a:t>
            </a:r>
            <a:r>
              <a:rPr lang="en-US" sz="2400" dirty="0">
                <a:latin typeface="Calibri"/>
                <a:ea typeface="Calibri"/>
                <a:cs typeface="Calibri"/>
              </a:rPr>
              <a:t> multiple opinions and sources.</a:t>
            </a:r>
            <a:endParaRPr lang="en-US" dirty="0"/>
          </a:p>
          <a:p>
            <a:pPr>
              <a:spcBef>
                <a:spcPts val="250"/>
              </a:spcBef>
              <a:spcAft>
                <a:spcPts val="25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alibri"/>
                <a:ea typeface="Calibri"/>
                <a:cs typeface="Calibri"/>
              </a:rPr>
              <a:t>Overuse can disrupt flow of your writing.</a:t>
            </a:r>
            <a:endParaRPr lang="en-GB" sz="2400" dirty="0">
              <a:latin typeface="Calibri"/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BA26C0-CAE7-4889-999B-1CBA42587303}"/>
              </a:ext>
            </a:extLst>
          </p:cNvPr>
          <p:cNvSpPr txBox="1"/>
          <p:nvPr/>
        </p:nvSpPr>
        <p:spPr>
          <a:xfrm>
            <a:off x="196269" y="1384708"/>
            <a:ext cx="4956035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spcBef>
                <a:spcPts val="1200"/>
              </a:spcBef>
            </a:pPr>
            <a:r>
              <a:rPr lang="en-GB" sz="2400"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Author's </a:t>
            </a:r>
            <a:r>
              <a:rPr lang="en-GB" sz="2400" b="1">
                <a:solidFill>
                  <a:schemeClr val="accent2"/>
                </a:solidFill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Surname</a:t>
            </a:r>
            <a:r>
              <a:rPr lang="en-GB" sz="2400">
                <a:solidFill>
                  <a:schemeClr val="accent2"/>
                </a:solidFill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, (</a:t>
            </a:r>
            <a:r>
              <a:rPr lang="en-GB" sz="2400" b="1">
                <a:solidFill>
                  <a:schemeClr val="accent2"/>
                </a:solidFill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year)</a:t>
            </a:r>
            <a:r>
              <a:rPr lang="en-GB" sz="2400">
                <a:solidFill>
                  <a:schemeClr val="accent2"/>
                </a:solidFill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 </a:t>
            </a:r>
            <a:r>
              <a:rPr lang="en-GB" sz="2400"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in brackets.</a:t>
            </a:r>
            <a:endParaRPr lang="en-GB" sz="2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562635-2B50-FC9C-09BB-93E5313039E6}"/>
              </a:ext>
            </a:extLst>
          </p:cNvPr>
          <p:cNvSpPr txBox="1"/>
          <p:nvPr/>
        </p:nvSpPr>
        <p:spPr>
          <a:xfrm>
            <a:off x="7953162" y="5259894"/>
            <a:ext cx="3992632" cy="923330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Lack of quotation marks show your reader, you have paraphrased the ideas of the author cited in the sentence.</a:t>
            </a:r>
          </a:p>
        </p:txBody>
      </p:sp>
    </p:spTree>
    <p:extLst>
      <p:ext uri="{BB962C8B-B14F-4D97-AF65-F5344CB8AC3E}">
        <p14:creationId xmlns:p14="http://schemas.microsoft.com/office/powerpoint/2010/main" val="290425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33FB3-EE54-246F-EF55-D576F073C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Quoting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E6BF9-21AE-8960-A0B4-9AB730964DD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49750" y="1428140"/>
            <a:ext cx="11384342" cy="45740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>
                <a:latin typeface="Calibri"/>
                <a:ea typeface="Calibri"/>
                <a:cs typeface="Calibri"/>
              </a:rPr>
              <a:t>Quoting is acceptable (if referenced correctly) but </a:t>
            </a:r>
            <a:r>
              <a:rPr lang="en-GB" sz="2400" b="1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does not show your understanding</a:t>
            </a:r>
            <a:r>
              <a:rPr lang="en-GB" sz="2400">
                <a:latin typeface="Calibri"/>
                <a:ea typeface="Calibri"/>
                <a:cs typeface="Calibri"/>
              </a:rPr>
              <a:t> of what you have read. </a:t>
            </a:r>
          </a:p>
          <a:p>
            <a:pPr marL="0" indent="0">
              <a:buNone/>
            </a:pPr>
            <a:r>
              <a:rPr lang="en-GB" sz="2400">
                <a:latin typeface="Calibri"/>
                <a:ea typeface="Calibri"/>
                <a:cs typeface="Calibri"/>
              </a:rPr>
              <a:t>Wherever possible, you should paraphrase. Whichever you do, you must </a:t>
            </a:r>
            <a:r>
              <a:rPr lang="en-GB" sz="2400" b="1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give appropriate acknowledgement. </a:t>
            </a:r>
          </a:p>
          <a:p>
            <a:pPr marL="0" indent="0">
              <a:buNone/>
            </a:pPr>
            <a:endParaRPr lang="en-GB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b="1">
                <a:latin typeface="Calibri"/>
                <a:ea typeface="Calibri"/>
                <a:cs typeface="Calibri"/>
              </a:rPr>
              <a:t>If using a short quote</a:t>
            </a:r>
            <a:r>
              <a:rPr lang="en-GB" sz="2400">
                <a:latin typeface="Calibri"/>
                <a:ea typeface="Calibri"/>
                <a:cs typeface="Calibri"/>
              </a:rPr>
              <a:t> (less than 30 words), ensure you: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Use ‘quotation marks’.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Show page number, (location, or paragraph number, if not possible). </a:t>
            </a:r>
          </a:p>
          <a:p>
            <a:pPr marL="0" indent="0">
              <a:buNone/>
            </a:pPr>
            <a:endParaRPr lang="en-GB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b="1">
                <a:latin typeface="Calibri" panose="020F0502020204030204" pitchFamily="34" charset="0"/>
                <a:cs typeface="Calibri" panose="020F0502020204030204" pitchFamily="34" charset="0"/>
              </a:rPr>
              <a:t>For longer quotations, please refer to the referencing handbook. </a:t>
            </a:r>
          </a:p>
          <a:p>
            <a:pPr marL="0" indent="0">
              <a:buNone/>
            </a:pPr>
            <a:endParaRPr lang="en-GB" sz="2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91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41D2C-3E68-4F1D-ADF6-A47FE126D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Example: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334CDA-7FB7-4AF2-926A-CA6DE703DA54}"/>
              </a:ext>
            </a:extLst>
          </p:cNvPr>
          <p:cNvSpPr txBox="1"/>
          <p:nvPr/>
        </p:nvSpPr>
        <p:spPr>
          <a:xfrm>
            <a:off x="520266" y="1725482"/>
            <a:ext cx="10355924" cy="1373547"/>
          </a:xfrm>
          <a:prstGeom prst="rect">
            <a:avLst/>
          </a:prstGeom>
          <a:ln w="38100">
            <a:noFill/>
          </a:ln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 sz="2800" b="1" dirty="0">
                <a:latin typeface="Calibri"/>
                <a:ea typeface="Calibri"/>
                <a:cs typeface="Calibri"/>
              </a:rPr>
              <a:t>When writing assignments, the aim should always be to reference reliable sources of information </a:t>
            </a:r>
            <a:r>
              <a:rPr lang="en-US" sz="28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(Pears and Shields, 2016, p. 2).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37E3C3-1FB1-B92A-50F4-CC8EEDF42096}"/>
              </a:ext>
            </a:extLst>
          </p:cNvPr>
          <p:cNvSpPr txBox="1"/>
          <p:nvPr/>
        </p:nvSpPr>
        <p:spPr>
          <a:xfrm>
            <a:off x="520266" y="3753841"/>
            <a:ext cx="10289224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800" b="1" dirty="0">
                <a:latin typeface="Calibri"/>
                <a:ea typeface="Calibri"/>
                <a:cs typeface="Calibri"/>
              </a:rPr>
              <a:t>According to </a:t>
            </a:r>
            <a:r>
              <a:rPr lang="en-US" sz="28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Pears and Shields (2016, p. 2) </a:t>
            </a:r>
            <a:r>
              <a:rPr lang="en-US" sz="2800" b="1" dirty="0">
                <a:latin typeface="Calibri"/>
                <a:ea typeface="Calibri"/>
                <a:cs typeface="Calibri"/>
              </a:rPr>
              <a:t>when writing assignments, the aim should always be to reference reliable sources of information. </a:t>
            </a:r>
            <a:endParaRPr lang="en-US" sz="2800" b="1" dirty="0">
              <a:solidFill>
                <a:schemeClr val="accent2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26EF13-FC86-4529-78ED-C04AFDF8BF27}"/>
              </a:ext>
            </a:extLst>
          </p:cNvPr>
          <p:cNvSpPr txBox="1"/>
          <p:nvPr/>
        </p:nvSpPr>
        <p:spPr>
          <a:xfrm>
            <a:off x="4865406" y="5524937"/>
            <a:ext cx="7133397" cy="646331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Calibri"/>
                <a:ea typeface="Calibri"/>
                <a:cs typeface="Calibri"/>
              </a:rPr>
              <a:t>Lack of quotation marks indicates to your reader you have paraphrased, not quoted  the ideas of the author cited in the sentence.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A544C71-764E-5BD8-D3FF-617246FE6FEB}"/>
              </a:ext>
            </a:extLst>
          </p:cNvPr>
          <p:cNvSpPr txBox="1"/>
          <p:nvPr/>
        </p:nvSpPr>
        <p:spPr>
          <a:xfrm>
            <a:off x="523461" y="1484243"/>
            <a:ext cx="381662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Calibri"/>
                <a:ea typeface="Calibri Light"/>
                <a:cs typeface="Calibri Light"/>
              </a:rPr>
              <a:t>Parenthetical citation.</a:t>
            </a:r>
            <a:endParaRPr lang="en-US" sz="2400" b="1" dirty="0">
              <a:solidFill>
                <a:schemeClr val="accent2"/>
              </a:solidFill>
              <a:latin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153EB9-9317-5E6D-5EF8-7165E1FCD405}"/>
              </a:ext>
            </a:extLst>
          </p:cNvPr>
          <p:cNvSpPr txBox="1"/>
          <p:nvPr/>
        </p:nvSpPr>
        <p:spPr>
          <a:xfrm>
            <a:off x="556591" y="3299790"/>
            <a:ext cx="381662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Calibri"/>
                <a:ea typeface="Calibri Light"/>
                <a:cs typeface="Calibri Light"/>
              </a:rPr>
              <a:t>Narrative citation.</a:t>
            </a:r>
            <a:endParaRPr lang="en-US" sz="2400" b="1" dirty="0">
              <a:solidFill>
                <a:schemeClr val="accent2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071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41D2C-3E68-4F1D-ADF6-A47FE126D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Examples: Direct (short) quote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334CDA-7FB7-4AF2-926A-CA6DE703DA54}"/>
              </a:ext>
            </a:extLst>
          </p:cNvPr>
          <p:cNvSpPr txBox="1"/>
          <p:nvPr/>
        </p:nvSpPr>
        <p:spPr>
          <a:xfrm>
            <a:off x="520266" y="1725482"/>
            <a:ext cx="10355924" cy="1373547"/>
          </a:xfrm>
          <a:prstGeom prst="rect">
            <a:avLst/>
          </a:prstGeom>
          <a:ln w="38100">
            <a:noFill/>
          </a:ln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 sz="2800" b="1">
                <a:latin typeface="Calibri" panose="020F0502020204030204" pitchFamily="34" charset="0"/>
                <a:cs typeface="Calibri" panose="020F0502020204030204" pitchFamily="34" charset="0"/>
              </a:rPr>
              <a:t>When writing assignments, the </a:t>
            </a:r>
            <a:r>
              <a:rPr lang="en-US" sz="3200" b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sz="2800" b="1">
                <a:latin typeface="Calibri" panose="020F0502020204030204" pitchFamily="34" charset="0"/>
                <a:cs typeface="Calibri" panose="020F0502020204030204" pitchFamily="34" charset="0"/>
              </a:rPr>
              <a:t>aim should always be to reference reliable sources of information</a:t>
            </a:r>
            <a:r>
              <a:rPr lang="en-US" sz="3200" b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</a:t>
            </a:r>
            <a:r>
              <a:rPr lang="en-US" sz="2800" b="1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b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(Pears and Shields, 2016, p. 2).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37E3C3-1FB1-B92A-50F4-CC8EEDF42096}"/>
              </a:ext>
            </a:extLst>
          </p:cNvPr>
          <p:cNvSpPr txBox="1"/>
          <p:nvPr/>
        </p:nvSpPr>
        <p:spPr>
          <a:xfrm>
            <a:off x="553396" y="3886363"/>
            <a:ext cx="10289224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800" b="1">
                <a:latin typeface="Calibri"/>
                <a:ea typeface="Calibri"/>
                <a:cs typeface="Calibri"/>
              </a:rPr>
              <a:t>According to </a:t>
            </a:r>
            <a:r>
              <a:rPr lang="en-US" sz="2800" b="1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Pears and Shields (2016, p. 2) </a:t>
            </a:r>
            <a:r>
              <a:rPr lang="en-US" sz="2800" b="1">
                <a:latin typeface="Calibri"/>
                <a:ea typeface="Calibri"/>
                <a:cs typeface="Calibri"/>
              </a:rPr>
              <a:t>when writing assignments, the </a:t>
            </a:r>
            <a:r>
              <a:rPr lang="en-US" sz="2800" b="1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“</a:t>
            </a:r>
            <a:r>
              <a:rPr lang="en-US" sz="2800" b="1">
                <a:latin typeface="Calibri"/>
                <a:ea typeface="Calibri"/>
                <a:cs typeface="Calibri"/>
              </a:rPr>
              <a:t>aim should always be to reference reliable sources of information</a:t>
            </a:r>
            <a:r>
              <a:rPr lang="en-US" sz="2800" b="1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”.</a:t>
            </a:r>
            <a:endParaRPr lang="en-GB" sz="2800" b="1">
              <a:solidFill>
                <a:schemeClr val="accent2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13BBAF-32A2-B1CA-7D12-B30B39875537}"/>
              </a:ext>
            </a:extLst>
          </p:cNvPr>
          <p:cNvSpPr txBox="1"/>
          <p:nvPr/>
        </p:nvSpPr>
        <p:spPr>
          <a:xfrm>
            <a:off x="5604277" y="5518923"/>
            <a:ext cx="6384258" cy="646331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Use of quotation marks show your reader, you have used the exact words of the author cited in the sentence.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9503BB-573E-97D0-8541-5FC0BF50BF4B}"/>
              </a:ext>
            </a:extLst>
          </p:cNvPr>
          <p:cNvSpPr txBox="1"/>
          <p:nvPr/>
        </p:nvSpPr>
        <p:spPr>
          <a:xfrm>
            <a:off x="523461" y="1484243"/>
            <a:ext cx="381662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Calibri"/>
                <a:ea typeface="Calibri Light"/>
                <a:cs typeface="Calibri Light"/>
              </a:rPr>
              <a:t>Parenthetical quotation.</a:t>
            </a:r>
            <a:endParaRPr lang="en-US" sz="2400" b="1" dirty="0">
              <a:solidFill>
                <a:schemeClr val="accent2"/>
              </a:solidFill>
              <a:latin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A83E38-270B-1D13-0BDE-7E4F15AE10F4}"/>
              </a:ext>
            </a:extLst>
          </p:cNvPr>
          <p:cNvSpPr txBox="1"/>
          <p:nvPr/>
        </p:nvSpPr>
        <p:spPr>
          <a:xfrm>
            <a:off x="556591" y="3299790"/>
            <a:ext cx="381662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Calibri"/>
                <a:ea typeface="Calibri Light"/>
                <a:cs typeface="Calibri Light"/>
              </a:rPr>
              <a:t>Narrative quotation.</a:t>
            </a:r>
            <a:endParaRPr lang="en-US" sz="2400" b="1" dirty="0">
              <a:solidFill>
                <a:schemeClr val="accent2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943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imeline&#10;&#10;Description automatically generated">
            <a:extLst>
              <a:ext uri="{FF2B5EF4-FFF2-40B4-BE49-F238E27FC236}">
                <a16:creationId xmlns:a16="http://schemas.microsoft.com/office/drawing/2014/main" id="{E45278CE-0014-9905-891A-7C91057E4A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4534" y="508301"/>
            <a:ext cx="8857873" cy="58447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C8D9480-1D0F-3347-546F-3B8F99D354BE}"/>
              </a:ext>
            </a:extLst>
          </p:cNvPr>
          <p:cNvSpPr txBox="1"/>
          <p:nvPr/>
        </p:nvSpPr>
        <p:spPr>
          <a:xfrm>
            <a:off x="482203" y="6447235"/>
            <a:ext cx="107834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>
                <a:ea typeface="+mn-lt"/>
                <a:cs typeface="+mn-lt"/>
              </a:rPr>
              <a:t>This work is licensed and adapted under a </a:t>
            </a:r>
            <a:r>
              <a:rPr lang="en-GB" sz="1400" b="1">
                <a:solidFill>
                  <a:srgbClr val="0563C1"/>
                </a:solidFill>
                <a:ea typeface="+mn-lt"/>
                <a:cs typeface="+mn-lt"/>
                <a:hlinkClick r:id="rId3"/>
              </a:rPr>
              <a:t>Creative Commons Attribution 4.0 International License</a:t>
            </a:r>
            <a:r>
              <a:rPr lang="en-GB" sz="1400">
                <a:ea typeface="+mn-lt"/>
                <a:cs typeface="+mn-lt"/>
              </a:rPr>
              <a:t>. Attribution: </a:t>
            </a:r>
            <a:r>
              <a:rPr lang="en-GB" sz="1400">
                <a:ea typeface="+mn-lt"/>
                <a:cs typeface="+mn-lt"/>
                <a:hlinkClick r:id="rId4"/>
              </a:rPr>
              <a:t>Leeds Beckett University Library.</a:t>
            </a:r>
            <a:endParaRPr lang="en-US" sz="1400"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9C76F5-B3A7-0277-60FF-8DFDC81DF58D}"/>
              </a:ext>
            </a:extLst>
          </p:cNvPr>
          <p:cNvSpPr txBox="1"/>
          <p:nvPr/>
        </p:nvSpPr>
        <p:spPr>
          <a:xfrm>
            <a:off x="207973" y="1253273"/>
            <a:ext cx="273870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cs typeface="Calibri"/>
              </a:rPr>
              <a:t>1. In-text citation </a:t>
            </a:r>
            <a:endParaRPr lang="en-GB" sz="2400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263A83-88D9-C0E8-447E-DBC322D90293}"/>
              </a:ext>
            </a:extLst>
          </p:cNvPr>
          <p:cNvSpPr txBox="1"/>
          <p:nvPr/>
        </p:nvSpPr>
        <p:spPr>
          <a:xfrm>
            <a:off x="210560" y="2079645"/>
            <a:ext cx="282953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cs typeface="Calibri"/>
              </a:rPr>
              <a:t>2. Full reference list</a:t>
            </a:r>
            <a:endParaRPr lang="en-GB" sz="2400">
              <a:cs typeface="Calibri"/>
            </a:endParaRPr>
          </a:p>
        </p:txBody>
      </p:sp>
      <p:pic>
        <p:nvPicPr>
          <p:cNvPr id="8" name="Picture 8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CACEC8B-1DFB-E5D4-1E10-C63485D461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9618" y="1313784"/>
            <a:ext cx="3523058" cy="383157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9A0F38D-F57E-14D3-1009-3F88EB9AFEF9}"/>
              </a:ext>
            </a:extLst>
          </p:cNvPr>
          <p:cNvSpPr txBox="1"/>
          <p:nvPr/>
        </p:nvSpPr>
        <p:spPr>
          <a:xfrm>
            <a:off x="344557" y="3048000"/>
            <a:ext cx="2557669" cy="317009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ea typeface="Calibri"/>
                <a:cs typeface="Calibri"/>
              </a:rPr>
              <a:t>NOTE:</a:t>
            </a:r>
            <a:endParaRPr lang="en-US" b="1" dirty="0"/>
          </a:p>
          <a:p>
            <a:r>
              <a:rPr lang="en-US" sz="2000" dirty="0">
                <a:ea typeface="Calibri"/>
                <a:cs typeface="Calibri"/>
              </a:rPr>
              <a:t>If your source has 4 or more authors listed, you can use </a:t>
            </a:r>
            <a:r>
              <a:rPr lang="en-US" sz="2000" i="1" dirty="0">
                <a:ea typeface="Calibri"/>
                <a:cs typeface="Calibri"/>
              </a:rPr>
              <a:t>et.al.</a:t>
            </a:r>
            <a:r>
              <a:rPr lang="en-US" sz="2000" dirty="0">
                <a:ea typeface="Calibri"/>
                <a:cs typeface="Calibri"/>
              </a:rPr>
              <a:t> in the </a:t>
            </a:r>
            <a:r>
              <a:rPr lang="en-US" sz="2000" b="1" dirty="0">
                <a:ea typeface="Calibri"/>
                <a:cs typeface="Calibri"/>
              </a:rPr>
              <a:t>in-text citation</a:t>
            </a:r>
            <a:r>
              <a:rPr lang="en-US" sz="2000" dirty="0">
                <a:ea typeface="Calibri"/>
                <a:cs typeface="Calibri"/>
              </a:rPr>
              <a:t> </a:t>
            </a:r>
            <a:r>
              <a:rPr lang="en-US" sz="2000" b="1" dirty="0">
                <a:ea typeface="Calibri"/>
                <a:cs typeface="Calibri"/>
              </a:rPr>
              <a:t>only.</a:t>
            </a:r>
            <a:r>
              <a:rPr lang="en-US" sz="2000" dirty="0">
                <a:ea typeface="Calibri"/>
                <a:cs typeface="Calibri"/>
              </a:rPr>
              <a:t> </a:t>
            </a:r>
            <a:endParaRPr lang="en-US"/>
          </a:p>
          <a:p>
            <a:endParaRPr lang="en-US" sz="2000" dirty="0">
              <a:ea typeface="Calibri"/>
              <a:cs typeface="Calibri"/>
            </a:endParaRPr>
          </a:p>
          <a:p>
            <a:r>
              <a:rPr lang="en-US" sz="2000" b="1" dirty="0">
                <a:solidFill>
                  <a:srgbClr val="FF0000"/>
                </a:solidFill>
                <a:ea typeface="Calibri"/>
                <a:cs typeface="Calibri"/>
              </a:rPr>
              <a:t>Example:</a:t>
            </a:r>
          </a:p>
          <a:p>
            <a:r>
              <a:rPr lang="en-US" sz="2000" dirty="0">
                <a:ea typeface="Calibri"/>
                <a:cs typeface="Calibri"/>
              </a:rPr>
              <a:t> (Rogers, </a:t>
            </a:r>
            <a:r>
              <a:rPr lang="en-US" sz="2000" i="1" dirty="0">
                <a:ea typeface="Calibri"/>
                <a:cs typeface="Calibri"/>
              </a:rPr>
              <a:t>et.al., 2023).</a:t>
            </a:r>
          </a:p>
          <a:p>
            <a:endParaRPr lang="en-US" sz="2000" i="1" dirty="0">
              <a:ea typeface="Calibri"/>
              <a:cs typeface="Calibri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4A7905C6-A6DA-BA8B-78A9-2AAD1124C3F5}"/>
              </a:ext>
            </a:extLst>
          </p:cNvPr>
          <p:cNvCxnSpPr/>
          <p:nvPr/>
        </p:nvCxnSpPr>
        <p:spPr>
          <a:xfrm flipV="1">
            <a:off x="2647535" y="1531039"/>
            <a:ext cx="1113183" cy="662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B81B53D-D486-D58E-E67B-1DE4E07FC612}"/>
              </a:ext>
            </a:extLst>
          </p:cNvPr>
          <p:cNvCxnSpPr>
            <a:cxnSpLocks/>
          </p:cNvCxnSpPr>
          <p:nvPr/>
        </p:nvCxnSpPr>
        <p:spPr>
          <a:xfrm flipV="1">
            <a:off x="2952334" y="1239491"/>
            <a:ext cx="5413513" cy="108667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70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E2620-36D1-33B9-2E97-E71948461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Useful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22894-BA80-FDD4-1E72-72F4825DC92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61924" y="2167898"/>
            <a:ext cx="7558735" cy="238838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ea typeface="Calibri"/>
                <a:cs typeface="Calibri"/>
                <a:hlinkClick r:id="rId2"/>
              </a:rPr>
              <a:t>How to use your reading in your essays</a:t>
            </a:r>
            <a:r>
              <a:rPr lang="en-GB" dirty="0">
                <a:latin typeface="Calibri"/>
                <a:ea typeface="Calibri"/>
                <a:cs typeface="Calibri"/>
              </a:rPr>
              <a:t>.</a:t>
            </a:r>
          </a:p>
          <a:p>
            <a:pPr marL="0" indent="0">
              <a:buNone/>
            </a:pPr>
            <a:endParaRPr lang="en-GB" dirty="0">
              <a:latin typeface="Calibri"/>
              <a:ea typeface="Calibri"/>
              <a:cs typeface="Calibri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ea typeface="Calibri"/>
                <a:cs typeface="Calibri"/>
              </a:rPr>
              <a:t>Cite Them Right: </a:t>
            </a:r>
            <a:r>
              <a:rPr lang="en-GB" dirty="0">
                <a:latin typeface="Calibri"/>
                <a:ea typeface="Calibri"/>
                <a:cs typeface="Calibri"/>
                <a:hlinkClick r:id="rId3"/>
              </a:rPr>
              <a:t>Setting out citations</a:t>
            </a:r>
            <a:r>
              <a:rPr lang="en-GB" dirty="0">
                <a:latin typeface="Calibri"/>
                <a:ea typeface="Calibri"/>
                <a:cs typeface="Calibri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Calibri"/>
              <a:ea typeface="Calibri"/>
              <a:cs typeface="Calibri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ea typeface="Calibri"/>
                <a:cs typeface="Calibri"/>
              </a:rPr>
              <a:t>Harvard Referencing: </a:t>
            </a:r>
            <a:r>
              <a:rPr lang="en-GB" dirty="0">
                <a:latin typeface="Calibri"/>
                <a:ea typeface="Calibri"/>
                <a:cs typeface="Calibri"/>
                <a:hlinkClick r:id="rId4"/>
              </a:rPr>
              <a:t>The Mechanics </a:t>
            </a:r>
            <a:r>
              <a:rPr lang="en-GB" dirty="0">
                <a:latin typeface="Calibri"/>
                <a:ea typeface="Calibri"/>
                <a:cs typeface="Calibri"/>
              </a:rPr>
              <a:t>(</a:t>
            </a:r>
            <a:r>
              <a:rPr lang="en-GB" dirty="0" err="1">
                <a:latin typeface="Calibri"/>
                <a:ea typeface="Calibri"/>
                <a:cs typeface="Calibri"/>
              </a:rPr>
              <a:t>infoskills</a:t>
            </a:r>
            <a:r>
              <a:rPr lang="en-GB" dirty="0">
                <a:latin typeface="Calibri"/>
                <a:ea typeface="Calibri"/>
                <a:cs typeface="Calibri"/>
              </a:rPr>
              <a:t>).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B5970D5-496F-BD58-2064-8D77BF27E1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2193" y="1390765"/>
            <a:ext cx="2132601" cy="29168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4B524C-0FEB-45FF-03EC-9215C2EFE5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9047" y="3361927"/>
            <a:ext cx="2117829" cy="291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58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0A9F2-0444-6895-D1D4-756DC312C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reference list…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A0E13D-5927-06E1-A7EF-CD0F7340F02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2273" y="1490663"/>
            <a:ext cx="11392158" cy="457404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Calibri"/>
                <a:ea typeface="Calibri"/>
                <a:cs typeface="Calibri"/>
              </a:rPr>
              <a:t>Is listed </a:t>
            </a:r>
            <a:r>
              <a:rPr lang="en-US" sz="2400" b="1" dirty="0">
                <a:latin typeface="Calibri"/>
                <a:ea typeface="Calibri"/>
                <a:cs typeface="Calibri"/>
              </a:rPr>
              <a:t>alphabetically</a:t>
            </a:r>
            <a:r>
              <a:rPr lang="en-US" sz="2400" dirty="0">
                <a:latin typeface="Calibri"/>
                <a:ea typeface="Calibri"/>
                <a:cs typeface="Calibri"/>
              </a:rPr>
              <a:t> (by surname of author).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Calibri"/>
                <a:ea typeface="Calibri"/>
                <a:cs typeface="Calibri"/>
              </a:rPr>
              <a:t>Is </a:t>
            </a:r>
            <a:r>
              <a:rPr lang="en-US" sz="2400" b="1" dirty="0">
                <a:latin typeface="Calibri"/>
                <a:ea typeface="Calibri"/>
                <a:cs typeface="Calibri"/>
              </a:rPr>
              <a:t>formatted according to the type of source </a:t>
            </a:r>
            <a:r>
              <a:rPr lang="en-US" sz="2400" dirty="0">
                <a:latin typeface="Calibri"/>
                <a:ea typeface="Calibri"/>
                <a:cs typeface="Calibri"/>
              </a:rPr>
              <a:t>you have cited. </a:t>
            </a:r>
            <a:r>
              <a:rPr lang="en-US" sz="2400" b="1" dirty="0">
                <a:latin typeface="Calibri"/>
                <a:ea typeface="Calibri"/>
                <a:cs typeface="Calibri"/>
              </a:rPr>
              <a:t>E.g</a:t>
            </a:r>
            <a:r>
              <a:rPr lang="en-US" sz="2400" dirty="0">
                <a:latin typeface="Calibri"/>
                <a:ea typeface="Calibri"/>
                <a:cs typeface="Calibri"/>
              </a:rPr>
              <a:t>. a journal, book, report, website, etc.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Calibri"/>
                <a:ea typeface="Calibri"/>
                <a:cs typeface="Calibri"/>
              </a:rPr>
              <a:t>Provides </a:t>
            </a:r>
            <a:r>
              <a:rPr lang="en-US" sz="2400" b="1" dirty="0">
                <a:latin typeface="Calibri"/>
                <a:ea typeface="Calibri"/>
                <a:cs typeface="Calibri"/>
              </a:rPr>
              <a:t>full bibliographic details </a:t>
            </a:r>
            <a:r>
              <a:rPr lang="en-US" sz="2400" dirty="0">
                <a:latin typeface="Calibri"/>
                <a:ea typeface="Calibri"/>
                <a:cs typeface="Calibri"/>
              </a:rPr>
              <a:t>of the sources referred to in your text.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Calibri"/>
                <a:ea typeface="Calibri"/>
                <a:cs typeface="Calibri"/>
              </a:rPr>
              <a:t>Is comprehensive enough to enable your reader to locate the information and contains the following:</a:t>
            </a:r>
          </a:p>
          <a:p>
            <a:pPr marL="0" indent="0">
              <a:buNone/>
            </a:pPr>
            <a:endParaRPr lang="en-US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Who?</a:t>
            </a:r>
            <a:r>
              <a:rPr lang="en-US" dirty="0">
                <a:latin typeface="Calibri"/>
                <a:ea typeface="Calibri"/>
                <a:cs typeface="Calibri"/>
              </a:rPr>
              <a:t>    (Author).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When?</a:t>
            </a:r>
            <a:r>
              <a:rPr lang="en-US" dirty="0">
                <a:latin typeface="Calibri"/>
                <a:ea typeface="Calibri"/>
                <a:cs typeface="Calibri"/>
              </a:rPr>
              <a:t>   (Date published).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What?</a:t>
            </a:r>
            <a:r>
              <a:rPr lang="en-US" dirty="0">
                <a:latin typeface="Calibri"/>
                <a:ea typeface="Calibri"/>
                <a:cs typeface="Calibri"/>
              </a:rPr>
              <a:t>  (Title).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Where?</a:t>
            </a:r>
            <a:r>
              <a:rPr lang="en-US" dirty="0">
                <a:latin typeface="Calibri"/>
                <a:ea typeface="Calibri"/>
                <a:cs typeface="Calibri"/>
              </a:rPr>
              <a:t> (Location).</a:t>
            </a:r>
          </a:p>
          <a:p>
            <a:pPr marL="0" indent="0">
              <a:buNone/>
            </a:pPr>
            <a:endParaRPr lang="en-US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50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0B9D1-0374-41CE-A273-DC509B474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 List: book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E275A9-DBAC-482D-9D3A-EB48BD75A55B}"/>
              </a:ext>
            </a:extLst>
          </p:cNvPr>
          <p:cNvSpPr txBox="1"/>
          <p:nvPr/>
        </p:nvSpPr>
        <p:spPr>
          <a:xfrm>
            <a:off x="8067675" y="43053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>
              <a:cs typeface="Calibri Light"/>
            </a:endParaRPr>
          </a:p>
        </p:txBody>
      </p:sp>
      <p:pic>
        <p:nvPicPr>
          <p:cNvPr id="6" name="Picture 9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581633B1-F967-436E-8978-26567F1C30D2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3"/>
          <a:stretch>
            <a:fillRect/>
          </a:stretch>
        </p:blipFill>
        <p:spPr>
          <a:xfrm>
            <a:off x="322461" y="1780970"/>
            <a:ext cx="11557518" cy="3935668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E28264D-D28E-601D-F295-B1CBF16A3EF4}"/>
              </a:ext>
            </a:extLst>
          </p:cNvPr>
          <p:cNvSpPr txBox="1"/>
          <p:nvPr/>
        </p:nvSpPr>
        <p:spPr>
          <a:xfrm>
            <a:off x="9078807" y="5015623"/>
            <a:ext cx="2414953" cy="830997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>
                <a:latin typeface="Calibri" panose="020F0502020204030204" pitchFamily="34" charset="0"/>
                <a:cs typeface="Calibri" panose="020F0502020204030204" pitchFamily="34" charset="0"/>
              </a:rPr>
              <a:t>In-text citation:</a:t>
            </a:r>
          </a:p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(Cottrell, 2019)</a:t>
            </a:r>
          </a:p>
        </p:txBody>
      </p:sp>
    </p:spTree>
    <p:extLst>
      <p:ext uri="{BB962C8B-B14F-4D97-AF65-F5344CB8AC3E}">
        <p14:creationId xmlns:p14="http://schemas.microsoft.com/office/powerpoint/2010/main" val="323977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E2FC5-E49F-4AB3-AD3D-65E9BD5B1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Copyright page...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612B8696-0587-4C60-BA23-63B10625C85B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/>
          <a:stretch>
            <a:fillRect/>
          </a:stretch>
        </p:blipFill>
        <p:spPr>
          <a:xfrm>
            <a:off x="7505238" y="1456564"/>
            <a:ext cx="3987333" cy="45740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8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F3ECEFFD-9FD9-4022-9B41-A961387E25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3853" y="1598537"/>
            <a:ext cx="3359063" cy="42767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4C9D804-7097-4F26-954D-BA279E8FDB44}"/>
              </a:ext>
            </a:extLst>
          </p:cNvPr>
          <p:cNvSpPr txBox="1"/>
          <p:nvPr/>
        </p:nvSpPr>
        <p:spPr>
          <a:xfrm>
            <a:off x="68892" y="1791223"/>
            <a:ext cx="85385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400" b="1"/>
              <a:t>Title</a:t>
            </a:r>
            <a:endParaRPr lang="en-US" sz="2400" b="1">
              <a:cs typeface="Calibri Ligh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84CE71-F604-4A5C-8CEA-B3ED3F96860B}"/>
              </a:ext>
            </a:extLst>
          </p:cNvPr>
          <p:cNvSpPr txBox="1"/>
          <p:nvPr/>
        </p:nvSpPr>
        <p:spPr>
          <a:xfrm>
            <a:off x="68896" y="3325660"/>
            <a:ext cx="106262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/>
              <a:t>Author</a:t>
            </a:r>
            <a:r>
              <a:rPr lang="en-GB" sz="2400">
                <a:cs typeface="Calibri Light"/>
              </a:rPr>
              <a:t> ​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002D84-1B63-4F82-AD52-73E02CDA128C}"/>
              </a:ext>
            </a:extLst>
          </p:cNvPr>
          <p:cNvSpPr txBox="1"/>
          <p:nvPr/>
        </p:nvSpPr>
        <p:spPr>
          <a:xfrm>
            <a:off x="68893" y="2626291"/>
            <a:ext cx="106262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/>
              <a:t>Edition</a:t>
            </a:r>
            <a:endParaRPr lang="en-US" sz="2400" b="1">
              <a:cs typeface="Calibri Ligh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62E073-F12B-47BE-AD99-249F4067BA99}"/>
              </a:ext>
            </a:extLst>
          </p:cNvPr>
          <p:cNvSpPr txBox="1"/>
          <p:nvPr/>
        </p:nvSpPr>
        <p:spPr>
          <a:xfrm>
            <a:off x="68893" y="5423770"/>
            <a:ext cx="1323583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/>
              <a:t>Publisher</a:t>
            </a:r>
            <a:endParaRPr lang="en-US" sz="2400" b="1">
              <a:cs typeface="Calibri Light"/>
            </a:endParaRP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CF11FEDB-2453-4D01-B926-CE9D5F38D95E}"/>
              </a:ext>
            </a:extLst>
          </p:cNvPr>
          <p:cNvSpPr/>
          <p:nvPr/>
        </p:nvSpPr>
        <p:spPr>
          <a:xfrm>
            <a:off x="1125478" y="1795120"/>
            <a:ext cx="991643" cy="260960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7BAE2E7B-6F53-4B04-86D6-324EF39C00E3}"/>
              </a:ext>
            </a:extLst>
          </p:cNvPr>
          <p:cNvSpPr/>
          <p:nvPr/>
        </p:nvSpPr>
        <p:spPr>
          <a:xfrm>
            <a:off x="1125479" y="2745011"/>
            <a:ext cx="1534437" cy="219207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7FB0F04F-59BB-4946-99C9-C3E3C79F07E9}"/>
              </a:ext>
            </a:extLst>
          </p:cNvPr>
          <p:cNvSpPr/>
          <p:nvPr/>
        </p:nvSpPr>
        <p:spPr>
          <a:xfrm>
            <a:off x="1125477" y="3454819"/>
            <a:ext cx="1534437" cy="219207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BDDE8928-5648-4111-98BB-170C2C7F6DA2}"/>
              </a:ext>
            </a:extLst>
          </p:cNvPr>
          <p:cNvSpPr/>
          <p:nvPr/>
        </p:nvSpPr>
        <p:spPr>
          <a:xfrm>
            <a:off x="1386436" y="5563366"/>
            <a:ext cx="1273479" cy="260960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5CC43A1-7EF2-48C7-BB56-E07D2AE1ACB0}"/>
              </a:ext>
            </a:extLst>
          </p:cNvPr>
          <p:cNvSpPr txBox="1"/>
          <p:nvPr/>
        </p:nvSpPr>
        <p:spPr>
          <a:xfrm>
            <a:off x="5841302" y="2615852"/>
            <a:ext cx="85385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400" b="1"/>
              <a:t>Date</a:t>
            </a:r>
            <a:endParaRPr lang="en-US" b="1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8A73561-B016-4899-B4B1-899841BF79C9}"/>
              </a:ext>
            </a:extLst>
          </p:cNvPr>
          <p:cNvSpPr txBox="1"/>
          <p:nvPr/>
        </p:nvSpPr>
        <p:spPr>
          <a:xfrm>
            <a:off x="5434207" y="3920647"/>
            <a:ext cx="1908130" cy="14465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/>
              <a:t>Place of Publication</a:t>
            </a:r>
            <a:r>
              <a:rPr lang="en-GB" sz="2400"/>
              <a:t> </a:t>
            </a:r>
            <a:r>
              <a:rPr lang="en-GB" sz="2000"/>
              <a:t>(publisher's address).</a:t>
            </a:r>
            <a:endParaRPr lang="en-US" sz="2000">
              <a:cs typeface="Calibri Light"/>
            </a:endParaRPr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6F3EF0F3-B5D9-495D-B448-F60FE2316BF8}"/>
              </a:ext>
            </a:extLst>
          </p:cNvPr>
          <p:cNvSpPr/>
          <p:nvPr/>
        </p:nvSpPr>
        <p:spPr>
          <a:xfrm rot="2400000">
            <a:off x="6506965" y="3123039"/>
            <a:ext cx="1210848" cy="260960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537DB127-69ED-4171-9F42-A2F49E2AC5A2}"/>
              </a:ext>
            </a:extLst>
          </p:cNvPr>
          <p:cNvSpPr/>
          <p:nvPr/>
        </p:nvSpPr>
        <p:spPr>
          <a:xfrm rot="18840000">
            <a:off x="6449040" y="2243969"/>
            <a:ext cx="1534437" cy="219207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486CD2DC-73EC-4D7C-8438-95435CA16B33}"/>
              </a:ext>
            </a:extLst>
          </p:cNvPr>
          <p:cNvSpPr/>
          <p:nvPr/>
        </p:nvSpPr>
        <p:spPr>
          <a:xfrm>
            <a:off x="6616053" y="4154188"/>
            <a:ext cx="835068" cy="271398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71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F0EB0-2EC4-E8AB-88A5-DF8428105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turn...</a:t>
            </a:r>
          </a:p>
        </p:txBody>
      </p:sp>
      <p:pic>
        <p:nvPicPr>
          <p:cNvPr id="4" name="Content Placeholder 3" descr="A list of information on a white background&#10;&#10;Description automatically generated">
            <a:extLst>
              <a:ext uri="{FF2B5EF4-FFF2-40B4-BE49-F238E27FC236}">
                <a16:creationId xmlns:a16="http://schemas.microsoft.com/office/drawing/2014/main" id="{0127FB6F-0948-F605-E550-45EF167FC8E2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/>
          <a:stretch>
            <a:fillRect/>
          </a:stretch>
        </p:blipFill>
        <p:spPr>
          <a:xfrm>
            <a:off x="1751003" y="1406733"/>
            <a:ext cx="7742466" cy="4918595"/>
          </a:xfrm>
        </p:spPr>
      </p:pic>
    </p:spTree>
    <p:extLst>
      <p:ext uri="{BB962C8B-B14F-4D97-AF65-F5344CB8AC3E}">
        <p14:creationId xmlns:p14="http://schemas.microsoft.com/office/powerpoint/2010/main" val="41762032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9F1768E5-F821-B682-ADD7-B4F513FA8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8" cy="1003916"/>
          </a:xfrm>
        </p:spPr>
        <p:txBody>
          <a:bodyPr/>
          <a:lstStyle/>
          <a:p>
            <a:r>
              <a:rPr lang="en-US"/>
              <a:t>Edited book: Chapter</a:t>
            </a:r>
          </a:p>
        </p:txBody>
      </p:sp>
      <p:pic>
        <p:nvPicPr>
          <p:cNvPr id="4" name="Content Placeholder 3" descr="A close up of a book&#10;&#10;Description automatically generated">
            <a:extLst>
              <a:ext uri="{FF2B5EF4-FFF2-40B4-BE49-F238E27FC236}">
                <a16:creationId xmlns:a16="http://schemas.microsoft.com/office/drawing/2014/main" id="{36BD902C-BF04-A156-6617-2B7AF09A9ED4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/>
          <a:srcRect r="-56" b="64784"/>
          <a:stretch/>
        </p:blipFill>
        <p:spPr>
          <a:xfrm>
            <a:off x="393390" y="1422010"/>
            <a:ext cx="11798156" cy="1405642"/>
          </a:xfr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60F28E-602E-9CB6-1C38-9CD0B509DC6A}"/>
              </a:ext>
            </a:extLst>
          </p:cNvPr>
          <p:cNvSpPr txBox="1"/>
          <p:nvPr/>
        </p:nvSpPr>
        <p:spPr>
          <a:xfrm>
            <a:off x="8378433" y="5931580"/>
            <a:ext cx="366382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UWTSD Harvard Referencing Guide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EBD78D-6FA0-0185-147C-0B817FA85530}"/>
              </a:ext>
            </a:extLst>
          </p:cNvPr>
          <p:cNvSpPr/>
          <p:nvPr/>
        </p:nvSpPr>
        <p:spPr>
          <a:xfrm>
            <a:off x="1272208" y="3041375"/>
            <a:ext cx="4075042" cy="2888972"/>
          </a:xfrm>
          <a:prstGeom prst="rect">
            <a:avLst/>
          </a:prstGeom>
          <a:solidFill>
            <a:srgbClr val="C7F0E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DFC8A19-46F7-064A-E922-CF4F3A9EE36F}"/>
              </a:ext>
            </a:extLst>
          </p:cNvPr>
          <p:cNvSpPr/>
          <p:nvPr/>
        </p:nvSpPr>
        <p:spPr>
          <a:xfrm>
            <a:off x="5380381" y="3048000"/>
            <a:ext cx="6142381" cy="287572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4A83F6-85B6-1513-57AD-E71C5988F07F}"/>
              </a:ext>
            </a:extLst>
          </p:cNvPr>
          <p:cNvSpPr txBox="1"/>
          <p:nvPr/>
        </p:nvSpPr>
        <p:spPr>
          <a:xfrm>
            <a:off x="5526156" y="3200399"/>
            <a:ext cx="5996608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err="1">
                <a:latin typeface="Calibri"/>
                <a:ea typeface="Calibri"/>
                <a:cs typeface="Calibri"/>
              </a:rPr>
              <a:t>Neyround</a:t>
            </a:r>
            <a:r>
              <a:rPr lang="en-GB" sz="2400" dirty="0">
                <a:latin typeface="Calibri"/>
                <a:ea typeface="Calibri"/>
                <a:cs typeface="Calibri"/>
              </a:rPr>
              <a:t>, P. (2019) 'Ethical leadership in policing: towards a new evidence-based, ethical professionalism?', in P. Ramshaw, M. Simpson and M. </a:t>
            </a:r>
            <a:r>
              <a:rPr lang="en-GB" sz="2400" err="1">
                <a:latin typeface="Calibri"/>
                <a:ea typeface="Calibri"/>
                <a:cs typeface="Calibri"/>
              </a:rPr>
              <a:t>Silverstri</a:t>
            </a:r>
            <a:r>
              <a:rPr lang="en-GB" sz="2400" dirty="0">
                <a:latin typeface="Calibri"/>
                <a:ea typeface="Calibri"/>
                <a:cs typeface="Calibri"/>
              </a:rPr>
              <a:t> (eds) </a:t>
            </a:r>
            <a:r>
              <a:rPr lang="en-GB" sz="2400" i="1" dirty="0">
                <a:latin typeface="Calibri"/>
                <a:ea typeface="Calibri"/>
                <a:cs typeface="Calibri"/>
              </a:rPr>
              <a:t>Police leadership: changing landscapes</a:t>
            </a:r>
            <a:r>
              <a:rPr lang="en-GB" sz="2400" dirty="0">
                <a:latin typeface="Calibri"/>
                <a:ea typeface="Calibri"/>
                <a:cs typeface="Calibri"/>
              </a:rPr>
              <a:t>. Basingstoke: Palgrave Macmillan, pp. 3-22.</a:t>
            </a:r>
            <a:endParaRPr lang="en-US" sz="2400">
              <a:latin typeface="Calibri"/>
              <a:ea typeface="Calibri"/>
              <a:cs typeface="Calibri"/>
            </a:endParaRPr>
          </a:p>
          <a:p>
            <a:pPr algn="l"/>
            <a:endParaRPr lang="en-US" dirty="0">
              <a:ea typeface="Calibri Light"/>
              <a:cs typeface="Calibri Ligh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EE027E-7021-5DE5-3BF2-5470DF0719FA}"/>
              </a:ext>
            </a:extLst>
          </p:cNvPr>
          <p:cNvSpPr txBox="1"/>
          <p:nvPr/>
        </p:nvSpPr>
        <p:spPr>
          <a:xfrm>
            <a:off x="1470991" y="3200399"/>
            <a:ext cx="315401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latin typeface="Calibri"/>
                <a:ea typeface="Calibri Light"/>
                <a:cs typeface="Calibri Light"/>
              </a:rPr>
              <a:t>(</a:t>
            </a:r>
            <a:r>
              <a:rPr lang="en-US" sz="2400" err="1">
                <a:latin typeface="Calibri"/>
                <a:ea typeface="Calibri Light"/>
                <a:cs typeface="Calibri Light"/>
              </a:rPr>
              <a:t>Neyround</a:t>
            </a:r>
            <a:r>
              <a:rPr lang="en-US" sz="2400" dirty="0">
                <a:latin typeface="Calibri"/>
                <a:ea typeface="Calibri Light"/>
                <a:cs typeface="Calibri Light"/>
              </a:rPr>
              <a:t>, 2019, p.16.)</a:t>
            </a:r>
            <a:endParaRPr lang="en-US" sz="240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4698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0B9D1-0374-41CE-A273-DC509B474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 List: journal article</a:t>
            </a:r>
          </a:p>
        </p:txBody>
      </p:sp>
      <p:pic>
        <p:nvPicPr>
          <p:cNvPr id="6" name="Picture 6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AE731644-643E-4607-A22D-EFDA193A6FC5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 rotWithShape="1">
          <a:blip r:embed="rId3"/>
          <a:srcRect b="41001"/>
          <a:stretch/>
        </p:blipFill>
        <p:spPr>
          <a:xfrm>
            <a:off x="317240" y="2024848"/>
            <a:ext cx="11557518" cy="2262672"/>
          </a:xfrm>
        </p:spPr>
      </p:pic>
      <p:pic>
        <p:nvPicPr>
          <p:cNvPr id="3" name="Picture 6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399736DA-FF13-4BC1-5EB0-58549F2C7FE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9694"/>
          <a:stretch/>
        </p:blipFill>
        <p:spPr>
          <a:xfrm>
            <a:off x="317240" y="4287915"/>
            <a:ext cx="11557518" cy="15457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0E33303-1C11-B097-D61B-6D3707696337}"/>
              </a:ext>
            </a:extLst>
          </p:cNvPr>
          <p:cNvSpPr/>
          <p:nvPr/>
        </p:nvSpPr>
        <p:spPr>
          <a:xfrm>
            <a:off x="8788892" y="3870664"/>
            <a:ext cx="1100831" cy="4172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Available at:</a:t>
            </a:r>
          </a:p>
        </p:txBody>
      </p:sp>
      <p:pic>
        <p:nvPicPr>
          <p:cNvPr id="8" name="Picture 7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2B7E5603-A09F-909D-05DA-CEA1EA0E33C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8753" t="47882" r="20937" b="40312"/>
          <a:stretch/>
        </p:blipFill>
        <p:spPr>
          <a:xfrm>
            <a:off x="8788892" y="3876041"/>
            <a:ext cx="2662652" cy="41147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D7AA73-F5C7-4068-38F1-270817263C4E}"/>
              </a:ext>
            </a:extLst>
          </p:cNvPr>
          <p:cNvSpPr txBox="1"/>
          <p:nvPr/>
        </p:nvSpPr>
        <p:spPr>
          <a:xfrm>
            <a:off x="8754253" y="3871625"/>
            <a:ext cx="2997469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>
                <a:latin typeface="Arial"/>
                <a:cs typeface="Arial"/>
              </a:rPr>
              <a:t>Available at: doi.org/</a:t>
            </a:r>
            <a:endParaRPr lang="en-GB" sz="2400" err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F75BF9-2C85-178E-F8EE-43E95444FEE0}"/>
              </a:ext>
            </a:extLst>
          </p:cNvPr>
          <p:cNvSpPr txBox="1"/>
          <p:nvPr/>
        </p:nvSpPr>
        <p:spPr>
          <a:xfrm>
            <a:off x="504253" y="5418983"/>
            <a:ext cx="2841246" cy="830997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>
                <a:latin typeface="Calibri" panose="020F0502020204030204" pitchFamily="34" charset="0"/>
                <a:cs typeface="Calibri" panose="020F0502020204030204" pitchFamily="34" charset="0"/>
              </a:rPr>
              <a:t>In-text citation:</a:t>
            </a:r>
          </a:p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(Thompson, 2017)</a:t>
            </a:r>
          </a:p>
        </p:txBody>
      </p:sp>
    </p:spTree>
    <p:extLst>
      <p:ext uri="{BB962C8B-B14F-4D97-AF65-F5344CB8AC3E}">
        <p14:creationId xmlns:p14="http://schemas.microsoft.com/office/powerpoint/2010/main" val="399283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F0C41-2CDF-CC8E-6CFA-BEF95749A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Finding the Information</a:t>
            </a:r>
          </a:p>
        </p:txBody>
      </p:sp>
      <p:pic>
        <p:nvPicPr>
          <p:cNvPr id="4" name="Picture 4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495C0F9C-353C-F3D2-0DB1-E9795845BCA2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/>
          <a:stretch>
            <a:fillRect/>
          </a:stretch>
        </p:blipFill>
        <p:spPr>
          <a:xfrm>
            <a:off x="1464956" y="1346201"/>
            <a:ext cx="9754214" cy="4820102"/>
          </a:xfrm>
        </p:spPr>
      </p:pic>
    </p:spTree>
    <p:extLst>
      <p:ext uri="{BB962C8B-B14F-4D97-AF65-F5344CB8AC3E}">
        <p14:creationId xmlns:p14="http://schemas.microsoft.com/office/powerpoint/2010/main" val="379787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F0EB0-2EC4-E8AB-88A5-DF8428105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turn...</a:t>
            </a:r>
          </a:p>
        </p:txBody>
      </p:sp>
      <p:pic>
        <p:nvPicPr>
          <p:cNvPr id="6" name="Content Placeholder 5" descr="A screenshot of a computer&#10;&#10;Description automatically generated">
            <a:extLst>
              <a:ext uri="{FF2B5EF4-FFF2-40B4-BE49-F238E27FC236}">
                <a16:creationId xmlns:a16="http://schemas.microsoft.com/office/drawing/2014/main" id="{5533F6B9-6A71-4837-9092-90D9202A7A9D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/>
          <a:stretch>
            <a:fillRect/>
          </a:stretch>
        </p:blipFill>
        <p:spPr>
          <a:xfrm>
            <a:off x="2258919" y="1378220"/>
            <a:ext cx="7494367" cy="4925072"/>
          </a:xfrm>
        </p:spPr>
      </p:pic>
    </p:spTree>
    <p:extLst>
      <p:ext uri="{BB962C8B-B14F-4D97-AF65-F5344CB8AC3E}">
        <p14:creationId xmlns:p14="http://schemas.microsoft.com/office/powerpoint/2010/main" val="41736161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D204228-3E14-21E7-2EDD-A9D2C8030A8B}"/>
              </a:ext>
            </a:extLst>
          </p:cNvPr>
          <p:cNvSpPr/>
          <p:nvPr/>
        </p:nvSpPr>
        <p:spPr>
          <a:xfrm>
            <a:off x="767440" y="4250869"/>
            <a:ext cx="8291286" cy="399143"/>
          </a:xfrm>
          <a:prstGeom prst="rect">
            <a:avLst/>
          </a:prstGeom>
          <a:solidFill>
            <a:srgbClr val="DCF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02E7A51-EAFE-DA32-26D1-719A1DB54ED3}"/>
              </a:ext>
            </a:extLst>
          </p:cNvPr>
          <p:cNvSpPr/>
          <p:nvPr/>
        </p:nvSpPr>
        <p:spPr>
          <a:xfrm>
            <a:off x="767441" y="3878941"/>
            <a:ext cx="10722427" cy="399143"/>
          </a:xfrm>
          <a:prstGeom prst="rect">
            <a:avLst/>
          </a:prstGeom>
          <a:solidFill>
            <a:srgbClr val="DCF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13B9137-1224-4811-2AF8-16524C220DBA}"/>
              </a:ext>
            </a:extLst>
          </p:cNvPr>
          <p:cNvSpPr/>
          <p:nvPr/>
        </p:nvSpPr>
        <p:spPr>
          <a:xfrm>
            <a:off x="3253013" y="3534228"/>
            <a:ext cx="8155213" cy="34471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59C903-7BDE-EB99-E9FE-5E3C4ED7F202}"/>
              </a:ext>
            </a:extLst>
          </p:cNvPr>
          <p:cNvSpPr/>
          <p:nvPr/>
        </p:nvSpPr>
        <p:spPr>
          <a:xfrm>
            <a:off x="2354942" y="3534228"/>
            <a:ext cx="898072" cy="34471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84A869-5B57-25C5-A405-2E8C9CDEBA37}"/>
              </a:ext>
            </a:extLst>
          </p:cNvPr>
          <p:cNvSpPr/>
          <p:nvPr/>
        </p:nvSpPr>
        <p:spPr>
          <a:xfrm>
            <a:off x="767441" y="3534228"/>
            <a:ext cx="1587500" cy="344715"/>
          </a:xfrm>
          <a:prstGeom prst="rect">
            <a:avLst/>
          </a:prstGeom>
          <a:solidFill>
            <a:srgbClr val="F8D7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DE6CA4-1538-AF09-2876-E0C808600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Web page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C9E40-02D8-FDD8-E644-1AD1283BB74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770815" y="3007407"/>
            <a:ext cx="10795518" cy="187075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>
              <a:cs typeface="Calibri Light"/>
            </a:endParaRPr>
          </a:p>
          <a:p>
            <a:pPr marL="0" indent="0">
              <a:buNone/>
            </a:pPr>
            <a:r>
              <a:rPr lang="en-GB" sz="2600">
                <a:latin typeface="Calibri"/>
                <a:cs typeface="Calibri Light"/>
              </a:rPr>
              <a:t>Holford, A. (2022) </a:t>
            </a:r>
            <a:r>
              <a:rPr lang="en-GB" sz="2600" i="1">
                <a:latin typeface="Calibri"/>
                <a:cs typeface="Calibri Light"/>
              </a:rPr>
              <a:t>Student loans: would a graduate tax be a better option? </a:t>
            </a:r>
            <a:r>
              <a:rPr lang="en-GB" sz="2600">
                <a:latin typeface="Calibri"/>
                <a:cs typeface="Calibri Light"/>
              </a:rPr>
              <a:t>Available at: </a:t>
            </a:r>
            <a:r>
              <a:rPr lang="en-GB" sz="2600">
                <a:latin typeface="Calibri"/>
                <a:ea typeface="+mn-lt"/>
                <a:cs typeface="+mn-lt"/>
                <a:hlinkClick r:id="rId2"/>
              </a:rPr>
              <a:t>https://theconversation.com/student-loans-would-a-graduate-tax-be-a-better-option-179253</a:t>
            </a:r>
            <a:r>
              <a:rPr lang="en-GB" sz="2600">
                <a:latin typeface="Calibri"/>
                <a:ea typeface="+mn-lt"/>
                <a:cs typeface="+mn-lt"/>
              </a:rPr>
              <a:t> (Accessed: 26 May 2022).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2FD479-9928-E956-9BB4-6628F733F16F}"/>
              </a:ext>
            </a:extLst>
          </p:cNvPr>
          <p:cNvSpPr txBox="1"/>
          <p:nvPr/>
        </p:nvSpPr>
        <p:spPr>
          <a:xfrm>
            <a:off x="605971" y="1939471"/>
            <a:ext cx="2743199" cy="646331"/>
          </a:xfrm>
          <a:prstGeom prst="rect">
            <a:avLst/>
          </a:prstGeom>
          <a:noFill/>
          <a:ln w="57150">
            <a:solidFill>
              <a:srgbClr val="F8D7FA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latin typeface="Calibri"/>
                <a:cs typeface="Calibri Light"/>
              </a:rPr>
              <a:t>Who?</a:t>
            </a:r>
            <a:r>
              <a:rPr lang="en-GB">
                <a:latin typeface="Calibri"/>
                <a:cs typeface="Calibri Light"/>
              </a:rPr>
              <a:t> Author's surname and initials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36EC130-0ACC-6942-C410-51E48373421C}"/>
              </a:ext>
            </a:extLst>
          </p:cNvPr>
          <p:cNvSpPr txBox="1"/>
          <p:nvPr/>
        </p:nvSpPr>
        <p:spPr>
          <a:xfrm>
            <a:off x="4651828" y="2021112"/>
            <a:ext cx="2743199" cy="646331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latin typeface="Calibri"/>
                <a:cs typeface="Calibri Light"/>
              </a:rPr>
              <a:t>When?</a:t>
            </a:r>
            <a:r>
              <a:rPr lang="en-GB">
                <a:latin typeface="Calibri"/>
                <a:cs typeface="Calibri Light"/>
              </a:rPr>
              <a:t> Date in round brackets</a:t>
            </a:r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5897E68-0932-4E62-C145-6E962C9980C1}"/>
              </a:ext>
            </a:extLst>
          </p:cNvPr>
          <p:cNvSpPr txBox="1"/>
          <p:nvPr/>
        </p:nvSpPr>
        <p:spPr>
          <a:xfrm>
            <a:off x="8616042" y="2111827"/>
            <a:ext cx="2743199" cy="646331"/>
          </a:xfrm>
          <a:prstGeom prst="rect">
            <a:avLst/>
          </a:prstGeom>
          <a:noFill/>
          <a:ln w="57150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i="1">
                <a:latin typeface="Calibri"/>
                <a:cs typeface="Calibri Light"/>
              </a:rPr>
              <a:t>What? </a:t>
            </a:r>
            <a:r>
              <a:rPr lang="en-GB" i="1">
                <a:latin typeface="Calibri"/>
                <a:cs typeface="Calibri Light"/>
              </a:rPr>
              <a:t>Title of webpage in italics</a:t>
            </a:r>
            <a:endParaRPr lang="en-US" i="1">
              <a:cs typeface="Calibri Light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8F17E3A-D641-A919-9603-2F5C71F7DAA8}"/>
              </a:ext>
            </a:extLst>
          </p:cNvPr>
          <p:cNvSpPr txBox="1"/>
          <p:nvPr/>
        </p:nvSpPr>
        <p:spPr>
          <a:xfrm>
            <a:off x="2637971" y="5350327"/>
            <a:ext cx="5047341" cy="369332"/>
          </a:xfrm>
          <a:prstGeom prst="rect">
            <a:avLst/>
          </a:prstGeom>
          <a:noFill/>
          <a:ln w="57150">
            <a:solidFill>
              <a:srgbClr val="DCF2F7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latin typeface="Calibri"/>
                <a:cs typeface="Calibri Light"/>
              </a:rPr>
              <a:t>Where?</a:t>
            </a:r>
            <a:r>
              <a:rPr lang="en-GB">
                <a:latin typeface="Calibri"/>
                <a:cs typeface="Calibri Light"/>
              </a:rPr>
              <a:t> URL and date accessed (in round brackets).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0742C311-27A8-415F-619A-06219389815F}"/>
              </a:ext>
            </a:extLst>
          </p:cNvPr>
          <p:cNvCxnSpPr/>
          <p:nvPr/>
        </p:nvCxnSpPr>
        <p:spPr>
          <a:xfrm flipH="1">
            <a:off x="1475014" y="2627085"/>
            <a:ext cx="127000" cy="898071"/>
          </a:xfrm>
          <a:prstGeom prst="straightConnector1">
            <a:avLst/>
          </a:prstGeom>
          <a:ln w="28575">
            <a:solidFill>
              <a:srgbClr val="F8D7F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20DE006-68DC-C0EE-C30D-8829FAD1CB0A}"/>
              </a:ext>
            </a:extLst>
          </p:cNvPr>
          <p:cNvCxnSpPr>
            <a:cxnSpLocks/>
          </p:cNvCxnSpPr>
          <p:nvPr/>
        </p:nvCxnSpPr>
        <p:spPr>
          <a:xfrm flipH="1">
            <a:off x="2989943" y="2663370"/>
            <a:ext cx="1651000" cy="843643"/>
          </a:xfrm>
          <a:prstGeom prst="straightConnector1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39C1362-71B2-FBCD-04FE-FEC3C9AE814A}"/>
              </a:ext>
            </a:extLst>
          </p:cNvPr>
          <p:cNvCxnSpPr>
            <a:cxnSpLocks/>
          </p:cNvCxnSpPr>
          <p:nvPr/>
        </p:nvCxnSpPr>
        <p:spPr>
          <a:xfrm flipH="1">
            <a:off x="8187871" y="2772226"/>
            <a:ext cx="961570" cy="789215"/>
          </a:xfrm>
          <a:prstGeom prst="straightConnector1">
            <a:avLst/>
          </a:prstGeom>
          <a:ln w="28575">
            <a:solidFill>
              <a:srgbClr val="F0F0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4FEC5DF7-A327-31DB-932B-9D7504DC2357}"/>
              </a:ext>
            </a:extLst>
          </p:cNvPr>
          <p:cNvCxnSpPr>
            <a:cxnSpLocks/>
          </p:cNvCxnSpPr>
          <p:nvPr/>
        </p:nvCxnSpPr>
        <p:spPr>
          <a:xfrm>
            <a:off x="4341585" y="4659084"/>
            <a:ext cx="63500" cy="680357"/>
          </a:xfrm>
          <a:prstGeom prst="straightConnector1">
            <a:avLst/>
          </a:prstGeom>
          <a:ln w="28575">
            <a:solidFill>
              <a:srgbClr val="DCF2F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F8E49DEA-3A8E-4175-0115-9E268914246B}"/>
              </a:ext>
            </a:extLst>
          </p:cNvPr>
          <p:cNvSpPr txBox="1"/>
          <p:nvPr/>
        </p:nvSpPr>
        <p:spPr>
          <a:xfrm>
            <a:off x="9554029" y="5258484"/>
            <a:ext cx="2414953" cy="830997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>
                <a:latin typeface="Calibri" panose="020F0502020204030204" pitchFamily="34" charset="0"/>
                <a:cs typeface="Calibri" panose="020F0502020204030204" pitchFamily="34" charset="0"/>
              </a:rPr>
              <a:t>In-text citation:</a:t>
            </a:r>
          </a:p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(Holford, 2022)</a:t>
            </a:r>
          </a:p>
        </p:txBody>
      </p:sp>
    </p:spTree>
    <p:extLst>
      <p:ext uri="{BB962C8B-B14F-4D97-AF65-F5344CB8AC3E}">
        <p14:creationId xmlns:p14="http://schemas.microsoft.com/office/powerpoint/2010/main" val="3226267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B6F7C23C-E0B1-9059-6DCD-C307EBA35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8" cy="1003916"/>
          </a:xfrm>
        </p:spPr>
        <p:txBody>
          <a:bodyPr/>
          <a:lstStyle/>
          <a:p>
            <a:r>
              <a:rPr lang="en-US"/>
              <a:t>Webpage</a:t>
            </a:r>
          </a:p>
        </p:txBody>
      </p:sp>
      <p:pic>
        <p:nvPicPr>
          <p:cNvPr id="11" name="Picture 11" descr="Graphical user interface&#10;&#10;Description automatically generated">
            <a:extLst>
              <a:ext uri="{FF2B5EF4-FFF2-40B4-BE49-F238E27FC236}">
                <a16:creationId xmlns:a16="http://schemas.microsoft.com/office/drawing/2014/main" id="{5E90E57B-655F-84D7-E848-3E92D0699B57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/>
          <a:stretch>
            <a:fillRect/>
          </a:stretch>
        </p:blipFill>
        <p:spPr>
          <a:xfrm>
            <a:off x="121124" y="1392288"/>
            <a:ext cx="8824631" cy="4797064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23EF4EA-B433-34AC-4209-8CB308A7CE2C}"/>
              </a:ext>
            </a:extLst>
          </p:cNvPr>
          <p:cNvSpPr txBox="1"/>
          <p:nvPr/>
        </p:nvSpPr>
        <p:spPr>
          <a:xfrm>
            <a:off x="10188497" y="5820937"/>
            <a:ext cx="209271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The Conversation</a:t>
            </a:r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F26AED-9B9C-18AB-6BB1-630139493D84}"/>
              </a:ext>
            </a:extLst>
          </p:cNvPr>
          <p:cNvSpPr txBox="1"/>
          <p:nvPr/>
        </p:nvSpPr>
        <p:spPr>
          <a:xfrm>
            <a:off x="9643116" y="2274838"/>
            <a:ext cx="2427760" cy="23083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latin typeface="Calibri" panose="020F0502020204030204" pitchFamily="34" charset="0"/>
                <a:cs typeface="Calibri" panose="020F0502020204030204" pitchFamily="34" charset="0"/>
              </a:rPr>
              <a:t>TIP: </a:t>
            </a:r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Explore: </a:t>
            </a:r>
            <a:r>
              <a:rPr lang="en-GB" sz="2400" b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Referencing: The Basics in Moodle</a:t>
            </a:r>
            <a:r>
              <a:rPr lang="en-GB" sz="2400" b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to help identify different online resources. </a:t>
            </a:r>
          </a:p>
        </p:txBody>
      </p:sp>
    </p:spTree>
    <p:extLst>
      <p:ext uri="{BB962C8B-B14F-4D97-AF65-F5344CB8AC3E}">
        <p14:creationId xmlns:p14="http://schemas.microsoft.com/office/powerpoint/2010/main" val="90470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F0EB0-2EC4-E8AB-88A5-DF8428105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turn...</a:t>
            </a:r>
          </a:p>
        </p:txBody>
      </p:sp>
      <p:pic>
        <p:nvPicPr>
          <p:cNvPr id="6" name="Content Placeholder 5" descr="A close-up of a list&#10;&#10;Description automatically generated">
            <a:extLst>
              <a:ext uri="{FF2B5EF4-FFF2-40B4-BE49-F238E27FC236}">
                <a16:creationId xmlns:a16="http://schemas.microsoft.com/office/drawing/2014/main" id="{EE485600-D6C1-1B61-D08C-2811C1DF6B5B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/>
          <a:stretch>
            <a:fillRect/>
          </a:stretch>
        </p:blipFill>
        <p:spPr>
          <a:xfrm>
            <a:off x="2367652" y="1309724"/>
            <a:ext cx="7850539" cy="4856579"/>
          </a:xfrm>
        </p:spPr>
      </p:pic>
    </p:spTree>
    <p:extLst>
      <p:ext uri="{BB962C8B-B14F-4D97-AF65-F5344CB8AC3E}">
        <p14:creationId xmlns:p14="http://schemas.microsoft.com/office/powerpoint/2010/main" val="7428009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09D84-5FB6-4980-5668-E7F015F13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Alphabetical reference list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F4B45B-5FE1-2F55-3DAF-2552B35B9B1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16306" y="1397369"/>
            <a:ext cx="9721634" cy="4908684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C</a:t>
            </a:r>
            <a:r>
              <a:rPr lang="en-GB" sz="2400" dirty="0">
                <a:latin typeface="Calibri"/>
                <a:ea typeface="Calibri"/>
                <a:cs typeface="Calibri"/>
              </a:rPr>
              <a:t>ottrell, S. (2019) </a:t>
            </a:r>
            <a:r>
              <a:rPr lang="en-GB" sz="2400" i="1" dirty="0">
                <a:latin typeface="Calibri"/>
                <a:ea typeface="Calibri"/>
                <a:cs typeface="Calibri"/>
              </a:rPr>
              <a:t>The study skills handbook. </a:t>
            </a:r>
            <a:r>
              <a:rPr lang="en-GB" sz="2400" dirty="0">
                <a:latin typeface="Calibri"/>
                <a:ea typeface="Calibri"/>
                <a:cs typeface="Calibri"/>
              </a:rPr>
              <a:t>5th </a:t>
            </a:r>
            <a:r>
              <a:rPr lang="en-GB" sz="2400" err="1">
                <a:latin typeface="Calibri"/>
                <a:ea typeface="Calibri"/>
                <a:cs typeface="Calibri"/>
              </a:rPr>
              <a:t>edn</a:t>
            </a:r>
            <a:r>
              <a:rPr lang="en-GB" sz="2400" dirty="0">
                <a:latin typeface="Calibri"/>
                <a:ea typeface="Calibri"/>
                <a:cs typeface="Calibri"/>
              </a:rPr>
              <a:t>. London: Red Globe Press</a:t>
            </a:r>
          </a:p>
          <a:p>
            <a:pPr marL="0" indent="0">
              <a:buNone/>
            </a:pPr>
            <a:endParaRPr lang="en-GB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H</a:t>
            </a:r>
            <a:r>
              <a:rPr lang="en-GB" sz="2400" dirty="0">
                <a:latin typeface="Calibri"/>
                <a:ea typeface="Calibri"/>
                <a:cs typeface="Calibri"/>
              </a:rPr>
              <a:t>olford, A. (2022) </a:t>
            </a:r>
            <a:r>
              <a:rPr lang="en-GB" sz="2400" i="1" dirty="0">
                <a:latin typeface="Calibri"/>
                <a:ea typeface="Calibri"/>
                <a:cs typeface="Calibri"/>
              </a:rPr>
              <a:t>Student loans: would a graduate tax be a better option? </a:t>
            </a:r>
            <a:r>
              <a:rPr lang="en-GB" sz="2400" dirty="0">
                <a:latin typeface="Calibri"/>
                <a:ea typeface="Calibri"/>
                <a:cs typeface="Calibri"/>
              </a:rPr>
              <a:t>Available at: </a:t>
            </a:r>
            <a:r>
              <a:rPr lang="en-GB" sz="2400" dirty="0">
                <a:latin typeface="Calibri"/>
                <a:ea typeface="+mn-lt"/>
                <a:cs typeface="Calibri"/>
              </a:rPr>
              <a:t>https://theconversation.com/student-loans-would-a-graduate-tax-be-a-better-option-179253 (Accessed: 26 May 2022).</a:t>
            </a:r>
          </a:p>
          <a:p>
            <a:pPr marL="0" indent="0">
              <a:buNone/>
            </a:pPr>
            <a:endParaRPr lang="en-GB" sz="2400" dirty="0">
              <a:latin typeface="Calibri Light"/>
              <a:ea typeface="Calibri Light"/>
              <a:cs typeface="Calibri"/>
            </a:endParaRPr>
          </a:p>
          <a:p>
            <a:pPr marL="0" indent="0">
              <a:buNone/>
            </a:pPr>
            <a:r>
              <a:rPr lang="en-GB" sz="2400" b="1" dirty="0" err="1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N</a:t>
            </a:r>
            <a:r>
              <a:rPr lang="en-GB" sz="2400" dirty="0" err="1">
                <a:latin typeface="Calibri"/>
                <a:ea typeface="Calibri"/>
                <a:cs typeface="Calibri"/>
              </a:rPr>
              <a:t>eyround</a:t>
            </a:r>
            <a:r>
              <a:rPr lang="en-GB" sz="2400" dirty="0">
                <a:latin typeface="Calibri"/>
                <a:ea typeface="Calibri"/>
                <a:cs typeface="Calibri"/>
              </a:rPr>
              <a:t>, P. (2019) 'Ethical leadership in policing: towards a new evidence-based, ethical professionalism?', in P. Ramshaw, M. Simpson and M. </a:t>
            </a:r>
            <a:r>
              <a:rPr lang="en-GB" sz="2400" dirty="0" err="1">
                <a:latin typeface="Calibri"/>
                <a:ea typeface="Calibri"/>
                <a:cs typeface="Calibri"/>
              </a:rPr>
              <a:t>Silverstri</a:t>
            </a:r>
            <a:r>
              <a:rPr lang="en-GB" sz="2400" dirty="0">
                <a:latin typeface="Calibri"/>
                <a:ea typeface="Calibri"/>
                <a:cs typeface="Calibri"/>
              </a:rPr>
              <a:t> (eds) </a:t>
            </a:r>
            <a:r>
              <a:rPr lang="en-GB" sz="2400" i="1" dirty="0">
                <a:latin typeface="Calibri"/>
                <a:ea typeface="Calibri"/>
                <a:cs typeface="Calibri"/>
              </a:rPr>
              <a:t>Police leadership: changing landscapes</a:t>
            </a:r>
            <a:r>
              <a:rPr lang="en-GB" sz="2400" dirty="0">
                <a:latin typeface="Calibri"/>
                <a:ea typeface="Calibri"/>
                <a:cs typeface="Calibri"/>
              </a:rPr>
              <a:t>. Basingstoke: Palgrave Macmillan, pp. 3-22.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4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T</a:t>
            </a:r>
            <a:r>
              <a:rPr lang="en-GB" sz="2400" dirty="0">
                <a:latin typeface="Calibri"/>
                <a:ea typeface="Calibri"/>
                <a:cs typeface="Calibri"/>
              </a:rPr>
              <a:t>hompson, P. (2017) 'Communication technology use and study skills', </a:t>
            </a:r>
            <a:r>
              <a:rPr lang="en-GB" sz="2400" i="1" dirty="0">
                <a:latin typeface="Calibri"/>
                <a:ea typeface="Calibri"/>
                <a:cs typeface="Calibri"/>
              </a:rPr>
              <a:t>Active Learning in Higher Education, </a:t>
            </a:r>
            <a:r>
              <a:rPr lang="en-GB" sz="2400" dirty="0">
                <a:latin typeface="Calibri"/>
                <a:ea typeface="Calibri"/>
                <a:cs typeface="Calibri"/>
              </a:rPr>
              <a:t>18(3), pp. 257-270.  Available at: </a:t>
            </a:r>
            <a:r>
              <a:rPr lang="en-GB" sz="2400" dirty="0" err="1">
                <a:latin typeface="Calibri"/>
                <a:ea typeface="Calibri"/>
                <a:cs typeface="Calibri"/>
              </a:rPr>
              <a:t>doi</a:t>
            </a:r>
            <a:r>
              <a:rPr lang="en-GB" sz="2400" dirty="0">
                <a:latin typeface="Calibri"/>
                <a:ea typeface="Calibri"/>
                <a:cs typeface="Calibri"/>
              </a:rPr>
              <a:t>: 10.1177/1469787417715204</a:t>
            </a:r>
          </a:p>
          <a:p>
            <a:pPr marL="0" indent="0">
              <a:buNone/>
            </a:pPr>
            <a:endParaRPr lang="en-GB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i="1">
              <a:cs typeface="Calibri Ligh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DD453C-9874-A5A9-A47B-83DC6DF07B01}"/>
              </a:ext>
            </a:extLst>
          </p:cNvPr>
          <p:cNvSpPr txBox="1"/>
          <p:nvPr/>
        </p:nvSpPr>
        <p:spPr>
          <a:xfrm>
            <a:off x="8880532" y="5907750"/>
            <a:ext cx="280558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N.B. Alphabetical Order</a:t>
            </a:r>
            <a:endParaRPr lang="en-US" sz="2000" b="1" dirty="0">
              <a:solidFill>
                <a:schemeClr val="accent2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DB35B5-D286-6297-0B54-2B6450918296}"/>
              </a:ext>
            </a:extLst>
          </p:cNvPr>
          <p:cNvSpPr txBox="1"/>
          <p:nvPr/>
        </p:nvSpPr>
        <p:spPr>
          <a:xfrm>
            <a:off x="10658452" y="1404003"/>
            <a:ext cx="12437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latin typeface="Calibri" panose="020F0502020204030204" pitchFamily="34" charset="0"/>
                <a:cs typeface="Calibri" panose="020F0502020204030204" pitchFamily="34" charset="0"/>
              </a:rPr>
              <a:t>Book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306ABC-7909-C182-A1DD-0D073CACB4EB}"/>
              </a:ext>
            </a:extLst>
          </p:cNvPr>
          <p:cNvSpPr txBox="1"/>
          <p:nvPr/>
        </p:nvSpPr>
        <p:spPr>
          <a:xfrm>
            <a:off x="10658454" y="2702206"/>
            <a:ext cx="12437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latin typeface="Calibri" panose="020F0502020204030204" pitchFamily="34" charset="0"/>
                <a:cs typeface="Calibri" panose="020F0502020204030204" pitchFamily="34" charset="0"/>
              </a:rPr>
              <a:t>Website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5D8370-74BE-2666-1F59-11A94968B245}"/>
              </a:ext>
            </a:extLst>
          </p:cNvPr>
          <p:cNvSpPr txBox="1"/>
          <p:nvPr/>
        </p:nvSpPr>
        <p:spPr>
          <a:xfrm>
            <a:off x="10658453" y="5106662"/>
            <a:ext cx="1243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latin typeface="Calibri" panose="020F0502020204030204" pitchFamily="34" charset="0"/>
                <a:cs typeface="Calibri" panose="020F0502020204030204" pitchFamily="34" charset="0"/>
              </a:rPr>
              <a:t>Journal article</a:t>
            </a:r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F3D184D6-9687-601F-6D9B-BBC9BDEFF5BA}"/>
              </a:ext>
            </a:extLst>
          </p:cNvPr>
          <p:cNvSpPr/>
          <p:nvPr/>
        </p:nvSpPr>
        <p:spPr>
          <a:xfrm>
            <a:off x="10187366" y="1510176"/>
            <a:ext cx="295675" cy="200055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85AA1A8D-B3BE-444F-EFFC-3D3E78DF399D}"/>
              </a:ext>
            </a:extLst>
          </p:cNvPr>
          <p:cNvSpPr/>
          <p:nvPr/>
        </p:nvSpPr>
        <p:spPr>
          <a:xfrm>
            <a:off x="10187365" y="5358873"/>
            <a:ext cx="295675" cy="200055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Left 9">
            <a:extLst>
              <a:ext uri="{FF2B5EF4-FFF2-40B4-BE49-F238E27FC236}">
                <a16:creationId xmlns:a16="http://schemas.microsoft.com/office/drawing/2014/main" id="{11C93881-3F7E-C95A-783A-3DB31C92D1B4}"/>
              </a:ext>
            </a:extLst>
          </p:cNvPr>
          <p:cNvSpPr/>
          <p:nvPr/>
        </p:nvSpPr>
        <p:spPr>
          <a:xfrm>
            <a:off x="10187365" y="2802233"/>
            <a:ext cx="295675" cy="200055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Left 10">
            <a:extLst>
              <a:ext uri="{FF2B5EF4-FFF2-40B4-BE49-F238E27FC236}">
                <a16:creationId xmlns:a16="http://schemas.microsoft.com/office/drawing/2014/main" id="{6AD734AA-D580-A577-C391-95CCCA299BF0}"/>
              </a:ext>
            </a:extLst>
          </p:cNvPr>
          <p:cNvSpPr/>
          <p:nvPr/>
        </p:nvSpPr>
        <p:spPr>
          <a:xfrm>
            <a:off x="10187364" y="4013082"/>
            <a:ext cx="295675" cy="200055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A5D69B-A0B2-E77D-0206-83A4F645EBE2}"/>
              </a:ext>
            </a:extLst>
          </p:cNvPr>
          <p:cNvSpPr txBox="1"/>
          <p:nvPr/>
        </p:nvSpPr>
        <p:spPr>
          <a:xfrm>
            <a:off x="10658453" y="3710013"/>
            <a:ext cx="1532541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b="1" dirty="0">
                <a:latin typeface="Calibri"/>
                <a:ea typeface="Calibri"/>
                <a:cs typeface="Calibri"/>
              </a:rPr>
              <a:t>Chapter in an edited book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667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09D84-5FB6-4980-5668-E7F015F13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Alphabetical reference list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F4B45B-5FE1-2F55-3DAF-2552B35B9B1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16306" y="1397369"/>
            <a:ext cx="9721634" cy="49086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C</a:t>
            </a:r>
            <a:r>
              <a:rPr lang="en-GB" sz="2400" dirty="0">
                <a:latin typeface="Calibri"/>
                <a:ea typeface="Calibri"/>
                <a:cs typeface="Calibri"/>
              </a:rPr>
              <a:t>ottrell, S. (2019) </a:t>
            </a:r>
            <a:r>
              <a:rPr lang="en-GB" sz="2400" i="1" dirty="0">
                <a:latin typeface="Calibri"/>
                <a:ea typeface="Calibri"/>
                <a:cs typeface="Calibri"/>
              </a:rPr>
              <a:t>The study skills handbook. </a:t>
            </a:r>
            <a:r>
              <a:rPr lang="en-GB" sz="2400" dirty="0">
                <a:latin typeface="Calibri"/>
                <a:ea typeface="Calibri"/>
                <a:cs typeface="Calibri"/>
              </a:rPr>
              <a:t>5th </a:t>
            </a:r>
            <a:r>
              <a:rPr lang="en-GB" sz="2400" err="1">
                <a:latin typeface="Calibri"/>
                <a:ea typeface="Calibri"/>
                <a:cs typeface="Calibri"/>
              </a:rPr>
              <a:t>edn</a:t>
            </a:r>
            <a:r>
              <a:rPr lang="en-GB" sz="2400" dirty="0">
                <a:latin typeface="Calibri"/>
                <a:ea typeface="Calibri"/>
                <a:cs typeface="Calibri"/>
              </a:rPr>
              <a:t>. London: Red Globe Press</a:t>
            </a:r>
          </a:p>
          <a:p>
            <a:pPr marL="0" indent="0">
              <a:buNone/>
            </a:pPr>
            <a:endParaRPr lang="en-GB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H</a:t>
            </a:r>
            <a:r>
              <a:rPr lang="en-GB" sz="2400" dirty="0">
                <a:latin typeface="Calibri"/>
                <a:ea typeface="Calibri"/>
                <a:cs typeface="Calibri"/>
              </a:rPr>
              <a:t>olford, A. (2022) </a:t>
            </a:r>
            <a:r>
              <a:rPr lang="en-GB" sz="2400" i="1" dirty="0">
                <a:latin typeface="Calibri"/>
                <a:ea typeface="Calibri"/>
                <a:cs typeface="Calibri"/>
              </a:rPr>
              <a:t>Student loans: would a graduate tax be a better option? </a:t>
            </a:r>
            <a:r>
              <a:rPr lang="en-GB" sz="2400" dirty="0">
                <a:latin typeface="Calibri"/>
                <a:ea typeface="Calibri"/>
                <a:cs typeface="Calibri"/>
              </a:rPr>
              <a:t>Available at: </a:t>
            </a:r>
            <a:r>
              <a:rPr lang="en-GB" sz="2400" dirty="0">
                <a:latin typeface="Calibri"/>
                <a:ea typeface="+mn-lt"/>
                <a:cs typeface="Calibri"/>
              </a:rPr>
              <a:t>https://theconversation.com/student-loans-would-a-graduate-tax-be-a-better-option-179253 (Accessed: 26 May 2022).</a:t>
            </a:r>
          </a:p>
          <a:p>
            <a:pPr marL="0" indent="0">
              <a:buNone/>
            </a:pPr>
            <a:endParaRPr lang="en-GB" sz="2400" dirty="0">
              <a:latin typeface="Calibri Light"/>
              <a:ea typeface="Calibri Light"/>
              <a:cs typeface="Calibri"/>
            </a:endParaRPr>
          </a:p>
          <a:p>
            <a:pPr marL="0" indent="0">
              <a:buNone/>
            </a:pPr>
            <a:r>
              <a:rPr lang="en-GB" sz="24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T</a:t>
            </a:r>
            <a:r>
              <a:rPr lang="en-GB" sz="2400" dirty="0">
                <a:latin typeface="Calibri"/>
                <a:ea typeface="Calibri"/>
                <a:cs typeface="Calibri"/>
              </a:rPr>
              <a:t>hompson, P. (2017) 'Communication technology use and study skills', </a:t>
            </a:r>
            <a:r>
              <a:rPr lang="en-GB" sz="2400" i="1" dirty="0">
                <a:latin typeface="Calibri"/>
                <a:ea typeface="Calibri"/>
                <a:cs typeface="Calibri"/>
              </a:rPr>
              <a:t>Active Learning in Higher Education, </a:t>
            </a:r>
            <a:r>
              <a:rPr lang="en-GB" sz="2400" dirty="0">
                <a:latin typeface="Calibri"/>
                <a:ea typeface="Calibri"/>
                <a:cs typeface="Calibri"/>
              </a:rPr>
              <a:t>18(3), pp. 257-270.  Available at: </a:t>
            </a:r>
            <a:r>
              <a:rPr lang="en-GB" sz="2400" dirty="0" err="1">
                <a:latin typeface="Calibri"/>
                <a:ea typeface="Calibri"/>
                <a:cs typeface="Calibri"/>
              </a:rPr>
              <a:t>doi</a:t>
            </a:r>
            <a:r>
              <a:rPr lang="en-GB" sz="2400" dirty="0">
                <a:latin typeface="Calibri"/>
                <a:ea typeface="Calibri"/>
                <a:cs typeface="Calibri"/>
              </a:rPr>
              <a:t>: 10.1177/1469787417715204</a:t>
            </a:r>
          </a:p>
          <a:p>
            <a:pPr marL="0" indent="0">
              <a:buNone/>
            </a:pPr>
            <a:endParaRPr lang="en-GB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i="1">
              <a:cs typeface="Calibri Ligh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DD453C-9874-A5A9-A47B-83DC6DF07B01}"/>
              </a:ext>
            </a:extLst>
          </p:cNvPr>
          <p:cNvSpPr txBox="1"/>
          <p:nvPr/>
        </p:nvSpPr>
        <p:spPr>
          <a:xfrm>
            <a:off x="8880532" y="5907750"/>
            <a:ext cx="280558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N.B. Alphabetical Order</a:t>
            </a:r>
            <a:endParaRPr lang="en-US" sz="2000" b="1" dirty="0">
              <a:solidFill>
                <a:schemeClr val="accent2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DB35B5-D286-6297-0B54-2B6450918296}"/>
              </a:ext>
            </a:extLst>
          </p:cNvPr>
          <p:cNvSpPr txBox="1"/>
          <p:nvPr/>
        </p:nvSpPr>
        <p:spPr>
          <a:xfrm>
            <a:off x="10658452" y="1404003"/>
            <a:ext cx="12437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latin typeface="Calibri" panose="020F0502020204030204" pitchFamily="34" charset="0"/>
                <a:cs typeface="Calibri" panose="020F0502020204030204" pitchFamily="34" charset="0"/>
              </a:rPr>
              <a:t>Book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306ABC-7909-C182-A1DD-0D073CACB4EB}"/>
              </a:ext>
            </a:extLst>
          </p:cNvPr>
          <p:cNvSpPr txBox="1"/>
          <p:nvPr/>
        </p:nvSpPr>
        <p:spPr>
          <a:xfrm>
            <a:off x="10658454" y="2702206"/>
            <a:ext cx="12437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latin typeface="Calibri" panose="020F0502020204030204" pitchFamily="34" charset="0"/>
                <a:cs typeface="Calibri" panose="020F0502020204030204" pitchFamily="34" charset="0"/>
              </a:rPr>
              <a:t>Website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5D8370-74BE-2666-1F59-11A94968B245}"/>
              </a:ext>
            </a:extLst>
          </p:cNvPr>
          <p:cNvSpPr txBox="1"/>
          <p:nvPr/>
        </p:nvSpPr>
        <p:spPr>
          <a:xfrm>
            <a:off x="10658453" y="4301646"/>
            <a:ext cx="1243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latin typeface="Calibri" panose="020F0502020204030204" pitchFamily="34" charset="0"/>
                <a:cs typeface="Calibri" panose="020F0502020204030204" pitchFamily="34" charset="0"/>
              </a:rPr>
              <a:t>Journal article</a:t>
            </a:r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F3D184D6-9687-601F-6D9B-BBC9BDEFF5BA}"/>
              </a:ext>
            </a:extLst>
          </p:cNvPr>
          <p:cNvSpPr/>
          <p:nvPr/>
        </p:nvSpPr>
        <p:spPr>
          <a:xfrm>
            <a:off x="10187366" y="1510176"/>
            <a:ext cx="295675" cy="200055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85AA1A8D-B3BE-444F-EFFC-3D3E78DF399D}"/>
              </a:ext>
            </a:extLst>
          </p:cNvPr>
          <p:cNvSpPr/>
          <p:nvPr/>
        </p:nvSpPr>
        <p:spPr>
          <a:xfrm>
            <a:off x="10187365" y="4449389"/>
            <a:ext cx="295675" cy="200055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Left 9">
            <a:extLst>
              <a:ext uri="{FF2B5EF4-FFF2-40B4-BE49-F238E27FC236}">
                <a16:creationId xmlns:a16="http://schemas.microsoft.com/office/drawing/2014/main" id="{11C93881-3F7E-C95A-783A-3DB31C92D1B4}"/>
              </a:ext>
            </a:extLst>
          </p:cNvPr>
          <p:cNvSpPr/>
          <p:nvPr/>
        </p:nvSpPr>
        <p:spPr>
          <a:xfrm>
            <a:off x="10187365" y="2802233"/>
            <a:ext cx="295675" cy="200055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15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imeline&#10;&#10;Description automatically generated">
            <a:extLst>
              <a:ext uri="{FF2B5EF4-FFF2-40B4-BE49-F238E27FC236}">
                <a16:creationId xmlns:a16="http://schemas.microsoft.com/office/drawing/2014/main" id="{E45278CE-0014-9905-891A-7C91057E4A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43" y="428788"/>
            <a:ext cx="9116290" cy="601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C8D9480-1D0F-3347-546F-3B8F99D354BE}"/>
              </a:ext>
            </a:extLst>
          </p:cNvPr>
          <p:cNvSpPr txBox="1"/>
          <p:nvPr/>
        </p:nvSpPr>
        <p:spPr>
          <a:xfrm>
            <a:off x="482203" y="6447235"/>
            <a:ext cx="107834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>
                <a:ea typeface="+mn-lt"/>
                <a:cs typeface="+mn-lt"/>
              </a:rPr>
              <a:t>This work is licensed and adapted under a </a:t>
            </a:r>
            <a:r>
              <a:rPr lang="en-GB" sz="1400" b="1">
                <a:solidFill>
                  <a:srgbClr val="0563C1"/>
                </a:solidFill>
                <a:ea typeface="+mn-lt"/>
                <a:cs typeface="+mn-lt"/>
                <a:hlinkClick r:id="rId3"/>
              </a:rPr>
              <a:t>Creative Commons Attribution 4.0 International License</a:t>
            </a:r>
            <a:r>
              <a:rPr lang="en-GB" sz="1400">
                <a:ea typeface="+mn-lt"/>
                <a:cs typeface="+mn-lt"/>
              </a:rPr>
              <a:t>. Attribution: </a:t>
            </a:r>
            <a:r>
              <a:rPr lang="en-GB" sz="1400">
                <a:ea typeface="+mn-lt"/>
                <a:cs typeface="+mn-lt"/>
                <a:hlinkClick r:id="rId4"/>
              </a:rPr>
              <a:t>Leeds Beckett University Library.</a:t>
            </a:r>
            <a:endParaRPr lang="en-US" sz="1400">
              <a:cs typeface="Calibri"/>
            </a:endParaRP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0ADBA9F8-44C9-D23F-46F5-7563A70210EC}"/>
              </a:ext>
            </a:extLst>
          </p:cNvPr>
          <p:cNvSpPr/>
          <p:nvPr/>
        </p:nvSpPr>
        <p:spPr>
          <a:xfrm rot="21000000">
            <a:off x="2548274" y="1467415"/>
            <a:ext cx="1069452" cy="27480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A8CE74D6-8CA8-24D1-0DC8-0118CD6DF04F}"/>
              </a:ext>
            </a:extLst>
          </p:cNvPr>
          <p:cNvSpPr/>
          <p:nvPr/>
        </p:nvSpPr>
        <p:spPr>
          <a:xfrm rot="-1260000">
            <a:off x="2682937" y="2648178"/>
            <a:ext cx="5569052" cy="26174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9C76F5-B3A7-0277-60FF-8DFDC81DF58D}"/>
              </a:ext>
            </a:extLst>
          </p:cNvPr>
          <p:cNvSpPr txBox="1"/>
          <p:nvPr/>
        </p:nvSpPr>
        <p:spPr>
          <a:xfrm>
            <a:off x="221225" y="1657464"/>
            <a:ext cx="273870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cs typeface="Calibri"/>
              </a:rPr>
              <a:t>1. In-text citation </a:t>
            </a:r>
            <a:endParaRPr lang="en-GB" sz="2400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263A83-88D9-C0E8-447E-DBC322D90293}"/>
              </a:ext>
            </a:extLst>
          </p:cNvPr>
          <p:cNvSpPr txBox="1"/>
          <p:nvPr/>
        </p:nvSpPr>
        <p:spPr>
          <a:xfrm>
            <a:off x="256942" y="3689784"/>
            <a:ext cx="282953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cs typeface="Calibri"/>
              </a:rPr>
              <a:t>2. Full reference list</a:t>
            </a:r>
            <a:endParaRPr lang="en-GB" sz="2400">
              <a:cs typeface="Calibri"/>
            </a:endParaRPr>
          </a:p>
        </p:txBody>
      </p:sp>
      <p:pic>
        <p:nvPicPr>
          <p:cNvPr id="8" name="Picture 8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CACEC8B-1DFB-E5D4-1E10-C63485D461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9618" y="1313784"/>
            <a:ext cx="3523058" cy="3831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91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2E6F9-8A3B-32D5-9D4A-8932428EE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Useful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91876-4B6F-F841-9AB0-D47D43CA9FD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33198" y="2526541"/>
            <a:ext cx="3866716" cy="124774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libri"/>
                <a:ea typeface="Calibri Light"/>
                <a:cs typeface="Calibri Light"/>
              </a:rPr>
              <a:t>Citation tool in the item record on the library catalogue.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n-US" dirty="0">
              <a:latin typeface="Calibri"/>
              <a:ea typeface="Calibri Light"/>
              <a:cs typeface="Calibri Light"/>
            </a:endParaRPr>
          </a:p>
        </p:txBody>
      </p:sp>
      <p:pic>
        <p:nvPicPr>
          <p:cNvPr id="4" name="Picture 3" descr="A screenshot of a book&#10;&#10;Description automatically generated">
            <a:extLst>
              <a:ext uri="{FF2B5EF4-FFF2-40B4-BE49-F238E27FC236}">
                <a16:creationId xmlns:a16="http://schemas.microsoft.com/office/drawing/2014/main" id="{E33AE9A4-DB29-A135-E882-E9C2E5086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1562" y="1406964"/>
            <a:ext cx="7111453" cy="4744502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71BB4B50-1819-587E-92D2-BB27ABAF7368}"/>
              </a:ext>
            </a:extLst>
          </p:cNvPr>
          <p:cNvCxnSpPr/>
          <p:nvPr/>
        </p:nvCxnSpPr>
        <p:spPr>
          <a:xfrm>
            <a:off x="3624470" y="3216965"/>
            <a:ext cx="5035825" cy="477079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7BD6EAF7-6CC8-BD4E-334E-99BBE539D792}"/>
              </a:ext>
            </a:extLst>
          </p:cNvPr>
          <p:cNvSpPr/>
          <p:nvPr/>
        </p:nvSpPr>
        <p:spPr>
          <a:xfrm>
            <a:off x="6652591" y="5340626"/>
            <a:ext cx="4837043" cy="477079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BF6ABD-FBDB-83E3-AD90-BD2A524FF702}"/>
              </a:ext>
            </a:extLst>
          </p:cNvPr>
          <p:cNvSpPr/>
          <p:nvPr/>
        </p:nvSpPr>
        <p:spPr>
          <a:xfrm>
            <a:off x="5062329" y="4492486"/>
            <a:ext cx="1497496" cy="1232452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FC3894C-96CF-25A6-6617-6445CAD5A70E}"/>
              </a:ext>
            </a:extLst>
          </p:cNvPr>
          <p:cNvSpPr/>
          <p:nvPr/>
        </p:nvSpPr>
        <p:spPr>
          <a:xfrm>
            <a:off x="6758608" y="4492486"/>
            <a:ext cx="4837043" cy="477079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BDEA1A-5A00-14EA-836E-4956B070CFAC}"/>
              </a:ext>
            </a:extLst>
          </p:cNvPr>
          <p:cNvSpPr txBox="1"/>
          <p:nvPr/>
        </p:nvSpPr>
        <p:spPr>
          <a:xfrm>
            <a:off x="304800" y="5817703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 Light"/>
                <a:cs typeface="Calibri Light"/>
                <a:hlinkClick r:id="rId3"/>
              </a:rPr>
              <a:t>Link to Catalogue record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3677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2E6F9-8A3B-32D5-9D4A-8932428EE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Useful resources</a:t>
            </a: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51CF8741-8E4F-1D66-7638-9951802AF7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843" y="1432648"/>
            <a:ext cx="11412876" cy="472901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91876-4B6F-F841-9AB0-D47D43CA9FD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39851" y="1429365"/>
            <a:ext cx="8250951" cy="14862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latin typeface="Calibri"/>
                <a:ea typeface="Calibri Light"/>
                <a:cs typeface="Calibri Light"/>
              </a:rPr>
              <a:t>'You try' option in the </a:t>
            </a:r>
            <a:r>
              <a:rPr lang="en-US" dirty="0">
                <a:latin typeface="Calibri"/>
                <a:ea typeface="Calibri Light"/>
                <a:cs typeface="Calibri Light"/>
                <a:hlinkClick r:id="rId3"/>
              </a:rPr>
              <a:t>Cite Them Right Database.</a:t>
            </a:r>
            <a:endParaRPr lang="en-US">
              <a:ea typeface="Calibri Light"/>
              <a:cs typeface="Calibri Light"/>
            </a:endParaRPr>
          </a:p>
          <a:p>
            <a:pPr marL="0" indent="0">
              <a:buNone/>
            </a:pPr>
            <a:endParaRPr lang="en-US" dirty="0">
              <a:latin typeface="Calibri"/>
              <a:ea typeface="Calibri Light"/>
              <a:cs typeface="Calibri Ligh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6E5D9CE-8E0B-DD26-E438-85923EA4C73F}"/>
              </a:ext>
            </a:extLst>
          </p:cNvPr>
          <p:cNvSpPr/>
          <p:nvPr/>
        </p:nvSpPr>
        <p:spPr>
          <a:xfrm>
            <a:off x="6235146" y="2299251"/>
            <a:ext cx="5280992" cy="1855304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6760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2E6F9-8A3B-32D5-9D4A-8932428EE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Useful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91876-4B6F-F841-9AB0-D47D43CA9FD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53685" y="2188611"/>
            <a:ext cx="2897222" cy="20031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libri"/>
                <a:ea typeface="Calibri Light"/>
                <a:cs typeface="Calibri Light"/>
              </a:rPr>
              <a:t>Export function in your </a:t>
            </a:r>
            <a:r>
              <a:rPr lang="en-US" dirty="0">
                <a:latin typeface="Calibri"/>
                <a:ea typeface="Calibri Light"/>
                <a:cs typeface="Calibri Light"/>
                <a:hlinkClick r:id="rId2"/>
              </a:rPr>
              <a:t>online resource list.</a:t>
            </a:r>
            <a:endParaRPr lang="en-US">
              <a:ea typeface="Calibri Light"/>
              <a:cs typeface="Calibri Light"/>
            </a:endParaRP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BAF3FE91-646C-F090-8A01-0E6FC7773B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2275" y="1391477"/>
            <a:ext cx="7330458" cy="489667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55169C3-A619-7E55-B19A-2E8F9B09435F}"/>
              </a:ext>
            </a:extLst>
          </p:cNvPr>
          <p:cNvSpPr/>
          <p:nvPr/>
        </p:nvSpPr>
        <p:spPr>
          <a:xfrm>
            <a:off x="8792815" y="2047460"/>
            <a:ext cx="934280" cy="583096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929B44F-A492-6BF3-BC09-BDD1BA1FD83A}"/>
              </a:ext>
            </a:extLst>
          </p:cNvPr>
          <p:cNvSpPr/>
          <p:nvPr/>
        </p:nvSpPr>
        <p:spPr>
          <a:xfrm>
            <a:off x="5864083" y="2623928"/>
            <a:ext cx="457203" cy="430697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0750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5F3D3-E4DF-8AB7-4E46-CF4857552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Citation manager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E085FB-D5FA-7107-072F-E25BC93C335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49121" y="1597739"/>
            <a:ext cx="11493758" cy="457404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Many citation tools available, but they are </a:t>
            </a:r>
            <a:r>
              <a:rPr lang="en-GB" b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not 100% accurate 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all of the time.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Personal choice. </a:t>
            </a:r>
          </a:p>
          <a:p>
            <a:pPr marL="0" indent="0">
              <a:buNone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Some you may wish to explore: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MyBib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err="1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ZoteroBib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.</a:t>
            </a: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RefWorks 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(Supported by UWTSD).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  <a:hlinkClick r:id="rId6"/>
              </a:rPr>
              <a:t>Mendeley.</a:t>
            </a: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90E0E5-39B8-524A-1D7F-D821E37FB788}"/>
              </a:ext>
            </a:extLst>
          </p:cNvPr>
          <p:cNvSpPr txBox="1"/>
          <p:nvPr/>
        </p:nvSpPr>
        <p:spPr>
          <a:xfrm>
            <a:off x="7127675" y="3428772"/>
            <a:ext cx="4711027" cy="1569660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TIP:</a:t>
            </a:r>
          </a:p>
          <a:p>
            <a:r>
              <a:rPr lang="en-GB" sz="2400" dirty="0">
                <a:latin typeface="Calibri"/>
                <a:ea typeface="Calibri"/>
                <a:cs typeface="Calibri"/>
              </a:rPr>
              <a:t>Explore Library </a:t>
            </a:r>
            <a:r>
              <a:rPr lang="en-GB" sz="2400" dirty="0" err="1">
                <a:latin typeface="Calibri"/>
                <a:ea typeface="Calibri"/>
                <a:cs typeface="Calibri"/>
              </a:rPr>
              <a:t>Infoskills</a:t>
            </a:r>
            <a:r>
              <a:rPr lang="en-GB" sz="2400" dirty="0">
                <a:latin typeface="Calibri"/>
                <a:ea typeface="Calibri"/>
                <a:cs typeface="Calibri"/>
              </a:rPr>
              <a:t>:</a:t>
            </a:r>
          </a:p>
          <a:p>
            <a:r>
              <a:rPr lang="en-GB" sz="2400" dirty="0">
                <a:latin typeface="Calibri"/>
                <a:ea typeface="Calibri"/>
                <a:cs typeface="Calibri"/>
              </a:rPr>
              <a:t>Referencing: </a:t>
            </a:r>
            <a:r>
              <a:rPr lang="en-GB" sz="2400" b="1" dirty="0">
                <a:solidFill>
                  <a:schemeClr val="accent2"/>
                </a:solidFill>
                <a:latin typeface="Calibri"/>
                <a:ea typeface="Calibri"/>
                <a:cs typeface="Calibri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Managing Information</a:t>
            </a:r>
            <a:r>
              <a:rPr lang="en-GB" sz="2400" dirty="0">
                <a:latin typeface="Calibri"/>
                <a:ea typeface="Calibri"/>
                <a:cs typeface="Calibri"/>
              </a:rPr>
              <a:t> to find out more. </a:t>
            </a:r>
          </a:p>
        </p:txBody>
      </p:sp>
    </p:spTree>
    <p:extLst>
      <p:ext uri="{BB962C8B-B14F-4D97-AF65-F5344CB8AC3E}">
        <p14:creationId xmlns:p14="http://schemas.microsoft.com/office/powerpoint/2010/main" val="356707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C609E-2DFB-400D-9C18-B78A5A782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cs typeface="Calibri Light"/>
              </a:rPr>
              <a:t>Referencing Process</a:t>
            </a:r>
          </a:p>
        </p:txBody>
      </p:sp>
      <p:pic>
        <p:nvPicPr>
          <p:cNvPr id="6" name="Graphic 6" descr="Head with gears with solid fill">
            <a:extLst>
              <a:ext uri="{FF2B5EF4-FFF2-40B4-BE49-F238E27FC236}">
                <a16:creationId xmlns:a16="http://schemas.microsoft.com/office/drawing/2014/main" id="{4B2D26CF-9F24-47D4-8F01-57BA1404BD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95752" y="3925238"/>
            <a:ext cx="1526309" cy="1532082"/>
          </a:xfrm>
          <a:prstGeom prst="rect">
            <a:avLst/>
          </a:prstGeom>
        </p:spPr>
      </p:pic>
      <p:pic>
        <p:nvPicPr>
          <p:cNvPr id="8" name="Graphic 8" descr="Thought bubble outline">
            <a:extLst>
              <a:ext uri="{FF2B5EF4-FFF2-40B4-BE49-F238E27FC236}">
                <a16:creationId xmlns:a16="http://schemas.microsoft.com/office/drawing/2014/main" id="{E2A95DD0-6516-45D3-87AC-57042D5433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H="1">
            <a:off x="1930521" y="866341"/>
            <a:ext cx="6981851" cy="4451742"/>
          </a:xfrm>
          <a:prstGeom prst="rect">
            <a:avLst/>
          </a:prstGeom>
        </p:spPr>
      </p:pic>
      <p:pic>
        <p:nvPicPr>
          <p:cNvPr id="9" name="Graphic 9" descr="Lecturer with solid fill">
            <a:extLst>
              <a:ext uri="{FF2B5EF4-FFF2-40B4-BE49-F238E27FC236}">
                <a16:creationId xmlns:a16="http://schemas.microsoft.com/office/drawing/2014/main" id="{486BE341-32D6-48D9-AE2B-4F6CF817C0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-230583" y="3726941"/>
            <a:ext cx="1630218" cy="1630218"/>
          </a:xfrm>
          <a:prstGeom prst="rect">
            <a:avLst/>
          </a:prstGeom>
        </p:spPr>
      </p:pic>
      <p:pic>
        <p:nvPicPr>
          <p:cNvPr id="10" name="Graphic 10" descr="Internet with solid fill">
            <a:extLst>
              <a:ext uri="{FF2B5EF4-FFF2-40B4-BE49-F238E27FC236}">
                <a16:creationId xmlns:a16="http://schemas.microsoft.com/office/drawing/2014/main" id="{78533B40-97ED-4C03-90CC-94E1434A6BA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122633" y="3862125"/>
            <a:ext cx="1480127" cy="1480127"/>
          </a:xfrm>
          <a:prstGeom prst="rect">
            <a:avLst/>
          </a:prstGeom>
        </p:spPr>
      </p:pic>
      <p:pic>
        <p:nvPicPr>
          <p:cNvPr id="11" name="Graphic 11" descr="Books with solid fill">
            <a:extLst>
              <a:ext uri="{FF2B5EF4-FFF2-40B4-BE49-F238E27FC236}">
                <a16:creationId xmlns:a16="http://schemas.microsoft.com/office/drawing/2014/main" id="{3F48DC4B-0E97-4C52-93DD-62A0B956206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798969" y="3862125"/>
            <a:ext cx="1526309" cy="1537854"/>
          </a:xfrm>
          <a:prstGeom prst="rect">
            <a:avLst/>
          </a:prstGeom>
        </p:spPr>
      </p:pic>
      <p:pic>
        <p:nvPicPr>
          <p:cNvPr id="12" name="Graphic 12" descr="Graduation cap with solid fill">
            <a:extLst>
              <a:ext uri="{FF2B5EF4-FFF2-40B4-BE49-F238E27FC236}">
                <a16:creationId xmlns:a16="http://schemas.microsoft.com/office/drawing/2014/main" id="{DBA19759-0025-4136-B3FA-94DD9956338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298552" y="3688576"/>
            <a:ext cx="1965036" cy="1965036"/>
          </a:xfrm>
          <a:prstGeom prst="rect">
            <a:avLst/>
          </a:prstGeom>
        </p:spPr>
      </p:pic>
      <p:sp>
        <p:nvSpPr>
          <p:cNvPr id="16" name="Plus Sign 15">
            <a:extLst>
              <a:ext uri="{FF2B5EF4-FFF2-40B4-BE49-F238E27FC236}">
                <a16:creationId xmlns:a16="http://schemas.microsoft.com/office/drawing/2014/main" id="{4DCE82C7-97E2-445A-9A23-0B8C184BAF38}"/>
              </a:ext>
            </a:extLst>
          </p:cNvPr>
          <p:cNvSpPr/>
          <p:nvPr/>
        </p:nvSpPr>
        <p:spPr>
          <a:xfrm>
            <a:off x="3776788" y="4283645"/>
            <a:ext cx="669636" cy="606136"/>
          </a:xfrm>
          <a:prstGeom prst="mathPlus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Plus Sign 16">
            <a:extLst>
              <a:ext uri="{FF2B5EF4-FFF2-40B4-BE49-F238E27FC236}">
                <a16:creationId xmlns:a16="http://schemas.microsoft.com/office/drawing/2014/main" id="{356277BC-F040-49C3-B1B9-882F4F31BDB3}"/>
              </a:ext>
            </a:extLst>
          </p:cNvPr>
          <p:cNvSpPr/>
          <p:nvPr/>
        </p:nvSpPr>
        <p:spPr>
          <a:xfrm>
            <a:off x="1304760" y="4283645"/>
            <a:ext cx="669636" cy="606136"/>
          </a:xfrm>
          <a:prstGeom prst="mathPlus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Equals 17">
            <a:extLst>
              <a:ext uri="{FF2B5EF4-FFF2-40B4-BE49-F238E27FC236}">
                <a16:creationId xmlns:a16="http://schemas.microsoft.com/office/drawing/2014/main" id="{BDA4E49A-645C-413D-B3D6-C1495C39C2A4}"/>
              </a:ext>
            </a:extLst>
          </p:cNvPr>
          <p:cNvSpPr/>
          <p:nvPr/>
        </p:nvSpPr>
        <p:spPr>
          <a:xfrm>
            <a:off x="9383741" y="4283645"/>
            <a:ext cx="669636" cy="698500"/>
          </a:xfrm>
          <a:prstGeom prst="mathEqual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876F720D-E557-4E83-B10D-205C3E55ECFF}"/>
              </a:ext>
            </a:extLst>
          </p:cNvPr>
          <p:cNvSpPr/>
          <p:nvPr/>
        </p:nvSpPr>
        <p:spPr>
          <a:xfrm>
            <a:off x="6570453" y="4358691"/>
            <a:ext cx="767772" cy="623454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54C7BD-7E6E-44BA-8B0C-4FA2ACA66C8C}"/>
              </a:ext>
            </a:extLst>
          </p:cNvPr>
          <p:cNvSpPr txBox="1"/>
          <p:nvPr/>
        </p:nvSpPr>
        <p:spPr>
          <a:xfrm>
            <a:off x="1424497" y="5307717"/>
            <a:ext cx="3498847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latin typeface="Calibri"/>
                <a:ea typeface="Calibri"/>
                <a:cs typeface="Calibri"/>
              </a:rPr>
              <a:t>Search for and explore research and ideas from different sources.</a:t>
            </a:r>
            <a:endParaRPr lang="en-US" sz="2000" dirty="0">
              <a:latin typeface="Calibri"/>
              <a:ea typeface="Calibri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B557807-FD78-4269-9080-AF4548B268D6}"/>
              </a:ext>
            </a:extLst>
          </p:cNvPr>
          <p:cNvSpPr txBox="1"/>
          <p:nvPr/>
        </p:nvSpPr>
        <p:spPr>
          <a:xfrm>
            <a:off x="3658922" y="1711998"/>
            <a:ext cx="4368791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Make notes as you read.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Link perspectives.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Critically analyse viewpoints.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Write in your own words.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Accurately record your sources.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E0D3B0-4959-40C8-8717-15CE6A44019A}"/>
              </a:ext>
            </a:extLst>
          </p:cNvPr>
          <p:cNvSpPr txBox="1"/>
          <p:nvPr/>
        </p:nvSpPr>
        <p:spPr>
          <a:xfrm>
            <a:off x="8772243" y="5270363"/>
            <a:ext cx="3393711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Produces original written work with ideas built on correctly referenced sources.</a:t>
            </a:r>
          </a:p>
        </p:txBody>
      </p:sp>
    </p:spTree>
    <p:extLst>
      <p:ext uri="{BB962C8B-B14F-4D97-AF65-F5344CB8AC3E}">
        <p14:creationId xmlns:p14="http://schemas.microsoft.com/office/powerpoint/2010/main" val="74699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AAE0F-34D7-E180-9337-2439C6A2E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8" cy="1003916"/>
          </a:xfrm>
        </p:spPr>
        <p:txBody>
          <a:bodyPr anchor="b">
            <a:normAutofit/>
          </a:bodyPr>
          <a:lstStyle/>
          <a:p>
            <a:r>
              <a:rPr lang="en-GB" dirty="0"/>
              <a:t>Useful Resource Links</a:t>
            </a:r>
          </a:p>
        </p:txBody>
      </p:sp>
      <p:pic>
        <p:nvPicPr>
          <p:cNvPr id="5" name="Graphic 4" descr="Internet with solid fill">
            <a:extLst>
              <a:ext uri="{FF2B5EF4-FFF2-40B4-BE49-F238E27FC236}">
                <a16:creationId xmlns:a16="http://schemas.microsoft.com/office/drawing/2014/main" id="{93D2757D-7E4D-48B3-CB35-2FE4A94AE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79658" y="1592263"/>
            <a:ext cx="4130725" cy="413072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2688F8-4B56-47B4-345E-CAA04372D9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98499" y="1592263"/>
            <a:ext cx="6903027" cy="4573587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hlinkClick r:id="rId4"/>
              </a:rPr>
              <a:t> </a:t>
            </a:r>
            <a:r>
              <a:rPr lang="en-GB" dirty="0">
                <a:latin typeface="Calibri"/>
                <a:ea typeface="Calibri"/>
                <a:cs typeface="Calibri"/>
                <a:hlinkClick r:id="rId4"/>
              </a:rPr>
              <a:t>Library Infoskills</a:t>
            </a:r>
            <a:endParaRPr lang="en-GB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ea typeface="Calibri"/>
                <a:cs typeface="Calibri"/>
              </a:rPr>
              <a:t> </a:t>
            </a:r>
            <a:r>
              <a:rPr lang="en-GB" dirty="0">
                <a:latin typeface="Calibri"/>
                <a:ea typeface="Calibri"/>
                <a:cs typeface="Calibri"/>
                <a:hlinkClick r:id="rId5"/>
              </a:rPr>
              <a:t>Cite Them Right Database</a:t>
            </a:r>
            <a:endParaRPr lang="en-GB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ea typeface="Calibri"/>
                <a:cs typeface="Calibri"/>
                <a:hlinkClick r:id="rId6"/>
              </a:rPr>
              <a:t> UWTSD’s Harvard  Referencing Handbook</a:t>
            </a:r>
            <a:r>
              <a:rPr lang="en-GB" dirty="0">
                <a:latin typeface="Calibri"/>
                <a:ea typeface="Calibri"/>
                <a:cs typeface="Calibri"/>
              </a:rPr>
              <a:t>.</a:t>
            </a:r>
          </a:p>
          <a:p>
            <a:pPr marL="0" indent="0">
              <a:buNone/>
            </a:pP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ea typeface="Calibri"/>
                <a:cs typeface="Calibri"/>
              </a:rPr>
              <a:t> </a:t>
            </a:r>
            <a:r>
              <a:rPr lang="en-GB" dirty="0">
                <a:latin typeface="Calibri"/>
                <a:ea typeface="Calibri"/>
                <a:cs typeface="Calibri"/>
                <a:hlinkClick r:id="rId7"/>
              </a:rPr>
              <a:t>TurnitIn: Evaluating Sources Playlist</a:t>
            </a:r>
            <a:endParaRPr lang="en-GB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7101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7906078-604B-44F8-A239-19312807BC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85716" y="2180614"/>
            <a:ext cx="5942044" cy="100391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600">
                <a:latin typeface="Calibri" panose="020F0502020204030204" pitchFamily="34" charset="0"/>
                <a:cs typeface="Calibri" panose="020F0502020204030204" pitchFamily="34" charset="0"/>
              </a:rPr>
              <a:t>Lisa Ellis:  </a:t>
            </a:r>
            <a:r>
              <a:rPr lang="en-GB" sz="360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l.ellis@uwtsd.ac.uk</a:t>
            </a:r>
            <a:endParaRPr lang="en-GB" sz="36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8558DB5-790B-7EB9-7057-7CCEDD737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Contact</a:t>
            </a:r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D642C050-BB0D-0CF3-2871-B0C66B7EB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7" r="11767"/>
          <a:stretch>
            <a:fillRect/>
          </a:stretch>
        </p:blipFill>
        <p:spPr>
          <a:xfrm>
            <a:off x="0" y="1266782"/>
            <a:ext cx="5816258" cy="5068704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E492D92-BDFD-AC37-D116-6527E0CE69F9}"/>
              </a:ext>
            </a:extLst>
          </p:cNvPr>
          <p:cNvSpPr txBox="1">
            <a:spLocks/>
          </p:cNvSpPr>
          <p:nvPr/>
        </p:nvSpPr>
        <p:spPr>
          <a:xfrm>
            <a:off x="8926284" y="5966154"/>
            <a:ext cx="3265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>
                    <a:lumMod val="95000"/>
                  </a:schemeClr>
                </a:solidFill>
              </a:rPr>
              <a:t>Source: </a:t>
            </a:r>
            <a:r>
              <a:rPr lang="en-GB">
                <a:solidFill>
                  <a:schemeClr val="bg1">
                    <a:lumMod val="95000"/>
                  </a:schemeClr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Pixabay: image by Geralt</a:t>
            </a:r>
            <a:endParaRPr lang="en-GB">
              <a:solidFill>
                <a:schemeClr val="bg1">
                  <a:lumMod val="9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A702D1B-954C-5D98-BEAE-B40AB4BD77DB}"/>
              </a:ext>
            </a:extLst>
          </p:cNvPr>
          <p:cNvCxnSpPr>
            <a:cxnSpLocks/>
          </p:cNvCxnSpPr>
          <p:nvPr/>
        </p:nvCxnSpPr>
        <p:spPr>
          <a:xfrm>
            <a:off x="6183086" y="3429000"/>
            <a:ext cx="564467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881144C6-7DB8-E5EC-6396-4C52E85F1624}"/>
              </a:ext>
            </a:extLst>
          </p:cNvPr>
          <p:cNvSpPr txBox="1"/>
          <p:nvPr/>
        </p:nvSpPr>
        <p:spPr>
          <a:xfrm>
            <a:off x="5885716" y="3570194"/>
            <a:ext cx="634274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600">
                <a:latin typeface="Calibri" panose="020F0502020204030204" pitchFamily="34" charset="0"/>
                <a:cs typeface="Calibri" panose="020F0502020204030204" pitchFamily="34" charset="0"/>
              </a:rPr>
              <a:t>Library:    </a:t>
            </a:r>
            <a:r>
              <a:rPr lang="en-GB" sz="3600">
                <a:latin typeface="Calibri" panose="020F0502020204030204" pitchFamily="34" charset="0"/>
                <a:cs typeface="Calibri" panose="020F0502020204030204" pitchFamily="34" charset="0"/>
                <a:hlinkClick r:id="rId6"/>
              </a:rPr>
              <a:t>library@uwtsd.ac.uk</a:t>
            </a:r>
            <a:endParaRPr lang="en-GB" sz="36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6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600">
                <a:latin typeface="Calibri" panose="020F0502020204030204" pitchFamily="34" charset="0"/>
                <a:cs typeface="Calibri" panose="020F0502020204030204" pitchFamily="34" charset="0"/>
              </a:rPr>
              <a:t>Infoskills: </a:t>
            </a:r>
            <a:r>
              <a:rPr lang="en-GB" sz="3600">
                <a:latin typeface="Calibri" panose="020F0502020204030204" pitchFamily="34" charset="0"/>
                <a:cs typeface="Calibri" panose="020F0502020204030204" pitchFamily="34" charset="0"/>
                <a:hlinkClick r:id="rId7"/>
              </a:rPr>
              <a:t>infoskills@uwtsd.ac.uk</a:t>
            </a:r>
            <a:endParaRPr lang="en-GB" sz="36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797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Library Colours">
      <a:dk1>
        <a:sysClr val="windowText" lastClr="000000"/>
      </a:dk1>
      <a:lt1>
        <a:sysClr val="window" lastClr="FFFFFF"/>
      </a:lt1>
      <a:dk2>
        <a:srgbClr val="333333"/>
      </a:dk2>
      <a:lt2>
        <a:srgbClr val="E7E6E6"/>
      </a:lt2>
      <a:accent1>
        <a:srgbClr val="007F7C"/>
      </a:accent1>
      <a:accent2>
        <a:srgbClr val="D1428D"/>
      </a:accent2>
      <a:accent3>
        <a:srgbClr val="D8AE47"/>
      </a:accent3>
      <a:accent4>
        <a:srgbClr val="9933FF"/>
      </a:accent4>
      <a:accent5>
        <a:srgbClr val="FF6600"/>
      </a:accent5>
      <a:accent6>
        <a:srgbClr val="37B131"/>
      </a:accent6>
      <a:hlink>
        <a:srgbClr val="034A90"/>
      </a:hlink>
      <a:folHlink>
        <a:srgbClr val="A5286A"/>
      </a:folHlink>
    </a:clrScheme>
    <a:fontScheme name="Library fonts">
      <a:majorFont>
        <a:latin typeface="Lucida Sans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-teal" id="{5F77363E-5AF0-49D2-8CCA-A776A690FE5B}" vid="{EE7B1C84-4E20-4DBA-8043-6856F3EF4AD8}"/>
    </a:ext>
  </a:extLst>
</a:theme>
</file>

<file path=ppt/theme/theme2.xml><?xml version="1.0" encoding="utf-8"?>
<a:theme xmlns:a="http://schemas.openxmlformats.org/drawingml/2006/main" name="Office Theme">
  <a:themeElements>
    <a:clrScheme name="Library Colours">
      <a:dk1>
        <a:sysClr val="windowText" lastClr="000000"/>
      </a:dk1>
      <a:lt1>
        <a:sysClr val="window" lastClr="FFFFFF"/>
      </a:lt1>
      <a:dk2>
        <a:srgbClr val="333333"/>
      </a:dk2>
      <a:lt2>
        <a:srgbClr val="E7E6E6"/>
      </a:lt2>
      <a:accent1>
        <a:srgbClr val="007F7C"/>
      </a:accent1>
      <a:accent2>
        <a:srgbClr val="D1428D"/>
      </a:accent2>
      <a:accent3>
        <a:srgbClr val="D8AE47"/>
      </a:accent3>
      <a:accent4>
        <a:srgbClr val="9933FF"/>
      </a:accent4>
      <a:accent5>
        <a:srgbClr val="FF6600"/>
      </a:accent5>
      <a:accent6>
        <a:srgbClr val="37B131"/>
      </a:accent6>
      <a:hlink>
        <a:srgbClr val="034A90"/>
      </a:hlink>
      <a:folHlink>
        <a:srgbClr val="A5286A"/>
      </a:folHlink>
    </a:clrScheme>
    <a:fontScheme name="Library fonts">
      <a:majorFont>
        <a:latin typeface="Lucida Sans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-teal" id="{5F77363E-5AF0-49D2-8CCA-A776A690FE5B}" vid="{EE7B1C84-4E20-4DBA-8043-6856F3EF4AD8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71865688677B4DA44BFFE6D32FF457" ma:contentTypeVersion="0" ma:contentTypeDescription="Create a new document." ma:contentTypeScope="" ma:versionID="f106b71d7dff1b69d2e18f7a6661f02d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e0f2a42028fbb4b03d9402103800ab09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49DB88A-4CDB-4A02-BBF8-EAC6701E3581}">
  <ds:schemaRefs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95CDC2D-189F-4C07-8987-F7BE7C44EA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A9E6867-A8B8-4648-82F2-FBA621C8823C}">
  <ds:schemaRefs>
    <ds:schemaRef ds:uri="http://purl.org/dc/elements/1.1/"/>
    <ds:schemaRef ds:uri="http://purl.org/dc/terms/"/>
    <ds:schemaRef ds:uri="http://schemas.microsoft.com/internal/obd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Presentation-teal</Template>
  <TotalTime>0</TotalTime>
  <Words>2038</Words>
  <Application>Microsoft Office PowerPoint</Application>
  <PresentationFormat>Widescreen</PresentationFormat>
  <Paragraphs>259</Paragraphs>
  <Slides>42</Slides>
  <Notes>11</Notes>
  <HiddenSlides>1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Arial</vt:lpstr>
      <vt:lpstr>Calibri</vt:lpstr>
      <vt:lpstr>Calibri Light</vt:lpstr>
      <vt:lpstr>Lucida Sans</vt:lpstr>
      <vt:lpstr>Wingdings</vt:lpstr>
      <vt:lpstr>Office Theme</vt:lpstr>
      <vt:lpstr>Office Theme</vt:lpstr>
      <vt:lpstr>office theme</vt:lpstr>
      <vt:lpstr>UWTSD’s Intro to Harvard Referencing </vt:lpstr>
      <vt:lpstr>Background</vt:lpstr>
      <vt:lpstr>Harvard Referencing</vt:lpstr>
      <vt:lpstr>PowerPoint Presentation</vt:lpstr>
      <vt:lpstr>Finding Sources</vt:lpstr>
      <vt:lpstr>Information</vt:lpstr>
      <vt:lpstr>Integrating Information</vt:lpstr>
      <vt:lpstr>Writing</vt:lpstr>
      <vt:lpstr>Referencing</vt:lpstr>
      <vt:lpstr>Writing your references</vt:lpstr>
      <vt:lpstr>Integrating sources into your work</vt:lpstr>
      <vt:lpstr>Quoting v Paraphrasing</vt:lpstr>
      <vt:lpstr>Paraphrasing example...</vt:lpstr>
      <vt:lpstr>Parenthetical citation</vt:lpstr>
      <vt:lpstr>Paraphrasing example...</vt:lpstr>
      <vt:lpstr>Narrative citation</vt:lpstr>
      <vt:lpstr>Quoting</vt:lpstr>
      <vt:lpstr>Example:</vt:lpstr>
      <vt:lpstr>Examples: Direct (short) quote</vt:lpstr>
      <vt:lpstr>PowerPoint Presentation</vt:lpstr>
      <vt:lpstr>Useful Resources</vt:lpstr>
      <vt:lpstr>The reference list…</vt:lpstr>
      <vt:lpstr>Reference List: book</vt:lpstr>
      <vt:lpstr>Copyright page...</vt:lpstr>
      <vt:lpstr>Your turn...</vt:lpstr>
      <vt:lpstr>Edited book: Chapter</vt:lpstr>
      <vt:lpstr>Reference List: journal article</vt:lpstr>
      <vt:lpstr>Finding the Information</vt:lpstr>
      <vt:lpstr>Your turn...</vt:lpstr>
      <vt:lpstr>Web page</vt:lpstr>
      <vt:lpstr>Webpage</vt:lpstr>
      <vt:lpstr>Your turn...</vt:lpstr>
      <vt:lpstr>Alphabetical reference list example</vt:lpstr>
      <vt:lpstr>Alphabetical reference list example</vt:lpstr>
      <vt:lpstr>PowerPoint Presentation</vt:lpstr>
      <vt:lpstr>Useful resources</vt:lpstr>
      <vt:lpstr>Useful resources</vt:lpstr>
      <vt:lpstr>Useful resources</vt:lpstr>
      <vt:lpstr>Citation manager tools</vt:lpstr>
      <vt:lpstr>Referencing Process</vt:lpstr>
      <vt:lpstr>Useful Resource Links</vt:lpstr>
      <vt:lpstr>Contact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Evans (Lib)</dc:creator>
  <cp:lastModifiedBy>Ruth Taylor Davies</cp:lastModifiedBy>
  <cp:revision>492</cp:revision>
  <dcterms:created xsi:type="dcterms:W3CDTF">2019-08-13T10:59:48Z</dcterms:created>
  <dcterms:modified xsi:type="dcterms:W3CDTF">2024-10-08T11:41:27Z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0x010100AE71865688677B4DA44BFFE6D32FF457</vt:lpwstr>
  </property>
  <property fmtid="{D5CDD505-2E9C-101B-9397-08002B2CF9AE}" pid="3" name="Order">
    <vt:r8>2443600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</Properties>
</file>