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1" r:id="rId6"/>
    <p:sldId id="262" r:id="rId7"/>
    <p:sldId id="263" r:id="rId8"/>
    <p:sldId id="264" r:id="rId9"/>
    <p:sldId id="265" r:id="rId10"/>
    <p:sldId id="266"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B48481-7A8E-4A1A-A038-4B08284DC2BC}" v="1735" dt="2022-08-19T18:23:23.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311375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67035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8/19/2022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4061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45996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57821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30323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1908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395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3057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1801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8/19/2022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06742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8/19/2022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016514484"/>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marketpublishers.com/report/business-finance/business_survey/macedonia-pestel-analysis-comprehensive-country-outlook.html" TargetMode="External"/><Relationship Id="rId3" Type="http://schemas.openxmlformats.org/officeDocument/2006/relationships/hyperlink" Target="https://pestleanalysis.com/swot-analysis-of-the-uk/" TargetMode="External"/><Relationship Id="rId7" Type="http://schemas.openxmlformats.org/officeDocument/2006/relationships/hyperlink" Target="http://gtglobaltrader.com/opinions/new-export-opportunities-and-markets-uk-companies" TargetMode="External"/><Relationship Id="rId2" Type="http://schemas.openxmlformats.org/officeDocument/2006/relationships/hyperlink" Target="https://en.wikipedia.org/wiki/North_Macedonia" TargetMode="External"/><Relationship Id="rId1" Type="http://schemas.openxmlformats.org/officeDocument/2006/relationships/slideLayout" Target="../slideLayouts/slideLayout2.xml"/><Relationship Id="rId6" Type="http://schemas.openxmlformats.org/officeDocument/2006/relationships/hyperlink" Target="https://www.equalitytrust.org.uk/scale-economic-inequality-uk" TargetMode="External"/><Relationship Id="rId5" Type="http://schemas.openxmlformats.org/officeDocument/2006/relationships/hyperlink" Target="http://www.telegraph.co.uk/news/politics/9788252/Minister-admits-UK-transport-infrastructure-is-poor-but-pledges-more-money-to-road-and-rail-projects.html" TargetMode="External"/><Relationship Id="rId10" Type="http://schemas.openxmlformats.org/officeDocument/2006/relationships/hyperlink" Target="https://en.wikipedia.org/wiki/2022_North_Macedonia_protests" TargetMode="External"/><Relationship Id="rId4" Type="http://schemas.openxmlformats.org/officeDocument/2006/relationships/hyperlink" Target="http://www.economicshelp.org/tertiary-service-sector/" TargetMode="External"/><Relationship Id="rId9" Type="http://schemas.openxmlformats.org/officeDocument/2006/relationships/hyperlink" Target="https://investnorthmacedonia.gov.mk/workfo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61ADD4-967B-4465-8688-0530A73F6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07200" y="1096965"/>
            <a:ext cx="7977600" cy="2085696"/>
          </a:xfrm>
        </p:spPr>
        <p:txBody>
          <a:bodyPr>
            <a:normAutofit/>
          </a:bodyPr>
          <a:lstStyle/>
          <a:p>
            <a:r>
              <a:rPr lang="en-US" dirty="0"/>
              <a:t>Evaluation of Business Environment</a:t>
            </a:r>
          </a:p>
        </p:txBody>
      </p:sp>
      <p:grpSp>
        <p:nvGrpSpPr>
          <p:cNvPr id="10" name="Group 9">
            <a:extLst>
              <a:ext uri="{FF2B5EF4-FFF2-40B4-BE49-F238E27FC236}">
                <a16:creationId xmlns:a16="http://schemas.microsoft.com/office/drawing/2014/main" id="{D9ED822D-7562-43BC-A300-9D43D8263D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9286248" y="3861832"/>
            <a:ext cx="1785984" cy="2211229"/>
            <a:chOff x="3125006" y="3171595"/>
            <a:chExt cx="1785984" cy="2211229"/>
          </a:xfrm>
        </p:grpSpPr>
        <p:grpSp>
          <p:nvGrpSpPr>
            <p:cNvPr id="11" name="Group 10">
              <a:extLst>
                <a:ext uri="{FF2B5EF4-FFF2-40B4-BE49-F238E27FC236}">
                  <a16:creationId xmlns:a16="http://schemas.microsoft.com/office/drawing/2014/main" id="{F8C91660-E81E-4AAD-B70B-605E5E42221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D194AEDB-F6EE-45F1-9F46-64DBFF493E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1E50E8-4E3B-4B94-8730-E3D19EDA49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26410BD7-35AF-4199-9AC4-98CEC7E5AE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E5036267-609C-410F-9B65-FDD5A224B1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64022BE-FC1A-442A-AECD-D1D3476BC57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BDF8A574-060D-4A44-AA43-D2E14254BD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90E512AF-C8D4-473B-A1AC-F44B9478C5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
        <p:nvSpPr>
          <p:cNvPr id="3" name="Subtitle 2"/>
          <p:cNvSpPr>
            <a:spLocks noGrp="1"/>
          </p:cNvSpPr>
          <p:nvPr>
            <p:ph type="subTitle" idx="1"/>
          </p:nvPr>
        </p:nvSpPr>
        <p:spPr>
          <a:xfrm>
            <a:off x="3216000" y="3945771"/>
            <a:ext cx="5760000" cy="1832730"/>
          </a:xfrm>
        </p:spPr>
        <p:txBody>
          <a:bodyPr vert="horz" lIns="91440" tIns="45720" rIns="91440" bIns="45720" rtlCol="0" anchor="t">
            <a:normAutofit fontScale="62500" lnSpcReduction="20000"/>
          </a:bodyPr>
          <a:lstStyle/>
          <a:p>
            <a:r>
              <a:rPr lang="en-US" dirty="0">
                <a:solidFill>
                  <a:srgbClr val="000000">
                    <a:alpha val="60000"/>
                  </a:srgbClr>
                </a:solidFill>
              </a:rPr>
              <a:t>Name: </a:t>
            </a:r>
            <a:r>
              <a:rPr lang="en-US" dirty="0" err="1">
                <a:solidFill>
                  <a:srgbClr val="000000">
                    <a:alpha val="60000"/>
                  </a:srgbClr>
                </a:solidFill>
              </a:rPr>
              <a:t>Tankitsa</a:t>
            </a:r>
            <a:r>
              <a:rPr lang="en-US" dirty="0">
                <a:solidFill>
                  <a:srgbClr val="000000">
                    <a:alpha val="60000"/>
                  </a:srgbClr>
                </a:solidFill>
              </a:rPr>
              <a:t> </a:t>
            </a:r>
            <a:r>
              <a:rPr lang="en-US" dirty="0" err="1">
                <a:solidFill>
                  <a:srgbClr val="000000">
                    <a:alpha val="60000"/>
                  </a:srgbClr>
                </a:solidFill>
              </a:rPr>
              <a:t>Yankova</a:t>
            </a:r>
            <a:endParaRPr lang="en-US" dirty="0">
              <a:solidFill>
                <a:srgbClr val="000000">
                  <a:alpha val="60000"/>
                </a:srgbClr>
              </a:solidFill>
            </a:endParaRPr>
          </a:p>
          <a:p>
            <a:r>
              <a:rPr lang="en-US" dirty="0">
                <a:solidFill>
                  <a:srgbClr val="000000">
                    <a:alpha val="60000"/>
                  </a:srgbClr>
                </a:solidFill>
              </a:rPr>
              <a:t>University: University of Wales Trinity Saint David London</a:t>
            </a:r>
          </a:p>
          <a:p>
            <a:r>
              <a:rPr lang="en-US" dirty="0">
                <a:solidFill>
                  <a:srgbClr val="000000">
                    <a:alpha val="60000"/>
                  </a:srgbClr>
                </a:solidFill>
              </a:rPr>
              <a:t>Course Title: Business Management</a:t>
            </a:r>
          </a:p>
          <a:p>
            <a:r>
              <a:rPr lang="en-US" dirty="0">
                <a:solidFill>
                  <a:srgbClr val="000000">
                    <a:alpha val="60000"/>
                  </a:srgbClr>
                </a:solidFill>
              </a:rPr>
              <a:t>Lecturer: </a:t>
            </a:r>
            <a:r>
              <a:rPr lang="en-US" dirty="0" err="1">
                <a:solidFill>
                  <a:srgbClr val="000000">
                    <a:alpha val="60000"/>
                  </a:srgbClr>
                </a:solidFill>
              </a:rPr>
              <a:t>Olusoyi</a:t>
            </a:r>
            <a:r>
              <a:rPr lang="en-US" dirty="0">
                <a:solidFill>
                  <a:srgbClr val="000000">
                    <a:alpha val="60000"/>
                  </a:srgbClr>
                </a:solidFill>
              </a:rPr>
              <a:t> </a:t>
            </a:r>
            <a:r>
              <a:rPr lang="en-US" dirty="0" err="1">
                <a:solidFill>
                  <a:srgbClr val="000000">
                    <a:alpha val="60000"/>
                  </a:srgbClr>
                </a:solidFill>
              </a:rPr>
              <a:t>Ashaye</a:t>
            </a:r>
          </a:p>
          <a:p>
            <a:r>
              <a:rPr lang="en-US" dirty="0">
                <a:solidFill>
                  <a:srgbClr val="000000">
                    <a:alpha val="60000"/>
                  </a:srgbClr>
                </a:solidFill>
              </a:rPr>
              <a:t>Date: 20/08/2022</a:t>
            </a:r>
          </a:p>
        </p:txBody>
      </p:sp>
      <p:cxnSp>
        <p:nvCxnSpPr>
          <p:cNvPr id="20" name="Straight Connector 19">
            <a:extLst>
              <a:ext uri="{FF2B5EF4-FFF2-40B4-BE49-F238E27FC236}">
                <a16:creationId xmlns:a16="http://schemas.microsoft.com/office/drawing/2014/main" id="{52A8EF8A-6DD1-434A-9E4F-EFD86A15E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2D76E3-BBAC-4D3C-9314-D3076FA9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42DF9-2380-A6E2-A85E-D328E4014695}"/>
              </a:ext>
            </a:extLst>
          </p:cNvPr>
          <p:cNvSpPr>
            <a:spLocks noGrp="1"/>
          </p:cNvSpPr>
          <p:nvPr>
            <p:ph type="title"/>
          </p:nvPr>
        </p:nvSpPr>
        <p:spPr>
          <a:xfrm>
            <a:off x="4056600" y="536575"/>
            <a:ext cx="4078800" cy="1453003"/>
          </a:xfrm>
        </p:spPr>
        <p:txBody>
          <a:bodyPr wrap="square" anchor="b">
            <a:normAutofit/>
          </a:bodyPr>
          <a:lstStyle/>
          <a:p>
            <a:pPr algn="ctr"/>
            <a:r>
              <a:rPr lang="en-US" dirty="0"/>
              <a:t>Table of Content</a:t>
            </a:r>
            <a:endParaRPr lang="en-US"/>
          </a:p>
        </p:txBody>
      </p:sp>
      <p:grpSp>
        <p:nvGrpSpPr>
          <p:cNvPr id="10" name="Group 9">
            <a:extLst>
              <a:ext uri="{FF2B5EF4-FFF2-40B4-BE49-F238E27FC236}">
                <a16:creationId xmlns:a16="http://schemas.microsoft.com/office/drawing/2014/main" id="{75C945D9-C3DE-4D90-9F29-7BE223AAF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1" name="Group 10">
              <a:extLst>
                <a:ext uri="{FF2B5EF4-FFF2-40B4-BE49-F238E27FC236}">
                  <a16:creationId xmlns:a16="http://schemas.microsoft.com/office/drawing/2014/main" id="{08D338B3-6DA4-45F7-91E3-7D8C28D0B2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30" name="Freeform 64">
                <a:extLst>
                  <a:ext uri="{FF2B5EF4-FFF2-40B4-BE49-F238E27FC236}">
                    <a16:creationId xmlns:a16="http://schemas.microsoft.com/office/drawing/2014/main" id="{6185FD3E-487C-45A4-AD94-24F4F7BAC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1">
                <a:extLst>
                  <a:ext uri="{FF2B5EF4-FFF2-40B4-BE49-F238E27FC236}">
                    <a16:creationId xmlns:a16="http://schemas.microsoft.com/office/drawing/2014/main" id="{DABEF2EB-1FA6-476D-ADEC-ACC991D1EE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1">
                <a:extLst>
                  <a:ext uri="{FF2B5EF4-FFF2-40B4-BE49-F238E27FC236}">
                    <a16:creationId xmlns:a16="http://schemas.microsoft.com/office/drawing/2014/main" id="{702C2E5D-FD1A-49AB-9CF7-7F656660A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8">
                <a:extLst>
                  <a:ext uri="{FF2B5EF4-FFF2-40B4-BE49-F238E27FC236}">
                    <a16:creationId xmlns:a16="http://schemas.microsoft.com/office/drawing/2014/main" id="{FE338B6A-36C1-4245-B24F-94D4DE5F7C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4">
                <a:extLst>
                  <a:ext uri="{FF2B5EF4-FFF2-40B4-BE49-F238E27FC236}">
                    <a16:creationId xmlns:a16="http://schemas.microsoft.com/office/drawing/2014/main" id="{6CDA6293-4165-4383-9C97-2A6679228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7">
                <a:extLst>
                  <a:ext uri="{FF2B5EF4-FFF2-40B4-BE49-F238E27FC236}">
                    <a16:creationId xmlns:a16="http://schemas.microsoft.com/office/drawing/2014/main" id="{CACA95C4-6FB3-44B0-981E-06BBAE8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0">
                <a:extLst>
                  <a:ext uri="{FF2B5EF4-FFF2-40B4-BE49-F238E27FC236}">
                    <a16:creationId xmlns:a16="http://schemas.microsoft.com/office/drawing/2014/main" id="{87433F39-33A6-4FCE-9B83-3D9A47A7C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9">
                <a:extLst>
                  <a:ext uri="{FF2B5EF4-FFF2-40B4-BE49-F238E27FC236}">
                    <a16:creationId xmlns:a16="http://schemas.microsoft.com/office/drawing/2014/main" id="{09C092FC-35CB-41D8-8B13-9A238EE30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2">
                <a:extLst>
                  <a:ext uri="{FF2B5EF4-FFF2-40B4-BE49-F238E27FC236}">
                    <a16:creationId xmlns:a16="http://schemas.microsoft.com/office/drawing/2014/main" id="{A0DF137B-3079-4986-913B-939546E64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39" name="Freeform 65">
                <a:extLst>
                  <a:ext uri="{FF2B5EF4-FFF2-40B4-BE49-F238E27FC236}">
                    <a16:creationId xmlns:a16="http://schemas.microsoft.com/office/drawing/2014/main" id="{D660B18D-F0F5-419B-B3F1-B039757C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9">
                <a:extLst>
                  <a:ext uri="{FF2B5EF4-FFF2-40B4-BE49-F238E27FC236}">
                    <a16:creationId xmlns:a16="http://schemas.microsoft.com/office/drawing/2014/main" id="{80FAC823-69BF-42B9-BA6A-E365E721EB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2">
                <a:extLst>
                  <a:ext uri="{FF2B5EF4-FFF2-40B4-BE49-F238E27FC236}">
                    <a16:creationId xmlns:a16="http://schemas.microsoft.com/office/drawing/2014/main" id="{5B5DFB3A-61ED-4206-9B53-3E8A8CE9F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5">
                <a:extLst>
                  <a:ext uri="{FF2B5EF4-FFF2-40B4-BE49-F238E27FC236}">
                    <a16:creationId xmlns:a16="http://schemas.microsoft.com/office/drawing/2014/main" id="{C72D0A40-CAB7-45AB-B832-628D138C69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8">
                <a:extLst>
                  <a:ext uri="{FF2B5EF4-FFF2-40B4-BE49-F238E27FC236}">
                    <a16:creationId xmlns:a16="http://schemas.microsoft.com/office/drawing/2014/main" id="{A1757DD3-2A1D-4CED-A678-ECE520A1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44" name="Group 43">
                <a:extLst>
                  <a:ext uri="{FF2B5EF4-FFF2-40B4-BE49-F238E27FC236}">
                    <a16:creationId xmlns:a16="http://schemas.microsoft.com/office/drawing/2014/main" id="{42918845-1F95-46C2-8F59-32EB33C4A3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5" name="Line 63">
                  <a:extLst>
                    <a:ext uri="{FF2B5EF4-FFF2-40B4-BE49-F238E27FC236}">
                      <a16:creationId xmlns:a16="http://schemas.microsoft.com/office/drawing/2014/main" id="{E7391FC0-5104-4751-BB86-0D12BFFBE32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Line 66">
                  <a:extLst>
                    <a:ext uri="{FF2B5EF4-FFF2-40B4-BE49-F238E27FC236}">
                      <a16:creationId xmlns:a16="http://schemas.microsoft.com/office/drawing/2014/main" id="{094BBC13-5B24-4DFD-A5AD-892345304C5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67">
                  <a:extLst>
                    <a:ext uri="{FF2B5EF4-FFF2-40B4-BE49-F238E27FC236}">
                      <a16:creationId xmlns:a16="http://schemas.microsoft.com/office/drawing/2014/main" id="{5D6BCBF6-E4C8-49C4-BCE6-A57F7EB6CAC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Line 80">
                  <a:extLst>
                    <a:ext uri="{FF2B5EF4-FFF2-40B4-BE49-F238E27FC236}">
                      <a16:creationId xmlns:a16="http://schemas.microsoft.com/office/drawing/2014/main" id="{4A5F536F-42F0-4F01-9893-075DD5BCCE7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Line 83">
                  <a:extLst>
                    <a:ext uri="{FF2B5EF4-FFF2-40B4-BE49-F238E27FC236}">
                      <a16:creationId xmlns:a16="http://schemas.microsoft.com/office/drawing/2014/main" id="{60BE5073-8B4E-47B4-AC5B-31D8FD99D2C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Line 86">
                  <a:extLst>
                    <a:ext uri="{FF2B5EF4-FFF2-40B4-BE49-F238E27FC236}">
                      <a16:creationId xmlns:a16="http://schemas.microsoft.com/office/drawing/2014/main" id="{B210067F-EA9E-4248-B2D2-39D656B3AF6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Line 89">
                  <a:extLst>
                    <a:ext uri="{FF2B5EF4-FFF2-40B4-BE49-F238E27FC236}">
                      <a16:creationId xmlns:a16="http://schemas.microsoft.com/office/drawing/2014/main" id="{B5121029-6739-4142-9E53-48DCA4F8BDC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2" name="Group 11">
              <a:extLst>
                <a:ext uri="{FF2B5EF4-FFF2-40B4-BE49-F238E27FC236}">
                  <a16:creationId xmlns:a16="http://schemas.microsoft.com/office/drawing/2014/main" id="{B6776FFF-7CFE-4739-9104-473DA3681A0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2" name="Group 21">
                <a:extLst>
                  <a:ext uri="{FF2B5EF4-FFF2-40B4-BE49-F238E27FC236}">
                    <a16:creationId xmlns:a16="http://schemas.microsoft.com/office/drawing/2014/main" id="{739C6C41-5DF4-4A11-89B7-BAB3F63B58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A6F0F36F-7ABB-4F4C-9CC5-443B1936F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F2DB5F0-FD30-4907-86AB-7DA7CA3E31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0A419F00-E825-4E5E-92EA-DDF22BB2F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30">
                  <a:extLst>
                    <a:ext uri="{FF2B5EF4-FFF2-40B4-BE49-F238E27FC236}">
                      <a16:creationId xmlns:a16="http://schemas.microsoft.com/office/drawing/2014/main" id="{D7C5E6F1-BF29-4F80-A5F4-81345C290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72CEDE34-3360-4BFF-8F28-053990E691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23">
                  <a:extLst>
                    <a:ext uri="{FF2B5EF4-FFF2-40B4-BE49-F238E27FC236}">
                      <a16:creationId xmlns:a16="http://schemas.microsoft.com/office/drawing/2014/main" id="{898E96F4-030D-444B-B62F-0DA028337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5" name="Freeform: Shape 24">
                  <a:extLst>
                    <a:ext uri="{FF2B5EF4-FFF2-40B4-BE49-F238E27FC236}">
                      <a16:creationId xmlns:a16="http://schemas.microsoft.com/office/drawing/2014/main" id="{A5D902ED-F254-4B06-9B62-AF188FF4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3" name="Group 12">
              <a:extLst>
                <a:ext uri="{FF2B5EF4-FFF2-40B4-BE49-F238E27FC236}">
                  <a16:creationId xmlns:a16="http://schemas.microsoft.com/office/drawing/2014/main" id="{DEBB14B7-5333-4EA3-A883-B3D949DA56E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4" name="Group 13">
                <a:extLst>
                  <a:ext uri="{FF2B5EF4-FFF2-40B4-BE49-F238E27FC236}">
                    <a16:creationId xmlns:a16="http://schemas.microsoft.com/office/drawing/2014/main" id="{1F2F0B6D-3339-445E-AE6F-EA80BB952C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9" name="Freeform 68">
                  <a:extLst>
                    <a:ext uri="{FF2B5EF4-FFF2-40B4-BE49-F238E27FC236}">
                      <a16:creationId xmlns:a16="http://schemas.microsoft.com/office/drawing/2014/main" id="{1FD745BE-AAE8-4FD8-B107-4730C82F8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55D7086E-72EA-4FBD-8B82-D3ECF7D51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246D59ED-9B4E-4F44-B189-00E3B8D72DC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B726404C-494E-4C74-9581-BE06BE0D27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6" name="Freeform 68">
                  <a:extLst>
                    <a:ext uri="{FF2B5EF4-FFF2-40B4-BE49-F238E27FC236}">
                      <a16:creationId xmlns:a16="http://schemas.microsoft.com/office/drawing/2014/main" id="{C61F0CD3-7875-46CD-A844-0B022BEF2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D83F2F78-08A8-49BE-AF85-1C3DD286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Line 70">
                  <a:extLst>
                    <a:ext uri="{FF2B5EF4-FFF2-40B4-BE49-F238E27FC236}">
                      <a16:creationId xmlns:a16="http://schemas.microsoft.com/office/drawing/2014/main" id="{93069262-0DE6-4BA7-9773-656AF1E6CFD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53" name="Straight Connector 52">
            <a:extLst>
              <a:ext uri="{FF2B5EF4-FFF2-40B4-BE49-F238E27FC236}">
                <a16:creationId xmlns:a16="http://schemas.microsoft.com/office/drawing/2014/main" id="{22725E2D-27B9-4A2E-B161-230C61B080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FAD0B1-679F-3024-4E82-83E71D9DED9B}"/>
              </a:ext>
            </a:extLst>
          </p:cNvPr>
          <p:cNvSpPr>
            <a:spLocks noGrp="1"/>
          </p:cNvSpPr>
          <p:nvPr>
            <p:ph idx="1"/>
          </p:nvPr>
        </p:nvSpPr>
        <p:spPr>
          <a:xfrm>
            <a:off x="4056600" y="2877018"/>
            <a:ext cx="4078800" cy="2901482"/>
          </a:xfrm>
        </p:spPr>
        <p:txBody>
          <a:bodyPr vert="horz" lIns="91440" tIns="45720" rIns="91440" bIns="45720" rtlCol="0" anchor="t">
            <a:normAutofit/>
          </a:bodyPr>
          <a:lstStyle/>
          <a:p>
            <a:pPr marL="359410" indent="-359410">
              <a:lnSpc>
                <a:spcPct val="140000"/>
              </a:lnSpc>
              <a:buChar char="Ø"/>
            </a:pPr>
            <a:r>
              <a:rPr lang="en-US" sz="1000" dirty="0"/>
              <a:t>Introduction</a:t>
            </a:r>
          </a:p>
          <a:p>
            <a:pPr marL="359410" indent="-359410">
              <a:lnSpc>
                <a:spcPct val="140000"/>
              </a:lnSpc>
              <a:buChar char="Ø"/>
            </a:pPr>
            <a:r>
              <a:rPr lang="en-US" sz="1000" dirty="0"/>
              <a:t>Introduction of developing country (Macedonia)</a:t>
            </a:r>
            <a:endParaRPr lang="en-US" sz="1000" dirty="0">
              <a:solidFill>
                <a:srgbClr val="000000">
                  <a:alpha val="60000"/>
                </a:srgbClr>
              </a:solidFill>
            </a:endParaRPr>
          </a:p>
          <a:p>
            <a:pPr marL="359410" indent="-359410">
              <a:lnSpc>
                <a:spcPct val="140000"/>
              </a:lnSpc>
              <a:buChar char="Ø"/>
            </a:pPr>
            <a:r>
              <a:rPr lang="en-US" sz="1000" dirty="0"/>
              <a:t>Theories of business environment </a:t>
            </a:r>
            <a:endParaRPr lang="en-US" sz="1000" dirty="0">
              <a:solidFill>
                <a:srgbClr val="000000">
                  <a:alpha val="60000"/>
                </a:srgbClr>
              </a:solidFill>
            </a:endParaRPr>
          </a:p>
          <a:p>
            <a:pPr marL="359410" indent="-359410">
              <a:lnSpc>
                <a:spcPct val="140000"/>
              </a:lnSpc>
              <a:buChar char="Ø"/>
            </a:pPr>
            <a:r>
              <a:rPr lang="en-US" sz="1000" dirty="0"/>
              <a:t>Critical evaluation of opportunities and challenges </a:t>
            </a:r>
            <a:endParaRPr lang="en-US" sz="1000" dirty="0">
              <a:solidFill>
                <a:srgbClr val="000000">
                  <a:alpha val="60000"/>
                </a:srgbClr>
              </a:solidFill>
            </a:endParaRPr>
          </a:p>
          <a:p>
            <a:pPr marL="359410" indent="-359410">
              <a:lnSpc>
                <a:spcPct val="140000"/>
              </a:lnSpc>
              <a:buChar char="Ø"/>
            </a:pPr>
            <a:r>
              <a:rPr lang="en-US" sz="1000" dirty="0"/>
              <a:t>Different barriers experienced by foreign businesses in Macedonia</a:t>
            </a:r>
            <a:endParaRPr lang="en-US" sz="1000" dirty="0">
              <a:solidFill>
                <a:srgbClr val="000000">
                  <a:alpha val="60000"/>
                </a:srgbClr>
              </a:solidFill>
            </a:endParaRPr>
          </a:p>
          <a:p>
            <a:pPr marL="359410" indent="-359410">
              <a:lnSpc>
                <a:spcPct val="140000"/>
              </a:lnSpc>
              <a:buChar char="Ø"/>
            </a:pPr>
            <a:r>
              <a:rPr lang="en-US" sz="1000" dirty="0"/>
              <a:t>Strategies to succeed in Macedonia</a:t>
            </a:r>
            <a:endParaRPr lang="en-US" sz="1000" dirty="0">
              <a:solidFill>
                <a:srgbClr val="000000">
                  <a:alpha val="60000"/>
                </a:srgbClr>
              </a:solidFill>
            </a:endParaRPr>
          </a:p>
          <a:p>
            <a:pPr marL="359410" indent="-359410">
              <a:lnSpc>
                <a:spcPct val="140000"/>
              </a:lnSpc>
              <a:buChar char="Ø"/>
            </a:pPr>
            <a:r>
              <a:rPr lang="en-US" sz="1000" dirty="0">
                <a:solidFill>
                  <a:srgbClr val="000000">
                    <a:alpha val="60000"/>
                  </a:srgbClr>
                </a:solidFill>
              </a:rPr>
              <a:t>Conclusions</a:t>
            </a:r>
          </a:p>
        </p:txBody>
      </p:sp>
      <p:grpSp>
        <p:nvGrpSpPr>
          <p:cNvPr id="55" name="Group 54">
            <a:extLst>
              <a:ext uri="{FF2B5EF4-FFF2-40B4-BE49-F238E27FC236}">
                <a16:creationId xmlns:a16="http://schemas.microsoft.com/office/drawing/2014/main" id="{55C23123-3C5C-4A8B-AD1C-138D7B73D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56" name="Group 55">
              <a:extLst>
                <a:ext uri="{FF2B5EF4-FFF2-40B4-BE49-F238E27FC236}">
                  <a16:creationId xmlns:a16="http://schemas.microsoft.com/office/drawing/2014/main" id="{ADC1AC98-A945-45DC-A533-43311AB5AF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75" name="Freeform 64">
                <a:extLst>
                  <a:ext uri="{FF2B5EF4-FFF2-40B4-BE49-F238E27FC236}">
                    <a16:creationId xmlns:a16="http://schemas.microsoft.com/office/drawing/2014/main" id="{525BFDD7-7DC7-4933-95CA-274FF3A12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1">
                <a:extLst>
                  <a:ext uri="{FF2B5EF4-FFF2-40B4-BE49-F238E27FC236}">
                    <a16:creationId xmlns:a16="http://schemas.microsoft.com/office/drawing/2014/main" id="{56EAE20D-E363-445F-AAA9-8923C7A41D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1">
                <a:extLst>
                  <a:ext uri="{FF2B5EF4-FFF2-40B4-BE49-F238E27FC236}">
                    <a16:creationId xmlns:a16="http://schemas.microsoft.com/office/drawing/2014/main" id="{63DF7269-8701-4F88-89A3-EA45D9DF5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8">
                <a:extLst>
                  <a:ext uri="{FF2B5EF4-FFF2-40B4-BE49-F238E27FC236}">
                    <a16:creationId xmlns:a16="http://schemas.microsoft.com/office/drawing/2014/main" id="{2DDEEFE7-743E-40D3-AB86-C074CADC9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6DC0260D-7AA3-4733-B3CB-6389FCCABD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7">
                <a:extLst>
                  <a:ext uri="{FF2B5EF4-FFF2-40B4-BE49-F238E27FC236}">
                    <a16:creationId xmlns:a16="http://schemas.microsoft.com/office/drawing/2014/main" id="{E9487A85-3305-4BD8-A4FB-7939820DE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60">
                <a:extLst>
                  <a:ext uri="{FF2B5EF4-FFF2-40B4-BE49-F238E27FC236}">
                    <a16:creationId xmlns:a16="http://schemas.microsoft.com/office/drawing/2014/main" id="{9A56408A-8D1F-4308-888A-C10250ED40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9">
                <a:extLst>
                  <a:ext uri="{FF2B5EF4-FFF2-40B4-BE49-F238E27FC236}">
                    <a16:creationId xmlns:a16="http://schemas.microsoft.com/office/drawing/2014/main" id="{B8EA7519-3D12-4CBF-9CF9-2DBF5379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2">
                <a:extLst>
                  <a:ext uri="{FF2B5EF4-FFF2-40B4-BE49-F238E27FC236}">
                    <a16:creationId xmlns:a16="http://schemas.microsoft.com/office/drawing/2014/main" id="{CBCFA958-AB70-45BC-86FB-95916AC8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4" name="Freeform 65">
                <a:extLst>
                  <a:ext uri="{FF2B5EF4-FFF2-40B4-BE49-F238E27FC236}">
                    <a16:creationId xmlns:a16="http://schemas.microsoft.com/office/drawing/2014/main" id="{EC7CC8AD-3574-4368-9084-30AA269FB7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AAF385D0-C8F4-4D2E-A604-55B0C4A37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2">
                <a:extLst>
                  <a:ext uri="{FF2B5EF4-FFF2-40B4-BE49-F238E27FC236}">
                    <a16:creationId xmlns:a16="http://schemas.microsoft.com/office/drawing/2014/main" id="{5807D27C-D4CF-4DD8-95BF-BE0E82099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5">
                <a:extLst>
                  <a:ext uri="{FF2B5EF4-FFF2-40B4-BE49-F238E27FC236}">
                    <a16:creationId xmlns:a16="http://schemas.microsoft.com/office/drawing/2014/main" id="{AF358179-B76F-48FB-9D1E-25F2B422B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8">
                <a:extLst>
                  <a:ext uri="{FF2B5EF4-FFF2-40B4-BE49-F238E27FC236}">
                    <a16:creationId xmlns:a16="http://schemas.microsoft.com/office/drawing/2014/main" id="{4F860F54-6F02-429D-84F9-216C593FDA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89" name="Group 88">
                <a:extLst>
                  <a:ext uri="{FF2B5EF4-FFF2-40B4-BE49-F238E27FC236}">
                    <a16:creationId xmlns:a16="http://schemas.microsoft.com/office/drawing/2014/main" id="{AF2CD1C6-D2DC-4C27-A7A3-0D6ECCB7B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90" name="Line 63">
                  <a:extLst>
                    <a:ext uri="{FF2B5EF4-FFF2-40B4-BE49-F238E27FC236}">
                      <a16:creationId xmlns:a16="http://schemas.microsoft.com/office/drawing/2014/main" id="{17251CE3-FBBE-4B37-B229-DF726C4AE56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Line 66">
                  <a:extLst>
                    <a:ext uri="{FF2B5EF4-FFF2-40B4-BE49-F238E27FC236}">
                      <a16:creationId xmlns:a16="http://schemas.microsoft.com/office/drawing/2014/main" id="{14522961-6FA8-43A3-894B-20435789E3A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Line 67">
                  <a:extLst>
                    <a:ext uri="{FF2B5EF4-FFF2-40B4-BE49-F238E27FC236}">
                      <a16:creationId xmlns:a16="http://schemas.microsoft.com/office/drawing/2014/main" id="{54230A9C-2E62-416C-A910-A26CB0BB744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Line 80">
                  <a:extLst>
                    <a:ext uri="{FF2B5EF4-FFF2-40B4-BE49-F238E27FC236}">
                      <a16:creationId xmlns:a16="http://schemas.microsoft.com/office/drawing/2014/main" id="{EDC7B8CE-339C-4B31-9A1E-1E6F3F20E51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Line 83">
                  <a:extLst>
                    <a:ext uri="{FF2B5EF4-FFF2-40B4-BE49-F238E27FC236}">
                      <a16:creationId xmlns:a16="http://schemas.microsoft.com/office/drawing/2014/main" id="{D5900B3C-A349-4C11-8871-F0C656F06A2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Line 86">
                  <a:extLst>
                    <a:ext uri="{FF2B5EF4-FFF2-40B4-BE49-F238E27FC236}">
                      <a16:creationId xmlns:a16="http://schemas.microsoft.com/office/drawing/2014/main" id="{B836DF39-5332-440E-BD43-94EF14B9F7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Line 89">
                  <a:extLst>
                    <a:ext uri="{FF2B5EF4-FFF2-40B4-BE49-F238E27FC236}">
                      <a16:creationId xmlns:a16="http://schemas.microsoft.com/office/drawing/2014/main" id="{25596AFB-7112-451F-A40E-C4D365BC05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57" name="Group 56">
              <a:extLst>
                <a:ext uri="{FF2B5EF4-FFF2-40B4-BE49-F238E27FC236}">
                  <a16:creationId xmlns:a16="http://schemas.microsoft.com/office/drawing/2014/main" id="{467B87DF-BE21-4275-A328-36294B5E87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7" name="Group 66">
                <a:extLst>
                  <a:ext uri="{FF2B5EF4-FFF2-40B4-BE49-F238E27FC236}">
                    <a16:creationId xmlns:a16="http://schemas.microsoft.com/office/drawing/2014/main" id="{5DF7768E-3A7E-48EA-AE6B-544137E017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71" name="Straight Connector 70">
                  <a:extLst>
                    <a:ext uri="{FF2B5EF4-FFF2-40B4-BE49-F238E27FC236}">
                      <a16:creationId xmlns:a16="http://schemas.microsoft.com/office/drawing/2014/main" id="{0C7E39C2-9BBA-4C6E-B352-FADF72FF84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55FF2688-1869-4A97-A594-AD2F8C720A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3" name="Rectangle 30">
                  <a:extLst>
                    <a:ext uri="{FF2B5EF4-FFF2-40B4-BE49-F238E27FC236}">
                      <a16:creationId xmlns:a16="http://schemas.microsoft.com/office/drawing/2014/main" id="{035F350E-CDEC-47D7-B1F6-BB33F7263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30">
                  <a:extLst>
                    <a:ext uri="{FF2B5EF4-FFF2-40B4-BE49-F238E27FC236}">
                      <a16:creationId xmlns:a16="http://schemas.microsoft.com/office/drawing/2014/main" id="{32757671-5219-4448-9D74-96978B78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8" name="Group 67">
                <a:extLst>
                  <a:ext uri="{FF2B5EF4-FFF2-40B4-BE49-F238E27FC236}">
                    <a16:creationId xmlns:a16="http://schemas.microsoft.com/office/drawing/2014/main" id="{A62FFE05-1BB5-478B-ACB7-0201D6E0B86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9" name="Freeform: Shape 68">
                  <a:extLst>
                    <a:ext uri="{FF2B5EF4-FFF2-40B4-BE49-F238E27FC236}">
                      <a16:creationId xmlns:a16="http://schemas.microsoft.com/office/drawing/2014/main" id="{08CF1D90-5BE7-4777-9D00-4B898D6A5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70" name="Freeform: Shape 69">
                  <a:extLst>
                    <a:ext uri="{FF2B5EF4-FFF2-40B4-BE49-F238E27FC236}">
                      <a16:creationId xmlns:a16="http://schemas.microsoft.com/office/drawing/2014/main" id="{D066325E-CB67-49CD-9A41-2CFD6BCC9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58" name="Group 57">
              <a:extLst>
                <a:ext uri="{FF2B5EF4-FFF2-40B4-BE49-F238E27FC236}">
                  <a16:creationId xmlns:a16="http://schemas.microsoft.com/office/drawing/2014/main" id="{7405EB12-3265-4FD8-AE15-B453CFF084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9" name="Group 58">
                <a:extLst>
                  <a:ext uri="{FF2B5EF4-FFF2-40B4-BE49-F238E27FC236}">
                    <a16:creationId xmlns:a16="http://schemas.microsoft.com/office/drawing/2014/main" id="{BCD1DA60-1F78-4286-AD75-48457E4E42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64" name="Freeform 68">
                  <a:extLst>
                    <a:ext uri="{FF2B5EF4-FFF2-40B4-BE49-F238E27FC236}">
                      <a16:creationId xmlns:a16="http://schemas.microsoft.com/office/drawing/2014/main" id="{F2434CC9-D9BE-4CC5-A618-AC659C5CB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9">
                  <a:extLst>
                    <a:ext uri="{FF2B5EF4-FFF2-40B4-BE49-F238E27FC236}">
                      <a16:creationId xmlns:a16="http://schemas.microsoft.com/office/drawing/2014/main" id="{B9A88CD6-DA9C-42B2-A37B-5A0E1BED7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6" name="Line 70">
                  <a:extLst>
                    <a:ext uri="{FF2B5EF4-FFF2-40B4-BE49-F238E27FC236}">
                      <a16:creationId xmlns:a16="http://schemas.microsoft.com/office/drawing/2014/main" id="{4A018333-A419-44AE-9CF5-57D5319073C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0" name="Group 59">
                <a:extLst>
                  <a:ext uri="{FF2B5EF4-FFF2-40B4-BE49-F238E27FC236}">
                    <a16:creationId xmlns:a16="http://schemas.microsoft.com/office/drawing/2014/main" id="{4C9BB730-80E2-4F3A-882B-7ED9186ABD9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61" name="Freeform 68">
                  <a:extLst>
                    <a:ext uri="{FF2B5EF4-FFF2-40B4-BE49-F238E27FC236}">
                      <a16:creationId xmlns:a16="http://schemas.microsoft.com/office/drawing/2014/main" id="{D48E4E69-835A-40C7-A548-8947A81DC1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69">
                  <a:extLst>
                    <a:ext uri="{FF2B5EF4-FFF2-40B4-BE49-F238E27FC236}">
                      <a16:creationId xmlns:a16="http://schemas.microsoft.com/office/drawing/2014/main" id="{E4F80DAC-11B8-4A6F-9CAA-8C62C6A2E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3" name="Line 70">
                  <a:extLst>
                    <a:ext uri="{FF2B5EF4-FFF2-40B4-BE49-F238E27FC236}">
                      <a16:creationId xmlns:a16="http://schemas.microsoft.com/office/drawing/2014/main" id="{FF491AF2-6D67-4650-B34C-5BB5F112840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265446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15F7C-E5E1-918F-C138-BB85CC94A974}"/>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2DE959D3-969B-3928-B271-A55FD8D7B468}"/>
              </a:ext>
            </a:extLst>
          </p:cNvPr>
          <p:cNvSpPr>
            <a:spLocks noGrp="1"/>
          </p:cNvSpPr>
          <p:nvPr>
            <p:ph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Assignment is based on moving production facilities of a business to a developing country and how this might affect them.</a:t>
            </a:r>
          </a:p>
          <a:p>
            <a:pPr marL="359410" indent="-359410">
              <a:buChar char="Ø"/>
            </a:pPr>
            <a:r>
              <a:rPr lang="en-US" dirty="0">
                <a:solidFill>
                  <a:srgbClr val="000000">
                    <a:alpha val="60000"/>
                  </a:srgbClr>
                </a:solidFill>
              </a:rPr>
              <a:t>Chosen business to </a:t>
            </a:r>
            <a:r>
              <a:rPr lang="en-GB" dirty="0">
                <a:solidFill>
                  <a:srgbClr val="000000">
                    <a:alpha val="60000"/>
                  </a:srgbClr>
                </a:solidFill>
              </a:rPr>
              <a:t>analyse</a:t>
            </a:r>
            <a:r>
              <a:rPr lang="en-US" dirty="0">
                <a:solidFill>
                  <a:srgbClr val="000000">
                    <a:alpha val="60000"/>
                  </a:srgbClr>
                </a:solidFill>
              </a:rPr>
              <a:t>: Bentley.</a:t>
            </a:r>
          </a:p>
          <a:p>
            <a:pPr marL="0" indent="0">
              <a:buNone/>
            </a:pPr>
            <a:r>
              <a:rPr lang="en-US" dirty="0">
                <a:solidFill>
                  <a:srgbClr val="000000">
                    <a:alpha val="60000"/>
                  </a:srgbClr>
                </a:solidFill>
              </a:rPr>
              <a:t>Bentley is based in the UK (developed country). Moving to a developing country might benefit them in terms of profit. Bentley may also consider using social media platforms to promote their product. There are many factors that could affect a business such as Bentley, which will be </a:t>
            </a:r>
            <a:r>
              <a:rPr lang="en-US" dirty="0" err="1">
                <a:solidFill>
                  <a:srgbClr val="000000">
                    <a:alpha val="60000"/>
                  </a:srgbClr>
                </a:solidFill>
              </a:rPr>
              <a:t>analysed</a:t>
            </a:r>
            <a:r>
              <a:rPr lang="en-US" dirty="0">
                <a:solidFill>
                  <a:srgbClr val="000000">
                    <a:alpha val="60000"/>
                  </a:srgbClr>
                </a:solidFill>
              </a:rPr>
              <a:t>.</a:t>
            </a:r>
          </a:p>
        </p:txBody>
      </p:sp>
    </p:spTree>
    <p:extLst>
      <p:ext uri="{BB962C8B-B14F-4D97-AF65-F5344CB8AC3E}">
        <p14:creationId xmlns:p14="http://schemas.microsoft.com/office/powerpoint/2010/main" val="4282407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8E187-1698-6809-9255-AD0B33E23875}"/>
              </a:ext>
            </a:extLst>
          </p:cNvPr>
          <p:cNvSpPr>
            <a:spLocks noGrp="1"/>
          </p:cNvSpPr>
          <p:nvPr>
            <p:ph type="title"/>
          </p:nvPr>
        </p:nvSpPr>
        <p:spPr/>
        <p:txBody>
          <a:bodyPr/>
          <a:lstStyle/>
          <a:p>
            <a:r>
              <a:rPr lang="en-US" dirty="0"/>
              <a:t>Macedonia as a Developing Country</a:t>
            </a:r>
          </a:p>
        </p:txBody>
      </p:sp>
      <p:sp>
        <p:nvSpPr>
          <p:cNvPr id="3" name="Content Placeholder 2">
            <a:extLst>
              <a:ext uri="{FF2B5EF4-FFF2-40B4-BE49-F238E27FC236}">
                <a16:creationId xmlns:a16="http://schemas.microsoft.com/office/drawing/2014/main" id="{23C84217-4FAA-E217-4A50-FE9558F29AD2}"/>
              </a:ext>
            </a:extLst>
          </p:cNvPr>
          <p:cNvSpPr>
            <a:spLocks noGrp="1"/>
          </p:cNvSpPr>
          <p:nvPr>
            <p:ph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Macedonia is currently a developing country due to its low economic performance. </a:t>
            </a:r>
            <a:r>
              <a:rPr lang="en-US" dirty="0">
                <a:ea typeface="+mn-lt"/>
                <a:cs typeface="+mn-lt"/>
              </a:rPr>
              <a:t>72% of its citizens stating that they could manage on their household's income only with difficulty or with great difficulty.</a:t>
            </a:r>
            <a:r>
              <a:rPr lang="en-US" dirty="0">
                <a:solidFill>
                  <a:srgbClr val="000000">
                    <a:alpha val="60000"/>
                  </a:srgbClr>
                </a:solidFill>
              </a:rPr>
              <a:t> Macedonia has a great deal of corruption which influences their economic expansion negatively. It currently has a population of </a:t>
            </a:r>
            <a:r>
              <a:rPr lang="en-US" dirty="0">
                <a:ea typeface="+mn-lt"/>
                <a:cs typeface="+mn-lt"/>
              </a:rPr>
              <a:t> 2,083,193.</a:t>
            </a:r>
            <a:endParaRPr lang="en-US" dirty="0">
              <a:solidFill>
                <a:srgbClr val="000000">
                  <a:alpha val="60000"/>
                </a:srgbClr>
              </a:solidFill>
            </a:endParaRPr>
          </a:p>
          <a:p>
            <a:pPr marL="359410" indent="-359410">
              <a:buChar char="Ø"/>
            </a:pPr>
            <a:r>
              <a:rPr lang="en-US" dirty="0">
                <a:solidFill>
                  <a:srgbClr val="000000">
                    <a:alpha val="60000"/>
                  </a:srgbClr>
                </a:solidFill>
              </a:rPr>
              <a:t>Bentley moving from the UK (developed country) to Macedonia (developing country)</a:t>
            </a:r>
          </a:p>
        </p:txBody>
      </p:sp>
    </p:spTree>
    <p:extLst>
      <p:ext uri="{BB962C8B-B14F-4D97-AF65-F5344CB8AC3E}">
        <p14:creationId xmlns:p14="http://schemas.microsoft.com/office/powerpoint/2010/main" val="321129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B0936-ECC6-6081-8830-986B83FD3EC5}"/>
              </a:ext>
            </a:extLst>
          </p:cNvPr>
          <p:cNvSpPr>
            <a:spLocks noGrp="1"/>
          </p:cNvSpPr>
          <p:nvPr>
            <p:ph type="title"/>
          </p:nvPr>
        </p:nvSpPr>
        <p:spPr/>
        <p:txBody>
          <a:bodyPr/>
          <a:lstStyle/>
          <a:p>
            <a:r>
              <a:rPr lang="en-US" dirty="0"/>
              <a:t>SWOT Analysis of the UK</a:t>
            </a:r>
          </a:p>
        </p:txBody>
      </p:sp>
      <p:sp>
        <p:nvSpPr>
          <p:cNvPr id="3" name="Content Placeholder 2">
            <a:extLst>
              <a:ext uri="{FF2B5EF4-FFF2-40B4-BE49-F238E27FC236}">
                <a16:creationId xmlns:a16="http://schemas.microsoft.com/office/drawing/2014/main" id="{D5781B8D-BB6D-3C21-3DB3-6EC117E7EE68}"/>
              </a:ext>
            </a:extLst>
          </p:cNvPr>
          <p:cNvSpPr>
            <a:spLocks noGrp="1"/>
          </p:cNvSpPr>
          <p:nvPr>
            <p:ph idx="1"/>
          </p:nvPr>
        </p:nvSpPr>
        <p:spPr/>
        <p:txBody>
          <a:bodyPr vert="horz" lIns="91440" tIns="45720" rIns="91440" bIns="45720" rtlCol="0" anchor="t">
            <a:normAutofit fontScale="92500"/>
          </a:bodyPr>
          <a:lstStyle/>
          <a:p>
            <a:pPr marL="359410" indent="-359410">
              <a:buChar char="Ø"/>
            </a:pPr>
            <a:r>
              <a:rPr lang="en-US" dirty="0">
                <a:solidFill>
                  <a:srgbClr val="000000">
                    <a:alpha val="60000"/>
                  </a:srgbClr>
                </a:solidFill>
              </a:rPr>
              <a:t>Internal environment (UK):</a:t>
            </a:r>
          </a:p>
          <a:p>
            <a:pPr marL="0" indent="0">
              <a:buNone/>
            </a:pPr>
            <a:r>
              <a:rPr lang="en-US" dirty="0">
                <a:solidFill>
                  <a:srgbClr val="000000">
                    <a:alpha val="60000"/>
                  </a:srgbClr>
                </a:solidFill>
              </a:rPr>
              <a:t>Strengths: Good relations with importers and exporters, strong service industry, good quality of education, plenty of FDI received, and national political stability.</a:t>
            </a:r>
          </a:p>
          <a:p>
            <a:pPr marL="0" indent="0">
              <a:buNone/>
            </a:pPr>
            <a:r>
              <a:rPr lang="en-US" dirty="0">
                <a:solidFill>
                  <a:srgbClr val="000000">
                    <a:alpha val="60000"/>
                  </a:srgbClr>
                </a:solidFill>
              </a:rPr>
              <a:t>Weaknesses: Poor transport systems, low levels of innovation, and internal wealth disparity</a:t>
            </a:r>
          </a:p>
          <a:p>
            <a:pPr marL="0" indent="0">
              <a:buNone/>
            </a:pPr>
            <a:r>
              <a:rPr lang="en-US" dirty="0">
                <a:solidFill>
                  <a:srgbClr val="000000">
                    <a:alpha val="60000"/>
                  </a:srgbClr>
                </a:solidFill>
              </a:rPr>
              <a:t>Opportunities: New trade partners, tech growth, and a chance to educate migrants.</a:t>
            </a:r>
          </a:p>
          <a:p>
            <a:pPr marL="0" indent="0">
              <a:buNone/>
            </a:pPr>
            <a:r>
              <a:rPr lang="en-US" dirty="0">
                <a:solidFill>
                  <a:srgbClr val="000000">
                    <a:alpha val="60000"/>
                  </a:srgbClr>
                </a:solidFill>
              </a:rPr>
              <a:t>Threats: Competition against European countries, relocation of workers due to expenses, and possibility of financial crisis</a:t>
            </a:r>
          </a:p>
        </p:txBody>
      </p:sp>
    </p:spTree>
    <p:extLst>
      <p:ext uri="{BB962C8B-B14F-4D97-AF65-F5344CB8AC3E}">
        <p14:creationId xmlns:p14="http://schemas.microsoft.com/office/powerpoint/2010/main" val="2240963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3BC19-32ED-B7DD-97BD-366A832EE48E}"/>
              </a:ext>
            </a:extLst>
          </p:cNvPr>
          <p:cNvSpPr>
            <a:spLocks noGrp="1"/>
          </p:cNvSpPr>
          <p:nvPr>
            <p:ph type="title"/>
          </p:nvPr>
        </p:nvSpPr>
        <p:spPr/>
        <p:txBody>
          <a:bodyPr/>
          <a:lstStyle/>
          <a:p>
            <a:r>
              <a:rPr lang="en-US" dirty="0"/>
              <a:t>PEST Analysis of Macedonia</a:t>
            </a:r>
          </a:p>
        </p:txBody>
      </p:sp>
      <p:sp>
        <p:nvSpPr>
          <p:cNvPr id="3" name="Content Placeholder 2">
            <a:extLst>
              <a:ext uri="{FF2B5EF4-FFF2-40B4-BE49-F238E27FC236}">
                <a16:creationId xmlns:a16="http://schemas.microsoft.com/office/drawing/2014/main" id="{5E05787A-8A88-BC84-0D65-97A4D469EF2E}"/>
              </a:ext>
            </a:extLst>
          </p:cNvPr>
          <p:cNvSpPr>
            <a:spLocks noGrp="1"/>
          </p:cNvSpPr>
          <p:nvPr>
            <p:ph idx="1"/>
          </p:nvPr>
        </p:nvSpPr>
        <p:spPr/>
        <p:txBody>
          <a:bodyPr vert="horz" lIns="91440" tIns="45720" rIns="91440" bIns="45720" rtlCol="0" anchor="t">
            <a:normAutofit fontScale="92500"/>
          </a:bodyPr>
          <a:lstStyle/>
          <a:p>
            <a:pPr marL="359410" indent="-359410">
              <a:buChar char="Ø"/>
            </a:pPr>
            <a:r>
              <a:rPr lang="en-US" dirty="0">
                <a:solidFill>
                  <a:srgbClr val="000000">
                    <a:alpha val="60000"/>
                  </a:srgbClr>
                </a:solidFill>
              </a:rPr>
              <a:t>External environment (Macedonia): </a:t>
            </a:r>
            <a:endParaRPr lang="en-US"/>
          </a:p>
          <a:p>
            <a:pPr marL="0" indent="0">
              <a:buNone/>
            </a:pPr>
            <a:r>
              <a:rPr lang="en-US" dirty="0">
                <a:solidFill>
                  <a:srgbClr val="000000">
                    <a:alpha val="60000"/>
                  </a:srgbClr>
                </a:solidFill>
              </a:rPr>
              <a:t>Political factors: Terrorism and conflict, corruption, and </a:t>
            </a:r>
            <a:r>
              <a:rPr lang="en-US" dirty="0">
                <a:ea typeface="+mn-lt"/>
                <a:cs typeface="+mn-lt"/>
              </a:rPr>
              <a:t>bureaucracy</a:t>
            </a:r>
          </a:p>
          <a:p>
            <a:pPr marL="0" indent="0">
              <a:buNone/>
            </a:pPr>
            <a:r>
              <a:rPr lang="en-US" dirty="0">
                <a:ea typeface="+mn-lt"/>
                <a:cs typeface="+mn-lt"/>
              </a:rPr>
              <a:t>Economic factors: Many families living in poverty due to poor economic performance.</a:t>
            </a:r>
            <a:endParaRPr lang="en-US" dirty="0">
              <a:solidFill>
                <a:srgbClr val="000000">
                  <a:alpha val="60000"/>
                </a:srgbClr>
              </a:solidFill>
              <a:ea typeface="+mn-lt"/>
              <a:cs typeface="+mn-lt"/>
            </a:endParaRPr>
          </a:p>
          <a:p>
            <a:pPr marL="0" indent="0">
              <a:buNone/>
            </a:pPr>
            <a:r>
              <a:rPr lang="en-US" dirty="0">
                <a:ea typeface="+mn-lt"/>
                <a:cs typeface="+mn-lt"/>
              </a:rPr>
              <a:t>Social factors: Demographics (population, age groups)</a:t>
            </a:r>
            <a:endParaRPr lang="en-US" dirty="0">
              <a:solidFill>
                <a:srgbClr val="000000">
                  <a:alpha val="60000"/>
                </a:srgbClr>
              </a:solidFill>
              <a:ea typeface="+mn-lt"/>
              <a:cs typeface="+mn-lt"/>
            </a:endParaRPr>
          </a:p>
          <a:p>
            <a:pPr marL="0" indent="0">
              <a:buNone/>
            </a:pPr>
            <a:r>
              <a:rPr lang="en-US" dirty="0">
                <a:ea typeface="+mn-lt"/>
                <a:cs typeface="+mn-lt"/>
              </a:rPr>
              <a:t>Technological factors: Communications, transportation</a:t>
            </a:r>
            <a:endParaRPr lang="en-US" dirty="0">
              <a:solidFill>
                <a:srgbClr val="000000">
                  <a:alpha val="60000"/>
                </a:srgbClr>
              </a:solidFill>
              <a:ea typeface="+mn-lt"/>
              <a:cs typeface="+mn-lt"/>
            </a:endParaRPr>
          </a:p>
          <a:p>
            <a:pPr marL="0" indent="0">
              <a:buNone/>
            </a:pPr>
            <a:r>
              <a:rPr lang="en-US" dirty="0">
                <a:ea typeface="+mn-lt"/>
                <a:cs typeface="+mn-lt"/>
              </a:rPr>
              <a:t>Legal factors: Taxation, money laundering</a:t>
            </a:r>
            <a:br>
              <a:rPr lang="en-US" dirty="0">
                <a:ea typeface="+mn-lt"/>
                <a:cs typeface="+mn-lt"/>
              </a:rPr>
            </a:br>
            <a:endParaRPr lang="en-US">
              <a:solidFill>
                <a:srgbClr val="000000">
                  <a:alpha val="60000"/>
                </a:srgbClr>
              </a:solidFill>
              <a:ea typeface="+mn-lt"/>
              <a:cs typeface="+mn-lt"/>
            </a:endParaRPr>
          </a:p>
          <a:p>
            <a:pPr marL="359410" indent="-359410"/>
            <a:endParaRPr lang="en-US" dirty="0">
              <a:solidFill>
                <a:srgbClr val="000000">
                  <a:alpha val="60000"/>
                </a:srgbClr>
              </a:solidFill>
            </a:endParaRPr>
          </a:p>
        </p:txBody>
      </p:sp>
    </p:spTree>
    <p:extLst>
      <p:ext uri="{BB962C8B-B14F-4D97-AF65-F5344CB8AC3E}">
        <p14:creationId xmlns:p14="http://schemas.microsoft.com/office/powerpoint/2010/main" val="1231436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435C-978A-AC99-B4E3-DC255D4D9E98}"/>
              </a:ext>
            </a:extLst>
          </p:cNvPr>
          <p:cNvSpPr>
            <a:spLocks noGrp="1"/>
          </p:cNvSpPr>
          <p:nvPr>
            <p:ph type="title"/>
          </p:nvPr>
        </p:nvSpPr>
        <p:spPr>
          <a:xfrm>
            <a:off x="989400" y="395289"/>
            <a:ext cx="5105986" cy="1112836"/>
          </a:xfrm>
        </p:spPr>
        <p:txBody>
          <a:bodyPr/>
          <a:lstStyle/>
          <a:p>
            <a:r>
              <a:rPr lang="en-US" dirty="0"/>
              <a:t>Opportunities</a:t>
            </a:r>
          </a:p>
        </p:txBody>
      </p:sp>
      <p:sp>
        <p:nvSpPr>
          <p:cNvPr id="3" name="Content Placeholder 2">
            <a:extLst>
              <a:ext uri="{FF2B5EF4-FFF2-40B4-BE49-F238E27FC236}">
                <a16:creationId xmlns:a16="http://schemas.microsoft.com/office/drawing/2014/main" id="{F1E49A09-9EEC-CDA4-BC36-A1E3AC8FC509}"/>
              </a:ext>
            </a:extLst>
          </p:cNvPr>
          <p:cNvSpPr>
            <a:spLocks noGrp="1"/>
          </p:cNvSpPr>
          <p:nvPr>
            <p:ph sz="half"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Profit due to not having as large costs on wages for employees due to exchange rate.</a:t>
            </a:r>
          </a:p>
          <a:p>
            <a:pPr marL="359410" indent="-359410">
              <a:buChar char="Ø"/>
            </a:pPr>
            <a:r>
              <a:rPr lang="en-US" dirty="0">
                <a:solidFill>
                  <a:srgbClr val="000000">
                    <a:alpha val="60000"/>
                  </a:srgbClr>
                </a:solidFill>
              </a:rPr>
              <a:t>Macedonia has a work force that is </a:t>
            </a:r>
            <a:r>
              <a:rPr lang="en-US" dirty="0">
                <a:ea typeface="+mn-lt"/>
                <a:cs typeface="+mn-lt"/>
              </a:rPr>
              <a:t>educated, highly-qualified and ethical workforce.</a:t>
            </a:r>
          </a:p>
          <a:p>
            <a:pPr marL="359410" indent="-359410">
              <a:buChar char="Ø"/>
            </a:pPr>
            <a:r>
              <a:rPr lang="en-US" dirty="0">
                <a:solidFill>
                  <a:srgbClr val="000000">
                    <a:alpha val="60000"/>
                  </a:srgbClr>
                </a:solidFill>
                <a:ea typeface="+mn-lt"/>
                <a:cs typeface="+mn-lt"/>
              </a:rPr>
              <a:t>Allows employment for Macedonian residents.</a:t>
            </a:r>
          </a:p>
          <a:p>
            <a:pPr marL="359410" indent="-359410">
              <a:buChar char="Ø"/>
            </a:pPr>
            <a:endParaRPr lang="en-US" dirty="0">
              <a:solidFill>
                <a:srgbClr val="000000">
                  <a:alpha val="60000"/>
                </a:srgbClr>
              </a:solidFill>
            </a:endParaRPr>
          </a:p>
          <a:p>
            <a:pPr marL="359410" indent="-359410">
              <a:buChar char="Ø"/>
            </a:pPr>
            <a:endParaRPr lang="en-US" dirty="0">
              <a:solidFill>
                <a:srgbClr val="000000">
                  <a:alpha val="60000"/>
                </a:srgbClr>
              </a:solidFill>
            </a:endParaRPr>
          </a:p>
        </p:txBody>
      </p:sp>
      <p:sp>
        <p:nvSpPr>
          <p:cNvPr id="6" name="Content Placeholder 5">
            <a:extLst>
              <a:ext uri="{FF2B5EF4-FFF2-40B4-BE49-F238E27FC236}">
                <a16:creationId xmlns:a16="http://schemas.microsoft.com/office/drawing/2014/main" id="{9EA21E66-8683-54E5-09C0-874F84F7F8FB}"/>
              </a:ext>
            </a:extLst>
          </p:cNvPr>
          <p:cNvSpPr>
            <a:spLocks noGrp="1"/>
          </p:cNvSpPr>
          <p:nvPr>
            <p:ph sz="half" idx="2"/>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There is conflict between Macedonia and Bulgaria which may be difficult to operate a business there if the conflict escalates</a:t>
            </a:r>
          </a:p>
          <a:p>
            <a:pPr marL="359410" indent="-359410">
              <a:buChar char="Ø"/>
            </a:pPr>
            <a:endParaRPr lang="en-US" dirty="0">
              <a:solidFill>
                <a:srgbClr val="000000">
                  <a:alpha val="60000"/>
                </a:srgbClr>
              </a:solidFill>
            </a:endParaRPr>
          </a:p>
        </p:txBody>
      </p:sp>
      <p:sp>
        <p:nvSpPr>
          <p:cNvPr id="8" name="Title 1">
            <a:extLst>
              <a:ext uri="{FF2B5EF4-FFF2-40B4-BE49-F238E27FC236}">
                <a16:creationId xmlns:a16="http://schemas.microsoft.com/office/drawing/2014/main" id="{77687355-BBE1-6FC4-C2DB-275DCEA8E5E0}"/>
              </a:ext>
            </a:extLst>
          </p:cNvPr>
          <p:cNvSpPr txBox="1">
            <a:spLocks/>
          </p:cNvSpPr>
          <p:nvPr/>
        </p:nvSpPr>
        <p:spPr>
          <a:xfrm>
            <a:off x="6276229" y="393474"/>
            <a:ext cx="4988058" cy="1103765"/>
          </a:xfrm>
          <a:prstGeom prst="rect">
            <a:avLst/>
          </a:prstGeom>
        </p:spPr>
        <p:txBody>
          <a:bodyPr vert="horz" lIns="91440" tIns="45720" rIns="91440" bIns="45720" rtlCol="0" anchor="b" anchorCtr="0">
            <a:normAutofit/>
          </a:bodyPr>
          <a:lst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a:lstStyle>
          <a:p>
            <a:r>
              <a:rPr lang="en-US" dirty="0"/>
              <a:t>Challenges</a:t>
            </a:r>
          </a:p>
        </p:txBody>
      </p:sp>
    </p:spTree>
    <p:extLst>
      <p:ext uri="{BB962C8B-B14F-4D97-AF65-F5344CB8AC3E}">
        <p14:creationId xmlns:p14="http://schemas.microsoft.com/office/powerpoint/2010/main" val="1176225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C9925-BA85-72E9-37BD-1A39B3CF64AB}"/>
              </a:ext>
            </a:extLst>
          </p:cNvPr>
          <p:cNvSpPr>
            <a:spLocks noGrp="1"/>
          </p:cNvSpPr>
          <p:nvPr>
            <p:ph type="title"/>
          </p:nvPr>
        </p:nvSpPr>
        <p:spPr/>
        <p:txBody>
          <a:bodyPr/>
          <a:lstStyle/>
          <a:p>
            <a:r>
              <a:rPr lang="en-US" dirty="0"/>
              <a:t>Different barriers experienced by foreign businesses </a:t>
            </a:r>
          </a:p>
        </p:txBody>
      </p:sp>
      <p:sp>
        <p:nvSpPr>
          <p:cNvPr id="3" name="Content Placeholder 2">
            <a:extLst>
              <a:ext uri="{FF2B5EF4-FFF2-40B4-BE49-F238E27FC236}">
                <a16:creationId xmlns:a16="http://schemas.microsoft.com/office/drawing/2014/main" id="{47A5C377-60B5-3C95-8539-B0E676213FD7}"/>
              </a:ext>
            </a:extLst>
          </p:cNvPr>
          <p:cNvSpPr>
            <a:spLocks noGrp="1"/>
          </p:cNvSpPr>
          <p:nvPr>
            <p:ph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There may be some language barriers.</a:t>
            </a:r>
          </a:p>
          <a:p>
            <a:pPr marL="359410" indent="-359410">
              <a:buChar char="Ø"/>
            </a:pPr>
            <a:r>
              <a:rPr lang="en-US" dirty="0">
                <a:solidFill>
                  <a:srgbClr val="000000">
                    <a:alpha val="60000"/>
                  </a:srgbClr>
                </a:solidFill>
              </a:rPr>
              <a:t>Some of the older generation of Macedonians may not be familiar with some technologies. </a:t>
            </a:r>
          </a:p>
          <a:p>
            <a:pPr marL="359410" indent="-359410">
              <a:buChar char="Ø"/>
            </a:pPr>
            <a:r>
              <a:rPr lang="en-US" dirty="0">
                <a:solidFill>
                  <a:srgbClr val="000000">
                    <a:alpha val="60000"/>
                  </a:srgbClr>
                </a:solidFill>
              </a:rPr>
              <a:t>There may be some differences in culture; this may be things such as Christmas and Easter.</a:t>
            </a:r>
          </a:p>
        </p:txBody>
      </p:sp>
    </p:spTree>
    <p:extLst>
      <p:ext uri="{BB962C8B-B14F-4D97-AF65-F5344CB8AC3E}">
        <p14:creationId xmlns:p14="http://schemas.microsoft.com/office/powerpoint/2010/main" val="3520402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32D59-7BAC-566B-0782-2CF05466208E}"/>
              </a:ext>
            </a:extLst>
          </p:cNvPr>
          <p:cNvSpPr>
            <a:spLocks noGrp="1"/>
          </p:cNvSpPr>
          <p:nvPr>
            <p:ph type="title"/>
          </p:nvPr>
        </p:nvSpPr>
        <p:spPr/>
        <p:txBody>
          <a:bodyPr/>
          <a:lstStyle/>
          <a:p>
            <a:r>
              <a:rPr lang="en-US" dirty="0"/>
              <a:t>Strategies to Succeed in Macedonia</a:t>
            </a:r>
          </a:p>
        </p:txBody>
      </p:sp>
      <p:sp>
        <p:nvSpPr>
          <p:cNvPr id="3" name="Content Placeholder 2">
            <a:extLst>
              <a:ext uri="{FF2B5EF4-FFF2-40B4-BE49-F238E27FC236}">
                <a16:creationId xmlns:a16="http://schemas.microsoft.com/office/drawing/2014/main" id="{80CAEE17-B1D0-CAA2-59EB-FB0AAA27BA8A}"/>
              </a:ext>
            </a:extLst>
          </p:cNvPr>
          <p:cNvSpPr>
            <a:spLocks noGrp="1"/>
          </p:cNvSpPr>
          <p:nvPr>
            <p:ph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In order to succeed in Macedonia, it may be important to have some training, such as learning some English for the possible employees that may not know English well.</a:t>
            </a:r>
          </a:p>
          <a:p>
            <a:pPr marL="359410" indent="-359410">
              <a:buChar char="Ø"/>
            </a:pPr>
            <a:r>
              <a:rPr lang="en-US" dirty="0">
                <a:solidFill>
                  <a:srgbClr val="000000">
                    <a:alpha val="60000"/>
                  </a:srgbClr>
                </a:solidFill>
              </a:rPr>
              <a:t>To satisfy the employees Bentely may consider to have the Christmas and Easter holiday at the time appropriate and in according to Macedonian tradition.</a:t>
            </a:r>
          </a:p>
          <a:p>
            <a:pPr marL="359410" indent="-359410">
              <a:buChar char="Ø"/>
            </a:pPr>
            <a:r>
              <a:rPr lang="en-US" dirty="0">
                <a:solidFill>
                  <a:srgbClr val="000000">
                    <a:alpha val="60000"/>
                  </a:srgbClr>
                </a:solidFill>
              </a:rPr>
              <a:t>These may be necessary to keep employees happy and boost morale as well as decreasing employee turnover.</a:t>
            </a:r>
          </a:p>
        </p:txBody>
      </p:sp>
    </p:spTree>
    <p:extLst>
      <p:ext uri="{BB962C8B-B14F-4D97-AF65-F5344CB8AC3E}">
        <p14:creationId xmlns:p14="http://schemas.microsoft.com/office/powerpoint/2010/main" val="3821552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74EBC-10A5-28C8-821A-1AFBE30DAFB6}"/>
              </a:ext>
            </a:extLst>
          </p:cNvPr>
          <p:cNvSpPr>
            <a:spLocks noGrp="1"/>
          </p:cNvSpPr>
          <p:nvPr>
            <p:ph type="title"/>
          </p:nvPr>
        </p:nvSpPr>
        <p:spPr/>
        <p:txBody>
          <a:bodyPr/>
          <a:lstStyle/>
          <a:p>
            <a:r>
              <a:rPr lang="en-US" dirty="0"/>
              <a:t>Conclusions</a:t>
            </a:r>
          </a:p>
        </p:txBody>
      </p:sp>
      <p:sp>
        <p:nvSpPr>
          <p:cNvPr id="3" name="Content Placeholder 2">
            <a:extLst>
              <a:ext uri="{FF2B5EF4-FFF2-40B4-BE49-F238E27FC236}">
                <a16:creationId xmlns:a16="http://schemas.microsoft.com/office/drawing/2014/main" id="{FC3A1842-A8B9-D71A-BA0C-EAA2D56DC77A}"/>
              </a:ext>
            </a:extLst>
          </p:cNvPr>
          <p:cNvSpPr>
            <a:spLocks noGrp="1"/>
          </p:cNvSpPr>
          <p:nvPr>
            <p:ph idx="1"/>
          </p:nvPr>
        </p:nvSpPr>
        <p:spPr/>
        <p:txBody>
          <a:bodyPr vert="horz" lIns="91440" tIns="45720" rIns="91440" bIns="45720" rtlCol="0" anchor="t">
            <a:normAutofit/>
          </a:bodyPr>
          <a:lstStyle/>
          <a:p>
            <a:pPr marL="359410" indent="-359410">
              <a:buChar char="Ø"/>
            </a:pPr>
            <a:r>
              <a:rPr lang="en-US" dirty="0">
                <a:solidFill>
                  <a:srgbClr val="000000">
                    <a:alpha val="60000"/>
                  </a:srgbClr>
                </a:solidFill>
              </a:rPr>
              <a:t>Although there may be some challenges (such as conflict, language barriers corruption and cultural differences), there are benefits of moving the production to Macedonia. This is because there will be lower operational costs, allowing Bentley to make more profit. As well as profit, there will be more diversity within the company; this will allow them to have a more improved public image.</a:t>
            </a:r>
          </a:p>
          <a:p>
            <a:pPr marL="359410" indent="-359410">
              <a:buChar char="Ø"/>
            </a:pPr>
            <a:r>
              <a:rPr lang="en-US" dirty="0">
                <a:solidFill>
                  <a:srgbClr val="000000">
                    <a:alpha val="60000"/>
                  </a:srgbClr>
                </a:solidFill>
              </a:rPr>
              <a:t>Any Questions?</a:t>
            </a:r>
          </a:p>
        </p:txBody>
      </p:sp>
    </p:spTree>
    <p:extLst>
      <p:ext uri="{BB962C8B-B14F-4D97-AF65-F5344CB8AC3E}">
        <p14:creationId xmlns:p14="http://schemas.microsoft.com/office/powerpoint/2010/main" val="311607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4375A-7528-6042-24FA-E937C9D1297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5EE3809-0FC8-B48B-191F-54DDD2F319A0}"/>
              </a:ext>
            </a:extLst>
          </p:cNvPr>
          <p:cNvSpPr>
            <a:spLocks noGrp="1"/>
          </p:cNvSpPr>
          <p:nvPr>
            <p:ph idx="1"/>
          </p:nvPr>
        </p:nvSpPr>
        <p:spPr/>
        <p:txBody>
          <a:bodyPr vert="horz" lIns="91440" tIns="45720" rIns="91440" bIns="45720" rtlCol="0" anchor="t">
            <a:normAutofit lnSpcReduction="10000"/>
          </a:bodyPr>
          <a:lstStyle/>
          <a:p>
            <a:pPr marL="359410" indent="-359410"/>
            <a:r>
              <a:rPr lang="en-US" sz="1400" dirty="0">
                <a:solidFill>
                  <a:srgbClr val="000000">
                    <a:alpha val="60000"/>
                  </a:srgbClr>
                </a:solidFill>
              </a:rPr>
              <a:t>Macedonia: </a:t>
            </a:r>
            <a:r>
              <a:rPr lang="en-US" sz="1400" dirty="0">
                <a:ea typeface="+mn-lt"/>
                <a:cs typeface="+mn-lt"/>
                <a:hlinkClick r:id="rId2"/>
              </a:rPr>
              <a:t>https://en.wikipedia.org/wiki/North_Macedonia</a:t>
            </a:r>
            <a:endParaRPr lang="en-US" sz="1400" dirty="0">
              <a:solidFill>
                <a:srgbClr val="000000">
                  <a:alpha val="60000"/>
                </a:srgbClr>
              </a:solidFill>
            </a:endParaRPr>
          </a:p>
          <a:p>
            <a:pPr marL="359410" indent="-359410"/>
            <a:r>
              <a:rPr lang="en-US" sz="1400" dirty="0">
                <a:solidFill>
                  <a:srgbClr val="000000">
                    <a:alpha val="60000"/>
                  </a:srgbClr>
                </a:solidFill>
              </a:rPr>
              <a:t>SWOT analysis of UK: </a:t>
            </a:r>
            <a:r>
              <a:rPr lang="en-US" sz="1400" dirty="0">
                <a:ea typeface="+mn-lt"/>
                <a:cs typeface="+mn-lt"/>
                <a:hlinkClick r:id="rId3"/>
              </a:rPr>
              <a:t>https://pestleanalysis.com/swot-analysis-of-the-uk/</a:t>
            </a:r>
            <a:r>
              <a:rPr lang="en-US" sz="1400" dirty="0">
                <a:ea typeface="+mn-lt"/>
                <a:cs typeface="+mn-lt"/>
              </a:rPr>
              <a:t> , </a:t>
            </a:r>
            <a:r>
              <a:rPr lang="en-US" sz="1400" dirty="0">
                <a:ea typeface="+mn-lt"/>
                <a:cs typeface="+mn-lt"/>
                <a:hlinkClick r:id="rId4"/>
              </a:rPr>
              <a:t>http://www.economicshelp.org/tertiary-service-sector/</a:t>
            </a:r>
            <a:r>
              <a:rPr lang="en-US" sz="1400" dirty="0">
                <a:ea typeface="+mn-lt"/>
                <a:cs typeface="+mn-lt"/>
              </a:rPr>
              <a:t> , </a:t>
            </a:r>
            <a:r>
              <a:rPr lang="en-US" sz="1400" dirty="0">
                <a:ea typeface="+mn-lt"/>
                <a:cs typeface="+mn-lt"/>
                <a:hlinkClick r:id="rId5"/>
              </a:rPr>
              <a:t>http://www.telegraph.co.uk/news/politics/9788252/Minister-admits-UK-transport-infrastructure-is-poor-but-pledges-more-money-to-road-and-rail-projects.html</a:t>
            </a:r>
            <a:r>
              <a:rPr lang="en-US" sz="1400" dirty="0">
                <a:ea typeface="+mn-lt"/>
                <a:cs typeface="+mn-lt"/>
              </a:rPr>
              <a:t> , </a:t>
            </a:r>
            <a:r>
              <a:rPr lang="en-US" sz="1400" dirty="0">
                <a:ea typeface="+mn-lt"/>
                <a:cs typeface="+mn-lt"/>
                <a:hlinkClick r:id="rId6"/>
              </a:rPr>
              <a:t>https://www.equalitytrust.org.uk/scale-economic-inequality-uk</a:t>
            </a:r>
            <a:r>
              <a:rPr lang="en-US" sz="1400" dirty="0">
                <a:ea typeface="+mn-lt"/>
                <a:cs typeface="+mn-lt"/>
              </a:rPr>
              <a:t> , </a:t>
            </a:r>
            <a:r>
              <a:rPr lang="en-US" sz="1400" dirty="0">
                <a:ea typeface="+mn-lt"/>
                <a:cs typeface="+mn-lt"/>
                <a:hlinkClick r:id="rId7"/>
              </a:rPr>
              <a:t>http://gtglobaltrader.com/opinions/new-export-opportunities-and-markets-uk-companies</a:t>
            </a:r>
            <a:endParaRPr lang="en-US" sz="1400">
              <a:solidFill>
                <a:srgbClr val="000000">
                  <a:alpha val="60000"/>
                </a:srgbClr>
              </a:solidFill>
              <a:ea typeface="+mn-lt"/>
              <a:cs typeface="+mn-lt"/>
            </a:endParaRPr>
          </a:p>
          <a:p>
            <a:pPr marL="359410" indent="-359410"/>
            <a:r>
              <a:rPr lang="en-US" sz="1400" dirty="0">
                <a:solidFill>
                  <a:srgbClr val="000000">
                    <a:alpha val="60000"/>
                  </a:srgbClr>
                </a:solidFill>
                <a:ea typeface="+mn-lt"/>
                <a:cs typeface="+mn-lt"/>
              </a:rPr>
              <a:t>PESTLE analysis Macedonia: </a:t>
            </a:r>
            <a:r>
              <a:rPr lang="en-US" sz="1400" dirty="0">
                <a:ea typeface="+mn-lt"/>
                <a:cs typeface="+mn-lt"/>
                <a:hlinkClick r:id="rId8"/>
              </a:rPr>
              <a:t>https://marketpublishers.com/report/business-finance/business_survey/macedonia-pestel-analysis-comprehensive-country-outlook.html</a:t>
            </a:r>
            <a:r>
              <a:rPr lang="en-US" sz="1400" dirty="0">
                <a:ea typeface="+mn-lt"/>
                <a:cs typeface="+mn-lt"/>
              </a:rPr>
              <a:t> </a:t>
            </a:r>
            <a:endParaRPr lang="en-US" sz="1400" dirty="0">
              <a:solidFill>
                <a:srgbClr val="000000">
                  <a:alpha val="60000"/>
                </a:srgbClr>
              </a:solidFill>
              <a:ea typeface="+mn-lt"/>
              <a:cs typeface="+mn-lt"/>
            </a:endParaRPr>
          </a:p>
          <a:p>
            <a:pPr marL="359410" indent="-359410"/>
            <a:r>
              <a:rPr lang="en-US" sz="1400" dirty="0">
                <a:solidFill>
                  <a:srgbClr val="000000">
                    <a:alpha val="60000"/>
                  </a:srgbClr>
                </a:solidFill>
                <a:ea typeface="+mn-lt"/>
                <a:cs typeface="+mn-lt"/>
              </a:rPr>
              <a:t>Macedonia's workforce: </a:t>
            </a:r>
            <a:r>
              <a:rPr lang="en-US" sz="1400" dirty="0">
                <a:ea typeface="+mn-lt"/>
                <a:cs typeface="+mn-lt"/>
                <a:hlinkClick r:id="rId9"/>
              </a:rPr>
              <a:t>https://investnorthmacedonia.gov.mk/workforce/</a:t>
            </a:r>
            <a:r>
              <a:rPr lang="en-US" sz="1400" dirty="0">
                <a:ea typeface="+mn-lt"/>
                <a:cs typeface="+mn-lt"/>
              </a:rPr>
              <a:t> </a:t>
            </a:r>
            <a:endParaRPr lang="en-US" sz="1400" dirty="0">
              <a:solidFill>
                <a:srgbClr val="000000">
                  <a:alpha val="60000"/>
                </a:srgbClr>
              </a:solidFill>
              <a:ea typeface="+mn-lt"/>
              <a:cs typeface="+mn-lt"/>
            </a:endParaRPr>
          </a:p>
          <a:p>
            <a:pPr marL="359410" indent="-359410"/>
            <a:r>
              <a:rPr lang="en-US" sz="1400" dirty="0">
                <a:solidFill>
                  <a:srgbClr val="000000">
                    <a:alpha val="60000"/>
                  </a:srgbClr>
                </a:solidFill>
                <a:ea typeface="+mn-lt"/>
                <a:cs typeface="+mn-lt"/>
              </a:rPr>
              <a:t>Macedonia conflict: </a:t>
            </a:r>
            <a:r>
              <a:rPr lang="en-US" sz="1400" dirty="0">
                <a:ea typeface="+mn-lt"/>
                <a:cs typeface="+mn-lt"/>
                <a:hlinkClick r:id="rId10"/>
              </a:rPr>
              <a:t>https://en.wikipedia.org/wiki/2022_North_Macedonia_protests</a:t>
            </a:r>
            <a:r>
              <a:rPr lang="en-US" sz="1400" dirty="0">
                <a:ea typeface="+mn-lt"/>
                <a:cs typeface="+mn-lt"/>
              </a:rPr>
              <a:t> </a:t>
            </a:r>
          </a:p>
          <a:p>
            <a:pPr marL="359410" indent="-359410"/>
            <a:endParaRPr lang="en-US" sz="1400" dirty="0">
              <a:solidFill>
                <a:srgbClr val="000000">
                  <a:alpha val="60000"/>
                </a:srgbClr>
              </a:solidFill>
              <a:ea typeface="+mn-lt"/>
              <a:cs typeface="+mn-lt"/>
            </a:endParaRPr>
          </a:p>
          <a:p>
            <a:pPr marL="359410" indent="-359410"/>
            <a:endParaRPr lang="en-US" dirty="0">
              <a:solidFill>
                <a:srgbClr val="000000">
                  <a:alpha val="60000"/>
                </a:srgbClr>
              </a:solidFill>
              <a:ea typeface="+mn-lt"/>
              <a:cs typeface="+mn-lt"/>
            </a:endParaRPr>
          </a:p>
        </p:txBody>
      </p:sp>
    </p:spTree>
    <p:extLst>
      <p:ext uri="{BB962C8B-B14F-4D97-AF65-F5344CB8AC3E}">
        <p14:creationId xmlns:p14="http://schemas.microsoft.com/office/powerpoint/2010/main" val="1241028740"/>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FrostyVTI</vt:lpstr>
      <vt:lpstr>Evaluation of Business Environment</vt:lpstr>
      <vt:lpstr>Table of Content</vt:lpstr>
      <vt:lpstr>Introduction</vt:lpstr>
      <vt:lpstr>Macedonia as a Developing Country</vt:lpstr>
      <vt:lpstr>SWOT Analysis of the UK</vt:lpstr>
      <vt:lpstr>PEST Analysis of Macedonia</vt:lpstr>
      <vt:lpstr>Opportunities</vt:lpstr>
      <vt:lpstr>Different barriers experienced by foreign businesses </vt:lpstr>
      <vt:lpstr>Strategies to Succeed in Macedonia</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412</cp:revision>
  <dcterms:created xsi:type="dcterms:W3CDTF">2022-08-19T12:08:18Z</dcterms:created>
  <dcterms:modified xsi:type="dcterms:W3CDTF">2022-08-19T19:48:15Z</dcterms:modified>
</cp:coreProperties>
</file>