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6" r:id="rId2"/>
    <p:sldId id="257" r:id="rId3"/>
    <p:sldId id="258" r:id="rId4"/>
    <p:sldId id="259" r:id="rId5"/>
    <p:sldId id="260" r:id="rId6"/>
    <p:sldId id="263" r:id="rId7"/>
    <p:sldId id="264" r:id="rId8"/>
    <p:sldId id="261" r:id="rId9"/>
    <p:sldId id="262" r:id="rId10"/>
    <p:sldId id="265" r:id="rId11"/>
    <p:sldId id="266" r:id="rId12"/>
    <p:sldId id="272" r:id="rId13"/>
    <p:sldId id="267" r:id="rId14"/>
    <p:sldId id="268" r:id="rId15"/>
    <p:sldId id="269" r:id="rId16"/>
    <p:sldId id="270" r:id="rId17"/>
    <p:sldId id="273" r:id="rId18"/>
    <p:sldId id="274"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659D97C-E12E-46F8-AF86-DDBF9002B231}" v="8" dt="2023-03-07T17:59:28.4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00" autoAdjust="0"/>
    <p:restoredTop sz="94660"/>
  </p:normalViewPr>
  <p:slideViewPr>
    <p:cSldViewPr snapToGrid="0">
      <p:cViewPr varScale="1">
        <p:scale>
          <a:sx n="99" d="100"/>
          <a:sy n="99" d="100"/>
        </p:scale>
        <p:origin x="49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EC794443-6F69-4CCE-AD0A-1D95FB959081}" type="datetimeFigureOut">
              <a:rPr lang="en-GB" smtClean="0"/>
              <a:t>20/03/2023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F5C1F7-552F-4884-A5DB-C59F5817F3E0}"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70397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794443-6F69-4CCE-AD0A-1D95FB959081}" type="datetimeFigureOut">
              <a:rPr lang="en-GB" smtClean="0"/>
              <a:t>20/03/2023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F5C1F7-552F-4884-A5DB-C59F5817F3E0}" type="slidenum">
              <a:rPr lang="en-GB" smtClean="0"/>
              <a:t>‹#›</a:t>
            </a:fld>
            <a:endParaRPr lang="en-GB"/>
          </a:p>
        </p:txBody>
      </p:sp>
    </p:spTree>
    <p:extLst>
      <p:ext uri="{BB962C8B-B14F-4D97-AF65-F5344CB8AC3E}">
        <p14:creationId xmlns:p14="http://schemas.microsoft.com/office/powerpoint/2010/main" val="10614107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794443-6F69-4CCE-AD0A-1D95FB959081}" type="datetimeFigureOut">
              <a:rPr lang="en-GB" smtClean="0"/>
              <a:t>20/03/2023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F5C1F7-552F-4884-A5DB-C59F5817F3E0}"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240388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C794443-6F69-4CCE-AD0A-1D95FB959081}" type="datetimeFigureOut">
              <a:rPr lang="en-GB" smtClean="0"/>
              <a:t>20/03/2023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F5C1F7-552F-4884-A5DB-C59F5817F3E0}" type="slidenum">
              <a:rPr lang="en-GB" smtClean="0"/>
              <a:t>‹#›</a:t>
            </a:fld>
            <a:endParaRPr lang="en-GB"/>
          </a:p>
        </p:txBody>
      </p:sp>
    </p:spTree>
    <p:extLst>
      <p:ext uri="{BB962C8B-B14F-4D97-AF65-F5344CB8AC3E}">
        <p14:creationId xmlns:p14="http://schemas.microsoft.com/office/powerpoint/2010/main" val="37783569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C794443-6F69-4CCE-AD0A-1D95FB959081}" type="datetimeFigureOut">
              <a:rPr lang="en-GB" smtClean="0"/>
              <a:t>20/03/2023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5F5C1F7-552F-4884-A5DB-C59F5817F3E0}" type="slidenum">
              <a:rPr lang="en-GB" smtClean="0"/>
              <a:t>‹#›</a:t>
            </a:fld>
            <a:endParaRPr lang="en-GB"/>
          </a:p>
        </p:txBody>
      </p:sp>
    </p:spTree>
    <p:extLst>
      <p:ext uri="{BB962C8B-B14F-4D97-AF65-F5344CB8AC3E}">
        <p14:creationId xmlns:p14="http://schemas.microsoft.com/office/powerpoint/2010/main" val="35072825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C794443-6F69-4CCE-AD0A-1D95FB959081}" type="datetimeFigureOut">
              <a:rPr lang="en-GB" smtClean="0"/>
              <a:t>20/03/2023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5F5C1F7-552F-4884-A5DB-C59F5817F3E0}" type="slidenum">
              <a:rPr lang="en-GB" smtClean="0"/>
              <a:t>‹#›</a:t>
            </a:fld>
            <a:endParaRPr lang="en-GB"/>
          </a:p>
        </p:txBody>
      </p:sp>
    </p:spTree>
    <p:extLst>
      <p:ext uri="{BB962C8B-B14F-4D97-AF65-F5344CB8AC3E}">
        <p14:creationId xmlns:p14="http://schemas.microsoft.com/office/powerpoint/2010/main" val="36680258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C794443-6F69-4CCE-AD0A-1D95FB959081}" type="datetimeFigureOut">
              <a:rPr lang="en-GB" smtClean="0"/>
              <a:t>20/03/2023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5F5C1F7-552F-4884-A5DB-C59F5817F3E0}" type="slidenum">
              <a:rPr lang="en-GB" smtClean="0"/>
              <a:t>‹#›</a:t>
            </a:fld>
            <a:endParaRPr lang="en-GB"/>
          </a:p>
        </p:txBody>
      </p:sp>
    </p:spTree>
    <p:extLst>
      <p:ext uri="{BB962C8B-B14F-4D97-AF65-F5344CB8AC3E}">
        <p14:creationId xmlns:p14="http://schemas.microsoft.com/office/powerpoint/2010/main" val="38331317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C794443-6F69-4CCE-AD0A-1D95FB959081}" type="datetimeFigureOut">
              <a:rPr lang="en-GB" smtClean="0"/>
              <a:t>20/03/2023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F5C1F7-552F-4884-A5DB-C59F5817F3E0}" type="slidenum">
              <a:rPr lang="en-GB" smtClean="0"/>
              <a:t>‹#›</a:t>
            </a:fld>
            <a:endParaRPr lang="en-GB"/>
          </a:p>
        </p:txBody>
      </p:sp>
    </p:spTree>
    <p:extLst>
      <p:ext uri="{BB962C8B-B14F-4D97-AF65-F5344CB8AC3E}">
        <p14:creationId xmlns:p14="http://schemas.microsoft.com/office/powerpoint/2010/main" val="806311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C794443-6F69-4CCE-AD0A-1D95FB959081}" type="datetimeFigureOut">
              <a:rPr lang="en-GB" smtClean="0"/>
              <a:t>20/03/2023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F5C1F7-552F-4884-A5DB-C59F5817F3E0}"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651758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794443-6F69-4CCE-AD0A-1D95FB959081}" type="datetimeFigureOut">
              <a:rPr lang="en-GB" smtClean="0"/>
              <a:t>20/03/2023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F5C1F7-552F-4884-A5DB-C59F5817F3E0}" type="slidenum">
              <a:rPr lang="en-GB" smtClean="0"/>
              <a:t>‹#›</a:t>
            </a:fld>
            <a:endParaRPr lang="en-GB"/>
          </a:p>
        </p:txBody>
      </p:sp>
    </p:spTree>
    <p:extLst>
      <p:ext uri="{BB962C8B-B14F-4D97-AF65-F5344CB8AC3E}">
        <p14:creationId xmlns:p14="http://schemas.microsoft.com/office/powerpoint/2010/main" val="8112227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794443-6F69-4CCE-AD0A-1D95FB959081}" type="datetimeFigureOut">
              <a:rPr lang="en-GB" smtClean="0"/>
              <a:t>20/03/2023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F5C1F7-552F-4884-A5DB-C59F5817F3E0}"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258197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EC794443-6F69-4CCE-AD0A-1D95FB959081}" type="datetimeFigureOut">
              <a:rPr lang="en-GB" smtClean="0"/>
              <a:t>20/03/2023</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F5F5C1F7-552F-4884-A5DB-C59F5817F3E0}"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065400"/>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wikihow.com/Change-Margins-in-Word"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youtu.be/lRmeY0OEFbA"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A656A-4A43-335A-7F14-A919C7F881C4}"/>
              </a:ext>
            </a:extLst>
          </p:cNvPr>
          <p:cNvSpPr>
            <a:spLocks noGrp="1"/>
          </p:cNvSpPr>
          <p:nvPr>
            <p:ph type="ctrTitle"/>
          </p:nvPr>
        </p:nvSpPr>
        <p:spPr/>
        <p:txBody>
          <a:bodyPr/>
          <a:lstStyle/>
          <a:p>
            <a:r>
              <a:rPr lang="en-GB" dirty="0"/>
              <a:t>Guide to creating a Booklet </a:t>
            </a:r>
            <a:br>
              <a:rPr lang="en-GB" dirty="0"/>
            </a:br>
            <a:r>
              <a:rPr lang="en-GB" dirty="0"/>
              <a:t>using Microsoft Word</a:t>
            </a:r>
          </a:p>
        </p:txBody>
      </p:sp>
      <p:sp>
        <p:nvSpPr>
          <p:cNvPr id="3" name="Subtitle 2">
            <a:extLst>
              <a:ext uri="{FF2B5EF4-FFF2-40B4-BE49-F238E27FC236}">
                <a16:creationId xmlns:a16="http://schemas.microsoft.com/office/drawing/2014/main" id="{604CCDE3-BE6B-B9AA-E3C0-2CCF4F74CB89}"/>
              </a:ext>
            </a:extLst>
          </p:cNvPr>
          <p:cNvSpPr>
            <a:spLocks noGrp="1"/>
          </p:cNvSpPr>
          <p:nvPr>
            <p:ph type="subTitle" idx="1"/>
          </p:nvPr>
        </p:nvSpPr>
        <p:spPr/>
        <p:txBody>
          <a:bodyPr>
            <a:normAutofit fontScale="92500"/>
          </a:bodyPr>
          <a:lstStyle/>
          <a:p>
            <a:r>
              <a:rPr lang="en-GB" b="1" dirty="0"/>
              <a:t>COMMUNITY CARE AND MANAGEMENT OF LONG TERM INTERVENTIONS.</a:t>
            </a:r>
          </a:p>
          <a:p>
            <a:r>
              <a:rPr lang="en-GB" b="1" dirty="0"/>
              <a:t>Lecturer: Ogochukwu Agunenye</a:t>
            </a:r>
          </a:p>
          <a:p>
            <a:r>
              <a:rPr lang="en-GB" dirty="0"/>
              <a:t>Assignment 1 2023</a:t>
            </a:r>
          </a:p>
        </p:txBody>
      </p:sp>
    </p:spTree>
    <p:extLst>
      <p:ext uri="{BB962C8B-B14F-4D97-AF65-F5344CB8AC3E}">
        <p14:creationId xmlns:p14="http://schemas.microsoft.com/office/powerpoint/2010/main" val="25084311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8F662-519B-74B7-8B9F-F99A1EAC9F2B}"/>
              </a:ext>
            </a:extLst>
          </p:cNvPr>
          <p:cNvSpPr>
            <a:spLocks noGrp="1"/>
          </p:cNvSpPr>
          <p:nvPr>
            <p:ph type="title"/>
          </p:nvPr>
        </p:nvSpPr>
        <p:spPr/>
        <p:txBody>
          <a:bodyPr/>
          <a:lstStyle/>
          <a:p>
            <a:r>
              <a:rPr lang="en-GB" dirty="0"/>
              <a:t>Formatting</a:t>
            </a:r>
          </a:p>
        </p:txBody>
      </p:sp>
      <p:sp>
        <p:nvSpPr>
          <p:cNvPr id="3" name="Content Placeholder 2">
            <a:extLst>
              <a:ext uri="{FF2B5EF4-FFF2-40B4-BE49-F238E27FC236}">
                <a16:creationId xmlns:a16="http://schemas.microsoft.com/office/drawing/2014/main" id="{CF4BC022-BD2D-04CC-308A-7C71BFE32366}"/>
              </a:ext>
            </a:extLst>
          </p:cNvPr>
          <p:cNvSpPr>
            <a:spLocks noGrp="1"/>
          </p:cNvSpPr>
          <p:nvPr>
            <p:ph idx="1"/>
          </p:nvPr>
        </p:nvSpPr>
        <p:spPr/>
        <p:txBody>
          <a:bodyPr/>
          <a:lstStyle/>
          <a:p>
            <a:r>
              <a:rPr lang="en-GB" dirty="0">
                <a:solidFill>
                  <a:srgbClr val="545454"/>
                </a:solidFill>
                <a:latin typeface="Helvetica" panose="020B0604020202020204" pitchFamily="34" charset="0"/>
              </a:rPr>
              <a:t>F</a:t>
            </a:r>
            <a:r>
              <a:rPr lang="en-GB" b="0" i="0" dirty="0">
                <a:solidFill>
                  <a:srgbClr val="545454"/>
                </a:solidFill>
                <a:effectLst/>
                <a:latin typeface="Helvetica" panose="020B0604020202020204" pitchFamily="34" charset="0"/>
              </a:rPr>
              <a:t>ormat your document</a:t>
            </a:r>
          </a:p>
          <a:p>
            <a:r>
              <a:rPr lang="en-GB" b="0" i="0" dirty="0">
                <a:solidFill>
                  <a:srgbClr val="545454"/>
                </a:solidFill>
                <a:effectLst/>
                <a:latin typeface="Helvetica" panose="020B0604020202020204" pitchFamily="34" charset="0"/>
              </a:rPr>
              <a:t>manually or </a:t>
            </a:r>
          </a:p>
          <a:p>
            <a:r>
              <a:rPr lang="en-GB" b="0" i="0" dirty="0">
                <a:solidFill>
                  <a:srgbClr val="545454"/>
                </a:solidFill>
                <a:effectLst/>
                <a:latin typeface="Helvetica" panose="020B0604020202020204" pitchFamily="34" charset="0"/>
              </a:rPr>
              <a:t>make a quick and easy booklet using a template. </a:t>
            </a:r>
          </a:p>
          <a:p>
            <a:r>
              <a:rPr lang="en-GB" b="0" i="0" dirty="0">
                <a:solidFill>
                  <a:srgbClr val="545454"/>
                </a:solidFill>
                <a:effectLst/>
                <a:latin typeface="Helvetica" panose="020B0604020202020204" pitchFamily="34" charset="0"/>
              </a:rPr>
              <a:t>You’ll also need to make some adjustments to your print setup to ensure correct print out. </a:t>
            </a:r>
          </a:p>
          <a:p>
            <a:r>
              <a:rPr lang="en-GB" b="0" i="0" dirty="0">
                <a:solidFill>
                  <a:srgbClr val="545454"/>
                </a:solidFill>
                <a:effectLst/>
                <a:latin typeface="Helvetica" panose="020B0604020202020204" pitchFamily="34" charset="0"/>
              </a:rPr>
              <a:t>These methods work for Word 2013, Word 2016, Word 2019, Word 2021, and Word for Microsoft 365 for both Windows.</a:t>
            </a:r>
            <a:endParaRPr lang="en-GB" dirty="0"/>
          </a:p>
        </p:txBody>
      </p:sp>
    </p:spTree>
    <p:extLst>
      <p:ext uri="{BB962C8B-B14F-4D97-AF65-F5344CB8AC3E}">
        <p14:creationId xmlns:p14="http://schemas.microsoft.com/office/powerpoint/2010/main" val="1315317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3D365-ED49-CA84-3CA0-F0C6FF3194CE}"/>
              </a:ext>
            </a:extLst>
          </p:cNvPr>
          <p:cNvSpPr>
            <a:spLocks noGrp="1"/>
          </p:cNvSpPr>
          <p:nvPr>
            <p:ph type="title"/>
          </p:nvPr>
        </p:nvSpPr>
        <p:spPr/>
        <p:txBody>
          <a:bodyPr/>
          <a:lstStyle/>
          <a:p>
            <a:r>
              <a:rPr lang="en-GB" dirty="0"/>
              <a:t>Word Documents</a:t>
            </a:r>
          </a:p>
        </p:txBody>
      </p:sp>
      <p:sp>
        <p:nvSpPr>
          <p:cNvPr id="3" name="Content Placeholder 2">
            <a:extLst>
              <a:ext uri="{FF2B5EF4-FFF2-40B4-BE49-F238E27FC236}">
                <a16:creationId xmlns:a16="http://schemas.microsoft.com/office/drawing/2014/main" id="{0837077A-657B-EC2A-C62A-3A2955A0AF88}"/>
              </a:ext>
            </a:extLst>
          </p:cNvPr>
          <p:cNvSpPr>
            <a:spLocks noGrp="1"/>
          </p:cNvSpPr>
          <p:nvPr>
            <p:ph idx="1"/>
          </p:nvPr>
        </p:nvSpPr>
        <p:spPr/>
        <p:txBody>
          <a:bodyPr/>
          <a:lstStyle/>
          <a:p>
            <a:r>
              <a:rPr lang="en-GB" b="0" i="0" dirty="0">
                <a:solidFill>
                  <a:srgbClr val="545454"/>
                </a:solidFill>
                <a:effectLst/>
                <a:latin typeface="Helvetica" panose="020B0604020202020204" pitchFamily="34" charset="0"/>
              </a:rPr>
              <a:t>These methods work for </a:t>
            </a:r>
          </a:p>
          <a:p>
            <a:r>
              <a:rPr lang="en-GB" b="0" i="0" dirty="0">
                <a:solidFill>
                  <a:srgbClr val="545454"/>
                </a:solidFill>
                <a:effectLst/>
                <a:latin typeface="Helvetica" panose="020B0604020202020204" pitchFamily="34" charset="0"/>
              </a:rPr>
              <a:t>Word 2013, Word 2016, Word 2019, </a:t>
            </a:r>
          </a:p>
          <a:p>
            <a:r>
              <a:rPr lang="en-GB" b="0" i="0" dirty="0">
                <a:solidFill>
                  <a:srgbClr val="545454"/>
                </a:solidFill>
                <a:effectLst/>
                <a:latin typeface="Helvetica" panose="020B0604020202020204" pitchFamily="34" charset="0"/>
              </a:rPr>
              <a:t>Word 2021, </a:t>
            </a:r>
          </a:p>
          <a:p>
            <a:r>
              <a:rPr lang="en-GB" b="0" i="0" dirty="0">
                <a:solidFill>
                  <a:srgbClr val="545454"/>
                </a:solidFill>
                <a:effectLst/>
                <a:latin typeface="Helvetica" panose="020B0604020202020204" pitchFamily="34" charset="0"/>
              </a:rPr>
              <a:t> Word for Microsoft 365.</a:t>
            </a:r>
            <a:endParaRPr lang="en-GB" dirty="0"/>
          </a:p>
        </p:txBody>
      </p:sp>
    </p:spTree>
    <p:extLst>
      <p:ext uri="{BB962C8B-B14F-4D97-AF65-F5344CB8AC3E}">
        <p14:creationId xmlns:p14="http://schemas.microsoft.com/office/powerpoint/2010/main" val="15331234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3CA2C-DF66-220C-3BF7-6FBDDA069F92}"/>
              </a:ext>
            </a:extLst>
          </p:cNvPr>
          <p:cNvSpPr>
            <a:spLocks noGrp="1"/>
          </p:cNvSpPr>
          <p:nvPr>
            <p:ph type="title"/>
          </p:nvPr>
        </p:nvSpPr>
        <p:spPr/>
        <p:txBody>
          <a:bodyPr/>
          <a:lstStyle/>
          <a:p>
            <a:r>
              <a:rPr lang="en-GB" dirty="0"/>
              <a:t>Margins</a:t>
            </a:r>
          </a:p>
        </p:txBody>
      </p:sp>
      <p:sp>
        <p:nvSpPr>
          <p:cNvPr id="3" name="Content Placeholder 2">
            <a:extLst>
              <a:ext uri="{FF2B5EF4-FFF2-40B4-BE49-F238E27FC236}">
                <a16:creationId xmlns:a16="http://schemas.microsoft.com/office/drawing/2014/main" id="{56C54703-D8CD-4019-41EE-34CDF50FD732}"/>
              </a:ext>
            </a:extLst>
          </p:cNvPr>
          <p:cNvSpPr>
            <a:spLocks noGrp="1"/>
          </p:cNvSpPr>
          <p:nvPr>
            <p:ph idx="1"/>
          </p:nvPr>
        </p:nvSpPr>
        <p:spPr/>
        <p:txBody>
          <a:bodyPr/>
          <a:lstStyle/>
          <a:p>
            <a:pPr algn="l" fontAlgn="base">
              <a:buFont typeface="Arial" panose="020B0604020202020204" pitchFamily="34" charset="0"/>
              <a:buChar char="•"/>
            </a:pPr>
            <a:r>
              <a:rPr lang="en-GB" b="0" i="0" dirty="0">
                <a:solidFill>
                  <a:srgbClr val="545454"/>
                </a:solidFill>
                <a:effectLst/>
                <a:latin typeface="inherit"/>
              </a:rPr>
              <a:t>Use the Margins options in the Layout tab to manually format your document as a booklet.</a:t>
            </a:r>
          </a:p>
          <a:p>
            <a:pPr algn="l" fontAlgn="base">
              <a:buFont typeface="Arial" panose="020B0604020202020204" pitchFamily="34" charset="0"/>
              <a:buChar char="•"/>
            </a:pPr>
            <a:r>
              <a:rPr lang="en-GB" b="0" i="0" dirty="0">
                <a:solidFill>
                  <a:srgbClr val="545454"/>
                </a:solidFill>
                <a:effectLst/>
                <a:latin typeface="inherit"/>
              </a:rPr>
              <a:t>You can also create a booklet from a premade template using Word’s template search.</a:t>
            </a:r>
          </a:p>
          <a:p>
            <a:pPr algn="l" fontAlgn="base">
              <a:buFont typeface="Arial" panose="020B0604020202020204" pitchFamily="34" charset="0"/>
              <a:buChar char="•"/>
            </a:pPr>
            <a:r>
              <a:rPr lang="en-GB" b="0" i="0" dirty="0">
                <a:solidFill>
                  <a:srgbClr val="545454"/>
                </a:solidFill>
                <a:effectLst/>
                <a:latin typeface="inherit"/>
              </a:rPr>
              <a:t>Enable double-sided printing if your printer is set up for it, or print each page manually on both sides.</a:t>
            </a:r>
          </a:p>
          <a:p>
            <a:endParaRPr lang="en-GB" dirty="0"/>
          </a:p>
        </p:txBody>
      </p:sp>
    </p:spTree>
    <p:extLst>
      <p:ext uri="{BB962C8B-B14F-4D97-AF65-F5344CB8AC3E}">
        <p14:creationId xmlns:p14="http://schemas.microsoft.com/office/powerpoint/2010/main" val="35395272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90689-035B-3CA0-EC98-14DDF59906DF}"/>
              </a:ext>
            </a:extLst>
          </p:cNvPr>
          <p:cNvSpPr>
            <a:spLocks noGrp="1"/>
          </p:cNvSpPr>
          <p:nvPr>
            <p:ph type="title"/>
          </p:nvPr>
        </p:nvSpPr>
        <p:spPr/>
        <p:txBody>
          <a:bodyPr/>
          <a:lstStyle/>
          <a:p>
            <a:r>
              <a:rPr lang="en-GB" dirty="0"/>
              <a:t>First step</a:t>
            </a:r>
          </a:p>
        </p:txBody>
      </p:sp>
      <p:sp>
        <p:nvSpPr>
          <p:cNvPr id="3" name="Content Placeholder 2">
            <a:extLst>
              <a:ext uri="{FF2B5EF4-FFF2-40B4-BE49-F238E27FC236}">
                <a16:creationId xmlns:a16="http://schemas.microsoft.com/office/drawing/2014/main" id="{69FD996D-DA52-5C1B-F554-66EAEB52AE8D}"/>
              </a:ext>
            </a:extLst>
          </p:cNvPr>
          <p:cNvSpPr>
            <a:spLocks noGrp="1"/>
          </p:cNvSpPr>
          <p:nvPr>
            <p:ph idx="1"/>
          </p:nvPr>
        </p:nvSpPr>
        <p:spPr/>
        <p:txBody>
          <a:bodyPr/>
          <a:lstStyle/>
          <a:p>
            <a:r>
              <a:rPr lang="en-GB" b="1" i="0" dirty="0">
                <a:solidFill>
                  <a:srgbClr val="545454"/>
                </a:solidFill>
                <a:effectLst/>
                <a:latin typeface="Helvetica" panose="020B0604020202020204" pitchFamily="34" charset="0"/>
              </a:rPr>
              <a:t>Open the </a:t>
            </a:r>
            <a:r>
              <a:rPr lang="en-GB" b="1" i="0" dirty="0">
                <a:solidFill>
                  <a:srgbClr val="545454"/>
                </a:solidFill>
                <a:effectLst/>
                <a:latin typeface="Lucida Sans Unicode" panose="020B0602030504020204" pitchFamily="34" charset="0"/>
              </a:rPr>
              <a:t>Layout</a:t>
            </a:r>
            <a:r>
              <a:rPr lang="en-GB" b="1" i="0" dirty="0">
                <a:solidFill>
                  <a:srgbClr val="545454"/>
                </a:solidFill>
                <a:effectLst/>
                <a:latin typeface="Helvetica" panose="020B0604020202020204" pitchFamily="34" charset="0"/>
              </a:rPr>
              <a:t> tab.</a:t>
            </a:r>
            <a:r>
              <a:rPr lang="en-GB" b="0" i="0" dirty="0">
                <a:solidFill>
                  <a:srgbClr val="545454"/>
                </a:solidFill>
                <a:effectLst/>
                <a:latin typeface="Helvetica" panose="020B0604020202020204" pitchFamily="34" charset="0"/>
              </a:rPr>
              <a:t> </a:t>
            </a:r>
          </a:p>
          <a:p>
            <a:r>
              <a:rPr lang="en-GB" b="0" i="0" dirty="0">
                <a:solidFill>
                  <a:srgbClr val="545454"/>
                </a:solidFill>
                <a:effectLst/>
                <a:latin typeface="Helvetica" panose="020B0604020202020204" pitchFamily="34" charset="0"/>
              </a:rPr>
              <a:t>In the ribbon menu at the top of your document window, click </a:t>
            </a:r>
            <a:r>
              <a:rPr lang="en-GB" b="1" i="0" dirty="0">
                <a:solidFill>
                  <a:srgbClr val="545454"/>
                </a:solidFill>
                <a:effectLst/>
                <a:latin typeface="Helvetica" panose="020B0604020202020204" pitchFamily="34" charset="0"/>
              </a:rPr>
              <a:t>Layout</a:t>
            </a:r>
            <a:r>
              <a:rPr lang="en-GB" b="0" i="0" dirty="0">
                <a:solidFill>
                  <a:srgbClr val="545454"/>
                </a:solidFill>
                <a:effectLst/>
                <a:latin typeface="Helvetica" panose="020B0604020202020204" pitchFamily="34" charset="0"/>
              </a:rPr>
              <a:t>. </a:t>
            </a:r>
          </a:p>
          <a:p>
            <a:r>
              <a:rPr lang="en-GB" b="0" i="0" dirty="0">
                <a:solidFill>
                  <a:srgbClr val="545454"/>
                </a:solidFill>
                <a:effectLst/>
                <a:latin typeface="Helvetica" panose="020B0604020202020204" pitchFamily="34" charset="0"/>
              </a:rPr>
              <a:t>In some versions of word, this tab may be called </a:t>
            </a:r>
          </a:p>
          <a:p>
            <a:r>
              <a:rPr lang="en-GB" b="1" i="0" dirty="0">
                <a:solidFill>
                  <a:srgbClr val="545454"/>
                </a:solidFill>
                <a:effectLst/>
                <a:latin typeface="Helvetica" panose="020B0604020202020204" pitchFamily="34" charset="0"/>
              </a:rPr>
              <a:t>Page Layout</a:t>
            </a:r>
            <a:r>
              <a:rPr lang="en-GB" b="0" i="0" dirty="0">
                <a:solidFill>
                  <a:srgbClr val="545454"/>
                </a:solidFill>
                <a:effectLst/>
                <a:latin typeface="Helvetica" panose="020B0604020202020204" pitchFamily="34" charset="0"/>
              </a:rPr>
              <a:t>.</a:t>
            </a:r>
            <a:endParaRPr lang="en-GB" dirty="0"/>
          </a:p>
        </p:txBody>
      </p:sp>
    </p:spTree>
    <p:extLst>
      <p:ext uri="{BB962C8B-B14F-4D97-AF65-F5344CB8AC3E}">
        <p14:creationId xmlns:p14="http://schemas.microsoft.com/office/powerpoint/2010/main" val="195683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A3B0D-DFBB-739B-FAFD-45A2797A0A00}"/>
              </a:ext>
            </a:extLst>
          </p:cNvPr>
          <p:cNvSpPr>
            <a:spLocks noGrp="1"/>
          </p:cNvSpPr>
          <p:nvPr>
            <p:ph type="title"/>
          </p:nvPr>
        </p:nvSpPr>
        <p:spPr/>
        <p:txBody>
          <a:bodyPr/>
          <a:lstStyle/>
          <a:p>
            <a:r>
              <a:rPr lang="en-GB" dirty="0"/>
              <a:t>Step 1</a:t>
            </a:r>
          </a:p>
        </p:txBody>
      </p:sp>
      <p:pic>
        <p:nvPicPr>
          <p:cNvPr id="1026" name="Picture 2">
            <a:extLst>
              <a:ext uri="{FF2B5EF4-FFF2-40B4-BE49-F238E27FC236}">
                <a16:creationId xmlns:a16="http://schemas.microsoft.com/office/drawing/2014/main" id="{B0B8173D-302A-A70C-3850-B223AE9B3E3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3167424" y="2286000"/>
            <a:ext cx="5433290" cy="4022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9011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13315-E1B1-A7FD-5DE7-DE08C9B19D71}"/>
              </a:ext>
            </a:extLst>
          </p:cNvPr>
          <p:cNvSpPr>
            <a:spLocks noGrp="1"/>
          </p:cNvSpPr>
          <p:nvPr>
            <p:ph type="title"/>
          </p:nvPr>
        </p:nvSpPr>
        <p:spPr/>
        <p:txBody>
          <a:bodyPr/>
          <a:lstStyle/>
          <a:p>
            <a:r>
              <a:rPr lang="en-GB" dirty="0"/>
              <a:t>Continued</a:t>
            </a:r>
          </a:p>
        </p:txBody>
      </p:sp>
      <p:pic>
        <p:nvPicPr>
          <p:cNvPr id="2050" name="Picture 2">
            <a:extLst>
              <a:ext uri="{FF2B5EF4-FFF2-40B4-BE49-F238E27FC236}">
                <a16:creationId xmlns:a16="http://schemas.microsoft.com/office/drawing/2014/main" id="{749F13CD-00AE-EB48-157B-A42E984FF65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3167424" y="2286000"/>
            <a:ext cx="5433290" cy="4022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89932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519F0-9983-1F70-04E1-F5E72A329403}"/>
              </a:ext>
            </a:extLst>
          </p:cNvPr>
          <p:cNvSpPr>
            <a:spLocks noGrp="1"/>
          </p:cNvSpPr>
          <p:nvPr>
            <p:ph type="title"/>
          </p:nvPr>
        </p:nvSpPr>
        <p:spPr/>
        <p:txBody>
          <a:bodyPr/>
          <a:lstStyle/>
          <a:p>
            <a:r>
              <a:rPr lang="en-GB" dirty="0"/>
              <a:t> Second Step</a:t>
            </a:r>
          </a:p>
        </p:txBody>
      </p:sp>
      <p:sp>
        <p:nvSpPr>
          <p:cNvPr id="3" name="Content Placeholder 2">
            <a:extLst>
              <a:ext uri="{FF2B5EF4-FFF2-40B4-BE49-F238E27FC236}">
                <a16:creationId xmlns:a16="http://schemas.microsoft.com/office/drawing/2014/main" id="{22D9E55B-3343-5585-83E6-5DB68C15EEF0}"/>
              </a:ext>
            </a:extLst>
          </p:cNvPr>
          <p:cNvSpPr>
            <a:spLocks noGrp="1"/>
          </p:cNvSpPr>
          <p:nvPr>
            <p:ph idx="1"/>
          </p:nvPr>
        </p:nvSpPr>
        <p:spPr/>
        <p:txBody>
          <a:bodyPr/>
          <a:lstStyle/>
          <a:p>
            <a:pPr marL="0" indent="0">
              <a:buNone/>
            </a:pPr>
            <a:br>
              <a:rPr lang="en-GB" b="1" i="0" dirty="0">
                <a:solidFill>
                  <a:srgbClr val="545454"/>
                </a:solidFill>
                <a:effectLst/>
                <a:latin typeface="Helvetica" panose="020B0604020202020204" pitchFamily="34" charset="0"/>
              </a:rPr>
            </a:br>
            <a:r>
              <a:rPr lang="en-GB" b="1" i="0" dirty="0">
                <a:solidFill>
                  <a:srgbClr val="545454"/>
                </a:solidFill>
                <a:effectLst/>
                <a:latin typeface="Helvetica" panose="020B0604020202020204" pitchFamily="34" charset="0"/>
              </a:rPr>
              <a:t>Launch the </a:t>
            </a:r>
            <a:r>
              <a:rPr lang="en-GB" b="1" i="0" dirty="0">
                <a:solidFill>
                  <a:srgbClr val="545454"/>
                </a:solidFill>
                <a:effectLst/>
                <a:latin typeface="Lucida Sans Unicode" panose="020B0602030504020204" pitchFamily="34" charset="0"/>
              </a:rPr>
              <a:t>Page Setup</a:t>
            </a:r>
            <a:r>
              <a:rPr lang="en-GB" b="1" i="0" dirty="0">
                <a:solidFill>
                  <a:srgbClr val="545454"/>
                </a:solidFill>
                <a:effectLst/>
                <a:latin typeface="Helvetica" panose="020B0604020202020204" pitchFamily="34" charset="0"/>
              </a:rPr>
              <a:t> dialog box.</a:t>
            </a:r>
            <a:r>
              <a:rPr lang="en-GB" b="0" i="0" dirty="0">
                <a:solidFill>
                  <a:srgbClr val="545454"/>
                </a:solidFill>
                <a:effectLst/>
                <a:latin typeface="Helvetica" panose="020B0604020202020204" pitchFamily="34" charset="0"/>
              </a:rPr>
              <a:t> </a:t>
            </a:r>
          </a:p>
          <a:p>
            <a:r>
              <a:rPr lang="en-GB" b="0" i="0" dirty="0">
                <a:solidFill>
                  <a:srgbClr val="545454"/>
                </a:solidFill>
                <a:effectLst/>
                <a:latin typeface="Helvetica" panose="020B0604020202020204" pitchFamily="34" charset="0"/>
              </a:rPr>
              <a:t>In the lower right corner of the </a:t>
            </a:r>
            <a:r>
              <a:rPr lang="en-GB" b="1" i="0" dirty="0">
                <a:solidFill>
                  <a:srgbClr val="545454"/>
                </a:solidFill>
                <a:effectLst/>
                <a:latin typeface="Helvetica" panose="020B0604020202020204" pitchFamily="34" charset="0"/>
              </a:rPr>
              <a:t>Page Setup</a:t>
            </a:r>
            <a:r>
              <a:rPr lang="en-GB" b="0" i="0" dirty="0">
                <a:solidFill>
                  <a:srgbClr val="545454"/>
                </a:solidFill>
                <a:effectLst/>
                <a:latin typeface="Helvetica" panose="020B0604020202020204" pitchFamily="34" charset="0"/>
              </a:rPr>
              <a:t> section of the </a:t>
            </a:r>
            <a:r>
              <a:rPr lang="en-GB" b="1" i="0" dirty="0">
                <a:solidFill>
                  <a:srgbClr val="545454"/>
                </a:solidFill>
                <a:effectLst/>
                <a:latin typeface="Helvetica" panose="020B0604020202020204" pitchFamily="34" charset="0"/>
              </a:rPr>
              <a:t>Layout</a:t>
            </a:r>
            <a:r>
              <a:rPr lang="en-GB" b="0" i="0" dirty="0">
                <a:solidFill>
                  <a:srgbClr val="545454"/>
                </a:solidFill>
                <a:effectLst/>
                <a:latin typeface="Helvetica" panose="020B0604020202020204" pitchFamily="34" charset="0"/>
              </a:rPr>
              <a:t> tab, </a:t>
            </a:r>
          </a:p>
          <a:p>
            <a:r>
              <a:rPr lang="en-GB" b="0" i="0" dirty="0">
                <a:solidFill>
                  <a:srgbClr val="545454"/>
                </a:solidFill>
                <a:effectLst/>
                <a:latin typeface="Helvetica" panose="020B0604020202020204" pitchFamily="34" charset="0"/>
              </a:rPr>
              <a:t>click the </a:t>
            </a:r>
            <a:r>
              <a:rPr lang="en-GB" b="1" i="0" dirty="0">
                <a:solidFill>
                  <a:srgbClr val="545454"/>
                </a:solidFill>
                <a:effectLst/>
                <a:latin typeface="Helvetica" panose="020B0604020202020204" pitchFamily="34" charset="0"/>
              </a:rPr>
              <a:t>dialog launch icon</a:t>
            </a:r>
            <a:r>
              <a:rPr lang="en-GB" b="0" i="0" dirty="0">
                <a:solidFill>
                  <a:srgbClr val="545454"/>
                </a:solidFill>
                <a:effectLst/>
                <a:latin typeface="Helvetica" panose="020B0604020202020204" pitchFamily="34" charset="0"/>
              </a:rPr>
              <a:t>. </a:t>
            </a:r>
          </a:p>
          <a:p>
            <a:r>
              <a:rPr lang="en-GB" b="0" i="0" dirty="0">
                <a:solidFill>
                  <a:srgbClr val="545454"/>
                </a:solidFill>
                <a:effectLst/>
                <a:latin typeface="Helvetica" panose="020B0604020202020204" pitchFamily="34" charset="0"/>
              </a:rPr>
              <a:t>The icon looks like a little square with an arrow in the lower right corner. </a:t>
            </a:r>
          </a:p>
          <a:p>
            <a:r>
              <a:rPr lang="en-GB" b="0" i="0" dirty="0">
                <a:solidFill>
                  <a:srgbClr val="545454"/>
                </a:solidFill>
                <a:effectLst/>
                <a:latin typeface="Helvetica" panose="020B0604020202020204" pitchFamily="34" charset="0"/>
              </a:rPr>
              <a:t>Clicking it will open a </a:t>
            </a:r>
            <a:r>
              <a:rPr lang="en-GB" b="1" i="0" dirty="0">
                <a:solidFill>
                  <a:srgbClr val="545454"/>
                </a:solidFill>
                <a:effectLst/>
                <a:latin typeface="Helvetica" panose="020B0604020202020204" pitchFamily="34" charset="0"/>
              </a:rPr>
              <a:t>Page Setup</a:t>
            </a:r>
            <a:r>
              <a:rPr lang="en-GB" b="0" i="0" dirty="0">
                <a:solidFill>
                  <a:srgbClr val="545454"/>
                </a:solidFill>
                <a:effectLst/>
                <a:latin typeface="Helvetica" panose="020B0604020202020204" pitchFamily="34" charset="0"/>
              </a:rPr>
              <a:t> window</a:t>
            </a:r>
            <a:endParaRPr lang="en-GB" dirty="0"/>
          </a:p>
        </p:txBody>
      </p:sp>
    </p:spTree>
    <p:extLst>
      <p:ext uri="{BB962C8B-B14F-4D97-AF65-F5344CB8AC3E}">
        <p14:creationId xmlns:p14="http://schemas.microsoft.com/office/powerpoint/2010/main" val="12100996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F3247-833C-1BC8-79F1-6A23570A9D4A}"/>
              </a:ext>
            </a:extLst>
          </p:cNvPr>
          <p:cNvSpPr>
            <a:spLocks noGrp="1"/>
          </p:cNvSpPr>
          <p:nvPr>
            <p:ph type="title"/>
          </p:nvPr>
        </p:nvSpPr>
        <p:spPr/>
        <p:txBody>
          <a:bodyPr/>
          <a:lstStyle/>
          <a:p>
            <a:r>
              <a:rPr lang="en-GB" dirty="0"/>
              <a:t>Step 2</a:t>
            </a:r>
          </a:p>
        </p:txBody>
      </p:sp>
      <p:pic>
        <p:nvPicPr>
          <p:cNvPr id="3074" name="Picture 2">
            <a:extLst>
              <a:ext uri="{FF2B5EF4-FFF2-40B4-BE49-F238E27FC236}">
                <a16:creationId xmlns:a16="http://schemas.microsoft.com/office/drawing/2014/main" id="{328B9826-F191-ABC7-4A22-1D2C4A70B96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3177467" y="2286000"/>
            <a:ext cx="5413204" cy="4022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61980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5E4A9-A725-4395-BCCA-361DC9C9A16C}"/>
              </a:ext>
            </a:extLst>
          </p:cNvPr>
          <p:cNvSpPr>
            <a:spLocks noGrp="1"/>
          </p:cNvSpPr>
          <p:nvPr>
            <p:ph type="title"/>
          </p:nvPr>
        </p:nvSpPr>
        <p:spPr/>
        <p:txBody>
          <a:bodyPr/>
          <a:lstStyle/>
          <a:p>
            <a:r>
              <a:rPr lang="en-GB" dirty="0"/>
              <a:t>Step 3</a:t>
            </a:r>
          </a:p>
        </p:txBody>
      </p:sp>
      <p:sp>
        <p:nvSpPr>
          <p:cNvPr id="3" name="Content Placeholder 2">
            <a:extLst>
              <a:ext uri="{FF2B5EF4-FFF2-40B4-BE49-F238E27FC236}">
                <a16:creationId xmlns:a16="http://schemas.microsoft.com/office/drawing/2014/main" id="{8EC7996D-E0B0-3C7B-C7F4-097CDD07328E}"/>
              </a:ext>
            </a:extLst>
          </p:cNvPr>
          <p:cNvSpPr>
            <a:spLocks noGrp="1"/>
          </p:cNvSpPr>
          <p:nvPr>
            <p:ph idx="1"/>
          </p:nvPr>
        </p:nvSpPr>
        <p:spPr/>
        <p:txBody>
          <a:bodyPr/>
          <a:lstStyle/>
          <a:p>
            <a:r>
              <a:rPr lang="en-GB" b="1" i="0" dirty="0">
                <a:solidFill>
                  <a:srgbClr val="545454"/>
                </a:solidFill>
                <a:effectLst/>
                <a:latin typeface="Helvetica" panose="020B0604020202020204" pitchFamily="34" charset="0"/>
              </a:rPr>
              <a:t>Click the </a:t>
            </a:r>
            <a:r>
              <a:rPr lang="en-GB" b="1" i="0" dirty="0">
                <a:solidFill>
                  <a:srgbClr val="545454"/>
                </a:solidFill>
                <a:effectLst/>
                <a:latin typeface="Lucida Sans Unicode" panose="020B0602030504020204" pitchFamily="34" charset="0"/>
              </a:rPr>
              <a:t>Margins</a:t>
            </a:r>
            <a:r>
              <a:rPr lang="en-GB" b="1" i="0" dirty="0">
                <a:solidFill>
                  <a:srgbClr val="545454"/>
                </a:solidFill>
                <a:effectLst/>
                <a:latin typeface="Helvetica" panose="020B0604020202020204" pitchFamily="34" charset="0"/>
              </a:rPr>
              <a:t> tab.</a:t>
            </a:r>
            <a:r>
              <a:rPr lang="en-GB" b="0" i="0" dirty="0">
                <a:solidFill>
                  <a:srgbClr val="545454"/>
                </a:solidFill>
                <a:effectLst/>
                <a:latin typeface="Helvetica" panose="020B0604020202020204" pitchFamily="34" charset="0"/>
              </a:rPr>
              <a:t> </a:t>
            </a:r>
          </a:p>
          <a:p>
            <a:r>
              <a:rPr lang="en-GB" b="0" i="0" dirty="0">
                <a:solidFill>
                  <a:srgbClr val="545454"/>
                </a:solidFill>
                <a:effectLst/>
                <a:latin typeface="Helvetica" panose="020B0604020202020204" pitchFamily="34" charset="0"/>
              </a:rPr>
              <a:t>In the </a:t>
            </a:r>
            <a:r>
              <a:rPr lang="en-GB" b="1" i="0" dirty="0">
                <a:solidFill>
                  <a:srgbClr val="545454"/>
                </a:solidFill>
                <a:effectLst/>
                <a:latin typeface="Helvetica" panose="020B0604020202020204" pitchFamily="34" charset="0"/>
              </a:rPr>
              <a:t>Page Setup</a:t>
            </a:r>
            <a:r>
              <a:rPr lang="en-GB" b="0" i="0" dirty="0">
                <a:solidFill>
                  <a:srgbClr val="545454"/>
                </a:solidFill>
                <a:effectLst/>
                <a:latin typeface="Helvetica" panose="020B0604020202020204" pitchFamily="34" charset="0"/>
              </a:rPr>
              <a:t> dialog box, </a:t>
            </a:r>
          </a:p>
          <a:p>
            <a:r>
              <a:rPr lang="en-GB" b="0" i="0" dirty="0">
                <a:solidFill>
                  <a:srgbClr val="545454"/>
                </a:solidFill>
                <a:effectLst/>
                <a:latin typeface="Helvetica" panose="020B0604020202020204" pitchFamily="34" charset="0"/>
              </a:rPr>
              <a:t>click the </a:t>
            </a:r>
            <a:r>
              <a:rPr lang="en-GB" b="1" i="0" dirty="0">
                <a:solidFill>
                  <a:srgbClr val="545454"/>
                </a:solidFill>
                <a:effectLst/>
                <a:latin typeface="Helvetica" panose="020B0604020202020204" pitchFamily="34" charset="0"/>
              </a:rPr>
              <a:t>Margins</a:t>
            </a:r>
            <a:r>
              <a:rPr lang="en-GB" b="0" i="0" dirty="0">
                <a:solidFill>
                  <a:srgbClr val="545454"/>
                </a:solidFill>
                <a:effectLst/>
                <a:latin typeface="Helvetica" panose="020B0604020202020204" pitchFamily="34" charset="0"/>
              </a:rPr>
              <a:t> tab at the top of the window. </a:t>
            </a:r>
          </a:p>
          <a:p>
            <a:r>
              <a:rPr lang="en-GB" b="0" i="0" dirty="0">
                <a:solidFill>
                  <a:srgbClr val="545454"/>
                </a:solidFill>
                <a:effectLst/>
                <a:latin typeface="Helvetica" panose="020B0604020202020204" pitchFamily="34" charset="0"/>
              </a:rPr>
              <a:t>This will open a window with a variety of formatting options for your </a:t>
            </a:r>
            <a:r>
              <a:rPr lang="en-GB" b="0" i="0" u="none" strike="noStrike" dirty="0">
                <a:solidFill>
                  <a:srgbClr val="307530"/>
                </a:solidFill>
                <a:effectLst/>
                <a:latin typeface="Helvetica" panose="020B0604020202020204" pitchFamily="34" charset="0"/>
                <a:hlinkClick r:id="rId2" tooltip="Change Margins in Word"/>
              </a:rPr>
              <a:t>margins</a:t>
            </a:r>
            <a:r>
              <a:rPr lang="en-GB" b="0" i="0" dirty="0">
                <a:solidFill>
                  <a:srgbClr val="545454"/>
                </a:solidFill>
                <a:effectLst/>
                <a:latin typeface="Helvetica" panose="020B0604020202020204" pitchFamily="34" charset="0"/>
              </a:rPr>
              <a:t>.</a:t>
            </a:r>
            <a:endParaRPr lang="en-GB" dirty="0"/>
          </a:p>
        </p:txBody>
      </p:sp>
    </p:spTree>
    <p:extLst>
      <p:ext uri="{BB962C8B-B14F-4D97-AF65-F5344CB8AC3E}">
        <p14:creationId xmlns:p14="http://schemas.microsoft.com/office/powerpoint/2010/main" val="7993384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87B91-E103-1361-E42F-A384A86B6D7E}"/>
              </a:ext>
            </a:extLst>
          </p:cNvPr>
          <p:cNvSpPr>
            <a:spLocks noGrp="1"/>
          </p:cNvSpPr>
          <p:nvPr>
            <p:ph type="title"/>
          </p:nvPr>
        </p:nvSpPr>
        <p:spPr/>
        <p:txBody>
          <a:bodyPr/>
          <a:lstStyle/>
          <a:p>
            <a:r>
              <a:rPr lang="en-GB" dirty="0"/>
              <a:t>Step 4</a:t>
            </a:r>
          </a:p>
        </p:txBody>
      </p:sp>
      <p:sp>
        <p:nvSpPr>
          <p:cNvPr id="3" name="Content Placeholder 2">
            <a:extLst>
              <a:ext uri="{FF2B5EF4-FFF2-40B4-BE49-F238E27FC236}">
                <a16:creationId xmlns:a16="http://schemas.microsoft.com/office/drawing/2014/main" id="{595CF563-C4DA-3AC5-46A7-B9E28972EC65}"/>
              </a:ext>
            </a:extLst>
          </p:cNvPr>
          <p:cNvSpPr>
            <a:spLocks noGrp="1"/>
          </p:cNvSpPr>
          <p:nvPr>
            <p:ph idx="1"/>
          </p:nvPr>
        </p:nvSpPr>
        <p:spPr/>
        <p:txBody>
          <a:bodyPr>
            <a:normAutofit/>
          </a:bodyPr>
          <a:lstStyle/>
          <a:p>
            <a:r>
              <a:rPr lang="en-GB" b="1" i="0" dirty="0">
                <a:solidFill>
                  <a:srgbClr val="545454"/>
                </a:solidFill>
                <a:effectLst/>
                <a:latin typeface="Helvetica" panose="020B0604020202020204" pitchFamily="34" charset="0"/>
              </a:rPr>
              <a:t>Select </a:t>
            </a:r>
            <a:r>
              <a:rPr lang="en-GB" b="1" i="0" dirty="0">
                <a:solidFill>
                  <a:srgbClr val="545454"/>
                </a:solidFill>
                <a:effectLst/>
                <a:latin typeface="Lucida Sans Unicode" panose="020B0602030504020204" pitchFamily="34" charset="0"/>
              </a:rPr>
              <a:t>Book fold</a:t>
            </a:r>
            <a:r>
              <a:rPr lang="en-GB" b="1" i="0" dirty="0">
                <a:solidFill>
                  <a:srgbClr val="545454"/>
                </a:solidFill>
                <a:effectLst/>
                <a:latin typeface="Helvetica" panose="020B0604020202020204" pitchFamily="34" charset="0"/>
              </a:rPr>
              <a:t> in the </a:t>
            </a:r>
            <a:r>
              <a:rPr lang="en-GB" b="1" i="0" dirty="0">
                <a:solidFill>
                  <a:srgbClr val="545454"/>
                </a:solidFill>
                <a:effectLst/>
                <a:latin typeface="Lucida Sans Unicode" panose="020B0602030504020204" pitchFamily="34" charset="0"/>
              </a:rPr>
              <a:t>Multiple pages</a:t>
            </a:r>
            <a:r>
              <a:rPr lang="en-GB" b="1" i="0" dirty="0">
                <a:solidFill>
                  <a:srgbClr val="545454"/>
                </a:solidFill>
                <a:effectLst/>
                <a:latin typeface="Helvetica" panose="020B0604020202020204" pitchFamily="34" charset="0"/>
              </a:rPr>
              <a:t> menu.</a:t>
            </a:r>
            <a:r>
              <a:rPr lang="en-GB" b="0" i="0" dirty="0">
                <a:solidFill>
                  <a:srgbClr val="545454"/>
                </a:solidFill>
                <a:effectLst/>
                <a:latin typeface="Helvetica" panose="020B0604020202020204" pitchFamily="34" charset="0"/>
              </a:rPr>
              <a:t> </a:t>
            </a:r>
          </a:p>
          <a:p>
            <a:r>
              <a:rPr lang="en-GB" b="0" i="0" dirty="0">
                <a:solidFill>
                  <a:srgbClr val="545454"/>
                </a:solidFill>
                <a:effectLst/>
                <a:latin typeface="Helvetica" panose="020B0604020202020204" pitchFamily="34" charset="0"/>
              </a:rPr>
              <a:t>Under the </a:t>
            </a:r>
            <a:r>
              <a:rPr lang="en-GB" b="1" i="0" dirty="0">
                <a:solidFill>
                  <a:srgbClr val="545454"/>
                </a:solidFill>
                <a:effectLst/>
                <a:latin typeface="Helvetica" panose="020B0604020202020204" pitchFamily="34" charset="0"/>
              </a:rPr>
              <a:t>Pages</a:t>
            </a:r>
            <a:r>
              <a:rPr lang="en-GB" b="0" i="0" dirty="0">
                <a:solidFill>
                  <a:srgbClr val="545454"/>
                </a:solidFill>
                <a:effectLst/>
                <a:latin typeface="Helvetica" panose="020B0604020202020204" pitchFamily="34" charset="0"/>
              </a:rPr>
              <a:t> header, </a:t>
            </a:r>
          </a:p>
          <a:p>
            <a:r>
              <a:rPr lang="en-GB" b="0" i="0" dirty="0">
                <a:solidFill>
                  <a:srgbClr val="545454"/>
                </a:solidFill>
                <a:effectLst/>
                <a:latin typeface="Helvetica" panose="020B0604020202020204" pitchFamily="34" charset="0"/>
              </a:rPr>
              <a:t>open the drop-down menu next to </a:t>
            </a:r>
            <a:r>
              <a:rPr lang="en-GB" b="1" i="0" dirty="0">
                <a:solidFill>
                  <a:srgbClr val="545454"/>
                </a:solidFill>
                <a:effectLst/>
                <a:latin typeface="Helvetica" panose="020B0604020202020204" pitchFamily="34" charset="0"/>
              </a:rPr>
              <a:t>Multiple pages</a:t>
            </a:r>
            <a:r>
              <a:rPr lang="en-GB" b="0" i="0" dirty="0">
                <a:solidFill>
                  <a:srgbClr val="545454"/>
                </a:solidFill>
                <a:effectLst/>
                <a:latin typeface="Helvetica" panose="020B0604020202020204" pitchFamily="34" charset="0"/>
              </a:rPr>
              <a:t>. </a:t>
            </a:r>
          </a:p>
          <a:p>
            <a:r>
              <a:rPr lang="en-GB" b="0" i="0" dirty="0">
                <a:solidFill>
                  <a:srgbClr val="545454"/>
                </a:solidFill>
                <a:effectLst/>
                <a:latin typeface="Helvetica" panose="020B0604020202020204" pitchFamily="34" charset="0"/>
              </a:rPr>
              <a:t>Select </a:t>
            </a:r>
            <a:r>
              <a:rPr lang="en-GB" b="1" i="0" dirty="0">
                <a:solidFill>
                  <a:srgbClr val="545454"/>
                </a:solidFill>
                <a:effectLst/>
                <a:latin typeface="Helvetica" panose="020B0604020202020204" pitchFamily="34" charset="0"/>
              </a:rPr>
              <a:t>Book fold</a:t>
            </a:r>
            <a:r>
              <a:rPr lang="en-GB" b="0" i="0" dirty="0">
                <a:solidFill>
                  <a:srgbClr val="545454"/>
                </a:solidFill>
                <a:effectLst/>
                <a:latin typeface="Helvetica" panose="020B0604020202020204" pitchFamily="34" charset="0"/>
              </a:rPr>
              <a:t> from the list of options.</a:t>
            </a:r>
          </a:p>
          <a:p>
            <a:r>
              <a:rPr lang="en-GB" b="0" i="0" dirty="0">
                <a:solidFill>
                  <a:srgbClr val="545454"/>
                </a:solidFill>
                <a:effectLst/>
                <a:latin typeface="inherit"/>
              </a:rPr>
              <a:t>If your document is really long, you can use the </a:t>
            </a:r>
            <a:r>
              <a:rPr lang="en-GB" b="1" i="0" dirty="0">
                <a:solidFill>
                  <a:srgbClr val="545454"/>
                </a:solidFill>
                <a:effectLst/>
                <a:latin typeface="inherit"/>
              </a:rPr>
              <a:t>Sheets per booklet</a:t>
            </a:r>
            <a:r>
              <a:rPr lang="en-GB" b="0" i="0" dirty="0">
                <a:solidFill>
                  <a:srgbClr val="545454"/>
                </a:solidFill>
                <a:effectLst/>
                <a:latin typeface="inherit"/>
              </a:rPr>
              <a:t> menu underneath the </a:t>
            </a:r>
            <a:r>
              <a:rPr lang="en-GB" b="1" i="0" dirty="0">
                <a:solidFill>
                  <a:srgbClr val="545454"/>
                </a:solidFill>
                <a:effectLst/>
                <a:latin typeface="inherit"/>
              </a:rPr>
              <a:t>Multiple pages</a:t>
            </a:r>
            <a:r>
              <a:rPr lang="en-GB" b="0" i="0" dirty="0">
                <a:solidFill>
                  <a:srgbClr val="545454"/>
                </a:solidFill>
                <a:effectLst/>
                <a:latin typeface="inherit"/>
              </a:rPr>
              <a:t> menu to break it up into multiple booklets. </a:t>
            </a:r>
          </a:p>
          <a:p>
            <a:r>
              <a:rPr lang="en-GB" b="0" i="0" dirty="0">
                <a:solidFill>
                  <a:srgbClr val="545454"/>
                </a:solidFill>
                <a:effectLst/>
                <a:latin typeface="inherit"/>
              </a:rPr>
              <a:t>Select how many pages you want each booklet to contain, or choose </a:t>
            </a:r>
            <a:r>
              <a:rPr lang="en-GB" b="1" i="0" dirty="0">
                <a:solidFill>
                  <a:srgbClr val="545454"/>
                </a:solidFill>
                <a:effectLst/>
                <a:latin typeface="inherit"/>
              </a:rPr>
              <a:t>All</a:t>
            </a:r>
            <a:r>
              <a:rPr lang="en-GB" b="0" i="0" dirty="0">
                <a:solidFill>
                  <a:srgbClr val="545454"/>
                </a:solidFill>
                <a:effectLst/>
                <a:latin typeface="inherit"/>
              </a:rPr>
              <a:t> to include all the pages in one booklet.</a:t>
            </a:r>
          </a:p>
          <a:p>
            <a:endParaRPr lang="en-GB" dirty="0"/>
          </a:p>
        </p:txBody>
      </p:sp>
    </p:spTree>
    <p:extLst>
      <p:ext uri="{BB962C8B-B14F-4D97-AF65-F5344CB8AC3E}">
        <p14:creationId xmlns:p14="http://schemas.microsoft.com/office/powerpoint/2010/main" val="7715263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On the Paper tab, select the Paper size. The final size of the booklet is one half of the paper size. Make sure your printer is stocked with paper of the right size.">
            <a:extLst>
              <a:ext uri="{FF2B5EF4-FFF2-40B4-BE49-F238E27FC236}">
                <a16:creationId xmlns:a16="http://schemas.microsoft.com/office/drawing/2014/main" id="{C1659986-A76D-BDB5-BD3D-284EC01A981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315825" cy="66151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84014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D6682-3EC5-ED6F-85BC-CB0A6F389874}"/>
              </a:ext>
            </a:extLst>
          </p:cNvPr>
          <p:cNvSpPr>
            <a:spLocks noGrp="1"/>
          </p:cNvSpPr>
          <p:nvPr>
            <p:ph type="title"/>
          </p:nvPr>
        </p:nvSpPr>
        <p:spPr/>
        <p:txBody>
          <a:bodyPr/>
          <a:lstStyle/>
          <a:p>
            <a:r>
              <a:rPr lang="en-GB" dirty="0"/>
              <a:t>Step 5</a:t>
            </a:r>
          </a:p>
        </p:txBody>
      </p:sp>
      <p:sp>
        <p:nvSpPr>
          <p:cNvPr id="3" name="Content Placeholder 2">
            <a:extLst>
              <a:ext uri="{FF2B5EF4-FFF2-40B4-BE49-F238E27FC236}">
                <a16:creationId xmlns:a16="http://schemas.microsoft.com/office/drawing/2014/main" id="{FA7F3B79-0A06-BB08-9621-C1A24D7768B6}"/>
              </a:ext>
            </a:extLst>
          </p:cNvPr>
          <p:cNvSpPr>
            <a:spLocks noGrp="1"/>
          </p:cNvSpPr>
          <p:nvPr>
            <p:ph idx="1"/>
          </p:nvPr>
        </p:nvSpPr>
        <p:spPr/>
        <p:txBody>
          <a:bodyPr/>
          <a:lstStyle/>
          <a:p>
            <a:r>
              <a:rPr lang="en-GB" b="1" i="0" dirty="0">
                <a:solidFill>
                  <a:srgbClr val="545454"/>
                </a:solidFill>
                <a:effectLst/>
                <a:latin typeface="Helvetica" panose="020B0604020202020204" pitchFamily="34" charset="0"/>
              </a:rPr>
              <a:t>Adjust the </a:t>
            </a:r>
            <a:r>
              <a:rPr lang="en-GB" b="1" i="0" dirty="0">
                <a:solidFill>
                  <a:srgbClr val="545454"/>
                </a:solidFill>
                <a:effectLst/>
                <a:latin typeface="Lucida Sans Unicode" panose="020B0602030504020204" pitchFamily="34" charset="0"/>
              </a:rPr>
              <a:t>Gutter</a:t>
            </a:r>
            <a:r>
              <a:rPr lang="en-GB" b="1" i="0" dirty="0">
                <a:solidFill>
                  <a:srgbClr val="545454"/>
                </a:solidFill>
                <a:effectLst/>
                <a:latin typeface="Helvetica" panose="020B0604020202020204" pitchFamily="34" charset="0"/>
              </a:rPr>
              <a:t> size to make space for the binding.</a:t>
            </a:r>
            <a:r>
              <a:rPr lang="en-GB" b="0" i="0" dirty="0">
                <a:solidFill>
                  <a:srgbClr val="545454"/>
                </a:solidFill>
                <a:effectLst/>
                <a:latin typeface="Helvetica" panose="020B0604020202020204" pitchFamily="34" charset="0"/>
              </a:rPr>
              <a:t> </a:t>
            </a:r>
          </a:p>
          <a:p>
            <a:r>
              <a:rPr lang="en-GB" b="0" i="0" dirty="0">
                <a:solidFill>
                  <a:srgbClr val="545454"/>
                </a:solidFill>
                <a:effectLst/>
                <a:latin typeface="Helvetica" panose="020B0604020202020204" pitchFamily="34" charset="0"/>
              </a:rPr>
              <a:t>The gutter is the space next to  where the pages meet in the middle.</a:t>
            </a:r>
          </a:p>
          <a:p>
            <a:r>
              <a:rPr lang="en-GB" b="0" i="0" dirty="0">
                <a:solidFill>
                  <a:srgbClr val="545454"/>
                </a:solidFill>
                <a:effectLst/>
                <a:latin typeface="Helvetica" panose="020B0604020202020204" pitchFamily="34" charset="0"/>
              </a:rPr>
              <a:t> To leave a little extra room in the middle of the booklet, increase the gutter size under the </a:t>
            </a:r>
            <a:r>
              <a:rPr lang="en-GB" b="1" i="0" dirty="0">
                <a:solidFill>
                  <a:srgbClr val="545454"/>
                </a:solidFill>
                <a:effectLst/>
                <a:latin typeface="Helvetica" panose="020B0604020202020204" pitchFamily="34" charset="0"/>
              </a:rPr>
              <a:t>Margin</a:t>
            </a:r>
            <a:r>
              <a:rPr lang="en-GB" b="0" i="0" dirty="0">
                <a:solidFill>
                  <a:srgbClr val="545454"/>
                </a:solidFill>
                <a:effectLst/>
                <a:latin typeface="Helvetica" panose="020B0604020202020204" pitchFamily="34" charset="0"/>
              </a:rPr>
              <a:t> header close to the top of the dialog box.</a:t>
            </a:r>
          </a:p>
          <a:p>
            <a:r>
              <a:rPr lang="en-GB" b="0" i="0" dirty="0">
                <a:solidFill>
                  <a:srgbClr val="545454"/>
                </a:solidFill>
                <a:effectLst/>
                <a:latin typeface="inherit"/>
              </a:rPr>
              <a:t>There’s no single gutter size that works perfectly for all booklets, but most experts recommend a gutter margin of at least .5 inches (1.3 cm).</a:t>
            </a:r>
          </a:p>
          <a:p>
            <a:endParaRPr lang="en-GB" dirty="0"/>
          </a:p>
        </p:txBody>
      </p:sp>
    </p:spTree>
    <p:extLst>
      <p:ext uri="{BB962C8B-B14F-4D97-AF65-F5344CB8AC3E}">
        <p14:creationId xmlns:p14="http://schemas.microsoft.com/office/powerpoint/2010/main" val="20219877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6E885-0E39-FEC3-D8B7-93A6374CB7D7}"/>
              </a:ext>
            </a:extLst>
          </p:cNvPr>
          <p:cNvSpPr>
            <a:spLocks noGrp="1"/>
          </p:cNvSpPr>
          <p:nvPr>
            <p:ph type="title"/>
          </p:nvPr>
        </p:nvSpPr>
        <p:spPr/>
        <p:txBody>
          <a:bodyPr/>
          <a:lstStyle/>
          <a:p>
            <a:r>
              <a:rPr lang="en-GB" dirty="0"/>
              <a:t>Step 6</a:t>
            </a:r>
          </a:p>
        </p:txBody>
      </p:sp>
      <p:sp>
        <p:nvSpPr>
          <p:cNvPr id="3" name="Content Placeholder 2">
            <a:extLst>
              <a:ext uri="{FF2B5EF4-FFF2-40B4-BE49-F238E27FC236}">
                <a16:creationId xmlns:a16="http://schemas.microsoft.com/office/drawing/2014/main" id="{EF6082AA-2B57-6FD0-B0E5-DD07B9800228}"/>
              </a:ext>
            </a:extLst>
          </p:cNvPr>
          <p:cNvSpPr>
            <a:spLocks noGrp="1"/>
          </p:cNvSpPr>
          <p:nvPr>
            <p:ph idx="1"/>
          </p:nvPr>
        </p:nvSpPr>
        <p:spPr/>
        <p:txBody>
          <a:bodyPr>
            <a:normAutofit lnSpcReduction="10000"/>
          </a:bodyPr>
          <a:lstStyle/>
          <a:p>
            <a:pPr algn="l" fontAlgn="base">
              <a:buFont typeface="Arial" panose="020B0604020202020204" pitchFamily="34" charset="0"/>
              <a:buChar char="•"/>
            </a:pPr>
            <a:r>
              <a:rPr lang="en-GB" b="1" i="0" dirty="0">
                <a:solidFill>
                  <a:srgbClr val="545454"/>
                </a:solidFill>
                <a:effectLst/>
                <a:latin typeface="Helvetica" panose="020B0604020202020204" pitchFamily="34" charset="0"/>
              </a:rPr>
              <a:t>Choose your desired paper size in the </a:t>
            </a:r>
            <a:r>
              <a:rPr lang="en-GB" b="1" i="0" dirty="0">
                <a:solidFill>
                  <a:srgbClr val="545454"/>
                </a:solidFill>
                <a:effectLst/>
                <a:latin typeface="Lucida Sans Unicode" panose="020B0602030504020204" pitchFamily="34" charset="0"/>
              </a:rPr>
              <a:t>Paper</a:t>
            </a:r>
            <a:r>
              <a:rPr lang="en-GB" b="1" i="0" dirty="0">
                <a:solidFill>
                  <a:srgbClr val="545454"/>
                </a:solidFill>
                <a:effectLst/>
                <a:latin typeface="Helvetica" panose="020B0604020202020204" pitchFamily="34" charset="0"/>
              </a:rPr>
              <a:t> tab.</a:t>
            </a:r>
          </a:p>
          <a:p>
            <a:pPr algn="l" fontAlgn="base">
              <a:buFont typeface="Arial" panose="020B0604020202020204" pitchFamily="34" charset="0"/>
              <a:buChar char="•"/>
            </a:pPr>
            <a:r>
              <a:rPr lang="en-GB" b="0" i="0" dirty="0">
                <a:solidFill>
                  <a:srgbClr val="545454"/>
                </a:solidFill>
                <a:effectLst/>
                <a:latin typeface="Helvetica" panose="020B0604020202020204" pitchFamily="34" charset="0"/>
              </a:rPr>
              <a:t> Click the </a:t>
            </a:r>
            <a:r>
              <a:rPr lang="en-GB" b="1" i="0" dirty="0">
                <a:solidFill>
                  <a:srgbClr val="545454"/>
                </a:solidFill>
                <a:effectLst/>
                <a:latin typeface="Helvetica" panose="020B0604020202020204" pitchFamily="34" charset="0"/>
              </a:rPr>
              <a:t>Paper</a:t>
            </a:r>
            <a:r>
              <a:rPr lang="en-GB" b="0" i="0" dirty="0">
                <a:solidFill>
                  <a:srgbClr val="545454"/>
                </a:solidFill>
                <a:effectLst/>
                <a:latin typeface="Helvetica" panose="020B0604020202020204" pitchFamily="34" charset="0"/>
              </a:rPr>
              <a:t> tab at the top of the </a:t>
            </a:r>
            <a:r>
              <a:rPr lang="en-GB" b="1" i="0" dirty="0">
                <a:solidFill>
                  <a:srgbClr val="545454"/>
                </a:solidFill>
                <a:effectLst/>
                <a:latin typeface="Helvetica" panose="020B0604020202020204" pitchFamily="34" charset="0"/>
              </a:rPr>
              <a:t>Page Setup</a:t>
            </a:r>
            <a:r>
              <a:rPr lang="en-GB" b="0" i="0" dirty="0">
                <a:solidFill>
                  <a:srgbClr val="545454"/>
                </a:solidFill>
                <a:effectLst/>
                <a:latin typeface="Helvetica" panose="020B0604020202020204" pitchFamily="34" charset="0"/>
              </a:rPr>
              <a:t> dialog box. Under the </a:t>
            </a:r>
            <a:r>
              <a:rPr lang="en-GB" b="1" i="0" dirty="0">
                <a:solidFill>
                  <a:srgbClr val="545454"/>
                </a:solidFill>
                <a:effectLst/>
                <a:latin typeface="Helvetica" panose="020B0604020202020204" pitchFamily="34" charset="0"/>
              </a:rPr>
              <a:t>Paper size</a:t>
            </a:r>
            <a:r>
              <a:rPr lang="en-GB" b="0" i="0" dirty="0">
                <a:solidFill>
                  <a:srgbClr val="545454"/>
                </a:solidFill>
                <a:effectLst/>
                <a:latin typeface="Helvetica" panose="020B0604020202020204" pitchFamily="34" charset="0"/>
              </a:rPr>
              <a:t> header, select the paper size you want to use for your booklet.</a:t>
            </a:r>
          </a:p>
          <a:p>
            <a:pPr algn="l" fontAlgn="base">
              <a:buFont typeface="Arial" panose="020B0604020202020204" pitchFamily="34" charset="0"/>
              <a:buChar char="•"/>
            </a:pPr>
            <a:r>
              <a:rPr lang="en-GB" b="0" i="0" dirty="0">
                <a:solidFill>
                  <a:srgbClr val="545454"/>
                </a:solidFill>
                <a:effectLst/>
                <a:latin typeface="inherit"/>
              </a:rPr>
              <a:t>Keep in mind that using the </a:t>
            </a:r>
            <a:r>
              <a:rPr lang="en-GB" b="1" i="0" dirty="0">
                <a:solidFill>
                  <a:srgbClr val="545454"/>
                </a:solidFill>
                <a:effectLst/>
                <a:latin typeface="inherit"/>
              </a:rPr>
              <a:t>Book fold</a:t>
            </a:r>
            <a:r>
              <a:rPr lang="en-GB" b="0" i="0" dirty="0">
                <a:solidFill>
                  <a:srgbClr val="545454"/>
                </a:solidFill>
                <a:effectLst/>
                <a:latin typeface="inherit"/>
              </a:rPr>
              <a:t> format will automatically change the orientation of your document to </a:t>
            </a:r>
            <a:r>
              <a:rPr lang="en-GB" b="1" i="0" dirty="0">
                <a:solidFill>
                  <a:srgbClr val="545454"/>
                </a:solidFill>
                <a:effectLst/>
                <a:latin typeface="inherit"/>
              </a:rPr>
              <a:t>Landscape</a:t>
            </a:r>
            <a:r>
              <a:rPr lang="en-GB" b="0" i="0" dirty="0">
                <a:solidFill>
                  <a:srgbClr val="545454"/>
                </a:solidFill>
                <a:effectLst/>
                <a:latin typeface="inherit"/>
              </a:rPr>
              <a:t> and print 2 pages on each side of the paper. Once your booklet is bound, each page will be half the size of the selected paper size.</a:t>
            </a:r>
          </a:p>
          <a:p>
            <a:pPr algn="l" fontAlgn="base">
              <a:buFont typeface="Arial" panose="020B0604020202020204" pitchFamily="34" charset="0"/>
              <a:buChar char="•"/>
            </a:pPr>
            <a:r>
              <a:rPr lang="en-GB" b="0" i="0" dirty="0">
                <a:solidFill>
                  <a:srgbClr val="545454"/>
                </a:solidFill>
                <a:effectLst/>
                <a:latin typeface="inherit"/>
              </a:rPr>
              <a:t>While you can set the orientation of your booklet to </a:t>
            </a:r>
            <a:r>
              <a:rPr lang="en-GB" b="1" i="0" dirty="0">
                <a:solidFill>
                  <a:srgbClr val="545454"/>
                </a:solidFill>
                <a:effectLst/>
                <a:latin typeface="inherit"/>
              </a:rPr>
              <a:t>Portrait</a:t>
            </a:r>
            <a:r>
              <a:rPr lang="en-GB" b="0" i="0" dirty="0">
                <a:solidFill>
                  <a:srgbClr val="545454"/>
                </a:solidFill>
                <a:effectLst/>
                <a:latin typeface="inherit"/>
              </a:rPr>
              <a:t> in the </a:t>
            </a:r>
            <a:r>
              <a:rPr lang="en-GB" b="1" i="0" dirty="0">
                <a:solidFill>
                  <a:srgbClr val="545454"/>
                </a:solidFill>
                <a:effectLst/>
                <a:latin typeface="inherit"/>
              </a:rPr>
              <a:t>Page Setup</a:t>
            </a:r>
            <a:r>
              <a:rPr lang="en-GB" b="0" i="0" dirty="0">
                <a:solidFill>
                  <a:srgbClr val="545454"/>
                </a:solidFill>
                <a:effectLst/>
                <a:latin typeface="inherit"/>
              </a:rPr>
              <a:t> menu, doing so will split your pages half-way down the page so that your book opens vertically, like a calendar. To create a tall, narrow booklet, select </a:t>
            </a:r>
            <a:r>
              <a:rPr lang="en-GB" b="1" i="0" dirty="0">
                <a:solidFill>
                  <a:srgbClr val="545454"/>
                </a:solidFill>
                <a:effectLst/>
                <a:latin typeface="inherit"/>
              </a:rPr>
              <a:t>Portrait Orientation</a:t>
            </a:r>
            <a:r>
              <a:rPr lang="en-GB" b="0" i="0" dirty="0">
                <a:solidFill>
                  <a:srgbClr val="545454"/>
                </a:solidFill>
                <a:effectLst/>
                <a:latin typeface="inherit"/>
              </a:rPr>
              <a:t> from the </a:t>
            </a:r>
            <a:r>
              <a:rPr lang="en-GB" b="1" i="0" dirty="0">
                <a:solidFill>
                  <a:srgbClr val="545454"/>
                </a:solidFill>
                <a:effectLst/>
                <a:latin typeface="inherit"/>
              </a:rPr>
              <a:t>Print</a:t>
            </a:r>
            <a:r>
              <a:rPr lang="en-GB" b="0" i="0" dirty="0">
                <a:solidFill>
                  <a:srgbClr val="545454"/>
                </a:solidFill>
                <a:effectLst/>
                <a:latin typeface="inherit"/>
              </a:rPr>
              <a:t> menu instead.</a:t>
            </a:r>
          </a:p>
          <a:p>
            <a:endParaRPr lang="en-GB" dirty="0"/>
          </a:p>
        </p:txBody>
      </p:sp>
    </p:spTree>
    <p:extLst>
      <p:ext uri="{BB962C8B-B14F-4D97-AF65-F5344CB8AC3E}">
        <p14:creationId xmlns:p14="http://schemas.microsoft.com/office/powerpoint/2010/main" val="24790563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7A00F-3759-B541-62AB-99C2E7F28B2E}"/>
              </a:ext>
            </a:extLst>
          </p:cNvPr>
          <p:cNvSpPr>
            <a:spLocks noGrp="1"/>
          </p:cNvSpPr>
          <p:nvPr>
            <p:ph type="title"/>
          </p:nvPr>
        </p:nvSpPr>
        <p:spPr/>
        <p:txBody>
          <a:bodyPr/>
          <a:lstStyle/>
          <a:p>
            <a:r>
              <a:rPr lang="en-GB" dirty="0"/>
              <a:t>Step 7</a:t>
            </a:r>
          </a:p>
        </p:txBody>
      </p:sp>
      <p:sp>
        <p:nvSpPr>
          <p:cNvPr id="3" name="Content Placeholder 2">
            <a:extLst>
              <a:ext uri="{FF2B5EF4-FFF2-40B4-BE49-F238E27FC236}">
                <a16:creationId xmlns:a16="http://schemas.microsoft.com/office/drawing/2014/main" id="{8A049246-B281-41B1-62E6-F68EBD6C98B7}"/>
              </a:ext>
            </a:extLst>
          </p:cNvPr>
          <p:cNvSpPr>
            <a:spLocks noGrp="1"/>
          </p:cNvSpPr>
          <p:nvPr>
            <p:ph idx="1"/>
          </p:nvPr>
        </p:nvSpPr>
        <p:spPr/>
        <p:txBody>
          <a:bodyPr/>
          <a:lstStyle/>
          <a:p>
            <a:pPr marL="0" indent="0">
              <a:buNone/>
            </a:pPr>
            <a:br>
              <a:rPr lang="en-GB" b="1" i="0" dirty="0">
                <a:solidFill>
                  <a:srgbClr val="545454"/>
                </a:solidFill>
                <a:effectLst/>
                <a:latin typeface="Helvetica" panose="020B0604020202020204" pitchFamily="34" charset="0"/>
              </a:rPr>
            </a:br>
            <a:r>
              <a:rPr lang="en-GB" b="1" i="0" dirty="0">
                <a:solidFill>
                  <a:srgbClr val="545454"/>
                </a:solidFill>
                <a:effectLst/>
                <a:latin typeface="Helvetica" panose="020B0604020202020204" pitchFamily="34" charset="0"/>
              </a:rPr>
              <a:t>Add borders in the </a:t>
            </a:r>
            <a:r>
              <a:rPr lang="en-GB" b="1" i="0" dirty="0">
                <a:solidFill>
                  <a:srgbClr val="545454"/>
                </a:solidFill>
                <a:effectLst/>
                <a:latin typeface="Lucida Sans Unicode" panose="020B0602030504020204" pitchFamily="34" charset="0"/>
              </a:rPr>
              <a:t>Layout</a:t>
            </a:r>
            <a:r>
              <a:rPr lang="en-GB" b="1" i="0" dirty="0">
                <a:solidFill>
                  <a:srgbClr val="545454"/>
                </a:solidFill>
                <a:effectLst/>
                <a:latin typeface="Helvetica" panose="020B0604020202020204" pitchFamily="34" charset="0"/>
              </a:rPr>
              <a:t> tab.</a:t>
            </a:r>
            <a:r>
              <a:rPr lang="en-GB" b="0" i="0" dirty="0">
                <a:solidFill>
                  <a:srgbClr val="545454"/>
                </a:solidFill>
                <a:effectLst/>
                <a:latin typeface="Helvetica" panose="020B0604020202020204" pitchFamily="34" charset="0"/>
              </a:rPr>
              <a:t> </a:t>
            </a:r>
          </a:p>
          <a:p>
            <a:pPr marL="0" indent="0">
              <a:buNone/>
            </a:pPr>
            <a:r>
              <a:rPr lang="en-GB" b="0" i="0" dirty="0">
                <a:solidFill>
                  <a:srgbClr val="545454"/>
                </a:solidFill>
                <a:effectLst/>
                <a:latin typeface="Helvetica" panose="020B0604020202020204" pitchFamily="34" charset="0"/>
              </a:rPr>
              <a:t>If you want to include decorative bothers or other embellishments to your booklet, you can do it in the </a:t>
            </a:r>
            <a:r>
              <a:rPr lang="en-GB" b="1" i="0" dirty="0">
                <a:solidFill>
                  <a:srgbClr val="545454"/>
                </a:solidFill>
                <a:effectLst/>
                <a:latin typeface="Helvetica" panose="020B0604020202020204" pitchFamily="34" charset="0"/>
              </a:rPr>
              <a:t>Layout</a:t>
            </a:r>
            <a:r>
              <a:rPr lang="en-GB" b="0" i="0" dirty="0">
                <a:solidFill>
                  <a:srgbClr val="545454"/>
                </a:solidFill>
                <a:effectLst/>
                <a:latin typeface="Helvetica" panose="020B0604020202020204" pitchFamily="34" charset="0"/>
              </a:rPr>
              <a:t> tab of the </a:t>
            </a:r>
            <a:r>
              <a:rPr lang="en-GB" b="1" i="0" dirty="0">
                <a:solidFill>
                  <a:srgbClr val="545454"/>
                </a:solidFill>
                <a:effectLst/>
                <a:latin typeface="Helvetica" panose="020B0604020202020204" pitchFamily="34" charset="0"/>
              </a:rPr>
              <a:t>Page Setup</a:t>
            </a:r>
            <a:r>
              <a:rPr lang="en-GB" b="0" i="0" dirty="0">
                <a:solidFill>
                  <a:srgbClr val="545454"/>
                </a:solidFill>
                <a:effectLst/>
                <a:latin typeface="Helvetica" panose="020B0604020202020204" pitchFamily="34" charset="0"/>
              </a:rPr>
              <a:t> dialog box. </a:t>
            </a:r>
          </a:p>
          <a:p>
            <a:pPr marL="0" indent="0">
              <a:buNone/>
            </a:pPr>
            <a:r>
              <a:rPr lang="en-GB" b="0" i="0" dirty="0">
                <a:solidFill>
                  <a:srgbClr val="545454"/>
                </a:solidFill>
                <a:effectLst/>
                <a:latin typeface="Helvetica" panose="020B0604020202020204" pitchFamily="34" charset="0"/>
              </a:rPr>
              <a:t>Click the </a:t>
            </a:r>
            <a:r>
              <a:rPr lang="en-GB" b="1" i="0" dirty="0">
                <a:solidFill>
                  <a:srgbClr val="545454"/>
                </a:solidFill>
                <a:effectLst/>
                <a:latin typeface="Helvetica" panose="020B0604020202020204" pitchFamily="34" charset="0"/>
              </a:rPr>
              <a:t>Borders…</a:t>
            </a:r>
            <a:r>
              <a:rPr lang="en-GB" b="0" i="0" dirty="0">
                <a:solidFill>
                  <a:srgbClr val="545454"/>
                </a:solidFill>
                <a:effectLst/>
                <a:latin typeface="Helvetica" panose="020B0604020202020204" pitchFamily="34" charset="0"/>
              </a:rPr>
              <a:t> button close to the bottom of the tab to add borders.</a:t>
            </a:r>
          </a:p>
          <a:p>
            <a:pPr marL="0" indent="0">
              <a:buNone/>
            </a:pPr>
            <a:r>
              <a:rPr lang="en-GB" b="0" i="0" dirty="0">
                <a:solidFill>
                  <a:srgbClr val="545454"/>
                </a:solidFill>
                <a:effectLst/>
                <a:latin typeface="inherit"/>
              </a:rPr>
              <a:t>You can also use this tab to add line numbers and edit the header and footer formatting.</a:t>
            </a:r>
          </a:p>
          <a:p>
            <a:pPr marL="0" indent="0">
              <a:buNone/>
            </a:pPr>
            <a:endParaRPr lang="en-GB" dirty="0"/>
          </a:p>
        </p:txBody>
      </p:sp>
    </p:spTree>
    <p:extLst>
      <p:ext uri="{BB962C8B-B14F-4D97-AF65-F5344CB8AC3E}">
        <p14:creationId xmlns:p14="http://schemas.microsoft.com/office/powerpoint/2010/main" val="29028224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FED52-7135-039B-DC11-B67D1989C527}"/>
              </a:ext>
            </a:extLst>
          </p:cNvPr>
          <p:cNvSpPr>
            <a:spLocks noGrp="1"/>
          </p:cNvSpPr>
          <p:nvPr>
            <p:ph type="title"/>
          </p:nvPr>
        </p:nvSpPr>
        <p:spPr/>
        <p:txBody>
          <a:bodyPr/>
          <a:lstStyle/>
          <a:p>
            <a:r>
              <a:rPr lang="en-GB" dirty="0"/>
              <a:t>Step 8</a:t>
            </a:r>
          </a:p>
        </p:txBody>
      </p:sp>
      <p:sp>
        <p:nvSpPr>
          <p:cNvPr id="3" name="Content Placeholder 2">
            <a:extLst>
              <a:ext uri="{FF2B5EF4-FFF2-40B4-BE49-F238E27FC236}">
                <a16:creationId xmlns:a16="http://schemas.microsoft.com/office/drawing/2014/main" id="{52FF1D93-608D-94D6-95CD-2CB2154FEBE1}"/>
              </a:ext>
            </a:extLst>
          </p:cNvPr>
          <p:cNvSpPr>
            <a:spLocks noGrp="1"/>
          </p:cNvSpPr>
          <p:nvPr>
            <p:ph idx="1"/>
          </p:nvPr>
        </p:nvSpPr>
        <p:spPr/>
        <p:txBody>
          <a:bodyPr/>
          <a:lstStyle/>
          <a:p>
            <a:r>
              <a:rPr lang="en-GB" b="1" i="0" dirty="0">
                <a:solidFill>
                  <a:srgbClr val="545454"/>
                </a:solidFill>
                <a:effectLst/>
                <a:latin typeface="Helvetica" panose="020B0604020202020204" pitchFamily="34" charset="0"/>
              </a:rPr>
              <a:t>Click </a:t>
            </a:r>
            <a:r>
              <a:rPr lang="en-GB" b="1" i="0" dirty="0">
                <a:solidFill>
                  <a:srgbClr val="545454"/>
                </a:solidFill>
                <a:effectLst/>
                <a:latin typeface="Lucida Sans Unicode" panose="020B0602030504020204" pitchFamily="34" charset="0"/>
              </a:rPr>
              <a:t>OK</a:t>
            </a:r>
            <a:r>
              <a:rPr lang="en-GB" b="1" i="0" dirty="0">
                <a:solidFill>
                  <a:srgbClr val="545454"/>
                </a:solidFill>
                <a:effectLst/>
                <a:latin typeface="Helvetica" panose="020B0604020202020204" pitchFamily="34" charset="0"/>
              </a:rPr>
              <a:t> to confirm your settings.</a:t>
            </a:r>
            <a:r>
              <a:rPr lang="en-GB" b="0" i="0" dirty="0">
                <a:solidFill>
                  <a:srgbClr val="545454"/>
                </a:solidFill>
                <a:effectLst/>
                <a:latin typeface="Helvetica" panose="020B0604020202020204" pitchFamily="34" charset="0"/>
              </a:rPr>
              <a:t> </a:t>
            </a:r>
          </a:p>
          <a:p>
            <a:r>
              <a:rPr lang="en-GB" b="0" i="0" dirty="0">
                <a:solidFill>
                  <a:srgbClr val="545454"/>
                </a:solidFill>
                <a:effectLst/>
                <a:latin typeface="Helvetica" panose="020B0604020202020204" pitchFamily="34" charset="0"/>
              </a:rPr>
              <a:t>Once you’re satisfied with the formatting of your booklet, click </a:t>
            </a:r>
            <a:r>
              <a:rPr lang="en-GB" b="1" i="0" dirty="0">
                <a:solidFill>
                  <a:srgbClr val="545454"/>
                </a:solidFill>
                <a:effectLst/>
                <a:latin typeface="Helvetica" panose="020B0604020202020204" pitchFamily="34" charset="0"/>
              </a:rPr>
              <a:t>OK</a:t>
            </a:r>
            <a:r>
              <a:rPr lang="en-GB" b="0" i="0" dirty="0">
                <a:solidFill>
                  <a:srgbClr val="545454"/>
                </a:solidFill>
                <a:effectLst/>
                <a:latin typeface="Helvetica" panose="020B0604020202020204" pitchFamily="34" charset="0"/>
              </a:rPr>
              <a:t>. </a:t>
            </a:r>
          </a:p>
          <a:p>
            <a:r>
              <a:rPr lang="en-GB" b="0" i="0" dirty="0">
                <a:solidFill>
                  <a:srgbClr val="545454"/>
                </a:solidFill>
                <a:effectLst/>
                <a:latin typeface="Helvetica" panose="020B0604020202020204" pitchFamily="34" charset="0"/>
              </a:rPr>
              <a:t>This will close the </a:t>
            </a:r>
            <a:r>
              <a:rPr lang="en-GB" b="1" i="0" dirty="0">
                <a:solidFill>
                  <a:srgbClr val="545454"/>
                </a:solidFill>
                <a:effectLst/>
                <a:latin typeface="Helvetica" panose="020B0604020202020204" pitchFamily="34" charset="0"/>
              </a:rPr>
              <a:t>Page Setup</a:t>
            </a:r>
            <a:r>
              <a:rPr lang="en-GB" b="0" i="0" dirty="0">
                <a:solidFill>
                  <a:srgbClr val="545454"/>
                </a:solidFill>
                <a:effectLst/>
                <a:latin typeface="Helvetica" panose="020B0604020202020204" pitchFamily="34" charset="0"/>
              </a:rPr>
              <a:t> window and apply your changes.</a:t>
            </a:r>
            <a:endParaRPr lang="en-GB" dirty="0"/>
          </a:p>
        </p:txBody>
      </p:sp>
    </p:spTree>
    <p:extLst>
      <p:ext uri="{BB962C8B-B14F-4D97-AF65-F5344CB8AC3E}">
        <p14:creationId xmlns:p14="http://schemas.microsoft.com/office/powerpoint/2010/main" val="36186807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3FB538-9DDB-CAE6-E2E1-B4A0E0BC4E38}"/>
              </a:ext>
            </a:extLst>
          </p:cNvPr>
          <p:cNvSpPr>
            <a:spLocks noGrp="1"/>
          </p:cNvSpPr>
          <p:nvPr>
            <p:ph type="title"/>
          </p:nvPr>
        </p:nvSpPr>
        <p:spPr/>
        <p:txBody>
          <a:bodyPr/>
          <a:lstStyle/>
          <a:p>
            <a:r>
              <a:rPr lang="en-US" dirty="0"/>
              <a:t>Video Guide</a:t>
            </a:r>
          </a:p>
        </p:txBody>
      </p:sp>
      <p:sp>
        <p:nvSpPr>
          <p:cNvPr id="3" name="Content Placeholder 2">
            <a:extLst>
              <a:ext uri="{FF2B5EF4-FFF2-40B4-BE49-F238E27FC236}">
                <a16:creationId xmlns:a16="http://schemas.microsoft.com/office/drawing/2014/main" id="{201A4398-41B8-DF32-B1CB-BBD33B8438C8}"/>
              </a:ext>
            </a:extLst>
          </p:cNvPr>
          <p:cNvSpPr>
            <a:spLocks noGrp="1"/>
          </p:cNvSpPr>
          <p:nvPr>
            <p:ph idx="1"/>
          </p:nvPr>
        </p:nvSpPr>
        <p:spPr/>
        <p:txBody>
          <a:bodyPr/>
          <a:lstStyle/>
          <a:p>
            <a:endParaRPr lang="en-US" dirty="0"/>
          </a:p>
          <a:p>
            <a:r>
              <a:rPr lang="en-US" dirty="0">
                <a:hlinkClick r:id="rId2"/>
              </a:rPr>
              <a:t>https://youtu.be/lRmeY0OEFbA</a:t>
            </a:r>
            <a:endParaRPr lang="en-US" dirty="0"/>
          </a:p>
          <a:p>
            <a:endParaRPr lang="en-US" dirty="0"/>
          </a:p>
        </p:txBody>
      </p:sp>
    </p:spTree>
    <p:extLst>
      <p:ext uri="{BB962C8B-B14F-4D97-AF65-F5344CB8AC3E}">
        <p14:creationId xmlns:p14="http://schemas.microsoft.com/office/powerpoint/2010/main" val="9611612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73826-54F8-15AD-A023-6523BBD2AB2C}"/>
              </a:ext>
            </a:extLst>
          </p:cNvPr>
          <p:cNvSpPr>
            <a:spLocks noGrp="1"/>
          </p:cNvSpPr>
          <p:nvPr>
            <p:ph type="title"/>
          </p:nvPr>
        </p:nvSpPr>
        <p:spPr/>
        <p:txBody>
          <a:bodyPr/>
          <a:lstStyle/>
          <a:p>
            <a:r>
              <a:rPr lang="en-US" dirty="0"/>
              <a:t>Practice, Practice, Practice</a:t>
            </a:r>
          </a:p>
        </p:txBody>
      </p:sp>
      <p:pic>
        <p:nvPicPr>
          <p:cNvPr id="1026" name="Picture 2" descr="Image result for images for Practice practice practice">
            <a:extLst>
              <a:ext uri="{FF2B5EF4-FFF2-40B4-BE49-F238E27FC236}">
                <a16:creationId xmlns:a16="http://schemas.microsoft.com/office/drawing/2014/main" id="{4514BACC-38AD-5025-3791-6F8197E80B4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1738648"/>
            <a:ext cx="12192000" cy="51193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099537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Integral</Template>
  <TotalTime>99</TotalTime>
  <Words>741</Words>
  <Application>Microsoft Macintosh PowerPoint</Application>
  <PresentationFormat>Widescreen</PresentationFormat>
  <Paragraphs>68</Paragraphs>
  <Slides>18</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Arial</vt:lpstr>
      <vt:lpstr>Helvetica</vt:lpstr>
      <vt:lpstr>inherit</vt:lpstr>
      <vt:lpstr>Lucida Sans Unicode</vt:lpstr>
      <vt:lpstr>Tw Cen MT</vt:lpstr>
      <vt:lpstr>Tw Cen MT Condensed</vt:lpstr>
      <vt:lpstr>Wingdings 3</vt:lpstr>
      <vt:lpstr>Integral</vt:lpstr>
      <vt:lpstr>Guide to creating a Booklet  using Microsoft Word</vt:lpstr>
      <vt:lpstr>Formatting</vt:lpstr>
      <vt:lpstr>Word Documents</vt:lpstr>
      <vt:lpstr>Margins</vt:lpstr>
      <vt:lpstr>First step</vt:lpstr>
      <vt:lpstr>Step 1</vt:lpstr>
      <vt:lpstr>Continued</vt:lpstr>
      <vt:lpstr> Second Step</vt:lpstr>
      <vt:lpstr>Step 2</vt:lpstr>
      <vt:lpstr>Step 3</vt:lpstr>
      <vt:lpstr>Step 4</vt:lpstr>
      <vt:lpstr>PowerPoint Presentation</vt:lpstr>
      <vt:lpstr>Step 5</vt:lpstr>
      <vt:lpstr>Step 6</vt:lpstr>
      <vt:lpstr>Step 7</vt:lpstr>
      <vt:lpstr>Step 8</vt:lpstr>
      <vt:lpstr>Video Guide</vt:lpstr>
      <vt:lpstr>Practice, Practice, Practice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Make a Booklet in Word</dc:title>
  <dc:creator>Ogochukwu Agunenye</dc:creator>
  <cp:lastModifiedBy>Microsoft Office User</cp:lastModifiedBy>
  <cp:revision>3</cp:revision>
  <dcterms:created xsi:type="dcterms:W3CDTF">2023-03-03T08:59:43Z</dcterms:created>
  <dcterms:modified xsi:type="dcterms:W3CDTF">2023-03-20T06:18:13Z</dcterms:modified>
</cp:coreProperties>
</file>