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1F7FC0-40D9-40FA-81A3-EA9C94D1B0DC}" v="14" dt="2022-06-14T22:09:37.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ewel Ahmed (2117693)" userId="b619405b-9551-45ec-a59c-29a33f7f7305" providerId="ADAL" clId="{951F7FC0-40D9-40FA-81A3-EA9C94D1B0DC}"/>
    <pc:docChg chg="custSel modSld">
      <pc:chgData name="Md Jewel Ahmed (2117693)" userId="b619405b-9551-45ec-a59c-29a33f7f7305" providerId="ADAL" clId="{951F7FC0-40D9-40FA-81A3-EA9C94D1B0DC}" dt="2022-06-15T22:00:02.489" v="678" actId="20577"/>
      <pc:docMkLst>
        <pc:docMk/>
      </pc:docMkLst>
      <pc:sldChg chg="addSp delSp modSp mod">
        <pc:chgData name="Md Jewel Ahmed (2117693)" userId="b619405b-9551-45ec-a59c-29a33f7f7305" providerId="ADAL" clId="{951F7FC0-40D9-40FA-81A3-EA9C94D1B0DC}" dt="2022-06-15T22:00:02.489" v="678" actId="20577"/>
        <pc:sldMkLst>
          <pc:docMk/>
          <pc:sldMk cId="1465222497" sldId="256"/>
        </pc:sldMkLst>
        <pc:spChg chg="add mod">
          <ac:chgData name="Md Jewel Ahmed (2117693)" userId="b619405b-9551-45ec-a59c-29a33f7f7305" providerId="ADAL" clId="{951F7FC0-40D9-40FA-81A3-EA9C94D1B0DC}" dt="2022-06-14T21:47:20.220" v="320" actId="1076"/>
          <ac:spMkLst>
            <pc:docMk/>
            <pc:sldMk cId="1465222497" sldId="256"/>
            <ac:spMk id="2" creationId="{549D6CC1-697D-6D48-4C4B-F5B0DBC2C1CF}"/>
          </ac:spMkLst>
        </pc:spChg>
        <pc:spChg chg="add mod">
          <ac:chgData name="Md Jewel Ahmed (2117693)" userId="b619405b-9551-45ec-a59c-29a33f7f7305" providerId="ADAL" clId="{951F7FC0-40D9-40FA-81A3-EA9C94D1B0DC}" dt="2022-06-14T22:20:35.827" v="487" actId="1076"/>
          <ac:spMkLst>
            <pc:docMk/>
            <pc:sldMk cId="1465222497" sldId="256"/>
            <ac:spMk id="3" creationId="{E8410E01-5A43-5D79-9C0A-5EDA0CE53634}"/>
          </ac:spMkLst>
        </pc:spChg>
        <pc:spChg chg="del">
          <ac:chgData name="Md Jewel Ahmed (2117693)" userId="b619405b-9551-45ec-a59c-29a33f7f7305" providerId="ADAL" clId="{951F7FC0-40D9-40FA-81A3-EA9C94D1B0DC}" dt="2022-06-14T21:45:57.938" v="301" actId="478"/>
          <ac:spMkLst>
            <pc:docMk/>
            <pc:sldMk cId="1465222497" sldId="256"/>
            <ac:spMk id="4" creationId="{9A100CA5-D0F2-8486-7DAA-46814E654A68}"/>
          </ac:spMkLst>
        </pc:spChg>
        <pc:spChg chg="mod">
          <ac:chgData name="Md Jewel Ahmed (2117693)" userId="b619405b-9551-45ec-a59c-29a33f7f7305" providerId="ADAL" clId="{951F7FC0-40D9-40FA-81A3-EA9C94D1B0DC}" dt="2022-06-15T20:03:45.292" v="500" actId="20577"/>
          <ac:spMkLst>
            <pc:docMk/>
            <pc:sldMk cId="1465222497" sldId="256"/>
            <ac:spMk id="6" creationId="{33813693-FF81-D6EA-1FB3-945258A955FA}"/>
          </ac:spMkLst>
        </pc:spChg>
        <pc:spChg chg="mod">
          <ac:chgData name="Md Jewel Ahmed (2117693)" userId="b619405b-9551-45ec-a59c-29a33f7f7305" providerId="ADAL" clId="{951F7FC0-40D9-40FA-81A3-EA9C94D1B0DC}" dt="2022-06-14T21:36:34.016" v="295" actId="20577"/>
          <ac:spMkLst>
            <pc:docMk/>
            <pc:sldMk cId="1465222497" sldId="256"/>
            <ac:spMk id="18" creationId="{D13E9C08-21BB-2BD0-5298-F0EE32B8E11A}"/>
          </ac:spMkLst>
        </pc:spChg>
        <pc:spChg chg="mod">
          <ac:chgData name="Md Jewel Ahmed (2117693)" userId="b619405b-9551-45ec-a59c-29a33f7f7305" providerId="ADAL" clId="{951F7FC0-40D9-40FA-81A3-EA9C94D1B0DC}" dt="2022-06-15T22:00:02.489" v="678" actId="20577"/>
          <ac:spMkLst>
            <pc:docMk/>
            <pc:sldMk cId="1465222497" sldId="256"/>
            <ac:spMk id="22" creationId="{C1E0D42E-F4B3-ECD7-CF34-3A6FDD14AA8F}"/>
          </ac:spMkLst>
        </pc:spChg>
        <pc:picChg chg="mod">
          <ac:chgData name="Md Jewel Ahmed (2117693)" userId="b619405b-9551-45ec-a59c-29a33f7f7305" providerId="ADAL" clId="{951F7FC0-40D9-40FA-81A3-EA9C94D1B0DC}" dt="2022-06-14T21:55:57.088" v="380" actId="1076"/>
          <ac:picMkLst>
            <pc:docMk/>
            <pc:sldMk cId="1465222497" sldId="256"/>
            <ac:picMk id="9" creationId="{24FA1BC7-CF5F-1B9A-F0ED-1121C8981EB1}"/>
          </ac:picMkLst>
        </pc:picChg>
      </pc:sldChg>
      <pc:sldChg chg="addSp delSp modSp mod">
        <pc:chgData name="Md Jewel Ahmed (2117693)" userId="b619405b-9551-45ec-a59c-29a33f7f7305" providerId="ADAL" clId="{951F7FC0-40D9-40FA-81A3-EA9C94D1B0DC}" dt="2022-06-14T22:32:50.428" v="490" actId="1076"/>
        <pc:sldMkLst>
          <pc:docMk/>
          <pc:sldMk cId="2899203326" sldId="257"/>
        </pc:sldMkLst>
        <pc:spChg chg="mod">
          <ac:chgData name="Md Jewel Ahmed (2117693)" userId="b619405b-9551-45ec-a59c-29a33f7f7305" providerId="ADAL" clId="{951F7FC0-40D9-40FA-81A3-EA9C94D1B0DC}" dt="2022-06-14T18:42:43.972" v="30" actId="20577"/>
          <ac:spMkLst>
            <pc:docMk/>
            <pc:sldMk cId="2899203326" sldId="257"/>
            <ac:spMk id="3" creationId="{7DDD40B9-D7ED-04C0-F0EC-234AE68A1677}"/>
          </ac:spMkLst>
        </pc:spChg>
        <pc:spChg chg="mod">
          <ac:chgData name="Md Jewel Ahmed (2117693)" userId="b619405b-9551-45ec-a59c-29a33f7f7305" providerId="ADAL" clId="{951F7FC0-40D9-40FA-81A3-EA9C94D1B0DC}" dt="2022-06-14T22:32:50.428" v="490" actId="1076"/>
          <ac:spMkLst>
            <pc:docMk/>
            <pc:sldMk cId="2899203326" sldId="257"/>
            <ac:spMk id="5" creationId="{08E5F0EF-A161-D44A-8B71-D87E7FD5E71E}"/>
          </ac:spMkLst>
        </pc:spChg>
        <pc:spChg chg="add del mod">
          <ac:chgData name="Md Jewel Ahmed (2117693)" userId="b619405b-9551-45ec-a59c-29a33f7f7305" providerId="ADAL" clId="{951F7FC0-40D9-40FA-81A3-EA9C94D1B0DC}" dt="2022-06-14T18:39:10.167" v="4" actId="478"/>
          <ac:spMkLst>
            <pc:docMk/>
            <pc:sldMk cId="2899203326" sldId="257"/>
            <ac:spMk id="6" creationId="{FF1A79BB-1A66-2347-BDB8-3D35030A3DC0}"/>
          </ac:spMkLst>
        </pc:spChg>
        <pc:spChg chg="add mod">
          <ac:chgData name="Md Jewel Ahmed (2117693)" userId="b619405b-9551-45ec-a59c-29a33f7f7305" providerId="ADAL" clId="{951F7FC0-40D9-40FA-81A3-EA9C94D1B0DC}" dt="2022-06-14T18:46:24.647" v="38" actId="1076"/>
          <ac:spMkLst>
            <pc:docMk/>
            <pc:sldMk cId="2899203326" sldId="257"/>
            <ac:spMk id="7" creationId="{DA84A758-AEA3-377C-2D30-6A660CFFB745}"/>
          </ac:spMkLst>
        </pc:spChg>
      </pc:sldChg>
      <pc:sldChg chg="modSp mod">
        <pc:chgData name="Md Jewel Ahmed (2117693)" userId="b619405b-9551-45ec-a59c-29a33f7f7305" providerId="ADAL" clId="{951F7FC0-40D9-40FA-81A3-EA9C94D1B0DC}" dt="2022-06-15T20:13:02.888" v="518" actId="20577"/>
        <pc:sldMkLst>
          <pc:docMk/>
          <pc:sldMk cId="2860111629" sldId="258"/>
        </pc:sldMkLst>
        <pc:spChg chg="mod">
          <ac:chgData name="Md Jewel Ahmed (2117693)" userId="b619405b-9551-45ec-a59c-29a33f7f7305" providerId="ADAL" clId="{951F7FC0-40D9-40FA-81A3-EA9C94D1B0DC}" dt="2022-06-14T18:49:49.232" v="47" actId="20577"/>
          <ac:spMkLst>
            <pc:docMk/>
            <pc:sldMk cId="2860111629" sldId="258"/>
            <ac:spMk id="5" creationId="{8765DC74-CAC3-CF47-B34A-BECD59569615}"/>
          </ac:spMkLst>
        </pc:spChg>
        <pc:spChg chg="mod">
          <ac:chgData name="Md Jewel Ahmed (2117693)" userId="b619405b-9551-45ec-a59c-29a33f7f7305" providerId="ADAL" clId="{951F7FC0-40D9-40FA-81A3-EA9C94D1B0DC}" dt="2022-06-14T18:50:02.603" v="49" actId="255"/>
          <ac:spMkLst>
            <pc:docMk/>
            <pc:sldMk cId="2860111629" sldId="258"/>
            <ac:spMk id="11" creationId="{8D32C9B8-078A-67EA-C15D-A1EC90C8E054}"/>
          </ac:spMkLst>
        </pc:spChg>
        <pc:spChg chg="mod">
          <ac:chgData name="Md Jewel Ahmed (2117693)" userId="b619405b-9551-45ec-a59c-29a33f7f7305" providerId="ADAL" clId="{951F7FC0-40D9-40FA-81A3-EA9C94D1B0DC}" dt="2022-06-15T20:13:02.888" v="518" actId="20577"/>
          <ac:spMkLst>
            <pc:docMk/>
            <pc:sldMk cId="2860111629" sldId="258"/>
            <ac:spMk id="21" creationId="{295F8FB4-E55F-1F4B-5209-3CDC0E7F8379}"/>
          </ac:spMkLst>
        </pc:spChg>
        <pc:spChg chg="mod">
          <ac:chgData name="Md Jewel Ahmed (2117693)" userId="b619405b-9551-45ec-a59c-29a33f7f7305" providerId="ADAL" clId="{951F7FC0-40D9-40FA-81A3-EA9C94D1B0DC}" dt="2022-06-14T18:57:25.159" v="129" actId="113"/>
          <ac:spMkLst>
            <pc:docMk/>
            <pc:sldMk cId="2860111629" sldId="258"/>
            <ac:spMk id="24" creationId="{993DAE54-1791-14FC-8D59-EFF38372BC9F}"/>
          </ac:spMkLst>
        </pc:spChg>
        <pc:spChg chg="mod">
          <ac:chgData name="Md Jewel Ahmed (2117693)" userId="b619405b-9551-45ec-a59c-29a33f7f7305" providerId="ADAL" clId="{951F7FC0-40D9-40FA-81A3-EA9C94D1B0DC}" dt="2022-06-14T22:15:46.887" v="486" actId="1076"/>
          <ac:spMkLst>
            <pc:docMk/>
            <pc:sldMk cId="2860111629" sldId="258"/>
            <ac:spMk id="41" creationId="{792F23EF-7580-576E-92BB-3F6092E4F06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FD2A25-98EF-4F4F-A123-420AD52857FE}" type="datetimeFigureOut">
              <a:rPr lang="en-GB" smtClean="0"/>
              <a:t>15/06/2022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2652678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D2A25-98EF-4F4F-A123-420AD52857FE}" type="datetimeFigureOut">
              <a:rPr lang="en-GB" smtClean="0"/>
              <a:t>15/06/2022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2979230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FD2A25-98EF-4F4F-A123-420AD52857FE}" type="datetimeFigureOut">
              <a:rPr lang="en-GB" smtClean="0"/>
              <a:t>15/06/2022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298924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FD2A25-98EF-4F4F-A123-420AD52857FE}" type="datetimeFigureOut">
              <a:rPr lang="en-GB" smtClean="0"/>
              <a:t>15/06/2022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2525299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FD2A25-98EF-4F4F-A123-420AD52857FE}" type="datetimeFigureOut">
              <a:rPr lang="en-GB" smtClean="0"/>
              <a:t>15/06/2022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607363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FD2A25-98EF-4F4F-A123-420AD52857FE}" type="datetimeFigureOut">
              <a:rPr lang="en-GB" smtClean="0"/>
              <a:t>15/06/2022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370069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FD2A25-98EF-4F4F-A123-420AD52857FE}" type="datetimeFigureOut">
              <a:rPr lang="en-GB" smtClean="0"/>
              <a:t>15/06/2022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167224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D2A25-98EF-4F4F-A123-420AD52857FE}" type="datetimeFigureOut">
              <a:rPr lang="en-GB" smtClean="0"/>
              <a:t>15/06/2022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168269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D2A25-98EF-4F4F-A123-420AD52857FE}" type="datetimeFigureOut">
              <a:rPr lang="en-GB" smtClean="0"/>
              <a:t>15/06/2022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481603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D2A25-98EF-4F4F-A123-420AD52857FE}" type="datetimeFigureOut">
              <a:rPr lang="en-GB" smtClean="0"/>
              <a:t>15/06/2022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3824200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D2A25-98EF-4F4F-A123-420AD52857FE}" type="datetimeFigureOut">
              <a:rPr lang="en-GB" smtClean="0"/>
              <a:t>15/06/2022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4346F-08C8-4F8D-BFB7-ABE7050E8ABA}" type="slidenum">
              <a:rPr lang="en-GB" smtClean="0"/>
              <a:t>‹#›</a:t>
            </a:fld>
            <a:endParaRPr lang="en-GB"/>
          </a:p>
        </p:txBody>
      </p:sp>
    </p:spTree>
    <p:extLst>
      <p:ext uri="{BB962C8B-B14F-4D97-AF65-F5344CB8AC3E}">
        <p14:creationId xmlns:p14="http://schemas.microsoft.com/office/powerpoint/2010/main" val="3573968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FD2A25-98EF-4F4F-A123-420AD52857FE}" type="datetimeFigureOut">
              <a:rPr lang="en-GB" smtClean="0"/>
              <a:t>15/06/2022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B4346F-08C8-4F8D-BFB7-ABE7050E8ABA}" type="slidenum">
              <a:rPr lang="en-GB" smtClean="0"/>
              <a:t>‹#›</a:t>
            </a:fld>
            <a:endParaRPr lang="en-GB"/>
          </a:p>
        </p:txBody>
      </p:sp>
    </p:spTree>
    <p:extLst>
      <p:ext uri="{BB962C8B-B14F-4D97-AF65-F5344CB8AC3E}">
        <p14:creationId xmlns:p14="http://schemas.microsoft.com/office/powerpoint/2010/main" val="24593907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hyperlink" Target="https://www.canva.com/create/restaurant-menus/" TargetMode="External"/><Relationship Id="rId7" Type="http://schemas.openxmlformats.org/officeDocument/2006/relationships/hyperlink" Target="https://winefolly.com/wine-basics-beginners-guide/" TargetMode="External"/><Relationship Id="rId2" Type="http://schemas.openxmlformats.org/officeDocument/2006/relationships/hyperlink" Target="https://www.bbcgoodfood.com/recipes" TargetMode="External"/><Relationship Id="rId1" Type="http://schemas.openxmlformats.org/officeDocument/2006/relationships/slideLayout" Target="../slideLayouts/slideLayout7.xml"/><Relationship Id="rId6" Type="http://schemas.openxmlformats.org/officeDocument/2006/relationships/hyperlink" Target="https://blog.typsy.com/prepare-to-reopen-develop-menu" TargetMode="External"/><Relationship Id="rId5" Type="http://schemas.openxmlformats.org/officeDocument/2006/relationships/hyperlink" Target="https://nomadparadise.com/welsh-food/" TargetMode="External"/><Relationship Id="rId4" Type="http://schemas.openxmlformats.org/officeDocument/2006/relationships/hyperlink" Target="https://www.food.gov.uk/sites/default/files/media/document/top-allergy-typ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813693-FF81-D6EA-1FB3-945258A955FA}"/>
              </a:ext>
            </a:extLst>
          </p:cNvPr>
          <p:cNvSpPr txBox="1"/>
          <p:nvPr/>
        </p:nvSpPr>
        <p:spPr>
          <a:xfrm>
            <a:off x="3563709" y="619476"/>
            <a:ext cx="5064580" cy="461665"/>
          </a:xfrm>
          <a:prstGeom prst="rect">
            <a:avLst/>
          </a:prstGeom>
          <a:noFill/>
        </p:spPr>
        <p:txBody>
          <a:bodyPr wrap="square">
            <a:spAutoFit/>
          </a:bodyPr>
          <a:lstStyle/>
          <a:p>
            <a:pPr algn="ctr"/>
            <a:r>
              <a:rPr lang="en-GB" sz="1200" b="1" dirty="0"/>
              <a:t>225 Mumbles Road, Swansea, SA3 4MJ, Order by phone: 0179 100 6220</a:t>
            </a:r>
          </a:p>
          <a:p>
            <a:pPr algn="ctr"/>
            <a:r>
              <a:rPr lang="en-GB" sz="1200" b="1" dirty="0"/>
              <a:t>Order online: www.hoteltrinity.co.uk, e-mail us on</a:t>
            </a:r>
            <a:r>
              <a:rPr lang="en-GB" sz="1200" b="1"/>
              <a:t>: info@hoteltrinity.</a:t>
            </a:r>
            <a:r>
              <a:rPr lang="en-GB" sz="1200" b="1" dirty="0"/>
              <a:t>co.uk  </a:t>
            </a:r>
          </a:p>
        </p:txBody>
      </p:sp>
      <p:pic>
        <p:nvPicPr>
          <p:cNvPr id="9" name="Picture 8">
            <a:extLst>
              <a:ext uri="{FF2B5EF4-FFF2-40B4-BE49-F238E27FC236}">
                <a16:creationId xmlns:a16="http://schemas.microsoft.com/office/drawing/2014/main" id="{24FA1BC7-CF5F-1B9A-F0ED-1121C8981EB1}"/>
              </a:ext>
            </a:extLst>
          </p:cNvPr>
          <p:cNvPicPr>
            <a:picLocks noChangeAspect="1"/>
          </p:cNvPicPr>
          <p:nvPr/>
        </p:nvPicPr>
        <p:blipFill>
          <a:blip r:embed="rId2"/>
          <a:stretch>
            <a:fillRect/>
          </a:stretch>
        </p:blipFill>
        <p:spPr>
          <a:xfrm>
            <a:off x="2424460" y="75053"/>
            <a:ext cx="908354" cy="1008273"/>
          </a:xfrm>
          <a:prstGeom prst="rect">
            <a:avLst/>
          </a:prstGeom>
        </p:spPr>
      </p:pic>
      <p:sp>
        <p:nvSpPr>
          <p:cNvPr id="11" name="TextBox 10">
            <a:extLst>
              <a:ext uri="{FF2B5EF4-FFF2-40B4-BE49-F238E27FC236}">
                <a16:creationId xmlns:a16="http://schemas.microsoft.com/office/drawing/2014/main" id="{67BB49E7-E22D-5642-8B12-583ABF099AD2}"/>
              </a:ext>
            </a:extLst>
          </p:cNvPr>
          <p:cNvSpPr txBox="1"/>
          <p:nvPr/>
        </p:nvSpPr>
        <p:spPr>
          <a:xfrm>
            <a:off x="269267" y="184798"/>
            <a:ext cx="1980035" cy="646331"/>
          </a:xfrm>
          <a:prstGeom prst="rect">
            <a:avLst/>
          </a:prstGeom>
          <a:noFill/>
        </p:spPr>
        <p:txBody>
          <a:bodyPr wrap="square">
            <a:spAutoFit/>
          </a:bodyPr>
          <a:lstStyle/>
          <a:p>
            <a:pPr algn="ctr"/>
            <a:r>
              <a:rPr lang="en-GB" sz="1200" b="1" dirty="0"/>
              <a:t>We are open</a:t>
            </a:r>
          </a:p>
          <a:p>
            <a:pPr algn="ctr"/>
            <a:r>
              <a:rPr lang="en-GB" sz="1200" b="1" dirty="0"/>
              <a:t>Monday-Thursday 4-10pm Friday-Sunday 4-11 pm</a:t>
            </a:r>
          </a:p>
        </p:txBody>
      </p:sp>
      <p:cxnSp>
        <p:nvCxnSpPr>
          <p:cNvPr id="13" name="Straight Connector 12">
            <a:extLst>
              <a:ext uri="{FF2B5EF4-FFF2-40B4-BE49-F238E27FC236}">
                <a16:creationId xmlns:a16="http://schemas.microsoft.com/office/drawing/2014/main" id="{05AFF0B8-99A1-4AB6-3F95-47F547E32376}"/>
              </a:ext>
            </a:extLst>
          </p:cNvPr>
          <p:cNvCxnSpPr>
            <a:cxnSpLocks/>
          </p:cNvCxnSpPr>
          <p:nvPr/>
        </p:nvCxnSpPr>
        <p:spPr>
          <a:xfrm>
            <a:off x="329486" y="1231641"/>
            <a:ext cx="11533027" cy="0"/>
          </a:xfrm>
          <a:prstGeom prst="line">
            <a:avLst/>
          </a:prstGeom>
          <a:ln w="31750"/>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A2835E57-4027-F008-651D-8DDC8A1B3203}"/>
              </a:ext>
            </a:extLst>
          </p:cNvPr>
          <p:cNvSpPr txBox="1"/>
          <p:nvPr/>
        </p:nvSpPr>
        <p:spPr>
          <a:xfrm>
            <a:off x="269267" y="736655"/>
            <a:ext cx="1980035" cy="400110"/>
          </a:xfrm>
          <a:prstGeom prst="rect">
            <a:avLst/>
          </a:prstGeom>
          <a:noFill/>
        </p:spPr>
        <p:txBody>
          <a:bodyPr wrap="square">
            <a:spAutoFit/>
          </a:bodyPr>
          <a:lstStyle/>
          <a:p>
            <a:r>
              <a:rPr lang="en-GB" sz="2000" b="1" dirty="0"/>
              <a:t>Takeaway Menu</a:t>
            </a:r>
          </a:p>
        </p:txBody>
      </p:sp>
      <p:sp>
        <p:nvSpPr>
          <p:cNvPr id="18" name="TextBox 17">
            <a:extLst>
              <a:ext uri="{FF2B5EF4-FFF2-40B4-BE49-F238E27FC236}">
                <a16:creationId xmlns:a16="http://schemas.microsoft.com/office/drawing/2014/main" id="{D13E9C08-21BB-2BD0-5298-F0EE32B8E11A}"/>
              </a:ext>
            </a:extLst>
          </p:cNvPr>
          <p:cNvSpPr txBox="1"/>
          <p:nvPr/>
        </p:nvSpPr>
        <p:spPr>
          <a:xfrm>
            <a:off x="262034" y="1508272"/>
            <a:ext cx="5833965" cy="5232202"/>
          </a:xfrm>
          <a:prstGeom prst="rect">
            <a:avLst/>
          </a:prstGeom>
          <a:noFill/>
        </p:spPr>
        <p:txBody>
          <a:bodyPr wrap="square">
            <a:spAutoFit/>
          </a:bodyPr>
          <a:lstStyle/>
          <a:p>
            <a:pPr algn="just"/>
            <a:r>
              <a:rPr lang="en-GB" sz="2000" b="1" u="sng" dirty="0"/>
              <a:t>Starters</a:t>
            </a:r>
          </a:p>
          <a:p>
            <a:pPr algn="just"/>
            <a:endParaRPr lang="en-GB" b="1" dirty="0"/>
          </a:p>
          <a:p>
            <a:pPr algn="just"/>
            <a:r>
              <a:rPr lang="en-GB" sz="1200" b="1" dirty="0"/>
              <a:t>Welsh Rarebit- </a:t>
            </a:r>
            <a:r>
              <a:rPr lang="en-GB" sz="1200" dirty="0">
                <a:highlight>
                  <a:srgbClr val="00FF00"/>
                </a:highlight>
              </a:rPr>
              <a:t>(V)</a:t>
            </a:r>
            <a:r>
              <a:rPr lang="en-GB" sz="1200" dirty="0"/>
              <a:t> Welsh cheese sauce with beer, mustard, Worcestershire                      </a:t>
            </a:r>
            <a:r>
              <a:rPr lang="en-GB" sz="1000" dirty="0"/>
              <a:t>6.90</a:t>
            </a:r>
            <a:r>
              <a:rPr lang="en-GB" sz="1200" dirty="0"/>
              <a:t> </a:t>
            </a:r>
          </a:p>
          <a:p>
            <a:pPr algn="just"/>
            <a:r>
              <a:rPr lang="en-GB" sz="1200" dirty="0"/>
              <a:t>sauce, pinch of cayenne pepper on thick slice toasted bread. </a:t>
            </a:r>
          </a:p>
          <a:p>
            <a:pPr algn="just"/>
            <a:endParaRPr lang="en-GB" sz="1200" dirty="0"/>
          </a:p>
          <a:p>
            <a:pPr algn="just"/>
            <a:r>
              <a:rPr lang="en-GB" sz="1200" b="1" dirty="0"/>
              <a:t>Laverbread- </a:t>
            </a:r>
            <a:r>
              <a:rPr lang="en-GB" sz="1200" dirty="0"/>
              <a:t>harvested seaweed oatmeal patties served with bacon and egg.                   </a:t>
            </a:r>
            <a:r>
              <a:rPr lang="en-GB" sz="1000" dirty="0"/>
              <a:t>6.50</a:t>
            </a:r>
          </a:p>
          <a:p>
            <a:pPr algn="just"/>
            <a:endParaRPr lang="en-GB" sz="1200" dirty="0"/>
          </a:p>
          <a:p>
            <a:pPr algn="just"/>
            <a:r>
              <a:rPr lang="en-GB" sz="1200" b="1" dirty="0"/>
              <a:t>Baked Cauliflower Steak- </a:t>
            </a:r>
            <a:r>
              <a:rPr lang="en-GB" sz="1200" dirty="0">
                <a:highlight>
                  <a:srgbClr val="00FF00"/>
                </a:highlight>
              </a:rPr>
              <a:t>(V)</a:t>
            </a:r>
            <a:r>
              <a:rPr lang="en-GB" sz="1200" dirty="0"/>
              <a:t> seasoned cauliflower with parsley, sriracha,                         </a:t>
            </a:r>
            <a:r>
              <a:rPr lang="en-GB" sz="1000" dirty="0"/>
              <a:t>7.95</a:t>
            </a:r>
          </a:p>
          <a:p>
            <a:pPr algn="just"/>
            <a:r>
              <a:rPr lang="en-GB" sz="1200" dirty="0"/>
              <a:t>sour cream, radish and toasted hazelnuts.</a:t>
            </a:r>
          </a:p>
          <a:p>
            <a:pPr algn="just"/>
            <a:endParaRPr lang="en-GB" sz="1200" dirty="0"/>
          </a:p>
          <a:p>
            <a:pPr algn="just"/>
            <a:r>
              <a:rPr lang="en-GB" sz="1200" b="1" dirty="0"/>
              <a:t>Classic Chicken Caesar Salad- </a:t>
            </a:r>
            <a:r>
              <a:rPr lang="en-GB" sz="1200" dirty="0"/>
              <a:t>chicken breast, balsamic vinegar, grated parmesan            </a:t>
            </a:r>
            <a:r>
              <a:rPr lang="en-GB" sz="1000" dirty="0"/>
              <a:t>8.50</a:t>
            </a:r>
          </a:p>
          <a:p>
            <a:pPr algn="just"/>
            <a:r>
              <a:rPr lang="en-GB" sz="1200" dirty="0"/>
              <a:t>cheese, real mayonnaise, cos lettuce and croutons.</a:t>
            </a:r>
          </a:p>
          <a:p>
            <a:pPr algn="just"/>
            <a:endParaRPr lang="en-GB" sz="1200" dirty="0"/>
          </a:p>
          <a:p>
            <a:pPr algn="just"/>
            <a:r>
              <a:rPr lang="en-GB" sz="1200" b="1" dirty="0"/>
              <a:t>Spiced Carrot &amp; Lentil Soup-</a:t>
            </a:r>
            <a:r>
              <a:rPr lang="en-GB" sz="1200" dirty="0"/>
              <a:t> </a:t>
            </a:r>
            <a:r>
              <a:rPr lang="en-GB" sz="1200" dirty="0">
                <a:highlight>
                  <a:srgbClr val="00FF00"/>
                </a:highlight>
              </a:rPr>
              <a:t>(V)</a:t>
            </a:r>
            <a:r>
              <a:rPr lang="en-GB" sz="1200" dirty="0"/>
              <a:t> carrot, split red lentils, vegetable stock, pinch                </a:t>
            </a:r>
            <a:r>
              <a:rPr lang="en-GB" sz="1000" dirty="0"/>
              <a:t>5.85</a:t>
            </a:r>
          </a:p>
          <a:p>
            <a:pPr algn="just"/>
            <a:r>
              <a:rPr lang="en-GB" sz="1200" dirty="0"/>
              <a:t>of cumin seed and chilli flakes served with bread.</a:t>
            </a:r>
          </a:p>
          <a:p>
            <a:pPr algn="just"/>
            <a:endParaRPr lang="en-GB" sz="1200" dirty="0"/>
          </a:p>
          <a:p>
            <a:pPr algn="just"/>
            <a:endParaRPr lang="en-GB" sz="1200" dirty="0"/>
          </a:p>
          <a:p>
            <a:pPr algn="just"/>
            <a:r>
              <a:rPr lang="en-GB" sz="2000" b="1" u="sng" dirty="0"/>
              <a:t>Sides</a:t>
            </a:r>
          </a:p>
          <a:p>
            <a:pPr algn="just"/>
            <a:endParaRPr lang="en-GB" sz="1200" dirty="0"/>
          </a:p>
          <a:p>
            <a:pPr algn="just"/>
            <a:r>
              <a:rPr lang="en-GB" sz="1200" b="1" dirty="0"/>
              <a:t>Potato wedges- </a:t>
            </a:r>
            <a:r>
              <a:rPr lang="en-GB" sz="1200" dirty="0">
                <a:highlight>
                  <a:srgbClr val="00FF00"/>
                </a:highlight>
              </a:rPr>
              <a:t>(V)</a:t>
            </a:r>
            <a:r>
              <a:rPr lang="en-GB" sz="1200" dirty="0"/>
              <a:t> comes with soured cream dip.                                                                 </a:t>
            </a:r>
            <a:r>
              <a:rPr lang="en-GB" sz="1000" dirty="0"/>
              <a:t>3.95</a:t>
            </a:r>
          </a:p>
          <a:p>
            <a:pPr algn="just"/>
            <a:endParaRPr lang="en-GB" sz="1200" dirty="0"/>
          </a:p>
          <a:p>
            <a:pPr algn="just"/>
            <a:r>
              <a:rPr lang="en-GB" sz="1200" b="1" dirty="0"/>
              <a:t>Cauliflower rice- </a:t>
            </a:r>
            <a:r>
              <a:rPr lang="en-GB" sz="1200" dirty="0">
                <a:highlight>
                  <a:srgbClr val="00FF00"/>
                </a:highlight>
              </a:rPr>
              <a:t>(V)</a:t>
            </a:r>
            <a:r>
              <a:rPr lang="en-GB" sz="1200" dirty="0"/>
              <a:t> seasoned with toasted cumin seeds, stirred with coriander.             </a:t>
            </a:r>
            <a:r>
              <a:rPr lang="en-GB" sz="1000" dirty="0"/>
              <a:t>4.50</a:t>
            </a:r>
          </a:p>
          <a:p>
            <a:pPr algn="just"/>
            <a:endParaRPr lang="en-GB" sz="1200" dirty="0"/>
          </a:p>
          <a:p>
            <a:pPr algn="just"/>
            <a:r>
              <a:rPr lang="en-GB" sz="1200" b="1" dirty="0"/>
              <a:t>Classic homemade coleslaw- </a:t>
            </a:r>
            <a:r>
              <a:rPr lang="en-GB" sz="1200" dirty="0">
                <a:highlight>
                  <a:srgbClr val="00FF00"/>
                </a:highlight>
              </a:rPr>
              <a:t>(V)</a:t>
            </a:r>
            <a:r>
              <a:rPr lang="en-GB" sz="1200" dirty="0"/>
              <a:t> white cabbage, carrot, red onion, mayonnaise,             </a:t>
            </a:r>
            <a:r>
              <a:rPr lang="en-GB" sz="1000" dirty="0"/>
              <a:t>4.20</a:t>
            </a:r>
          </a:p>
          <a:p>
            <a:pPr algn="just"/>
            <a:r>
              <a:rPr lang="en-GB" sz="1200" dirty="0"/>
              <a:t>mustard, herbs and pinch of paprika.</a:t>
            </a:r>
          </a:p>
        </p:txBody>
      </p:sp>
      <p:sp>
        <p:nvSpPr>
          <p:cNvPr id="22" name="TextBox 21">
            <a:extLst>
              <a:ext uri="{FF2B5EF4-FFF2-40B4-BE49-F238E27FC236}">
                <a16:creationId xmlns:a16="http://schemas.microsoft.com/office/drawing/2014/main" id="{C1E0D42E-F4B3-ECD7-CF34-3A6FDD14AA8F}"/>
              </a:ext>
            </a:extLst>
          </p:cNvPr>
          <p:cNvSpPr txBox="1"/>
          <p:nvPr/>
        </p:nvSpPr>
        <p:spPr>
          <a:xfrm>
            <a:off x="6252420" y="1508491"/>
            <a:ext cx="5712664" cy="3447098"/>
          </a:xfrm>
          <a:prstGeom prst="rect">
            <a:avLst/>
          </a:prstGeom>
          <a:noFill/>
        </p:spPr>
        <p:txBody>
          <a:bodyPr wrap="square">
            <a:spAutoFit/>
          </a:bodyPr>
          <a:lstStyle/>
          <a:p>
            <a:r>
              <a:rPr lang="en-GB" sz="2000" b="1" u="sng" dirty="0"/>
              <a:t>Mains</a:t>
            </a:r>
          </a:p>
          <a:p>
            <a:endParaRPr lang="en-GB" b="1" dirty="0"/>
          </a:p>
          <a:p>
            <a:r>
              <a:rPr lang="en-GB" sz="1200" b="1" dirty="0"/>
              <a:t>Lamb Cawl- </a:t>
            </a:r>
            <a:r>
              <a:rPr lang="en-GB" sz="1200" dirty="0"/>
              <a:t>traditional Welsh cawl, tender lamb stew with root vegetables,               </a:t>
            </a:r>
            <a:r>
              <a:rPr lang="en-GB" sz="1000" dirty="0"/>
              <a:t>16.95</a:t>
            </a:r>
            <a:r>
              <a:rPr lang="en-GB" sz="1200" dirty="0"/>
              <a:t> swede, parsnip, carrot and potatoes, thyme, peppercorn.</a:t>
            </a:r>
          </a:p>
          <a:p>
            <a:endParaRPr lang="en-GB" sz="1200" dirty="0"/>
          </a:p>
          <a:p>
            <a:r>
              <a:rPr lang="en-GB" sz="1200" b="1" dirty="0"/>
              <a:t>Conwy Mussels- </a:t>
            </a:r>
            <a:r>
              <a:rPr lang="en-GB" sz="1200" dirty="0"/>
              <a:t>traditional mussels with garlic and herb, white wine sauce               </a:t>
            </a:r>
            <a:r>
              <a:rPr lang="en-GB" sz="1000" dirty="0"/>
              <a:t>24.75</a:t>
            </a:r>
            <a:r>
              <a:rPr lang="en-GB" sz="1200" dirty="0"/>
              <a:t>    served with garlic butter toasts (Recommend with chilled lemon flavour </a:t>
            </a:r>
          </a:p>
          <a:p>
            <a:r>
              <a:rPr lang="en-GB" sz="1200" dirty="0"/>
              <a:t>Pinot Gris dry white wine).</a:t>
            </a:r>
          </a:p>
          <a:p>
            <a:endParaRPr lang="en-GB" sz="1200" dirty="0"/>
          </a:p>
          <a:p>
            <a:r>
              <a:rPr lang="en-GB" sz="1200" b="1" dirty="0"/>
              <a:t>Griddled Gammon Steak- </a:t>
            </a:r>
            <a:r>
              <a:rPr lang="en-GB" sz="1200" dirty="0"/>
              <a:t>honey glazed gammon, oven baked served with                 </a:t>
            </a:r>
            <a:r>
              <a:rPr lang="en-GB" sz="1000" dirty="0"/>
              <a:t>28.50</a:t>
            </a:r>
          </a:p>
          <a:p>
            <a:r>
              <a:rPr lang="en-GB" sz="1200" dirty="0"/>
              <a:t>pineapple salsa, crispy potatoes, radishes and watercress salad</a:t>
            </a:r>
          </a:p>
          <a:p>
            <a:r>
              <a:rPr lang="en-GB" sz="1200" dirty="0"/>
              <a:t>(Recommend with Cabernet Franc red wine contrasts with the robust meatiness </a:t>
            </a:r>
          </a:p>
          <a:p>
            <a:r>
              <a:rPr lang="en-GB" sz="1200" dirty="0"/>
              <a:t>of the gammon steak).</a:t>
            </a:r>
          </a:p>
          <a:p>
            <a:endParaRPr lang="en-GB" sz="1200" dirty="0"/>
          </a:p>
          <a:p>
            <a:r>
              <a:rPr lang="en-GB" sz="1200" b="1" dirty="0"/>
              <a:t>Mushroom, spinach &amp; potato pie- </a:t>
            </a:r>
            <a:r>
              <a:rPr lang="en-GB" sz="1200" dirty="0">
                <a:highlight>
                  <a:srgbClr val="00FF00"/>
                </a:highlight>
              </a:rPr>
              <a:t>(V)</a:t>
            </a:r>
            <a:r>
              <a:rPr lang="en-GB" sz="1200" dirty="0"/>
              <a:t> mix mushroom of chestnut, shiitake                </a:t>
            </a:r>
            <a:r>
              <a:rPr lang="en-GB" sz="1000" dirty="0"/>
              <a:t>10.50</a:t>
            </a:r>
          </a:p>
          <a:p>
            <a:r>
              <a:rPr lang="en-GB" sz="1200" dirty="0"/>
              <a:t>and button, baby spinach, vegetable stock, potatoes, mustard and nutmeg,</a:t>
            </a:r>
          </a:p>
          <a:p>
            <a:r>
              <a:rPr lang="en-GB" sz="1200" dirty="0"/>
              <a:t>filo pastry </a:t>
            </a:r>
            <a:r>
              <a:rPr lang="en-GB" sz="1200"/>
              <a:t>served with </a:t>
            </a:r>
            <a:r>
              <a:rPr lang="en-GB" sz="1200" dirty="0"/>
              <a:t>steamed broccoli.</a:t>
            </a:r>
          </a:p>
        </p:txBody>
      </p:sp>
      <p:pic>
        <p:nvPicPr>
          <p:cNvPr id="28" name="Picture 27">
            <a:extLst>
              <a:ext uri="{FF2B5EF4-FFF2-40B4-BE49-F238E27FC236}">
                <a16:creationId xmlns:a16="http://schemas.microsoft.com/office/drawing/2014/main" id="{BB3EA3D7-A65A-C72B-D605-0555F284B854}"/>
              </a:ext>
            </a:extLst>
          </p:cNvPr>
          <p:cNvPicPr>
            <a:picLocks noChangeAspect="1"/>
          </p:cNvPicPr>
          <p:nvPr/>
        </p:nvPicPr>
        <p:blipFill>
          <a:blip r:embed="rId3"/>
          <a:stretch>
            <a:fillRect/>
          </a:stretch>
        </p:blipFill>
        <p:spPr>
          <a:xfrm>
            <a:off x="6456554" y="5148914"/>
            <a:ext cx="2461471" cy="1615780"/>
          </a:xfrm>
          <a:prstGeom prst="rect">
            <a:avLst/>
          </a:prstGeom>
          <a:ln w="19050">
            <a:solidFill>
              <a:schemeClr val="tx1"/>
            </a:solidFill>
          </a:ln>
        </p:spPr>
      </p:pic>
      <p:pic>
        <p:nvPicPr>
          <p:cNvPr id="29" name="Picture 28">
            <a:extLst>
              <a:ext uri="{FF2B5EF4-FFF2-40B4-BE49-F238E27FC236}">
                <a16:creationId xmlns:a16="http://schemas.microsoft.com/office/drawing/2014/main" id="{0401969A-DB22-99BD-E89E-A8938881F770}"/>
              </a:ext>
            </a:extLst>
          </p:cNvPr>
          <p:cNvPicPr>
            <a:picLocks noChangeAspect="1"/>
          </p:cNvPicPr>
          <p:nvPr/>
        </p:nvPicPr>
        <p:blipFill rotWithShape="1">
          <a:blip r:embed="rId4"/>
          <a:srcRect l="4027" t="5092"/>
          <a:stretch/>
        </p:blipFill>
        <p:spPr>
          <a:xfrm>
            <a:off x="9405036" y="5148914"/>
            <a:ext cx="2461471" cy="1615780"/>
          </a:xfrm>
          <a:prstGeom prst="rect">
            <a:avLst/>
          </a:prstGeom>
          <a:ln w="19050">
            <a:solidFill>
              <a:schemeClr val="tx1"/>
            </a:solidFill>
          </a:ln>
        </p:spPr>
      </p:pic>
      <p:sp>
        <p:nvSpPr>
          <p:cNvPr id="2" name="TextBox 1">
            <a:extLst>
              <a:ext uri="{FF2B5EF4-FFF2-40B4-BE49-F238E27FC236}">
                <a16:creationId xmlns:a16="http://schemas.microsoft.com/office/drawing/2014/main" id="{549D6CC1-697D-6D48-4C4B-F5B0DBC2C1CF}"/>
              </a:ext>
            </a:extLst>
          </p:cNvPr>
          <p:cNvSpPr txBox="1"/>
          <p:nvPr/>
        </p:nvSpPr>
        <p:spPr>
          <a:xfrm>
            <a:off x="4313852" y="21107"/>
            <a:ext cx="3564294" cy="707886"/>
          </a:xfrm>
          <a:prstGeom prst="rect">
            <a:avLst/>
          </a:prstGeom>
          <a:noFill/>
        </p:spPr>
        <p:txBody>
          <a:bodyPr wrap="square" rtlCol="0">
            <a:spAutoFit/>
          </a:bodyPr>
          <a:lstStyle/>
          <a:p>
            <a:pPr algn="ctr"/>
            <a:r>
              <a:rPr lang="en-GB" sz="4000" b="1" dirty="0"/>
              <a:t>HOTEL TRINITY</a:t>
            </a:r>
          </a:p>
        </p:txBody>
      </p:sp>
      <p:sp>
        <p:nvSpPr>
          <p:cNvPr id="3" name="TextBox 2">
            <a:extLst>
              <a:ext uri="{FF2B5EF4-FFF2-40B4-BE49-F238E27FC236}">
                <a16:creationId xmlns:a16="http://schemas.microsoft.com/office/drawing/2014/main" id="{E8410E01-5A43-5D79-9C0A-5EDA0CE53634}"/>
              </a:ext>
            </a:extLst>
          </p:cNvPr>
          <p:cNvSpPr txBox="1"/>
          <p:nvPr/>
        </p:nvSpPr>
        <p:spPr>
          <a:xfrm>
            <a:off x="8918025" y="312642"/>
            <a:ext cx="3091737" cy="738664"/>
          </a:xfrm>
          <a:prstGeom prst="rect">
            <a:avLst/>
          </a:prstGeom>
          <a:noFill/>
        </p:spPr>
        <p:txBody>
          <a:bodyPr wrap="square" rtlCol="0">
            <a:spAutoFit/>
          </a:bodyPr>
          <a:lstStyle/>
          <a:p>
            <a:pPr algn="ctr"/>
            <a:r>
              <a:rPr lang="en-GB" sz="1600" b="1" dirty="0">
                <a:solidFill>
                  <a:srgbClr val="FF0000"/>
                </a:solidFill>
              </a:rPr>
              <a:t>LIMITED OFFER GET 15% OFF </a:t>
            </a:r>
          </a:p>
          <a:p>
            <a:pPr algn="ctr"/>
            <a:r>
              <a:rPr lang="en-GB" sz="1600" b="1" dirty="0">
                <a:solidFill>
                  <a:srgbClr val="FF0000"/>
                </a:solidFill>
              </a:rPr>
              <a:t>(SPEND £30 OR MORE)</a:t>
            </a:r>
          </a:p>
          <a:p>
            <a:pPr algn="ctr"/>
            <a:r>
              <a:rPr lang="en-GB" sz="1000" b="1" dirty="0">
                <a:solidFill>
                  <a:srgbClr val="FF0000"/>
                </a:solidFill>
              </a:rPr>
              <a:t>OFFER FINISH ON 20.07.2022</a:t>
            </a:r>
          </a:p>
        </p:txBody>
      </p:sp>
    </p:spTree>
    <p:extLst>
      <p:ext uri="{BB962C8B-B14F-4D97-AF65-F5344CB8AC3E}">
        <p14:creationId xmlns:p14="http://schemas.microsoft.com/office/powerpoint/2010/main" val="146522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A9BEAC-5F1A-781A-9A6B-A6ED4F198AD3}"/>
              </a:ext>
            </a:extLst>
          </p:cNvPr>
          <p:cNvSpPr txBox="1"/>
          <p:nvPr/>
        </p:nvSpPr>
        <p:spPr>
          <a:xfrm>
            <a:off x="483186" y="3329213"/>
            <a:ext cx="6097554" cy="1754326"/>
          </a:xfrm>
          <a:prstGeom prst="rect">
            <a:avLst/>
          </a:prstGeom>
          <a:noFill/>
        </p:spPr>
        <p:txBody>
          <a:bodyPr wrap="square">
            <a:spAutoFit/>
          </a:bodyPr>
          <a:lstStyle/>
          <a:p>
            <a:pPr algn="ctr"/>
            <a:r>
              <a:rPr lang="en-GB" sz="1400" b="1" dirty="0"/>
              <a:t>Food Allergies and Intolerances</a:t>
            </a:r>
          </a:p>
          <a:p>
            <a:pPr algn="ctr"/>
            <a:r>
              <a:rPr lang="en-GB" sz="1400" b="1" dirty="0"/>
              <a:t>Please speak to our staff about your requirements before ordering</a:t>
            </a:r>
          </a:p>
          <a:p>
            <a:pPr algn="ctr"/>
            <a:r>
              <a:rPr lang="en-GB" sz="1400" b="1" dirty="0"/>
              <a:t>Alergeddau ac Anoddefiadau Bwyd
Siaradwch â'n staff am eich gofynion cyn archebu
</a:t>
            </a:r>
            <a:endParaRPr lang="en-GB" sz="1100" dirty="0"/>
          </a:p>
          <a:p>
            <a:pPr algn="ctr"/>
            <a:r>
              <a:rPr lang="en-GB" sz="1600" b="1" dirty="0">
                <a:solidFill>
                  <a:srgbClr val="FF0000"/>
                </a:solidFill>
              </a:rPr>
              <a:t>ALLERGEN INDEX</a:t>
            </a:r>
          </a:p>
          <a:p>
            <a:pPr algn="ctr"/>
            <a:r>
              <a:rPr lang="en-GB" sz="1100" b="1" dirty="0">
                <a:solidFill>
                  <a:srgbClr val="FF0000"/>
                </a:solidFill>
              </a:rPr>
              <a:t>1. Celery 2. Cereals containing gluten 3. Crustaceans 4. Eggs 5. Fish 6. Lupin 7. Milk 8. Molluscs 9. Mustard 10. Nuts 11. Peanuts. 12. Sesame Seeds 13. Soya 14. Sulphur dioxide/Sulphites</a:t>
            </a:r>
          </a:p>
        </p:txBody>
      </p:sp>
      <p:sp>
        <p:nvSpPr>
          <p:cNvPr id="5" name="TextBox 4">
            <a:extLst>
              <a:ext uri="{FF2B5EF4-FFF2-40B4-BE49-F238E27FC236}">
                <a16:creationId xmlns:a16="http://schemas.microsoft.com/office/drawing/2014/main" id="{8765DC74-CAC3-CF47-B34A-BECD59569615}"/>
              </a:ext>
            </a:extLst>
          </p:cNvPr>
          <p:cNvSpPr txBox="1"/>
          <p:nvPr/>
        </p:nvSpPr>
        <p:spPr>
          <a:xfrm>
            <a:off x="238133" y="603771"/>
            <a:ext cx="4150951" cy="2246769"/>
          </a:xfrm>
          <a:prstGeom prst="rect">
            <a:avLst/>
          </a:prstGeom>
          <a:noFill/>
        </p:spPr>
        <p:txBody>
          <a:bodyPr wrap="square">
            <a:spAutoFit/>
          </a:bodyPr>
          <a:lstStyle/>
          <a:p>
            <a:r>
              <a:rPr lang="en-GB" sz="2000" b="1" u="sng" dirty="0"/>
              <a:t>Desserts</a:t>
            </a:r>
          </a:p>
          <a:p>
            <a:endParaRPr lang="en-GB" sz="1200" dirty="0"/>
          </a:p>
          <a:p>
            <a:r>
              <a:rPr lang="en-GB" sz="1200" b="1" dirty="0"/>
              <a:t>Crempogs-                                                                                </a:t>
            </a:r>
            <a:r>
              <a:rPr lang="en-GB" sz="1000" dirty="0"/>
              <a:t>4.95</a:t>
            </a:r>
          </a:p>
          <a:p>
            <a:r>
              <a:rPr lang="en-GB" sz="1200" dirty="0"/>
              <a:t>pancakes drizzled with butter and honey</a:t>
            </a:r>
          </a:p>
          <a:p>
            <a:endParaRPr lang="en-GB" sz="1200" dirty="0"/>
          </a:p>
          <a:p>
            <a:r>
              <a:rPr lang="en-GB" sz="1200" b="1" dirty="0"/>
              <a:t>Baked raspberry &amp; lemon cheesecake-                               </a:t>
            </a:r>
            <a:r>
              <a:rPr lang="en-GB" sz="1000" dirty="0"/>
              <a:t>5.95</a:t>
            </a:r>
          </a:p>
          <a:p>
            <a:r>
              <a:rPr lang="en-GB" sz="1200" dirty="0"/>
              <a:t>served with pouring cream</a:t>
            </a:r>
          </a:p>
          <a:p>
            <a:endParaRPr lang="en-GB" sz="1200" dirty="0"/>
          </a:p>
          <a:p>
            <a:r>
              <a:rPr lang="en-GB" sz="1200" b="1" dirty="0"/>
              <a:t>Rhubarb &amp; custard pie with butter crumble-                    </a:t>
            </a:r>
            <a:r>
              <a:rPr lang="en-GB" sz="1000" dirty="0"/>
              <a:t>6.50</a:t>
            </a:r>
          </a:p>
          <a:p>
            <a:r>
              <a:rPr lang="en-GB" sz="1200" dirty="0"/>
              <a:t>served with a scoop of ice cream</a:t>
            </a:r>
          </a:p>
          <a:p>
            <a:endParaRPr lang="en-GB" sz="1200" dirty="0"/>
          </a:p>
        </p:txBody>
      </p:sp>
      <p:sp>
        <p:nvSpPr>
          <p:cNvPr id="11" name="TextBox 10">
            <a:extLst>
              <a:ext uri="{FF2B5EF4-FFF2-40B4-BE49-F238E27FC236}">
                <a16:creationId xmlns:a16="http://schemas.microsoft.com/office/drawing/2014/main" id="{8D32C9B8-078A-67EA-C15D-A1EC90C8E054}"/>
              </a:ext>
            </a:extLst>
          </p:cNvPr>
          <p:cNvSpPr txBox="1"/>
          <p:nvPr/>
        </p:nvSpPr>
        <p:spPr>
          <a:xfrm>
            <a:off x="4451482" y="603771"/>
            <a:ext cx="2893265" cy="2154436"/>
          </a:xfrm>
          <a:prstGeom prst="rect">
            <a:avLst/>
          </a:prstGeom>
          <a:noFill/>
        </p:spPr>
        <p:txBody>
          <a:bodyPr wrap="square">
            <a:spAutoFit/>
          </a:bodyPr>
          <a:lstStyle/>
          <a:p>
            <a:r>
              <a:rPr lang="en-GB" sz="2000" b="1" u="sng" dirty="0"/>
              <a:t>Drinks</a:t>
            </a:r>
          </a:p>
          <a:p>
            <a:endParaRPr lang="en-GB" sz="1200" dirty="0"/>
          </a:p>
          <a:p>
            <a:r>
              <a:rPr lang="en-GB" sz="1200" dirty="0"/>
              <a:t>Still Water 500ml                                       </a:t>
            </a:r>
            <a:r>
              <a:rPr lang="en-GB" sz="1000" dirty="0"/>
              <a:t>2.20</a:t>
            </a:r>
          </a:p>
          <a:p>
            <a:r>
              <a:rPr lang="en-GB" sz="1200" dirty="0"/>
              <a:t>                                                                                                             </a:t>
            </a:r>
          </a:p>
          <a:p>
            <a:r>
              <a:rPr lang="en-GB" sz="1200" dirty="0"/>
              <a:t>Tropicana Orange Juice 250ml                 </a:t>
            </a:r>
            <a:r>
              <a:rPr lang="en-GB" sz="1000" dirty="0"/>
              <a:t>2.95</a:t>
            </a:r>
          </a:p>
          <a:p>
            <a:r>
              <a:rPr lang="en-GB" sz="1200" dirty="0"/>
              <a:t>                                                                                                 </a:t>
            </a:r>
          </a:p>
          <a:p>
            <a:r>
              <a:rPr lang="en-GB" sz="1200" dirty="0"/>
              <a:t>Pepsi MAX Can 330ml                               </a:t>
            </a:r>
            <a:r>
              <a:rPr lang="en-GB" sz="1000" dirty="0"/>
              <a:t>2.50</a:t>
            </a:r>
          </a:p>
          <a:p>
            <a:endParaRPr lang="en-GB" sz="1200" dirty="0"/>
          </a:p>
          <a:p>
            <a:r>
              <a:rPr lang="en-GB" sz="1200" dirty="0"/>
              <a:t>Tango Can 330ml                                       </a:t>
            </a:r>
            <a:r>
              <a:rPr lang="en-GB" sz="1000" dirty="0"/>
              <a:t>2.50</a:t>
            </a:r>
          </a:p>
          <a:p>
            <a:endParaRPr lang="en-GB" sz="1800" dirty="0"/>
          </a:p>
        </p:txBody>
      </p:sp>
      <p:sp>
        <p:nvSpPr>
          <p:cNvPr id="21" name="TextBox 20">
            <a:extLst>
              <a:ext uri="{FF2B5EF4-FFF2-40B4-BE49-F238E27FC236}">
                <a16:creationId xmlns:a16="http://schemas.microsoft.com/office/drawing/2014/main" id="{295F8FB4-E55F-1F4B-5209-3CDC0E7F8379}"/>
              </a:ext>
            </a:extLst>
          </p:cNvPr>
          <p:cNvSpPr txBox="1"/>
          <p:nvPr/>
        </p:nvSpPr>
        <p:spPr>
          <a:xfrm>
            <a:off x="7542632" y="606489"/>
            <a:ext cx="4428544" cy="2154436"/>
          </a:xfrm>
          <a:prstGeom prst="rect">
            <a:avLst/>
          </a:prstGeom>
          <a:noFill/>
        </p:spPr>
        <p:txBody>
          <a:bodyPr wrap="square">
            <a:spAutoFit/>
          </a:bodyPr>
          <a:lstStyle/>
          <a:p>
            <a:r>
              <a:rPr lang="en-GB" sz="2000" b="1" u="sng" dirty="0"/>
              <a:t>Wine</a:t>
            </a:r>
            <a:r>
              <a:rPr lang="en-GB" b="1" u="sng" dirty="0"/>
              <a:t> </a:t>
            </a:r>
            <a:r>
              <a:rPr lang="en-GB" sz="1200" b="1" u="sng" dirty="0"/>
              <a:t>750ml bottle</a:t>
            </a:r>
          </a:p>
          <a:p>
            <a:endParaRPr lang="en-GB" sz="1200" b="1" dirty="0"/>
          </a:p>
          <a:p>
            <a:r>
              <a:rPr lang="en-GB" sz="1200" b="1" dirty="0"/>
              <a:t>DAMASCENE RED WINE-</a:t>
            </a:r>
            <a:r>
              <a:rPr lang="en-GB" sz="1200" dirty="0"/>
              <a:t>2020 Cabernet Franc,                             </a:t>
            </a:r>
            <a:r>
              <a:rPr lang="en-GB" sz="1000" dirty="0"/>
              <a:t>29.50</a:t>
            </a:r>
          </a:p>
          <a:p>
            <a:r>
              <a:rPr lang="en-GB" sz="1200" dirty="0"/>
              <a:t> South Africa, Stellenbosch   </a:t>
            </a:r>
          </a:p>
          <a:p>
            <a:endParaRPr lang="en-GB" sz="1200" dirty="0"/>
          </a:p>
          <a:p>
            <a:r>
              <a:rPr lang="it-IT" sz="1200" b="1" dirty="0"/>
              <a:t>DRY, DELICATE WHITES-</a:t>
            </a:r>
            <a:r>
              <a:rPr lang="it-IT" sz="1200" dirty="0"/>
              <a:t>2018 Pinot Grigio, Da Luca,                     </a:t>
            </a:r>
            <a:r>
              <a:rPr lang="it-IT" sz="1000" dirty="0"/>
              <a:t>24.50</a:t>
            </a:r>
          </a:p>
          <a:p>
            <a:r>
              <a:rPr lang="it-IT" sz="1200" dirty="0"/>
              <a:t>Terre Siciliane, Italy            </a:t>
            </a:r>
          </a:p>
          <a:p>
            <a:r>
              <a:rPr lang="it-IT" sz="1200" dirty="0"/>
              <a:t> </a:t>
            </a:r>
            <a:r>
              <a:rPr lang="en-GB" sz="1200" dirty="0"/>
              <a:t>        </a:t>
            </a:r>
          </a:p>
          <a:p>
            <a:r>
              <a:rPr lang="en-GB" sz="1200" b="1" dirty="0"/>
              <a:t>GOLD HILL-</a:t>
            </a:r>
            <a:r>
              <a:rPr lang="en-GB" sz="1200" dirty="0"/>
              <a:t>2018 Rosé Wine, Canadian Wine,                                </a:t>
            </a:r>
            <a:r>
              <a:rPr lang="en-GB" sz="1000" dirty="0"/>
              <a:t>19.50 </a:t>
            </a:r>
            <a:r>
              <a:rPr lang="en-GB" sz="1200" dirty="0"/>
              <a:t>       </a:t>
            </a:r>
          </a:p>
          <a:p>
            <a:r>
              <a:rPr lang="en-GB" sz="1200" dirty="0"/>
              <a:t>Okanagan Valley BC VQA Canada         </a:t>
            </a:r>
            <a:r>
              <a:rPr lang="en-GB" dirty="0"/>
              <a:t>  </a:t>
            </a:r>
          </a:p>
        </p:txBody>
      </p:sp>
      <p:sp>
        <p:nvSpPr>
          <p:cNvPr id="24" name="TextBox 23">
            <a:extLst>
              <a:ext uri="{FF2B5EF4-FFF2-40B4-BE49-F238E27FC236}">
                <a16:creationId xmlns:a16="http://schemas.microsoft.com/office/drawing/2014/main" id="{993DAE54-1791-14FC-8D59-EFF38372BC9F}"/>
              </a:ext>
            </a:extLst>
          </p:cNvPr>
          <p:cNvSpPr txBox="1"/>
          <p:nvPr/>
        </p:nvSpPr>
        <p:spPr>
          <a:xfrm>
            <a:off x="7421606" y="4829805"/>
            <a:ext cx="4670595" cy="461665"/>
          </a:xfrm>
          <a:prstGeom prst="rect">
            <a:avLst/>
          </a:prstGeom>
          <a:noFill/>
        </p:spPr>
        <p:txBody>
          <a:bodyPr wrap="square">
            <a:spAutoFit/>
          </a:bodyPr>
          <a:lstStyle/>
          <a:p>
            <a:pPr algn="ctr"/>
            <a:r>
              <a:rPr lang="en-GB" sz="1200" b="1" dirty="0"/>
              <a:t>For more information about ratings please visit: food.gov.uk/ratings</a:t>
            </a:r>
          </a:p>
          <a:p>
            <a:pPr algn="ctr"/>
            <a:r>
              <a:rPr lang="en-GB" sz="1200" b="1" dirty="0"/>
              <a:t>I gael rhagor o wybodaeth am sgoriau, ewch i: food.gov.uk/ratings</a:t>
            </a:r>
          </a:p>
        </p:txBody>
      </p:sp>
      <p:pic>
        <p:nvPicPr>
          <p:cNvPr id="26" name="Picture 25">
            <a:extLst>
              <a:ext uri="{FF2B5EF4-FFF2-40B4-BE49-F238E27FC236}">
                <a16:creationId xmlns:a16="http://schemas.microsoft.com/office/drawing/2014/main" id="{2D50136F-0214-6CCD-6420-998FB62B256D}"/>
              </a:ext>
            </a:extLst>
          </p:cNvPr>
          <p:cNvPicPr>
            <a:picLocks noChangeAspect="1"/>
          </p:cNvPicPr>
          <p:nvPr/>
        </p:nvPicPr>
        <p:blipFill>
          <a:blip r:embed="rId2"/>
          <a:stretch>
            <a:fillRect/>
          </a:stretch>
        </p:blipFill>
        <p:spPr>
          <a:xfrm>
            <a:off x="3008493" y="5935347"/>
            <a:ext cx="2194025" cy="634038"/>
          </a:xfrm>
          <a:prstGeom prst="rect">
            <a:avLst/>
          </a:prstGeom>
        </p:spPr>
      </p:pic>
      <p:pic>
        <p:nvPicPr>
          <p:cNvPr id="29" name="Picture 28">
            <a:extLst>
              <a:ext uri="{FF2B5EF4-FFF2-40B4-BE49-F238E27FC236}">
                <a16:creationId xmlns:a16="http://schemas.microsoft.com/office/drawing/2014/main" id="{DAC37083-4079-3E5E-5252-7DC2A7EF6B15}"/>
              </a:ext>
            </a:extLst>
          </p:cNvPr>
          <p:cNvPicPr>
            <a:picLocks noChangeAspect="1"/>
          </p:cNvPicPr>
          <p:nvPr/>
        </p:nvPicPr>
        <p:blipFill>
          <a:blip r:embed="rId3"/>
          <a:stretch>
            <a:fillRect/>
          </a:stretch>
        </p:blipFill>
        <p:spPr>
          <a:xfrm>
            <a:off x="7081802" y="5935347"/>
            <a:ext cx="1062440" cy="635900"/>
          </a:xfrm>
          <a:prstGeom prst="rect">
            <a:avLst/>
          </a:prstGeom>
        </p:spPr>
      </p:pic>
      <p:pic>
        <p:nvPicPr>
          <p:cNvPr id="30" name="Picture 29">
            <a:extLst>
              <a:ext uri="{FF2B5EF4-FFF2-40B4-BE49-F238E27FC236}">
                <a16:creationId xmlns:a16="http://schemas.microsoft.com/office/drawing/2014/main" id="{037E57B0-8176-5CDC-4591-ACBE6CAF4C38}"/>
              </a:ext>
            </a:extLst>
          </p:cNvPr>
          <p:cNvPicPr>
            <a:picLocks noChangeAspect="1"/>
          </p:cNvPicPr>
          <p:nvPr/>
        </p:nvPicPr>
        <p:blipFill>
          <a:blip r:embed="rId4"/>
          <a:stretch>
            <a:fillRect/>
          </a:stretch>
        </p:blipFill>
        <p:spPr>
          <a:xfrm>
            <a:off x="9618705" y="5935347"/>
            <a:ext cx="1062443" cy="632248"/>
          </a:xfrm>
          <a:prstGeom prst="rect">
            <a:avLst/>
          </a:prstGeom>
        </p:spPr>
      </p:pic>
      <p:pic>
        <p:nvPicPr>
          <p:cNvPr id="31" name="Picture 30">
            <a:extLst>
              <a:ext uri="{FF2B5EF4-FFF2-40B4-BE49-F238E27FC236}">
                <a16:creationId xmlns:a16="http://schemas.microsoft.com/office/drawing/2014/main" id="{B0DB578A-F0BA-2D60-5062-8B29FD708D34}"/>
              </a:ext>
            </a:extLst>
          </p:cNvPr>
          <p:cNvPicPr>
            <a:picLocks noChangeAspect="1"/>
          </p:cNvPicPr>
          <p:nvPr/>
        </p:nvPicPr>
        <p:blipFill>
          <a:blip r:embed="rId5"/>
          <a:stretch>
            <a:fillRect/>
          </a:stretch>
        </p:blipFill>
        <p:spPr>
          <a:xfrm>
            <a:off x="10887158" y="5937209"/>
            <a:ext cx="1062443" cy="634038"/>
          </a:xfrm>
          <a:prstGeom prst="rect">
            <a:avLst/>
          </a:prstGeom>
        </p:spPr>
      </p:pic>
      <p:pic>
        <p:nvPicPr>
          <p:cNvPr id="33" name="Picture 32">
            <a:extLst>
              <a:ext uri="{FF2B5EF4-FFF2-40B4-BE49-F238E27FC236}">
                <a16:creationId xmlns:a16="http://schemas.microsoft.com/office/drawing/2014/main" id="{39895819-5AAC-1F0C-3249-CA0037ACE411}"/>
              </a:ext>
            </a:extLst>
          </p:cNvPr>
          <p:cNvPicPr>
            <a:picLocks noChangeAspect="1"/>
          </p:cNvPicPr>
          <p:nvPr/>
        </p:nvPicPr>
        <p:blipFill>
          <a:blip r:embed="rId6"/>
          <a:stretch>
            <a:fillRect/>
          </a:stretch>
        </p:blipFill>
        <p:spPr>
          <a:xfrm>
            <a:off x="8350253" y="5938999"/>
            <a:ext cx="1062442" cy="632248"/>
          </a:xfrm>
          <a:prstGeom prst="rect">
            <a:avLst/>
          </a:prstGeom>
        </p:spPr>
      </p:pic>
      <p:pic>
        <p:nvPicPr>
          <p:cNvPr id="34" name="Picture 33">
            <a:extLst>
              <a:ext uri="{FF2B5EF4-FFF2-40B4-BE49-F238E27FC236}">
                <a16:creationId xmlns:a16="http://schemas.microsoft.com/office/drawing/2014/main" id="{5FB85B0F-B74A-A2E1-227B-9344FFAA952A}"/>
              </a:ext>
            </a:extLst>
          </p:cNvPr>
          <p:cNvPicPr>
            <a:picLocks noChangeAspect="1"/>
          </p:cNvPicPr>
          <p:nvPr/>
        </p:nvPicPr>
        <p:blipFill>
          <a:blip r:embed="rId7"/>
          <a:stretch>
            <a:fillRect/>
          </a:stretch>
        </p:blipFill>
        <p:spPr>
          <a:xfrm>
            <a:off x="5416988" y="5935347"/>
            <a:ext cx="1358023" cy="634038"/>
          </a:xfrm>
          <a:prstGeom prst="rect">
            <a:avLst/>
          </a:prstGeom>
        </p:spPr>
      </p:pic>
      <p:pic>
        <p:nvPicPr>
          <p:cNvPr id="35" name="Picture 34">
            <a:extLst>
              <a:ext uri="{FF2B5EF4-FFF2-40B4-BE49-F238E27FC236}">
                <a16:creationId xmlns:a16="http://schemas.microsoft.com/office/drawing/2014/main" id="{E7404792-FEAC-8004-70ED-6038BB229603}"/>
              </a:ext>
            </a:extLst>
          </p:cNvPr>
          <p:cNvPicPr>
            <a:picLocks noChangeAspect="1"/>
          </p:cNvPicPr>
          <p:nvPr/>
        </p:nvPicPr>
        <p:blipFill>
          <a:blip r:embed="rId8"/>
          <a:stretch>
            <a:fillRect/>
          </a:stretch>
        </p:blipFill>
        <p:spPr>
          <a:xfrm>
            <a:off x="1036228" y="5935347"/>
            <a:ext cx="1797721" cy="634039"/>
          </a:xfrm>
          <a:prstGeom prst="rect">
            <a:avLst/>
          </a:prstGeom>
        </p:spPr>
      </p:pic>
      <p:pic>
        <p:nvPicPr>
          <p:cNvPr id="36" name="Picture 35">
            <a:extLst>
              <a:ext uri="{FF2B5EF4-FFF2-40B4-BE49-F238E27FC236}">
                <a16:creationId xmlns:a16="http://schemas.microsoft.com/office/drawing/2014/main" id="{E459A9E3-6D3D-2544-BA0E-27D43FCA81ED}"/>
              </a:ext>
            </a:extLst>
          </p:cNvPr>
          <p:cNvPicPr>
            <a:picLocks noChangeAspect="1"/>
          </p:cNvPicPr>
          <p:nvPr/>
        </p:nvPicPr>
        <p:blipFill>
          <a:blip r:embed="rId9"/>
          <a:stretch>
            <a:fillRect/>
          </a:stretch>
        </p:blipFill>
        <p:spPr>
          <a:xfrm>
            <a:off x="242399" y="5937209"/>
            <a:ext cx="634040" cy="634040"/>
          </a:xfrm>
          <a:prstGeom prst="rect">
            <a:avLst/>
          </a:prstGeom>
        </p:spPr>
      </p:pic>
      <p:pic>
        <p:nvPicPr>
          <p:cNvPr id="37" name="Picture 36">
            <a:extLst>
              <a:ext uri="{FF2B5EF4-FFF2-40B4-BE49-F238E27FC236}">
                <a16:creationId xmlns:a16="http://schemas.microsoft.com/office/drawing/2014/main" id="{45F0C47A-467F-F4C8-963E-262F9997E98C}"/>
              </a:ext>
            </a:extLst>
          </p:cNvPr>
          <p:cNvPicPr>
            <a:picLocks noChangeAspect="1"/>
          </p:cNvPicPr>
          <p:nvPr/>
        </p:nvPicPr>
        <p:blipFill>
          <a:blip r:embed="rId10"/>
          <a:stretch>
            <a:fillRect/>
          </a:stretch>
        </p:blipFill>
        <p:spPr>
          <a:xfrm>
            <a:off x="8647100" y="3167501"/>
            <a:ext cx="2219608" cy="1464324"/>
          </a:xfrm>
          <a:prstGeom prst="rect">
            <a:avLst/>
          </a:prstGeom>
        </p:spPr>
      </p:pic>
      <p:sp>
        <p:nvSpPr>
          <p:cNvPr id="39" name="TextBox 38">
            <a:extLst>
              <a:ext uri="{FF2B5EF4-FFF2-40B4-BE49-F238E27FC236}">
                <a16:creationId xmlns:a16="http://schemas.microsoft.com/office/drawing/2014/main" id="{2EE2B8B7-8F21-C457-FC95-E24151462F88}"/>
              </a:ext>
            </a:extLst>
          </p:cNvPr>
          <p:cNvSpPr txBox="1"/>
          <p:nvPr/>
        </p:nvSpPr>
        <p:spPr>
          <a:xfrm>
            <a:off x="1531525" y="5489450"/>
            <a:ext cx="4057650" cy="400110"/>
          </a:xfrm>
          <a:prstGeom prst="rect">
            <a:avLst/>
          </a:prstGeom>
          <a:noFill/>
        </p:spPr>
        <p:txBody>
          <a:bodyPr wrap="square">
            <a:spAutoFit/>
          </a:bodyPr>
          <a:lstStyle/>
          <a:p>
            <a:pPr algn="ctr"/>
            <a:r>
              <a:rPr lang="en-GB" sz="2000" b="1" dirty="0"/>
              <a:t>We accept contactless payment only</a:t>
            </a:r>
          </a:p>
        </p:txBody>
      </p:sp>
      <p:sp>
        <p:nvSpPr>
          <p:cNvPr id="41" name="TextBox 40">
            <a:extLst>
              <a:ext uri="{FF2B5EF4-FFF2-40B4-BE49-F238E27FC236}">
                <a16:creationId xmlns:a16="http://schemas.microsoft.com/office/drawing/2014/main" id="{792F23EF-7580-576E-92BB-3F6092E4F066}"/>
              </a:ext>
            </a:extLst>
          </p:cNvPr>
          <p:cNvSpPr txBox="1"/>
          <p:nvPr/>
        </p:nvSpPr>
        <p:spPr>
          <a:xfrm>
            <a:off x="7878313" y="5489450"/>
            <a:ext cx="3757179" cy="400110"/>
          </a:xfrm>
          <a:prstGeom prst="rect">
            <a:avLst/>
          </a:prstGeom>
          <a:noFill/>
        </p:spPr>
        <p:txBody>
          <a:bodyPr wrap="square">
            <a:spAutoFit/>
          </a:bodyPr>
          <a:lstStyle/>
          <a:p>
            <a:pPr algn="ctr"/>
            <a:r>
              <a:rPr lang="en-GB" sz="2000" b="1" dirty="0"/>
              <a:t>Order from our delivery partners</a:t>
            </a:r>
          </a:p>
        </p:txBody>
      </p:sp>
      <p:sp>
        <p:nvSpPr>
          <p:cNvPr id="51" name="TextBox 50">
            <a:extLst>
              <a:ext uri="{FF2B5EF4-FFF2-40B4-BE49-F238E27FC236}">
                <a16:creationId xmlns:a16="http://schemas.microsoft.com/office/drawing/2014/main" id="{D74FF6B6-842A-152C-5669-DE3991A3AD89}"/>
              </a:ext>
            </a:extLst>
          </p:cNvPr>
          <p:cNvSpPr txBox="1"/>
          <p:nvPr/>
        </p:nvSpPr>
        <p:spPr>
          <a:xfrm>
            <a:off x="309942" y="3079316"/>
            <a:ext cx="6631948" cy="2254120"/>
          </a:xfrm>
          <a:prstGeom prst="rect">
            <a:avLst/>
          </a:prstGeom>
          <a:noFill/>
          <a:ln w="3175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2860111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DD40B9-D7ED-04C0-F0EC-234AE68A1677}"/>
              </a:ext>
            </a:extLst>
          </p:cNvPr>
          <p:cNvSpPr txBox="1"/>
          <p:nvPr/>
        </p:nvSpPr>
        <p:spPr>
          <a:xfrm>
            <a:off x="295276" y="398146"/>
            <a:ext cx="11896724" cy="2954655"/>
          </a:xfrm>
          <a:prstGeom prst="rect">
            <a:avLst/>
          </a:prstGeom>
          <a:noFill/>
        </p:spPr>
        <p:txBody>
          <a:bodyPr wrap="square">
            <a:spAutoFit/>
          </a:bodyPr>
          <a:lstStyle/>
          <a:p>
            <a:r>
              <a:rPr lang="en-GB" b="1" u="sng" dirty="0"/>
              <a:t>References:</a:t>
            </a:r>
          </a:p>
          <a:p>
            <a:endParaRPr lang="en-GB" b="1" dirty="0"/>
          </a:p>
          <a:p>
            <a:pPr marL="285750" indent="-285750">
              <a:buFont typeface="Arial" panose="020B0604020202020204" pitchFamily="34" charset="0"/>
              <a:buChar char="•"/>
            </a:pPr>
            <a:r>
              <a:rPr lang="en-GB" sz="1200" dirty="0"/>
              <a:t>BBC good food, (2022) </a:t>
            </a:r>
            <a:r>
              <a:rPr lang="en-GB" sz="1200" i="1" dirty="0"/>
              <a:t>Recipe inspiration </a:t>
            </a:r>
            <a:r>
              <a:rPr lang="en-GB" sz="1200" dirty="0"/>
              <a:t>[Online] Available at: </a:t>
            </a:r>
            <a:r>
              <a:rPr lang="en-GB" sz="1200" dirty="0">
                <a:hlinkClick r:id="rId2">
                  <a:extLst>
                    <a:ext uri="{A12FA001-AC4F-418D-AE19-62706E023703}">
                      <ahyp:hlinkClr xmlns:ahyp="http://schemas.microsoft.com/office/drawing/2018/hyperlinkcolor" val="tx"/>
                    </a:ext>
                  </a:extLst>
                </a:hlinkClick>
              </a:rPr>
              <a:t>https://www.bbcgoodfood.com/recipes</a:t>
            </a:r>
            <a:r>
              <a:rPr lang="en-GB" sz="1200" dirty="0"/>
              <a:t> [Accessed 10 June 2022].</a:t>
            </a:r>
          </a:p>
          <a:p>
            <a:endParaRPr lang="en-GB" sz="1200" dirty="0"/>
          </a:p>
          <a:p>
            <a:pPr marL="285750" indent="-285750">
              <a:buFont typeface="Arial" panose="020B0604020202020204" pitchFamily="34" charset="0"/>
              <a:buChar char="•"/>
            </a:pPr>
            <a:r>
              <a:rPr lang="en-GB" sz="1200" dirty="0"/>
              <a:t>Canva (2022). </a:t>
            </a:r>
            <a:r>
              <a:rPr lang="en-GB" sz="1200" i="1" dirty="0"/>
              <a:t>How to make a restaurant menu </a:t>
            </a:r>
            <a:r>
              <a:rPr lang="en-GB" sz="1200" dirty="0"/>
              <a:t>[Online] Available at: </a:t>
            </a:r>
            <a:r>
              <a:rPr lang="en-GB" sz="1200" dirty="0">
                <a:hlinkClick r:id="rId3">
                  <a:extLst>
                    <a:ext uri="{A12FA001-AC4F-418D-AE19-62706E023703}">
                      <ahyp:hlinkClr xmlns:ahyp="http://schemas.microsoft.com/office/drawing/2018/hyperlinkcolor" val="tx"/>
                    </a:ext>
                  </a:extLst>
                </a:hlinkClick>
              </a:rPr>
              <a:t>https://www.canva.com/create/restaurant-menus/</a:t>
            </a:r>
            <a:r>
              <a:rPr lang="en-GB" sz="1200" dirty="0"/>
              <a:t> [Accessed 09 June 2022].</a:t>
            </a:r>
          </a:p>
          <a:p>
            <a:endParaRPr lang="en-GB" sz="1200" dirty="0"/>
          </a:p>
          <a:p>
            <a:pPr marL="285750" indent="-285750">
              <a:buFont typeface="Arial" panose="020B0604020202020204" pitchFamily="34" charset="0"/>
              <a:buChar char="•"/>
            </a:pPr>
            <a:r>
              <a:rPr lang="en-GB" sz="1200" dirty="0"/>
              <a:t>Food Standard Agency (2022) </a:t>
            </a:r>
            <a:r>
              <a:rPr lang="en-GB" sz="1200" i="1" dirty="0"/>
              <a:t>14 Allergen </a:t>
            </a:r>
            <a:r>
              <a:rPr lang="en-GB" sz="1200" dirty="0"/>
              <a:t>[Online] Available at: </a:t>
            </a:r>
            <a:r>
              <a:rPr lang="en-GB" sz="1200" dirty="0">
                <a:hlinkClick r:id="rId4">
                  <a:extLst>
                    <a:ext uri="{A12FA001-AC4F-418D-AE19-62706E023703}">
                      <ahyp:hlinkClr xmlns:ahyp="http://schemas.microsoft.com/office/drawing/2018/hyperlinkcolor" val="tx"/>
                    </a:ext>
                  </a:extLst>
                </a:hlinkClick>
              </a:rPr>
              <a:t>https://www.food.gov.uk/sites/default/files/media/document/top-allergy-types.pdf</a:t>
            </a:r>
            <a:r>
              <a:rPr lang="en-GB" sz="1200" dirty="0"/>
              <a:t> [Accessed 09 June 2022].</a:t>
            </a:r>
          </a:p>
          <a:p>
            <a:endParaRPr lang="en-GB" sz="1200" dirty="0"/>
          </a:p>
          <a:p>
            <a:pPr marL="285750" indent="-285750">
              <a:buFont typeface="Arial" panose="020B0604020202020204" pitchFamily="34" charset="0"/>
              <a:buChar char="•"/>
            </a:pPr>
            <a:r>
              <a:rPr lang="en-GB" sz="1200" dirty="0"/>
              <a:t>Nomad paradise, (2022) </a:t>
            </a:r>
            <a:r>
              <a:rPr lang="en-GB" sz="1200" i="1" dirty="0"/>
              <a:t>Welsh Food – 18 Best Traditional Dishes as Recommended by a Local </a:t>
            </a:r>
            <a:r>
              <a:rPr lang="en-GB" sz="1200" dirty="0"/>
              <a:t>[Online] Available at: </a:t>
            </a:r>
            <a:r>
              <a:rPr lang="en-GB" sz="1200" dirty="0">
                <a:hlinkClick r:id="rId5">
                  <a:extLst>
                    <a:ext uri="{A12FA001-AC4F-418D-AE19-62706E023703}">
                      <ahyp:hlinkClr xmlns:ahyp="http://schemas.microsoft.com/office/drawing/2018/hyperlinkcolor" val="tx"/>
                    </a:ext>
                  </a:extLst>
                </a:hlinkClick>
              </a:rPr>
              <a:t>https://nomadparadise.com/welsh-food/</a:t>
            </a:r>
            <a:r>
              <a:rPr lang="en-GB" sz="1200" dirty="0"/>
              <a:t> [Accessed 10 June 2022].</a:t>
            </a:r>
          </a:p>
          <a:p>
            <a:endParaRPr lang="en-GB" sz="1200" dirty="0"/>
          </a:p>
          <a:p>
            <a:pPr marL="285750" indent="-285750">
              <a:buFont typeface="Arial" panose="020B0604020202020204" pitchFamily="34" charset="0"/>
              <a:buChar char="•"/>
            </a:pPr>
            <a:r>
              <a:rPr lang="en-GB" sz="1200" dirty="0"/>
              <a:t>Radkey D. (2020). </a:t>
            </a:r>
            <a:r>
              <a:rPr lang="en-GB" sz="1200" i="1" dirty="0"/>
              <a:t>How to develop a restaurant menu</a:t>
            </a:r>
            <a:r>
              <a:rPr lang="en-GB" sz="1200" dirty="0"/>
              <a:t> [Online] Available at: </a:t>
            </a:r>
            <a:r>
              <a:rPr lang="en-GB" sz="1200" dirty="0">
                <a:hlinkClick r:id="rId6">
                  <a:extLst>
                    <a:ext uri="{A12FA001-AC4F-418D-AE19-62706E023703}">
                      <ahyp:hlinkClr xmlns:ahyp="http://schemas.microsoft.com/office/drawing/2018/hyperlinkcolor" val="tx"/>
                    </a:ext>
                  </a:extLst>
                </a:hlinkClick>
              </a:rPr>
              <a:t>https://blog.typsy.com/prepare-to-reopen-develop-menu</a:t>
            </a:r>
            <a:r>
              <a:rPr lang="en-GB" sz="1200" dirty="0"/>
              <a:t> [Accessed 09 June 2022].</a:t>
            </a:r>
          </a:p>
          <a:p>
            <a:endParaRPr lang="en-GB" sz="1200" dirty="0"/>
          </a:p>
          <a:p>
            <a:pPr marL="285750" indent="-285750">
              <a:buFont typeface="Arial" panose="020B0604020202020204" pitchFamily="34" charset="0"/>
              <a:buChar char="•"/>
            </a:pPr>
            <a:r>
              <a:rPr lang="en-GB" sz="1200" dirty="0"/>
              <a:t>Wine Folly (2020) </a:t>
            </a:r>
            <a:r>
              <a:rPr lang="en-GB" sz="1200" i="1" dirty="0"/>
              <a:t>Wine Basics - A Beginner's Guide to Drinking Wine. </a:t>
            </a:r>
            <a:r>
              <a:rPr lang="en-GB" sz="1200" dirty="0"/>
              <a:t>[online] Available at: </a:t>
            </a:r>
            <a:r>
              <a:rPr lang="en-GB" sz="1200" dirty="0">
                <a:hlinkClick r:id="rId7">
                  <a:extLst>
                    <a:ext uri="{A12FA001-AC4F-418D-AE19-62706E023703}">
                      <ahyp:hlinkClr xmlns:ahyp="http://schemas.microsoft.com/office/drawing/2018/hyperlinkcolor" val="tx"/>
                    </a:ext>
                  </a:extLst>
                </a:hlinkClick>
              </a:rPr>
              <a:t>https://winefolly.com/wine-basics-beginners-guide/</a:t>
            </a:r>
            <a:r>
              <a:rPr lang="en-GB" sz="1200" dirty="0"/>
              <a:t> [Accessed 10 June 2022].</a:t>
            </a:r>
          </a:p>
          <a:p>
            <a:endParaRPr lang="en-GB" dirty="0"/>
          </a:p>
        </p:txBody>
      </p:sp>
      <p:sp>
        <p:nvSpPr>
          <p:cNvPr id="5" name="TextBox 4">
            <a:extLst>
              <a:ext uri="{FF2B5EF4-FFF2-40B4-BE49-F238E27FC236}">
                <a16:creationId xmlns:a16="http://schemas.microsoft.com/office/drawing/2014/main" id="{08E5F0EF-A161-D44A-8B71-D87E7FD5E71E}"/>
              </a:ext>
            </a:extLst>
          </p:cNvPr>
          <p:cNvSpPr txBox="1"/>
          <p:nvPr/>
        </p:nvSpPr>
        <p:spPr>
          <a:xfrm>
            <a:off x="3827785" y="3698033"/>
            <a:ext cx="4831705" cy="1938992"/>
          </a:xfrm>
          <a:prstGeom prst="rect">
            <a:avLst/>
          </a:prstGeom>
          <a:noFill/>
        </p:spPr>
        <p:txBody>
          <a:bodyPr wrap="square">
            <a:spAutoFit/>
          </a:bodyPr>
          <a:lstStyle/>
          <a:p>
            <a:pPr algn="ctr"/>
            <a:r>
              <a:rPr lang="en-GB" sz="4000" b="1" dirty="0"/>
              <a:t>Menu Engineering</a:t>
            </a:r>
          </a:p>
          <a:p>
            <a:pPr algn="ctr"/>
            <a:r>
              <a:rPr lang="en-GB" sz="2000" b="1" dirty="0"/>
              <a:t>Md Jewel Ahmed</a:t>
            </a:r>
          </a:p>
          <a:p>
            <a:pPr algn="ctr"/>
            <a:r>
              <a:rPr lang="en-GB" sz="2000" b="1" dirty="0"/>
              <a:t>Student ID: 2117693</a:t>
            </a:r>
          </a:p>
          <a:p>
            <a:pPr algn="ctr"/>
            <a:r>
              <a:rPr lang="en-GB" sz="2000" b="1" dirty="0"/>
              <a:t>Lecturer: Steve Jones</a:t>
            </a:r>
          </a:p>
          <a:p>
            <a:pPr algn="ctr"/>
            <a:r>
              <a:rPr lang="en-GB" sz="2000" b="1" dirty="0"/>
              <a:t>Food &amp; Beverage Operations (BMIH4002)</a:t>
            </a:r>
          </a:p>
        </p:txBody>
      </p:sp>
      <p:sp>
        <p:nvSpPr>
          <p:cNvPr id="7" name="TextBox 6">
            <a:extLst>
              <a:ext uri="{FF2B5EF4-FFF2-40B4-BE49-F238E27FC236}">
                <a16:creationId xmlns:a16="http://schemas.microsoft.com/office/drawing/2014/main" id="{DA84A758-AEA3-377C-2D30-6A660CFFB745}"/>
              </a:ext>
            </a:extLst>
          </p:cNvPr>
          <p:cNvSpPr txBox="1"/>
          <p:nvPr/>
        </p:nvSpPr>
        <p:spPr>
          <a:xfrm>
            <a:off x="295276" y="377191"/>
            <a:ext cx="11668124" cy="2954655"/>
          </a:xfrm>
          <a:prstGeom prst="rect">
            <a:avLst/>
          </a:prstGeom>
          <a:noFill/>
          <a:ln w="19050">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28992033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628</TotalTime>
  <Words>826</Words>
  <Application>Microsoft Office PowerPoint</Application>
  <PresentationFormat>Widescreen</PresentationFormat>
  <Paragraphs>105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Jewel Ahmed (2117693)</dc:creator>
  <cp:lastModifiedBy>Md Jewel Ahmed (2117693)</cp:lastModifiedBy>
  <cp:revision>1</cp:revision>
  <dcterms:created xsi:type="dcterms:W3CDTF">2022-06-14T12:16:29Z</dcterms:created>
  <dcterms:modified xsi:type="dcterms:W3CDTF">2022-06-15T22:00:06Z</dcterms:modified>
</cp:coreProperties>
</file>