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7"/>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CB507F-DBB4-48DC-9C1B-42F5CC386785}" v="16" dt="2026-02-28T23:53:54.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1232" y="264"/>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92311-816D-4DE6-991F-B0062184B741}" type="datetimeFigureOut">
              <a:rPr lang="en-US" smtClean="0"/>
              <a:t>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58074-B65A-4081-A1D4-6FEAA88FBEDC}" type="slidenum">
              <a:rPr lang="en-US" smtClean="0"/>
              <a:t>‹#›</a:t>
            </a:fld>
            <a:endParaRPr lang="en-US"/>
          </a:p>
        </p:txBody>
      </p:sp>
    </p:spTree>
    <p:extLst>
      <p:ext uri="{BB962C8B-B14F-4D97-AF65-F5344CB8AC3E}">
        <p14:creationId xmlns:p14="http://schemas.microsoft.com/office/powerpoint/2010/main" val="1824082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 – Title Slide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Good morning/afternoon. Today, I am going to present an assessment of the care, empowerment, and support needs of older people in the UK. The presentation conforms to the BMHP6027 module, Empowering the Older Person, and seeks to give an evidence-based overview of the ageing process, care models and application of technology in enhancing independence. This will be based on policy, theory, and contemporary practice in the UK. This is to provide a critical insight into how care could be made more empowering and responsive to the needs of older adults.</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a:t>
            </a:fld>
            <a:endParaRPr lang="en-US"/>
          </a:p>
        </p:txBody>
      </p:sp>
    </p:spTree>
    <p:extLst>
      <p:ext uri="{BB962C8B-B14F-4D97-AF65-F5344CB8AC3E}">
        <p14:creationId xmlns:p14="http://schemas.microsoft.com/office/powerpoint/2010/main" val="2057367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2 – Introduction &amp; Purpose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 process of ageing is multi-dimensional. It extends beyond biological, as it includes the deteriorations in mobility and sensory functions, to social and identity-related changes, such as changing family roles or the societal expectations (World Health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2021). The ageing population is placing immense pressure on the healthcare systems as well as social care and community services in the UK (Office for National Statistics, 2022). Elderly care is independent, dignified, and quality of life-oriented and cannot be boiled down to mere medical treatment (Foster and Walker, 2021). Effective care should incorporate three components: support, empowerment, and protection and give older people the choice and autonomy in making decisions (Department of Health and Social Care, 2022). This presentation will: assess the needs of people and their care and support, critically assess care environments in the UK, address the role of technology in empowerment and make a connection between theory, policy and practice. The visual diagram indicates the association between ageing, needs, care, and empowerment.</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2</a:t>
            </a:fld>
            <a:endParaRPr lang="en-US"/>
          </a:p>
        </p:txBody>
      </p:sp>
    </p:spTree>
    <p:extLst>
      <p:ext uri="{BB962C8B-B14F-4D97-AF65-F5344CB8AC3E}">
        <p14:creationId xmlns:p14="http://schemas.microsoft.com/office/powerpoint/2010/main" val="1958542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3 – The Ageing Population: Why It Matters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 UK ageing population is increasing faster than ever. The age group of 65 and over is growing at a high pace, and the age group of 85 and over is growing the quickest; on most occasions, they require the greatest care (Office for National Statistics, 2022). The ageing populations put a strain on the management of long-term conditions, domiciliary and social care, and community and informal support networks (Age UK, 2023). Ageing must be represented as a structural and policy issue as opposed to personal deterioration. The policies and services should reflect the demographic trends, where the older people should not only have protection but also empowerment. The figure in this slide demonstrates the past and future changes in the population of 65 and above, which can be used to get an idea of the scale of the problem (Office for National Statistics, 2023).</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3</a:t>
            </a:fld>
            <a:endParaRPr lang="en-US"/>
          </a:p>
        </p:txBody>
      </p:sp>
    </p:spTree>
    <p:extLst>
      <p:ext uri="{BB962C8B-B14F-4D97-AF65-F5344CB8AC3E}">
        <p14:creationId xmlns:p14="http://schemas.microsoft.com/office/powerpoint/2010/main" val="196591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4 – Care, Empowerment &amp; Support Needs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 old care models tend to focus on safety and risk reduction, even sacrificing autonomy (The King’s Fund, 2022). The contemporary strategies focus on empowerment that encompasses choice, control, and involvement in decision-making (Department of Health and Social Care, 2022). The unmet needs in the physical, social, psychological, and functional arenas have severe effects in terms of worsening health, augmented dependency, and societal exclusion. The table explains that physical needs (such as loss of mobility) that go unmet may cause falls, and the social and psychological needs (such as isolation or loss of identity) will also be unmet.</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4</a:t>
            </a:fld>
            <a:endParaRPr lang="en-US"/>
          </a:p>
        </p:txBody>
      </p:sp>
    </p:spTree>
    <p:extLst>
      <p:ext uri="{BB962C8B-B14F-4D97-AF65-F5344CB8AC3E}">
        <p14:creationId xmlns:p14="http://schemas.microsoft.com/office/powerpoint/2010/main" val="121983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5 – Theoretical Frameworks of Ageing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 theories of ageing affect the </a:t>
            </a:r>
            <a:r>
              <a:rPr lang="en-US" sz="1200" kern="1200" err="1">
                <a:solidFill>
                  <a:schemeClr val="tx1"/>
                </a:solidFill>
                <a:effectLst/>
                <a:latin typeface="+mn-lt"/>
                <a:ea typeface="+mn-ea"/>
                <a:cs typeface="+mn-cs"/>
              </a:rPr>
              <a:t>conceptualisation</a:t>
            </a:r>
            <a:r>
              <a:rPr lang="en-US" sz="1200" kern="1200">
                <a:solidFill>
                  <a:schemeClr val="tx1"/>
                </a:solidFill>
                <a:effectLst/>
                <a:latin typeface="+mn-lt"/>
                <a:ea typeface="+mn-ea"/>
                <a:cs typeface="+mn-cs"/>
              </a:rPr>
              <a:t> of older adults in services. Activity Theory considers ageing as an opportunity to continue to be involved and facilitates independence. The Disengagement Theory presupposes the natural decrease in social roles, and it can confirm the exclusion. Continuity Theory also focuses on ensuring the same relationships and habits over time, which facilitate person-</a:t>
            </a:r>
            <a:r>
              <a:rPr lang="en-US" sz="1200" kern="1200" err="1">
                <a:solidFill>
                  <a:schemeClr val="tx1"/>
                </a:solidFill>
                <a:effectLst/>
                <a:latin typeface="+mn-lt"/>
                <a:ea typeface="+mn-ea"/>
                <a:cs typeface="+mn-cs"/>
              </a:rPr>
              <a:t>centred</a:t>
            </a:r>
            <a:r>
              <a:rPr lang="en-US" sz="1200" kern="1200">
                <a:solidFill>
                  <a:schemeClr val="tx1"/>
                </a:solidFill>
                <a:effectLst/>
                <a:latin typeface="+mn-lt"/>
                <a:ea typeface="+mn-ea"/>
                <a:cs typeface="+mn-cs"/>
              </a:rPr>
              <a:t> care (Foster and Walker, 2021). More importantly, the Activity and Continuity theories embrace the empowering approach to practice, which promotes participation, unlike the Disengagement Theory, which threatens to </a:t>
            </a:r>
            <a:r>
              <a:rPr lang="en-US" sz="1200" kern="1200" err="1">
                <a:solidFill>
                  <a:schemeClr val="tx1"/>
                </a:solidFill>
                <a:effectLst/>
                <a:latin typeface="+mn-lt"/>
                <a:ea typeface="+mn-ea"/>
                <a:cs typeface="+mn-cs"/>
              </a:rPr>
              <a:t>legitimise</a:t>
            </a:r>
            <a:r>
              <a:rPr lang="en-US" sz="1200" kern="1200">
                <a:solidFill>
                  <a:schemeClr val="tx1"/>
                </a:solidFill>
                <a:effectLst/>
                <a:latin typeface="+mn-lt"/>
                <a:ea typeface="+mn-ea"/>
                <a:cs typeface="+mn-cs"/>
              </a:rPr>
              <a:t> passive models of care. The knowledge of these frameworks assists practitioners in developing interventions that strengthen autonomy as opposed to developing interventions that build dependency unknowingly.</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5</a:t>
            </a:fld>
            <a:endParaRPr lang="en-US"/>
          </a:p>
        </p:txBody>
      </p:sp>
    </p:spTree>
    <p:extLst>
      <p:ext uri="{BB962C8B-B14F-4D97-AF65-F5344CB8AC3E}">
        <p14:creationId xmlns:p14="http://schemas.microsoft.com/office/powerpoint/2010/main" val="2938572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6 – UK Policy &amp; Legislative Framework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There are important policies of the UK that define the provision of care. The Care Act 2014 focuses on wellbeing, </a:t>
            </a:r>
            <a:r>
              <a:rPr lang="en-US" sz="1200" kern="1200" err="1">
                <a:solidFill>
                  <a:schemeClr val="tx1"/>
                </a:solidFill>
                <a:effectLst/>
                <a:latin typeface="+mn-lt"/>
                <a:ea typeface="+mn-ea"/>
                <a:cs typeface="+mn-cs"/>
              </a:rPr>
              <a:t>personalisation</a:t>
            </a:r>
            <a:r>
              <a:rPr lang="en-US" sz="1200" kern="1200">
                <a:solidFill>
                  <a:schemeClr val="tx1"/>
                </a:solidFill>
                <a:effectLst/>
                <a:latin typeface="+mn-lt"/>
                <a:ea typeface="+mn-ea"/>
                <a:cs typeface="+mn-cs"/>
              </a:rPr>
              <a:t>, and prevention (Department of Health and Social Care, 2022). The Equality Act 2010 protects the elderly against discrimination because of their age, and the NHS Long Term Plan considers integration, whether in the health or social service (NHS England, 2023). Though these policies are theoretically empowering, this is not the case with their implementation. Disruption and insufficiency in funding, capacity of the working force and geographical disparities bring a difference in policy-policy gaps and lived experiences (Skills for Care, 2023). The flow chart depicts the route between the policy development and the actual results of practice.</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6</a:t>
            </a:fld>
            <a:endParaRPr lang="en-US"/>
          </a:p>
        </p:txBody>
      </p:sp>
    </p:spTree>
    <p:extLst>
      <p:ext uri="{BB962C8B-B14F-4D97-AF65-F5344CB8AC3E}">
        <p14:creationId xmlns:p14="http://schemas.microsoft.com/office/powerpoint/2010/main" val="3155379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7 – Overview of UK Care Provisions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In the UK, elderly individuals are provided with care in different settings. Domiciliary care encourages independence, whereby individuals can remain at home. High dependency individuals are also safe in residential care, although the level of empowerment might change. Social inclusion and choice come about through the community and voluntary sector services (OECD, 2020). The visual table </a:t>
            </a:r>
            <a:r>
              <a:rPr lang="en-US" sz="1200" kern="1200" err="1">
                <a:solidFill>
                  <a:schemeClr val="tx1"/>
                </a:solidFill>
                <a:effectLst/>
                <a:latin typeface="+mn-lt"/>
                <a:ea typeface="+mn-ea"/>
                <a:cs typeface="+mn-cs"/>
              </a:rPr>
              <a:t>generalises</a:t>
            </a:r>
            <a:r>
              <a:rPr lang="en-US" sz="1200" kern="1200">
                <a:solidFill>
                  <a:schemeClr val="tx1"/>
                </a:solidFill>
                <a:effectLst/>
                <a:latin typeface="+mn-lt"/>
                <a:ea typeface="+mn-ea"/>
                <a:cs typeface="+mn-cs"/>
              </a:rPr>
              <a:t> the possibility of being empowered within this or that setting and proves that safety is needed, yet the focus on autonomy should also be a priority.</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7</a:t>
            </a:fld>
            <a:endParaRPr lang="en-US"/>
          </a:p>
        </p:txBody>
      </p:sp>
    </p:spTree>
    <p:extLst>
      <p:ext uri="{BB962C8B-B14F-4D97-AF65-F5344CB8AC3E}">
        <p14:creationId xmlns:p14="http://schemas.microsoft.com/office/powerpoint/2010/main" val="114952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8 – Critical Evaluation 1: Domiciliary Care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Domiciliary care has several strengths: it allows living in the home, preserves the routine and personal identity, and promotes susceptible and </a:t>
            </a:r>
            <a:r>
              <a:rPr lang="en-US" sz="1200" kern="1200" err="1">
                <a:solidFill>
                  <a:schemeClr val="tx1"/>
                </a:solidFill>
                <a:effectLst/>
                <a:latin typeface="+mn-lt"/>
                <a:ea typeface="+mn-ea"/>
                <a:cs typeface="+mn-cs"/>
              </a:rPr>
              <a:t>customised</a:t>
            </a:r>
            <a:r>
              <a:rPr lang="en-US" sz="1200" kern="1200">
                <a:solidFill>
                  <a:schemeClr val="tx1"/>
                </a:solidFill>
                <a:effectLst/>
                <a:latin typeface="+mn-lt"/>
                <a:ea typeface="+mn-ea"/>
                <a:cs typeface="+mn-cs"/>
              </a:rPr>
              <a:t> care (Department of Health and Social Care, 2021). Nevertheless, it is limited as well. Autonomy may also be limited by workforce shortage, excessive turnover, and the time-task model (The King’s Fund, 2022). Quality is also different in providers. The service is in line with the Activity and Continuity theories because it promotes continuity in activity, routine continuity and independence.</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8</a:t>
            </a:fld>
            <a:endParaRPr lang="en-US"/>
          </a:p>
        </p:txBody>
      </p:sp>
    </p:spTree>
    <p:extLst>
      <p:ext uri="{BB962C8B-B14F-4D97-AF65-F5344CB8AC3E}">
        <p14:creationId xmlns:p14="http://schemas.microsoft.com/office/powerpoint/2010/main" val="1932374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9 – Critical Evaluation 2: Residential Care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Residential care has provided consistent service of complex needs, </a:t>
            </a:r>
            <a:r>
              <a:rPr lang="en-US" sz="1200" kern="1200" err="1">
                <a:solidFill>
                  <a:schemeClr val="tx1"/>
                </a:solidFill>
                <a:effectLst/>
                <a:latin typeface="+mn-lt"/>
                <a:ea typeface="+mn-ea"/>
                <a:cs typeface="+mn-cs"/>
              </a:rPr>
              <a:t>minimising</a:t>
            </a:r>
            <a:r>
              <a:rPr lang="en-US" sz="1200" kern="1200">
                <a:solidFill>
                  <a:schemeClr val="tx1"/>
                </a:solidFill>
                <a:effectLst/>
                <a:latin typeface="+mn-lt"/>
                <a:ea typeface="+mn-ea"/>
                <a:cs typeface="+mn-cs"/>
              </a:rPr>
              <a:t> the risk of high-dependency members in the immediate future (OECD, 2020). Nevertheless, the institutional habits can restrict individualism, expose individuals to the danger of developing addictive </a:t>
            </a:r>
            <a:r>
              <a:rPr lang="en-US" sz="1200" kern="1200" err="1">
                <a:solidFill>
                  <a:schemeClr val="tx1"/>
                </a:solidFill>
                <a:effectLst/>
                <a:latin typeface="+mn-lt"/>
                <a:ea typeface="+mn-ea"/>
                <a:cs typeface="+mn-cs"/>
              </a:rPr>
              <a:t>behaviours</a:t>
            </a:r>
            <a:r>
              <a:rPr lang="en-US" sz="1200" kern="1200">
                <a:solidFill>
                  <a:schemeClr val="tx1"/>
                </a:solidFill>
                <a:effectLst/>
                <a:latin typeface="+mn-lt"/>
                <a:ea typeface="+mn-ea"/>
                <a:cs typeface="+mn-cs"/>
              </a:rPr>
              <a:t>, and cause friction between security and liberty (Age UK, 2023). The question that should be considered is: when does protective care cross the boundaries of empowerment? The trade-off can be </a:t>
            </a:r>
            <a:r>
              <a:rPr lang="en-US" sz="1200" kern="1200" err="1">
                <a:solidFill>
                  <a:schemeClr val="tx1"/>
                </a:solidFill>
                <a:effectLst/>
                <a:latin typeface="+mn-lt"/>
                <a:ea typeface="+mn-ea"/>
                <a:cs typeface="+mn-cs"/>
              </a:rPr>
              <a:t>visualised</a:t>
            </a:r>
            <a:r>
              <a:rPr lang="en-US" sz="1200" kern="1200">
                <a:solidFill>
                  <a:schemeClr val="tx1"/>
                </a:solidFill>
                <a:effectLst/>
                <a:latin typeface="+mn-lt"/>
                <a:ea typeface="+mn-ea"/>
                <a:cs typeface="+mn-cs"/>
              </a:rPr>
              <a:t> using risk-empowerment balance diagrams.</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9</a:t>
            </a:fld>
            <a:endParaRPr lang="en-US"/>
          </a:p>
        </p:txBody>
      </p:sp>
    </p:spTree>
    <p:extLst>
      <p:ext uri="{BB962C8B-B14F-4D97-AF65-F5344CB8AC3E}">
        <p14:creationId xmlns:p14="http://schemas.microsoft.com/office/powerpoint/2010/main" val="2067388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10 – Technology in Older People’s Care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There is an increased integration of technology into the care of older people. Some examples are telehealth in remote consultations, smart home monitoring, and falls detection (Topaz and </a:t>
            </a:r>
            <a:r>
              <a:rPr lang="en-US" sz="1200" kern="1200" err="1">
                <a:solidFill>
                  <a:schemeClr val="tx1"/>
                </a:solidFill>
                <a:effectLst/>
                <a:latin typeface="+mn-lt"/>
                <a:ea typeface="+mn-ea"/>
                <a:cs typeface="+mn-cs"/>
              </a:rPr>
              <a:t>Pruinelli</a:t>
            </a:r>
            <a:r>
              <a:rPr lang="en-US" sz="1200" kern="1200">
                <a:solidFill>
                  <a:schemeClr val="tx1"/>
                </a:solidFill>
                <a:effectLst/>
                <a:latin typeface="+mn-lt"/>
                <a:ea typeface="+mn-ea"/>
                <a:cs typeface="+mn-cs"/>
              </a:rPr>
              <a:t>, 2022). The benefit of technology is increased autonomy, though the design might ensure monitoring and </a:t>
            </a:r>
            <a:r>
              <a:rPr lang="en-US" sz="1200" kern="1200" err="1">
                <a:solidFill>
                  <a:schemeClr val="tx1"/>
                </a:solidFill>
                <a:effectLst/>
                <a:latin typeface="+mn-lt"/>
                <a:ea typeface="+mn-ea"/>
                <a:cs typeface="+mn-cs"/>
              </a:rPr>
              <a:t>marginalisation</a:t>
            </a:r>
            <a:r>
              <a:rPr lang="en-US" sz="1200" kern="1200">
                <a:solidFill>
                  <a:schemeClr val="tx1"/>
                </a:solidFill>
                <a:effectLst/>
                <a:latin typeface="+mn-lt"/>
                <a:ea typeface="+mn-ea"/>
                <a:cs typeface="+mn-cs"/>
              </a:rPr>
              <a:t> of those with low digital literacy (Greenhalgh et al., 2021). The implementation is to be informed by ethical issues like privacy, consent and data ownership.</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10</a:t>
            </a:fld>
            <a:endParaRPr lang="en-US"/>
          </a:p>
        </p:txBody>
      </p:sp>
    </p:spTree>
    <p:extLst>
      <p:ext uri="{BB962C8B-B14F-4D97-AF65-F5344CB8AC3E}">
        <p14:creationId xmlns:p14="http://schemas.microsoft.com/office/powerpoint/2010/main" val="28817448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11 – Critical Debate: Technology &amp; Empowerment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 most significant questions emerge as to whether technology truly empowers older adults. Affordability, accessibility and digital confidence are critical. Also, what is considered an ethical issue is consent, control and ownership of data (World Health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2022). The bar chart shows the process of </a:t>
            </a:r>
            <a:r>
              <a:rPr lang="en-US" sz="1200" kern="1200" err="1">
                <a:solidFill>
                  <a:schemeClr val="tx1"/>
                </a:solidFill>
                <a:effectLst/>
                <a:latin typeface="+mn-lt"/>
                <a:ea typeface="+mn-ea"/>
                <a:cs typeface="+mn-cs"/>
              </a:rPr>
              <a:t>equalising</a:t>
            </a:r>
            <a:r>
              <a:rPr lang="en-US" sz="1200" kern="1200">
                <a:solidFill>
                  <a:schemeClr val="tx1"/>
                </a:solidFill>
                <a:effectLst/>
                <a:latin typeface="+mn-lt"/>
                <a:ea typeface="+mn-ea"/>
                <a:cs typeface="+mn-cs"/>
              </a:rPr>
              <a:t> the advantages, such as improved safety and autonomy and obstacles, such as digital exclusion.</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11</a:t>
            </a:fld>
            <a:endParaRPr lang="en-US"/>
          </a:p>
        </p:txBody>
      </p:sp>
    </p:spTree>
    <p:extLst>
      <p:ext uri="{BB962C8B-B14F-4D97-AF65-F5344CB8AC3E}">
        <p14:creationId xmlns:p14="http://schemas.microsoft.com/office/powerpoint/2010/main" val="214551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12 – Case Study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 current slide demonstrates a case of an integrated care example, operated by the community of the UK, with the help of Age UK. It integrates both digital monitoring and voluntary input of the sector based on the ideas of Care Act wellbeing, which is consistent with the Activity Theory (Department of Health and Social Care, 2022; Foster and Walker, 2021). The model has demonstrated better results in autonomy, safety, and the quality of life in general (Age UK, 2023). The pathway flowchart is presented, and it depicts the combination of assessment, monitoring and community support to empower older adults.</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12</a:t>
            </a:fld>
            <a:endParaRPr lang="en-US"/>
          </a:p>
        </p:txBody>
      </p:sp>
    </p:spTree>
    <p:extLst>
      <p:ext uri="{BB962C8B-B14F-4D97-AF65-F5344CB8AC3E}">
        <p14:creationId xmlns:p14="http://schemas.microsoft.com/office/powerpoint/2010/main" val="1312880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13 – Recommendations &amp; Barriers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Evidence-based recommendations include:</a:t>
            </a:r>
          </a:p>
          <a:p>
            <a:r>
              <a:rPr lang="en-US" sz="1200" kern="1200">
                <a:solidFill>
                  <a:schemeClr val="tx1"/>
                </a:solidFill>
                <a:effectLst/>
                <a:latin typeface="+mn-lt"/>
                <a:ea typeface="+mn-ea"/>
                <a:cs typeface="+mn-cs"/>
              </a:rPr>
              <a:t>1. Enhancing community-based and preventative care to decrease the </a:t>
            </a:r>
            <a:r>
              <a:rPr lang="en-US" sz="1200" kern="1200" err="1">
                <a:solidFill>
                  <a:schemeClr val="tx1"/>
                </a:solidFill>
                <a:effectLst/>
                <a:latin typeface="+mn-lt"/>
                <a:ea typeface="+mn-ea"/>
                <a:cs typeface="+mn-cs"/>
              </a:rPr>
              <a:t>institutionalisation</a:t>
            </a:r>
            <a:r>
              <a:rPr lang="en-US" sz="1200" kern="1200">
                <a:solidFill>
                  <a:schemeClr val="tx1"/>
                </a:solidFill>
                <a:effectLst/>
                <a:latin typeface="+mn-lt"/>
                <a:ea typeface="+mn-ea"/>
                <a:cs typeface="+mn-cs"/>
              </a:rPr>
              <a:t> (NHS England, 2023).</a:t>
            </a:r>
          </a:p>
          <a:p>
            <a:r>
              <a:rPr lang="en-US" sz="1200" kern="1200">
                <a:solidFill>
                  <a:schemeClr val="tx1"/>
                </a:solidFill>
                <a:effectLst/>
                <a:latin typeface="+mn-lt"/>
                <a:ea typeface="+mn-ea"/>
                <a:cs typeface="+mn-cs"/>
              </a:rPr>
              <a:t>2. Integrating digital inclusion training to address technology vulnerability (World Health </a:t>
            </a:r>
            <a:r>
              <a:rPr lang="en-US" sz="1200" kern="1200" err="1">
                <a:solidFill>
                  <a:schemeClr val="tx1"/>
                </a:solidFill>
                <a:effectLst/>
                <a:latin typeface="+mn-lt"/>
                <a:ea typeface="+mn-ea"/>
                <a:cs typeface="+mn-cs"/>
              </a:rPr>
              <a:t>Organisation</a:t>
            </a:r>
            <a:r>
              <a:rPr lang="en-US" sz="1200" kern="1200">
                <a:solidFill>
                  <a:schemeClr val="tx1"/>
                </a:solidFill>
                <a:effectLst/>
                <a:latin typeface="+mn-lt"/>
                <a:ea typeface="+mn-ea"/>
                <a:cs typeface="+mn-cs"/>
              </a:rPr>
              <a:t>, 2022)</a:t>
            </a:r>
          </a:p>
          <a:p>
            <a:r>
              <a:rPr lang="en-US" sz="1200" kern="1200">
                <a:solidFill>
                  <a:schemeClr val="tx1"/>
                </a:solidFill>
                <a:effectLst/>
                <a:latin typeface="+mn-lt"/>
                <a:ea typeface="+mn-ea"/>
                <a:cs typeface="+mn-cs"/>
              </a:rPr>
              <a:t>3. Co-producing with the older adults to make the service relevant and participative (Department of Health and Social Care, 2022).</a:t>
            </a:r>
          </a:p>
          <a:p>
            <a:r>
              <a:rPr lang="en-US" sz="1200" kern="1200">
                <a:solidFill>
                  <a:schemeClr val="tx1"/>
                </a:solidFill>
                <a:effectLst/>
                <a:latin typeface="+mn-lt"/>
                <a:ea typeface="+mn-ea"/>
                <a:cs typeface="+mn-cs"/>
              </a:rPr>
              <a:t>Implementation barriers are low funding (The King’s Fund, 2022), workforce (Skills for Care, 2023), and cultural barriers to change (OECD, 2020). The table gives suggested measures to conquer every barrier.</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13</a:t>
            </a:fld>
            <a:endParaRPr lang="en-US"/>
          </a:p>
        </p:txBody>
      </p:sp>
    </p:spTree>
    <p:extLst>
      <p:ext uri="{BB962C8B-B14F-4D97-AF65-F5344CB8AC3E}">
        <p14:creationId xmlns:p14="http://schemas.microsoft.com/office/powerpoint/2010/main" val="2781173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14 – Conclusion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To </a:t>
            </a:r>
            <a:r>
              <a:rPr lang="en-US" sz="1200" kern="1200" err="1">
                <a:solidFill>
                  <a:schemeClr val="tx1"/>
                </a:solidFill>
                <a:effectLst/>
                <a:latin typeface="+mn-lt"/>
                <a:ea typeface="+mn-ea"/>
                <a:cs typeface="+mn-cs"/>
              </a:rPr>
              <a:t>summarise</a:t>
            </a:r>
            <a:r>
              <a:rPr lang="en-US" sz="1200" kern="1200">
                <a:solidFill>
                  <a:schemeClr val="tx1"/>
                </a:solidFill>
                <a:effectLst/>
                <a:latin typeface="+mn-lt"/>
                <a:ea typeface="+mn-ea"/>
                <a:cs typeface="+mn-cs"/>
              </a:rPr>
              <a:t> this, there is a need to have integrated and empowerment-driven care models to age. Theory and policy should be active in informing practice to guarantee autonomy and quality of life. Human relationships are supposed to be assisted by technology, not substituted. Going forward, the UK should move away from the models of dependency and adopt enablement, participation, and dignity, as older adults are now participants in their own care. This holistic exercise is a blend of theory, policy, practice, and ethical use of technology to facilitate wellbeing and be in charge among the ageing population.</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14</a:t>
            </a:fld>
            <a:endParaRPr lang="en-US"/>
          </a:p>
        </p:txBody>
      </p:sp>
    </p:spTree>
    <p:extLst>
      <p:ext uri="{BB962C8B-B14F-4D97-AF65-F5344CB8AC3E}">
        <p14:creationId xmlns:p14="http://schemas.microsoft.com/office/powerpoint/2010/main" val="18908096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Slide 15 – References </a:t>
            </a:r>
          </a:p>
          <a:p>
            <a:r>
              <a:rPr lang="en-US" sz="1200" b="1" i="1" kern="1200">
                <a:solidFill>
                  <a:schemeClr val="tx1"/>
                </a:solidFill>
                <a:effectLst/>
                <a:latin typeface="+mn-lt"/>
                <a:ea typeface="+mn-ea"/>
                <a:cs typeface="+mn-cs"/>
              </a:rPr>
              <a:t>Speaker Notes</a:t>
            </a:r>
          </a:p>
          <a:p>
            <a:r>
              <a:rPr lang="en-US" sz="1200" kern="1200">
                <a:solidFill>
                  <a:schemeClr val="tx1"/>
                </a:solidFill>
                <a:effectLst/>
                <a:latin typeface="+mn-lt"/>
                <a:ea typeface="+mn-ea"/>
                <a:cs typeface="+mn-cs"/>
              </a:rPr>
              <a:t>These sources are credible and substantiate the presentation; they include the latest policy in the UK, ageing theory, care practices, and technology. The published sources are not older than 2020, which allows them to be relevant and reliable in terms of academic discussion.</a:t>
            </a:r>
          </a:p>
          <a:p>
            <a:endParaRPr lang="en-US"/>
          </a:p>
        </p:txBody>
      </p:sp>
      <p:sp>
        <p:nvSpPr>
          <p:cNvPr id="4" name="Slide Number Placeholder 3"/>
          <p:cNvSpPr>
            <a:spLocks noGrp="1"/>
          </p:cNvSpPr>
          <p:nvPr>
            <p:ph type="sldNum" sz="quarter" idx="5"/>
          </p:nvPr>
        </p:nvSpPr>
        <p:spPr/>
        <p:txBody>
          <a:bodyPr/>
          <a:lstStyle/>
          <a:p>
            <a:fld id="{E5E58074-B65A-4081-A1D4-6FEAA88FBEDC}" type="slidenum">
              <a:rPr lang="en-US" smtClean="0"/>
              <a:t>15</a:t>
            </a:fld>
            <a:endParaRPr lang="en-US"/>
          </a:p>
        </p:txBody>
      </p:sp>
    </p:spTree>
    <p:extLst>
      <p:ext uri="{BB962C8B-B14F-4D97-AF65-F5344CB8AC3E}">
        <p14:creationId xmlns:p14="http://schemas.microsoft.com/office/powerpoint/2010/main" val="550254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00828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0924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81786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16186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78633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59867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85708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7550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95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87552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17259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3/1/2026</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4160091467"/>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microsoft.com/office/2007/relationships/media" Target="../media/media2.m4a"/><Relationship Id="rId7" Type="http://schemas.openxmlformats.org/officeDocument/2006/relationships/image" Target="../media/image1.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3.png"/><Relationship Id="rId5" Type="http://schemas.openxmlformats.org/officeDocument/2006/relationships/image" Target="../media/image1.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4.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5.png"/><Relationship Id="rId5" Type="http://schemas.openxmlformats.org/officeDocument/2006/relationships/image" Target="../media/image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8.png"/><Relationship Id="rId5" Type="http://schemas.openxmlformats.org/officeDocument/2006/relationships/image" Target="../media/image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0.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9.png"/><Relationship Id="rId5" Type="http://schemas.openxmlformats.org/officeDocument/2006/relationships/image" Target="../media/image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1.png"/><Relationship Id="rId5" Type="http://schemas.openxmlformats.org/officeDocument/2006/relationships/image" Target="../media/image1.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people-at-the-heart-of-care-adult-social-care-reform-white-paper" TargetMode="External"/><Relationship Id="rId13" Type="http://schemas.openxmlformats.org/officeDocument/2006/relationships/hyperlink" Target="https://www.ons.gov.uk/peoplepopulationandcommunity/birthsdeathsandmarriages/ageing/articles/livinglongerhowourpopulationischangingandwhyitmatters/2022" TargetMode="External"/><Relationship Id="rId18" Type="http://schemas.openxmlformats.org/officeDocument/2006/relationships/hyperlink" Target="https://doi.org/10.1016/j.outlook.2021.05.010" TargetMode="External"/><Relationship Id="rId3" Type="http://schemas.openxmlformats.org/officeDocument/2006/relationships/slideLayout" Target="../slideLayouts/slideLayout2.xml"/><Relationship Id="rId21" Type="http://schemas.openxmlformats.org/officeDocument/2006/relationships/image" Target="../media/image3.png"/><Relationship Id="rId7" Type="http://schemas.openxmlformats.org/officeDocument/2006/relationships/hyperlink" Target="https://www.gov.uk/government/publications/integration-and-innovation-working-together-to-improve-health-and-social-care-for-all" TargetMode="External"/><Relationship Id="rId12" Type="http://schemas.openxmlformats.org/officeDocument/2006/relationships/hyperlink" Target="https://www.england.nhs.uk/long-term-plan/" TargetMode="External"/><Relationship Id="rId17" Type="http://schemas.openxmlformats.org/officeDocument/2006/relationships/hyperlink" Target="https://www.skillsforcare.org.uk/adult-social-care-workforce-data/Workforce-intelligence/publications/state-of-the-adult-social-care-sector-and-workforce.aspx" TargetMode="External"/><Relationship Id="rId2" Type="http://schemas.openxmlformats.org/officeDocument/2006/relationships/audio" Target="../media/media16.m4a"/><Relationship Id="rId16" Type="http://schemas.openxmlformats.org/officeDocument/2006/relationships/hyperlink" Target="https://www.gov.uk/government/publications/health-profile-for-england-2021" TargetMode="External"/><Relationship Id="rId20" Type="http://schemas.openxmlformats.org/officeDocument/2006/relationships/hyperlink" Target="https://www.who.int/publications/i/item/WHO-FWC-ALC-19.1" TargetMode="External"/><Relationship Id="rId1" Type="http://schemas.microsoft.com/office/2007/relationships/media" Target="../media/media16.m4a"/><Relationship Id="rId6" Type="http://schemas.openxmlformats.org/officeDocument/2006/relationships/hyperlink" Target="https://www.ageuk.org.uk/globalassets/age-uk/documents/reports-and-publications/reports-and-briefings/later-life-uk/2023/later_life_uk_2023.pdf" TargetMode="External"/><Relationship Id="rId11" Type="http://schemas.openxmlformats.org/officeDocument/2006/relationships/hyperlink" Target="https://www.kingsfund.org.uk/projects/social-care-360" TargetMode="External"/><Relationship Id="rId5" Type="http://schemas.openxmlformats.org/officeDocument/2006/relationships/image" Target="../media/image1.jpeg"/><Relationship Id="rId15" Type="http://schemas.openxmlformats.org/officeDocument/2006/relationships/hyperlink" Target="https://www.oecd.org/health/who-cares-attracting-and-retaining-care-workers-for-the-elderly-92c0ef68-en.htm" TargetMode="External"/><Relationship Id="rId10" Type="http://schemas.openxmlformats.org/officeDocument/2006/relationships/hyperlink" Target="https://doi.org/10.2196/25415" TargetMode="External"/><Relationship Id="rId19" Type="http://schemas.openxmlformats.org/officeDocument/2006/relationships/hyperlink" Target="https://www.who.int/publications/i/item/9789240017900" TargetMode="External"/><Relationship Id="rId4" Type="http://schemas.openxmlformats.org/officeDocument/2006/relationships/notesSlide" Target="../notesSlides/notesSlide15.xml"/><Relationship Id="rId9" Type="http://schemas.openxmlformats.org/officeDocument/2006/relationships/hyperlink" Target="https://doi.org/10.1093/geront/gnaa028" TargetMode="External"/><Relationship Id="rId14" Type="http://schemas.openxmlformats.org/officeDocument/2006/relationships/hyperlink" Target="https://www.ons.gov.uk/peoplepopulationandcommunity/populationandmigration/populationprojec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7">
            <a:alphaModFix amt="24000"/>
            <a:lum/>
          </a:blip>
          <a:srcRect/>
          <a:tile tx="0" ty="0" sx="100000" sy="100000" flip="none" algn="tl"/>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FCD3A-D4BD-115B-2EFE-D8E0529E63AC}"/>
              </a:ext>
            </a:extLst>
          </p:cNvPr>
          <p:cNvSpPr>
            <a:spLocks noGrp="1"/>
          </p:cNvSpPr>
          <p:nvPr>
            <p:ph type="ctrTitle"/>
          </p:nvPr>
        </p:nvSpPr>
        <p:spPr>
          <a:xfrm>
            <a:off x="5066675" y="438912"/>
            <a:ext cx="6673041" cy="3566160"/>
          </a:xfrm>
        </p:spPr>
        <p:txBody>
          <a:bodyPr anchor="b">
            <a:noAutofit/>
          </a:bodyPr>
          <a:lstStyle/>
          <a:p>
            <a:pPr algn="ctr">
              <a:lnSpc>
                <a:spcPct val="90000"/>
              </a:lnSpc>
            </a:pPr>
            <a:r>
              <a:rPr lang="en-US" sz="4900" b="1" dirty="0">
                <a:latin typeface="Cambria" panose="02040503050406030204" pitchFamily="18" charset="0"/>
                <a:ea typeface="Cambria" panose="02040503050406030204" pitchFamily="18" charset="0"/>
              </a:rPr>
              <a:t>Evaluating the Care, Empowerment and Support Needs of Older People in the UK</a:t>
            </a:r>
            <a:endParaRPr lang="en-US" sz="4900" dirty="0">
              <a:latin typeface="Cambria" panose="02040503050406030204" pitchFamily="18" charset="0"/>
              <a:ea typeface="Cambria" panose="02040503050406030204" pitchFamily="18" charset="0"/>
            </a:endParaRPr>
          </a:p>
        </p:txBody>
      </p:sp>
      <p:sp>
        <p:nvSpPr>
          <p:cNvPr id="3" name="Subtitle 2">
            <a:extLst>
              <a:ext uri="{FF2B5EF4-FFF2-40B4-BE49-F238E27FC236}">
                <a16:creationId xmlns:a16="http://schemas.microsoft.com/office/drawing/2014/main" id="{2B5C4260-526D-656C-FF14-B4E012D8B42D}"/>
              </a:ext>
            </a:extLst>
          </p:cNvPr>
          <p:cNvSpPr>
            <a:spLocks noGrp="1"/>
          </p:cNvSpPr>
          <p:nvPr>
            <p:ph type="subTitle" idx="1"/>
          </p:nvPr>
        </p:nvSpPr>
        <p:spPr>
          <a:xfrm>
            <a:off x="5277639" y="4840894"/>
            <a:ext cx="6251111" cy="1572768"/>
          </a:xfrm>
        </p:spPr>
        <p:txBody>
          <a:bodyPr>
            <a:normAutofit fontScale="77500" lnSpcReduction="20000"/>
          </a:bodyPr>
          <a:lstStyle/>
          <a:p>
            <a:pPr lvl="0" algn="ctr"/>
            <a:r>
              <a:rPr lang="en-US" b="1">
                <a:latin typeface="Cambria" panose="02040503050406030204" pitchFamily="18" charset="0"/>
                <a:ea typeface="Cambria" panose="02040503050406030204" pitchFamily="18" charset="0"/>
              </a:rPr>
              <a:t>Student Name:</a:t>
            </a:r>
            <a:r>
              <a:rPr lang="en-GB" b="1">
                <a:latin typeface="Cambria" panose="02040503050406030204" pitchFamily="18" charset="0"/>
                <a:ea typeface="Cambria" panose="02040503050406030204" pitchFamily="18" charset="0"/>
              </a:rPr>
              <a:t> Nazmeen </a:t>
            </a:r>
            <a:r>
              <a:rPr lang="en-GB" b="1" err="1">
                <a:latin typeface="Cambria" panose="02040503050406030204" pitchFamily="18" charset="0"/>
                <a:ea typeface="Cambria" panose="02040503050406030204" pitchFamily="18" charset="0"/>
              </a:rPr>
              <a:t>kauser</a:t>
            </a:r>
            <a:r>
              <a:rPr lang="en-GB" b="1">
                <a:latin typeface="Cambria" panose="02040503050406030204" pitchFamily="18" charset="0"/>
                <a:ea typeface="Cambria" panose="02040503050406030204" pitchFamily="18" charset="0"/>
              </a:rPr>
              <a:t> </a:t>
            </a:r>
            <a:endParaRPr lang="en-US" i="1">
              <a:latin typeface="Cambria" panose="02040503050406030204" pitchFamily="18" charset="0"/>
              <a:ea typeface="Cambria" panose="02040503050406030204" pitchFamily="18" charset="0"/>
            </a:endParaRPr>
          </a:p>
          <a:p>
            <a:pPr algn="ctr"/>
            <a:r>
              <a:rPr lang="en-US" b="1">
                <a:latin typeface="Cambria" panose="02040503050406030204" pitchFamily="18" charset="0"/>
                <a:ea typeface="Cambria" panose="02040503050406030204" pitchFamily="18" charset="0"/>
              </a:rPr>
              <a:t>Student Number: </a:t>
            </a:r>
            <a:r>
              <a:rPr lang="en-GB" b="1" i="1">
                <a:latin typeface="Cambria" panose="02040503050406030204" pitchFamily="18" charset="0"/>
                <a:ea typeface="Cambria" panose="02040503050406030204" pitchFamily="18" charset="0"/>
              </a:rPr>
              <a:t>2313167</a:t>
            </a:r>
            <a:endParaRPr lang="en-US" i="1">
              <a:latin typeface="Cambria" panose="02040503050406030204" pitchFamily="18" charset="0"/>
              <a:ea typeface="Cambria" panose="02040503050406030204" pitchFamily="18" charset="0"/>
            </a:endParaRPr>
          </a:p>
          <a:p>
            <a:pPr lvl="0" algn="ctr"/>
            <a:r>
              <a:rPr lang="en-US" b="1">
                <a:latin typeface="Cambria" panose="02040503050406030204" pitchFamily="18" charset="0"/>
                <a:ea typeface="Cambria" panose="02040503050406030204" pitchFamily="18" charset="0"/>
              </a:rPr>
              <a:t>Module: </a:t>
            </a:r>
            <a:r>
              <a:rPr lang="en-US" i="1">
                <a:latin typeface="Cambria" panose="02040503050406030204" pitchFamily="18" charset="0"/>
                <a:ea typeface="Cambria" panose="02040503050406030204" pitchFamily="18" charset="0"/>
              </a:rPr>
              <a:t>BMHP6027 – Empowering the Older Person</a:t>
            </a:r>
          </a:p>
        </p:txBody>
      </p:sp>
      <p:sp>
        <p:nvSpPr>
          <p:cNvPr id="18"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1AC61"/>
          </a:solidFill>
          <a:ln w="38100" cap="rnd">
            <a:solidFill>
              <a:srgbClr val="E1AC6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people holding hands">
            <a:extLst>
              <a:ext uri="{FF2B5EF4-FFF2-40B4-BE49-F238E27FC236}">
                <a16:creationId xmlns:a16="http://schemas.microsoft.com/office/drawing/2014/main" id="{DF39C567-AF8A-32CC-B4E4-61A0217C4C0F}"/>
              </a:ext>
            </a:extLst>
          </p:cNvPr>
          <p:cNvPicPr>
            <a:picLocks noChangeAspect="1"/>
          </p:cNvPicPr>
          <p:nvPr/>
        </p:nvPicPr>
        <p:blipFill>
          <a:blip r:embed="rId8"/>
          <a:srcRect l="25786" r="29053"/>
          <a:stretch>
            <a:fillRect/>
          </a:stretch>
        </p:blipFill>
        <p:spPr>
          <a:xfrm>
            <a:off x="1" y="10"/>
            <a:ext cx="4940709"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5" name="slide 1">
            <a:hlinkClick r:id="" action="ppaction://media"/>
            <a:extLst>
              <a:ext uri="{FF2B5EF4-FFF2-40B4-BE49-F238E27FC236}">
                <a16:creationId xmlns:a16="http://schemas.microsoft.com/office/drawing/2014/main" id="{6AC53E22-5CC6-047E-0513-074498A7933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92800" y="3225800"/>
            <a:ext cx="406400" cy="406400"/>
          </a:xfrm>
          <a:prstGeom prst="rect">
            <a:avLst/>
          </a:prstGeom>
        </p:spPr>
      </p:pic>
      <p:pic>
        <p:nvPicPr>
          <p:cNvPr id="9" name="Audio 8">
            <a:hlinkClick r:id="" action="ppaction://media"/>
            <a:extLst>
              <a:ext uri="{FF2B5EF4-FFF2-40B4-BE49-F238E27FC236}">
                <a16:creationId xmlns:a16="http://schemas.microsoft.com/office/drawing/2014/main" id="{2AAE5116-90A9-7AD8-2B6B-5E52F4ADAB02}"/>
              </a:ext>
            </a:extLst>
          </p:cNvPr>
          <p:cNvPicPr>
            <a:picLocks noChangeAspect="1"/>
          </p:cNvPicPr>
          <p:nvPr>
            <a:audioFile r:link="rId4"/>
            <p:extLst>
              <p:ext uri="{DAA4B4D4-6D71-4841-9C94-3DE7FCFB9230}">
                <p14:media xmlns:p14="http://schemas.microsoft.com/office/powerpoint/2010/main" r:embed="rId3"/>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3758692"/>
      </p:ext>
    </p:extLst>
  </p:cSld>
  <p:clrMapOvr>
    <a:masterClrMapping/>
  </p:clrMapOvr>
  <mc:AlternateContent xmlns:mc="http://schemas.openxmlformats.org/markup-compatibility/2006" xmlns:p14="http://schemas.microsoft.com/office/powerpoint/2010/main">
    <mc:Choice Requires="p14">
      <p:transition spd="slow" p14:dur="2000" advTm="56289"/>
    </mc:Choice>
    <mc:Fallback xmlns="">
      <p:transition spd="slow" advTm="56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41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5"/>
                </p:tgtEl>
              </p:cMediaNode>
            </p:audio>
            <p:audio isNarration="1">
              <p:cMediaNode vol="80000" showWhenStopped="0">
                <p:cTn id="15"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15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5ABBC-D25F-65BE-541B-280174269F53}"/>
              </a:ext>
            </a:extLst>
          </p:cNvPr>
          <p:cNvSpPr>
            <a:spLocks noGrp="1"/>
          </p:cNvSpPr>
          <p:nvPr>
            <p:ph type="title"/>
          </p:nvPr>
        </p:nvSpPr>
        <p:spPr/>
        <p:txBody>
          <a:bodyPr/>
          <a:lstStyle/>
          <a:p>
            <a:pPr algn="ctr"/>
            <a:r>
              <a:rPr lang="en-US" b="1">
                <a:latin typeface="Cambria" panose="02040503050406030204" pitchFamily="18" charset="0"/>
                <a:ea typeface="Cambria" panose="02040503050406030204" pitchFamily="18" charset="0"/>
              </a:rPr>
              <a:t>Introduction &amp; Purpose</a:t>
            </a:r>
            <a:endParaRPr lang="en-US">
              <a:latin typeface="Cambria" panose="02040503050406030204" pitchFamily="18" charset="0"/>
              <a:ea typeface="Cambria" panose="02040503050406030204" pitchFamily="18" charset="0"/>
            </a:endParaRPr>
          </a:p>
        </p:txBody>
      </p:sp>
      <p:sp>
        <p:nvSpPr>
          <p:cNvPr id="5" name="TextBox 4">
            <a:extLst>
              <a:ext uri="{FF2B5EF4-FFF2-40B4-BE49-F238E27FC236}">
                <a16:creationId xmlns:a16="http://schemas.microsoft.com/office/drawing/2014/main" id="{CCE10F70-2A8F-A800-3B5E-F27DC69B4B32}"/>
              </a:ext>
            </a:extLst>
          </p:cNvPr>
          <p:cNvSpPr txBox="1"/>
          <p:nvPr/>
        </p:nvSpPr>
        <p:spPr>
          <a:xfrm>
            <a:off x="557629" y="1912218"/>
            <a:ext cx="11185192" cy="4810163"/>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Ageing is a multidimensional process involving biological change, social roles, and identity (World Health </a:t>
            </a:r>
            <a:r>
              <a:rPr lang="en-US"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kern="100">
                <a:effectLst/>
                <a:latin typeface="Cambria" panose="02040503050406030204" pitchFamily="18" charset="0"/>
                <a:ea typeface="Cambria" panose="02040503050406030204" pitchFamily="18" charset="0"/>
                <a:cs typeface="Times New Roman" panose="02020603050405020304" pitchFamily="18" charset="0"/>
              </a:rPr>
              <a:t>, 2021)</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The UK’s ageing population places sustained pressure on health, social care, and community services (Office for National Statistics, 2022)</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Older adults require support that promotes independence, not just medical intervention (Foster and Walker, 2021)</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Effective care must balance support, empowerment, and protection (Department of Health and Social Care, 2022)</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Presentation aims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To evaluate the care and support needs of older people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To critically </a:t>
            </a:r>
            <a:r>
              <a:rPr lang="en-US" kern="100" err="1">
                <a:effectLst/>
                <a:latin typeface="Cambria" panose="02040503050406030204" pitchFamily="18" charset="0"/>
                <a:ea typeface="Cambria" panose="02040503050406030204" pitchFamily="18" charset="0"/>
                <a:cs typeface="Times New Roman" panose="02020603050405020304" pitchFamily="18" charset="0"/>
              </a:rPr>
              <a:t>analyse</a:t>
            </a:r>
            <a:r>
              <a:rPr lang="en-US" kern="100">
                <a:effectLst/>
                <a:latin typeface="Cambria" panose="02040503050406030204" pitchFamily="18" charset="0"/>
                <a:ea typeface="Cambria" panose="02040503050406030204" pitchFamily="18" charset="0"/>
                <a:cs typeface="Times New Roman" panose="02020603050405020304" pitchFamily="18" charset="0"/>
              </a:rPr>
              <a:t> UK care settings and service models</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To examine the role of technology in empowerment</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kern="100">
                <a:effectLst/>
                <a:latin typeface="Cambria" panose="02040503050406030204" pitchFamily="18" charset="0"/>
                <a:ea typeface="Cambria" panose="02040503050406030204" pitchFamily="18" charset="0"/>
                <a:cs typeface="Times New Roman" panose="02020603050405020304" pitchFamily="18" charset="0"/>
              </a:rPr>
              <a:t>To apply ageing theory and UK policy to practice</a:t>
            </a:r>
          </a:p>
        </p:txBody>
      </p:sp>
      <p:pic>
        <p:nvPicPr>
          <p:cNvPr id="7" name="Picture 6">
            <a:extLst>
              <a:ext uri="{FF2B5EF4-FFF2-40B4-BE49-F238E27FC236}">
                <a16:creationId xmlns:a16="http://schemas.microsoft.com/office/drawing/2014/main" id="{EE1619AD-5A0C-1EE4-73D6-5CF66BEE6DA0}"/>
              </a:ext>
            </a:extLst>
          </p:cNvPr>
          <p:cNvPicPr>
            <a:picLocks noChangeAspect="1"/>
          </p:cNvPicPr>
          <p:nvPr/>
        </p:nvPicPr>
        <p:blipFill>
          <a:blip r:embed="rId6"/>
          <a:stretch>
            <a:fillRect/>
          </a:stretch>
        </p:blipFill>
        <p:spPr>
          <a:xfrm>
            <a:off x="6641432" y="4620126"/>
            <a:ext cx="5101389" cy="2102255"/>
          </a:xfrm>
          <a:prstGeom prst="rect">
            <a:avLst/>
          </a:prstGeom>
        </p:spPr>
      </p:pic>
      <p:pic>
        <p:nvPicPr>
          <p:cNvPr id="8" name="Audio 7">
            <a:hlinkClick r:id="" action="ppaction://media"/>
            <a:extLst>
              <a:ext uri="{FF2B5EF4-FFF2-40B4-BE49-F238E27FC236}">
                <a16:creationId xmlns:a16="http://schemas.microsoft.com/office/drawing/2014/main" id="{27333209-BA63-BF20-A53E-448B90E45C8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51909502"/>
      </p:ext>
    </p:extLst>
  </p:cSld>
  <p:clrMapOvr>
    <a:masterClrMapping/>
  </p:clrMapOvr>
  <mc:AlternateContent xmlns:mc="http://schemas.openxmlformats.org/markup-compatibility/2006" xmlns:p14="http://schemas.microsoft.com/office/powerpoint/2010/main">
    <mc:Choice Requires="p14">
      <p:transition spd="slow" p14:dur="2000" advTm="44966"/>
    </mc:Choice>
    <mc:Fallback xmlns="">
      <p:transition spd="slow" advTm="44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7C40B399-E597-1CBF-9F22-121E92BD8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44FB05-BBFB-768E-36D7-DB121C060DCE}"/>
              </a:ext>
            </a:extLst>
          </p:cNvPr>
          <p:cNvSpPr>
            <a:spLocks noGrp="1"/>
          </p:cNvSpPr>
          <p:nvPr>
            <p:ph type="title"/>
          </p:nvPr>
        </p:nvSpPr>
        <p:spPr>
          <a:xfrm>
            <a:off x="419100" y="365125"/>
            <a:ext cx="11353800" cy="1325563"/>
          </a:xfrm>
        </p:spPr>
        <p:txBody>
          <a:bodyPr>
            <a:normAutofit fontScale="90000"/>
          </a:bodyPr>
          <a:lstStyle/>
          <a:p>
            <a:pPr algn="ctr"/>
            <a:r>
              <a:rPr lang="en-US" b="1">
                <a:latin typeface="Cambria" panose="02040503050406030204" pitchFamily="18" charset="0"/>
                <a:ea typeface="Cambria" panose="02040503050406030204" pitchFamily="18" charset="0"/>
              </a:rPr>
              <a:t>The Ageing Population: Why It Matters</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0409F8BB-FEE0-C9D5-007E-E4E82378D3F8}"/>
              </a:ext>
            </a:extLst>
          </p:cNvPr>
          <p:cNvSpPr txBox="1"/>
          <p:nvPr/>
        </p:nvSpPr>
        <p:spPr>
          <a:xfrm>
            <a:off x="419100" y="1946511"/>
            <a:ext cx="6222332" cy="4738348"/>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The UK population is ageing at an unprecedented rate </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Most significant growth in:</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Adults aged 65+</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Adults aged 85+, who typically present the highest care needs (Office for National Statistics, 2022)</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Ageing increases demand for:</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Long-term condition management</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Social and domiciliary care</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Community and informal support networks (Age UK, 2023)</a:t>
            </a:r>
          </a:p>
        </p:txBody>
      </p:sp>
      <p:pic>
        <p:nvPicPr>
          <p:cNvPr id="6" name="Picture 5">
            <a:extLst>
              <a:ext uri="{FF2B5EF4-FFF2-40B4-BE49-F238E27FC236}">
                <a16:creationId xmlns:a16="http://schemas.microsoft.com/office/drawing/2014/main" id="{3E13675E-DED6-D6C7-C3EB-E53CFB5DE96E}"/>
              </a:ext>
            </a:extLst>
          </p:cNvPr>
          <p:cNvPicPr>
            <a:picLocks noChangeAspect="1"/>
          </p:cNvPicPr>
          <p:nvPr/>
        </p:nvPicPr>
        <p:blipFill>
          <a:blip r:embed="rId6"/>
          <a:stretch>
            <a:fillRect/>
          </a:stretch>
        </p:blipFill>
        <p:spPr>
          <a:xfrm>
            <a:off x="6641432" y="3889657"/>
            <a:ext cx="5131467" cy="2603217"/>
          </a:xfrm>
          <a:prstGeom prst="rect">
            <a:avLst/>
          </a:prstGeom>
        </p:spPr>
      </p:pic>
      <p:sp>
        <p:nvSpPr>
          <p:cNvPr id="8" name="TextBox 7">
            <a:extLst>
              <a:ext uri="{FF2B5EF4-FFF2-40B4-BE49-F238E27FC236}">
                <a16:creationId xmlns:a16="http://schemas.microsoft.com/office/drawing/2014/main" id="{FDAAFC18-B508-044B-2AAD-A9FEC5183EAB}"/>
              </a:ext>
            </a:extLst>
          </p:cNvPr>
          <p:cNvSpPr txBox="1"/>
          <p:nvPr/>
        </p:nvSpPr>
        <p:spPr>
          <a:xfrm>
            <a:off x="6448926" y="1978284"/>
            <a:ext cx="5498432" cy="1623778"/>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Critical framing</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Ageing should be understood as a structural and policy challenge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Not simply individual decline or dependency</a:t>
            </a:r>
          </a:p>
        </p:txBody>
      </p:sp>
      <p:pic>
        <p:nvPicPr>
          <p:cNvPr id="7" name="Audio 6">
            <a:hlinkClick r:id="" action="ppaction://media"/>
            <a:extLst>
              <a:ext uri="{FF2B5EF4-FFF2-40B4-BE49-F238E27FC236}">
                <a16:creationId xmlns:a16="http://schemas.microsoft.com/office/drawing/2014/main" id="{D15A51A9-1E05-F1CC-F55B-19432859E22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97813218"/>
      </p:ext>
    </p:extLst>
  </p:cSld>
  <p:clrMapOvr>
    <a:masterClrMapping/>
  </p:clrMapOvr>
  <mc:AlternateContent xmlns:mc="http://schemas.openxmlformats.org/markup-compatibility/2006" xmlns:p14="http://schemas.microsoft.com/office/powerpoint/2010/main">
    <mc:Choice Requires="p14">
      <p:transition spd="slow" p14:dur="2000" advTm="64078"/>
    </mc:Choice>
    <mc:Fallback xmlns="">
      <p:transition spd="slow" advTm="64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6117292A-151E-BCAC-A36C-877B311A6B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C619CF-F232-7B9F-3537-14C4E033A082}"/>
              </a:ext>
            </a:extLst>
          </p:cNvPr>
          <p:cNvSpPr>
            <a:spLocks noGrp="1"/>
          </p:cNvSpPr>
          <p:nvPr>
            <p:ph type="title"/>
          </p:nvPr>
        </p:nvSpPr>
        <p:spPr>
          <a:xfrm>
            <a:off x="604157" y="365125"/>
            <a:ext cx="10983686" cy="1325563"/>
          </a:xfrm>
        </p:spPr>
        <p:txBody>
          <a:bodyPr>
            <a:normAutofit fontScale="90000"/>
          </a:bodyPr>
          <a:lstStyle/>
          <a:p>
            <a:pPr algn="ctr"/>
            <a:r>
              <a:rPr lang="en-US" b="1">
                <a:latin typeface="Cambria" panose="02040503050406030204" pitchFamily="18" charset="0"/>
                <a:ea typeface="Cambria" panose="02040503050406030204" pitchFamily="18" charset="0"/>
              </a:rPr>
              <a:t>Care, Empowerment &amp; Support Needs</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3A75503C-B7E5-77C5-547E-C77217045933}"/>
              </a:ext>
            </a:extLst>
          </p:cNvPr>
          <p:cNvSpPr txBox="1"/>
          <p:nvPr/>
        </p:nvSpPr>
        <p:spPr>
          <a:xfrm>
            <a:off x="365619" y="1884244"/>
            <a:ext cx="5730381" cy="4840941"/>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Traditional care models often </a:t>
            </a:r>
            <a:r>
              <a:rPr lang="en-US" sz="2000" kern="100" err="1">
                <a:effectLst/>
                <a:latin typeface="Cambria" panose="02040503050406030204" pitchFamily="18" charset="0"/>
                <a:ea typeface="Cambria" panose="02040503050406030204" pitchFamily="18" charset="0"/>
                <a:cs typeface="Times New Roman" panose="02020603050405020304" pitchFamily="18" charset="0"/>
              </a:rPr>
              <a:t>prioritise</a:t>
            </a:r>
            <a:r>
              <a:rPr lang="en-US" sz="2000" kern="100">
                <a:effectLst/>
                <a:latin typeface="Cambria" panose="02040503050406030204" pitchFamily="18" charset="0"/>
                <a:ea typeface="Cambria" panose="02040503050406030204" pitchFamily="18" charset="0"/>
                <a:cs typeface="Times New Roman" panose="02020603050405020304" pitchFamily="18" charset="0"/>
              </a:rPr>
              <a:t> </a:t>
            </a:r>
            <a:r>
              <a:rPr lang="en-US" sz="2000" b="1" kern="100">
                <a:effectLst/>
                <a:latin typeface="Cambria" panose="02040503050406030204" pitchFamily="18" charset="0"/>
                <a:ea typeface="Cambria" panose="02040503050406030204" pitchFamily="18" charset="0"/>
                <a:cs typeface="Times New Roman" panose="02020603050405020304" pitchFamily="18" charset="0"/>
              </a:rPr>
              <a:t>safety over autonomy (The King’s Fund, 2022)</a:t>
            </a:r>
            <a:endParaRPr lang="en-US" sz="20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Empowerment focuses on:</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Choice</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Control</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Participation in decision-making (Department of Health and Social Care, 2022)</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Unmet needs increase:</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Health deterioration</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Dependency</a:t>
            </a:r>
          </a:p>
          <a:p>
            <a:pPr marL="742950" marR="0" lvl="1" indent="-285750">
              <a:lnSpc>
                <a:spcPct val="107000"/>
              </a:lnSpc>
              <a:spcAft>
                <a:spcPts val="800"/>
              </a:spcAft>
              <a:buSzPts val="1000"/>
              <a:buFont typeface="Courier New" panose="02070309020205020404" pitchFamily="49" charset="0"/>
              <a:buChar char="o"/>
              <a:tabLst>
                <a:tab pos="9144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Social exclusion</a:t>
            </a:r>
          </a:p>
        </p:txBody>
      </p:sp>
      <p:sp>
        <p:nvSpPr>
          <p:cNvPr id="6" name="TextBox 5">
            <a:extLst>
              <a:ext uri="{FF2B5EF4-FFF2-40B4-BE49-F238E27FC236}">
                <a16:creationId xmlns:a16="http://schemas.microsoft.com/office/drawing/2014/main" id="{4A7A0839-443A-2D0F-016B-50591C7CC6A8}"/>
              </a:ext>
            </a:extLst>
          </p:cNvPr>
          <p:cNvSpPr txBox="1"/>
          <p:nvPr/>
        </p:nvSpPr>
        <p:spPr>
          <a:xfrm>
            <a:off x="5362440" y="4801059"/>
            <a:ext cx="5315692" cy="369332"/>
          </a:xfrm>
          <a:prstGeom prst="rect">
            <a:avLst/>
          </a:prstGeom>
          <a:noFill/>
        </p:spPr>
        <p:txBody>
          <a:bodyPr wrap="square">
            <a:spAutoFit/>
          </a:bodyPr>
          <a:lstStyle/>
          <a:p>
            <a:pPr algn="ctr"/>
            <a:r>
              <a:rPr lang="en-US" b="1" i="1">
                <a:latin typeface="Cambria" panose="02040503050406030204" pitchFamily="18" charset="0"/>
                <a:ea typeface="Cambria" panose="02040503050406030204" pitchFamily="18" charset="0"/>
              </a:rPr>
              <a:t>Key Needs of Older Adults and Risks if Unmet</a:t>
            </a:r>
          </a:p>
        </p:txBody>
      </p:sp>
      <p:pic>
        <p:nvPicPr>
          <p:cNvPr id="8" name="Picture 7">
            <a:extLst>
              <a:ext uri="{FF2B5EF4-FFF2-40B4-BE49-F238E27FC236}">
                <a16:creationId xmlns:a16="http://schemas.microsoft.com/office/drawing/2014/main" id="{AEBADF1E-7A83-8A4C-8379-A9220A062410}"/>
              </a:ext>
            </a:extLst>
          </p:cNvPr>
          <p:cNvPicPr>
            <a:picLocks noChangeAspect="1"/>
          </p:cNvPicPr>
          <p:nvPr/>
        </p:nvPicPr>
        <p:blipFill>
          <a:blip r:embed="rId6"/>
          <a:stretch>
            <a:fillRect/>
          </a:stretch>
        </p:blipFill>
        <p:spPr>
          <a:xfrm>
            <a:off x="4452730" y="5216686"/>
            <a:ext cx="7135112" cy="1416299"/>
          </a:xfrm>
          <a:prstGeom prst="rect">
            <a:avLst/>
          </a:prstGeom>
        </p:spPr>
      </p:pic>
      <p:pic>
        <p:nvPicPr>
          <p:cNvPr id="10" name="Picture 9">
            <a:extLst>
              <a:ext uri="{FF2B5EF4-FFF2-40B4-BE49-F238E27FC236}">
                <a16:creationId xmlns:a16="http://schemas.microsoft.com/office/drawing/2014/main" id="{4459A668-640D-1C1E-6E6A-1C5A23758475}"/>
              </a:ext>
            </a:extLst>
          </p:cNvPr>
          <p:cNvPicPr>
            <a:picLocks noChangeAspect="1"/>
          </p:cNvPicPr>
          <p:nvPr/>
        </p:nvPicPr>
        <p:blipFill>
          <a:blip r:embed="rId7"/>
          <a:stretch>
            <a:fillRect/>
          </a:stretch>
        </p:blipFill>
        <p:spPr>
          <a:xfrm>
            <a:off x="5881366" y="1921000"/>
            <a:ext cx="5730381" cy="2750454"/>
          </a:xfrm>
          <a:prstGeom prst="rect">
            <a:avLst/>
          </a:prstGeom>
        </p:spPr>
      </p:pic>
      <p:pic>
        <p:nvPicPr>
          <p:cNvPr id="7" name="Audio 6">
            <a:hlinkClick r:id="" action="ppaction://media"/>
            <a:extLst>
              <a:ext uri="{FF2B5EF4-FFF2-40B4-BE49-F238E27FC236}">
                <a16:creationId xmlns:a16="http://schemas.microsoft.com/office/drawing/2014/main" id="{7DBB7403-50B9-1D88-5F77-DC92ABBECA4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3181519"/>
      </p:ext>
    </p:extLst>
  </p:cSld>
  <p:clrMapOvr>
    <a:masterClrMapping/>
  </p:clrMapOvr>
  <mc:AlternateContent xmlns:mc="http://schemas.openxmlformats.org/markup-compatibility/2006" xmlns:p14="http://schemas.microsoft.com/office/powerpoint/2010/main">
    <mc:Choice Requires="p14">
      <p:transition spd="slow" p14:dur="2000" advTm="30091"/>
    </mc:Choice>
    <mc:Fallback xmlns="">
      <p:transition spd="slow" advTm="30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F82054AA-9340-236B-6667-16100DE12A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7E4B30-55C6-4800-972F-9DA35169764C}"/>
              </a:ext>
            </a:extLst>
          </p:cNvPr>
          <p:cNvSpPr>
            <a:spLocks noGrp="1"/>
          </p:cNvSpPr>
          <p:nvPr>
            <p:ph type="title"/>
          </p:nvPr>
        </p:nvSpPr>
        <p:spPr/>
        <p:txBody>
          <a:bodyPr>
            <a:normAutofit fontScale="90000"/>
          </a:bodyPr>
          <a:lstStyle/>
          <a:p>
            <a:pPr algn="ctr"/>
            <a:r>
              <a:rPr lang="en-US" b="1">
                <a:latin typeface="Cambria" panose="02040503050406030204" pitchFamily="18" charset="0"/>
                <a:ea typeface="Cambria" panose="02040503050406030204" pitchFamily="18" charset="0"/>
              </a:rPr>
              <a:t>Theoretical Frameworks of Ageing</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5073B359-ED0B-DC5F-B94C-36213CD59D4E}"/>
              </a:ext>
            </a:extLst>
          </p:cNvPr>
          <p:cNvSpPr txBox="1"/>
          <p:nvPr/>
        </p:nvSpPr>
        <p:spPr>
          <a:xfrm>
            <a:off x="593271" y="1972368"/>
            <a:ext cx="10515600" cy="829586"/>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Ageing theories influence how services view and treat older people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Theoretical perspectives shape expectations of participation and dependency</a:t>
            </a:r>
          </a:p>
        </p:txBody>
      </p:sp>
      <p:sp>
        <p:nvSpPr>
          <p:cNvPr id="6" name="TextBox 5">
            <a:extLst>
              <a:ext uri="{FF2B5EF4-FFF2-40B4-BE49-F238E27FC236}">
                <a16:creationId xmlns:a16="http://schemas.microsoft.com/office/drawing/2014/main" id="{397E8114-731D-334C-F8CF-CF244DEC821D}"/>
              </a:ext>
            </a:extLst>
          </p:cNvPr>
          <p:cNvSpPr txBox="1"/>
          <p:nvPr/>
        </p:nvSpPr>
        <p:spPr>
          <a:xfrm>
            <a:off x="593271" y="5258422"/>
            <a:ext cx="11005457" cy="1294457"/>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Critical insight</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Activity and Continuity theories best support empowerment-focused practice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Disengagement risks reinforcing passive care models (Foster and Walker, 2021)</a:t>
            </a:r>
          </a:p>
        </p:txBody>
      </p:sp>
      <p:sp>
        <p:nvSpPr>
          <p:cNvPr id="8" name="TextBox 7">
            <a:extLst>
              <a:ext uri="{FF2B5EF4-FFF2-40B4-BE49-F238E27FC236}">
                <a16:creationId xmlns:a16="http://schemas.microsoft.com/office/drawing/2014/main" id="{2E0CD0D8-752F-12CC-1BA4-FE882D8B6FC9}"/>
              </a:ext>
            </a:extLst>
          </p:cNvPr>
          <p:cNvSpPr txBox="1"/>
          <p:nvPr/>
        </p:nvSpPr>
        <p:spPr>
          <a:xfrm>
            <a:off x="838200" y="2889748"/>
            <a:ext cx="4450227" cy="646331"/>
          </a:xfrm>
          <a:prstGeom prst="rect">
            <a:avLst/>
          </a:prstGeom>
          <a:noFill/>
        </p:spPr>
        <p:txBody>
          <a:bodyPr wrap="square">
            <a:spAutoFit/>
          </a:bodyPr>
          <a:lstStyle/>
          <a:p>
            <a:pPr algn="ctr"/>
            <a:r>
              <a:rPr lang="en-US" b="1" i="1">
                <a:latin typeface="Cambria" panose="02040503050406030204" pitchFamily="18" charset="0"/>
                <a:ea typeface="Cambria" panose="02040503050406030204" pitchFamily="18" charset="0"/>
              </a:rPr>
              <a:t>Ageing Theories and Their Implications for Practice</a:t>
            </a:r>
          </a:p>
        </p:txBody>
      </p:sp>
      <p:pic>
        <p:nvPicPr>
          <p:cNvPr id="10" name="Picture 9">
            <a:extLst>
              <a:ext uri="{FF2B5EF4-FFF2-40B4-BE49-F238E27FC236}">
                <a16:creationId xmlns:a16="http://schemas.microsoft.com/office/drawing/2014/main" id="{CDC85F05-C5B5-293B-FA69-E986D0464ED9}"/>
              </a:ext>
            </a:extLst>
          </p:cNvPr>
          <p:cNvPicPr>
            <a:picLocks noChangeAspect="1"/>
          </p:cNvPicPr>
          <p:nvPr/>
        </p:nvPicPr>
        <p:blipFill>
          <a:blip r:embed="rId6"/>
          <a:stretch>
            <a:fillRect/>
          </a:stretch>
        </p:blipFill>
        <p:spPr>
          <a:xfrm>
            <a:off x="931254" y="3623873"/>
            <a:ext cx="4112243" cy="1658516"/>
          </a:xfrm>
          <a:prstGeom prst="rect">
            <a:avLst/>
          </a:prstGeom>
        </p:spPr>
      </p:pic>
      <p:pic>
        <p:nvPicPr>
          <p:cNvPr id="12" name="Picture 11">
            <a:extLst>
              <a:ext uri="{FF2B5EF4-FFF2-40B4-BE49-F238E27FC236}">
                <a16:creationId xmlns:a16="http://schemas.microsoft.com/office/drawing/2014/main" id="{061E37E0-08CA-7BAA-95B9-7F8A421A0DE0}"/>
              </a:ext>
            </a:extLst>
          </p:cNvPr>
          <p:cNvPicPr>
            <a:picLocks noChangeAspect="1"/>
          </p:cNvPicPr>
          <p:nvPr/>
        </p:nvPicPr>
        <p:blipFill>
          <a:blip r:embed="rId7"/>
          <a:stretch>
            <a:fillRect/>
          </a:stretch>
        </p:blipFill>
        <p:spPr>
          <a:xfrm>
            <a:off x="5059099" y="3083634"/>
            <a:ext cx="6877612" cy="2561792"/>
          </a:xfrm>
          <a:prstGeom prst="rect">
            <a:avLst/>
          </a:prstGeom>
        </p:spPr>
      </p:pic>
      <p:pic>
        <p:nvPicPr>
          <p:cNvPr id="7" name="Audio 6">
            <a:hlinkClick r:id="" action="ppaction://media"/>
            <a:extLst>
              <a:ext uri="{FF2B5EF4-FFF2-40B4-BE49-F238E27FC236}">
                <a16:creationId xmlns:a16="http://schemas.microsoft.com/office/drawing/2014/main" id="{D5CE7ECE-8460-9210-23AA-6BFCAB8E38E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6009360"/>
      </p:ext>
    </p:extLst>
  </p:cSld>
  <p:clrMapOvr>
    <a:masterClrMapping/>
  </p:clrMapOvr>
  <mc:AlternateContent xmlns:mc="http://schemas.openxmlformats.org/markup-compatibility/2006" xmlns:p14="http://schemas.microsoft.com/office/powerpoint/2010/main">
    <mc:Choice Requires="p14">
      <p:transition spd="slow" p14:dur="2000" advTm="41913"/>
    </mc:Choice>
    <mc:Fallback xmlns="">
      <p:transition spd="slow" advTm="41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5504A86A-33F1-0A55-7DB0-4002380341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BFDEA4-474F-632B-BE29-EEF63B0C41BF}"/>
              </a:ext>
            </a:extLst>
          </p:cNvPr>
          <p:cNvSpPr>
            <a:spLocks noGrp="1"/>
          </p:cNvSpPr>
          <p:nvPr>
            <p:ph type="title"/>
          </p:nvPr>
        </p:nvSpPr>
        <p:spPr/>
        <p:txBody>
          <a:bodyPr>
            <a:normAutofit fontScale="90000"/>
          </a:bodyPr>
          <a:lstStyle/>
          <a:p>
            <a:pPr algn="ctr"/>
            <a:r>
              <a:rPr lang="en-US" b="1">
                <a:latin typeface="Cambria" panose="02040503050406030204" pitchFamily="18" charset="0"/>
                <a:ea typeface="Cambria" panose="02040503050406030204" pitchFamily="18" charset="0"/>
              </a:rPr>
              <a:t>UK Policy &amp; Legislative Framework</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88E12ADC-B6D2-F274-CB14-AFD8943AB756}"/>
              </a:ext>
            </a:extLst>
          </p:cNvPr>
          <p:cNvSpPr txBox="1"/>
          <p:nvPr/>
        </p:nvSpPr>
        <p:spPr>
          <a:xfrm>
            <a:off x="587829" y="1914863"/>
            <a:ext cx="5861098" cy="4566122"/>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b="1" kern="100">
                <a:effectLst/>
                <a:latin typeface="Cambria" panose="02040503050406030204" pitchFamily="18" charset="0"/>
                <a:ea typeface="Cambria" panose="02040503050406030204" pitchFamily="18" charset="0"/>
                <a:cs typeface="Times New Roman" panose="02020603050405020304" pitchFamily="18" charset="0"/>
              </a:rPr>
              <a:t>Care Act 2014</a:t>
            </a:r>
            <a:r>
              <a:rPr lang="en-US" sz="2000" kern="100">
                <a:effectLst/>
                <a:latin typeface="Cambria" panose="02040503050406030204" pitchFamily="18" charset="0"/>
                <a:ea typeface="Cambria" panose="02040503050406030204" pitchFamily="18" charset="0"/>
                <a:cs typeface="Times New Roman" panose="02020603050405020304" pitchFamily="18" charset="0"/>
              </a:rPr>
              <a:t>: wellbeing, </a:t>
            </a:r>
            <a:r>
              <a:rPr lang="en-US" sz="2000" kern="100" err="1">
                <a:effectLst/>
                <a:latin typeface="Cambria" panose="02040503050406030204" pitchFamily="18" charset="0"/>
                <a:ea typeface="Cambria" panose="02040503050406030204" pitchFamily="18" charset="0"/>
                <a:cs typeface="Times New Roman" panose="02020603050405020304" pitchFamily="18" charset="0"/>
              </a:rPr>
              <a:t>personalisation</a:t>
            </a:r>
            <a:r>
              <a:rPr lang="en-US" sz="2000" kern="100">
                <a:effectLst/>
                <a:latin typeface="Cambria" panose="02040503050406030204" pitchFamily="18" charset="0"/>
                <a:ea typeface="Cambria" panose="02040503050406030204" pitchFamily="18" charset="0"/>
                <a:cs typeface="Times New Roman" panose="02020603050405020304" pitchFamily="18" charset="0"/>
              </a:rPr>
              <a:t>, prevention (Department of Health and Social Care, 2022)</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b="1" kern="100">
                <a:effectLst/>
                <a:latin typeface="Cambria" panose="02040503050406030204" pitchFamily="18" charset="0"/>
                <a:ea typeface="Cambria" panose="02040503050406030204" pitchFamily="18" charset="0"/>
                <a:cs typeface="Times New Roman" panose="02020603050405020304" pitchFamily="18" charset="0"/>
              </a:rPr>
              <a:t>Equality Act 2010</a:t>
            </a:r>
            <a:r>
              <a:rPr lang="en-US" sz="2000" kern="100">
                <a:effectLst/>
                <a:latin typeface="Cambria" panose="02040503050406030204" pitchFamily="18" charset="0"/>
                <a:ea typeface="Cambria" panose="02040503050406030204" pitchFamily="18" charset="0"/>
                <a:cs typeface="Times New Roman" panose="02020603050405020304" pitchFamily="18" charset="0"/>
              </a:rPr>
              <a:t>: legal protection from age-based discrimination</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b="1" kern="100">
                <a:effectLst/>
                <a:latin typeface="Cambria" panose="02040503050406030204" pitchFamily="18" charset="0"/>
                <a:ea typeface="Cambria" panose="02040503050406030204" pitchFamily="18" charset="0"/>
                <a:cs typeface="Times New Roman" panose="02020603050405020304" pitchFamily="18" charset="0"/>
              </a:rPr>
              <a:t>NHS Long Term Plan</a:t>
            </a:r>
            <a:r>
              <a:rPr lang="en-US" sz="2000" kern="100">
                <a:effectLst/>
                <a:latin typeface="Cambria" panose="02040503050406030204" pitchFamily="18" charset="0"/>
                <a:ea typeface="Cambria" panose="02040503050406030204" pitchFamily="18" charset="0"/>
                <a:cs typeface="Times New Roman" panose="02020603050405020304" pitchFamily="18" charset="0"/>
              </a:rPr>
              <a:t>: integration of health and social care (NHS England, 2023)</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Critical angle</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Policies promote empowerment in principle (Skills for Care, 2023)</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In practice, implementation is uneven due to funding and capacity pressures</a:t>
            </a:r>
          </a:p>
        </p:txBody>
      </p:sp>
      <p:pic>
        <p:nvPicPr>
          <p:cNvPr id="6" name="Picture 5">
            <a:extLst>
              <a:ext uri="{FF2B5EF4-FFF2-40B4-BE49-F238E27FC236}">
                <a16:creationId xmlns:a16="http://schemas.microsoft.com/office/drawing/2014/main" id="{91B59774-399B-3369-9EC7-A60A70C9B572}"/>
              </a:ext>
            </a:extLst>
          </p:cNvPr>
          <p:cNvPicPr>
            <a:picLocks noChangeAspect="1"/>
          </p:cNvPicPr>
          <p:nvPr/>
        </p:nvPicPr>
        <p:blipFill>
          <a:blip r:embed="rId6"/>
          <a:stretch>
            <a:fillRect/>
          </a:stretch>
        </p:blipFill>
        <p:spPr>
          <a:xfrm>
            <a:off x="6256422" y="1926753"/>
            <a:ext cx="5347749" cy="4566122"/>
          </a:xfrm>
          <a:prstGeom prst="rect">
            <a:avLst/>
          </a:prstGeom>
        </p:spPr>
      </p:pic>
      <p:pic>
        <p:nvPicPr>
          <p:cNvPr id="7" name="Audio 6">
            <a:hlinkClick r:id="" action="ppaction://media"/>
            <a:extLst>
              <a:ext uri="{FF2B5EF4-FFF2-40B4-BE49-F238E27FC236}">
                <a16:creationId xmlns:a16="http://schemas.microsoft.com/office/drawing/2014/main" id="{891FB765-B713-30DF-2FB6-0247CC81186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9127430"/>
      </p:ext>
    </p:extLst>
  </p:cSld>
  <p:clrMapOvr>
    <a:masterClrMapping/>
  </p:clrMapOvr>
  <mc:AlternateContent xmlns:mc="http://schemas.openxmlformats.org/markup-compatibility/2006" xmlns:p14="http://schemas.microsoft.com/office/powerpoint/2010/main">
    <mc:Choice Requires="p14">
      <p:transition spd="slow" p14:dur="2000" advTm="30808"/>
    </mc:Choice>
    <mc:Fallback xmlns="">
      <p:transition spd="slow" advTm="30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A00716B0-61D6-4972-44A5-9550715664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17900B-EE94-4978-9562-BC36963CA181}"/>
              </a:ext>
            </a:extLst>
          </p:cNvPr>
          <p:cNvSpPr>
            <a:spLocks noGrp="1"/>
          </p:cNvSpPr>
          <p:nvPr>
            <p:ph type="title"/>
          </p:nvPr>
        </p:nvSpPr>
        <p:spPr/>
        <p:txBody>
          <a:bodyPr/>
          <a:lstStyle/>
          <a:p>
            <a:pPr algn="ctr"/>
            <a:r>
              <a:rPr lang="en-US" b="1">
                <a:latin typeface="Cambria" panose="02040503050406030204" pitchFamily="18" charset="0"/>
                <a:ea typeface="Cambria" panose="02040503050406030204" pitchFamily="18" charset="0"/>
              </a:rPr>
              <a:t>Overview of UK Care Provisions</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E64CE1DF-B6FB-BB01-95C1-E393B4CF13B6}"/>
              </a:ext>
            </a:extLst>
          </p:cNvPr>
          <p:cNvSpPr txBox="1"/>
          <p:nvPr/>
        </p:nvSpPr>
        <p:spPr>
          <a:xfrm>
            <a:off x="655983" y="2088105"/>
            <a:ext cx="4369905" cy="1488228"/>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Older people access support across multiple care environments</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Each setting offers different levels of choice and control (OECD, 2020)</a:t>
            </a:r>
          </a:p>
        </p:txBody>
      </p:sp>
      <p:sp>
        <p:nvSpPr>
          <p:cNvPr id="6" name="TextBox 5">
            <a:extLst>
              <a:ext uri="{FF2B5EF4-FFF2-40B4-BE49-F238E27FC236}">
                <a16:creationId xmlns:a16="http://schemas.microsoft.com/office/drawing/2014/main" id="{A567DE8D-D819-3B89-353B-48A98019FE2C}"/>
              </a:ext>
            </a:extLst>
          </p:cNvPr>
          <p:cNvSpPr txBox="1"/>
          <p:nvPr/>
        </p:nvSpPr>
        <p:spPr>
          <a:xfrm>
            <a:off x="993912" y="3737915"/>
            <a:ext cx="3694045" cy="646331"/>
          </a:xfrm>
          <a:prstGeom prst="rect">
            <a:avLst/>
          </a:prstGeom>
          <a:noFill/>
        </p:spPr>
        <p:txBody>
          <a:bodyPr wrap="square">
            <a:spAutoFit/>
          </a:bodyPr>
          <a:lstStyle/>
          <a:p>
            <a:pPr algn="ctr"/>
            <a:r>
              <a:rPr lang="en-US" b="1" i="1">
                <a:latin typeface="Cambria" panose="02040503050406030204" pitchFamily="18" charset="0"/>
                <a:ea typeface="Cambria" panose="02040503050406030204" pitchFamily="18" charset="0"/>
              </a:rPr>
              <a:t>UK Care Settings: Aims and Empowerment Potential</a:t>
            </a:r>
          </a:p>
        </p:txBody>
      </p:sp>
      <p:pic>
        <p:nvPicPr>
          <p:cNvPr id="8" name="Picture 7">
            <a:extLst>
              <a:ext uri="{FF2B5EF4-FFF2-40B4-BE49-F238E27FC236}">
                <a16:creationId xmlns:a16="http://schemas.microsoft.com/office/drawing/2014/main" id="{D29350B0-A0E3-FB22-3CED-6A97F9E7FC9E}"/>
              </a:ext>
            </a:extLst>
          </p:cNvPr>
          <p:cNvPicPr>
            <a:picLocks noChangeAspect="1"/>
          </p:cNvPicPr>
          <p:nvPr/>
        </p:nvPicPr>
        <p:blipFill>
          <a:blip r:embed="rId6"/>
          <a:stretch>
            <a:fillRect/>
          </a:stretch>
        </p:blipFill>
        <p:spPr>
          <a:xfrm>
            <a:off x="655983" y="4545829"/>
            <a:ext cx="4369905" cy="1947046"/>
          </a:xfrm>
          <a:prstGeom prst="rect">
            <a:avLst/>
          </a:prstGeom>
        </p:spPr>
      </p:pic>
      <p:pic>
        <p:nvPicPr>
          <p:cNvPr id="10" name="Picture 9">
            <a:extLst>
              <a:ext uri="{FF2B5EF4-FFF2-40B4-BE49-F238E27FC236}">
                <a16:creationId xmlns:a16="http://schemas.microsoft.com/office/drawing/2014/main" id="{7E5474FC-CC0B-6D0C-1CC4-0FFA2487C732}"/>
              </a:ext>
            </a:extLst>
          </p:cNvPr>
          <p:cNvPicPr>
            <a:picLocks noChangeAspect="1"/>
          </p:cNvPicPr>
          <p:nvPr/>
        </p:nvPicPr>
        <p:blipFill>
          <a:blip r:embed="rId7"/>
          <a:stretch>
            <a:fillRect/>
          </a:stretch>
        </p:blipFill>
        <p:spPr>
          <a:xfrm>
            <a:off x="5208104" y="1948071"/>
            <a:ext cx="6520070" cy="4658806"/>
          </a:xfrm>
          <a:prstGeom prst="rect">
            <a:avLst/>
          </a:prstGeom>
        </p:spPr>
      </p:pic>
      <p:pic>
        <p:nvPicPr>
          <p:cNvPr id="7" name="Audio 6">
            <a:hlinkClick r:id="" action="ppaction://media"/>
            <a:extLst>
              <a:ext uri="{FF2B5EF4-FFF2-40B4-BE49-F238E27FC236}">
                <a16:creationId xmlns:a16="http://schemas.microsoft.com/office/drawing/2014/main" id="{C1EEB9D5-3351-980D-4124-9D2BFE272F0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008562"/>
      </p:ext>
    </p:extLst>
  </p:cSld>
  <p:clrMapOvr>
    <a:masterClrMapping/>
  </p:clrMapOvr>
  <mc:AlternateContent xmlns:mc="http://schemas.openxmlformats.org/markup-compatibility/2006" xmlns:p14="http://schemas.microsoft.com/office/powerpoint/2010/main">
    <mc:Choice Requires="p14">
      <p:transition spd="slow" p14:dur="2000" advTm="37813"/>
    </mc:Choice>
    <mc:Fallback xmlns="">
      <p:transition spd="slow" advTm="37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B15A17B7-F7EC-311A-0FD9-7BEE7C94BA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42E6D9-F013-F312-5C50-B839B2F21E07}"/>
              </a:ext>
            </a:extLst>
          </p:cNvPr>
          <p:cNvSpPr>
            <a:spLocks noGrp="1"/>
          </p:cNvSpPr>
          <p:nvPr>
            <p:ph type="title"/>
          </p:nvPr>
        </p:nvSpPr>
        <p:spPr>
          <a:xfrm>
            <a:off x="503322" y="297519"/>
            <a:ext cx="11166164" cy="1325563"/>
          </a:xfrm>
        </p:spPr>
        <p:txBody>
          <a:bodyPr>
            <a:normAutofit fontScale="90000"/>
          </a:bodyPr>
          <a:lstStyle/>
          <a:p>
            <a:pPr algn="ctr"/>
            <a:r>
              <a:rPr lang="en-US" b="1">
                <a:latin typeface="Cambria" panose="02040503050406030204" pitchFamily="18" charset="0"/>
                <a:ea typeface="Cambria" panose="02040503050406030204" pitchFamily="18" charset="0"/>
              </a:rPr>
              <a:t>Critical Evaluation 1: Domiciliary Care</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C9F6FA53-A44B-23E2-9B76-02B43986468D}"/>
              </a:ext>
            </a:extLst>
          </p:cNvPr>
          <p:cNvSpPr txBox="1"/>
          <p:nvPr/>
        </p:nvSpPr>
        <p:spPr>
          <a:xfrm>
            <a:off x="713014" y="2076236"/>
            <a:ext cx="4845575" cy="4474943"/>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Strengths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Enables ageing in place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Maintains routines and identity</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Supports </a:t>
            </a:r>
            <a:r>
              <a:rPr lang="en-US" sz="2000" kern="100" err="1">
                <a:effectLst/>
                <a:latin typeface="Cambria" panose="02040503050406030204" pitchFamily="18" charset="0"/>
                <a:ea typeface="Cambria" panose="02040503050406030204" pitchFamily="18" charset="0"/>
                <a:cs typeface="Times New Roman" panose="02020603050405020304" pitchFamily="18" charset="0"/>
              </a:rPr>
              <a:t>personalised</a:t>
            </a:r>
            <a:r>
              <a:rPr lang="en-US" sz="2000" kern="100">
                <a:effectLst/>
                <a:latin typeface="Cambria" panose="02040503050406030204" pitchFamily="18" charset="0"/>
                <a:ea typeface="Cambria" panose="02040503050406030204" pitchFamily="18" charset="0"/>
                <a:cs typeface="Times New Roman" panose="02020603050405020304" pitchFamily="18" charset="0"/>
              </a:rPr>
              <a:t>, flexible care (Department of Health and Social Care, 2021)</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Limitations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Workforce shortages and turnover</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Time-task commissioning limits autonomy (The King’s Fund, 2022)</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Quality varies between providers</a:t>
            </a:r>
          </a:p>
        </p:txBody>
      </p:sp>
      <p:pic>
        <p:nvPicPr>
          <p:cNvPr id="6" name="Picture 5">
            <a:extLst>
              <a:ext uri="{FF2B5EF4-FFF2-40B4-BE49-F238E27FC236}">
                <a16:creationId xmlns:a16="http://schemas.microsoft.com/office/drawing/2014/main" id="{4E420D73-282D-A63F-02C0-64153852D7A1}"/>
              </a:ext>
            </a:extLst>
          </p:cNvPr>
          <p:cNvPicPr>
            <a:picLocks noChangeAspect="1"/>
          </p:cNvPicPr>
          <p:nvPr/>
        </p:nvPicPr>
        <p:blipFill>
          <a:blip r:embed="rId6"/>
          <a:stretch>
            <a:fillRect/>
          </a:stretch>
        </p:blipFill>
        <p:spPr>
          <a:xfrm>
            <a:off x="5433117" y="3753853"/>
            <a:ext cx="6236369" cy="2797326"/>
          </a:xfrm>
          <a:prstGeom prst="rect">
            <a:avLst/>
          </a:prstGeom>
        </p:spPr>
      </p:pic>
      <p:sp>
        <p:nvSpPr>
          <p:cNvPr id="8" name="TextBox 7">
            <a:extLst>
              <a:ext uri="{FF2B5EF4-FFF2-40B4-BE49-F238E27FC236}">
                <a16:creationId xmlns:a16="http://schemas.microsoft.com/office/drawing/2014/main" id="{A28B7C35-964B-9014-A304-29B70FF18C9E}"/>
              </a:ext>
            </a:extLst>
          </p:cNvPr>
          <p:cNvSpPr txBox="1"/>
          <p:nvPr/>
        </p:nvSpPr>
        <p:spPr>
          <a:xfrm>
            <a:off x="5433117" y="2141347"/>
            <a:ext cx="6460098" cy="1294457"/>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Theory link</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Strong alignment with Activity and Continuity theories</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Supports independence and sustained participation</a:t>
            </a:r>
          </a:p>
        </p:txBody>
      </p:sp>
      <p:pic>
        <p:nvPicPr>
          <p:cNvPr id="7" name="Audio 6">
            <a:hlinkClick r:id="" action="ppaction://media"/>
            <a:extLst>
              <a:ext uri="{FF2B5EF4-FFF2-40B4-BE49-F238E27FC236}">
                <a16:creationId xmlns:a16="http://schemas.microsoft.com/office/drawing/2014/main" id="{82FE0E96-E8C1-450C-88BB-D95B9CEE8C3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7212023"/>
      </p:ext>
    </p:extLst>
  </p:cSld>
  <p:clrMapOvr>
    <a:masterClrMapping/>
  </p:clrMapOvr>
  <mc:AlternateContent xmlns:mc="http://schemas.openxmlformats.org/markup-compatibility/2006" xmlns:p14="http://schemas.microsoft.com/office/powerpoint/2010/main">
    <mc:Choice Requires="p14">
      <p:transition spd="slow" p14:dur="2000" advTm="40251"/>
    </mc:Choice>
    <mc:Fallback xmlns="">
      <p:transition spd="slow" advTm="40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63FBFE1A-751D-E2E0-B684-B6C8274CFB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7A5EF5-CB6C-1069-1E4C-98B3F7784A13}"/>
              </a:ext>
            </a:extLst>
          </p:cNvPr>
          <p:cNvSpPr>
            <a:spLocks noGrp="1"/>
          </p:cNvSpPr>
          <p:nvPr>
            <p:ph type="title"/>
          </p:nvPr>
        </p:nvSpPr>
        <p:spPr>
          <a:xfrm>
            <a:off x="619626" y="268872"/>
            <a:ext cx="10952747" cy="1325563"/>
          </a:xfrm>
        </p:spPr>
        <p:txBody>
          <a:bodyPr>
            <a:normAutofit fontScale="90000"/>
          </a:bodyPr>
          <a:lstStyle/>
          <a:p>
            <a:pPr algn="ctr"/>
            <a:r>
              <a:rPr lang="en-US" b="1">
                <a:latin typeface="Cambria" panose="02040503050406030204" pitchFamily="18" charset="0"/>
                <a:ea typeface="Cambria" panose="02040503050406030204" pitchFamily="18" charset="0"/>
              </a:rPr>
              <a:t>Critical Evaluation 2: Residential Care</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C602D8EC-FC38-0DE6-13D0-B281B7C6D4B5}"/>
              </a:ext>
            </a:extLst>
          </p:cNvPr>
          <p:cNvSpPr txBox="1"/>
          <p:nvPr/>
        </p:nvSpPr>
        <p:spPr>
          <a:xfrm>
            <a:off x="838199" y="1978635"/>
            <a:ext cx="6167580" cy="4610493"/>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Strengths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Continuous support for complex needs (OECD, 2020)</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Reduced immediate risk for high-dependency individuals</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Challenges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Institutional routines may limit autonomy</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Risk of learned dependency (Age UK, 2023)</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Ongoing tension between safeguarding and freedom</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Critical insight</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0" marR="0">
              <a:lnSpc>
                <a:spcPct val="107000"/>
              </a:lnSpc>
              <a:spcAft>
                <a:spcPts val="800"/>
              </a:spcAft>
              <a:buNone/>
            </a:pPr>
            <a:r>
              <a:rPr lang="en-US" sz="2000" kern="100">
                <a:effectLst/>
                <a:latin typeface="Cambria" panose="02040503050406030204" pitchFamily="18" charset="0"/>
                <a:ea typeface="Cambria" panose="02040503050406030204" pitchFamily="18" charset="0"/>
                <a:cs typeface="Times New Roman" panose="02020603050405020304" pitchFamily="18" charset="0"/>
              </a:rPr>
              <a:t>When does protection undermine empowerment?</a:t>
            </a:r>
          </a:p>
        </p:txBody>
      </p:sp>
      <p:pic>
        <p:nvPicPr>
          <p:cNvPr id="6" name="Picture 5">
            <a:extLst>
              <a:ext uri="{FF2B5EF4-FFF2-40B4-BE49-F238E27FC236}">
                <a16:creationId xmlns:a16="http://schemas.microsoft.com/office/drawing/2014/main" id="{B2FBC917-1D18-4D16-DE65-4986744CAD8C}"/>
              </a:ext>
            </a:extLst>
          </p:cNvPr>
          <p:cNvPicPr>
            <a:picLocks noChangeAspect="1"/>
          </p:cNvPicPr>
          <p:nvPr/>
        </p:nvPicPr>
        <p:blipFill>
          <a:blip r:embed="rId6"/>
          <a:stretch>
            <a:fillRect/>
          </a:stretch>
        </p:blipFill>
        <p:spPr>
          <a:xfrm>
            <a:off x="7005779" y="2213811"/>
            <a:ext cx="4737042" cy="4375317"/>
          </a:xfrm>
          <a:prstGeom prst="rect">
            <a:avLst/>
          </a:prstGeom>
        </p:spPr>
      </p:pic>
      <p:pic>
        <p:nvPicPr>
          <p:cNvPr id="7" name="Audio 6">
            <a:hlinkClick r:id="" action="ppaction://media"/>
            <a:extLst>
              <a:ext uri="{FF2B5EF4-FFF2-40B4-BE49-F238E27FC236}">
                <a16:creationId xmlns:a16="http://schemas.microsoft.com/office/drawing/2014/main" id="{5B65C6C3-9208-7D29-A4E7-456C96138AB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72044"/>
      </p:ext>
    </p:extLst>
  </p:cSld>
  <p:clrMapOvr>
    <a:masterClrMapping/>
  </p:clrMapOvr>
  <mc:AlternateContent xmlns:mc="http://schemas.openxmlformats.org/markup-compatibility/2006" xmlns:p14="http://schemas.microsoft.com/office/powerpoint/2010/main">
    <mc:Choice Requires="p14">
      <p:transition spd="slow" p14:dur="2000" advTm="24642"/>
    </mc:Choice>
    <mc:Fallback xmlns="">
      <p:transition spd="slow" advTm="24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DFEAA97F-AF97-9BF0-742D-AC2CA1A51B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DACDD4-D515-1D85-6FC6-BF7AEFC10F9C}"/>
              </a:ext>
            </a:extLst>
          </p:cNvPr>
          <p:cNvSpPr>
            <a:spLocks noGrp="1"/>
          </p:cNvSpPr>
          <p:nvPr>
            <p:ph type="title"/>
          </p:nvPr>
        </p:nvSpPr>
        <p:spPr/>
        <p:txBody>
          <a:bodyPr>
            <a:normAutofit fontScale="90000"/>
          </a:bodyPr>
          <a:lstStyle/>
          <a:p>
            <a:pPr algn="ctr"/>
            <a:r>
              <a:rPr lang="en-US" b="1">
                <a:latin typeface="Cambria" panose="02040503050406030204" pitchFamily="18" charset="0"/>
                <a:ea typeface="Cambria" panose="02040503050406030204" pitchFamily="18" charset="0"/>
              </a:rPr>
              <a:t>Technology in Older People’s Care</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C1EFF149-667A-785A-0147-9BE2FF78C591}"/>
              </a:ext>
            </a:extLst>
          </p:cNvPr>
          <p:cNvSpPr txBox="1"/>
          <p:nvPr/>
        </p:nvSpPr>
        <p:spPr>
          <a:xfrm>
            <a:off x="523460" y="1958726"/>
            <a:ext cx="4313323" cy="4701672"/>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Examples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Telehealth and virtual consultations</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Smart home and environmental monitoring</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Falls detection and alert systems (Topaz and </a:t>
            </a:r>
            <a:r>
              <a:rPr lang="en-US" sz="2000" kern="100" err="1">
                <a:effectLst/>
                <a:latin typeface="Cambria" panose="02040503050406030204" pitchFamily="18" charset="0"/>
                <a:ea typeface="Cambria" panose="02040503050406030204" pitchFamily="18" charset="0"/>
                <a:cs typeface="Times New Roman" panose="02020603050405020304" pitchFamily="18" charset="0"/>
              </a:rPr>
              <a:t>Pruinelli</a:t>
            </a:r>
            <a:r>
              <a:rPr lang="en-US" sz="2000" kern="100">
                <a:effectLst/>
                <a:latin typeface="Cambria" panose="02040503050406030204" pitchFamily="18" charset="0"/>
                <a:ea typeface="Cambria" panose="02040503050406030204" pitchFamily="18" charset="0"/>
                <a:cs typeface="Times New Roman" panose="02020603050405020304" pitchFamily="18" charset="0"/>
              </a:rPr>
              <a:t>, 2022)</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Critical discussion</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Technology can enhance independence</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Poor design risks surveillance and exclusion (Greenhalgh et al., 2021)</a:t>
            </a:r>
          </a:p>
        </p:txBody>
      </p:sp>
      <p:sp>
        <p:nvSpPr>
          <p:cNvPr id="6" name="TextBox 5">
            <a:extLst>
              <a:ext uri="{FF2B5EF4-FFF2-40B4-BE49-F238E27FC236}">
                <a16:creationId xmlns:a16="http://schemas.microsoft.com/office/drawing/2014/main" id="{793E8C9F-86BA-E8FB-A0E1-AFDE49E2AF79}"/>
              </a:ext>
            </a:extLst>
          </p:cNvPr>
          <p:cNvSpPr txBox="1"/>
          <p:nvPr/>
        </p:nvSpPr>
        <p:spPr>
          <a:xfrm>
            <a:off x="5224713" y="4609609"/>
            <a:ext cx="6443827" cy="646331"/>
          </a:xfrm>
          <a:prstGeom prst="rect">
            <a:avLst/>
          </a:prstGeom>
          <a:noFill/>
        </p:spPr>
        <p:txBody>
          <a:bodyPr wrap="square">
            <a:spAutoFit/>
          </a:bodyPr>
          <a:lstStyle/>
          <a:p>
            <a:pPr algn="ctr"/>
            <a:r>
              <a:rPr lang="en-US" b="1" i="1">
                <a:latin typeface="Cambria" panose="02040503050406030204" pitchFamily="18" charset="0"/>
                <a:ea typeface="Cambria" panose="02040503050406030204" pitchFamily="18" charset="0"/>
              </a:rPr>
              <a:t>Technology in Older People’s Care: Benefits and Ethical Considerations</a:t>
            </a:r>
          </a:p>
        </p:txBody>
      </p:sp>
      <p:pic>
        <p:nvPicPr>
          <p:cNvPr id="8" name="Picture 7">
            <a:extLst>
              <a:ext uri="{FF2B5EF4-FFF2-40B4-BE49-F238E27FC236}">
                <a16:creationId xmlns:a16="http://schemas.microsoft.com/office/drawing/2014/main" id="{C0541626-A86E-6B98-20B0-6E8929595C22}"/>
              </a:ext>
            </a:extLst>
          </p:cNvPr>
          <p:cNvPicPr>
            <a:picLocks noChangeAspect="1"/>
          </p:cNvPicPr>
          <p:nvPr/>
        </p:nvPicPr>
        <p:blipFill>
          <a:blip r:embed="rId6"/>
          <a:stretch>
            <a:fillRect/>
          </a:stretch>
        </p:blipFill>
        <p:spPr>
          <a:xfrm>
            <a:off x="5029200" y="5255939"/>
            <a:ext cx="6639339" cy="1428949"/>
          </a:xfrm>
          <a:prstGeom prst="rect">
            <a:avLst/>
          </a:prstGeom>
        </p:spPr>
      </p:pic>
      <p:pic>
        <p:nvPicPr>
          <p:cNvPr id="11" name="Picture 10">
            <a:extLst>
              <a:ext uri="{FF2B5EF4-FFF2-40B4-BE49-F238E27FC236}">
                <a16:creationId xmlns:a16="http://schemas.microsoft.com/office/drawing/2014/main" id="{3E59D3DD-5605-455C-46BE-B4837E764E69}"/>
              </a:ext>
            </a:extLst>
          </p:cNvPr>
          <p:cNvPicPr>
            <a:picLocks noChangeAspect="1"/>
          </p:cNvPicPr>
          <p:nvPr/>
        </p:nvPicPr>
        <p:blipFill>
          <a:blip r:embed="rId7"/>
          <a:stretch>
            <a:fillRect/>
          </a:stretch>
        </p:blipFill>
        <p:spPr>
          <a:xfrm>
            <a:off x="4691268" y="1925330"/>
            <a:ext cx="7202385" cy="2449637"/>
          </a:xfrm>
          <a:prstGeom prst="rect">
            <a:avLst/>
          </a:prstGeom>
        </p:spPr>
      </p:pic>
      <p:pic>
        <p:nvPicPr>
          <p:cNvPr id="7" name="Audio 6">
            <a:hlinkClick r:id="" action="ppaction://media"/>
            <a:extLst>
              <a:ext uri="{FF2B5EF4-FFF2-40B4-BE49-F238E27FC236}">
                <a16:creationId xmlns:a16="http://schemas.microsoft.com/office/drawing/2014/main" id="{AE937F41-9F42-D4E0-8DB5-30E9763EFB5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2238014"/>
      </p:ext>
    </p:extLst>
  </p:cSld>
  <p:clrMapOvr>
    <a:masterClrMapping/>
  </p:clrMapOvr>
  <mc:AlternateContent xmlns:mc="http://schemas.openxmlformats.org/markup-compatibility/2006" xmlns:p14="http://schemas.microsoft.com/office/powerpoint/2010/main">
    <mc:Choice Requires="p14">
      <p:transition spd="slow" p14:dur="2000" advTm="33002"/>
    </mc:Choice>
    <mc:Fallback xmlns="">
      <p:transition spd="slow" advTm="33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002E4B9D-2947-281D-F333-41AB9F72DA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A5DE20-5104-39A8-AABF-0E35EA3AB75B}"/>
              </a:ext>
            </a:extLst>
          </p:cNvPr>
          <p:cNvSpPr>
            <a:spLocks noGrp="1"/>
          </p:cNvSpPr>
          <p:nvPr>
            <p:ph type="title"/>
          </p:nvPr>
        </p:nvSpPr>
        <p:spPr>
          <a:xfrm>
            <a:off x="419100" y="365125"/>
            <a:ext cx="11353800" cy="1325563"/>
          </a:xfrm>
        </p:spPr>
        <p:txBody>
          <a:bodyPr>
            <a:normAutofit fontScale="90000"/>
          </a:bodyPr>
          <a:lstStyle/>
          <a:p>
            <a:pPr algn="ctr"/>
            <a:r>
              <a:rPr lang="en-US" b="1">
                <a:latin typeface="Cambria" panose="02040503050406030204" pitchFamily="18" charset="0"/>
                <a:ea typeface="Cambria" panose="02040503050406030204" pitchFamily="18" charset="0"/>
              </a:rPr>
              <a:t>Technology &amp; Empowerment: A Debate</a:t>
            </a:r>
            <a:endParaRPr lang="en-US">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4D8DB478-B4BF-5CAF-5ADE-0B545CFE4E47}"/>
              </a:ext>
            </a:extLst>
          </p:cNvPr>
          <p:cNvSpPr txBox="1"/>
          <p:nvPr/>
        </p:nvSpPr>
        <p:spPr>
          <a:xfrm>
            <a:off x="537661" y="2094146"/>
            <a:ext cx="3537382" cy="3874522"/>
          </a:xfrm>
          <a:prstGeom prst="rect">
            <a:avLst/>
          </a:prstGeom>
          <a:noFill/>
        </p:spPr>
        <p:txBody>
          <a:bodyPr wrap="square">
            <a:spAutoFit/>
          </a:bodyPr>
          <a:lstStyle/>
          <a:p>
            <a:pPr marL="0" marR="0">
              <a:lnSpc>
                <a:spcPct val="107000"/>
              </a:lnSpc>
              <a:spcAft>
                <a:spcPts val="800"/>
              </a:spcAft>
              <a:buNone/>
            </a:pPr>
            <a:r>
              <a:rPr lang="en-US" sz="2000" b="1" kern="100">
                <a:effectLst/>
                <a:latin typeface="Cambria" panose="02040503050406030204" pitchFamily="18" charset="0"/>
                <a:ea typeface="Cambria" panose="02040503050406030204" pitchFamily="18" charset="0"/>
                <a:cs typeface="Times New Roman" panose="02020603050405020304" pitchFamily="18" charset="0"/>
              </a:rPr>
              <a:t>Key question</a:t>
            </a:r>
            <a:endParaRPr lang="en-US" sz="2000" kern="100">
              <a:effectLst/>
              <a:latin typeface="Cambria" panose="02040503050406030204" pitchFamily="18" charset="0"/>
              <a:ea typeface="Cambria" panose="02040503050406030204" pitchFamily="18" charset="0"/>
              <a:cs typeface="Times New Roman" panose="02020603050405020304" pitchFamily="18" charset="0"/>
            </a:endParaRPr>
          </a:p>
          <a:p>
            <a:pPr marL="0" marR="0">
              <a:lnSpc>
                <a:spcPct val="107000"/>
              </a:lnSpc>
              <a:spcAft>
                <a:spcPts val="800"/>
              </a:spcAft>
              <a:buNone/>
            </a:pPr>
            <a:r>
              <a:rPr lang="en-US" sz="2000" kern="100">
                <a:effectLst/>
                <a:latin typeface="Cambria" panose="02040503050406030204" pitchFamily="18" charset="0"/>
                <a:ea typeface="Cambria" panose="02040503050406030204" pitchFamily="18" charset="0"/>
                <a:cs typeface="Times New Roman" panose="02020603050405020304" pitchFamily="18" charset="0"/>
              </a:rPr>
              <a:t>Does technology genuinely empower older adults?</a:t>
            </a:r>
          </a:p>
          <a:p>
            <a:pPr marL="0" marR="0">
              <a:lnSpc>
                <a:spcPct val="107000"/>
              </a:lnSpc>
              <a:spcAft>
                <a:spcPts val="800"/>
              </a:spcAft>
              <a:buNone/>
            </a:pPr>
            <a:r>
              <a:rPr lang="en-US" sz="2000" b="1" kern="100">
                <a:effectLst/>
                <a:latin typeface="Cambria" panose="02040503050406030204" pitchFamily="18" charset="0"/>
                <a:ea typeface="Cambria" panose="02040503050406030204" pitchFamily="18" charset="0"/>
                <a:cs typeface="Times New Roman" panose="02020603050405020304" pitchFamily="18" charset="0"/>
              </a:rPr>
              <a:t>Critical factors</a:t>
            </a:r>
            <a:endParaRPr lang="en-US" sz="20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Affordability and access</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Digital literacy and confidence</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Consent, control, and data ownership (World Health </a:t>
            </a:r>
            <a:r>
              <a:rPr lang="en-US" sz="20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2000" kern="100">
                <a:effectLst/>
                <a:latin typeface="Cambria" panose="02040503050406030204" pitchFamily="18" charset="0"/>
                <a:ea typeface="Cambria" panose="02040503050406030204" pitchFamily="18" charset="0"/>
                <a:cs typeface="Times New Roman" panose="02020603050405020304" pitchFamily="18" charset="0"/>
              </a:rPr>
              <a:t>, 2022)</a:t>
            </a:r>
          </a:p>
        </p:txBody>
      </p:sp>
      <p:pic>
        <p:nvPicPr>
          <p:cNvPr id="8" name="Picture 7">
            <a:extLst>
              <a:ext uri="{FF2B5EF4-FFF2-40B4-BE49-F238E27FC236}">
                <a16:creationId xmlns:a16="http://schemas.microsoft.com/office/drawing/2014/main" id="{A0646EB9-9777-E458-BF3F-E40985F5123D}"/>
              </a:ext>
            </a:extLst>
          </p:cNvPr>
          <p:cNvPicPr>
            <a:picLocks noChangeAspect="1"/>
          </p:cNvPicPr>
          <p:nvPr/>
        </p:nvPicPr>
        <p:blipFill>
          <a:blip r:embed="rId6"/>
          <a:stretch>
            <a:fillRect/>
          </a:stretch>
        </p:blipFill>
        <p:spPr>
          <a:xfrm>
            <a:off x="4075043" y="2094146"/>
            <a:ext cx="7697858" cy="4247019"/>
          </a:xfrm>
          <a:prstGeom prst="rect">
            <a:avLst/>
          </a:prstGeom>
        </p:spPr>
      </p:pic>
      <p:pic>
        <p:nvPicPr>
          <p:cNvPr id="5" name="Audio 4">
            <a:hlinkClick r:id="" action="ppaction://media"/>
            <a:extLst>
              <a:ext uri="{FF2B5EF4-FFF2-40B4-BE49-F238E27FC236}">
                <a16:creationId xmlns:a16="http://schemas.microsoft.com/office/drawing/2014/main" id="{A9DA4B66-940D-6D03-5EB5-A084E3B9598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1219776"/>
      </p:ext>
    </p:extLst>
  </p:cSld>
  <p:clrMapOvr>
    <a:masterClrMapping/>
  </p:clrMapOvr>
  <mc:AlternateContent xmlns:mc="http://schemas.openxmlformats.org/markup-compatibility/2006" xmlns:p14="http://schemas.microsoft.com/office/powerpoint/2010/main">
    <mc:Choice Requires="p14">
      <p:transition spd="slow" p14:dur="2000" advTm="50237"/>
    </mc:Choice>
    <mc:Fallback xmlns="">
      <p:transition spd="slow" advTm="50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9EFE9554-7C89-A267-6BCB-4EA8577980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B78B5B-12C9-4CA8-1122-336C76E0EDBE}"/>
              </a:ext>
            </a:extLst>
          </p:cNvPr>
          <p:cNvSpPr>
            <a:spLocks noGrp="1"/>
          </p:cNvSpPr>
          <p:nvPr>
            <p:ph type="title"/>
          </p:nvPr>
        </p:nvSpPr>
        <p:spPr/>
        <p:txBody>
          <a:bodyPr/>
          <a:lstStyle/>
          <a:p>
            <a:pPr algn="ctr"/>
            <a:r>
              <a:rPr lang="en-US" b="1">
                <a:latin typeface="Cambria" panose="02040503050406030204" pitchFamily="18" charset="0"/>
                <a:ea typeface="Cambria" panose="02040503050406030204" pitchFamily="18" charset="0"/>
              </a:rPr>
              <a:t>Case Study: Integrated Support</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E057FA1F-D847-900C-8E86-205021D4BEBD}"/>
              </a:ext>
            </a:extLst>
          </p:cNvPr>
          <p:cNvSpPr txBox="1"/>
          <p:nvPr/>
        </p:nvSpPr>
        <p:spPr>
          <a:xfrm>
            <a:off x="838200" y="2153482"/>
            <a:ext cx="4672263" cy="4339393"/>
          </a:xfrm>
          <a:prstGeom prst="rect">
            <a:avLst/>
          </a:prstGeom>
          <a:noFill/>
        </p:spPr>
        <p:txBody>
          <a:bodyPr wrap="square">
            <a:spAutoFit/>
          </a:bodyPr>
          <a:lstStyle/>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UK community-based integrated care example</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Digital monitoring combined with voluntary sector input</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Supported by Age UK</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Analysis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Reflects the Care Act wellbeing principle</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Aligns with Activity theory</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Improved autonomy, safety, and quality of life (Age UK, 2023)</a:t>
            </a:r>
          </a:p>
        </p:txBody>
      </p:sp>
      <p:pic>
        <p:nvPicPr>
          <p:cNvPr id="6" name="Picture 5">
            <a:extLst>
              <a:ext uri="{FF2B5EF4-FFF2-40B4-BE49-F238E27FC236}">
                <a16:creationId xmlns:a16="http://schemas.microsoft.com/office/drawing/2014/main" id="{3C610B48-6D9A-5F93-5D9F-5FAE8DB43587}"/>
              </a:ext>
            </a:extLst>
          </p:cNvPr>
          <p:cNvPicPr>
            <a:picLocks noChangeAspect="1"/>
          </p:cNvPicPr>
          <p:nvPr/>
        </p:nvPicPr>
        <p:blipFill>
          <a:blip r:embed="rId6"/>
          <a:stretch>
            <a:fillRect/>
          </a:stretch>
        </p:blipFill>
        <p:spPr>
          <a:xfrm>
            <a:off x="5342021" y="2358189"/>
            <a:ext cx="6280484" cy="4134685"/>
          </a:xfrm>
          <a:prstGeom prst="rect">
            <a:avLst/>
          </a:prstGeom>
        </p:spPr>
      </p:pic>
      <p:pic>
        <p:nvPicPr>
          <p:cNvPr id="7" name="Audio 6">
            <a:hlinkClick r:id="" action="ppaction://media"/>
            <a:extLst>
              <a:ext uri="{FF2B5EF4-FFF2-40B4-BE49-F238E27FC236}">
                <a16:creationId xmlns:a16="http://schemas.microsoft.com/office/drawing/2014/main" id="{E5876573-9CE9-69DB-5C41-5E10132C213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6286065"/>
      </p:ext>
    </p:extLst>
  </p:cSld>
  <p:clrMapOvr>
    <a:masterClrMapping/>
  </p:clrMapOvr>
  <mc:AlternateContent xmlns:mc="http://schemas.openxmlformats.org/markup-compatibility/2006" xmlns:p14="http://schemas.microsoft.com/office/powerpoint/2010/main">
    <mc:Choice Requires="p14">
      <p:transition spd="slow" p14:dur="2000" advTm="56538"/>
    </mc:Choice>
    <mc:Fallback xmlns="">
      <p:transition spd="slow" advTm="56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15000"/>
            <a:lum/>
          </a:blip>
          <a:srcRect/>
          <a:tile tx="0" ty="0" sx="100000" sy="100000" flip="none" algn="tl"/>
        </a:blipFill>
        <a:effectLst/>
      </p:bgPr>
    </p:bg>
    <p:spTree>
      <p:nvGrpSpPr>
        <p:cNvPr id="1" name="">
          <a:extLst>
            <a:ext uri="{FF2B5EF4-FFF2-40B4-BE49-F238E27FC236}">
              <a16:creationId xmlns:a16="http://schemas.microsoft.com/office/drawing/2014/main" id="{A05766FD-12C5-706D-1869-DCF9C4E0D1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CAAA38-F651-62ED-250B-EB4467EE1FC9}"/>
              </a:ext>
            </a:extLst>
          </p:cNvPr>
          <p:cNvSpPr>
            <a:spLocks noGrp="1"/>
          </p:cNvSpPr>
          <p:nvPr>
            <p:ph type="title"/>
          </p:nvPr>
        </p:nvSpPr>
        <p:spPr/>
        <p:txBody>
          <a:bodyPr/>
          <a:lstStyle/>
          <a:p>
            <a:pPr algn="ctr"/>
            <a:r>
              <a:rPr lang="en-US" b="1">
                <a:latin typeface="Cambria" panose="02040503050406030204" pitchFamily="18" charset="0"/>
                <a:ea typeface="Cambria" panose="02040503050406030204" pitchFamily="18" charset="0"/>
              </a:rPr>
              <a:t>Recommendations &amp; Barriers</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95958F3A-6275-94BC-17AB-F2E1F0208391}"/>
              </a:ext>
            </a:extLst>
          </p:cNvPr>
          <p:cNvSpPr txBox="1"/>
          <p:nvPr/>
        </p:nvSpPr>
        <p:spPr>
          <a:xfrm>
            <a:off x="653143" y="1871206"/>
            <a:ext cx="5220429" cy="4804264"/>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Recommendations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Font typeface="+mj-lt"/>
              <a:buAutoNum type="arabicPeriod"/>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Expand community-based, preventative care (NHS England, 2023)</a:t>
            </a:r>
          </a:p>
          <a:p>
            <a:pPr marL="342900" marR="0" lvl="0" indent="-342900">
              <a:lnSpc>
                <a:spcPct val="107000"/>
              </a:lnSpc>
              <a:spcAft>
                <a:spcPts val="800"/>
              </a:spcAft>
              <a:buFont typeface="+mj-lt"/>
              <a:buAutoNum type="arabicPeriod"/>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Embed digital inclusion training (World Health </a:t>
            </a:r>
            <a:r>
              <a:rPr lang="en-US" sz="20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2000" kern="100">
                <a:effectLst/>
                <a:latin typeface="Cambria" panose="02040503050406030204" pitchFamily="18" charset="0"/>
                <a:ea typeface="Cambria" panose="02040503050406030204" pitchFamily="18" charset="0"/>
                <a:cs typeface="Times New Roman" panose="02020603050405020304" pitchFamily="18" charset="0"/>
              </a:rPr>
              <a:t>, 2022)</a:t>
            </a:r>
          </a:p>
          <a:p>
            <a:pPr marL="342900" marR="0" lvl="0" indent="-342900">
              <a:lnSpc>
                <a:spcPct val="107000"/>
              </a:lnSpc>
              <a:spcAft>
                <a:spcPts val="800"/>
              </a:spcAft>
              <a:buFont typeface="+mj-lt"/>
              <a:buAutoNum type="arabicPeriod"/>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Co-produce services with older adults (Department of Health and Social Care, 2022)</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Barriers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Limited funding (The King’s Fund, 2022)</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Workforce pressures (Skills for Care, 2023)</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Resistance to cultural change (OECD, 2020)</a:t>
            </a:r>
          </a:p>
        </p:txBody>
      </p:sp>
      <p:pic>
        <p:nvPicPr>
          <p:cNvPr id="6" name="Picture 5">
            <a:extLst>
              <a:ext uri="{FF2B5EF4-FFF2-40B4-BE49-F238E27FC236}">
                <a16:creationId xmlns:a16="http://schemas.microsoft.com/office/drawing/2014/main" id="{B2418028-F587-8E79-8E2C-91CC79489B88}"/>
              </a:ext>
            </a:extLst>
          </p:cNvPr>
          <p:cNvPicPr>
            <a:picLocks noChangeAspect="1"/>
          </p:cNvPicPr>
          <p:nvPr/>
        </p:nvPicPr>
        <p:blipFill>
          <a:blip r:embed="rId6"/>
          <a:stretch>
            <a:fillRect/>
          </a:stretch>
        </p:blipFill>
        <p:spPr>
          <a:xfrm>
            <a:off x="6096000" y="5227468"/>
            <a:ext cx="5442857" cy="1448002"/>
          </a:xfrm>
          <a:prstGeom prst="rect">
            <a:avLst/>
          </a:prstGeom>
        </p:spPr>
      </p:pic>
      <p:sp>
        <p:nvSpPr>
          <p:cNvPr id="8" name="TextBox 7">
            <a:extLst>
              <a:ext uri="{FF2B5EF4-FFF2-40B4-BE49-F238E27FC236}">
                <a16:creationId xmlns:a16="http://schemas.microsoft.com/office/drawing/2014/main" id="{DE38940D-E4F2-9493-A748-F99EF3DE30EF}"/>
              </a:ext>
            </a:extLst>
          </p:cNvPr>
          <p:cNvSpPr txBox="1"/>
          <p:nvPr/>
        </p:nvSpPr>
        <p:spPr>
          <a:xfrm>
            <a:off x="6408104" y="4581137"/>
            <a:ext cx="4818647" cy="646331"/>
          </a:xfrm>
          <a:prstGeom prst="rect">
            <a:avLst/>
          </a:prstGeom>
          <a:noFill/>
        </p:spPr>
        <p:txBody>
          <a:bodyPr wrap="square">
            <a:spAutoFit/>
          </a:bodyPr>
          <a:lstStyle/>
          <a:p>
            <a:pPr algn="ctr"/>
            <a:r>
              <a:rPr lang="en-US" b="1" i="1">
                <a:latin typeface="Cambria" panose="02040503050406030204" pitchFamily="18" charset="0"/>
                <a:ea typeface="Cambria" panose="02040503050406030204" pitchFamily="18" charset="0"/>
              </a:rPr>
              <a:t>Key Recommendations, Barriers, and Solutions for Empowering Older Adults’ Care</a:t>
            </a:r>
          </a:p>
        </p:txBody>
      </p:sp>
      <p:pic>
        <p:nvPicPr>
          <p:cNvPr id="10" name="Picture 9">
            <a:extLst>
              <a:ext uri="{FF2B5EF4-FFF2-40B4-BE49-F238E27FC236}">
                <a16:creationId xmlns:a16="http://schemas.microsoft.com/office/drawing/2014/main" id="{DA9D10D4-0547-C474-D655-3A04C1457509}"/>
              </a:ext>
            </a:extLst>
          </p:cNvPr>
          <p:cNvPicPr>
            <a:picLocks noChangeAspect="1"/>
          </p:cNvPicPr>
          <p:nvPr/>
        </p:nvPicPr>
        <p:blipFill>
          <a:blip r:embed="rId7"/>
          <a:stretch>
            <a:fillRect/>
          </a:stretch>
        </p:blipFill>
        <p:spPr>
          <a:xfrm>
            <a:off x="5565913" y="1871206"/>
            <a:ext cx="6202017" cy="2709931"/>
          </a:xfrm>
          <a:prstGeom prst="rect">
            <a:avLst/>
          </a:prstGeom>
        </p:spPr>
      </p:pic>
      <p:pic>
        <p:nvPicPr>
          <p:cNvPr id="7" name="Audio 6">
            <a:hlinkClick r:id="" action="ppaction://media"/>
            <a:extLst>
              <a:ext uri="{FF2B5EF4-FFF2-40B4-BE49-F238E27FC236}">
                <a16:creationId xmlns:a16="http://schemas.microsoft.com/office/drawing/2014/main" id="{7807F9CB-0C09-B624-2252-C043CEFB413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9338659"/>
      </p:ext>
    </p:extLst>
  </p:cSld>
  <p:clrMapOvr>
    <a:masterClrMapping/>
  </p:clrMapOvr>
  <mc:AlternateContent xmlns:mc="http://schemas.openxmlformats.org/markup-compatibility/2006" xmlns:p14="http://schemas.microsoft.com/office/powerpoint/2010/main">
    <mc:Choice Requires="p14">
      <p:transition spd="slow" p14:dur="2000" advTm="63543"/>
    </mc:Choice>
    <mc:Fallback xmlns="">
      <p:transition spd="slow" advTm="63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5">
            <a:alphaModFix amt="15000"/>
          </a:blip>
          <a:tile tx="0" ty="0" sx="100000" sy="100000" flip="none" algn="tl"/>
        </a:blipFill>
        <a:effectLst/>
      </p:bgPr>
    </p:bg>
    <p:spTree>
      <p:nvGrpSpPr>
        <p:cNvPr id="1" name="">
          <a:extLst>
            <a:ext uri="{FF2B5EF4-FFF2-40B4-BE49-F238E27FC236}">
              <a16:creationId xmlns:a16="http://schemas.microsoft.com/office/drawing/2014/main" id="{64841584-19DD-F104-83FA-F4FC904ECC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B3BA8-DD0A-F627-2B99-9272882DD7C5}"/>
              </a:ext>
            </a:extLst>
          </p:cNvPr>
          <p:cNvSpPr>
            <a:spLocks noGrp="1"/>
          </p:cNvSpPr>
          <p:nvPr>
            <p:ph type="title"/>
          </p:nvPr>
        </p:nvSpPr>
        <p:spPr/>
        <p:txBody>
          <a:bodyPr/>
          <a:lstStyle/>
          <a:p>
            <a:pPr algn="ctr"/>
            <a:r>
              <a:rPr lang="en-US" b="1">
                <a:latin typeface="Cambria" panose="02040503050406030204" pitchFamily="18" charset="0"/>
                <a:ea typeface="Cambria" panose="02040503050406030204" pitchFamily="18" charset="0"/>
              </a:rPr>
              <a:t>Conclusion</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C38BA715-9057-26C2-8E24-A6FBC2E85DA4}"/>
              </a:ext>
            </a:extLst>
          </p:cNvPr>
          <p:cNvSpPr txBox="1"/>
          <p:nvPr/>
        </p:nvSpPr>
        <p:spPr>
          <a:xfrm>
            <a:off x="838200" y="1919636"/>
            <a:ext cx="4151244" cy="4701672"/>
          </a:xfrm>
          <a:prstGeom prst="rect">
            <a:avLst/>
          </a:prstGeom>
          <a:noFill/>
        </p:spPr>
        <p:txBody>
          <a:bodyPr wrap="square">
            <a:spAutoFit/>
          </a:bodyPr>
          <a:lstStyle/>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Key takeaways</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Ageing requires integrated, empowering care models</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Theory and policy must actively inform practice</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Technology should support—not replace—human relationships</a:t>
            </a:r>
          </a:p>
          <a:p>
            <a:pPr marL="0" marR="0">
              <a:lnSpc>
                <a:spcPct val="107000"/>
              </a:lnSpc>
              <a:spcAft>
                <a:spcPts val="800"/>
              </a:spcAft>
              <a:buNone/>
            </a:pPr>
            <a:r>
              <a:rPr lang="en-US" sz="2200" b="1" kern="100">
                <a:effectLst/>
                <a:latin typeface="Cambria" panose="02040503050406030204" pitchFamily="18" charset="0"/>
                <a:ea typeface="Cambria" panose="02040503050406030204" pitchFamily="18" charset="0"/>
                <a:cs typeface="Times New Roman" panose="02020603050405020304" pitchFamily="18" charset="0"/>
              </a:rPr>
              <a:t>Future outlook</a:t>
            </a:r>
            <a:endParaRPr lang="en-US" sz="2200" kern="100">
              <a:effectLst/>
              <a:latin typeface="Cambria" panose="02040503050406030204" pitchFamily="18" charset="0"/>
              <a:ea typeface="Cambria" panose="02040503050406030204" pitchFamily="18" charset="0"/>
              <a:cs typeface="Times New Roman" panose="02020603050405020304" pitchFamily="18" charset="0"/>
            </a:endParaRP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Shift from dependency-based care</a:t>
            </a:r>
          </a:p>
          <a:p>
            <a:pPr marL="342900" marR="0" lvl="0" indent="-342900">
              <a:lnSpc>
                <a:spcPct val="107000"/>
              </a:lnSpc>
              <a:spcAft>
                <a:spcPts val="800"/>
              </a:spcAft>
              <a:buSzPts val="1000"/>
              <a:buFont typeface="Wingdings" panose="05000000000000000000" pitchFamily="2" charset="2"/>
              <a:buChar char="ü"/>
              <a:tabLst>
                <a:tab pos="457200" algn="l"/>
              </a:tabLst>
            </a:pPr>
            <a:r>
              <a:rPr lang="en-US" sz="2000" kern="100">
                <a:effectLst/>
                <a:latin typeface="Cambria" panose="02040503050406030204" pitchFamily="18" charset="0"/>
                <a:ea typeface="Cambria" panose="02040503050406030204" pitchFamily="18" charset="0"/>
                <a:cs typeface="Times New Roman" panose="02020603050405020304" pitchFamily="18" charset="0"/>
              </a:rPr>
              <a:t>Towards enablement, participation, and dignity</a:t>
            </a:r>
          </a:p>
        </p:txBody>
      </p:sp>
      <p:pic>
        <p:nvPicPr>
          <p:cNvPr id="10" name="Picture 9">
            <a:extLst>
              <a:ext uri="{FF2B5EF4-FFF2-40B4-BE49-F238E27FC236}">
                <a16:creationId xmlns:a16="http://schemas.microsoft.com/office/drawing/2014/main" id="{145DD839-16E1-C722-A5E8-0E2941582322}"/>
              </a:ext>
            </a:extLst>
          </p:cNvPr>
          <p:cNvPicPr>
            <a:picLocks noChangeAspect="1"/>
          </p:cNvPicPr>
          <p:nvPr/>
        </p:nvPicPr>
        <p:blipFill>
          <a:blip r:embed="rId6"/>
          <a:stretch>
            <a:fillRect/>
          </a:stretch>
        </p:blipFill>
        <p:spPr>
          <a:xfrm>
            <a:off x="5168348" y="1919637"/>
            <a:ext cx="6539947" cy="4564684"/>
          </a:xfrm>
          <a:prstGeom prst="rect">
            <a:avLst/>
          </a:prstGeom>
        </p:spPr>
      </p:pic>
      <p:pic>
        <p:nvPicPr>
          <p:cNvPr id="6" name="Audio 5">
            <a:hlinkClick r:id="" action="ppaction://media"/>
            <a:extLst>
              <a:ext uri="{FF2B5EF4-FFF2-40B4-BE49-F238E27FC236}">
                <a16:creationId xmlns:a16="http://schemas.microsoft.com/office/drawing/2014/main" id="{A07D6F52-4A56-BBEF-C893-B67AD48C611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50871"/>
      </p:ext>
    </p:extLst>
  </p:cSld>
  <p:clrMapOvr>
    <a:masterClrMapping/>
  </p:clrMapOvr>
  <mc:AlternateContent xmlns:mc="http://schemas.openxmlformats.org/markup-compatibility/2006" xmlns:p14="http://schemas.microsoft.com/office/powerpoint/2010/main">
    <mc:Choice Requires="p14">
      <p:transition spd="slow" p14:dur="2000" advTm="46034"/>
    </mc:Choice>
    <mc:Fallback xmlns="">
      <p:transition spd="slow" advTm="46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5">
            <a:alphaModFix amt="20000"/>
            <a:lum/>
          </a:blip>
          <a:srcRect/>
          <a:tile tx="0" ty="0" sx="100000" sy="100000" flip="none" algn="tl"/>
        </a:blipFill>
        <a:effectLst/>
      </p:bgPr>
    </p:bg>
    <p:spTree>
      <p:nvGrpSpPr>
        <p:cNvPr id="1" name="">
          <a:extLst>
            <a:ext uri="{FF2B5EF4-FFF2-40B4-BE49-F238E27FC236}">
              <a16:creationId xmlns:a16="http://schemas.microsoft.com/office/drawing/2014/main" id="{72A20A3C-4AFB-D396-94D7-EE8FEC4F26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10C031-B552-7F33-B2A7-98DC3CB42583}"/>
              </a:ext>
            </a:extLst>
          </p:cNvPr>
          <p:cNvSpPr>
            <a:spLocks noGrp="1"/>
          </p:cNvSpPr>
          <p:nvPr>
            <p:ph type="title"/>
          </p:nvPr>
        </p:nvSpPr>
        <p:spPr/>
        <p:txBody>
          <a:bodyPr/>
          <a:lstStyle/>
          <a:p>
            <a:pPr algn="ctr"/>
            <a:r>
              <a:rPr lang="en-US" b="1">
                <a:latin typeface="Cambria" panose="02040503050406030204" pitchFamily="18" charset="0"/>
                <a:ea typeface="Cambria" panose="02040503050406030204" pitchFamily="18" charset="0"/>
              </a:rPr>
              <a:t>References</a:t>
            </a:r>
            <a:endParaRPr lang="en-US">
              <a:latin typeface="Cambria" panose="02040503050406030204" pitchFamily="18" charset="0"/>
              <a:ea typeface="Cambria" panose="02040503050406030204" pitchFamily="18" charset="0"/>
            </a:endParaRPr>
          </a:p>
        </p:txBody>
      </p:sp>
      <p:sp>
        <p:nvSpPr>
          <p:cNvPr id="4" name="TextBox 3">
            <a:extLst>
              <a:ext uri="{FF2B5EF4-FFF2-40B4-BE49-F238E27FC236}">
                <a16:creationId xmlns:a16="http://schemas.microsoft.com/office/drawing/2014/main" id="{56706763-82A7-F572-1D5A-0CEDDA6B094A}"/>
              </a:ext>
            </a:extLst>
          </p:cNvPr>
          <p:cNvSpPr txBox="1"/>
          <p:nvPr/>
        </p:nvSpPr>
        <p:spPr>
          <a:xfrm>
            <a:off x="425245" y="1898494"/>
            <a:ext cx="11341509" cy="4783554"/>
          </a:xfrm>
          <a:prstGeom prst="rect">
            <a:avLst/>
          </a:prstGeom>
          <a:noFill/>
        </p:spPr>
        <p:txBody>
          <a:bodyPr wrap="square">
            <a:spAutoFit/>
          </a:bodyPr>
          <a:lstStyle/>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Age UK (2023).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Later Life in the United Kingdom 2023</a:t>
            </a:r>
            <a:r>
              <a:rPr lang="en-US" sz="900" kern="100">
                <a:effectLst/>
                <a:latin typeface="Cambria" panose="02040503050406030204" pitchFamily="18" charset="0"/>
                <a:ea typeface="Cambria" panose="02040503050406030204" pitchFamily="18" charset="0"/>
                <a:cs typeface="Times New Roman" panose="02020603050405020304" pitchFamily="18" charset="0"/>
              </a:rPr>
              <a:t>. London: Age UK.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6"/>
              </a:rPr>
              <a:t>https://www.ageuk.org.uk/globalassets/age-uk/documents/reports-and-publications/reports-and-briefings/later-life-uk/2023/later_life_uk_2023.pdf</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Department of Health and Social Care (2021).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Integration and Innovation: Working Together to Improve Health and Social Care for All</a:t>
            </a:r>
            <a:r>
              <a:rPr lang="en-US" sz="900" kern="100">
                <a:effectLst/>
                <a:latin typeface="Cambria" panose="02040503050406030204" pitchFamily="18" charset="0"/>
                <a:ea typeface="Cambria" panose="02040503050406030204" pitchFamily="18" charset="0"/>
                <a:cs typeface="Times New Roman" panose="02020603050405020304" pitchFamily="18" charset="0"/>
              </a:rPr>
              <a:t>. London: Department of Health and Social Care.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7"/>
              </a:rPr>
              <a:t>https://www.gov.uk/government/publications/integration-and-innovation-working-together-to-improve-health-and-social-care-for-all</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Department of Health and Social Care (2022)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People at the Heart of Care: Adult Social Care Reform White Paper</a:t>
            </a:r>
            <a:r>
              <a:rPr lang="en-US" sz="900" kern="100">
                <a:effectLst/>
                <a:latin typeface="Cambria" panose="02040503050406030204" pitchFamily="18" charset="0"/>
                <a:ea typeface="Cambria" panose="02040503050406030204" pitchFamily="18" charset="0"/>
                <a:cs typeface="Times New Roman" panose="02020603050405020304" pitchFamily="18" charset="0"/>
              </a:rPr>
              <a:t>. London: Department of Health and Social Care.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8"/>
              </a:rPr>
              <a:t>https://www.gov.uk/government/publications/people-at-the-heart-of-care-adult-social-care-reform-white-paper</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Foster, L. and Walker, A. (2021) ‘Active and successful ageing: A European policy perspective’,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The Gerontologist</a:t>
            </a:r>
            <a:r>
              <a:rPr lang="en-US" sz="900" kern="100">
                <a:effectLst/>
                <a:latin typeface="Cambria" panose="02040503050406030204" pitchFamily="18" charset="0"/>
                <a:ea typeface="Cambria" panose="02040503050406030204" pitchFamily="18" charset="0"/>
                <a:cs typeface="Times New Roman" panose="02020603050405020304" pitchFamily="18" charset="0"/>
              </a:rPr>
              <a:t>, 61(1), pp. 93–102.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9"/>
              </a:rPr>
              <a:t>https://doi.org/10.1093/geront/gnaa028</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Greenhalgh, T.,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Wherton</a:t>
            </a:r>
            <a:r>
              <a:rPr lang="en-US" sz="900" kern="100">
                <a:effectLst/>
                <a:latin typeface="Cambria" panose="02040503050406030204" pitchFamily="18" charset="0"/>
                <a:ea typeface="Cambria" panose="02040503050406030204" pitchFamily="18" charset="0"/>
                <a:cs typeface="Times New Roman" panose="02020603050405020304" pitchFamily="18" charset="0"/>
              </a:rPr>
              <a:t>, J. and Papoutsi, C. (2021) ‘Beyond adoption: A new framework for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theorising</a:t>
            </a:r>
            <a:r>
              <a:rPr lang="en-US" sz="900" kern="100">
                <a:effectLst/>
                <a:latin typeface="Cambria" panose="02040503050406030204" pitchFamily="18" charset="0"/>
                <a:ea typeface="Cambria" panose="02040503050406030204" pitchFamily="18" charset="0"/>
                <a:cs typeface="Times New Roman" panose="02020603050405020304" pitchFamily="18" charset="0"/>
              </a:rPr>
              <a:t> and evaluating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nonadoption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abandonment, and challenges to digital health’,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Journal of Medical Internet Research</a:t>
            </a:r>
            <a:r>
              <a:rPr lang="en-US" sz="900" kern="100">
                <a:effectLst/>
                <a:latin typeface="Cambria" panose="02040503050406030204" pitchFamily="18" charset="0"/>
                <a:ea typeface="Cambria" panose="02040503050406030204" pitchFamily="18" charset="0"/>
                <a:cs typeface="Times New Roman" panose="02020603050405020304" pitchFamily="18" charset="0"/>
              </a:rPr>
              <a:t>, 23(2), e25415.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0"/>
              </a:rPr>
              <a:t>https://doi.org/10.2196/25415</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King’s Fund (2022)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Social Care 360</a:t>
            </a:r>
            <a:r>
              <a:rPr lang="en-US" sz="900" kern="100">
                <a:effectLst/>
                <a:latin typeface="Cambria" panose="02040503050406030204" pitchFamily="18" charset="0"/>
                <a:ea typeface="Cambria" panose="02040503050406030204" pitchFamily="18" charset="0"/>
                <a:cs typeface="Times New Roman" panose="02020603050405020304" pitchFamily="18" charset="0"/>
              </a:rPr>
              <a:t>. London: The King's Fund.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1"/>
              </a:rPr>
              <a:t>https://www.kingsfund.org.uk/projects/social-care-360</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NHS England (2023).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The NHS Long Term Plan: Progress Update</a:t>
            </a:r>
            <a:r>
              <a:rPr lang="en-US" sz="900" kern="100">
                <a:effectLst/>
                <a:latin typeface="Cambria" panose="02040503050406030204" pitchFamily="18" charset="0"/>
                <a:ea typeface="Cambria" panose="02040503050406030204" pitchFamily="18" charset="0"/>
                <a:cs typeface="Times New Roman" panose="02020603050405020304" pitchFamily="18" charset="0"/>
              </a:rPr>
              <a:t>. London: NHS England.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2"/>
              </a:rPr>
              <a:t>https://www.england.nhs.uk/long-term-plan/</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Office for National Statistics (2022)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Living Longer: Ageing in the UK</a:t>
            </a:r>
            <a:r>
              <a:rPr lang="en-US" sz="900" kern="100">
                <a:effectLst/>
                <a:latin typeface="Cambria" panose="02040503050406030204" pitchFamily="18" charset="0"/>
                <a:ea typeface="Cambria" panose="02040503050406030204" pitchFamily="18" charset="0"/>
                <a:cs typeface="Times New Roman" panose="02020603050405020304" pitchFamily="18" charset="0"/>
              </a:rPr>
              <a:t>. Newport: Office for National Statistics.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3"/>
              </a:rPr>
              <a:t>https://www.ons.gov.uk/peoplepopulationandcommunity/birthsdeathsandmarriages/ageing/articles/livinglongerhowourpopulationischangingandwhyitmatters/2022</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Office for National Statistics (2023)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National Population Projections: 2022-based</a:t>
            </a:r>
            <a:r>
              <a:rPr lang="en-US" sz="900" kern="100">
                <a:effectLst/>
                <a:latin typeface="Cambria" panose="02040503050406030204" pitchFamily="18" charset="0"/>
                <a:ea typeface="Cambria" panose="02040503050406030204" pitchFamily="18" charset="0"/>
                <a:cs typeface="Times New Roman" panose="02020603050405020304" pitchFamily="18" charset="0"/>
              </a:rPr>
              <a:t>. Newport: Office for National Statistics.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4"/>
              </a:rPr>
              <a:t>https://www.ons.gov.uk/peoplepopulationandcommunity/populationandmigration/populationprojections</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for Economic Co-operation and Development (2020)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Who Cares? Attracting and Retaining Care Workers for the Elderly</a:t>
            </a:r>
            <a:r>
              <a:rPr lang="en-US" sz="900" kern="100">
                <a:effectLst/>
                <a:latin typeface="Cambria" panose="02040503050406030204" pitchFamily="18" charset="0"/>
                <a:ea typeface="Cambria" panose="02040503050406030204" pitchFamily="18" charset="0"/>
                <a:cs typeface="Times New Roman" panose="02020603050405020304" pitchFamily="18" charset="0"/>
              </a:rPr>
              <a:t>. Paris: OECD.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5"/>
              </a:rPr>
              <a:t>https://www.oecd.org/health/who-cares-attracting-and-retaining-care-workers-for-the-elderly-92c0ef68-en.htm</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Public Health England (2021)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Health Profile for Older People</a:t>
            </a:r>
            <a:r>
              <a:rPr lang="en-US" sz="900" kern="100">
                <a:effectLst/>
                <a:latin typeface="Cambria" panose="02040503050406030204" pitchFamily="18" charset="0"/>
                <a:ea typeface="Cambria" panose="02040503050406030204" pitchFamily="18" charset="0"/>
                <a:cs typeface="Times New Roman" panose="02020603050405020304" pitchFamily="18" charset="0"/>
              </a:rPr>
              <a:t>. London: Public Health England.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6"/>
              </a:rPr>
              <a:t>https://www.gov.uk/government/publications/health-profile-for-england-2021</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Skills for Care (2023).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The State of the Adult Social Care Sector and Workforce in England</a:t>
            </a:r>
            <a:r>
              <a:rPr lang="en-US" sz="900" kern="100">
                <a:effectLst/>
                <a:latin typeface="Cambria" panose="02040503050406030204" pitchFamily="18" charset="0"/>
                <a:ea typeface="Cambria" panose="02040503050406030204" pitchFamily="18" charset="0"/>
                <a:cs typeface="Times New Roman" panose="02020603050405020304" pitchFamily="18" charset="0"/>
              </a:rPr>
              <a:t>. Leeds: Skills for Care.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7"/>
              </a:rPr>
              <a:t>https://www.skillsforcare.org.uk/adult-social-care-workforce-data/Workforce-intelligence/publications/state-of-the-adult-social-care-sector-and-workforce.aspx</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Topaz, M. and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Pruinelli</a:t>
            </a:r>
            <a:r>
              <a:rPr lang="en-US" sz="900" kern="100">
                <a:effectLst/>
                <a:latin typeface="Cambria" panose="02040503050406030204" pitchFamily="18" charset="0"/>
                <a:ea typeface="Cambria" panose="02040503050406030204" pitchFamily="18" charset="0"/>
                <a:cs typeface="Times New Roman" panose="02020603050405020304" pitchFamily="18" charset="0"/>
              </a:rPr>
              <a:t>, L. (2022) ‘Big data and nursing: Implications for policy, practice and education’,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Nursing Outlook</a:t>
            </a:r>
            <a:r>
              <a:rPr lang="en-US" sz="900" kern="100">
                <a:effectLst/>
                <a:latin typeface="Cambria" panose="02040503050406030204" pitchFamily="18" charset="0"/>
                <a:ea typeface="Cambria" panose="02040503050406030204" pitchFamily="18" charset="0"/>
                <a:cs typeface="Times New Roman" panose="02020603050405020304" pitchFamily="18" charset="0"/>
              </a:rPr>
              <a:t>, 70(1), pp. 92–99.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8"/>
              </a:rPr>
              <a:t>https://doi.org/10.1016/j.outlook.2021.05.010</a:t>
            </a:r>
            <a:endParaRPr lang="en-US" sz="900" kern="100">
              <a:effectLst/>
              <a:latin typeface="Cambria" panose="02040503050406030204" pitchFamily="18" charset="0"/>
              <a:ea typeface="Cambria" panose="02040503050406030204" pitchFamily="18" charset="0"/>
              <a:cs typeface="Times New Roman" panose="02020603050405020304" pitchFamily="18" charset="0"/>
            </a:endParaRP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World Health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(2021)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Decade of Healthy Ageing: Baseline Report</a:t>
            </a:r>
            <a:r>
              <a:rPr lang="en-US" sz="900" kern="100">
                <a:effectLst/>
                <a:latin typeface="Cambria" panose="02040503050406030204" pitchFamily="18" charset="0"/>
                <a:ea typeface="Cambria" panose="02040503050406030204" pitchFamily="18" charset="0"/>
                <a:cs typeface="Times New Roman" panose="02020603050405020304" pitchFamily="18" charset="0"/>
              </a:rPr>
              <a:t>. Geneva: World Health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19"/>
              </a:rPr>
              <a:t>https://www.who.int/publications/i/item/9789240017900</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a:p>
            <a:pPr marL="171450" marR="0" indent="-171450">
              <a:lnSpc>
                <a:spcPct val="107000"/>
              </a:lnSpc>
              <a:spcAft>
                <a:spcPts val="800"/>
              </a:spcAft>
              <a:buFont typeface="Wingdings" panose="05000000000000000000" pitchFamily="2" charset="2"/>
              <a:buChar char="ü"/>
            </a:pPr>
            <a:r>
              <a:rPr lang="en-US" sz="900" kern="100">
                <a:effectLst/>
                <a:latin typeface="Cambria" panose="02040503050406030204" pitchFamily="18" charset="0"/>
                <a:ea typeface="Cambria" panose="02040503050406030204" pitchFamily="18" charset="0"/>
                <a:cs typeface="Times New Roman" panose="02020603050405020304" pitchFamily="18" charset="0"/>
              </a:rPr>
              <a:t>World Health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(2022). </a:t>
            </a:r>
            <a:r>
              <a:rPr lang="en-US" sz="900" i="1" kern="100">
                <a:effectLst/>
                <a:latin typeface="Cambria" panose="02040503050406030204" pitchFamily="18" charset="0"/>
                <a:ea typeface="Cambria" panose="02040503050406030204" pitchFamily="18" charset="0"/>
                <a:cs typeface="Times New Roman" panose="02020603050405020304" pitchFamily="18" charset="0"/>
              </a:rPr>
              <a:t>Integrated Care for Older People (ICOPE): Guidance for Implementation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Geneva: World Health </a:t>
            </a:r>
            <a:r>
              <a:rPr lang="en-US" sz="900" kern="100" err="1">
                <a:effectLst/>
                <a:latin typeface="Cambria" panose="02040503050406030204" pitchFamily="18" charset="0"/>
                <a:ea typeface="Cambria" panose="02040503050406030204" pitchFamily="18" charset="0"/>
                <a:cs typeface="Times New Roman" panose="02020603050405020304" pitchFamily="18" charset="0"/>
              </a:rPr>
              <a:t>Organisation</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r>
              <a:rPr lang="en-US" sz="900" u="sng" kern="100">
                <a:solidFill>
                  <a:srgbClr val="467886"/>
                </a:solidFill>
                <a:effectLst/>
                <a:latin typeface="Cambria" panose="02040503050406030204" pitchFamily="18" charset="0"/>
                <a:ea typeface="Cambria" panose="02040503050406030204" pitchFamily="18" charset="0"/>
                <a:cs typeface="Times New Roman" panose="02020603050405020304" pitchFamily="18" charset="0"/>
                <a:hlinkClick r:id="rId20"/>
              </a:rPr>
              <a:t>https://www.who.int/publications/i/item/WHO-FWC-ALC-19.1</a:t>
            </a:r>
            <a:r>
              <a:rPr lang="en-US" sz="900" kern="100">
                <a:effectLst/>
                <a:latin typeface="Cambria" panose="02040503050406030204" pitchFamily="18" charset="0"/>
                <a:ea typeface="Cambria" panose="02040503050406030204" pitchFamily="18" charset="0"/>
                <a:cs typeface="Times New Roman" panose="02020603050405020304" pitchFamily="18" charset="0"/>
              </a:rPr>
              <a:t> </a:t>
            </a:r>
          </a:p>
        </p:txBody>
      </p:sp>
      <p:pic>
        <p:nvPicPr>
          <p:cNvPr id="6" name="Audio 5">
            <a:hlinkClick r:id="" action="ppaction://media"/>
            <a:extLst>
              <a:ext uri="{FF2B5EF4-FFF2-40B4-BE49-F238E27FC236}">
                <a16:creationId xmlns:a16="http://schemas.microsoft.com/office/drawing/2014/main" id="{7D6C788D-165A-4336-EC41-F4532CC0D470}"/>
              </a:ext>
            </a:extLst>
          </p:cNvPr>
          <p:cNvPicPr>
            <a:picLocks noChangeAspect="1"/>
          </p:cNvPicPr>
          <p:nvPr>
            <a:audioFile r:link="rId2"/>
            <p:extLst>
              <p:ext uri="{DAA4B4D4-6D71-4841-9C94-3DE7FCFB9230}">
                <p14:media xmlns:p14="http://schemas.microsoft.com/office/powerpoint/2010/main" r:embed="rId1"/>
              </p:ext>
            </p:extLst>
          </p:nvPr>
        </p:nvPicPr>
        <p:blipFill>
          <a:blip r:embed="rId2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4495943"/>
      </p:ext>
    </p:extLst>
  </p:cSld>
  <p:clrMapOvr>
    <a:masterClrMapping/>
  </p:clrMapOvr>
  <mc:AlternateContent xmlns:mc="http://schemas.openxmlformats.org/markup-compatibility/2006" xmlns:p14="http://schemas.microsoft.com/office/powerpoint/2010/main">
    <mc:Choice Requires="p14">
      <p:transition spd="slow" p14:dur="2000" advTm="22015"/>
    </mc:Choice>
    <mc:Fallback xmlns="">
      <p:transition spd="slow" advTm="22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3258</Words>
  <Application>Microsoft Office PowerPoint</Application>
  <PresentationFormat>Widescreen</PresentationFormat>
  <Paragraphs>199</Paragraphs>
  <Slides>15</Slides>
  <Notes>15</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Arial</vt:lpstr>
      <vt:lpstr>Cambria</vt:lpstr>
      <vt:lpstr>Courier New</vt:lpstr>
      <vt:lpstr>The Hand Bold</vt:lpstr>
      <vt:lpstr>The Serif Hand Black</vt:lpstr>
      <vt:lpstr>Wingdings</vt:lpstr>
      <vt:lpstr>SketchyVTI</vt:lpstr>
      <vt:lpstr>Evaluating the Care, Empowerment and Support Needs of Older People in the UK</vt:lpstr>
      <vt:lpstr>Introduction &amp; Purpose</vt:lpstr>
      <vt:lpstr>The Ageing Population: Why It Matters</vt:lpstr>
      <vt:lpstr>Care, Empowerment &amp; Support Needs</vt:lpstr>
      <vt:lpstr>Theoretical Frameworks of Ageing</vt:lpstr>
      <vt:lpstr>UK Policy &amp; Legislative Framework</vt:lpstr>
      <vt:lpstr>Overview of UK Care Provisions</vt:lpstr>
      <vt:lpstr>Critical Evaluation 1: Domiciliary Care</vt:lpstr>
      <vt:lpstr>Critical Evaluation 2: Residential Care</vt:lpstr>
      <vt:lpstr>Technology in Older People’s Care</vt:lpstr>
      <vt:lpstr>Technology &amp; Empowerment: A Debate</vt:lpstr>
      <vt:lpstr>Case Study: Integrated Support</vt:lpstr>
      <vt:lpstr>Recommendations &amp; Barriers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Care, Empowerment and Support Needs of Older People in the UK</dc:title>
  <dc:creator>SourceCode</dc:creator>
  <cp:lastModifiedBy>khadeeja ikram</cp:lastModifiedBy>
  <cp:revision>2</cp:revision>
  <dcterms:created xsi:type="dcterms:W3CDTF">2026-02-24T06:36:38Z</dcterms:created>
  <dcterms:modified xsi:type="dcterms:W3CDTF">2026-03-01T11:13:55Z</dcterms:modified>
</cp:coreProperties>
</file>