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7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463CDF-D40D-5243-88DB-18E661456C54}" v="16" dt="2023-11-17T09:37:07.8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13"/>
    <p:restoredTop sz="94718"/>
  </p:normalViewPr>
  <p:slideViewPr>
    <p:cSldViewPr snapToGrid="0">
      <p:cViewPr varScale="1">
        <p:scale>
          <a:sx n="116" d="100"/>
          <a:sy n="116" d="100"/>
        </p:scale>
        <p:origin x="192" y="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243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77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583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1945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00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450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781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8267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108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60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550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F862C-3960-C046-9B88-C5A212AC5301}" type="datetimeFigureOut">
              <a:rPr lang="en-US" smtClean="0"/>
              <a:t>11/17/23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9CD80-FB46-BB46-93AB-C0292367A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249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DCFC4-E718-2F7E-1648-32587A9580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Contingency Planning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7431ED-3E92-DE15-1769-90BAB20280B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Ryan</a:t>
            </a:r>
          </a:p>
        </p:txBody>
      </p:sp>
    </p:spTree>
    <p:extLst>
      <p:ext uri="{BB962C8B-B14F-4D97-AF65-F5344CB8AC3E}">
        <p14:creationId xmlns:p14="http://schemas.microsoft.com/office/powerpoint/2010/main" val="123862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210CA-5DCE-9010-B554-1F14C12F2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contingency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A17A6-2507-EF3F-3184-D77E45F8A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6404" y="1828801"/>
            <a:ext cx="6593595" cy="2889132"/>
          </a:xfrm>
        </p:spPr>
        <p:txBody>
          <a:bodyPr>
            <a:normAutofit/>
          </a:bodyPr>
          <a:lstStyle/>
          <a:p>
            <a:r>
              <a:rPr lang="en-GB" b="0" i="0" u="none" strike="noStrike" dirty="0">
                <a:effectLst/>
                <a:latin typeface="Google Sans"/>
              </a:rPr>
              <a:t>A business contingency plan is a strategy for how your organisation will respond to important or business-critical events that knock your original plans off track.</a:t>
            </a:r>
          </a:p>
          <a:p>
            <a:r>
              <a:rPr lang="en-GB" dirty="0">
                <a:latin typeface="Google Sans"/>
              </a:rPr>
              <a:t>Contingency planning consists of four major components: Business Impact Analysis (BIA), Incident Response Plan (IRP) Disaster Recovery Plan (DRP), and the Business Continuity Plan (BCP)</a:t>
            </a:r>
            <a:endParaRPr lang="en-US" dirty="0"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1820306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03E80-22D8-ACFB-86A6-2BF7B9924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Impact Analysis (BIA)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A816C-CAF6-916B-2DA6-597C20F33B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Identify Critical Functions:</a:t>
            </a:r>
            <a:r>
              <a:rPr lang="en-GB" b="0" i="0" u="none" strike="noStrike" dirty="0">
                <a:effectLst/>
                <a:latin typeface="Söhne"/>
              </a:rPr>
              <a:t> Determine the key business processes and functions critical for the operation and survival of the business.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Assess Impact of Disruptions:</a:t>
            </a:r>
            <a:r>
              <a:rPr lang="en-GB" b="0" i="0" u="none" strike="noStrike" dirty="0">
                <a:effectLst/>
                <a:latin typeface="Söhne"/>
              </a:rPr>
              <a:t> Analyse the potential impact of disruptions on critical functions, considering financial, operational, and reputational consequences.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Prioritise Recovery Objectives:</a:t>
            </a:r>
            <a:r>
              <a:rPr lang="en-GB" b="0" i="0" u="none" strike="noStrike" dirty="0">
                <a:effectLst/>
                <a:latin typeface="Söhne"/>
              </a:rPr>
              <a:t> Establish recovery time objectives (RTOs) and recovery point objectives (RPOs) for each critical function, guiding the development of recovery strategies.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701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94E6-F449-A3D1-9A0C-BD4D7CD17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Incident Response Plan (IRP)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643D9-D50D-B1BB-7418-CD493C578A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Detection and Reporting:</a:t>
            </a:r>
            <a:r>
              <a:rPr lang="en-GB" b="0" i="0" u="none" strike="noStrike" dirty="0">
                <a:effectLst/>
                <a:latin typeface="Söhne"/>
              </a:rPr>
              <a:t> Establish procedures for detecting and reporting incidents promptly. This may involve implementing monitoring systems and defining reporting channels.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Assessment and Response:</a:t>
            </a:r>
            <a:r>
              <a:rPr lang="en-GB" b="0" i="0" u="none" strike="noStrike" dirty="0">
                <a:effectLst/>
                <a:latin typeface="Söhne"/>
              </a:rPr>
              <a:t> Outline steps to assess the nature and scope of incidents and define appropriate responses to contain and mitigate the impact.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Communication Protocols:</a:t>
            </a:r>
            <a:r>
              <a:rPr lang="en-GB" b="0" i="0" u="none" strike="noStrike" dirty="0">
                <a:effectLst/>
                <a:latin typeface="Söhne"/>
              </a:rPr>
              <a:t> Develop communication plans to ensure timely and accurate information exchange among relevant stakeholders, both internal and external.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142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C9A59-309D-3BD8-3200-90AD9401D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Disaster Recovery Plan (DRP)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4CBF7-D5DE-E1A6-0B4F-7011CC58AB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Backup and Data Recovery:</a:t>
            </a:r>
            <a:r>
              <a:rPr lang="en-GB" b="0" i="0" u="none" strike="noStrike" dirty="0">
                <a:effectLst/>
                <a:latin typeface="Söhne"/>
              </a:rPr>
              <a:t> Implement strategies for regular data backups and secure storage. Define procedures for data recovery in the event of data loss or system failures.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Infrastructure Recovery:</a:t>
            </a:r>
            <a:r>
              <a:rPr lang="en-GB" b="0" i="0" u="none" strike="noStrike" dirty="0">
                <a:effectLst/>
                <a:latin typeface="Söhne"/>
              </a:rPr>
              <a:t> Plan for the restoration of critical infrastructure, including hardware, software, and networks, to minimise downtime and resume normal operations.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Alternate Facilities:</a:t>
            </a:r>
            <a:r>
              <a:rPr lang="en-GB" b="0" i="0" u="none" strike="noStrike" dirty="0">
                <a:effectLst/>
                <a:latin typeface="Söhne"/>
              </a:rPr>
              <a:t> Identify alternative facilities or locations where operations can be temporarily shifted if the primary site is compromised.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117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EFA5E-6AC9-28BD-EE98-B2F373A07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Continuity Plan (BCP)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61200-61DD-483D-AAF1-EF86290BD1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Continuity of Operations:</a:t>
            </a:r>
            <a:r>
              <a:rPr lang="en-GB" b="0" i="0" u="none" strike="noStrike" dirty="0">
                <a:effectLst/>
                <a:latin typeface="Söhne"/>
              </a:rPr>
              <a:t> Develop strategies to ensure the continuous operation of critical functions during and after a disruption, focusing on maintaining essential business processes.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Resource and Personnel Management:</a:t>
            </a:r>
            <a:r>
              <a:rPr lang="en-GB" b="0" i="0" u="none" strike="noStrike" dirty="0">
                <a:effectLst/>
                <a:latin typeface="Söhne"/>
              </a:rPr>
              <a:t> Define procedures for managing resources and personnel during a crisis, including the relocation of staff, provision of necessary resources, and coordination of efforts.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effectLst/>
                <a:latin typeface="Söhne"/>
              </a:rPr>
              <a:t>Testing and Maintenance:</a:t>
            </a:r>
            <a:r>
              <a:rPr lang="en-GB" b="0" i="0" u="none" strike="noStrike" dirty="0">
                <a:effectLst/>
                <a:latin typeface="Söhne"/>
              </a:rPr>
              <a:t> Regularly test the BCP through exercises and simulations to validate its effectiveness. Update the plan as needed based on lessons learned and changes in the business environment.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351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8B4C3-130A-1A7A-874E-D51CE68A4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51672-2348-6D67-FBE5-C1B1AFF5F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 startAt="4"/>
            </a:pPr>
            <a:r>
              <a:rPr lang="en-GB" sz="1800" dirty="0">
                <a:effectLst/>
                <a:latin typeface="TimesNewRomanPSMT"/>
              </a:rPr>
              <a:t>What is contingency planning? </a:t>
            </a:r>
            <a:r>
              <a:rPr lang="en-GB" sz="1800" dirty="0">
                <a:solidFill>
                  <a:srgbClr val="FF0000"/>
                </a:solidFill>
                <a:effectLst/>
                <a:latin typeface="TimesNewRomanPSMT"/>
              </a:rPr>
              <a:t>How is it different from routine management planning? </a:t>
            </a:r>
            <a:r>
              <a:rPr lang="en-GB" sz="1800" dirty="0">
                <a:effectLst/>
                <a:latin typeface="TimesNewRomanPSMT"/>
              </a:rPr>
              <a:t>What are the components of contingency planning? </a:t>
            </a:r>
          </a:p>
          <a:p>
            <a:pPr>
              <a:buFont typeface="+mj-lt"/>
              <a:buAutoNum type="arabicPeriod" startAt="4"/>
            </a:pPr>
            <a:r>
              <a:rPr lang="en-GB" sz="1800" dirty="0">
                <a:solidFill>
                  <a:srgbClr val="FF0000"/>
                </a:solidFill>
                <a:effectLst/>
                <a:latin typeface="TimesNewRomanPSMT"/>
              </a:rPr>
              <a:t>When is the IR plan used? When is the DR plan used? When is the BC plan used?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313129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{AC088D12-92CE-7C44-9D89-F3309833B949}tf16401369</Template>
  <TotalTime>40</TotalTime>
  <Words>450</Words>
  <Application>Microsoft Macintosh PowerPoint</Application>
  <PresentationFormat>Widescreen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 Light</vt:lpstr>
      <vt:lpstr>Google Sans</vt:lpstr>
      <vt:lpstr>Rockwell</vt:lpstr>
      <vt:lpstr>Söhne</vt:lpstr>
      <vt:lpstr>TimesNewRomanPSMT</vt:lpstr>
      <vt:lpstr>Wingdings</vt:lpstr>
      <vt:lpstr>Atlas</vt:lpstr>
      <vt:lpstr>Contingency Planning</vt:lpstr>
      <vt:lpstr>What is contingency planning</vt:lpstr>
      <vt:lpstr>Business Impact Analysis (BIA)</vt:lpstr>
      <vt:lpstr>Incident Response Plan (IRP)</vt:lpstr>
      <vt:lpstr>Disaster Recovery Plan (DRP)</vt:lpstr>
      <vt:lpstr>Business Continuity Plan (BCP)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Contingency Planning</dc:title>
  <dc:creator>Ryan Morris (1550957)</dc:creator>
  <cp:lastModifiedBy>Ryan Morris (1550957)</cp:lastModifiedBy>
  <cp:revision>1</cp:revision>
  <dcterms:created xsi:type="dcterms:W3CDTF">2023-11-17T08:58:27Z</dcterms:created>
  <dcterms:modified xsi:type="dcterms:W3CDTF">2023-11-17T09:38:56Z</dcterms:modified>
</cp:coreProperties>
</file>