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27DFB1-022E-30EF-5E57-B91C3711841D}" v="1" dt="2025-11-09T09:33:39.2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ritishfloristassociation.org/for-the-industry/5-simple-steps-toward-a-sustainable-future/" TargetMode="External"/><Relationship Id="rId2" Type="http://schemas.openxmlformats.org/officeDocument/2006/relationships/hyperlink" Target="https://www.ibisworld.com/united-kingdom/industry/online-flower-retailers/5149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tradephlo.com/post/beyond-the-bouquet-new-brexit-rules-cause-havoc-for-uk-flower-traders" TargetMode="External"/><Relationship Id="rId5" Type="http://schemas.openxmlformats.org/officeDocument/2006/relationships/hyperlink" Target="https://www.researchandmarkets.com/reports/5648687/online-flower-retailers-in-the-uk-industry" TargetMode="External"/><Relationship Id="rId4" Type="http://schemas.openxmlformats.org/officeDocument/2006/relationships/hyperlink" Target="https://www.arenaflowers.com/collections/next-day-flowers-range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0609" y="1427163"/>
            <a:ext cx="8427720" cy="3586798"/>
          </a:xfrm>
        </p:spPr>
        <p:txBody>
          <a:bodyPr>
            <a:normAutofit fontScale="90000"/>
          </a:bodyPr>
          <a:lstStyle/>
          <a:p>
            <a:br>
              <a:rPr lang="en-GB" sz="3200" dirty="0">
                <a:latin typeface="A"/>
              </a:rPr>
            </a:br>
            <a:r>
              <a:rPr lang="en-GB" sz="3200" dirty="0">
                <a:latin typeface="Arial"/>
                <a:cs typeface="Arial"/>
              </a:rPr>
              <a:t>MODULE NAME: Problem Solving and Decision Making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MODULE CODE: LCLM4004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STUDENT NAME : Clarita Fernandes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STUDENT ID: 2017711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LECTURER: Mohammad Rahman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Assignment 1: Presentation</a:t>
            </a:r>
            <a:br>
              <a:rPr lang="en-GB" sz="3200" dirty="0">
                <a:latin typeface="A"/>
              </a:rPr>
            </a:br>
            <a:br>
              <a:rPr lang="en-GB" sz="3200" dirty="0">
                <a:latin typeface="A"/>
              </a:rPr>
            </a:br>
            <a:endParaRPr lang="en-GB" sz="3200" dirty="0">
              <a:latin typeface="A"/>
            </a:endParaRP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/>
                <a:cs typeface="Arial"/>
              </a:rPr>
              <a:t>Introduction </a:t>
            </a:r>
          </a:p>
          <a:p>
            <a:r>
              <a:rPr lang="en-GB" sz="2400" b="1" dirty="0">
                <a:latin typeface="Arial"/>
                <a:cs typeface="Arial"/>
              </a:rPr>
              <a:t>Company background</a:t>
            </a:r>
          </a:p>
          <a:p>
            <a:r>
              <a:rPr lang="en-GB" sz="2400" dirty="0">
                <a:latin typeface="Arial"/>
                <a:cs typeface="Arial"/>
              </a:rPr>
              <a:t>Green Haven Florists </a:t>
            </a:r>
            <a:r>
              <a:rPr lang="en-GB" sz="2400" b="1" dirty="0">
                <a:latin typeface="Arial"/>
                <a:cs typeface="Arial"/>
              </a:rPr>
              <a:t>Problem: nature and scope</a:t>
            </a:r>
          </a:p>
          <a:p>
            <a:r>
              <a:rPr lang="en-GB" sz="2400" b="1" dirty="0">
                <a:latin typeface="Arial"/>
                <a:cs typeface="Arial"/>
              </a:rPr>
              <a:t>PESTLE ANALYSIS: Green Haven Florists</a:t>
            </a:r>
          </a:p>
          <a:p>
            <a:r>
              <a:rPr lang="en-GB" sz="2400" b="1" dirty="0">
                <a:latin typeface="Arial"/>
                <a:cs typeface="Arial"/>
              </a:rPr>
              <a:t>Cause and effect analysis: Fishbone diagram</a:t>
            </a:r>
          </a:p>
          <a:p>
            <a:r>
              <a:rPr lang="en-GB" sz="2400" b="1" dirty="0">
                <a:latin typeface="Arial"/>
                <a:cs typeface="Arial"/>
              </a:rPr>
              <a:t>Conclusion</a:t>
            </a:r>
          </a:p>
          <a:p>
            <a:r>
              <a:rPr lang="en-GB" sz="2400" b="1" dirty="0">
                <a:latin typeface="Arial"/>
                <a:cs typeface="Arial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807" y="1589314"/>
            <a:ext cx="11253363" cy="449144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C1C1C"/>
              </a:solidFill>
              <a:latin typeface="Arial"/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Green Haven Florists is a </a:t>
            </a:r>
            <a:r>
              <a:rPr lang="en-GB" sz="2400" b="1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small, independent flower shop</a:t>
            </a:r>
            <a:r>
              <a:rPr lang="en-GB" sz="2400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 well known for its </a:t>
            </a:r>
            <a:r>
              <a:rPr lang="en-GB" sz="2400" b="1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bespoke floral arrangements</a:t>
            </a:r>
            <a:r>
              <a:rPr lang="en-GB" sz="2400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, </a:t>
            </a:r>
            <a:r>
              <a:rPr lang="en-GB" sz="2400" b="1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eco-friendly packaging</a:t>
            </a:r>
            <a:r>
              <a:rPr lang="en-GB" sz="2400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, and </a:t>
            </a:r>
            <a:r>
              <a:rPr lang="en-GB" sz="2400" b="1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strong community connections</a:t>
            </a:r>
            <a:r>
              <a:rPr lang="en-GB" sz="2400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. Since its founding, the business has built a loyal </a:t>
            </a:r>
            <a:r>
              <a:rPr lang="en-GB" sz="2400" b="1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customer base that values creativity, sustainability, and personal service.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In this presentation, I will discuss the key Points why</a:t>
            </a:r>
            <a:r>
              <a:rPr lang="en-GB" sz="2400" b="1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 Green Haven</a:t>
            </a:r>
            <a:r>
              <a:rPr lang="en-GB" sz="2400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 Florists has struggled to maintain profitability and propose strategic actions to help the business thrive in a changing retail environment.”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85262" y="1568825"/>
            <a:ext cx="9119349" cy="4976088"/>
          </a:xfrm>
        </p:spPr>
        <p:txBody>
          <a:bodyPr>
            <a:normAutofit lnSpcReduction="10000"/>
          </a:bodyPr>
          <a:lstStyle/>
          <a:p>
            <a:r>
              <a:rPr lang="en-GB" sz="2400" b="1" dirty="0">
                <a:latin typeface="Arial"/>
                <a:cs typeface="Arial"/>
              </a:rPr>
              <a:t>Green Haven Florists</a:t>
            </a:r>
            <a:endParaRPr lang="en-GB" sz="240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latin typeface="Arial"/>
                <a:cs typeface="Arial"/>
              </a:rPr>
              <a:t>Founded in </a:t>
            </a:r>
            <a:r>
              <a:rPr lang="en-GB" sz="2400" b="1" dirty="0">
                <a:latin typeface="Arial"/>
                <a:ea typeface="+mn-lt"/>
                <a:cs typeface="+mn-lt"/>
              </a:rPr>
              <a:t>2016 in </a:t>
            </a:r>
            <a:r>
              <a:rPr lang="en-GB" sz="2400" dirty="0">
                <a:latin typeface="Arial"/>
                <a:ea typeface="+mn-lt"/>
                <a:cs typeface="+mn-lt"/>
              </a:rPr>
              <a:t>Norwich, UK by </a:t>
            </a:r>
            <a:r>
              <a:rPr lang="en-GB" sz="2400" b="1" dirty="0">
                <a:latin typeface="Arial"/>
                <a:ea typeface="+mn-lt"/>
                <a:cs typeface="+mn-lt"/>
              </a:rPr>
              <a:t>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Known for </a:t>
            </a:r>
            <a:r>
              <a:rPr lang="en-GB" sz="2400" b="1" dirty="0">
                <a:latin typeface="Arial"/>
                <a:ea typeface="+mn-lt"/>
                <a:cs typeface="+mn-lt"/>
              </a:rPr>
              <a:t>bespoke floral arrangements</a:t>
            </a:r>
            <a:r>
              <a:rPr lang="en-GB" sz="2400" dirty="0">
                <a:latin typeface="Arial"/>
                <a:ea typeface="+mn-lt"/>
                <a:cs typeface="+mn-lt"/>
              </a:rPr>
              <a:t>, </a:t>
            </a:r>
            <a:r>
              <a:rPr lang="en-GB" sz="2400" b="1" dirty="0">
                <a:latin typeface="Arial"/>
                <a:ea typeface="+mn-lt"/>
                <a:cs typeface="+mn-lt"/>
              </a:rPr>
              <a:t>eco-friendly packaging</a:t>
            </a:r>
            <a:r>
              <a:rPr lang="en-GB" sz="2400" dirty="0">
                <a:latin typeface="Arial"/>
                <a:ea typeface="+mn-lt"/>
                <a:cs typeface="+mn-lt"/>
              </a:rPr>
              <a:t>, and </a:t>
            </a:r>
            <a:r>
              <a:rPr lang="en-GB" sz="2400" b="1" dirty="0">
                <a:latin typeface="Arial"/>
                <a:ea typeface="+mn-lt"/>
                <a:cs typeface="+mn-lt"/>
              </a:rPr>
              <a:t>community engagement</a:t>
            </a:r>
            <a:r>
              <a:rPr lang="en-GB" sz="2400" dirty="0">
                <a:latin typeface="Arial"/>
                <a:ea typeface="+mn-lt"/>
                <a:cs typeface="+mn-lt"/>
              </a:rPr>
              <a:t>.</a:t>
            </a:r>
            <a:endParaRPr lang="en-GB" sz="240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ea typeface="+mn-lt"/>
                <a:cs typeface="+mn-lt"/>
              </a:rPr>
              <a:t>The shop caters to a </a:t>
            </a:r>
            <a:r>
              <a:rPr lang="en-GB" sz="2400" b="1" dirty="0">
                <a:latin typeface="Arial"/>
                <a:ea typeface="+mn-lt"/>
                <a:cs typeface="+mn-lt"/>
              </a:rPr>
              <a:t>wide range of customers</a:t>
            </a:r>
            <a:endParaRPr lang="en-GB">
              <a:latin typeface="Arial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Walk-in </a:t>
            </a:r>
          </a:p>
          <a:p>
            <a:pPr>
              <a:buFont typeface="Arial" charset="2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Corporate clients</a:t>
            </a:r>
          </a:p>
          <a:p>
            <a:pPr>
              <a:buFont typeface="Arial" charset="2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Weddings and events</a:t>
            </a:r>
          </a:p>
          <a:p>
            <a:r>
              <a:rPr lang="en-GB" sz="2400" dirty="0">
                <a:latin typeface="Arial"/>
                <a:ea typeface="+mn-lt"/>
                <a:cs typeface="+mn-lt"/>
              </a:rPr>
              <a:t>Brand values: </a:t>
            </a:r>
          </a:p>
          <a:p>
            <a:pPr>
              <a:buFont typeface="Arial" charset="2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Sustainable ethos, using </a:t>
            </a:r>
            <a:r>
              <a:rPr lang="en-GB" sz="2400" b="1" dirty="0">
                <a:latin typeface="Arial"/>
                <a:ea typeface="+mn-lt"/>
                <a:cs typeface="+mn-lt"/>
              </a:rPr>
              <a:t>locally sourced flowers</a:t>
            </a:r>
            <a:r>
              <a:rPr lang="en-GB" sz="2400" dirty="0">
                <a:latin typeface="Arial"/>
                <a:ea typeface="+mn-lt"/>
                <a:cs typeface="+mn-lt"/>
              </a:rPr>
              <a:t> and </a:t>
            </a:r>
            <a:r>
              <a:rPr lang="en-GB" sz="2400" b="1" dirty="0">
                <a:latin typeface="Arial"/>
                <a:ea typeface="+mn-lt"/>
                <a:cs typeface="+mn-lt"/>
              </a:rPr>
              <a:t>biodegradable materials</a:t>
            </a:r>
            <a:r>
              <a:rPr lang="en-GB" sz="2400" dirty="0">
                <a:latin typeface="Arial"/>
                <a:ea typeface="+mn-lt"/>
                <a:cs typeface="+mn-lt"/>
              </a:rPr>
              <a:t>, has helped the brand stand out </a:t>
            </a:r>
            <a:endParaRPr lang="en-GB" sz="2400" dirty="0">
              <a:latin typeface="Arial"/>
            </a:endParaRPr>
          </a:p>
          <a:p>
            <a:endParaRPr lang="en-GB" b="1" dirty="0">
              <a:solidFill>
                <a:srgbClr val="595959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4157" y="389273"/>
            <a:ext cx="9260455" cy="33942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Problem: nature and scope </a:t>
            </a:r>
            <a:r>
              <a:rPr lang="en-GB" sz="2400" b="1" dirty="0">
                <a:solidFill>
                  <a:srgbClr val="FF0000"/>
                </a:solidFill>
              </a:rPr>
              <a:t>5W2H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2858" y="731340"/>
            <a:ext cx="11471020" cy="68387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Who: Liam and Priya Patel – owners and founders of Green Haven Florists.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What:  The business is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losing profitability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due to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rising costs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and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competition from online florists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.</a:t>
            </a:r>
          </a:p>
          <a:p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When :Over the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last 12 months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, in-store sales have dropped by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30%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.</a:t>
            </a:r>
          </a:p>
          <a:p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Where:Located on a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Norwich high street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, which has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less foot traffic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due to nearby shop closures and online shopping trend</a:t>
            </a:r>
          </a:p>
          <a:p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Why: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Competition from a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local boutique florist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and a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national chain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Higher costs of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imported flowers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and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sustainable materials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.</a:t>
            </a:r>
          </a:p>
          <a:p>
            <a:pPr>
              <a:buFont typeface="Arial"/>
              <a:buChar char="•"/>
            </a:pP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Outdated website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and limited online marketing.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Customers want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convenience, flexible delivery, and subscriptions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.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How:</a:t>
            </a:r>
            <a:br>
              <a:rPr lang="en-GB" b="1" dirty="0">
                <a:latin typeface="Arial"/>
                <a:ea typeface="+mn-lt"/>
                <a:cs typeface="+mn-lt"/>
              </a:rPr>
            </a:b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These issues had direct impact on sales volumes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, and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decreased overall profitability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. 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How Much: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30% drop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in in-store sales.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Rising operational costs cutting profit margins.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Online growth has </a:t>
            </a:r>
            <a:r>
              <a:rPr lang="en-GB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not compensated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for physical sales decline.</a:t>
            </a: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  <a:ea typeface="+mn-lt"/>
              <a:cs typeface="+mn-lt"/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latin typeface="Arial"/>
                <a:cs typeface="Arial"/>
              </a:rPr>
              <a:t>POLITICAL</a:t>
            </a:r>
          </a:p>
          <a:p>
            <a:r>
              <a:rPr lang="en-GB" dirty="0">
                <a:latin typeface="Arial"/>
                <a:ea typeface="+mn-lt"/>
                <a:cs typeface="+mn-lt"/>
              </a:rPr>
              <a:t>Rising costs have further strained the business due to </a:t>
            </a:r>
            <a:r>
              <a:rPr lang="en-GB" b="1" dirty="0">
                <a:latin typeface="Arial"/>
                <a:ea typeface="+mn-lt"/>
                <a:cs typeface="+mn-lt"/>
              </a:rPr>
              <a:t>supply chain disruptions</a:t>
            </a:r>
            <a:r>
              <a:rPr lang="en-GB" dirty="0">
                <a:latin typeface="Arial"/>
                <a:ea typeface="+mn-lt"/>
                <a:cs typeface="+mn-lt"/>
              </a:rPr>
              <a:t> and </a:t>
            </a:r>
            <a:r>
              <a:rPr lang="en-GB" b="1" dirty="0">
                <a:latin typeface="Arial"/>
                <a:ea typeface="+mn-lt"/>
                <a:cs typeface="+mn-lt"/>
              </a:rPr>
              <a:t>import challenges</a:t>
            </a:r>
            <a:r>
              <a:rPr lang="en-GB" dirty="0">
                <a:latin typeface="Arial"/>
                <a:ea typeface="+mn-lt"/>
                <a:cs typeface="+mn-lt"/>
              </a:rPr>
              <a:t>, particularly for flowers such as orchids and tulips</a:t>
            </a:r>
            <a:endParaRPr lang="en-GB">
              <a:latin typeface="Arial"/>
              <a:cs typeface="Arial"/>
            </a:endParaRPr>
          </a:p>
          <a:p>
            <a:endParaRPr lang="en-GB" b="1" dirty="0">
              <a:latin typeface="Arial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ECONOMIC</a:t>
            </a:r>
          </a:p>
          <a:p>
            <a:r>
              <a:rPr lang="en-GB" b="1" dirty="0">
                <a:latin typeface="Arial"/>
                <a:ea typeface="+mn-lt"/>
                <a:cs typeface="+mn-lt"/>
              </a:rPr>
              <a:t>Increased competition</a:t>
            </a:r>
            <a:r>
              <a:rPr lang="en-GB" dirty="0">
                <a:latin typeface="Arial"/>
                <a:ea typeface="+mn-lt"/>
                <a:cs typeface="+mn-lt"/>
              </a:rPr>
              <a:t> from national chains and online flower delivery services offering </a:t>
            </a:r>
            <a:r>
              <a:rPr lang="en-GB" b="1" dirty="0">
                <a:latin typeface="Arial"/>
                <a:ea typeface="+mn-lt"/>
                <a:cs typeface="+mn-lt"/>
              </a:rPr>
              <a:t>discounts and same-day delivery</a:t>
            </a:r>
            <a:r>
              <a:rPr lang="en-GB" dirty="0">
                <a:latin typeface="Arial"/>
                <a:ea typeface="+mn-lt"/>
                <a:cs typeface="+mn-lt"/>
              </a:rPr>
              <a:t> has made it difficult to retain customers.</a:t>
            </a:r>
          </a:p>
          <a:p>
            <a:endParaRPr lang="en-GB" b="1" dirty="0">
              <a:latin typeface="Arial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SOCIAL</a:t>
            </a:r>
          </a:p>
          <a:p>
            <a:r>
              <a:rPr lang="en-GB" dirty="0">
                <a:latin typeface="Arial"/>
                <a:ea typeface="+mn-lt"/>
                <a:cs typeface="+mn-lt"/>
              </a:rPr>
              <a:t>Green Haven relies mainly on </a:t>
            </a:r>
            <a:r>
              <a:rPr lang="en-GB" b="1" dirty="0">
                <a:latin typeface="Arial"/>
                <a:ea typeface="+mn-lt"/>
                <a:cs typeface="+mn-lt"/>
              </a:rPr>
              <a:t>word-of-mouth and limited social media</a:t>
            </a:r>
            <a:r>
              <a:rPr lang="en-GB" dirty="0">
                <a:latin typeface="Arial"/>
                <a:ea typeface="+mn-lt"/>
                <a:cs typeface="+mn-lt"/>
              </a:rPr>
              <a:t>, which weakens engagement with modern customers.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>
                <a:latin typeface="Arial"/>
                <a:cs typeface="Arial"/>
              </a:rPr>
              <a:t>TECHNOLOGICAL</a:t>
            </a:r>
          </a:p>
          <a:p>
            <a:r>
              <a:rPr lang="en-GB" dirty="0">
                <a:latin typeface="Arial"/>
                <a:ea typeface="+mn-lt"/>
                <a:cs typeface="+mn-lt"/>
              </a:rPr>
              <a:t>Green Haven Florists </a:t>
            </a:r>
            <a:r>
              <a:rPr lang="en-GB" b="1" dirty="0">
                <a:latin typeface="Arial"/>
                <a:ea typeface="+mn-lt"/>
                <a:cs typeface="+mn-lt"/>
              </a:rPr>
              <a:t>does not have a strong Instagram or digital presence</a:t>
            </a:r>
            <a:r>
              <a:rPr lang="en-GB" dirty="0">
                <a:latin typeface="Arial"/>
                <a:ea typeface="+mn-lt"/>
                <a:cs typeface="+mn-lt"/>
              </a:rPr>
              <a:t>, limiting visibility where competitors are thriving online.</a:t>
            </a:r>
            <a:endParaRPr lang="en-GB" b="1">
              <a:latin typeface="Arial"/>
              <a:cs typeface="Arial"/>
            </a:endParaRPr>
          </a:p>
          <a:p>
            <a:endParaRPr lang="en-GB" b="1" dirty="0">
              <a:latin typeface="Arial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LEGAL</a:t>
            </a:r>
          </a:p>
          <a:p>
            <a:r>
              <a:rPr lang="en-GB" dirty="0">
                <a:latin typeface="Arial"/>
                <a:ea typeface="+mn-lt"/>
                <a:cs typeface="+mn-lt"/>
              </a:rPr>
              <a:t>Must comply with consumer protection, online trading, and employment laws.</a:t>
            </a:r>
            <a:endParaRPr lang="en-GB" b="1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GB" b="1" dirty="0">
              <a:latin typeface="Arial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ENVIRONMENTAL </a:t>
            </a:r>
          </a:p>
          <a:p>
            <a:r>
              <a:rPr lang="en-GB" dirty="0">
                <a:latin typeface="Arial"/>
                <a:ea typeface="+mn-lt"/>
                <a:cs typeface="+mn-lt"/>
              </a:rPr>
              <a:t>Commitment to </a:t>
            </a:r>
            <a:r>
              <a:rPr lang="en-GB" b="1" dirty="0">
                <a:latin typeface="Arial"/>
                <a:ea typeface="+mn-lt"/>
                <a:cs typeface="+mn-lt"/>
              </a:rPr>
              <a:t>sustainable materials</a:t>
            </a:r>
            <a:r>
              <a:rPr lang="en-GB" dirty="0">
                <a:latin typeface="Arial"/>
                <a:ea typeface="+mn-lt"/>
                <a:cs typeface="+mn-lt"/>
              </a:rPr>
              <a:t> (biodegradable wrapping, locally sourced flowers).</a:t>
            </a:r>
            <a:endParaRPr lang="en-GB" b="1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Eco-friendly practices </a:t>
            </a:r>
            <a:r>
              <a:rPr lang="en-GB" b="1" dirty="0">
                <a:latin typeface="Arial"/>
                <a:ea typeface="+mn-lt"/>
                <a:cs typeface="+mn-lt"/>
              </a:rPr>
              <a:t>increase costs</a:t>
            </a:r>
            <a:r>
              <a:rPr lang="en-GB" dirty="0">
                <a:latin typeface="Arial"/>
                <a:ea typeface="+mn-lt"/>
                <a:cs typeface="+mn-lt"/>
              </a:rPr>
              <a:t> but attract environmentally conscious customers.</a:t>
            </a:r>
            <a:endParaRPr lang="en-GB" dirty="0">
              <a:latin typeface="Arial"/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Picture 3" descr="A diagram of sales and marketing&#10;&#10;AI-generated content may be incorrect.">
            <a:extLst>
              <a:ext uri="{FF2B5EF4-FFF2-40B4-BE49-F238E27FC236}">
                <a16:creationId xmlns:a16="http://schemas.microsoft.com/office/drawing/2014/main" id="{2AFF61DC-E899-7C8B-3FE0-C1DEC89A8C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5604" y="1716208"/>
            <a:ext cx="9125847" cy="397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69703" y="1856232"/>
            <a:ext cx="9734908" cy="4160520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Green Haven Florists has the potential not only to recover lost revenue but also to thrive in a competitive and evolving retail environment. </a:t>
            </a:r>
            <a:endParaRPr lang="en-US" sz="2800">
              <a:solidFill>
                <a:srgbClr val="1C1C1C"/>
              </a:solidFill>
              <a:latin typeface="Arial"/>
              <a:ea typeface="+mn-lt"/>
              <a:cs typeface="+mn-lt"/>
            </a:endParaRPr>
          </a:p>
          <a:p>
            <a:r>
              <a:rPr lang="en-GB" sz="2800" dirty="0">
                <a:solidFill>
                  <a:srgbClr val="1C1C1C"/>
                </a:solidFill>
                <a:latin typeface="Arial"/>
                <a:ea typeface="+mn-lt"/>
                <a:cs typeface="+mn-lt"/>
              </a:rPr>
              <a:t>To regain profitability and ensure long-term success, Green Haven Florists must modernize its business model by focusing on digital transformation, improving online marketing, and enhancing customer convenience through flexible delivery and subscription services.</a:t>
            </a:r>
            <a:endParaRPr lang="en-US" sz="2800">
              <a:solidFill>
                <a:srgbClr val="1C1C1C"/>
              </a:solidFill>
              <a:latin typeface="Arial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9249" y="521208"/>
            <a:ext cx="8685362" cy="14153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3970" y="866955"/>
            <a:ext cx="10763169" cy="5638569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rgbClr val="344054"/>
                </a:solidFill>
              </a:rPr>
              <a:t>Online Flower Retailers in the UK industry analysis</a:t>
            </a:r>
            <a:endParaRPr lang="en-GB" b="1" dirty="0"/>
          </a:p>
          <a:p>
            <a:r>
              <a:rPr lang="en-GB" dirty="0">
                <a:solidFill>
                  <a:srgbClr val="FF0000"/>
                </a:solidFill>
                <a:ea typeface="+mn-lt"/>
                <a:cs typeface="+mn-lt"/>
                <a:hlinkClick r:id="rId2"/>
              </a:rPr>
              <a:t>https://www.ibisworld.com/united-kingdom/industry/online-flower-retailers/5149/</a:t>
            </a:r>
            <a:endParaRPr lang="en-GB" dirty="0">
              <a:solidFill>
                <a:srgbClr val="FF0000"/>
              </a:solidFill>
              <a:latin typeface="Century Gothic"/>
              <a:ea typeface="Roboto"/>
              <a:cs typeface="Roboto"/>
            </a:endParaRPr>
          </a:p>
          <a:p>
            <a:r>
              <a:rPr lang="en-GB" sz="2100" b="1" dirty="0">
                <a:solidFill>
                  <a:srgbClr val="595959"/>
                </a:solidFill>
                <a:ea typeface="+mn-lt"/>
                <a:cs typeface="+mn-lt"/>
              </a:rPr>
              <a:t>(Accessed: 26.10.2025)</a:t>
            </a:r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b="1" u="sng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Sustainable Future </a:t>
            </a:r>
            <a:endParaRPr lang="en-GB" b="1" dirty="0">
              <a:solidFill>
                <a:srgbClr val="595959"/>
              </a:solidFill>
              <a:latin typeface="Century Gothic" panose="020B0502020202020204"/>
              <a:ea typeface="Roboto"/>
              <a:cs typeface="Roboto"/>
            </a:endParaRPr>
          </a:p>
          <a:p>
            <a:r>
              <a:rPr lang="en-GB" b="1" u="sng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 </a:t>
            </a:r>
            <a:r>
              <a:rPr lang="en-GB" dirty="0">
                <a:latin typeface="Century Gothic"/>
                <a:ea typeface="Roboto"/>
                <a:cs typeface="Roboto"/>
                <a:hlinkClick r:id="rId3"/>
              </a:rPr>
              <a:t>https</a:t>
            </a:r>
            <a:r>
              <a:rPr lang="en-GB" dirty="0">
                <a:ea typeface="+mn-lt"/>
                <a:cs typeface="+mn-lt"/>
                <a:hlinkClick r:id="rId3"/>
              </a:rPr>
              <a:t>://britishfloristassociation.org/for-the-industry/5-simple-steps-toward-a-sustainable-future/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b="1" dirty="0">
                <a:ea typeface="+mn-lt"/>
                <a:cs typeface="+mn-lt"/>
              </a:rPr>
              <a:t>(Accessed: 26.10.2025)</a:t>
            </a:r>
            <a:endParaRPr lang="en-GB" b="1"/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Best Online Flower Delivery Services in the UK at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  <a:hlinkClick r:id="rId4"/>
              </a:rPr>
              <a:t>https://www.arenaflowers.com/collections/next-day-flowers-range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b="1" dirty="0">
                <a:latin typeface="Century Gothic"/>
                <a:ea typeface="+mn-lt"/>
                <a:cs typeface="Arial"/>
              </a:rPr>
              <a:t>(Accessed: 26.10.2025)</a:t>
            </a:r>
          </a:p>
          <a:p>
            <a:endParaRPr lang="en-GB" b="1" dirty="0">
              <a:solidFill>
                <a:srgbClr val="595959"/>
              </a:solidFill>
              <a:latin typeface="Century Gothic"/>
              <a:ea typeface="Roboto"/>
              <a:cs typeface="Arial"/>
            </a:endParaRPr>
          </a:p>
          <a:p>
            <a:r>
              <a:rPr lang="en-GB" sz="2100" b="1" dirty="0">
                <a:ea typeface="+mn-lt"/>
                <a:cs typeface="+mn-lt"/>
              </a:rPr>
              <a:t>Online Flower Retailers in the UK</a:t>
            </a:r>
            <a:endParaRPr lang="en-GB" b="1" dirty="0">
              <a:ea typeface="+mn-lt"/>
              <a:cs typeface="+mn-lt"/>
            </a:endParaRPr>
          </a:p>
          <a:p>
            <a:r>
              <a:rPr lang="en-GB" dirty="0">
                <a:ea typeface="Roboto"/>
                <a:cs typeface="Roboto"/>
                <a:hlinkClick r:id="rId5"/>
              </a:rPr>
              <a:t>https</a:t>
            </a:r>
            <a:r>
              <a:rPr lang="en-GB" dirty="0">
                <a:ea typeface="+mn-lt"/>
                <a:cs typeface="+mn-lt"/>
                <a:hlinkClick r:id="rId5"/>
              </a:rPr>
              <a:t>://www.researchandmarkets.com/reports/5648687/online-flower-retailers-in-the-uk-industry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b="1" dirty="0">
                <a:ea typeface="+mn-lt"/>
                <a:cs typeface="+mn-lt"/>
              </a:rPr>
              <a:t>(Accessed: 26.10.2025)</a:t>
            </a:r>
            <a:endParaRPr lang="en-GB" b="1">
              <a:solidFill>
                <a:srgbClr val="595959"/>
              </a:solidFill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UK Flower Industry Thrown into Chaos by New Brexit Border Checks</a:t>
            </a:r>
            <a:endParaRPr lang="en-GB" b="1" dirty="0"/>
          </a:p>
          <a:p>
            <a:r>
              <a:rPr lang="en-GB" dirty="0">
                <a:ea typeface="+mn-lt"/>
                <a:cs typeface="+mn-lt"/>
                <a:hlinkClick r:id="rId6"/>
              </a:rPr>
              <a:t>https://www.tradephlo.com/post/beyond-the-bouquet-new-brexit-rules-cause-havoc-for-uk-flower-traders</a:t>
            </a:r>
            <a:r>
              <a:rPr lang="en-GB" dirty="0">
                <a:ea typeface="+mn-lt"/>
                <a:cs typeface="+mn-lt"/>
              </a:rPr>
              <a:t>  </a:t>
            </a:r>
            <a:r>
              <a:rPr lang="en-GB" sz="2100" b="1" dirty="0">
                <a:ea typeface="+mn-lt"/>
                <a:cs typeface="+mn-lt"/>
              </a:rPr>
              <a:t>(Accessed: 26.10.2025)</a:t>
            </a:r>
            <a:endParaRPr lang="en-GB" dirty="0"/>
          </a:p>
          <a:p>
            <a:endParaRPr lang="en-GB" sz="2100" b="1" dirty="0"/>
          </a:p>
          <a:p>
            <a:endParaRPr lang="en-GB" sz="2100" b="1" dirty="0"/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302</TotalTime>
  <Words>456</Words>
  <Application>Microsoft Office PowerPoint</Application>
  <PresentationFormat>Widescreen</PresentationFormat>
  <Paragraphs>61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 MODULE NAME: Problem Solving and Decision Making MODULE CODE: LCLM4004 STUDENT NAME : Clarita Fernandes STUDENT ID: 2017711 LECTURER: Mohammad Rahman Assignment 1: Presentation  </vt:lpstr>
      <vt:lpstr>OVERVIEW</vt:lpstr>
      <vt:lpstr>Introduction</vt:lpstr>
      <vt:lpstr>Company background</vt:lpstr>
      <vt:lpstr>Problem: nature and scope 5W2H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Clarita Fernandes (2017711)</cp:lastModifiedBy>
  <cp:revision>326</cp:revision>
  <dcterms:created xsi:type="dcterms:W3CDTF">2024-10-08T15:58:04Z</dcterms:created>
  <dcterms:modified xsi:type="dcterms:W3CDTF">2025-11-09T09:40:53Z</dcterms:modified>
</cp:coreProperties>
</file>