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7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68F040-2DFC-4FD4-AAA9-73FEEBFB5F55}" type="datetimeFigureOut">
              <a:rPr lang="en-GB" smtClean="0"/>
              <a:t>11/07/2025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59BFB5-2543-4EFC-B40E-8A4645759125}" type="slidenum">
              <a:rPr lang="en-GB" smtClean="0"/>
              <a:t>‹#›</a:t>
            </a:fld>
            <a:endParaRPr lang="en-GB"/>
          </a:p>
        </p:txBody>
      </p:sp>
    </p:spTree>
    <p:extLst>
      <p:ext uri="{BB962C8B-B14F-4D97-AF65-F5344CB8AC3E}">
        <p14:creationId xmlns:p14="http://schemas.microsoft.com/office/powerpoint/2010/main" val="16992505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59BFB5-2543-4EFC-B40E-8A4645759125}" type="slidenum">
              <a:rPr lang="en-GB" smtClean="0"/>
              <a:t>10</a:t>
            </a:fld>
            <a:endParaRPr lang="en-GB"/>
          </a:p>
        </p:txBody>
      </p:sp>
    </p:spTree>
    <p:extLst>
      <p:ext uri="{BB962C8B-B14F-4D97-AF65-F5344CB8AC3E}">
        <p14:creationId xmlns:p14="http://schemas.microsoft.com/office/powerpoint/2010/main" val="12165982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4E3D02-E503-4E9D-A1E2-B23EA7D2D02A}" type="datetimeFigureOut">
              <a:rPr lang="en-GB" smtClean="0"/>
              <a:t>11/07/2025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D54F8A-AEA3-43B3-9D61-25AA32B417A5}" type="slidenum">
              <a:rPr lang="en-GB" smtClean="0"/>
              <a:t>‹#›</a:t>
            </a:fld>
            <a:endParaRPr lang="en-GB"/>
          </a:p>
        </p:txBody>
      </p:sp>
    </p:spTree>
    <p:extLst>
      <p:ext uri="{BB962C8B-B14F-4D97-AF65-F5344CB8AC3E}">
        <p14:creationId xmlns:p14="http://schemas.microsoft.com/office/powerpoint/2010/main" val="2670644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4E3D02-E503-4E9D-A1E2-B23EA7D2D02A}" type="datetimeFigureOut">
              <a:rPr lang="en-GB" smtClean="0"/>
              <a:t>11/07/2025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D54F8A-AEA3-43B3-9D61-25AA32B417A5}" type="slidenum">
              <a:rPr lang="en-GB" smtClean="0"/>
              <a:t>‹#›</a:t>
            </a:fld>
            <a:endParaRPr lang="en-GB"/>
          </a:p>
        </p:txBody>
      </p:sp>
    </p:spTree>
    <p:extLst>
      <p:ext uri="{BB962C8B-B14F-4D97-AF65-F5344CB8AC3E}">
        <p14:creationId xmlns:p14="http://schemas.microsoft.com/office/powerpoint/2010/main" val="296135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4E3D02-E503-4E9D-A1E2-B23EA7D2D02A}" type="datetimeFigureOut">
              <a:rPr lang="en-GB" smtClean="0"/>
              <a:t>11/07/2025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D54F8A-AEA3-43B3-9D61-25AA32B417A5}" type="slidenum">
              <a:rPr lang="en-GB" smtClean="0"/>
              <a:t>‹#›</a:t>
            </a:fld>
            <a:endParaRPr lang="en-GB"/>
          </a:p>
        </p:txBody>
      </p:sp>
    </p:spTree>
    <p:extLst>
      <p:ext uri="{BB962C8B-B14F-4D97-AF65-F5344CB8AC3E}">
        <p14:creationId xmlns:p14="http://schemas.microsoft.com/office/powerpoint/2010/main" val="3522137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4E3D02-E503-4E9D-A1E2-B23EA7D2D02A}" type="datetimeFigureOut">
              <a:rPr lang="en-GB" smtClean="0"/>
              <a:t>11/07/2025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D54F8A-AEA3-43B3-9D61-25AA32B417A5}" type="slidenum">
              <a:rPr lang="en-GB" smtClean="0"/>
              <a:t>‹#›</a:t>
            </a:fld>
            <a:endParaRPr lang="en-GB"/>
          </a:p>
        </p:txBody>
      </p:sp>
    </p:spTree>
    <p:extLst>
      <p:ext uri="{BB962C8B-B14F-4D97-AF65-F5344CB8AC3E}">
        <p14:creationId xmlns:p14="http://schemas.microsoft.com/office/powerpoint/2010/main" val="3465722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4E3D02-E503-4E9D-A1E2-B23EA7D2D02A}" type="datetimeFigureOut">
              <a:rPr lang="en-GB" smtClean="0"/>
              <a:t>11/07/2025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D54F8A-AEA3-43B3-9D61-25AA32B417A5}" type="slidenum">
              <a:rPr lang="en-GB" smtClean="0"/>
              <a:t>‹#›</a:t>
            </a:fld>
            <a:endParaRPr lang="en-GB"/>
          </a:p>
        </p:txBody>
      </p:sp>
    </p:spTree>
    <p:extLst>
      <p:ext uri="{BB962C8B-B14F-4D97-AF65-F5344CB8AC3E}">
        <p14:creationId xmlns:p14="http://schemas.microsoft.com/office/powerpoint/2010/main" val="10082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4E3D02-E503-4E9D-A1E2-B23EA7D2D02A}" type="datetimeFigureOut">
              <a:rPr lang="en-GB" smtClean="0"/>
              <a:t>11/07/2025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D54F8A-AEA3-43B3-9D61-25AA32B417A5}" type="slidenum">
              <a:rPr lang="en-GB" smtClean="0"/>
              <a:t>‹#›</a:t>
            </a:fld>
            <a:endParaRPr lang="en-GB"/>
          </a:p>
        </p:txBody>
      </p:sp>
    </p:spTree>
    <p:extLst>
      <p:ext uri="{BB962C8B-B14F-4D97-AF65-F5344CB8AC3E}">
        <p14:creationId xmlns:p14="http://schemas.microsoft.com/office/powerpoint/2010/main" val="391835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4E3D02-E503-4E9D-A1E2-B23EA7D2D02A}" type="datetimeFigureOut">
              <a:rPr lang="en-GB" smtClean="0"/>
              <a:t>11/07/2025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D54F8A-AEA3-43B3-9D61-25AA32B417A5}" type="slidenum">
              <a:rPr lang="en-GB" smtClean="0"/>
              <a:t>‹#›</a:t>
            </a:fld>
            <a:endParaRPr lang="en-GB"/>
          </a:p>
        </p:txBody>
      </p:sp>
    </p:spTree>
    <p:extLst>
      <p:ext uri="{BB962C8B-B14F-4D97-AF65-F5344CB8AC3E}">
        <p14:creationId xmlns:p14="http://schemas.microsoft.com/office/powerpoint/2010/main" val="3364002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4E3D02-E503-4E9D-A1E2-B23EA7D2D02A}" type="datetimeFigureOut">
              <a:rPr lang="en-GB" smtClean="0"/>
              <a:t>11/07/2025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D54F8A-AEA3-43B3-9D61-25AA32B417A5}" type="slidenum">
              <a:rPr lang="en-GB" smtClean="0"/>
              <a:t>‹#›</a:t>
            </a:fld>
            <a:endParaRPr lang="en-GB"/>
          </a:p>
        </p:txBody>
      </p:sp>
    </p:spTree>
    <p:extLst>
      <p:ext uri="{BB962C8B-B14F-4D97-AF65-F5344CB8AC3E}">
        <p14:creationId xmlns:p14="http://schemas.microsoft.com/office/powerpoint/2010/main" val="30126491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D54F8A-AEA3-43B3-9D61-25AA32B417A5}" type="slidenum">
              <a:rPr lang="en-GB" smtClean="0"/>
              <a:t>‹#›</a:t>
            </a:fld>
            <a:endParaRPr lang="en-GB"/>
          </a:p>
        </p:txBody>
      </p:sp>
      <p:sp>
        <p:nvSpPr>
          <p:cNvPr id="5" name="Date Placeholder 4"/>
          <p:cNvSpPr>
            <a:spLocks noGrp="1"/>
          </p:cNvSpPr>
          <p:nvPr>
            <p:ph type="dt" sz="half" idx="10"/>
          </p:nvPr>
        </p:nvSpPr>
        <p:spPr/>
        <p:txBody>
          <a:bodyPr/>
          <a:lstStyle/>
          <a:p>
            <a:fld id="{364E3D02-E503-4E9D-A1E2-B23EA7D2D02A}" type="datetimeFigureOut">
              <a:rPr lang="en-GB" smtClean="0"/>
              <a:t>11/07/2025</a:t>
            </a:fld>
            <a:endParaRPr lang="en-GB"/>
          </a:p>
        </p:txBody>
      </p:sp>
    </p:spTree>
    <p:extLst>
      <p:ext uri="{BB962C8B-B14F-4D97-AF65-F5344CB8AC3E}">
        <p14:creationId xmlns:p14="http://schemas.microsoft.com/office/powerpoint/2010/main" val="2146700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4E3D02-E503-4E9D-A1E2-B23EA7D2D02A}" type="datetimeFigureOut">
              <a:rPr lang="en-GB" smtClean="0"/>
              <a:t>11/07/2025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D54F8A-AEA3-43B3-9D61-25AA32B417A5}" type="slidenum">
              <a:rPr lang="en-GB" smtClean="0"/>
              <a:t>‹#›</a:t>
            </a:fld>
            <a:endParaRPr lang="en-GB"/>
          </a:p>
        </p:txBody>
      </p:sp>
    </p:spTree>
    <p:extLst>
      <p:ext uri="{BB962C8B-B14F-4D97-AF65-F5344CB8AC3E}">
        <p14:creationId xmlns:p14="http://schemas.microsoft.com/office/powerpoint/2010/main" val="353636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4E3D02-E503-4E9D-A1E2-B23EA7D2D02A}" type="datetimeFigureOut">
              <a:rPr lang="en-GB" smtClean="0"/>
              <a:t>11/07/2025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D54F8A-AEA3-43B3-9D61-25AA32B417A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010178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4E3D02-E503-4E9D-A1E2-B23EA7D2D02A}" type="datetimeFigureOut">
              <a:rPr lang="en-GB" smtClean="0"/>
              <a:t>11/07/2025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D54F8A-AEA3-43B3-9D61-25AA32B417A5}" type="slidenum">
              <a:rPr lang="en-GB" smtClean="0"/>
              <a:t>‹#›</a:t>
            </a:fld>
            <a:endParaRPr lang="en-GB"/>
          </a:p>
        </p:txBody>
      </p:sp>
    </p:spTree>
    <p:extLst>
      <p:ext uri="{BB962C8B-B14F-4D97-AF65-F5344CB8AC3E}">
        <p14:creationId xmlns:p14="http://schemas.microsoft.com/office/powerpoint/2010/main" val="23869677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4E3D02-E503-4E9D-A1E2-B23EA7D2D02A}" type="datetimeFigureOut">
              <a:rPr lang="en-GB" smtClean="0"/>
              <a:t>11/07/2025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D54F8A-AEA3-43B3-9D61-25AA32B417A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22678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4E3D02-E503-4E9D-A1E2-B23EA7D2D02A}" type="datetimeFigureOut">
              <a:rPr lang="en-GB" smtClean="0"/>
              <a:t>11/07/2025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D54F8A-AEA3-43B3-9D61-25AA32B417A5}" type="slidenum">
              <a:rPr lang="en-GB" smtClean="0"/>
              <a:t>‹#›</a:t>
            </a:fld>
            <a:endParaRPr lang="en-GB"/>
          </a:p>
        </p:txBody>
      </p:sp>
    </p:spTree>
    <p:extLst>
      <p:ext uri="{BB962C8B-B14F-4D97-AF65-F5344CB8AC3E}">
        <p14:creationId xmlns:p14="http://schemas.microsoft.com/office/powerpoint/2010/main" val="7860729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4E3D02-E503-4E9D-A1E2-B23EA7D2D02A}" type="datetimeFigureOut">
              <a:rPr lang="en-GB" smtClean="0"/>
              <a:t>11/07/2025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D54F8A-AEA3-43B3-9D61-25AA32B417A5}" type="slidenum">
              <a:rPr lang="en-GB" smtClean="0"/>
              <a:t>‹#›</a:t>
            </a:fld>
            <a:endParaRPr lang="en-GB"/>
          </a:p>
        </p:txBody>
      </p:sp>
    </p:spTree>
    <p:extLst>
      <p:ext uri="{BB962C8B-B14F-4D97-AF65-F5344CB8AC3E}">
        <p14:creationId xmlns:p14="http://schemas.microsoft.com/office/powerpoint/2010/main" val="36132977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4E3D02-E503-4E9D-A1E2-B23EA7D2D02A}" type="datetimeFigureOut">
              <a:rPr lang="en-GB" smtClean="0"/>
              <a:t>11/07/2025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D54F8A-AEA3-43B3-9D61-25AA32B417A5}" type="slidenum">
              <a:rPr lang="en-GB" smtClean="0"/>
              <a:t>‹#›</a:t>
            </a:fld>
            <a:endParaRPr lang="en-GB"/>
          </a:p>
        </p:txBody>
      </p:sp>
    </p:spTree>
    <p:extLst>
      <p:ext uri="{BB962C8B-B14F-4D97-AF65-F5344CB8AC3E}">
        <p14:creationId xmlns:p14="http://schemas.microsoft.com/office/powerpoint/2010/main" val="1474726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64E3D02-E503-4E9D-A1E2-B23EA7D2D02A}" type="datetimeFigureOut">
              <a:rPr lang="en-GB" smtClean="0"/>
              <a:t>11/07/2025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D54F8A-AEA3-43B3-9D61-25AA32B417A5}" type="slidenum">
              <a:rPr lang="en-GB" smtClean="0"/>
              <a:t>‹#›</a:t>
            </a:fld>
            <a:endParaRPr lang="en-GB"/>
          </a:p>
        </p:txBody>
      </p:sp>
    </p:spTree>
    <p:extLst>
      <p:ext uri="{BB962C8B-B14F-4D97-AF65-F5344CB8AC3E}">
        <p14:creationId xmlns:p14="http://schemas.microsoft.com/office/powerpoint/2010/main" val="138647114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CFD38-B88D-4E68-93E2-35EBD67D5EE7}"/>
              </a:ext>
            </a:extLst>
          </p:cNvPr>
          <p:cNvSpPr>
            <a:spLocks noGrp="1"/>
          </p:cNvSpPr>
          <p:nvPr>
            <p:ph type="ctrTitle"/>
          </p:nvPr>
        </p:nvSpPr>
        <p:spPr>
          <a:xfrm>
            <a:off x="1496393" y="4051496"/>
            <a:ext cx="7766936" cy="1646302"/>
          </a:xfrm>
        </p:spPr>
        <p:txBody>
          <a:bodyPr/>
          <a:lstStyle/>
          <a:p>
            <a:br>
              <a:rPr lang="en-US" dirty="0"/>
            </a:br>
            <a:endParaRPr lang="en-GB" dirty="0"/>
          </a:p>
        </p:txBody>
      </p:sp>
      <p:sp>
        <p:nvSpPr>
          <p:cNvPr id="3" name="Subtitle 2">
            <a:extLst>
              <a:ext uri="{FF2B5EF4-FFF2-40B4-BE49-F238E27FC236}">
                <a16:creationId xmlns:a16="http://schemas.microsoft.com/office/drawing/2014/main" id="{997343BB-AC22-48ED-9031-493C111AEA9A}"/>
              </a:ext>
            </a:extLst>
          </p:cNvPr>
          <p:cNvSpPr>
            <a:spLocks noGrp="1"/>
          </p:cNvSpPr>
          <p:nvPr>
            <p:ph type="subTitle" idx="1"/>
          </p:nvPr>
        </p:nvSpPr>
        <p:spPr>
          <a:xfrm>
            <a:off x="1496393" y="1160202"/>
            <a:ext cx="7971164" cy="4396536"/>
          </a:xfrm>
        </p:spPr>
        <p:txBody>
          <a:bodyPr>
            <a:normAutofit fontScale="47500" lnSpcReduction="20000"/>
          </a:bodyPr>
          <a:lstStyle/>
          <a:p>
            <a:pPr algn="ctr">
              <a:lnSpc>
                <a:spcPct val="200000"/>
              </a:lnSpc>
            </a:pPr>
            <a:r>
              <a:rPr lang="en-US" sz="3800" b="1" dirty="0">
                <a:solidFill>
                  <a:schemeClr val="tx1"/>
                </a:solidFill>
                <a:latin typeface="Arial" panose="020B0604020202020204" pitchFamily="34" charset="0"/>
                <a:cs typeface="Arial" panose="020B0604020202020204" pitchFamily="34" charset="0"/>
              </a:rPr>
              <a:t>Title: </a:t>
            </a:r>
            <a:r>
              <a:rPr lang="en-US" sz="3800" i="1" dirty="0">
                <a:solidFill>
                  <a:schemeClr val="tx1"/>
                </a:solidFill>
                <a:latin typeface="Arial" panose="020B0604020202020204" pitchFamily="34" charset="0"/>
                <a:cs typeface="Arial" panose="020B0604020202020204" pitchFamily="34" charset="0"/>
              </a:rPr>
              <a:t>Cross-Cultural Negotiations: Building UK–China Strategic Partnerships</a:t>
            </a:r>
            <a:endParaRPr lang="en-US" sz="3800" dirty="0">
              <a:solidFill>
                <a:schemeClr val="tx1"/>
              </a:solidFill>
              <a:latin typeface="Arial" panose="020B0604020202020204" pitchFamily="34" charset="0"/>
              <a:cs typeface="Arial" panose="020B0604020202020204" pitchFamily="34" charset="0"/>
            </a:endParaRPr>
          </a:p>
          <a:p>
            <a:pPr algn="ctr">
              <a:lnSpc>
                <a:spcPct val="200000"/>
              </a:lnSpc>
            </a:pPr>
            <a:r>
              <a:rPr lang="en-US" sz="3800" b="1" dirty="0">
                <a:solidFill>
                  <a:schemeClr val="tx1"/>
                </a:solidFill>
                <a:latin typeface="Arial" panose="020B0604020202020204" pitchFamily="34" charset="0"/>
                <a:cs typeface="Arial" panose="020B0604020202020204" pitchFamily="34" charset="0"/>
              </a:rPr>
              <a:t>Name: </a:t>
            </a:r>
            <a:r>
              <a:rPr lang="en-US" sz="3800" dirty="0">
                <a:solidFill>
                  <a:schemeClr val="tx1"/>
                </a:solidFill>
                <a:latin typeface="Arial" panose="020B0604020202020204" pitchFamily="34" charset="0"/>
                <a:cs typeface="Arial" panose="020B0604020202020204" pitchFamily="34" charset="0"/>
              </a:rPr>
              <a:t>Mariana Acris</a:t>
            </a:r>
          </a:p>
          <a:p>
            <a:pPr algn="ctr">
              <a:lnSpc>
                <a:spcPct val="150000"/>
              </a:lnSpc>
              <a:spcAft>
                <a:spcPts val="800"/>
              </a:spcAft>
            </a:pPr>
            <a:r>
              <a:rPr lang="en-GB" sz="38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Student Number: </a:t>
            </a:r>
            <a:r>
              <a:rPr lang="en-GB" sz="3800" dirty="0">
                <a:solidFill>
                  <a:schemeClr val="tx1"/>
                </a:solidFill>
                <a:effectLst/>
                <a:latin typeface="Arial" panose="020B0604020202020204" pitchFamily="34" charset="0"/>
                <a:ea typeface="Calibri" panose="020F0502020204030204" pitchFamily="34" charset="0"/>
                <a:cs typeface="Arial" panose="020B0604020202020204" pitchFamily="34" charset="0"/>
              </a:rPr>
              <a:t>2239619</a:t>
            </a:r>
          </a:p>
          <a:p>
            <a:pPr algn="ctr">
              <a:lnSpc>
                <a:spcPct val="150000"/>
              </a:lnSpc>
              <a:spcAft>
                <a:spcPts val="800"/>
              </a:spcAft>
            </a:pPr>
            <a:r>
              <a:rPr lang="en-GB" sz="38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Lecturer Name:</a:t>
            </a:r>
            <a:r>
              <a:rPr lang="en-GB" sz="3800" dirty="0">
                <a:solidFill>
                  <a:schemeClr val="tx1"/>
                </a:solidFill>
                <a:effectLst/>
                <a:latin typeface="Arial" panose="020B0604020202020204" pitchFamily="34" charset="0"/>
                <a:ea typeface="Calibri" panose="020F0502020204030204" pitchFamily="34" charset="0"/>
                <a:cs typeface="Arial" panose="020B0604020202020204" pitchFamily="34" charset="0"/>
              </a:rPr>
              <a:t> Dr Samson </a:t>
            </a:r>
            <a:r>
              <a:rPr lang="en-GB" sz="38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Oladejo</a:t>
            </a:r>
            <a:endParaRPr lang="en-GB" sz="3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lgn="ctr">
              <a:lnSpc>
                <a:spcPct val="150000"/>
              </a:lnSpc>
              <a:spcAft>
                <a:spcPts val="800"/>
              </a:spcAft>
            </a:pPr>
            <a:r>
              <a:rPr lang="en-GB" sz="38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 Module Name: </a:t>
            </a:r>
            <a:r>
              <a:rPr lang="en-GB" sz="3800" dirty="0">
                <a:solidFill>
                  <a:schemeClr val="tx1"/>
                </a:solidFill>
                <a:effectLst/>
                <a:latin typeface="Arial" panose="020B0604020202020204" pitchFamily="34" charset="0"/>
                <a:ea typeface="Calibri" panose="020F0502020204030204" pitchFamily="34" charset="0"/>
                <a:cs typeface="Arial" panose="020B0604020202020204" pitchFamily="34" charset="0"/>
              </a:rPr>
              <a:t>LCBB6001 </a:t>
            </a:r>
          </a:p>
          <a:p>
            <a:pPr algn="l">
              <a:lnSpc>
                <a:spcPct val="200000"/>
              </a:lnSpc>
              <a:buFont typeface="Arial" panose="020B0604020202020204" pitchFamily="34" charset="0"/>
              <a:buChar char="•"/>
            </a:pPr>
            <a:endParaRPr lang="en-US" sz="3800" dirty="0">
              <a:solidFill>
                <a:schemeClr val="tx1"/>
              </a:solidFill>
              <a:latin typeface="Arial" panose="020B0604020202020204" pitchFamily="34" charset="0"/>
              <a:cs typeface="Arial" panose="020B0604020202020204" pitchFamily="34" charset="0"/>
            </a:endParaRPr>
          </a:p>
          <a:p>
            <a:pPr>
              <a:lnSpc>
                <a:spcPct val="200000"/>
              </a:lnSpc>
              <a:buFont typeface="Arial" panose="020B0604020202020204" pitchFamily="34" charset="0"/>
              <a:buChar char="•"/>
            </a:pPr>
            <a:r>
              <a:rPr lang="en-US" sz="2600" dirty="0">
                <a:solidFill>
                  <a:schemeClr val="tx1"/>
                </a:solidFill>
                <a:latin typeface="Arial" panose="020B0604020202020204" pitchFamily="34" charset="0"/>
                <a:cs typeface="Arial" panose="020B0604020202020204" pitchFamily="34" charset="0"/>
              </a:rPr>
              <a:t>Date: 12.07.2025</a:t>
            </a:r>
          </a:p>
          <a:p>
            <a:endParaRPr lang="en-GB" dirty="0"/>
          </a:p>
        </p:txBody>
      </p:sp>
    </p:spTree>
    <p:extLst>
      <p:ext uri="{BB962C8B-B14F-4D97-AF65-F5344CB8AC3E}">
        <p14:creationId xmlns:p14="http://schemas.microsoft.com/office/powerpoint/2010/main" val="2144020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2A7A3-0A72-42A6-B914-4827B8C2C9B1}"/>
              </a:ext>
            </a:extLst>
          </p:cNvPr>
          <p:cNvSpPr>
            <a:spLocks noGrp="1"/>
          </p:cNvSpPr>
          <p:nvPr>
            <p:ph type="title"/>
          </p:nvPr>
        </p:nvSpPr>
        <p:spPr/>
        <p:txBody>
          <a:bodyPr/>
          <a:lstStyle/>
          <a:p>
            <a:pPr algn="ctr"/>
            <a:r>
              <a:rPr lang="en-GB" dirty="0"/>
              <a:t>Outline of the Presentation</a:t>
            </a:r>
          </a:p>
        </p:txBody>
      </p:sp>
      <p:sp>
        <p:nvSpPr>
          <p:cNvPr id="4" name="Rectangle 1">
            <a:extLst>
              <a:ext uri="{FF2B5EF4-FFF2-40B4-BE49-F238E27FC236}">
                <a16:creationId xmlns:a16="http://schemas.microsoft.com/office/drawing/2014/main" id="{6DE24677-2A13-46DD-B1C2-BAB5BA63EFE2}"/>
              </a:ext>
            </a:extLst>
          </p:cNvPr>
          <p:cNvSpPr>
            <a:spLocks noGrp="1" noChangeArrowheads="1"/>
          </p:cNvSpPr>
          <p:nvPr>
            <p:ph idx="1"/>
          </p:nvPr>
        </p:nvSpPr>
        <p:spPr bwMode="auto">
          <a:xfrm>
            <a:off x="677334" y="2158777"/>
            <a:ext cx="5476820" cy="38843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defTabSz="914400" eaLnBrk="0" fontAlgn="base" hangingPunct="0">
              <a:lnSpc>
                <a:spcPct val="200000"/>
              </a:lnSpc>
              <a:spcBef>
                <a:spcPct val="0"/>
              </a:spcBef>
              <a:spcAft>
                <a:spcPct val="0"/>
              </a:spcAft>
              <a:buClrTx/>
              <a:buSzTx/>
            </a:pPr>
            <a:r>
              <a:rPr kumimoji="0" lang="en-US" altLang="en-US" sz="1800" b="0" i="0" u="none" strike="noStrike" cap="none" normalizeH="0" baseline="0" dirty="0">
                <a:ln>
                  <a:noFill/>
                </a:ln>
                <a:solidFill>
                  <a:schemeClr val="tx1"/>
                </a:solidFill>
                <a:effectLst/>
                <a:latin typeface="Arial" panose="020B0604020202020204" pitchFamily="34" charset="0"/>
              </a:rPr>
              <a:t>Understanding Culture in International Business</a:t>
            </a:r>
          </a:p>
          <a:p>
            <a:pPr defTabSz="914400" eaLnBrk="0" fontAlgn="base" hangingPunct="0">
              <a:lnSpc>
                <a:spcPct val="200000"/>
              </a:lnSpc>
              <a:spcBef>
                <a:spcPct val="0"/>
              </a:spcBef>
              <a:spcAft>
                <a:spcPct val="0"/>
              </a:spcAft>
              <a:buClrTx/>
              <a:buSzTx/>
            </a:pPr>
            <a:r>
              <a:rPr kumimoji="0" lang="en-US" altLang="en-US" sz="1800" b="0" i="0" u="none" strike="noStrike" cap="none" normalizeH="0" baseline="0" dirty="0">
                <a:ln>
                  <a:noFill/>
                </a:ln>
                <a:solidFill>
                  <a:schemeClr val="tx1"/>
                </a:solidFill>
                <a:effectLst/>
                <a:latin typeface="Arial" panose="020B0604020202020204" pitchFamily="34" charset="0"/>
              </a:rPr>
              <a:t>Theoretical Framework: Hofstede’s Dimensions</a:t>
            </a:r>
          </a:p>
          <a:p>
            <a:pPr defTabSz="914400" eaLnBrk="0" fontAlgn="base" hangingPunct="0">
              <a:lnSpc>
                <a:spcPct val="200000"/>
              </a:lnSpc>
              <a:spcBef>
                <a:spcPct val="0"/>
              </a:spcBef>
              <a:spcAft>
                <a:spcPct val="0"/>
              </a:spcAft>
              <a:buClrTx/>
              <a:buSzTx/>
            </a:pPr>
            <a:r>
              <a:rPr kumimoji="0" lang="en-US" altLang="en-US" sz="1800" b="0" i="0" u="none" strike="noStrike" cap="none" normalizeH="0" baseline="0" dirty="0">
                <a:ln>
                  <a:noFill/>
                </a:ln>
                <a:solidFill>
                  <a:schemeClr val="tx1"/>
                </a:solidFill>
                <a:effectLst/>
                <a:latin typeface="Arial" panose="020B0604020202020204" pitchFamily="34" charset="0"/>
              </a:rPr>
              <a:t>Key Cultural Differences Between UK and China</a:t>
            </a:r>
          </a:p>
          <a:p>
            <a:pPr defTabSz="914400" eaLnBrk="0" fontAlgn="base" hangingPunct="0">
              <a:lnSpc>
                <a:spcPct val="200000"/>
              </a:lnSpc>
              <a:spcBef>
                <a:spcPct val="0"/>
              </a:spcBef>
              <a:spcAft>
                <a:spcPct val="0"/>
              </a:spcAft>
              <a:buClrTx/>
              <a:buSzTx/>
            </a:pPr>
            <a:r>
              <a:rPr kumimoji="0" lang="en-US" altLang="en-US" sz="1800" b="0" i="0" u="none" strike="noStrike" cap="none" normalizeH="0" baseline="0" dirty="0">
                <a:ln>
                  <a:noFill/>
                </a:ln>
                <a:solidFill>
                  <a:schemeClr val="tx1"/>
                </a:solidFill>
                <a:effectLst/>
                <a:latin typeface="Arial" panose="020B0604020202020204" pitchFamily="34" charset="0"/>
              </a:rPr>
              <a:t>Challenges in Chinese Business Culture</a:t>
            </a:r>
          </a:p>
          <a:p>
            <a:pPr defTabSz="914400" eaLnBrk="0" fontAlgn="base" hangingPunct="0">
              <a:lnSpc>
                <a:spcPct val="200000"/>
              </a:lnSpc>
              <a:spcBef>
                <a:spcPct val="0"/>
              </a:spcBef>
              <a:spcAft>
                <a:spcPct val="0"/>
              </a:spcAft>
              <a:buClrTx/>
              <a:buSzTx/>
            </a:pPr>
            <a:r>
              <a:rPr kumimoji="0" lang="en-US" altLang="en-US" sz="1800" b="0" i="0" u="none" strike="noStrike" cap="none" normalizeH="0" baseline="0" dirty="0">
                <a:ln>
                  <a:noFill/>
                </a:ln>
                <a:solidFill>
                  <a:schemeClr val="tx1"/>
                </a:solidFill>
                <a:effectLst/>
                <a:latin typeface="Arial" panose="020B0604020202020204" pitchFamily="34" charset="0"/>
              </a:rPr>
              <a:t>Strategies for Successful Negotiations</a:t>
            </a:r>
          </a:p>
          <a:p>
            <a:pPr defTabSz="914400" eaLnBrk="0" fontAlgn="base" hangingPunct="0">
              <a:lnSpc>
                <a:spcPct val="200000"/>
              </a:lnSpc>
              <a:spcBef>
                <a:spcPct val="0"/>
              </a:spcBef>
              <a:spcAft>
                <a:spcPct val="0"/>
              </a:spcAft>
              <a:buClrTx/>
              <a:buSzTx/>
            </a:pPr>
            <a:r>
              <a:rPr kumimoji="0" lang="en-US" altLang="en-US" sz="1800" b="0" i="0" u="none" strike="noStrike" cap="none" normalizeH="0" baseline="0" dirty="0">
                <a:ln>
                  <a:noFill/>
                </a:ln>
                <a:solidFill>
                  <a:schemeClr val="tx1"/>
                </a:solidFill>
                <a:effectLst/>
                <a:latin typeface="Arial" panose="020B0604020202020204" pitchFamily="34" charset="0"/>
              </a:rPr>
              <a:t>Importance of Cultural Awareness</a:t>
            </a:r>
          </a:p>
          <a:p>
            <a:pPr defTabSz="914400" eaLnBrk="0" fontAlgn="base" hangingPunct="0">
              <a:lnSpc>
                <a:spcPct val="200000"/>
              </a:lnSpc>
              <a:spcBef>
                <a:spcPct val="0"/>
              </a:spcBef>
              <a:spcAft>
                <a:spcPct val="0"/>
              </a:spcAft>
              <a:buClrTx/>
              <a:buSzTx/>
            </a:pPr>
            <a:r>
              <a:rPr kumimoji="0" lang="en-US" altLang="en-US" sz="1800" b="0" i="0" u="none" strike="noStrike" cap="none" normalizeH="0" baseline="0" dirty="0">
                <a:ln>
                  <a:noFill/>
                </a:ln>
                <a:solidFill>
                  <a:schemeClr val="tx1"/>
                </a:solidFill>
                <a:effectLst/>
                <a:latin typeface="Arial" panose="020B0604020202020204" pitchFamily="34" charset="0"/>
              </a:rPr>
              <a:t>Conclusion</a:t>
            </a:r>
          </a:p>
        </p:txBody>
      </p:sp>
    </p:spTree>
    <p:extLst>
      <p:ext uri="{BB962C8B-B14F-4D97-AF65-F5344CB8AC3E}">
        <p14:creationId xmlns:p14="http://schemas.microsoft.com/office/powerpoint/2010/main" val="1215049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ED1860-9A4C-4B17-B84C-669E44A31B59}"/>
              </a:ext>
            </a:extLst>
          </p:cNvPr>
          <p:cNvSpPr>
            <a:spLocks noGrp="1"/>
          </p:cNvSpPr>
          <p:nvPr>
            <p:ph type="title"/>
          </p:nvPr>
        </p:nvSpPr>
        <p:spPr>
          <a:xfrm>
            <a:off x="677333" y="3886201"/>
            <a:ext cx="8596667" cy="531054"/>
          </a:xfrm>
        </p:spPr>
        <p:txBody>
          <a:bodyPr>
            <a:normAutofit/>
          </a:bodyPr>
          <a:lstStyle/>
          <a:p>
            <a:pPr algn="ctr"/>
            <a:r>
              <a:rPr lang="en-GB" sz="2800" dirty="0">
                <a:solidFill>
                  <a:srgbClr val="00B0F0"/>
                </a:solidFill>
                <a:latin typeface="Arial" panose="020B0604020202020204" pitchFamily="34" charset="0"/>
                <a:cs typeface="Arial" panose="020B0604020202020204" pitchFamily="34" charset="0"/>
              </a:rPr>
              <a:t>What is Culture?</a:t>
            </a:r>
          </a:p>
        </p:txBody>
      </p:sp>
      <p:sp>
        <p:nvSpPr>
          <p:cNvPr id="6" name="Text Placeholder 5">
            <a:extLst>
              <a:ext uri="{FF2B5EF4-FFF2-40B4-BE49-F238E27FC236}">
                <a16:creationId xmlns:a16="http://schemas.microsoft.com/office/drawing/2014/main" id="{AAD44088-2FF0-4D75-A87A-5E8D58002824}"/>
              </a:ext>
            </a:extLst>
          </p:cNvPr>
          <p:cNvSpPr>
            <a:spLocks noGrp="1"/>
          </p:cNvSpPr>
          <p:nvPr>
            <p:ph type="body" sz="half" idx="2"/>
          </p:nvPr>
        </p:nvSpPr>
        <p:spPr>
          <a:xfrm>
            <a:off x="677332" y="4686461"/>
            <a:ext cx="9099712" cy="1921639"/>
          </a:xfrm>
        </p:spPr>
        <p:txBody>
          <a:bodyPr>
            <a:noAutofit/>
          </a:bodyPr>
          <a:lstStyle/>
          <a:p>
            <a:pPr lvl="1">
              <a:lnSpc>
                <a:spcPct val="150000"/>
              </a:lnSpc>
            </a:pPr>
            <a:r>
              <a:rPr lang="en-US" sz="1400" b="1" dirty="0">
                <a:solidFill>
                  <a:schemeClr val="tx1"/>
                </a:solidFill>
                <a:latin typeface="Arial" panose="020B0604020202020204" pitchFamily="34" charset="0"/>
                <a:cs typeface="Arial" panose="020B0604020202020204" pitchFamily="34" charset="0"/>
              </a:rPr>
              <a:t>	Understanding culture</a:t>
            </a:r>
            <a:r>
              <a:rPr lang="en-US" sz="1400" dirty="0">
                <a:solidFill>
                  <a:schemeClr val="tx1"/>
                </a:solidFill>
                <a:latin typeface="Arial" panose="020B0604020202020204" pitchFamily="34" charset="0"/>
                <a:cs typeface="Arial" panose="020B0604020202020204" pitchFamily="34" charset="0"/>
              </a:rPr>
              <a:t> means being able to grasp and value the beliefs, traditions, behaviors, and social norms that define a particular group or community. It includes acknowledging cultural diversity and recognizing how context influences the way people act and interact. By developing this understanding, we can form more meaningful connections and gain deeper insight into the experiences of people from different backgrounds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(Hofstede,2011) </a:t>
            </a:r>
            <a:r>
              <a:rPr lang="en-US" sz="1400" dirty="0">
                <a:solidFill>
                  <a:schemeClr val="tx1"/>
                </a:solidFill>
                <a:latin typeface="Arial" panose="020B0604020202020204" pitchFamily="34" charset="0"/>
                <a:cs typeface="Arial" panose="020B0604020202020204" pitchFamily="34" charset="0"/>
              </a:rPr>
              <a:t>.</a:t>
            </a:r>
            <a:endParaRPr lang="en-GB" sz="1400" dirty="0">
              <a:solidFill>
                <a:schemeClr val="tx1"/>
              </a:solidFill>
              <a:latin typeface="Arial" panose="020B0604020202020204" pitchFamily="34" charset="0"/>
              <a:cs typeface="Arial" panose="020B0604020202020204" pitchFamily="34" charset="0"/>
            </a:endParaRPr>
          </a:p>
        </p:txBody>
      </p:sp>
      <p:pic>
        <p:nvPicPr>
          <p:cNvPr id="2050" name="Picture 2" descr="Graphic of components of culture">
            <a:extLst>
              <a:ext uri="{FF2B5EF4-FFF2-40B4-BE49-F238E27FC236}">
                <a16:creationId xmlns:a16="http://schemas.microsoft.com/office/drawing/2014/main" id="{2DB7F872-7272-47FA-A436-3366AF289E28}"/>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4837" b="14837"/>
          <a:stretch>
            <a:fillRect/>
          </a:stretch>
        </p:blipFill>
        <p:spPr bwMode="auto">
          <a:xfrm>
            <a:off x="677332" y="249900"/>
            <a:ext cx="7960231" cy="33670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7340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0070D-540D-4CF3-9D75-DC489B1C732C}"/>
              </a:ext>
            </a:extLst>
          </p:cNvPr>
          <p:cNvSpPr>
            <a:spLocks noGrp="1"/>
          </p:cNvSpPr>
          <p:nvPr>
            <p:ph type="title"/>
          </p:nvPr>
        </p:nvSpPr>
        <p:spPr>
          <a:xfrm>
            <a:off x="239152" y="668610"/>
            <a:ext cx="4521760" cy="864768"/>
          </a:xfrm>
        </p:spPr>
        <p:txBody>
          <a:bodyPr>
            <a:noAutofit/>
          </a:bodyPr>
          <a:lstStyle/>
          <a:p>
            <a:r>
              <a:rPr lang="en-US" sz="2400" dirty="0">
                <a:latin typeface="Arial" panose="020B0604020202020204" pitchFamily="34" charset="0"/>
                <a:cs typeface="Arial" panose="020B0604020202020204" pitchFamily="34" charset="0"/>
              </a:rPr>
              <a:t>Why Culture Matters in Business?</a:t>
            </a:r>
            <a:endParaRPr lang="en-GB" sz="2400" dirty="0">
              <a:latin typeface="Arial" panose="020B0604020202020204" pitchFamily="34" charset="0"/>
              <a:cs typeface="Arial" panose="020B0604020202020204" pitchFamily="34" charset="0"/>
            </a:endParaRPr>
          </a:p>
        </p:txBody>
      </p:sp>
      <p:pic>
        <p:nvPicPr>
          <p:cNvPr id="3078" name="Picture 6" descr="The company culture iceberg is a metaphorical representation that  highlights the visible and hidden aspects of organizational culture. | GDI  Infotech">
            <a:extLst>
              <a:ext uri="{FF2B5EF4-FFF2-40B4-BE49-F238E27FC236}">
                <a16:creationId xmlns:a16="http://schemas.microsoft.com/office/drawing/2014/main" id="{C89AC7B0-544D-49AF-BDB5-28BF633B355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60912" y="668610"/>
            <a:ext cx="4678509" cy="5647783"/>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7">
            <a:extLst>
              <a:ext uri="{FF2B5EF4-FFF2-40B4-BE49-F238E27FC236}">
                <a16:creationId xmlns:a16="http://schemas.microsoft.com/office/drawing/2014/main" id="{AC1A6E83-EEF5-45A7-964D-8F977871AA97}"/>
              </a:ext>
            </a:extLst>
          </p:cNvPr>
          <p:cNvSpPr>
            <a:spLocks noGrp="1" noChangeArrowheads="1"/>
          </p:cNvSpPr>
          <p:nvPr>
            <p:ph type="body" sz="half" idx="2"/>
          </p:nvPr>
        </p:nvSpPr>
        <p:spPr bwMode="auto">
          <a:xfrm>
            <a:off x="0" y="1753793"/>
            <a:ext cx="4932502" cy="2534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Arial" panose="020B0604020202020204" pitchFamily="34" charset="0"/>
              </a:rPr>
              <a:t>Aff</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ects communication, trust-building,</a:t>
            </a:r>
          </a:p>
          <a:p>
            <a:pPr marR="0" lvl="0" defTabSz="914400" rtl="0" eaLnBrk="0" fontAlgn="base" latinLnBrk="0" hangingPunct="0">
              <a:lnSpc>
                <a:spcPct val="15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and decision-making.</a:t>
            </a:r>
          </a:p>
          <a:p>
            <a:pPr marL="285750" marR="0" lvl="0" indent="-285750"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Misunderstandings can lead to failed negotiations.</a:t>
            </a:r>
          </a:p>
          <a:p>
            <a:pPr marL="285750" marR="0" lvl="0" indent="-285750"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Understanding helps build lasting relationships (</a:t>
            </a:r>
            <a:r>
              <a:rPr lang="en-GB" sz="1800" dirty="0">
                <a:solidFill>
                  <a:schemeClr val="tx1"/>
                </a:solidFill>
                <a:latin typeface="Arial" panose="020B0604020202020204" pitchFamily="34" charset="0"/>
                <a:cs typeface="Arial" panose="020B0604020202020204" pitchFamily="34" charset="0"/>
              </a:rPr>
              <a:t>Trompenaars,2012)</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040688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FD576933-A2FD-40CC-8BD8-BA5B0DAC2CCE}"/>
              </a:ext>
            </a:extLst>
          </p:cNvPr>
          <p:cNvSpPr>
            <a:spLocks noGrp="1" noChangeArrowheads="1"/>
          </p:cNvSpPr>
          <p:nvPr>
            <p:ph type="body" sz="half" idx="2"/>
          </p:nvPr>
        </p:nvSpPr>
        <p:spPr bwMode="auto">
          <a:xfrm>
            <a:off x="720066" y="1217733"/>
            <a:ext cx="9072863"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tabLst/>
            </a:pPr>
            <a:r>
              <a:rPr lang="en-US" sz="1400" dirty="0">
                <a:solidFill>
                  <a:schemeClr val="tx1"/>
                </a:solidFill>
                <a:latin typeface="Arial" panose="020B0604020202020204" pitchFamily="34" charset="0"/>
                <a:cs typeface="Arial" panose="020B0604020202020204" pitchFamily="34" charset="0"/>
              </a:rPr>
              <a:t>	Understanding Hofstede’s cultural dimensions allows businesses to navigate international negotiations more effectively by revealing key differences in how people think, act, and relate. Comparing the UK and China shows how cultural contrasts-such as individualism versus collectivism or low versus high power distance-can significantly influence communication, leadership expectations, and decision-making styles. By recognizing and adapting to these differences, businesses can build stronger relationships, reduce conflict, and improve the chances of a successful partnership </a:t>
            </a:r>
            <a:r>
              <a:rPr kumimoji="0" lang="en-US" altLang="en-US" sz="1400" b="0" i="0" u="none" strike="noStrike" cap="none" normalizeH="0" baseline="0" dirty="0">
                <a:ln>
                  <a:noFill/>
                </a:ln>
                <a:solidFill>
                  <a:schemeClr val="tx1"/>
                </a:solidFill>
                <a:effectLst/>
                <a:latin typeface="Arial" panose="020B0604020202020204" pitchFamily="34" charset="0"/>
              </a:rPr>
              <a:t>(Chen,2004).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itle 5">
            <a:extLst>
              <a:ext uri="{FF2B5EF4-FFF2-40B4-BE49-F238E27FC236}">
                <a16:creationId xmlns:a16="http://schemas.microsoft.com/office/drawing/2014/main" id="{B5FF3E73-0018-4F3A-8DE6-0C59DD05D038}"/>
              </a:ext>
            </a:extLst>
          </p:cNvPr>
          <p:cNvSpPr>
            <a:spLocks noGrp="1"/>
          </p:cNvSpPr>
          <p:nvPr>
            <p:ph type="title"/>
          </p:nvPr>
        </p:nvSpPr>
        <p:spPr>
          <a:xfrm>
            <a:off x="168812" y="162440"/>
            <a:ext cx="8596667" cy="566738"/>
          </a:xfrm>
        </p:spPr>
        <p:txBody>
          <a:bodyPr/>
          <a:lstStyle/>
          <a:p>
            <a:pPr algn="ctr"/>
            <a:r>
              <a:rPr lang="en-GB" dirty="0">
                <a:latin typeface="Arial" panose="020B0604020202020204" pitchFamily="34" charset="0"/>
                <a:cs typeface="Arial" panose="020B0604020202020204" pitchFamily="34" charset="0"/>
              </a:rPr>
              <a:t>Theoretical Framework – Hofstede’s Dimensions</a:t>
            </a:r>
          </a:p>
        </p:txBody>
      </p:sp>
      <p:pic>
        <p:nvPicPr>
          <p:cNvPr id="4115" name="Picture 19" descr="What is Hofstede's cultural dimensions theory? UK vs China, a comparison -  BRAND MINDS">
            <a:extLst>
              <a:ext uri="{FF2B5EF4-FFF2-40B4-BE49-F238E27FC236}">
                <a16:creationId xmlns:a16="http://schemas.microsoft.com/office/drawing/2014/main" id="{10C0AA23-16F6-4C28-A025-614D25F32B1A}"/>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4043" b="4043"/>
          <a:stretch>
            <a:fillRect/>
          </a:stretch>
        </p:blipFill>
        <p:spPr bwMode="auto">
          <a:xfrm>
            <a:off x="720066" y="3552717"/>
            <a:ext cx="8596668" cy="3305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2400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8AAF2-057A-48E4-BCBF-69A336721EF2}"/>
              </a:ext>
            </a:extLst>
          </p:cNvPr>
          <p:cNvSpPr>
            <a:spLocks noGrp="1"/>
          </p:cNvSpPr>
          <p:nvPr>
            <p:ph type="title"/>
          </p:nvPr>
        </p:nvSpPr>
        <p:spPr>
          <a:xfrm>
            <a:off x="677336" y="609600"/>
            <a:ext cx="8596668" cy="543951"/>
          </a:xfrm>
          <a:solidFill>
            <a:schemeClr val="accent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r>
              <a:rPr lang="en-US" sz="2400" dirty="0">
                <a:solidFill>
                  <a:schemeClr val="tx1"/>
                </a:solidFill>
                <a:latin typeface="Arial" panose="020B0604020202020204" pitchFamily="34" charset="0"/>
                <a:cs typeface="Arial" panose="020B0604020202020204" pitchFamily="34" charset="0"/>
              </a:rPr>
              <a:t>Cultural Elements to Overcome in Chinese Negotiations</a:t>
            </a:r>
            <a:endParaRPr lang="en-GB" sz="2400"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30B321A-08D8-4F60-B1DB-AEBF9AFA9D92}"/>
              </a:ext>
            </a:extLst>
          </p:cNvPr>
          <p:cNvSpPr>
            <a:spLocks noGrp="1"/>
          </p:cNvSpPr>
          <p:nvPr>
            <p:ph sz="half" idx="1"/>
          </p:nvPr>
        </p:nvSpPr>
        <p:spPr>
          <a:xfrm>
            <a:off x="677336" y="1626014"/>
            <a:ext cx="4184035" cy="4746649"/>
          </a:xfrm>
          <a:solidFill>
            <a:schemeClr val="accent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lstStyle/>
          <a:p>
            <a:r>
              <a:rPr lang="en-GB" b="1" dirty="0">
                <a:solidFill>
                  <a:schemeClr val="tx1"/>
                </a:solidFill>
                <a:latin typeface="Arial" panose="020B0604020202020204" pitchFamily="34" charset="0"/>
                <a:cs typeface="Arial" panose="020B0604020202020204" pitchFamily="34" charset="0"/>
              </a:rPr>
              <a:t>UK Approach:</a:t>
            </a:r>
          </a:p>
          <a:p>
            <a:pPr>
              <a:lnSpc>
                <a:spcPct val="150000"/>
              </a:lnSpc>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 Decision-making: Direct, fast decisions   </a:t>
            </a:r>
          </a:p>
          <a:p>
            <a:pPr>
              <a:lnSpc>
                <a:spcPct val="150000"/>
              </a:lnSpc>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Communication: Explicit and straightforward</a:t>
            </a:r>
          </a:p>
          <a:p>
            <a:pPr>
              <a:lnSpc>
                <a:spcPct val="150000"/>
              </a:lnSpc>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Trust-building: Transactional</a:t>
            </a:r>
          </a:p>
          <a:p>
            <a:pPr>
              <a:lnSpc>
                <a:spcPct val="150000"/>
              </a:lnSpc>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 ( Ghauri,2003).</a:t>
            </a:r>
          </a:p>
          <a:p>
            <a:pPr marL="0" indent="0">
              <a:buNone/>
            </a:pPr>
            <a:endParaRPr lang="en-GB" dirty="0"/>
          </a:p>
        </p:txBody>
      </p:sp>
      <p:sp>
        <p:nvSpPr>
          <p:cNvPr id="4" name="Content Placeholder 3">
            <a:extLst>
              <a:ext uri="{FF2B5EF4-FFF2-40B4-BE49-F238E27FC236}">
                <a16:creationId xmlns:a16="http://schemas.microsoft.com/office/drawing/2014/main" id="{C86BD6D9-AD22-4CEB-BA41-F858427A60E6}"/>
              </a:ext>
            </a:extLst>
          </p:cNvPr>
          <p:cNvSpPr>
            <a:spLocks noGrp="1"/>
          </p:cNvSpPr>
          <p:nvPr>
            <p:ph sz="half" idx="2"/>
          </p:nvPr>
        </p:nvSpPr>
        <p:spPr>
          <a:xfrm>
            <a:off x="5089970" y="1626015"/>
            <a:ext cx="4184034" cy="4746649"/>
          </a:xfrm>
          <a:solidFill>
            <a:schemeClr val="accent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lnSpc>
                <a:spcPct val="150000"/>
              </a:lnSpc>
            </a:pPr>
            <a:r>
              <a:rPr lang="en-GB" b="1" dirty="0">
                <a:solidFill>
                  <a:schemeClr val="tx1"/>
                </a:solidFill>
                <a:latin typeface="Arial" panose="020B0604020202020204" pitchFamily="34" charset="0"/>
                <a:cs typeface="Arial" panose="020B0604020202020204" pitchFamily="34" charset="0"/>
              </a:rPr>
              <a:t>Chinese Expectation:</a:t>
            </a:r>
          </a:p>
          <a:p>
            <a:pPr>
              <a:lnSpc>
                <a:spcPct val="150000"/>
              </a:lnSpc>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Decision-making : Hierarchical, slow consensus,</a:t>
            </a:r>
          </a:p>
          <a:p>
            <a:pPr>
              <a:lnSpc>
                <a:spcPct val="150000"/>
              </a:lnSpc>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Communication : Indirect, high-context</a:t>
            </a:r>
          </a:p>
          <a:p>
            <a:pPr>
              <a:lnSpc>
                <a:spcPct val="150000"/>
              </a:lnSpc>
              <a:buFont typeface="Wingdings" panose="05000000000000000000" pitchFamily="2" charset="2"/>
              <a:buChar char="§"/>
            </a:pPr>
            <a:r>
              <a:rPr lang="en-GB" dirty="0">
                <a:solidFill>
                  <a:schemeClr val="tx1"/>
                </a:solidFill>
                <a:latin typeface="Arial" panose="020B0604020202020204" pitchFamily="34" charset="0"/>
                <a:cs typeface="Arial" panose="020B0604020202020204" pitchFamily="34" charset="0"/>
              </a:rPr>
              <a:t>Trust-building : Relationship-first (Guanxi)</a:t>
            </a:r>
          </a:p>
          <a:p>
            <a:pPr marL="0" indent="0">
              <a:buNone/>
            </a:pPr>
            <a:endParaRPr lang="en-GB" dirty="0"/>
          </a:p>
        </p:txBody>
      </p:sp>
    </p:spTree>
    <p:extLst>
      <p:ext uri="{BB962C8B-B14F-4D97-AF65-F5344CB8AC3E}">
        <p14:creationId xmlns:p14="http://schemas.microsoft.com/office/powerpoint/2010/main" val="1500651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70B5B-7D82-4099-947A-42A94B8427F1}"/>
              </a:ext>
            </a:extLst>
          </p:cNvPr>
          <p:cNvSpPr>
            <a:spLocks noGrp="1"/>
          </p:cNvSpPr>
          <p:nvPr>
            <p:ph type="title"/>
          </p:nvPr>
        </p:nvSpPr>
        <p:spPr>
          <a:xfrm>
            <a:off x="480385" y="404626"/>
            <a:ext cx="7481929" cy="594179"/>
          </a:xfrm>
        </p:spPr>
        <p:txBody>
          <a:bodyPr>
            <a:normAutofit/>
          </a:bodyPr>
          <a:lstStyle/>
          <a:p>
            <a:pPr algn="ctr"/>
            <a:r>
              <a:rPr lang="en-US" sz="2400" dirty="0">
                <a:latin typeface="Arial" panose="020B0604020202020204" pitchFamily="34" charset="0"/>
                <a:cs typeface="Arial" panose="020B0604020202020204" pitchFamily="34" charset="0"/>
              </a:rPr>
              <a:t>Specific Cultural Challenges in Chinese Business</a:t>
            </a:r>
            <a:endParaRPr lang="en-GB" sz="2400" dirty="0">
              <a:latin typeface="Arial" panose="020B06040202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id="{FF0CB7BE-2AD1-434C-8D25-F860204BECBC}"/>
              </a:ext>
            </a:extLst>
          </p:cNvPr>
          <p:cNvPicPr>
            <a:picLocks noGrp="1" noChangeAspect="1"/>
          </p:cNvPicPr>
          <p:nvPr>
            <p:ph idx="1"/>
          </p:nvPr>
        </p:nvPicPr>
        <p:blipFill>
          <a:blip r:embed="rId2"/>
          <a:stretch>
            <a:fillRect/>
          </a:stretch>
        </p:blipFill>
        <p:spPr>
          <a:xfrm>
            <a:off x="5530119" y="1604093"/>
            <a:ext cx="4429807" cy="3929267"/>
          </a:xfrm>
          <a:prstGeom prst="rect">
            <a:avLst/>
          </a:prstGeom>
        </p:spPr>
      </p:pic>
      <p:sp>
        <p:nvSpPr>
          <p:cNvPr id="13" name="Rectangle 15">
            <a:extLst>
              <a:ext uri="{FF2B5EF4-FFF2-40B4-BE49-F238E27FC236}">
                <a16:creationId xmlns:a16="http://schemas.microsoft.com/office/drawing/2014/main" id="{335B4E62-82ED-418A-A93C-77613BC8B613}"/>
              </a:ext>
            </a:extLst>
          </p:cNvPr>
          <p:cNvSpPr>
            <a:spLocks noGrp="1" noChangeArrowheads="1"/>
          </p:cNvSpPr>
          <p:nvPr>
            <p:ph type="body" sz="half" idx="2"/>
          </p:nvPr>
        </p:nvSpPr>
        <p:spPr bwMode="auto">
          <a:xfrm>
            <a:off x="295422" y="1324640"/>
            <a:ext cx="5234697" cy="51961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
              <a:tabLst/>
            </a:pPr>
            <a:r>
              <a:rPr kumimoji="0" lang="en-US" altLang="en-US" b="0" i="0" u="none" strike="noStrike" cap="none" normalizeH="0" baseline="0" dirty="0">
                <a:ln>
                  <a:noFill/>
                </a:ln>
                <a:solidFill>
                  <a:schemeClr val="tx1"/>
                </a:solidFill>
                <a:effectLst/>
                <a:latin typeface="Arial" panose="020B0604020202020204" pitchFamily="34" charset="0"/>
              </a:rPr>
              <a:t>Guanxi (relationship network)</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
              <a:tabLst/>
            </a:pPr>
            <a:r>
              <a:rPr kumimoji="0" lang="en-US" altLang="en-US" b="0" i="0" u="none" strike="noStrike" cap="none" normalizeH="0" baseline="0" dirty="0">
                <a:ln>
                  <a:noFill/>
                </a:ln>
                <a:solidFill>
                  <a:schemeClr val="tx1"/>
                </a:solidFill>
                <a:effectLst/>
                <a:latin typeface="Arial" panose="020B0604020202020204" pitchFamily="34" charset="0"/>
              </a:rPr>
              <a:t>Face-saving (</a:t>
            </a:r>
            <a:r>
              <a:rPr kumimoji="0" lang="en-US" altLang="en-US" b="0" i="0" u="none" strike="noStrike" cap="none" normalizeH="0" baseline="0" dirty="0" err="1">
                <a:ln>
                  <a:noFill/>
                </a:ln>
                <a:solidFill>
                  <a:schemeClr val="tx1"/>
                </a:solidFill>
                <a:effectLst/>
                <a:latin typeface="Arial" panose="020B0604020202020204" pitchFamily="34" charset="0"/>
              </a:rPr>
              <a:t>Mianzi</a:t>
            </a:r>
            <a:r>
              <a:rPr kumimoji="0" lang="en-US" altLang="en-US" b="0" i="0" u="none" strike="noStrike" cap="none" normalizeH="0" baseline="0" dirty="0">
                <a:ln>
                  <a:noFill/>
                </a:ln>
                <a:solidFill>
                  <a:schemeClr val="tx1"/>
                </a:solidFill>
                <a:effectLst/>
                <a:latin typeface="Arial" panose="020B0604020202020204" pitchFamily="34" charset="0"/>
              </a:rPr>
              <a:t>)</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
              <a:tabLst/>
            </a:pPr>
            <a:r>
              <a:rPr kumimoji="0" lang="en-US" altLang="en-US" b="0" i="0" u="none" strike="noStrike" cap="none" normalizeH="0" baseline="0" dirty="0">
                <a:ln>
                  <a:noFill/>
                </a:ln>
                <a:solidFill>
                  <a:schemeClr val="tx1"/>
                </a:solidFill>
                <a:effectLst/>
                <a:latin typeface="Arial" panose="020B0604020202020204" pitchFamily="34" charset="0"/>
              </a:rPr>
              <a:t>Indirect communication</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
              <a:tabLst/>
            </a:pPr>
            <a:r>
              <a:rPr kumimoji="0" lang="en-US" altLang="en-US" b="0" i="0" u="none" strike="noStrike" cap="none" normalizeH="0" baseline="0" dirty="0">
                <a:ln>
                  <a:noFill/>
                </a:ln>
                <a:solidFill>
                  <a:schemeClr val="tx1"/>
                </a:solidFill>
                <a:effectLst/>
                <a:latin typeface="Arial" panose="020B0604020202020204" pitchFamily="34" charset="0"/>
              </a:rPr>
              <a:t>Paternalistic leadership</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
              <a:tabLst/>
            </a:pPr>
            <a:r>
              <a:rPr kumimoji="0" lang="en-US" altLang="en-US" b="0" i="0" u="none" strike="noStrike" cap="none" normalizeH="0" baseline="0" dirty="0">
                <a:ln>
                  <a:noFill/>
                </a:ln>
                <a:solidFill>
                  <a:schemeClr val="tx1"/>
                </a:solidFill>
                <a:effectLst/>
                <a:latin typeface="Arial" panose="020B0604020202020204" pitchFamily="34" charset="0"/>
              </a:rPr>
              <a:t>Negotiation patience – process over outcome (Fang, 2016).</a:t>
            </a:r>
          </a:p>
          <a:p>
            <a:pPr marR="0" lvl="0" defTabSz="914400" rtl="0" eaLnBrk="0" fontAlgn="base" latinLnBrk="0" hangingPunct="0">
              <a:lnSpc>
                <a:spcPct val="200000"/>
              </a:lnSpc>
              <a:spcBef>
                <a:spcPct val="0"/>
              </a:spcBef>
              <a:spcAft>
                <a:spcPct val="0"/>
              </a:spcAft>
              <a:buClrTx/>
              <a:buSzTx/>
              <a:tabLst/>
            </a:pPr>
            <a:r>
              <a:rPr lang="en-US" altLang="en-US" dirty="0">
                <a:solidFill>
                  <a:schemeClr val="tx1"/>
                </a:solidFill>
                <a:latin typeface="Arial" panose="020B0604020202020204" pitchFamily="34" charset="0"/>
                <a:cs typeface="Arial" panose="020B0604020202020204" pitchFamily="34" charset="0"/>
              </a:rPr>
              <a:t>        </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Chinese business culture, shaped by Confucianism, emphasizes Guanxi-a trust-based network built on loyalty, modesty, and respect. Hierarchy is strongly observed, and saving face is key to maintaining reputation and dignity. While these traditions remain influential, Western business practices are becoming more common, reflecting a gradual shift toward global business norms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r>
              <a:rPr lang="en-GB" sz="1200" cap="all" dirty="0">
                <a:solidFill>
                  <a:schemeClr val="tx1"/>
                </a:solidFill>
                <a:latin typeface="Arial" panose="020B0604020202020204" pitchFamily="34" charset="0"/>
                <a:cs typeface="Arial" panose="020B0604020202020204" pitchFamily="34" charset="0"/>
              </a:rPr>
              <a:t>Kenton,</a:t>
            </a:r>
            <a:r>
              <a:rPr lang="en-GB" sz="1200" b="0" i="0" dirty="0">
                <a:solidFill>
                  <a:srgbClr val="111111"/>
                </a:solidFill>
                <a:effectLst/>
                <a:latin typeface="Arial" panose="020B0604020202020204" pitchFamily="34" charset="0"/>
                <a:cs typeface="Arial" panose="020B0604020202020204" pitchFamily="34" charset="0"/>
              </a:rPr>
              <a:t> 2024)</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975413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5">
            <a:extLst>
              <a:ext uri="{FF2B5EF4-FFF2-40B4-BE49-F238E27FC236}">
                <a16:creationId xmlns:a16="http://schemas.microsoft.com/office/drawing/2014/main" id="{86F6B19D-792C-4553-83C8-3EF70CB8851A}"/>
              </a:ext>
            </a:extLst>
          </p:cNvPr>
          <p:cNvSpPr>
            <a:spLocks noGrp="1" noChangeArrowheads="1"/>
          </p:cNvSpPr>
          <p:nvPr>
            <p:ph type="title"/>
          </p:nvPr>
        </p:nvSpPr>
        <p:spPr bwMode="auto">
          <a:xfrm>
            <a:off x="1229949" y="209655"/>
            <a:ext cx="8139134" cy="29149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defTabSz="914400" rtl="0" eaLnBrk="0" fontAlgn="base" latinLnBrk="0" hangingPunct="0">
              <a:lnSpc>
                <a:spcPct val="150000"/>
              </a:lnSpc>
              <a:spcBef>
                <a:spcPct val="0"/>
              </a:spcBef>
              <a:spcAft>
                <a:spcPct val="0"/>
              </a:spcAft>
              <a:buClrTx/>
              <a:buSzTx/>
              <a:tabLst/>
            </a:pPr>
            <a:r>
              <a:rPr lang="en-GB" sz="2400" dirty="0">
                <a:latin typeface="Arial" panose="020B0604020202020204" pitchFamily="34" charset="0"/>
                <a:cs typeface="Arial" panose="020B0604020202020204" pitchFamily="34" charset="0"/>
              </a:rPr>
              <a:t>              Negotiation Strategies for Success</a:t>
            </a:r>
            <a:br>
              <a:rPr lang="en-GB" sz="2400" dirty="0">
                <a:latin typeface="Arial" panose="020B0604020202020204" pitchFamily="34" charset="0"/>
                <a:cs typeface="Arial" panose="020B0604020202020204" pitchFamily="34" charset="0"/>
              </a:rPr>
            </a:br>
            <a:br>
              <a:rPr lang="en-GB" sz="1050" dirty="0"/>
            </a:br>
            <a:r>
              <a:rPr lang="en-GB" sz="1050" dirty="0"/>
              <a:t>       </a:t>
            </a:r>
            <a:r>
              <a:rPr kumimoji="0" lang="en-US" altLang="en-US" sz="1800" b="1" i="0" u="none" strike="noStrike" cap="none" normalizeH="0" baseline="0" dirty="0">
                <a:ln>
                  <a:noFill/>
                </a:ln>
                <a:solidFill>
                  <a:schemeClr val="tx1"/>
                </a:solidFill>
                <a:effectLst/>
                <a:latin typeface="Arial" panose="020B0604020202020204" pitchFamily="34" charset="0"/>
              </a:rPr>
              <a:t>Build Guanxi</a:t>
            </a:r>
            <a:r>
              <a:rPr kumimoji="0" lang="en-US" altLang="en-US" sz="1800" b="0" i="0" u="none" strike="noStrike" cap="none" normalizeH="0" baseline="0" dirty="0">
                <a:ln>
                  <a:noFill/>
                </a:ln>
                <a:solidFill>
                  <a:schemeClr val="tx1"/>
                </a:solidFill>
                <a:effectLst/>
                <a:latin typeface="Arial" panose="020B0604020202020204" pitchFamily="34" charset="0"/>
              </a:rPr>
              <a:t>: Invest time in trust and social relationships.</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800" b="1" i="0" u="none" strike="noStrike" cap="none" normalizeH="0" baseline="0" dirty="0">
                <a:ln>
                  <a:noFill/>
                </a:ln>
                <a:solidFill>
                  <a:schemeClr val="tx1"/>
                </a:solidFill>
                <a:effectLst/>
                <a:latin typeface="Arial" panose="020B0604020202020204" pitchFamily="34" charset="0"/>
              </a:rPr>
              <a:t>Respect Hierarchy</a:t>
            </a:r>
            <a:r>
              <a:rPr kumimoji="0" lang="en-US" altLang="en-US" sz="1800" b="0" i="0" u="none" strike="noStrike" cap="none" normalizeH="0" baseline="0" dirty="0">
                <a:ln>
                  <a:noFill/>
                </a:ln>
                <a:solidFill>
                  <a:schemeClr val="tx1"/>
                </a:solidFill>
                <a:effectLst/>
                <a:latin typeface="Arial" panose="020B0604020202020204" pitchFamily="34" charset="0"/>
              </a:rPr>
              <a:t>: Involve senior decision-makers early.</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800" b="1" i="0" u="none" strike="noStrike" cap="none" normalizeH="0" baseline="0" dirty="0">
                <a:ln>
                  <a:noFill/>
                </a:ln>
                <a:solidFill>
                  <a:schemeClr val="tx1"/>
                </a:solidFill>
                <a:effectLst/>
                <a:latin typeface="Arial" panose="020B0604020202020204" pitchFamily="34" charset="0"/>
              </a:rPr>
              <a:t>Be Patient</a:t>
            </a:r>
            <a:r>
              <a:rPr kumimoji="0" lang="en-US" altLang="en-US" sz="1800" b="0" i="0" u="none" strike="noStrike" cap="none" normalizeH="0" baseline="0" dirty="0">
                <a:ln>
                  <a:noFill/>
                </a:ln>
                <a:solidFill>
                  <a:schemeClr val="tx1"/>
                </a:solidFill>
                <a:effectLst/>
                <a:latin typeface="Arial" panose="020B0604020202020204" pitchFamily="34" charset="0"/>
              </a:rPr>
              <a:t>: Expect long negotiation phases.</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800" b="1" i="0" u="none" strike="noStrike" cap="none" normalizeH="0" baseline="0" dirty="0">
                <a:ln>
                  <a:noFill/>
                </a:ln>
                <a:solidFill>
                  <a:schemeClr val="tx1"/>
                </a:solidFill>
                <a:effectLst/>
                <a:latin typeface="Arial" panose="020B0604020202020204" pitchFamily="34" charset="0"/>
              </a:rPr>
              <a:t>Use Interpreters</a:t>
            </a:r>
            <a:r>
              <a:rPr kumimoji="0" lang="en-US" altLang="en-US" sz="1800" b="0" i="0" u="none" strike="noStrike" cap="none" normalizeH="0" baseline="0" dirty="0">
                <a:ln>
                  <a:noFill/>
                </a:ln>
                <a:solidFill>
                  <a:schemeClr val="tx1"/>
                </a:solidFill>
                <a:effectLst/>
                <a:latin typeface="Arial" panose="020B0604020202020204" pitchFamily="34" charset="0"/>
              </a:rPr>
              <a:t>: Avoid miscommunication.</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800" b="1" i="0" u="none" strike="noStrike" cap="none" normalizeH="0" baseline="0" dirty="0">
                <a:ln>
                  <a:noFill/>
                </a:ln>
                <a:solidFill>
                  <a:schemeClr val="tx1"/>
                </a:solidFill>
                <a:effectLst/>
                <a:latin typeface="Arial" panose="020B0604020202020204" pitchFamily="34" charset="0"/>
              </a:rPr>
              <a:t>Show Flexibility</a:t>
            </a:r>
            <a:r>
              <a:rPr kumimoji="0" lang="en-US" altLang="en-US" sz="1800" b="0" i="0" u="none" strike="noStrike" cap="none" normalizeH="0" baseline="0" dirty="0">
                <a:ln>
                  <a:noFill/>
                </a:ln>
                <a:solidFill>
                  <a:schemeClr val="tx1"/>
                </a:solidFill>
                <a:effectLst/>
                <a:latin typeface="Arial" panose="020B0604020202020204" pitchFamily="34" charset="0"/>
              </a:rPr>
              <a:t>: Adapt negotiation style as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needed ( </a:t>
            </a:r>
            <a:r>
              <a:rPr lang="en-GB" sz="1800" dirty="0">
                <a:solidFill>
                  <a:schemeClr val="tx1"/>
                </a:solidFill>
                <a:latin typeface="Arial" panose="020B0604020202020204" pitchFamily="34" charset="0"/>
                <a:cs typeface="Arial" panose="020B0604020202020204" pitchFamily="34" charset="0"/>
              </a:rPr>
              <a:t>Salacuse,2005).</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pic>
        <p:nvPicPr>
          <p:cNvPr id="6151" name="Picture 7" descr="Success communicate, discussion or interview, achieve business agreement,  solution or partnership deal, perfect match connection concept, businessmen  handshake with connect speech bubble jigsaw. 8170955 Vector Art at Vecteezy">
            <a:extLst>
              <a:ext uri="{FF2B5EF4-FFF2-40B4-BE49-F238E27FC236}">
                <a16:creationId xmlns:a16="http://schemas.microsoft.com/office/drawing/2014/main" id="{F3311076-694A-46D5-8534-20CF05A93F4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50499" y="3429001"/>
            <a:ext cx="7385538"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8732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ips for achieving Cultural Adaptability">
            <a:extLst>
              <a:ext uri="{FF2B5EF4-FFF2-40B4-BE49-F238E27FC236}">
                <a16:creationId xmlns:a16="http://schemas.microsoft.com/office/drawing/2014/main" id="{A3087DF1-D10F-45F8-910A-659423FA56F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320178" y="746730"/>
            <a:ext cx="7086600" cy="294952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51F61191-2F48-46DD-9919-4B185DFE02E8}"/>
              </a:ext>
            </a:extLst>
          </p:cNvPr>
          <p:cNvSpPr>
            <a:spLocks noGrp="1" noChangeArrowheads="1"/>
          </p:cNvSpPr>
          <p:nvPr>
            <p:ph type="body" sz="half" idx="4294967295"/>
          </p:nvPr>
        </p:nvSpPr>
        <p:spPr bwMode="auto">
          <a:xfrm>
            <a:off x="1755946" y="132236"/>
            <a:ext cx="6215063" cy="577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50000"/>
              </a:lnSpc>
              <a:spcBef>
                <a:spcPct val="0"/>
              </a:spcBef>
              <a:spcAft>
                <a:spcPct val="0"/>
              </a:spcAft>
              <a:buClrTx/>
              <a:buSzTx/>
              <a:buNone/>
              <a:tabLst/>
            </a:pPr>
            <a:r>
              <a:rPr lang="en-GB" sz="2400" dirty="0">
                <a:solidFill>
                  <a:schemeClr val="accent1"/>
                </a:solidFill>
                <a:latin typeface="Arial" panose="020B0604020202020204" pitchFamily="34" charset="0"/>
                <a:cs typeface="Arial" panose="020B0604020202020204" pitchFamily="34" charset="0"/>
              </a:rPr>
              <a:t>Cultural Awareness &amp; Adaptability</a:t>
            </a:r>
            <a:endParaRPr kumimoji="0" lang="en-US" altLang="en-US" sz="2400" b="0" i="0" u="none" strike="noStrike" cap="none" normalizeH="0" baseline="0" dirty="0">
              <a:ln>
                <a:noFill/>
              </a:ln>
              <a:solidFill>
                <a:schemeClr val="accent1"/>
              </a:solidFill>
              <a:effectLst/>
              <a:latin typeface="Arial" panose="020B0604020202020204" pitchFamily="34" charset="0"/>
              <a:cs typeface="Arial" panose="020B0604020202020204" pitchFamily="34" charset="0"/>
            </a:endParaRPr>
          </a:p>
        </p:txBody>
      </p:sp>
      <p:sp>
        <p:nvSpPr>
          <p:cNvPr id="9" name="Rectangle 7">
            <a:extLst>
              <a:ext uri="{FF2B5EF4-FFF2-40B4-BE49-F238E27FC236}">
                <a16:creationId xmlns:a16="http://schemas.microsoft.com/office/drawing/2014/main" id="{D698A23A-F116-4D4C-9300-905A79FA90C4}"/>
              </a:ext>
            </a:extLst>
          </p:cNvPr>
          <p:cNvSpPr>
            <a:spLocks noChangeArrowheads="1"/>
          </p:cNvSpPr>
          <p:nvPr/>
        </p:nvSpPr>
        <p:spPr bwMode="auto">
          <a:xfrm>
            <a:off x="478303" y="3890859"/>
            <a:ext cx="10269415" cy="294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1800" b="0" i="0" u="none" strike="noStrike" cap="none" normalizeH="0" baseline="0" dirty="0">
                <a:ln>
                  <a:noFill/>
                </a:ln>
                <a:solidFill>
                  <a:schemeClr val="tx1"/>
                </a:solidFill>
                <a:effectLst/>
                <a:latin typeface="Arial" panose="020B0604020202020204" pitchFamily="34" charset="0"/>
              </a:rPr>
              <a:t>Recognizing and respecting cultural differences builds trust and cooperation.</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1800" b="0" i="0" u="none" strike="noStrike" cap="none" normalizeH="0" baseline="0" dirty="0">
                <a:ln>
                  <a:noFill/>
                </a:ln>
                <a:solidFill>
                  <a:schemeClr val="tx1"/>
                </a:solidFill>
                <a:effectLst/>
                <a:latin typeface="Arial" panose="020B0604020202020204" pitchFamily="34" charset="0"/>
              </a:rPr>
              <a:t>Adaptability allows negotiators to respond effectively to unfamiliar behaviors and expectations.</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1800" b="0" i="0" u="none" strike="noStrike" cap="none" normalizeH="0" baseline="0" dirty="0">
                <a:ln>
                  <a:noFill/>
                </a:ln>
                <a:solidFill>
                  <a:schemeClr val="tx1"/>
                </a:solidFill>
                <a:effectLst/>
                <a:latin typeface="Arial" panose="020B0604020202020204" pitchFamily="34" charset="0"/>
              </a:rPr>
              <a:t>Being culturally aware reduces misunderstandings and avoids offense.</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1800" b="0" i="0" u="none" strike="noStrike" cap="none" normalizeH="0" baseline="0" dirty="0">
                <a:ln>
                  <a:noFill/>
                </a:ln>
                <a:solidFill>
                  <a:schemeClr val="tx1"/>
                </a:solidFill>
                <a:effectLst/>
                <a:latin typeface="Arial" panose="020B0604020202020204" pitchFamily="34" charset="0"/>
              </a:rPr>
              <a:t>Enhances relationship-building in high-context cultures like China.</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1800" b="0" i="0" u="none" strike="noStrike" cap="none" normalizeH="0" baseline="0" dirty="0">
                <a:ln>
                  <a:noFill/>
                </a:ln>
                <a:solidFill>
                  <a:schemeClr val="tx1"/>
                </a:solidFill>
                <a:effectLst/>
                <a:latin typeface="Arial" panose="020B0604020202020204" pitchFamily="34" charset="0"/>
              </a:rPr>
              <a:t>Critical for long-term success in global partnerships.</a:t>
            </a:r>
          </a:p>
          <a:p>
            <a:pPr marL="285750" indent="-285750" defTabSz="914400" eaLnBrk="0" fontAlgn="base" hangingPunct="0">
              <a:lnSpc>
                <a:spcPct val="150000"/>
              </a:lnSpc>
              <a:spcBef>
                <a:spcPct val="0"/>
              </a:spcBef>
              <a:spcAft>
                <a:spcPct val="0"/>
              </a:spcAft>
              <a:buFont typeface="Wingdings" panose="05000000000000000000" pitchFamily="2" charset="2"/>
              <a:buChar char="q"/>
            </a:pPr>
            <a:r>
              <a:rPr kumimoji="0" lang="en-US" altLang="en-US" sz="1800" b="0" i="1" u="none" strike="noStrike" cap="none" normalizeH="0" baseline="0" dirty="0">
                <a:ln>
                  <a:noFill/>
                </a:ln>
                <a:solidFill>
                  <a:schemeClr val="tx1"/>
                </a:solidFill>
                <a:effectLst/>
                <a:latin typeface="Arial" panose="020B0604020202020204" pitchFamily="34" charset="0"/>
              </a:rPr>
              <a:t>"It's not just what you say, it's how you say it“ </a:t>
            </a:r>
            <a:r>
              <a:rPr kumimoji="0" lang="en-US" altLang="en-US" sz="1800" b="0" i="1" u="none" strike="noStrike" cap="none" normalizeH="0" baseline="0" dirty="0">
                <a:ln>
                  <a:noFill/>
                </a:ln>
                <a:effectLst/>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Meyer,2014)</a:t>
            </a:r>
            <a:r>
              <a:rPr kumimoji="0" lang="en-US" altLang="en-US" sz="1800" b="0" i="1" u="none" strike="noStrike" cap="none" normalizeH="0" baseline="0" dirty="0">
                <a:ln>
                  <a:noFill/>
                </a:ln>
                <a:effectLst/>
                <a:latin typeface="Arial" panose="020B0604020202020204" pitchFamily="34" charset="0"/>
                <a:cs typeface="Arial" panose="020B0604020202020204" pitchFamily="34" charset="0"/>
              </a:rPr>
              <a:t>.</a:t>
            </a:r>
            <a:endParaRPr kumimoji="0" lang="en-US" altLang="en-US" sz="18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11616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4BE06-E587-4A75-B3AE-D339B5BB0C45}"/>
              </a:ext>
            </a:extLst>
          </p:cNvPr>
          <p:cNvSpPr>
            <a:spLocks noGrp="1"/>
          </p:cNvSpPr>
          <p:nvPr>
            <p:ph type="title"/>
          </p:nvPr>
        </p:nvSpPr>
        <p:spPr>
          <a:xfrm>
            <a:off x="788498" y="186664"/>
            <a:ext cx="6780702" cy="806448"/>
          </a:xfrm>
        </p:spPr>
        <p:txBody>
          <a:bodyPr>
            <a:normAutofit/>
          </a:bodyPr>
          <a:lstStyle/>
          <a:p>
            <a:pPr algn="ctr"/>
            <a:r>
              <a:rPr lang="en-GB" sz="2400" dirty="0">
                <a:latin typeface="Arial" panose="020B0604020202020204" pitchFamily="34" charset="0"/>
                <a:cs typeface="Arial" panose="020B0604020202020204" pitchFamily="34" charset="0"/>
              </a:rPr>
              <a:t>Summary &amp; Takeaways</a:t>
            </a:r>
          </a:p>
        </p:txBody>
      </p:sp>
      <p:sp>
        <p:nvSpPr>
          <p:cNvPr id="5" name="Rectangle 3">
            <a:extLst>
              <a:ext uri="{FF2B5EF4-FFF2-40B4-BE49-F238E27FC236}">
                <a16:creationId xmlns:a16="http://schemas.microsoft.com/office/drawing/2014/main" id="{85BE9871-FF1E-4E1E-8CE4-B886033B7965}"/>
              </a:ext>
            </a:extLst>
          </p:cNvPr>
          <p:cNvSpPr>
            <a:spLocks noGrp="1" noChangeArrowheads="1"/>
          </p:cNvSpPr>
          <p:nvPr>
            <p:ph type="body" sz="half" idx="2"/>
          </p:nvPr>
        </p:nvSpPr>
        <p:spPr bwMode="auto">
          <a:xfrm>
            <a:off x="0" y="1116972"/>
            <a:ext cx="4862061" cy="50270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1800" b="0" i="0" u="none" strike="noStrike" cap="none" normalizeH="0" baseline="0" dirty="0">
                <a:ln>
                  <a:noFill/>
                </a:ln>
                <a:solidFill>
                  <a:schemeClr val="tx1"/>
                </a:solidFill>
                <a:effectLst/>
                <a:latin typeface="Arial" panose="020B0604020202020204" pitchFamily="34" charset="0"/>
              </a:rPr>
              <a:t>Cultural understanding is critical for success.</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1800" b="0" i="0" u="none" strike="noStrike" cap="none" normalizeH="0" baseline="0" dirty="0">
                <a:ln>
                  <a:noFill/>
                </a:ln>
                <a:solidFill>
                  <a:schemeClr val="tx1"/>
                </a:solidFill>
                <a:effectLst/>
                <a:latin typeface="Arial" panose="020B0604020202020204" pitchFamily="34" charset="0"/>
              </a:rPr>
              <a:t>Chinese business culture is relational and hierarchical.</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1800" b="0" i="0" u="none" strike="noStrike" cap="none" normalizeH="0" baseline="0" dirty="0">
                <a:ln>
                  <a:noFill/>
                </a:ln>
                <a:solidFill>
                  <a:schemeClr val="tx1"/>
                </a:solidFill>
                <a:effectLst/>
                <a:latin typeface="Arial" panose="020B0604020202020204" pitchFamily="34" charset="0"/>
              </a:rPr>
              <a:t>Use tailored strategies for communication, decision-making, and trust.</a:t>
            </a: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lang="en-US" sz="1800" dirty="0">
                <a:solidFill>
                  <a:schemeClr val="tx1"/>
                </a:solidFill>
                <a:latin typeface="Arial" panose="020B0604020202020204" pitchFamily="34" charset="0"/>
                <a:cs typeface="Arial" panose="020B0604020202020204" pitchFamily="34" charset="0"/>
              </a:rPr>
              <a:t>Effective negotiation requires </a:t>
            </a:r>
            <a:r>
              <a:rPr lang="en-US" sz="1800" b="1" dirty="0">
                <a:solidFill>
                  <a:schemeClr val="tx1"/>
                </a:solidFill>
                <a:latin typeface="Arial" panose="020B0604020202020204" pitchFamily="34" charset="0"/>
                <a:cs typeface="Arial" panose="020B0604020202020204" pitchFamily="34" charset="0"/>
              </a:rPr>
              <a:t>respect, patience</a:t>
            </a:r>
            <a:r>
              <a:rPr lang="en-US" sz="1800" dirty="0">
                <a:solidFill>
                  <a:schemeClr val="tx1"/>
                </a:solidFill>
                <a:latin typeface="Arial" panose="020B0604020202020204" pitchFamily="34" charset="0"/>
                <a:cs typeface="Arial" panose="020B0604020202020204" pitchFamily="34" charset="0"/>
              </a:rPr>
              <a:t>, and </a:t>
            </a:r>
            <a:r>
              <a:rPr lang="en-US" sz="1800" b="1" dirty="0">
                <a:solidFill>
                  <a:schemeClr val="tx1"/>
                </a:solidFill>
                <a:latin typeface="Arial" panose="020B0604020202020204" pitchFamily="34" charset="0"/>
                <a:cs typeface="Arial" panose="020B0604020202020204" pitchFamily="34" charset="0"/>
              </a:rPr>
              <a:t>relationship-building</a:t>
            </a:r>
            <a:r>
              <a:rPr lang="en-US" sz="1800" dirty="0">
                <a:solidFill>
                  <a:schemeClr val="tx1"/>
                </a:solidFill>
                <a:latin typeface="Arial" panose="020B0604020202020204" pitchFamily="34" charset="0"/>
                <a:cs typeface="Arial" panose="020B0604020202020204" pitchFamily="34" charset="0"/>
              </a:rPr>
              <a:t>, not just persuasion.</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lang="en-US" sz="1800" dirty="0">
                <a:solidFill>
                  <a:schemeClr val="tx1"/>
                </a:solidFill>
                <a:latin typeface="Arial" panose="020B0604020202020204" pitchFamily="34" charset="0"/>
                <a:cs typeface="Arial" panose="020B0604020202020204" pitchFamily="34" charset="0"/>
              </a:rPr>
              <a:t>Cultural awareness and adaptability are </a:t>
            </a:r>
            <a:r>
              <a:rPr lang="en-US" sz="1800" b="1" dirty="0">
                <a:solidFill>
                  <a:schemeClr val="tx1"/>
                </a:solidFill>
                <a:latin typeface="Arial" panose="020B0604020202020204" pitchFamily="34" charset="0"/>
                <a:cs typeface="Arial" panose="020B0604020202020204" pitchFamily="34" charset="0"/>
              </a:rPr>
              <a:t>critical assets</a:t>
            </a:r>
            <a:r>
              <a:rPr lang="en-US" sz="1800" dirty="0">
                <a:solidFill>
                  <a:schemeClr val="tx1"/>
                </a:solidFill>
                <a:latin typeface="Arial" panose="020B0604020202020204" pitchFamily="34" charset="0"/>
                <a:cs typeface="Arial" panose="020B0604020202020204" pitchFamily="34" charset="0"/>
              </a:rPr>
              <a:t> in forming successful global partnerships</a:t>
            </a:r>
            <a:r>
              <a:rPr lang="en-GB" sz="1800" dirty="0">
                <a:solidFill>
                  <a:schemeClr val="tx1"/>
                </a:solidFill>
                <a:latin typeface="Arial" panose="020B0604020202020204" pitchFamily="34" charset="0"/>
                <a:cs typeface="Arial" panose="020B0604020202020204" pitchFamily="34" charset="0"/>
              </a:rPr>
              <a:t> (Gesteland,2012)</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p:txBody>
      </p:sp>
      <p:pic>
        <p:nvPicPr>
          <p:cNvPr id="3077" name="Picture 5" descr="New Opportunities in the Far East Raise Questions for UK Businesses – CG  Conex – Leading International Freight Specialists">
            <a:extLst>
              <a:ext uri="{FF2B5EF4-FFF2-40B4-BE49-F238E27FC236}">
                <a16:creationId xmlns:a16="http://schemas.microsoft.com/office/drawing/2014/main" id="{A0AD2B8B-B064-474E-A98D-68DA89BBAA1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862061" y="1263650"/>
            <a:ext cx="4862060" cy="433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3094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6E025-77F9-4FE4-981D-2849B6C46E52}"/>
              </a:ext>
            </a:extLst>
          </p:cNvPr>
          <p:cNvSpPr>
            <a:spLocks noGrp="1"/>
          </p:cNvSpPr>
          <p:nvPr>
            <p:ph type="ctrTitle"/>
          </p:nvPr>
        </p:nvSpPr>
        <p:spPr>
          <a:xfrm>
            <a:off x="2583961" y="169666"/>
            <a:ext cx="4181303" cy="716600"/>
          </a:xfrm>
        </p:spPr>
        <p:txBody>
          <a:bodyPr/>
          <a:lstStyle/>
          <a:p>
            <a:pPr algn="ctr"/>
            <a:r>
              <a:rPr lang="en-GB" sz="2400" dirty="0">
                <a:latin typeface="Arial" panose="020B0604020202020204" pitchFamily="34" charset="0"/>
                <a:cs typeface="Arial" panose="020B0604020202020204" pitchFamily="34" charset="0"/>
              </a:rPr>
              <a:t>References</a:t>
            </a:r>
          </a:p>
        </p:txBody>
      </p:sp>
      <p:sp>
        <p:nvSpPr>
          <p:cNvPr id="4" name="Rectangle 1">
            <a:extLst>
              <a:ext uri="{FF2B5EF4-FFF2-40B4-BE49-F238E27FC236}">
                <a16:creationId xmlns:a16="http://schemas.microsoft.com/office/drawing/2014/main" id="{CFE814D0-FB25-45AD-AED3-E75A20E8B520}"/>
              </a:ext>
            </a:extLst>
          </p:cNvPr>
          <p:cNvSpPr>
            <a:spLocks noGrp="1" noChangeArrowheads="1"/>
          </p:cNvSpPr>
          <p:nvPr>
            <p:ph type="subTitle" idx="1"/>
          </p:nvPr>
        </p:nvSpPr>
        <p:spPr bwMode="auto">
          <a:xfrm>
            <a:off x="1167547" y="840946"/>
            <a:ext cx="9406739" cy="56271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Hofstede, G. (2011). </a:t>
            </a:r>
            <a:r>
              <a:rPr kumimoji="0" lang="en-US" altLang="en-US" sz="16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Dimensionalizing</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Cultures: The Hofstede Model in Context</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lang="en-US" sz="1600" dirty="0">
              <a:solidFill>
                <a:schemeClr val="tx1"/>
              </a:solidFill>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Fang, T. (2006).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Negotiation: The Chinese Style</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a:p>
            <a:pPr marL="285750" indent="-285750" algn="l" defTabSz="914400" eaLnBrk="0" fontAlgn="base" hangingPunct="0">
              <a:lnSpc>
                <a:spcPct val="150000"/>
              </a:lnSpc>
              <a:spcBef>
                <a:spcPct val="0"/>
              </a:spcBef>
              <a:spcAft>
                <a:spcPct val="0"/>
              </a:spcAft>
              <a:buClrTx/>
              <a:buSzTx/>
              <a:buFont typeface="Arial" panose="020B0604020202020204" pitchFamily="34" charset="0"/>
              <a:buChar char="•"/>
            </a:pPr>
            <a:r>
              <a:rPr lang="en-GB" sz="1600" i="0" dirty="0">
                <a:solidFill>
                  <a:schemeClr val="tx1"/>
                </a:solidFill>
                <a:effectLst/>
                <a:latin typeface="Arial" panose="020B0604020202020204" pitchFamily="34" charset="0"/>
                <a:cs typeface="Arial" panose="020B0604020202020204" pitchFamily="34" charset="0"/>
              </a:rPr>
              <a:t>Kenton, W. ( 2024). </a:t>
            </a:r>
            <a:r>
              <a:rPr lang="en-US" sz="1600" i="0" dirty="0">
                <a:solidFill>
                  <a:schemeClr val="tx1"/>
                </a:solidFill>
                <a:effectLst/>
                <a:latin typeface="Arial" panose="020B0604020202020204" pitchFamily="34" charset="0"/>
                <a:cs typeface="Arial" panose="020B0604020202020204" pitchFamily="34" charset="0"/>
              </a:rPr>
              <a:t>Guanxi: What it is, History, How it Works, FAQ</a:t>
            </a:r>
          </a:p>
          <a:p>
            <a:pPr marL="285750" indent="-285750" algn="l" defTabSz="914400" eaLnBrk="0" fontAlgn="base" hangingPunct="0">
              <a:lnSpc>
                <a:spcPct val="150000"/>
              </a:lnSpc>
              <a:spcBef>
                <a:spcPct val="0"/>
              </a:spcBef>
              <a:spcAft>
                <a:spcPct val="0"/>
              </a:spcAft>
              <a:buClrTx/>
              <a:buSzTx/>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Trompenaars, F. and Hampden-Turner, C. (2012) </a:t>
            </a:r>
            <a:r>
              <a:rPr lang="en-US" sz="1600" i="1" dirty="0">
                <a:solidFill>
                  <a:schemeClr val="tx1"/>
                </a:solidFill>
                <a:latin typeface="Arial" panose="020B0604020202020204" pitchFamily="34" charset="0"/>
                <a:cs typeface="Arial" panose="020B0604020202020204" pitchFamily="34" charset="0"/>
              </a:rPr>
              <a:t>Riding the Waves of Culture: Understanding Diversity in Global Business</a:t>
            </a:r>
            <a:r>
              <a:rPr lang="en-US" sz="1600" dirty="0">
                <a:solidFill>
                  <a:schemeClr val="tx1"/>
                </a:solidFill>
                <a:latin typeface="Arial" panose="020B0604020202020204" pitchFamily="34" charset="0"/>
                <a:cs typeface="Arial" panose="020B0604020202020204" pitchFamily="34" charset="0"/>
              </a:rPr>
              <a:t>. 3rd </a:t>
            </a:r>
            <a:r>
              <a:rPr lang="en-US" sz="1600" dirty="0" err="1">
                <a:solidFill>
                  <a:schemeClr val="tx1"/>
                </a:solidFill>
                <a:latin typeface="Arial" panose="020B0604020202020204" pitchFamily="34" charset="0"/>
                <a:cs typeface="Arial" panose="020B0604020202020204" pitchFamily="34" charset="0"/>
              </a:rPr>
              <a:t>edn</a:t>
            </a:r>
            <a:r>
              <a:rPr lang="en-US" sz="1600" dirty="0">
                <a:solidFill>
                  <a:schemeClr val="tx1"/>
                </a:solidFill>
                <a:latin typeface="Arial" panose="020B0604020202020204" pitchFamily="34" charset="0"/>
                <a:cs typeface="Arial" panose="020B0604020202020204" pitchFamily="34" charset="0"/>
              </a:rPr>
              <a:t>. London: Nicholas Brealey Publishing.</a:t>
            </a:r>
          </a:p>
          <a:p>
            <a:pPr marL="285750" indent="-285750" algn="l" defTabSz="914400" eaLnBrk="0" fontAlgn="base" hangingPunct="0">
              <a:lnSpc>
                <a:spcPct val="150000"/>
              </a:lnSpc>
              <a:spcBef>
                <a:spcPct val="0"/>
              </a:spcBef>
              <a:spcAft>
                <a:spcPct val="0"/>
              </a:spcAft>
              <a:buClrTx/>
              <a:buSzTx/>
              <a:buFont typeface="Arial" panose="020B0604020202020204" pitchFamily="34" charset="0"/>
              <a:buChar char="•"/>
            </a:pPr>
            <a:r>
              <a:rPr lang="en-US" sz="1600" dirty="0" err="1">
                <a:solidFill>
                  <a:schemeClr val="tx1"/>
                </a:solidFill>
                <a:latin typeface="Arial" panose="020B0604020202020204" pitchFamily="34" charset="0"/>
                <a:cs typeface="Arial" panose="020B0604020202020204" pitchFamily="34" charset="0"/>
              </a:rPr>
              <a:t>Gesteland</a:t>
            </a:r>
            <a:r>
              <a:rPr lang="en-US" sz="1600" dirty="0">
                <a:solidFill>
                  <a:schemeClr val="tx1"/>
                </a:solidFill>
                <a:latin typeface="Arial" panose="020B0604020202020204" pitchFamily="34" charset="0"/>
                <a:cs typeface="Arial" panose="020B0604020202020204" pitchFamily="34" charset="0"/>
              </a:rPr>
              <a:t>, R.R. (2012) </a:t>
            </a:r>
            <a:r>
              <a:rPr lang="en-US" sz="1600" i="1" dirty="0">
                <a:solidFill>
                  <a:schemeClr val="tx1"/>
                </a:solidFill>
                <a:latin typeface="Arial" panose="020B0604020202020204" pitchFamily="34" charset="0"/>
                <a:cs typeface="Arial" panose="020B0604020202020204" pitchFamily="34" charset="0"/>
              </a:rPr>
              <a:t>Cross-Cultural Business Behavior: Marketing, Negotiating, Sourcing and Managing Across Cultures</a:t>
            </a:r>
            <a:r>
              <a:rPr lang="en-US" sz="1600" dirty="0">
                <a:solidFill>
                  <a:schemeClr val="tx1"/>
                </a:solidFill>
                <a:latin typeface="Arial" panose="020B0604020202020204" pitchFamily="34" charset="0"/>
                <a:cs typeface="Arial" panose="020B0604020202020204" pitchFamily="34" charset="0"/>
              </a:rPr>
              <a:t>. 5th </a:t>
            </a:r>
            <a:r>
              <a:rPr lang="en-US" sz="1600" dirty="0" err="1">
                <a:solidFill>
                  <a:schemeClr val="tx1"/>
                </a:solidFill>
                <a:latin typeface="Arial" panose="020B0604020202020204" pitchFamily="34" charset="0"/>
                <a:cs typeface="Arial" panose="020B0604020202020204" pitchFamily="34" charset="0"/>
              </a:rPr>
              <a:t>edn</a:t>
            </a:r>
            <a:r>
              <a:rPr lang="en-US" sz="1600" dirty="0">
                <a:solidFill>
                  <a:schemeClr val="tx1"/>
                </a:solidFill>
                <a:latin typeface="Arial" panose="020B0604020202020204" pitchFamily="34" charset="0"/>
                <a:cs typeface="Arial" panose="020B0604020202020204" pitchFamily="34" charset="0"/>
              </a:rPr>
              <a:t>. Copenhagen: Copenhagen Business School Press.</a:t>
            </a:r>
          </a:p>
          <a:p>
            <a:pPr marL="285750" indent="-285750" algn="l" defTabSz="914400" eaLnBrk="0" fontAlgn="base" hangingPunct="0">
              <a:lnSpc>
                <a:spcPct val="150000"/>
              </a:lnSpc>
              <a:spcBef>
                <a:spcPct val="0"/>
              </a:spcBef>
              <a:spcAft>
                <a:spcPct val="0"/>
              </a:spcAft>
              <a:buClrTx/>
              <a:buSzTx/>
              <a:buFont typeface="Arial" panose="020B0604020202020204" pitchFamily="34" charset="0"/>
              <a:buChar char="•"/>
            </a:pPr>
            <a:r>
              <a:rPr lang="en-US" sz="1600" dirty="0" err="1">
                <a:solidFill>
                  <a:schemeClr val="tx1"/>
                </a:solidFill>
                <a:latin typeface="Arial" panose="020B0604020202020204" pitchFamily="34" charset="0"/>
                <a:cs typeface="Arial" panose="020B0604020202020204" pitchFamily="34" charset="0"/>
              </a:rPr>
              <a:t>Salacuse</a:t>
            </a:r>
            <a:r>
              <a:rPr lang="en-US" sz="1600" dirty="0">
                <a:solidFill>
                  <a:schemeClr val="tx1"/>
                </a:solidFill>
                <a:latin typeface="Arial" panose="020B0604020202020204" pitchFamily="34" charset="0"/>
                <a:cs typeface="Arial" panose="020B0604020202020204" pitchFamily="34" charset="0"/>
              </a:rPr>
              <a:t>, J.W. (2005) </a:t>
            </a:r>
            <a:r>
              <a:rPr lang="en-US" sz="1600" i="1" dirty="0">
                <a:solidFill>
                  <a:schemeClr val="tx1"/>
                </a:solidFill>
                <a:latin typeface="Arial" panose="020B0604020202020204" pitchFamily="34" charset="0"/>
                <a:cs typeface="Arial" panose="020B0604020202020204" pitchFamily="34" charset="0"/>
              </a:rPr>
              <a:t>The Global Negotiator: Making, Managing and Mending Deals Around the World in the Twenty-First Century</a:t>
            </a:r>
            <a:r>
              <a:rPr lang="en-US" sz="1600" dirty="0">
                <a:solidFill>
                  <a:schemeClr val="tx1"/>
                </a:solidFill>
                <a:latin typeface="Arial" panose="020B0604020202020204" pitchFamily="34" charset="0"/>
                <a:cs typeface="Arial" panose="020B0604020202020204" pitchFamily="34" charset="0"/>
              </a:rPr>
              <a:t>. New York: Palgrave Macmillan.</a:t>
            </a:r>
          </a:p>
          <a:p>
            <a:pPr marL="285750" indent="-285750" algn="l" defTabSz="914400" eaLnBrk="0" fontAlgn="base" hangingPunct="0">
              <a:lnSpc>
                <a:spcPct val="150000"/>
              </a:lnSpc>
              <a:spcBef>
                <a:spcPct val="0"/>
              </a:spcBef>
              <a:spcAft>
                <a:spcPct val="0"/>
              </a:spcAft>
              <a:buClrTx/>
              <a:buSzTx/>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Meyer, E. (2014) </a:t>
            </a:r>
            <a:r>
              <a:rPr lang="en-US" sz="1600" i="1" dirty="0">
                <a:solidFill>
                  <a:schemeClr val="tx1"/>
                </a:solidFill>
                <a:latin typeface="Arial" panose="020B0604020202020204" pitchFamily="34" charset="0"/>
                <a:cs typeface="Arial" panose="020B0604020202020204" pitchFamily="34" charset="0"/>
              </a:rPr>
              <a:t>The Culture Map: Breaking Through the Invisible Boundaries of Global Business</a:t>
            </a:r>
            <a:r>
              <a:rPr lang="en-US" sz="1600" dirty="0">
                <a:solidFill>
                  <a:schemeClr val="tx1"/>
                </a:solidFill>
                <a:latin typeface="Arial" panose="020B0604020202020204" pitchFamily="34" charset="0"/>
                <a:cs typeface="Arial" panose="020B0604020202020204" pitchFamily="34" charset="0"/>
              </a:rPr>
              <a:t>. New York: </a:t>
            </a:r>
            <a:r>
              <a:rPr lang="en-US" sz="1600" dirty="0" err="1">
                <a:solidFill>
                  <a:schemeClr val="tx1"/>
                </a:solidFill>
                <a:latin typeface="Arial" panose="020B0604020202020204" pitchFamily="34" charset="0"/>
                <a:cs typeface="Arial" panose="020B0604020202020204" pitchFamily="34" charset="0"/>
              </a:rPr>
              <a:t>PublicAffairs</a:t>
            </a:r>
            <a:r>
              <a:rPr lang="en-US" sz="1600" dirty="0">
                <a:solidFill>
                  <a:schemeClr val="tx1"/>
                </a:solidFill>
                <a:latin typeface="Arial" panose="020B0604020202020204" pitchFamily="34" charset="0"/>
                <a:cs typeface="Arial" panose="020B0604020202020204" pitchFamily="34" charset="0"/>
              </a:rPr>
              <a:t>.</a:t>
            </a:r>
          </a:p>
          <a:p>
            <a:pPr marL="285750" indent="-285750" algn="l" defTabSz="914400" eaLnBrk="0" fontAlgn="base" hangingPunct="0">
              <a:lnSpc>
                <a:spcPct val="150000"/>
              </a:lnSpc>
              <a:spcBef>
                <a:spcPct val="0"/>
              </a:spcBef>
              <a:spcAft>
                <a:spcPct val="0"/>
              </a:spcAft>
              <a:buClrTx/>
              <a:buSzTx/>
              <a:buFont typeface="Arial" panose="020B0604020202020204" pitchFamily="34" charset="0"/>
              <a:buChar char="•"/>
            </a:pPr>
            <a:r>
              <a:rPr lang="en-US" sz="1600" dirty="0" err="1">
                <a:solidFill>
                  <a:schemeClr val="tx1"/>
                </a:solidFill>
                <a:latin typeface="Arial" panose="020B0604020202020204" pitchFamily="34" charset="0"/>
                <a:cs typeface="Arial" panose="020B0604020202020204" pitchFamily="34" charset="0"/>
              </a:rPr>
              <a:t>Ghauri</a:t>
            </a:r>
            <a:r>
              <a:rPr lang="en-US" sz="1600" dirty="0">
                <a:solidFill>
                  <a:schemeClr val="tx1"/>
                </a:solidFill>
                <a:latin typeface="Arial" panose="020B0604020202020204" pitchFamily="34" charset="0"/>
                <a:cs typeface="Arial" panose="020B0604020202020204" pitchFamily="34" charset="0"/>
              </a:rPr>
              <a:t>, P. and </a:t>
            </a:r>
            <a:r>
              <a:rPr lang="en-US" sz="1600" dirty="0" err="1">
                <a:solidFill>
                  <a:schemeClr val="tx1"/>
                </a:solidFill>
                <a:latin typeface="Arial" panose="020B0604020202020204" pitchFamily="34" charset="0"/>
                <a:cs typeface="Arial" panose="020B0604020202020204" pitchFamily="34" charset="0"/>
              </a:rPr>
              <a:t>Usunier</a:t>
            </a:r>
            <a:r>
              <a:rPr lang="en-US" sz="1600" dirty="0">
                <a:solidFill>
                  <a:schemeClr val="tx1"/>
                </a:solidFill>
                <a:latin typeface="Arial" panose="020B0604020202020204" pitchFamily="34" charset="0"/>
                <a:cs typeface="Arial" panose="020B0604020202020204" pitchFamily="34" charset="0"/>
              </a:rPr>
              <a:t>, J.C. (2003) </a:t>
            </a:r>
            <a:r>
              <a:rPr lang="en-US" sz="1600" i="1" dirty="0">
                <a:solidFill>
                  <a:schemeClr val="tx1"/>
                </a:solidFill>
                <a:latin typeface="Arial" panose="020B0604020202020204" pitchFamily="34" charset="0"/>
                <a:cs typeface="Arial" panose="020B0604020202020204" pitchFamily="34" charset="0"/>
              </a:rPr>
              <a:t>International Business Negotiations</a:t>
            </a:r>
            <a:r>
              <a:rPr lang="en-US" sz="1600" dirty="0">
                <a:solidFill>
                  <a:schemeClr val="tx1"/>
                </a:solidFill>
                <a:latin typeface="Arial" panose="020B0604020202020204" pitchFamily="34" charset="0"/>
                <a:cs typeface="Arial" panose="020B0604020202020204" pitchFamily="34" charset="0"/>
              </a:rPr>
              <a:t>. 2nd </a:t>
            </a:r>
            <a:r>
              <a:rPr lang="en-US" sz="1600" dirty="0" err="1">
                <a:solidFill>
                  <a:schemeClr val="tx1"/>
                </a:solidFill>
                <a:latin typeface="Arial" panose="020B0604020202020204" pitchFamily="34" charset="0"/>
                <a:cs typeface="Arial" panose="020B0604020202020204" pitchFamily="34" charset="0"/>
              </a:rPr>
              <a:t>edn</a:t>
            </a:r>
            <a:r>
              <a:rPr lang="en-US" sz="1600" dirty="0">
                <a:solidFill>
                  <a:schemeClr val="tx1"/>
                </a:solidFill>
                <a:latin typeface="Arial" panose="020B0604020202020204" pitchFamily="34" charset="0"/>
                <a:cs typeface="Arial" panose="020B0604020202020204" pitchFamily="34" charset="0"/>
              </a:rPr>
              <a:t>. Oxford: Elsevier.</a:t>
            </a:r>
          </a:p>
          <a:p>
            <a:pPr marL="285750" indent="-285750" algn="l" defTabSz="914400" eaLnBrk="0" fontAlgn="base" hangingPunct="0">
              <a:lnSpc>
                <a:spcPct val="150000"/>
              </a:lnSpc>
              <a:spcBef>
                <a:spcPct val="0"/>
              </a:spcBef>
              <a:spcAft>
                <a:spcPct val="0"/>
              </a:spcAft>
              <a:buClrTx/>
              <a:buSzTx/>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Chen, M. (2004) </a:t>
            </a:r>
            <a:r>
              <a:rPr lang="en-US" sz="1600" i="1" dirty="0">
                <a:solidFill>
                  <a:schemeClr val="tx1"/>
                </a:solidFill>
                <a:latin typeface="Arial" panose="020B0604020202020204" pitchFamily="34" charset="0"/>
                <a:cs typeface="Arial" panose="020B0604020202020204" pitchFamily="34" charset="0"/>
              </a:rPr>
              <a:t>Asian Management Systems: Chinese, Japanese and Korean Styles of Business</a:t>
            </a:r>
            <a:r>
              <a:rPr lang="en-US" sz="1600" dirty="0">
                <a:solidFill>
                  <a:schemeClr val="tx1"/>
                </a:solidFill>
                <a:latin typeface="Arial" panose="020B0604020202020204" pitchFamily="34" charset="0"/>
                <a:cs typeface="Arial" panose="020B0604020202020204" pitchFamily="34" charset="0"/>
              </a:rPr>
              <a:t>. 2nd </a:t>
            </a:r>
            <a:r>
              <a:rPr lang="en-US" sz="1600" dirty="0" err="1">
                <a:solidFill>
                  <a:schemeClr val="tx1"/>
                </a:solidFill>
                <a:latin typeface="Arial" panose="020B0604020202020204" pitchFamily="34" charset="0"/>
                <a:cs typeface="Arial" panose="020B0604020202020204" pitchFamily="34" charset="0"/>
              </a:rPr>
              <a:t>edn</a:t>
            </a:r>
            <a:r>
              <a:rPr lang="en-US" sz="1600" dirty="0">
                <a:solidFill>
                  <a:schemeClr val="tx1"/>
                </a:solidFill>
                <a:latin typeface="Arial" panose="020B0604020202020204" pitchFamily="34" charset="0"/>
                <a:cs typeface="Arial" panose="020B0604020202020204" pitchFamily="34" charset="0"/>
              </a:rPr>
              <a:t>. London: Thomson Learning.</a:t>
            </a:r>
            <a:endParaRPr lang="en-US" sz="1600" i="0" dirty="0">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310991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269</TotalTime>
  <Words>834</Words>
  <Application>Microsoft Office PowerPoint</Application>
  <PresentationFormat>Widescreen</PresentationFormat>
  <Paragraphs>71</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Trebuchet MS</vt:lpstr>
      <vt:lpstr>Wingdings</vt:lpstr>
      <vt:lpstr>Wingdings 3</vt:lpstr>
      <vt:lpstr>Facet</vt:lpstr>
      <vt:lpstr> </vt:lpstr>
      <vt:lpstr>Outline of the Presentation</vt:lpstr>
      <vt:lpstr>What is Culture?</vt:lpstr>
      <vt:lpstr>Why Culture Matters in Business?</vt:lpstr>
      <vt:lpstr>Theoretical Framework – Hofstede’s Dimensions</vt:lpstr>
      <vt:lpstr>Cultural Elements to Overcome in Chinese Negotiations</vt:lpstr>
      <vt:lpstr>Specific Cultural Challenges in Chinese Business</vt:lpstr>
      <vt:lpstr>              Negotiation Strategies for Success         Build Guanxi: Invest time in trust and social relationships. Respect Hierarchy: Involve senior decision-makers early. Be Patient: Expect long negotiation phases. Use Interpreters: Avoid miscommunication. Show Flexibility: Adapt negotiation style as needed ( Salacuse,2005).</vt:lpstr>
      <vt:lpstr>PowerPoint Presentation</vt:lpstr>
      <vt:lpstr>Summary &amp; Takeaways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Mariana</dc:creator>
  <cp:lastModifiedBy>Mariana</cp:lastModifiedBy>
  <cp:revision>31</cp:revision>
  <dcterms:created xsi:type="dcterms:W3CDTF">2025-07-10T09:21:09Z</dcterms:created>
  <dcterms:modified xsi:type="dcterms:W3CDTF">2025-07-11T12:11:01Z</dcterms:modified>
</cp:coreProperties>
</file>