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7"/>
  </p:notesMasterIdLst>
  <p:sldIdLst>
    <p:sldId id="256" r:id="rId2"/>
    <p:sldId id="580" r:id="rId3"/>
    <p:sldId id="260" r:id="rId4"/>
    <p:sldId id="271" r:id="rId5"/>
    <p:sldId id="466" r:id="rId6"/>
    <p:sldId id="371" r:id="rId7"/>
    <p:sldId id="578" r:id="rId8"/>
    <p:sldId id="571" r:id="rId9"/>
    <p:sldId id="581" r:id="rId10"/>
    <p:sldId id="582" r:id="rId11"/>
    <p:sldId id="583" r:id="rId12"/>
    <p:sldId id="584" r:id="rId13"/>
    <p:sldId id="585" r:id="rId14"/>
    <p:sldId id="586" r:id="rId15"/>
    <p:sldId id="577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A9D74B-BA85-01EA-8516-B6C63026B70C}" v="127" dt="2019-10-23T09:48:51.4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196"/>
    <p:restoredTop sz="94407" autoAdjust="0"/>
  </p:normalViewPr>
  <p:slideViewPr>
    <p:cSldViewPr snapToGrid="0" snapToObjects="1">
      <p:cViewPr varScale="1">
        <p:scale>
          <a:sx n="99" d="100"/>
          <a:sy n="99" d="100"/>
        </p:scale>
        <p:origin x="28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1/29/2020</a:t>
            </a:fld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806450"/>
            <a:ext cx="41148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6275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0824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9076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1015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8391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D12154-3FA6-1D47-A7C7-017824C844F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61123" y="0"/>
            <a:ext cx="92051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510400-9C12-2D4C-B404-F9D9AD216E8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DA87A-900D-4829-80B1-DA969AA9C453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3D17D-C24C-45EE-9FAA-F61D845E7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368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datblygiad-proffesiynol/safonau-proffesiyno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hwb.gov.wales/professional-development/professional-standards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v3.pebblepad.co.uk/spa/#/public/kwhG4Zk4W9Z8Gdgpnzhy8wdjfh" TargetMode="External"/><Relationship Id="rId2" Type="http://schemas.openxmlformats.org/officeDocument/2006/relationships/hyperlink" Target="https://v3.pebblepad.co.uk/spa/#/public/kwhG4Zk4W9Z8wyHgfqyxstydmW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mailto:c.bleasdale@uwtsd.ac.uk" TargetMode="External"/><Relationship Id="rId2" Type="http://schemas.openxmlformats.org/officeDocument/2006/relationships/hyperlink" Target="mailto:rachel.bendall@uwtsd.ac.uk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0252" y="792581"/>
            <a:ext cx="84206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 smtClean="0">
                <a:solidFill>
                  <a:schemeClr val="bg1"/>
                </a:solidFill>
              </a:rPr>
              <a:t>Paratoi</a:t>
            </a:r>
            <a:r>
              <a:rPr lang="en-GB" sz="2800" b="1" dirty="0" smtClean="0">
                <a:solidFill>
                  <a:schemeClr val="bg1"/>
                </a:solidFill>
              </a:rPr>
              <a:t> at PAP (</a:t>
            </a:r>
            <a:r>
              <a:rPr lang="en-GB" sz="2800" b="1" dirty="0" err="1" smtClean="0">
                <a:solidFill>
                  <a:schemeClr val="bg1"/>
                </a:solidFill>
              </a:rPr>
              <a:t>Profiad</a:t>
            </a:r>
            <a:r>
              <a:rPr lang="en-GB" sz="2800" b="1" dirty="0" smtClean="0">
                <a:solidFill>
                  <a:schemeClr val="bg1"/>
                </a:solidFill>
              </a:rPr>
              <a:t> </a:t>
            </a:r>
            <a:r>
              <a:rPr lang="en-GB" sz="2800" b="1" dirty="0" err="1" smtClean="0">
                <a:solidFill>
                  <a:schemeClr val="bg1"/>
                </a:solidFill>
              </a:rPr>
              <a:t>Addysgu</a:t>
            </a:r>
            <a:r>
              <a:rPr lang="en-GB" sz="2800" b="1" dirty="0" smtClean="0">
                <a:solidFill>
                  <a:schemeClr val="bg1"/>
                </a:solidFill>
              </a:rPr>
              <a:t> </a:t>
            </a:r>
            <a:r>
              <a:rPr lang="en-GB" sz="2800" b="1" dirty="0" err="1" smtClean="0">
                <a:solidFill>
                  <a:schemeClr val="bg1"/>
                </a:solidFill>
              </a:rPr>
              <a:t>Porffesiynol</a:t>
            </a:r>
            <a:r>
              <a:rPr lang="en-GB" sz="2800" b="1" dirty="0" smtClean="0">
                <a:solidFill>
                  <a:schemeClr val="bg1"/>
                </a:solidFill>
              </a:rPr>
              <a:t>)</a:t>
            </a:r>
          </a:p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Preparing for PTE (Professional Teaching Experience)</a:t>
            </a:r>
            <a:endParaRPr lang="en-GB" sz="2800" b="1" dirty="0" smtClean="0">
              <a:solidFill>
                <a:schemeClr val="bg1"/>
              </a:solidFill>
            </a:endParaRPr>
          </a:p>
          <a:p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Cynnwys</a:t>
            </a:r>
            <a:r>
              <a:rPr lang="en-GB" b="1" dirty="0" smtClean="0"/>
              <a:t> y </a:t>
            </a:r>
            <a:r>
              <a:rPr lang="en-GB" b="1" dirty="0" err="1" smtClean="0"/>
              <a:t>sesiwn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Session contents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SAC?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PDP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disgwyliadau</a:t>
            </a:r>
            <a:r>
              <a:rPr lang="en-GB" dirty="0" smtClean="0"/>
              <a:t> PAP?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creu</a:t>
            </a:r>
            <a:r>
              <a:rPr lang="en-GB" dirty="0" smtClean="0"/>
              <a:t> </a:t>
            </a:r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ffeil</a:t>
            </a:r>
            <a:r>
              <a:rPr lang="en-GB" dirty="0" smtClean="0"/>
              <a:t> PAP?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What is QTS?</a:t>
            </a:r>
          </a:p>
          <a:p>
            <a:r>
              <a:rPr lang="en-GB" dirty="0" smtClean="0"/>
              <a:t>What is the PLP?</a:t>
            </a:r>
          </a:p>
          <a:p>
            <a:r>
              <a:rPr lang="en-GB" dirty="0" smtClean="0"/>
              <a:t>What are the expectations for PTE?</a:t>
            </a:r>
          </a:p>
          <a:p>
            <a:r>
              <a:rPr lang="en-GB" dirty="0" smtClean="0"/>
              <a:t>How do I create my PTE file?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84131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Beth </a:t>
            </a:r>
            <a:r>
              <a:rPr lang="en-GB" b="1" dirty="0" err="1" smtClean="0"/>
              <a:t>yw’r</a:t>
            </a:r>
            <a:r>
              <a:rPr lang="en-GB" b="1" dirty="0" smtClean="0"/>
              <a:t> </a:t>
            </a:r>
            <a:r>
              <a:rPr lang="en-GB" b="1" dirty="0" err="1" smtClean="0"/>
              <a:t>Safonau</a:t>
            </a:r>
            <a:r>
              <a:rPr lang="en-GB" b="1" dirty="0" smtClean="0"/>
              <a:t> SAC?</a:t>
            </a:r>
            <a:br>
              <a:rPr lang="en-GB" b="1" dirty="0" smtClean="0"/>
            </a:br>
            <a:r>
              <a:rPr lang="en-GB" b="1" dirty="0" smtClean="0"/>
              <a:t>What are the QTS Standards?</a:t>
            </a:r>
            <a:endParaRPr lang="en-GB" b="1" dirty="0"/>
          </a:p>
        </p:txBody>
      </p:sp>
      <p:sp>
        <p:nvSpPr>
          <p:cNvPr id="13" name="Content Placeholder 12"/>
          <p:cNvSpPr>
            <a:spLocks noGrp="1"/>
          </p:cNvSpPr>
          <p:nvPr>
            <p:ph sz="half" idx="1"/>
          </p:nvPr>
        </p:nvSpPr>
        <p:spPr>
          <a:xfrm>
            <a:off x="445049" y="1922825"/>
            <a:ext cx="8295539" cy="295157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1156" y="1932302"/>
            <a:ext cx="3519671" cy="330431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" y="1932302"/>
            <a:ext cx="3310415" cy="3304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490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105819"/>
            <a:ext cx="7886700" cy="1325563"/>
          </a:xfrm>
        </p:spPr>
        <p:txBody>
          <a:bodyPr>
            <a:normAutofit/>
          </a:bodyPr>
          <a:lstStyle/>
          <a:p>
            <a:r>
              <a:rPr lang="en-GB" sz="3600" b="1" dirty="0" err="1" smtClean="0"/>
              <a:t>Ble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medraf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ddod</a:t>
            </a:r>
            <a:r>
              <a:rPr lang="en-GB" sz="3600" b="1" dirty="0" smtClean="0"/>
              <a:t> o </a:t>
            </a:r>
            <a:r>
              <a:rPr lang="en-GB" sz="3600" b="1" dirty="0" err="1" smtClean="0"/>
              <a:t>hyd</a:t>
            </a:r>
            <a:r>
              <a:rPr lang="en-GB" sz="3600" b="1" dirty="0" smtClean="0"/>
              <a:t> </a:t>
            </a:r>
            <a:r>
              <a:rPr lang="en-GB" sz="3600" b="1" dirty="0" err="1"/>
              <a:t>i</a:t>
            </a:r>
            <a:r>
              <a:rPr lang="en-GB" sz="3600" b="1" dirty="0" err="1" smtClean="0"/>
              <a:t>’r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Safonau</a:t>
            </a:r>
            <a:r>
              <a:rPr lang="en-GB" sz="3600" b="1" dirty="0" smtClean="0"/>
              <a:t> SAC?</a:t>
            </a:r>
            <a:br>
              <a:rPr lang="en-GB" sz="3600" b="1" dirty="0" smtClean="0"/>
            </a:br>
            <a:r>
              <a:rPr lang="en-GB" sz="3600" b="1" dirty="0" smtClean="0"/>
              <a:t>Where can I find the QTS Standards?</a:t>
            </a:r>
            <a:endParaRPr lang="en-GB" sz="3600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431382"/>
            <a:ext cx="3886200" cy="4351338"/>
          </a:xfrm>
        </p:spPr>
        <p:txBody>
          <a:bodyPr/>
          <a:lstStyle/>
          <a:p>
            <a:r>
              <a:rPr lang="en-GB" dirty="0" err="1" smtClean="0"/>
              <a:t>Maen</a:t>
            </a:r>
            <a:r>
              <a:rPr lang="en-GB" dirty="0" smtClean="0"/>
              <a:t> </a:t>
            </a:r>
            <a:r>
              <a:rPr lang="en-GB" dirty="0" err="1" smtClean="0"/>
              <a:t>nhw’n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Safonau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 ac </a:t>
            </a:r>
            <a:r>
              <a:rPr lang="en-GB" dirty="0" err="1" smtClean="0"/>
              <a:t>Arweinyddiaeth</a:t>
            </a:r>
            <a:r>
              <a:rPr lang="en-GB" dirty="0" smtClean="0"/>
              <a:t>.</a:t>
            </a:r>
          </a:p>
          <a:p>
            <a:r>
              <a:rPr lang="en-GB" dirty="0" smtClean="0">
                <a:hlinkClick r:id="rId3"/>
              </a:rPr>
              <a:t>https://hwb.gov.wales/datblygiad-proffesiynol/safonau-proffesiynol</a:t>
            </a:r>
            <a:endParaRPr lang="en-GB" dirty="0" smtClean="0"/>
          </a:p>
          <a:p>
            <a:r>
              <a:rPr lang="en-GB" dirty="0" smtClean="0"/>
              <a:t>Moodle &gt;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Athrofa</a:t>
            </a:r>
            <a:r>
              <a:rPr lang="en-GB" dirty="0" smtClean="0"/>
              <a:t> &gt; </a:t>
            </a:r>
            <a:r>
              <a:rPr lang="en-GB" dirty="0" smtClean="0"/>
              <a:t>PAP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0" y="1431382"/>
            <a:ext cx="3886200" cy="4351338"/>
          </a:xfrm>
        </p:spPr>
        <p:txBody>
          <a:bodyPr/>
          <a:lstStyle/>
          <a:p>
            <a:r>
              <a:rPr lang="en-GB" dirty="0" smtClean="0"/>
              <a:t>They’re part of the Professional Standards for Teaching and Leadership</a:t>
            </a:r>
          </a:p>
          <a:p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hwb.gov.wales/professional-development/professional-standards</a:t>
            </a:r>
            <a:r>
              <a:rPr lang="en-GB" dirty="0" smtClean="0"/>
              <a:t> </a:t>
            </a:r>
          </a:p>
          <a:p>
            <a:r>
              <a:rPr lang="en-GB" dirty="0" smtClean="0"/>
              <a:t>Moodle &gt;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Athrofa</a:t>
            </a:r>
            <a:r>
              <a:rPr lang="en-GB" dirty="0" smtClean="0"/>
              <a:t> &gt; </a:t>
            </a:r>
            <a:r>
              <a:rPr lang="en-GB" dirty="0" smtClean="0"/>
              <a:t>PTE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866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6445C-E48D-8F43-90AA-C80B7D475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 smtClean="0"/>
              <a:t>Sut </a:t>
            </a:r>
            <a:r>
              <a:rPr lang="en-US" sz="3600" b="1" dirty="0" err="1" smtClean="0"/>
              <a:t>fydda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i’n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cael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fy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asesu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yn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erbyn</a:t>
            </a:r>
            <a:r>
              <a:rPr lang="en-US" sz="3600" b="1" dirty="0" smtClean="0"/>
              <a:t> SAC?</a:t>
            </a:r>
            <a:br>
              <a:rPr lang="en-US" sz="3600" b="1" dirty="0" smtClean="0"/>
            </a:br>
            <a:r>
              <a:rPr lang="en-US" sz="3600" b="1" dirty="0" smtClean="0"/>
              <a:t>How will I be assessed against QTS?</a:t>
            </a:r>
            <a:endParaRPr lang="en-US" sz="3600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802" y="3561995"/>
            <a:ext cx="8242395" cy="142583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803" y="1725823"/>
            <a:ext cx="8242394" cy="1675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199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628650" y="1485072"/>
            <a:ext cx="4000500" cy="4351338"/>
          </a:xfrm>
        </p:spPr>
        <p:txBody>
          <a:bodyPr/>
          <a:lstStyle/>
          <a:p>
            <a:r>
              <a:rPr lang="en-GB" dirty="0" err="1" smtClean="0"/>
              <a:t>Dyddlyfr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endParaRPr lang="en-GB" dirty="0" smtClean="0"/>
          </a:p>
          <a:p>
            <a:r>
              <a:rPr lang="en-GB" dirty="0" err="1" smtClean="0"/>
              <a:t>Adfyfyrio</a:t>
            </a:r>
            <a:r>
              <a:rPr lang="en-GB" dirty="0" smtClean="0"/>
              <a:t> </a:t>
            </a:r>
            <a:r>
              <a:rPr lang="en-GB" dirty="0" err="1" smtClean="0"/>
              <a:t>Wythnosol</a:t>
            </a:r>
            <a:endParaRPr lang="en-GB" dirty="0" smtClean="0"/>
          </a:p>
          <a:p>
            <a:r>
              <a:rPr lang="en-GB" dirty="0" err="1" smtClean="0"/>
              <a:t>Ffurflen</a:t>
            </a:r>
            <a:r>
              <a:rPr lang="en-GB" dirty="0" smtClean="0"/>
              <a:t> </a:t>
            </a:r>
            <a:r>
              <a:rPr lang="en-GB" dirty="0" err="1" smtClean="0"/>
              <a:t>Cyd-arsylwi</a:t>
            </a:r>
            <a:endParaRPr lang="en-GB" dirty="0" smtClean="0"/>
          </a:p>
          <a:p>
            <a:r>
              <a:rPr lang="en-GB" dirty="0" err="1" smtClean="0"/>
              <a:t>Adroddiad</a:t>
            </a:r>
            <a:r>
              <a:rPr lang="en-GB" dirty="0" smtClean="0"/>
              <a:t> Interim</a:t>
            </a:r>
          </a:p>
          <a:p>
            <a:r>
              <a:rPr lang="en-GB" dirty="0" err="1" smtClean="0"/>
              <a:t>Cyfnod</a:t>
            </a:r>
            <a:r>
              <a:rPr lang="en-GB" dirty="0" smtClean="0"/>
              <a:t> Olaf </a:t>
            </a:r>
            <a:r>
              <a:rPr lang="en-GB" dirty="0" err="1" smtClean="0"/>
              <a:t>Adolygu</a:t>
            </a:r>
            <a:r>
              <a:rPr lang="en-GB" dirty="0" smtClean="0"/>
              <a:t> </a:t>
            </a:r>
            <a:r>
              <a:rPr lang="en-GB" dirty="0" smtClean="0"/>
              <a:t>SAC</a:t>
            </a:r>
            <a:endParaRPr lang="en-GB" dirty="0" smtClean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CE6445C-E48D-8F43-90AA-C80B7D475E18}"/>
              </a:ext>
            </a:extLst>
          </p:cNvPr>
          <p:cNvSpPr txBox="1">
            <a:spLocks/>
          </p:cNvSpPr>
          <p:nvPr/>
        </p:nvSpPr>
        <p:spPr>
          <a:xfrm>
            <a:off x="781050" y="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/>
              <a:t>Sut </a:t>
            </a:r>
            <a:r>
              <a:rPr lang="en-US" sz="3600" b="1" dirty="0" err="1" smtClean="0"/>
              <a:t>fydda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i’n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cael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fy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asesu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yn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erbyn</a:t>
            </a:r>
            <a:r>
              <a:rPr lang="en-US" sz="3600" b="1" dirty="0" smtClean="0"/>
              <a:t> SAC?</a:t>
            </a:r>
            <a:br>
              <a:rPr lang="en-US" sz="3600" b="1" dirty="0" smtClean="0"/>
            </a:br>
            <a:r>
              <a:rPr lang="en-US" sz="3600" b="1" dirty="0" smtClean="0"/>
              <a:t>How will I be assessed against QTS?</a:t>
            </a:r>
            <a:endParaRPr lang="en-US" sz="3600" b="1" dirty="0"/>
          </a:p>
        </p:txBody>
      </p:sp>
      <p:sp>
        <p:nvSpPr>
          <p:cNvPr id="14" name="Content Placeholder 12"/>
          <p:cNvSpPr txBox="1">
            <a:spLocks/>
          </p:cNvSpPr>
          <p:nvPr/>
        </p:nvSpPr>
        <p:spPr>
          <a:xfrm>
            <a:off x="4937931" y="1483439"/>
            <a:ext cx="38862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Learning Journal</a:t>
            </a:r>
          </a:p>
          <a:p>
            <a:r>
              <a:rPr lang="en-GB" dirty="0" smtClean="0"/>
              <a:t>Weekly Reflection</a:t>
            </a:r>
          </a:p>
          <a:p>
            <a:r>
              <a:rPr lang="en-GB" dirty="0" smtClean="0"/>
              <a:t>Joint </a:t>
            </a:r>
            <a:r>
              <a:rPr lang="en-GB" dirty="0" smtClean="0"/>
              <a:t>Observation Form</a:t>
            </a:r>
          </a:p>
          <a:p>
            <a:r>
              <a:rPr lang="en-GB" dirty="0" smtClean="0"/>
              <a:t>Interim Report</a:t>
            </a:r>
          </a:p>
          <a:p>
            <a:r>
              <a:rPr lang="en-GB" dirty="0" smtClean="0"/>
              <a:t>Final QTS Review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34662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Beth </a:t>
            </a:r>
            <a:r>
              <a:rPr lang="en-GB" b="1" dirty="0" err="1" smtClean="0"/>
              <a:t>os</a:t>
            </a:r>
            <a:r>
              <a:rPr lang="en-GB" b="1" dirty="0" smtClean="0"/>
              <a:t> </a:t>
            </a:r>
            <a:r>
              <a:rPr lang="en-GB" b="1" dirty="0" err="1" smtClean="0"/>
              <a:t>nad</a:t>
            </a:r>
            <a:r>
              <a:rPr lang="en-GB" b="1" dirty="0" smtClean="0"/>
              <a:t> </a:t>
            </a:r>
            <a:r>
              <a:rPr lang="en-GB" b="1" dirty="0" err="1" smtClean="0"/>
              <a:t>ydw</a:t>
            </a:r>
            <a:r>
              <a:rPr lang="en-GB" b="1" dirty="0" smtClean="0"/>
              <a:t> </a:t>
            </a:r>
            <a:r>
              <a:rPr lang="en-GB" b="1" dirty="0" err="1" smtClean="0"/>
              <a:t>i’n</a:t>
            </a:r>
            <a:r>
              <a:rPr lang="en-GB" b="1" dirty="0" smtClean="0"/>
              <a:t> </a:t>
            </a:r>
            <a:r>
              <a:rPr lang="en-GB" b="1" dirty="0" err="1" smtClean="0"/>
              <a:t>cyflawni</a:t>
            </a:r>
            <a:r>
              <a:rPr lang="en-GB" b="1" dirty="0" smtClean="0"/>
              <a:t> SAC?</a:t>
            </a:r>
            <a:br>
              <a:rPr lang="en-GB" b="1" dirty="0" smtClean="0"/>
            </a:br>
            <a:r>
              <a:rPr lang="en-GB" b="1" dirty="0" smtClean="0"/>
              <a:t>What if I’m not achieving QTS?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Gosod</a:t>
            </a:r>
            <a:r>
              <a:rPr lang="en-GB" dirty="0" smtClean="0"/>
              <a:t> </a:t>
            </a:r>
            <a:r>
              <a:rPr lang="en-GB" dirty="0" err="1" smtClean="0"/>
              <a:t>targedau</a:t>
            </a:r>
            <a:endParaRPr lang="en-GB" dirty="0" smtClean="0"/>
          </a:p>
          <a:p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gweithredu</a:t>
            </a:r>
            <a:endParaRPr lang="en-GB" dirty="0" smtClean="0"/>
          </a:p>
          <a:p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r>
              <a:rPr lang="en-GB" dirty="0" smtClean="0"/>
              <a:t> </a:t>
            </a:r>
            <a:r>
              <a:rPr lang="en-GB" dirty="0" err="1" smtClean="0"/>
              <a:t>Pryder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Target setting</a:t>
            </a:r>
          </a:p>
          <a:p>
            <a:r>
              <a:rPr lang="en-GB" dirty="0" smtClean="0"/>
              <a:t>Action planning</a:t>
            </a:r>
          </a:p>
          <a:p>
            <a:r>
              <a:rPr lang="en-GB" dirty="0" smtClean="0"/>
              <a:t>Cause for Concern contingency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498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25519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Sut </a:t>
            </a:r>
            <a:r>
              <a:rPr lang="en-GB" sz="3200" b="1" dirty="0" err="1" smtClean="0"/>
              <a:t>ydw</a:t>
            </a:r>
            <a:r>
              <a:rPr lang="en-GB" sz="3200" b="1" dirty="0" smtClean="0"/>
              <a:t> </a:t>
            </a:r>
            <a:r>
              <a:rPr lang="en-GB" sz="3200" b="1" dirty="0" err="1"/>
              <a:t>i</a:t>
            </a:r>
            <a:r>
              <a:rPr lang="en-GB" sz="3200" b="1" dirty="0" err="1" smtClean="0"/>
              <a:t>’n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dangos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fy</a:t>
            </a:r>
            <a:r>
              <a:rPr lang="en-GB" sz="3200" b="1" dirty="0" smtClean="0"/>
              <a:t> mod </a:t>
            </a:r>
            <a:r>
              <a:rPr lang="en-GB" sz="3200" b="1" dirty="0" err="1" smtClean="0"/>
              <a:t>yn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cyflawni</a:t>
            </a:r>
            <a:r>
              <a:rPr lang="en-GB" sz="3200" b="1" dirty="0" smtClean="0"/>
              <a:t> SAC?</a:t>
            </a:r>
            <a:br>
              <a:rPr lang="en-GB" sz="3200" b="1" dirty="0" smtClean="0"/>
            </a:br>
            <a:r>
              <a:rPr lang="en-GB" sz="3200" b="1" dirty="0" smtClean="0"/>
              <a:t>How do I demonstrate that I’m achieving QTS?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37389"/>
            <a:ext cx="7886700" cy="4351338"/>
          </a:xfrm>
        </p:spPr>
        <p:txBody>
          <a:bodyPr>
            <a:normAutofit/>
          </a:bodyPr>
          <a:lstStyle/>
          <a:p>
            <a:endParaRPr lang="en-GB" sz="2700" dirty="0"/>
          </a:p>
        </p:txBody>
      </p:sp>
      <p:sp>
        <p:nvSpPr>
          <p:cNvPr id="4" name="7-Point Star 3"/>
          <p:cNvSpPr/>
          <p:nvPr/>
        </p:nvSpPr>
        <p:spPr>
          <a:xfrm>
            <a:off x="116006" y="1364776"/>
            <a:ext cx="8911988" cy="4217158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tx1"/>
                </a:solidFill>
              </a:rPr>
              <a:t>Tystiolaeth a </a:t>
            </a:r>
            <a:r>
              <a:rPr lang="en-GB" sz="2800" b="1" dirty="0" err="1">
                <a:solidFill>
                  <a:schemeClr val="tx1"/>
                </a:solidFill>
              </a:rPr>
              <a:t>gyflwynir</a:t>
            </a:r>
            <a:r>
              <a:rPr lang="en-GB" sz="2800" b="1" dirty="0">
                <a:solidFill>
                  <a:schemeClr val="tx1"/>
                </a:solidFill>
              </a:rPr>
              <a:t> </a:t>
            </a:r>
            <a:r>
              <a:rPr lang="en-GB" sz="2800" b="1" dirty="0" err="1">
                <a:solidFill>
                  <a:schemeClr val="tx1"/>
                </a:solidFill>
              </a:rPr>
              <a:t>yn</a:t>
            </a:r>
            <a:r>
              <a:rPr lang="en-GB" sz="2800" b="1" dirty="0">
                <a:solidFill>
                  <a:schemeClr val="tx1"/>
                </a:solidFill>
              </a:rPr>
              <a:t> y </a:t>
            </a:r>
            <a:r>
              <a:rPr lang="en-GB" sz="2800" b="1" dirty="0" err="1">
                <a:solidFill>
                  <a:schemeClr val="tx1"/>
                </a:solidFill>
              </a:rPr>
              <a:t>Pasbort</a:t>
            </a:r>
            <a:r>
              <a:rPr lang="en-GB" sz="2800" b="1" dirty="0">
                <a:solidFill>
                  <a:schemeClr val="tx1"/>
                </a:solidFill>
              </a:rPr>
              <a:t> </a:t>
            </a:r>
            <a:r>
              <a:rPr lang="en-GB" sz="2800" b="1" dirty="0" err="1">
                <a:solidFill>
                  <a:schemeClr val="tx1"/>
                </a:solidFill>
              </a:rPr>
              <a:t>Dysgu</a:t>
            </a:r>
            <a:r>
              <a:rPr lang="en-GB" sz="2800" b="1" dirty="0">
                <a:solidFill>
                  <a:schemeClr val="tx1"/>
                </a:solidFill>
              </a:rPr>
              <a:t> </a:t>
            </a:r>
            <a:r>
              <a:rPr lang="en-GB" sz="2800" b="1" dirty="0" err="1">
                <a:solidFill>
                  <a:schemeClr val="tx1"/>
                </a:solidFill>
              </a:rPr>
              <a:t>Proffesiynol</a:t>
            </a:r>
            <a:endParaRPr lang="en-GB" sz="2800" b="1" dirty="0">
              <a:solidFill>
                <a:schemeClr val="tx1"/>
              </a:solidFill>
            </a:endParaRPr>
          </a:p>
          <a:p>
            <a:pPr algn="ctr"/>
            <a:endParaRPr lang="en-GB" sz="2800" b="1" dirty="0">
              <a:solidFill>
                <a:schemeClr val="tx1"/>
              </a:solidFill>
            </a:endParaRPr>
          </a:p>
          <a:p>
            <a:pPr algn="ctr"/>
            <a:r>
              <a:rPr lang="en-GB" sz="2800" b="1" dirty="0">
                <a:solidFill>
                  <a:schemeClr val="tx1"/>
                </a:solidFill>
              </a:rPr>
              <a:t>Evidence presented in the Professional Learning Passport</a:t>
            </a:r>
          </a:p>
        </p:txBody>
      </p:sp>
    </p:spTree>
    <p:extLst>
      <p:ext uri="{BB962C8B-B14F-4D97-AF65-F5344CB8AC3E}">
        <p14:creationId xmlns:p14="http://schemas.microsoft.com/office/powerpoint/2010/main" val="2886729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Beth </a:t>
            </a:r>
            <a:r>
              <a:rPr lang="en-GB" sz="2800" b="1" dirty="0" err="1" smtClean="0"/>
              <a:t>yw’r</a:t>
            </a:r>
            <a:r>
              <a:rPr lang="en-GB" sz="2800" b="1" dirty="0" smtClean="0"/>
              <a:t> PDP (</a:t>
            </a:r>
            <a:r>
              <a:rPr lang="en-GB" sz="2800" b="1" dirty="0" err="1" smtClean="0"/>
              <a:t>Pasbort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Dysgu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Proffesiynol</a:t>
            </a:r>
            <a:r>
              <a:rPr lang="en-GB" sz="2800" b="1" dirty="0" smtClean="0"/>
              <a:t>)?</a:t>
            </a:r>
            <a:br>
              <a:rPr lang="en-GB" sz="2800" b="1" dirty="0" smtClean="0"/>
            </a:br>
            <a:r>
              <a:rPr lang="en-GB" sz="2800" b="1" dirty="0" smtClean="0"/>
              <a:t>What is the PLP (Professional Learning Passport)?</a:t>
            </a:r>
            <a:endParaRPr lang="en-GB" sz="28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Y PDP, </a:t>
            </a:r>
            <a:r>
              <a:rPr lang="en-GB" sz="2000" dirty="0" err="1"/>
              <a:t>sydd</a:t>
            </a:r>
            <a:r>
              <a:rPr lang="en-GB" sz="2000" dirty="0"/>
              <a:t> </a:t>
            </a:r>
            <a:r>
              <a:rPr lang="en-GB" sz="2000" dirty="0" err="1"/>
              <a:t>hefyd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adnabod</a:t>
            </a:r>
            <a:r>
              <a:rPr lang="en-GB" sz="2000" dirty="0"/>
              <a:t> </a:t>
            </a:r>
            <a:r>
              <a:rPr lang="en-GB" sz="2000" dirty="0" err="1"/>
              <a:t>fel</a:t>
            </a:r>
            <a:r>
              <a:rPr lang="en-GB" sz="2000" dirty="0"/>
              <a:t> ‘</a:t>
            </a:r>
            <a:r>
              <a:rPr lang="en-GB" sz="2000" i="1" dirty="0" err="1"/>
              <a:t>Pebblepad</a:t>
            </a:r>
            <a:r>
              <a:rPr lang="en-GB" sz="2000" i="1" dirty="0"/>
              <a:t>’</a:t>
            </a:r>
            <a:r>
              <a:rPr lang="en-GB" sz="2000" dirty="0"/>
              <a:t> a ‘</a:t>
            </a:r>
            <a:r>
              <a:rPr lang="en-GB" sz="2000" i="1" dirty="0" err="1"/>
              <a:t>Llyfr</a:t>
            </a:r>
            <a:r>
              <a:rPr lang="en-GB" sz="2000" i="1" dirty="0"/>
              <a:t> </a:t>
            </a:r>
            <a:r>
              <a:rPr lang="en-GB" sz="2000" i="1" dirty="0" err="1"/>
              <a:t>Gwaith</a:t>
            </a:r>
            <a:r>
              <a:rPr lang="en-GB" sz="2000" i="1" dirty="0"/>
              <a:t>’</a:t>
            </a:r>
            <a:r>
              <a:rPr lang="en-GB" sz="2000" dirty="0"/>
              <a:t>, </a:t>
            </a:r>
            <a:r>
              <a:rPr lang="en-GB" sz="2000" dirty="0" err="1"/>
              <a:t>ydy</a:t>
            </a:r>
            <a:r>
              <a:rPr lang="en-GB" sz="2000" dirty="0"/>
              <a:t> </a:t>
            </a:r>
            <a:r>
              <a:rPr lang="en-GB" sz="2000" dirty="0" err="1"/>
              <a:t>adnodd</a:t>
            </a:r>
            <a:r>
              <a:rPr lang="en-GB" sz="2000" dirty="0"/>
              <a:t> </a:t>
            </a:r>
            <a:r>
              <a:rPr lang="en-GB" sz="2000" dirty="0" err="1"/>
              <a:t>arlein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</a:t>
            </a:r>
            <a:r>
              <a:rPr lang="en-GB" sz="2000" dirty="0" err="1"/>
              <a:t>Gyngor</a:t>
            </a:r>
            <a:r>
              <a:rPr lang="en-GB" sz="2000" dirty="0"/>
              <a:t> y </a:t>
            </a:r>
            <a:r>
              <a:rPr lang="en-GB" sz="2000" dirty="0" err="1"/>
              <a:t>Gweithlu</a:t>
            </a:r>
            <a:r>
              <a:rPr lang="en-GB" sz="2000" dirty="0"/>
              <a:t> </a:t>
            </a:r>
            <a:r>
              <a:rPr lang="en-GB" sz="2000" dirty="0" err="1"/>
              <a:t>Addysg</a:t>
            </a:r>
            <a:r>
              <a:rPr lang="en-GB" sz="2000" dirty="0"/>
              <a:t> (CGA)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eich</a:t>
            </a:r>
            <a:r>
              <a:rPr lang="en-GB" sz="2000" dirty="0"/>
              <a:t> </a:t>
            </a:r>
            <a:r>
              <a:rPr lang="en-GB" sz="2000" dirty="0" err="1"/>
              <a:t>caniatau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gasglu</a:t>
            </a:r>
            <a:r>
              <a:rPr lang="en-GB" sz="2000" dirty="0"/>
              <a:t> </a:t>
            </a:r>
            <a:r>
              <a:rPr lang="en-GB" sz="2000" dirty="0" err="1"/>
              <a:t>tystiolaeth</a:t>
            </a:r>
            <a:r>
              <a:rPr lang="en-GB" sz="2000" dirty="0"/>
              <a:t> </a:t>
            </a:r>
            <a:r>
              <a:rPr lang="en-GB" sz="2000" dirty="0" err="1"/>
              <a:t>o’ch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proffesiynol</a:t>
            </a:r>
            <a:r>
              <a:rPr lang="en-GB" sz="2000" dirty="0"/>
              <a:t>, </a:t>
            </a:r>
            <a:r>
              <a:rPr lang="en-GB" sz="2000" dirty="0" err="1"/>
              <a:t>a’ch</a:t>
            </a:r>
            <a:r>
              <a:rPr lang="en-GB" sz="2000" dirty="0"/>
              <a:t> </a:t>
            </a:r>
            <a:r>
              <a:rPr lang="en-GB" sz="2000" dirty="0" err="1"/>
              <a:t>cynnydd</a:t>
            </a:r>
            <a:r>
              <a:rPr lang="en-GB" sz="2000" dirty="0"/>
              <a:t> </a:t>
            </a:r>
            <a:r>
              <a:rPr lang="en-GB" sz="2000" dirty="0" err="1"/>
              <a:t>a’ch</a:t>
            </a:r>
            <a:r>
              <a:rPr lang="en-GB" sz="2000" dirty="0"/>
              <a:t> </a:t>
            </a:r>
            <a:r>
              <a:rPr lang="en-GB" sz="2000" dirty="0" err="1"/>
              <a:t>cyrhaeddiad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erbyn</a:t>
            </a:r>
            <a:r>
              <a:rPr lang="en-GB" sz="2000" dirty="0"/>
              <a:t> </a:t>
            </a:r>
            <a:r>
              <a:rPr lang="en-GB" sz="2000" dirty="0" err="1"/>
              <a:t>Safonau</a:t>
            </a:r>
            <a:r>
              <a:rPr lang="en-GB" sz="2000" dirty="0"/>
              <a:t> </a:t>
            </a:r>
            <a:r>
              <a:rPr lang="en-GB" sz="2000" dirty="0" err="1"/>
              <a:t>Proffesiynol</a:t>
            </a:r>
            <a:r>
              <a:rPr lang="en-GB" sz="2000" dirty="0"/>
              <a:t> </a:t>
            </a:r>
            <a:r>
              <a:rPr lang="en-GB" sz="2000" dirty="0" err="1"/>
              <a:t>Addysgu</a:t>
            </a:r>
            <a:r>
              <a:rPr lang="en-GB" sz="2000" dirty="0"/>
              <a:t> ac </a:t>
            </a:r>
            <a:r>
              <a:rPr lang="en-GB" sz="2000" dirty="0" err="1"/>
              <a:t>Arweinyddiaeth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ystod</a:t>
            </a:r>
            <a:r>
              <a:rPr lang="en-GB" sz="2000" dirty="0"/>
              <a:t> </a:t>
            </a:r>
            <a:r>
              <a:rPr lang="en-GB" sz="2000" dirty="0" err="1"/>
              <a:t>eich</a:t>
            </a:r>
            <a:r>
              <a:rPr lang="en-GB" sz="2000" dirty="0"/>
              <a:t> </a:t>
            </a:r>
            <a:r>
              <a:rPr lang="en-GB" sz="2000" dirty="0" smtClean="0"/>
              <a:t>BA </a:t>
            </a:r>
            <a:r>
              <a:rPr lang="en-GB" sz="2000" dirty="0" err="1"/>
              <a:t>Addysg</a:t>
            </a:r>
            <a:r>
              <a:rPr lang="en-GB" sz="2000" dirty="0"/>
              <a:t> (SAC) a </a:t>
            </a:r>
            <a:r>
              <a:rPr lang="en-GB" sz="2000" dirty="0" err="1"/>
              <a:t>thu</a:t>
            </a:r>
            <a:r>
              <a:rPr lang="en-GB" sz="2000" dirty="0"/>
              <a:t> </a:t>
            </a:r>
            <a:r>
              <a:rPr lang="en-GB" sz="2000" dirty="0" err="1"/>
              <a:t>hwnt</a:t>
            </a:r>
            <a:r>
              <a:rPr lang="en-GB" sz="2000" dirty="0"/>
              <a:t>.</a:t>
            </a:r>
            <a:endParaRPr lang="en-GB" sz="20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200" dirty="0"/>
              <a:t>The PLP, also referred to as ‘</a:t>
            </a:r>
            <a:r>
              <a:rPr lang="en-GB" sz="2200" i="1" dirty="0" err="1"/>
              <a:t>Pebblepad</a:t>
            </a:r>
            <a:r>
              <a:rPr lang="en-GB" sz="2200" dirty="0"/>
              <a:t>’ and ‘</a:t>
            </a:r>
            <a:r>
              <a:rPr lang="en-GB" sz="2200" i="1" dirty="0"/>
              <a:t>Workbook</a:t>
            </a:r>
            <a:r>
              <a:rPr lang="en-GB" sz="2200" dirty="0"/>
              <a:t>’, is an Education Workforce Council (EWC) online facility for you to be able to evidence your professional learning, progress and achievements against the Professional Standards for Teaching and Leadership during your </a:t>
            </a:r>
            <a:r>
              <a:rPr lang="en-GB" sz="2200" dirty="0" err="1" smtClean="0"/>
              <a:t>BAEd</a:t>
            </a:r>
            <a:r>
              <a:rPr lang="en-GB" sz="2200" dirty="0" smtClean="0"/>
              <a:t> </a:t>
            </a:r>
            <a:r>
              <a:rPr lang="en-GB" sz="2200" dirty="0"/>
              <a:t>(QTS) and beyond.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796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Cynnwys</a:t>
            </a:r>
            <a:r>
              <a:rPr lang="en-GB" b="1" dirty="0" smtClean="0"/>
              <a:t> y PDP</a:t>
            </a:r>
            <a:br>
              <a:rPr lang="en-GB" b="1" dirty="0" smtClean="0"/>
            </a:br>
            <a:r>
              <a:rPr lang="en-GB" b="1" dirty="0" smtClean="0"/>
              <a:t>PLP Contents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b="1" dirty="0" err="1"/>
              <a:t>Adran</a:t>
            </a:r>
            <a:r>
              <a:rPr lang="en-GB" sz="2000" b="1" dirty="0"/>
              <a:t> 1: </a:t>
            </a:r>
            <a:r>
              <a:rPr lang="en-GB" sz="2000" b="1" dirty="0" err="1"/>
              <a:t>Ffeil</a:t>
            </a:r>
            <a:r>
              <a:rPr lang="en-GB" sz="2000" b="1" dirty="0"/>
              <a:t> </a:t>
            </a:r>
            <a:r>
              <a:rPr lang="en-GB" sz="2000" b="1" dirty="0" smtClean="0"/>
              <a:t>PAP</a:t>
            </a:r>
            <a:r>
              <a:rPr lang="en-GB" sz="2000" dirty="0"/>
              <a:t> </a:t>
            </a:r>
          </a:p>
          <a:p>
            <a:r>
              <a:rPr lang="en-GB" sz="2000" b="1" dirty="0" err="1"/>
              <a:t>Adran</a:t>
            </a:r>
            <a:r>
              <a:rPr lang="en-GB" sz="2000" b="1" dirty="0"/>
              <a:t> 2: </a:t>
            </a:r>
            <a:r>
              <a:rPr lang="en-GB" sz="2000" b="1" dirty="0" err="1"/>
              <a:t>Adfyfyrio</a:t>
            </a:r>
            <a:r>
              <a:rPr lang="en-GB" sz="2000" b="1" dirty="0"/>
              <a:t> </a:t>
            </a:r>
            <a:r>
              <a:rPr lang="en-GB" sz="2000" b="1" dirty="0" err="1"/>
              <a:t>Wythnosol</a:t>
            </a:r>
            <a:endParaRPr lang="en-GB" sz="2000" dirty="0"/>
          </a:p>
          <a:p>
            <a:r>
              <a:rPr lang="en-GB" sz="2000" b="1" dirty="0" err="1" smtClean="0"/>
              <a:t>Adran</a:t>
            </a:r>
            <a:r>
              <a:rPr lang="en-GB" sz="2000" b="1" dirty="0" smtClean="0"/>
              <a:t> </a:t>
            </a:r>
            <a:r>
              <a:rPr lang="en-GB" sz="2000" b="1" dirty="0"/>
              <a:t>3: </a:t>
            </a:r>
            <a:r>
              <a:rPr lang="en-GB" sz="2000" b="1" dirty="0" err="1"/>
              <a:t>Cynnydd</a:t>
            </a:r>
            <a:r>
              <a:rPr lang="en-GB" sz="2000" b="1" dirty="0"/>
              <a:t> </a:t>
            </a:r>
            <a:r>
              <a:rPr lang="en-GB" sz="2000" b="1" dirty="0" err="1"/>
              <a:t>Proffesiynol</a:t>
            </a:r>
            <a:endParaRPr lang="en-GB" sz="2000" dirty="0"/>
          </a:p>
          <a:p>
            <a:r>
              <a:rPr lang="en-GB" sz="2000" b="1" dirty="0" err="1" smtClean="0"/>
              <a:t>Adran</a:t>
            </a:r>
            <a:r>
              <a:rPr lang="en-GB" sz="2000" b="1" dirty="0" smtClean="0"/>
              <a:t> </a:t>
            </a:r>
            <a:r>
              <a:rPr lang="en-GB" sz="2000" b="1" dirty="0"/>
              <a:t>4: </a:t>
            </a:r>
            <a:r>
              <a:rPr lang="en-GB" sz="2000" b="1" dirty="0" err="1" smtClean="0"/>
              <a:t>Ymchwil</a:t>
            </a:r>
            <a:endParaRPr lang="en-GB" sz="2000" dirty="0"/>
          </a:p>
          <a:p>
            <a:r>
              <a:rPr lang="en-GB" sz="2000" b="1" dirty="0" err="1"/>
              <a:t>Adran</a:t>
            </a:r>
            <a:r>
              <a:rPr lang="en-GB" sz="2000" b="1" dirty="0"/>
              <a:t> 5: </a:t>
            </a:r>
            <a:r>
              <a:rPr lang="en-GB" sz="2000" b="1" dirty="0" err="1"/>
              <a:t>Datblygu</a:t>
            </a:r>
            <a:r>
              <a:rPr lang="en-GB" sz="2000" b="1" dirty="0"/>
              <a:t> </a:t>
            </a:r>
            <a:r>
              <a:rPr lang="en-GB" sz="2000" b="1" dirty="0" err="1"/>
              <a:t>Gwybodaeth</a:t>
            </a:r>
            <a:r>
              <a:rPr lang="en-GB" sz="2000" b="1" dirty="0"/>
              <a:t> </a:t>
            </a:r>
            <a:r>
              <a:rPr lang="en-GB" sz="2000" b="1" dirty="0" err="1"/>
              <a:t>Bynciol</a:t>
            </a:r>
            <a:endParaRPr lang="en-GB" sz="2000" dirty="0"/>
          </a:p>
          <a:p>
            <a:r>
              <a:rPr lang="en-GB" sz="2000" b="1" dirty="0" err="1" smtClean="0"/>
              <a:t>Adran</a:t>
            </a:r>
            <a:r>
              <a:rPr lang="en-GB" sz="2000" b="1" dirty="0" smtClean="0"/>
              <a:t> </a:t>
            </a:r>
            <a:r>
              <a:rPr lang="en-GB" sz="2000" b="1" dirty="0"/>
              <a:t>6: </a:t>
            </a:r>
            <a:r>
              <a:rPr lang="en-GB" sz="2000" b="1" dirty="0" err="1"/>
              <a:t>Mynd</a:t>
            </a:r>
            <a:r>
              <a:rPr lang="en-GB" sz="2000" b="1" dirty="0"/>
              <a:t> </a:t>
            </a:r>
            <a:r>
              <a:rPr lang="en-GB" sz="2000" b="1" dirty="0" err="1"/>
              <a:t>yr</a:t>
            </a:r>
            <a:r>
              <a:rPr lang="en-GB" sz="2000" b="1" dirty="0"/>
              <a:t> Ail </a:t>
            </a:r>
            <a:r>
              <a:rPr lang="en-GB" sz="2000" b="1" dirty="0" err="1" smtClean="0"/>
              <a:t>Filltir</a:t>
            </a:r>
            <a:endParaRPr lang="en-GB" sz="2000" dirty="0"/>
          </a:p>
          <a:p>
            <a:r>
              <a:rPr lang="en-GB" sz="2000" b="1" dirty="0" err="1"/>
              <a:t>Adran</a:t>
            </a:r>
            <a:r>
              <a:rPr lang="en-GB" sz="2000" b="1" dirty="0"/>
              <a:t> 7: </a:t>
            </a:r>
            <a:r>
              <a:rPr lang="en-GB" sz="2000" b="1" dirty="0" err="1"/>
              <a:t>Templed</a:t>
            </a:r>
            <a:r>
              <a:rPr lang="en-GB" sz="2000" b="1" dirty="0"/>
              <a:t> </a:t>
            </a:r>
            <a:r>
              <a:rPr lang="en-GB" sz="2000" b="1" dirty="0" err="1"/>
              <a:t>Profiad</a:t>
            </a:r>
            <a:r>
              <a:rPr lang="en-GB" sz="2000" b="1" dirty="0"/>
              <a:t> </a:t>
            </a:r>
            <a:r>
              <a:rPr lang="en-GB" sz="2000" b="1" dirty="0" err="1" smtClean="0"/>
              <a:t>Proffesiynol</a:t>
            </a:r>
            <a:endParaRPr lang="en-GB" sz="2000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b="1" dirty="0"/>
              <a:t>Section 1: PTE </a:t>
            </a:r>
            <a:r>
              <a:rPr lang="en-GB" sz="2000" b="1" dirty="0" smtClean="0"/>
              <a:t>file</a:t>
            </a:r>
            <a:endParaRPr lang="en-GB" sz="2000" dirty="0"/>
          </a:p>
          <a:p>
            <a:r>
              <a:rPr lang="en-GB" sz="2000" b="1" dirty="0"/>
              <a:t>Section 2:</a:t>
            </a:r>
            <a:r>
              <a:rPr lang="en-GB" sz="2000" dirty="0"/>
              <a:t> </a:t>
            </a:r>
            <a:r>
              <a:rPr lang="en-GB" sz="2000" b="1" dirty="0"/>
              <a:t>Weekly Reflection</a:t>
            </a:r>
            <a:r>
              <a:rPr lang="en-GB" sz="2000" dirty="0"/>
              <a:t> </a:t>
            </a:r>
          </a:p>
          <a:p>
            <a:r>
              <a:rPr lang="en-GB" sz="2000" b="1" dirty="0"/>
              <a:t>Section 3: Professional Progress</a:t>
            </a:r>
            <a:endParaRPr lang="en-GB" sz="2000" dirty="0"/>
          </a:p>
          <a:p>
            <a:r>
              <a:rPr lang="en-GB" sz="2000" b="1" dirty="0" smtClean="0"/>
              <a:t>Section </a:t>
            </a:r>
            <a:r>
              <a:rPr lang="en-GB" sz="2000" b="1" dirty="0"/>
              <a:t>4: </a:t>
            </a:r>
            <a:r>
              <a:rPr lang="en-GB" sz="2000" b="1" dirty="0" smtClean="0"/>
              <a:t>Research</a:t>
            </a:r>
            <a:endParaRPr lang="en-GB" sz="2000" dirty="0"/>
          </a:p>
          <a:p>
            <a:r>
              <a:rPr lang="en-GB" sz="2000" b="1" dirty="0"/>
              <a:t>Section 5: Subject Knowledge </a:t>
            </a:r>
            <a:r>
              <a:rPr lang="en-GB" sz="2000" b="1" dirty="0" smtClean="0"/>
              <a:t>Development</a:t>
            </a:r>
            <a:endParaRPr lang="en-GB" sz="2000" dirty="0"/>
          </a:p>
          <a:p>
            <a:r>
              <a:rPr lang="en-GB" sz="2000" b="1" dirty="0"/>
              <a:t>Section 6: Above and </a:t>
            </a:r>
            <a:r>
              <a:rPr lang="en-GB" sz="2000" b="1" dirty="0" smtClean="0"/>
              <a:t>Beyond</a:t>
            </a:r>
            <a:endParaRPr lang="en-GB" sz="2000" dirty="0"/>
          </a:p>
          <a:p>
            <a:r>
              <a:rPr lang="en-GB" sz="2000" b="1" dirty="0"/>
              <a:t>Section 7: Professional Experience </a:t>
            </a:r>
            <a:r>
              <a:rPr lang="en-GB" sz="2000" b="1" dirty="0" smtClean="0"/>
              <a:t>Template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13879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Cyfarwyddiadau</a:t>
            </a:r>
            <a:r>
              <a:rPr lang="en-GB" b="1" dirty="0" smtClean="0"/>
              <a:t> </a:t>
            </a:r>
            <a:r>
              <a:rPr lang="en-GB" b="1" dirty="0" err="1" smtClean="0"/>
              <a:t>cychwynnol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Instructions for getting started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u="sng" dirty="0" smtClean="0">
              <a:hlinkClick r:id="rId2"/>
            </a:endParaRPr>
          </a:p>
          <a:p>
            <a:r>
              <a:rPr lang="en-GB" u="sng" dirty="0" smtClean="0">
                <a:hlinkClick r:id="rId2"/>
              </a:rPr>
              <a:t>https</a:t>
            </a:r>
            <a:r>
              <a:rPr lang="en-GB" u="sng" dirty="0">
                <a:hlinkClick r:id="rId2"/>
              </a:rPr>
              <a:t>://v3.pebblepad.co.uk/spa/#/public/kwhG4Zk4W9Z8wyHgfqyxstydmW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u="sng" dirty="0" smtClean="0">
              <a:hlinkClick r:id="rId3"/>
            </a:endParaRPr>
          </a:p>
          <a:p>
            <a:r>
              <a:rPr lang="en-GB" u="sng" dirty="0" smtClean="0">
                <a:hlinkClick r:id="rId3"/>
              </a:rPr>
              <a:t>https</a:t>
            </a:r>
            <a:r>
              <a:rPr lang="en-GB" u="sng" dirty="0">
                <a:hlinkClick r:id="rId3"/>
              </a:rPr>
              <a:t>://v3.pebblepad.co.uk/spa/#/public/kwhG4Zk4W9Z8Gdgpnzhy8wdjfh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81454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Beth </a:t>
            </a:r>
            <a:r>
              <a:rPr lang="en-GB" b="1" dirty="0" err="1" smtClean="0"/>
              <a:t>yw</a:t>
            </a:r>
            <a:r>
              <a:rPr lang="en-GB" b="1" dirty="0" smtClean="0"/>
              <a:t> </a:t>
            </a:r>
            <a:r>
              <a:rPr lang="en-GB" b="1" dirty="0" err="1" smtClean="0"/>
              <a:t>disgwyliadau’r</a:t>
            </a:r>
            <a:r>
              <a:rPr lang="en-GB" b="1" dirty="0" smtClean="0"/>
              <a:t> PAP?</a:t>
            </a:r>
            <a:br>
              <a:rPr lang="en-GB" b="1" dirty="0" smtClean="0"/>
            </a:br>
            <a:r>
              <a:rPr lang="en-GB" b="1" dirty="0" smtClean="0"/>
              <a:t>What are the expectations for PTE?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llyfryn</a:t>
            </a:r>
            <a:r>
              <a:rPr lang="en-GB" dirty="0" smtClean="0"/>
              <a:t> ‘</a:t>
            </a:r>
            <a:r>
              <a:rPr lang="en-GB" dirty="0" err="1" smtClean="0"/>
              <a:t>Canllaw</a:t>
            </a:r>
            <a:r>
              <a:rPr lang="en-GB" dirty="0" smtClean="0"/>
              <a:t> PAP’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holl</a:t>
            </a:r>
            <a:r>
              <a:rPr lang="en-GB" dirty="0" smtClean="0"/>
              <a:t> </a:t>
            </a:r>
            <a:r>
              <a:rPr lang="en-GB" dirty="0" err="1" smtClean="0"/>
              <a:t>wybodaeth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r>
              <a:rPr lang="en-GB" dirty="0" smtClean="0"/>
              <a:t> y </a:t>
            </a:r>
            <a:r>
              <a:rPr lang="en-GB" dirty="0" err="1" smtClean="0"/>
              <a:t>llyfryn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ofalus</a:t>
            </a:r>
            <a:r>
              <a:rPr lang="en-GB" dirty="0" smtClean="0"/>
              <a:t>!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The ‘PTE Guidance’ booklet includes all the information.</a:t>
            </a:r>
          </a:p>
          <a:p>
            <a:r>
              <a:rPr lang="en-GB" dirty="0" smtClean="0"/>
              <a:t>It’s important you read the booklet carefully!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019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Sut</a:t>
            </a:r>
            <a:r>
              <a:rPr lang="en-GB" b="1" dirty="0" smtClean="0"/>
              <a:t> </a:t>
            </a:r>
            <a:r>
              <a:rPr lang="en-GB" b="1" dirty="0" err="1" smtClean="0"/>
              <a:t>ydw</a:t>
            </a:r>
            <a:r>
              <a:rPr lang="en-GB" b="1" dirty="0" smtClean="0"/>
              <a:t> </a:t>
            </a:r>
            <a:r>
              <a:rPr lang="en-GB" b="1" dirty="0" err="1"/>
              <a:t>i</a:t>
            </a:r>
            <a:r>
              <a:rPr lang="en-GB" b="1" dirty="0" err="1" smtClean="0"/>
              <a:t>’n</a:t>
            </a:r>
            <a:r>
              <a:rPr lang="en-GB" b="1" dirty="0" smtClean="0"/>
              <a:t> </a:t>
            </a:r>
            <a:r>
              <a:rPr lang="en-GB" b="1" dirty="0" err="1" smtClean="0"/>
              <a:t>creu</a:t>
            </a:r>
            <a:r>
              <a:rPr lang="en-GB" b="1" dirty="0" smtClean="0"/>
              <a:t> </a:t>
            </a:r>
            <a:r>
              <a:rPr lang="en-GB" b="1" dirty="0" err="1" smtClean="0"/>
              <a:t>fy</a:t>
            </a:r>
            <a:r>
              <a:rPr lang="en-GB" b="1" dirty="0" smtClean="0"/>
              <a:t> </a:t>
            </a:r>
            <a:r>
              <a:rPr lang="en-GB" b="1" dirty="0" err="1" smtClean="0"/>
              <a:t>ffeil</a:t>
            </a:r>
            <a:r>
              <a:rPr lang="en-GB" b="1" dirty="0" smtClean="0"/>
              <a:t> PAP?</a:t>
            </a:r>
            <a:br>
              <a:rPr lang="en-GB" b="1" dirty="0" smtClean="0"/>
            </a:br>
            <a:r>
              <a:rPr lang="en-GB" b="1" dirty="0" smtClean="0"/>
              <a:t>How do I create my PTE file?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Defnyddiwch</a:t>
            </a:r>
            <a:r>
              <a:rPr lang="en-GB" sz="2400" dirty="0" smtClean="0"/>
              <a:t> y </a:t>
            </a:r>
            <a:r>
              <a:rPr lang="en-GB" sz="2400" dirty="0" err="1" smtClean="0"/>
              <a:t>daflen</a:t>
            </a:r>
            <a:r>
              <a:rPr lang="en-GB" sz="2400" dirty="0" smtClean="0"/>
              <a:t> ‘</a:t>
            </a:r>
            <a:r>
              <a:rPr lang="en-GB" sz="2400" dirty="0" err="1" smtClean="0"/>
              <a:t>creu</a:t>
            </a:r>
            <a:r>
              <a:rPr lang="en-GB" sz="2400" dirty="0" smtClean="0"/>
              <a:t> a </a:t>
            </a:r>
            <a:r>
              <a:rPr lang="en-GB" sz="2400" dirty="0" err="1" smtClean="0"/>
              <a:t>threfnu</a:t>
            </a:r>
            <a:r>
              <a:rPr lang="en-GB" sz="2400" dirty="0" smtClean="0"/>
              <a:t> </a:t>
            </a:r>
            <a:r>
              <a:rPr lang="en-GB" sz="2400" dirty="0" err="1" smtClean="0"/>
              <a:t>fy</a:t>
            </a:r>
            <a:r>
              <a:rPr lang="en-GB" sz="2400" dirty="0" smtClean="0"/>
              <a:t> </a:t>
            </a:r>
            <a:r>
              <a:rPr lang="en-GB" sz="2400" dirty="0" err="1" smtClean="0"/>
              <a:t>ffeil</a:t>
            </a:r>
            <a:r>
              <a:rPr lang="en-GB" sz="2400" dirty="0" smtClean="0"/>
              <a:t> PAP </a:t>
            </a:r>
            <a:r>
              <a:rPr lang="en-GB" sz="2400" dirty="0" err="1" smtClean="0"/>
              <a:t>electronig</a:t>
            </a:r>
            <a:r>
              <a:rPr lang="en-GB" sz="2400" dirty="0" smtClean="0"/>
              <a:t> (OneDrive)’ a </a:t>
            </a:r>
            <a:r>
              <a:rPr lang="en-GB" sz="2400" dirty="0" err="1" smtClean="0"/>
              <a:t>dilynwch</a:t>
            </a:r>
            <a:r>
              <a:rPr lang="en-GB" sz="2400" dirty="0" smtClean="0"/>
              <a:t> y </a:t>
            </a:r>
            <a:r>
              <a:rPr lang="en-GB" sz="2400" dirty="0" err="1" smtClean="0"/>
              <a:t>cyfarwyddiadau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ofalus</a:t>
            </a:r>
            <a:r>
              <a:rPr lang="en-GB" sz="2400" dirty="0" smtClean="0"/>
              <a:t>.</a:t>
            </a:r>
          </a:p>
          <a:p>
            <a:r>
              <a:rPr lang="en-GB" sz="2400" dirty="0" err="1" smtClean="0"/>
              <a:t>Bydd</a:t>
            </a:r>
            <a:r>
              <a:rPr lang="en-GB" sz="2400" dirty="0" smtClean="0"/>
              <a:t> Alun Thomas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gael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CJ5 </a:t>
            </a:r>
            <a:r>
              <a:rPr lang="en-GB" sz="2400" dirty="0" err="1" smtClean="0"/>
              <a:t>rhwng</a:t>
            </a:r>
            <a:r>
              <a:rPr lang="en-GB" sz="2400" dirty="0" smtClean="0"/>
              <a:t> 11am-1pm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gynnig</a:t>
            </a:r>
            <a:r>
              <a:rPr lang="en-GB" sz="2400" dirty="0" smtClean="0"/>
              <a:t> </a:t>
            </a:r>
            <a:r>
              <a:rPr lang="en-GB" sz="2400" dirty="0" err="1" smtClean="0"/>
              <a:t>cymorth</a:t>
            </a:r>
            <a:r>
              <a:rPr lang="en-GB" sz="2400" dirty="0" smtClean="0"/>
              <a:t> </a:t>
            </a:r>
            <a:r>
              <a:rPr lang="en-GB" sz="2400" dirty="0" err="1" smtClean="0"/>
              <a:t>os</a:t>
            </a:r>
            <a:r>
              <a:rPr lang="en-GB" sz="2400" dirty="0" smtClean="0"/>
              <a:t> </a:t>
            </a:r>
            <a:r>
              <a:rPr lang="en-GB" sz="2400" dirty="0" err="1" smtClean="0"/>
              <a:t>oes</a:t>
            </a:r>
            <a:r>
              <a:rPr lang="en-GB" sz="2400" dirty="0" smtClean="0"/>
              <a:t> </a:t>
            </a:r>
            <a:r>
              <a:rPr lang="en-GB" sz="2400" dirty="0" err="1" smtClean="0"/>
              <a:t>angen</a:t>
            </a:r>
            <a:r>
              <a:rPr lang="en-GB" sz="2400" dirty="0" smtClean="0"/>
              <a:t>.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Use the ‘creating and managing my electronic PTE file (OneDrive)’ sheet, and follow the instructions carefully.</a:t>
            </a:r>
          </a:p>
          <a:p>
            <a:r>
              <a:rPr lang="en-GB" sz="2400" dirty="0" smtClean="0"/>
              <a:t>Alun Thomas will be available in CJ5 between 11am-1pm to offer support if needed.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321862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Beth </a:t>
            </a:r>
            <a:r>
              <a:rPr lang="en-GB" b="1" dirty="0" err="1" smtClean="0"/>
              <a:t>nesaf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What next?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smtClean="0"/>
              <a:t>11am – 1pm: </a:t>
            </a:r>
            <a:r>
              <a:rPr lang="en-GB" dirty="0" err="1" smtClean="0"/>
              <a:t>darllenwch</a:t>
            </a:r>
            <a:r>
              <a:rPr lang="en-GB" dirty="0" smtClean="0"/>
              <a:t>, </a:t>
            </a:r>
            <a:r>
              <a:rPr lang="en-GB" dirty="0" err="1" smtClean="0"/>
              <a:t>amsugnwch</a:t>
            </a:r>
            <a:r>
              <a:rPr lang="en-GB" dirty="0" smtClean="0"/>
              <a:t>, </a:t>
            </a:r>
            <a:r>
              <a:rPr lang="en-GB" dirty="0" err="1" smtClean="0"/>
              <a:t>ymgeisiwch</a:t>
            </a:r>
            <a:r>
              <a:rPr lang="en-GB" dirty="0" smtClean="0"/>
              <a:t>!</a:t>
            </a:r>
          </a:p>
          <a:p>
            <a:r>
              <a:rPr lang="en-GB" b="1" dirty="0" smtClean="0"/>
              <a:t>1 – 2pm: </a:t>
            </a:r>
            <a:r>
              <a:rPr lang="en-GB" dirty="0" err="1" smtClean="0"/>
              <a:t>Dychwelwch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HG1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cwestiwn</a:t>
            </a:r>
            <a:r>
              <a:rPr lang="en-GB" dirty="0" smtClean="0"/>
              <a:t>/problem.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 smtClean="0"/>
              <a:t>11am – 1pm: </a:t>
            </a:r>
            <a:r>
              <a:rPr lang="en-GB" dirty="0" smtClean="0"/>
              <a:t>read, absorb, give it a go!</a:t>
            </a:r>
          </a:p>
          <a:p>
            <a:r>
              <a:rPr lang="en-GB" b="1" dirty="0" smtClean="0"/>
              <a:t>1 – 2pm: </a:t>
            </a:r>
            <a:r>
              <a:rPr lang="en-GB" dirty="0" smtClean="0"/>
              <a:t>Return to HG1 if you have a question/problem.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32368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946" y="1115941"/>
            <a:ext cx="7886700" cy="4351338"/>
          </a:xfrm>
        </p:spPr>
        <p:txBody>
          <a:bodyPr/>
          <a:lstStyle/>
          <a:p>
            <a:pPr marL="0" indent="0" algn="ctr">
              <a:buNone/>
            </a:pPr>
            <a:endParaRPr lang="en-GB" sz="4400" b="1" dirty="0" smtClean="0">
              <a:hlinkClick r:id="rId2"/>
            </a:endParaRPr>
          </a:p>
          <a:p>
            <a:pPr marL="0" indent="0" algn="ctr">
              <a:buNone/>
            </a:pPr>
            <a:r>
              <a:rPr lang="en-GB" sz="4400" b="1" dirty="0" smtClean="0">
                <a:hlinkClick r:id="rId3"/>
              </a:rPr>
              <a:t>c.bleasdale@uwtsd.ac.uk</a:t>
            </a:r>
            <a:endParaRPr lang="en-GB" sz="4400" b="1" dirty="0" smtClean="0">
              <a:hlinkClick r:id="rId2"/>
            </a:endParaRPr>
          </a:p>
          <a:p>
            <a:pPr marL="0" indent="0" algn="ctr">
              <a:buNone/>
            </a:pPr>
            <a:r>
              <a:rPr lang="en-GB" sz="4400" b="1" dirty="0" smtClean="0">
                <a:hlinkClick r:id="rId2"/>
              </a:rPr>
              <a:t>rachel.bendall@uwtsd.ac.uk</a:t>
            </a:r>
            <a:endParaRPr lang="en-GB" sz="4400" b="1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44856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1459</TotalTime>
  <Words>577</Words>
  <Application>Microsoft Office PowerPoint</Application>
  <PresentationFormat>On-screen Show (4:3)</PresentationFormat>
  <Paragraphs>90</Paragraphs>
  <Slides>15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Cynnwys y sesiwn Session contents</vt:lpstr>
      <vt:lpstr>Beth yw’r Safonau SAC? What are the QTS Standards?</vt:lpstr>
      <vt:lpstr>Ble medraf ddod o hyd i’r Safonau SAC? Where can I find the QTS Standards?</vt:lpstr>
      <vt:lpstr>Sut fydda i’n cael fy asesu yn erbyn SAC? How will I be assessed against QTS?</vt:lpstr>
      <vt:lpstr>    </vt:lpstr>
      <vt:lpstr>Beth os nad ydw i’n cyflawni SAC? What if I’m not achieving QTS?</vt:lpstr>
      <vt:lpstr>Sut ydw i’n dangos fy mod yn cyflawni SAC? How do I demonstrate that I’m achieving QTS?</vt:lpstr>
      <vt:lpstr>Beth yw’r PDP (Pasbort Dysgu Proffesiynol)? What is the PLP (Professional Learning Passport)?</vt:lpstr>
      <vt:lpstr>Cynnwys y PDP PLP Contents</vt:lpstr>
      <vt:lpstr>Cyfarwyddiadau cychwynnol Instructions for getting started</vt:lpstr>
      <vt:lpstr>Beth yw disgwyliadau’r PAP? What are the expectations for PTE?</vt:lpstr>
      <vt:lpstr>Sut ydw i’n creu fy ffeil PAP? How do I create my PTE file?</vt:lpstr>
      <vt:lpstr>Beth nesaf? What next?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Rachel Bendall</cp:lastModifiedBy>
  <cp:revision>110</cp:revision>
  <dcterms:created xsi:type="dcterms:W3CDTF">2017-02-08T11:33:06Z</dcterms:created>
  <dcterms:modified xsi:type="dcterms:W3CDTF">2020-01-30T06:48:03Z</dcterms:modified>
</cp:coreProperties>
</file>