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70" r:id="rId2"/>
    <p:sldId id="257" r:id="rId3"/>
    <p:sldId id="268" r:id="rId4"/>
    <p:sldId id="267" r:id="rId5"/>
    <p:sldId id="266" r:id="rId6"/>
    <p:sldId id="265" r:id="rId7"/>
    <p:sldId id="269" r:id="rId8"/>
    <p:sldId id="263" r:id="rId9"/>
    <p:sldId id="271" r:id="rId10"/>
    <p:sldId id="27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114" d="100"/>
          <a:sy n="114" d="100"/>
        </p:scale>
        <p:origin x="3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Latham" userId="b79d3f3a4a1cbb38" providerId="LiveId" clId="{88DB920C-405A-414B-8FC3-9D1AD4E1C52C}"/>
    <pc:docChg chg="undo custSel addSld delSld modSld sldOrd">
      <pc:chgData name="Anna Latham" userId="b79d3f3a4a1cbb38" providerId="LiveId" clId="{88DB920C-405A-414B-8FC3-9D1AD4E1C52C}" dt="2017-10-26T19:05:04.284" v="211" actId="20577"/>
      <pc:docMkLst>
        <pc:docMk/>
      </pc:docMkLst>
      <pc:sldChg chg="addSp modSp del">
        <pc:chgData name="Anna Latham" userId="b79d3f3a4a1cbb38" providerId="LiveId" clId="{88DB920C-405A-414B-8FC3-9D1AD4E1C52C}" dt="2017-10-26T18:54:12.855" v="110" actId="2696"/>
        <pc:sldMkLst>
          <pc:docMk/>
          <pc:sldMk cId="4257030285" sldId="256"/>
        </pc:sldMkLst>
        <pc:spChg chg="add mod">
          <ac:chgData name="Anna Latham" userId="b79d3f3a4a1cbb38" providerId="LiveId" clId="{88DB920C-405A-414B-8FC3-9D1AD4E1C52C}" dt="2017-10-26T18:52:57.035" v="102" actId="1076"/>
          <ac:spMkLst>
            <pc:docMk/>
            <pc:sldMk cId="4257030285" sldId="256"/>
            <ac:spMk id="2" creationId="{6C5996DF-8CE7-4287-97BF-7C0A5F69DC74}"/>
          </ac:spMkLst>
        </pc:spChg>
      </pc:sldChg>
      <pc:sldChg chg="modSp ord">
        <pc:chgData name="Anna Latham" userId="b79d3f3a4a1cbb38" providerId="LiveId" clId="{88DB920C-405A-414B-8FC3-9D1AD4E1C52C}" dt="2017-10-26T18:50:03.004" v="59"/>
        <pc:sldMkLst>
          <pc:docMk/>
          <pc:sldMk cId="656349804" sldId="257"/>
        </pc:sldMkLst>
        <pc:spChg chg="mod">
          <ac:chgData name="Anna Latham" userId="b79d3f3a4a1cbb38" providerId="LiveId" clId="{88DB920C-405A-414B-8FC3-9D1AD4E1C52C}" dt="2017-10-23T17:33:13.802" v="56" actId="20577"/>
          <ac:spMkLst>
            <pc:docMk/>
            <pc:sldMk cId="656349804" sldId="257"/>
            <ac:spMk id="2" creationId="{AF58DE15-5E04-4966-A3C6-4DF9FBBE7B2D}"/>
          </ac:spMkLst>
        </pc:spChg>
      </pc:sldChg>
      <pc:sldChg chg="addSp delSp modSp">
        <pc:chgData name="Anna Latham" userId="b79d3f3a4a1cbb38" providerId="LiveId" clId="{88DB920C-405A-414B-8FC3-9D1AD4E1C52C}" dt="2017-10-23T17:31:09.939" v="3" actId="767"/>
        <pc:sldMkLst>
          <pc:docMk/>
          <pc:sldMk cId="1017440018" sldId="266"/>
        </pc:sldMkLst>
        <pc:spChg chg="add del mod">
          <ac:chgData name="Anna Latham" userId="b79d3f3a4a1cbb38" providerId="LiveId" clId="{88DB920C-405A-414B-8FC3-9D1AD4E1C52C}" dt="2017-10-23T17:31:09.939" v="3" actId="767"/>
          <ac:spMkLst>
            <pc:docMk/>
            <pc:sldMk cId="1017440018" sldId="266"/>
            <ac:spMk id="2" creationId="{23E32A05-65A7-4271-9858-8E98F1C8A780}"/>
          </ac:spMkLst>
        </pc:spChg>
        <pc:picChg chg="mod">
          <ac:chgData name="Anna Latham" userId="b79d3f3a4a1cbb38" providerId="LiveId" clId="{88DB920C-405A-414B-8FC3-9D1AD4E1C52C}" dt="2017-10-23T17:30:46.537" v="1" actId="1076"/>
          <ac:picMkLst>
            <pc:docMk/>
            <pc:sldMk cId="1017440018" sldId="266"/>
            <ac:picMk id="6" creationId="{00000000-0000-0000-0000-000000000000}"/>
          </ac:picMkLst>
        </pc:picChg>
      </pc:sldChg>
      <pc:sldChg chg="addSp modSp">
        <pc:chgData name="Anna Latham" userId="b79d3f3a4a1cbb38" providerId="LiveId" clId="{88DB920C-405A-414B-8FC3-9D1AD4E1C52C}" dt="2017-10-26T18:53:59.721" v="109" actId="1076"/>
        <pc:sldMkLst>
          <pc:docMk/>
          <pc:sldMk cId="2925561636" sldId="268"/>
        </pc:sldMkLst>
        <pc:spChg chg="add mod">
          <ac:chgData name="Anna Latham" userId="b79d3f3a4a1cbb38" providerId="LiveId" clId="{88DB920C-405A-414B-8FC3-9D1AD4E1C52C}" dt="2017-10-26T18:53:59.721" v="109" actId="1076"/>
          <ac:spMkLst>
            <pc:docMk/>
            <pc:sldMk cId="2925561636" sldId="268"/>
            <ac:spMk id="2" creationId="{5DA508F3-B207-428E-ADE8-D9F1AAA531DA}"/>
          </ac:spMkLst>
        </pc:spChg>
      </pc:sldChg>
      <pc:sldChg chg="modSp add ord">
        <pc:chgData name="Anna Latham" userId="b79d3f3a4a1cbb38" providerId="LiveId" clId="{88DB920C-405A-414B-8FC3-9D1AD4E1C52C}" dt="2017-10-26T19:05:04.284" v="211" actId="20577"/>
        <pc:sldMkLst>
          <pc:docMk/>
          <pc:sldMk cId="2080698088" sldId="270"/>
        </pc:sldMkLst>
        <pc:spChg chg="mod">
          <ac:chgData name="Anna Latham" userId="b79d3f3a4a1cbb38" providerId="LiveId" clId="{88DB920C-405A-414B-8FC3-9D1AD4E1C52C}" dt="2017-10-26T18:50:18.988" v="80" actId="20577"/>
          <ac:spMkLst>
            <pc:docMk/>
            <pc:sldMk cId="2080698088" sldId="270"/>
            <ac:spMk id="2" creationId="{CA435795-117B-4234-9FC5-5D37920789FB}"/>
          </ac:spMkLst>
        </pc:spChg>
        <pc:spChg chg="mod">
          <ac:chgData name="Anna Latham" userId="b79d3f3a4a1cbb38" providerId="LiveId" clId="{88DB920C-405A-414B-8FC3-9D1AD4E1C52C}" dt="2017-10-26T19:05:04.284" v="211" actId="20577"/>
          <ac:spMkLst>
            <pc:docMk/>
            <pc:sldMk cId="2080698088" sldId="270"/>
            <ac:spMk id="3" creationId="{2B9F95C9-504F-4BA8-83EB-785260DB3777}"/>
          </ac:spMkLst>
        </pc:spChg>
      </pc:sldChg>
      <pc:sldChg chg="delSp modSp add ord">
        <pc:chgData name="Anna Latham" userId="b79d3f3a4a1cbb38" providerId="LiveId" clId="{88DB920C-405A-414B-8FC3-9D1AD4E1C52C}" dt="2017-10-26T19:04:32.529" v="210" actId="20577"/>
        <pc:sldMkLst>
          <pc:docMk/>
          <pc:sldMk cId="2754391939" sldId="271"/>
        </pc:sldMkLst>
        <pc:spChg chg="mod">
          <ac:chgData name="Anna Latham" userId="b79d3f3a4a1cbb38" providerId="LiveId" clId="{88DB920C-405A-414B-8FC3-9D1AD4E1C52C}" dt="2017-10-26T19:04:32.529" v="210" actId="20577"/>
          <ac:spMkLst>
            <pc:docMk/>
            <pc:sldMk cId="2754391939" sldId="271"/>
            <ac:spMk id="2" creationId="{AD98E115-1C18-4259-B3A0-69B7A65BD74A}"/>
          </ac:spMkLst>
        </pc:spChg>
        <pc:spChg chg="del">
          <ac:chgData name="Anna Latham" userId="b79d3f3a4a1cbb38" providerId="LiveId" clId="{88DB920C-405A-414B-8FC3-9D1AD4E1C52C}" dt="2017-10-26T18:55:48.847" v="113"/>
          <ac:spMkLst>
            <pc:docMk/>
            <pc:sldMk cId="2754391939" sldId="271"/>
            <ac:spMk id="3" creationId="{1D26825C-302E-4321-81D4-C9F85C862815}"/>
          </ac:spMkLst>
        </pc:spChg>
      </pc:sldChg>
      <pc:sldChg chg="delSp modSp add">
        <pc:chgData name="Anna Latham" userId="b79d3f3a4a1cbb38" providerId="LiveId" clId="{88DB920C-405A-414B-8FC3-9D1AD4E1C52C}" dt="2017-10-26T19:03:20.094" v="203" actId="313"/>
        <pc:sldMkLst>
          <pc:docMk/>
          <pc:sldMk cId="8848887" sldId="272"/>
        </pc:sldMkLst>
        <pc:spChg chg="mod">
          <ac:chgData name="Anna Latham" userId="b79d3f3a4a1cbb38" providerId="LiveId" clId="{88DB920C-405A-414B-8FC3-9D1AD4E1C52C}" dt="2017-10-26T19:03:20.094" v="203" actId="313"/>
          <ac:spMkLst>
            <pc:docMk/>
            <pc:sldMk cId="8848887" sldId="272"/>
            <ac:spMk id="2" creationId="{04DBB6EE-2934-4DCE-A3BF-C571117BA243}"/>
          </ac:spMkLst>
        </pc:spChg>
        <pc:spChg chg="del">
          <ac:chgData name="Anna Latham" userId="b79d3f3a4a1cbb38" providerId="LiveId" clId="{88DB920C-405A-414B-8FC3-9D1AD4E1C52C}" dt="2017-10-26T18:59:02.750" v="131"/>
          <ac:spMkLst>
            <pc:docMk/>
            <pc:sldMk cId="8848887" sldId="272"/>
            <ac:spMk id="3" creationId="{65E6F405-9CB1-4908-A36D-3150DD6229E9}"/>
          </ac:spMkLst>
        </pc:spChg>
      </pc:sldChg>
      <pc:sldChg chg="addSp delSp add del">
        <pc:chgData name="Anna Latham" userId="b79d3f3a4a1cbb38" providerId="LiveId" clId="{88DB920C-405A-414B-8FC3-9D1AD4E1C52C}" dt="2017-10-26T18:58:54.986" v="129" actId="2696"/>
        <pc:sldMkLst>
          <pc:docMk/>
          <pc:sldMk cId="2154706877" sldId="272"/>
        </pc:sldMkLst>
        <pc:spChg chg="add del">
          <ac:chgData name="Anna Latham" userId="b79d3f3a4a1cbb38" providerId="LiveId" clId="{88DB920C-405A-414B-8FC3-9D1AD4E1C52C}" dt="2017-10-26T18:58:49.918" v="128"/>
          <ac:spMkLst>
            <pc:docMk/>
            <pc:sldMk cId="2154706877" sldId="272"/>
            <ac:spMk id="2" creationId="{805E02A7-9CF2-4CB2-9609-F35935B076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E1EE80-1232-4B1D-9743-6660017BF573}" type="datetimeFigureOut">
              <a:rPr lang="en-GB" smtClean="0"/>
              <a:t>26/10/2017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D842BE-859A-4A66-8324-BAC00488148F}" type="slidenum">
              <a:rPr lang="en-GB" smtClean="0"/>
              <a:t>‹#›</a:t>
            </a:fld>
            <a:endParaRPr lang="en-GB"/>
          </a:p>
        </p:txBody>
      </p:sp>
    </p:spTree>
    <p:extLst>
      <p:ext uri="{BB962C8B-B14F-4D97-AF65-F5344CB8AC3E}">
        <p14:creationId xmlns:p14="http://schemas.microsoft.com/office/powerpoint/2010/main" val="3250445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7AC59D4-B9D8-4074-A17D-83F76E7BC1B6}"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4208722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AC59D4-B9D8-4074-A17D-83F76E7BC1B6}"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2133200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AC59D4-B9D8-4074-A17D-83F76E7BC1B6}"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283592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7AC59D4-B9D8-4074-A17D-83F76E7BC1B6}"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615053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7AC59D4-B9D8-4074-A17D-83F76E7BC1B6}" type="datetimeFigureOut">
              <a:rPr lang="en-GB" smtClean="0"/>
              <a:t>26/10/2017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439381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7AC59D4-B9D8-4074-A17D-83F76E7BC1B6}" type="datetimeFigureOut">
              <a:rPr lang="en-GB" smtClean="0"/>
              <a:t>26/10/2017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3774552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AC59D4-B9D8-4074-A17D-83F76E7BC1B6}" type="datetimeFigureOut">
              <a:rPr lang="en-GB" smtClean="0"/>
              <a:t>26/10/2017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2413734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AC59D4-B9D8-4074-A17D-83F76E7BC1B6}"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1979997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AC59D4-B9D8-4074-A17D-83F76E7BC1B6}"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3635822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AC59D4-B9D8-4074-A17D-83F76E7BC1B6}"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1657468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AC59D4-B9D8-4074-A17D-83F76E7BC1B6}"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A8CB83-F891-4E5A-8A48-12A29AB67EE9}" type="slidenum">
              <a:rPr lang="en-GB" smtClean="0"/>
              <a:t>‹#›</a:t>
            </a:fld>
            <a:endParaRPr lang="en-GB"/>
          </a:p>
        </p:txBody>
      </p:sp>
    </p:spTree>
    <p:extLst>
      <p:ext uri="{BB962C8B-B14F-4D97-AF65-F5344CB8AC3E}">
        <p14:creationId xmlns:p14="http://schemas.microsoft.com/office/powerpoint/2010/main" val="2520492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AC59D4-B9D8-4074-A17D-83F76E7BC1B6}" type="datetimeFigureOut">
              <a:rPr lang="en-GB" smtClean="0"/>
              <a:t>26/10/2017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A8CB83-F891-4E5A-8A48-12A29AB67EE9}" type="slidenum">
              <a:rPr lang="en-GB" smtClean="0"/>
              <a:t>‹#›</a:t>
            </a:fld>
            <a:endParaRPr lang="en-GB"/>
          </a:p>
        </p:txBody>
      </p:sp>
    </p:spTree>
    <p:extLst>
      <p:ext uri="{BB962C8B-B14F-4D97-AF65-F5344CB8AC3E}">
        <p14:creationId xmlns:p14="http://schemas.microsoft.com/office/powerpoint/2010/main" val="3089847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dx.doi.org.ezproxy.uwtsd.ac.uk/10.1080/09575146.2011.652939" TargetMode="External"/><Relationship Id="rId7" Type="http://schemas.openxmlformats.org/officeDocument/2006/relationships/hyperlink" Target="https://doi.org/10.1177/1476718X12448374" TargetMode="External"/><Relationship Id="rId2" Type="http://schemas.openxmlformats.org/officeDocument/2006/relationships/hyperlink" Target="http://www.yor-ok.org.uk/YorOK-Workforce/Common%20core%20of%20skills%20and%20knowledge%20for%20the%20childrens%20workforce.pdf" TargetMode="External"/><Relationship Id="rId1" Type="http://schemas.openxmlformats.org/officeDocument/2006/relationships/slideLayout" Target="../slideLayouts/slideLayout1.xml"/><Relationship Id="rId6" Type="http://schemas.openxmlformats.org/officeDocument/2006/relationships/hyperlink" Target="https://pdfs.semanticscholar.org/c128/691f2615de873dfe544fcb5dc902fe812675.pdf" TargetMode="External"/><Relationship Id="rId5" Type="http://schemas.openxmlformats.org/officeDocument/2006/relationships/hyperlink" Target="http://journals.sagepub.com/doi/abs/10.1177/1476718X07076727" TargetMode="External"/><Relationship Id="rId4" Type="http://schemas.openxmlformats.org/officeDocument/2006/relationships/hyperlink" Target="http://dx.doi.org.ezproxy.uwtsd.ac.uk/10.1080/09575146.2012.697877"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questia.com/library/journal/1P3-3465360101/body-language-an-effective-communication-tool" TargetMode="External"/><Relationship Id="rId7" Type="http://schemas.openxmlformats.org/officeDocument/2006/relationships/hyperlink" Target="http://cssiw.org.uk/docs/cssiw/publications/160303regchildcareen.pdf" TargetMode="External"/><Relationship Id="rId2" Type="http://schemas.openxmlformats.org/officeDocument/2006/relationships/hyperlink" Target="http://www.tandfonline.com.ezproxy.uwtsd.ac.uk/doi/pdf/10.1080/03004279.2011.631560?needAccess=true" TargetMode="External"/><Relationship Id="rId1" Type="http://schemas.openxmlformats.org/officeDocument/2006/relationships/slideLayout" Target="../slideLayouts/slideLayout1.xml"/><Relationship Id="rId6" Type="http://schemas.openxmlformats.org/officeDocument/2006/relationships/hyperlink" Target="http://garyrolfe.net/documents/reflectivepractice1.pdf" TargetMode="External"/><Relationship Id="rId5" Type="http://schemas.openxmlformats.org/officeDocument/2006/relationships/hyperlink" Target="http://dx.doi.org.ezproxy.uwtsd.ac.uk/10.1080/09575141003648357" TargetMode="External"/><Relationship Id="rId4" Type="http://schemas.openxmlformats.org/officeDocument/2006/relationships/hyperlink" Target="http://www.tandfonline.com.ezproxy.uwtsd.ac.uk/doi/full/10.1080/095751403200017904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35795-117B-4234-9FC5-5D37920789FB}"/>
              </a:ext>
            </a:extLst>
          </p:cNvPr>
          <p:cNvSpPr>
            <a:spLocks noGrp="1"/>
          </p:cNvSpPr>
          <p:nvPr>
            <p:ph type="ctrTitle"/>
          </p:nvPr>
        </p:nvSpPr>
        <p:spPr/>
        <p:txBody>
          <a:bodyPr/>
          <a:lstStyle/>
          <a:p>
            <a:r>
              <a:rPr lang="en-GB" dirty="0"/>
              <a:t>The Reflective Adult</a:t>
            </a:r>
          </a:p>
        </p:txBody>
      </p:sp>
      <p:sp>
        <p:nvSpPr>
          <p:cNvPr id="3" name="Subtitle 2">
            <a:extLst>
              <a:ext uri="{FF2B5EF4-FFF2-40B4-BE49-F238E27FC236}">
                <a16:creationId xmlns:a16="http://schemas.microsoft.com/office/drawing/2014/main" id="{2B9F95C9-504F-4BA8-83EB-785260DB3777}"/>
              </a:ext>
            </a:extLst>
          </p:cNvPr>
          <p:cNvSpPr>
            <a:spLocks noGrp="1"/>
          </p:cNvSpPr>
          <p:nvPr>
            <p:ph type="subTitle" idx="1"/>
          </p:nvPr>
        </p:nvSpPr>
        <p:spPr/>
        <p:txBody>
          <a:bodyPr/>
          <a:lstStyle/>
          <a:p>
            <a:r>
              <a:rPr lang="en-GB" dirty="0"/>
              <a:t>Anna Latham - 1201188</a:t>
            </a:r>
          </a:p>
          <a:p>
            <a:endParaRPr lang="en-GB" dirty="0"/>
          </a:p>
        </p:txBody>
      </p:sp>
    </p:spTree>
    <p:extLst>
      <p:ext uri="{BB962C8B-B14F-4D97-AF65-F5344CB8AC3E}">
        <p14:creationId xmlns:p14="http://schemas.microsoft.com/office/powerpoint/2010/main" val="2080698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BEBA8EAE-BF5A-486C-A8C5-ECC9F3942E4B}">
                <a14:imgProps xmlns:a14="http://schemas.microsoft.com/office/drawing/2010/main">
                  <a14:imgLayer r:embed="rId3">
                    <a14:imgEffect>
                      <a14:brightnessContrast bright="25000" contrast="25000"/>
                    </a14:imgEffect>
                  </a14:imgLayer>
                </a14:imgProps>
              </a:ex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2" name="TextBox 1">
            <a:extLst>
              <a:ext uri="{FF2B5EF4-FFF2-40B4-BE49-F238E27FC236}">
                <a16:creationId xmlns:a16="http://schemas.microsoft.com/office/drawing/2014/main" id="{AF58DE15-5E04-4966-A3C6-4DF9FBBE7B2D}"/>
              </a:ext>
            </a:extLst>
          </p:cNvPr>
          <p:cNvSpPr txBox="1"/>
          <p:nvPr/>
        </p:nvSpPr>
        <p:spPr>
          <a:xfrm>
            <a:off x="7852528" y="5941037"/>
            <a:ext cx="2366127" cy="800219"/>
          </a:xfrm>
          <a:prstGeom prst="rect">
            <a:avLst/>
          </a:prstGeom>
          <a:noFill/>
        </p:spPr>
        <p:txBody>
          <a:bodyPr wrap="square" rtlCol="0">
            <a:spAutoFit/>
          </a:bodyPr>
          <a:lstStyle/>
          <a:p>
            <a:r>
              <a:rPr lang="en-GB" sz="3200" dirty="0"/>
              <a:t>Baby Room</a:t>
            </a:r>
          </a:p>
          <a:p>
            <a:r>
              <a:rPr lang="en-GB" sz="1400" dirty="0"/>
              <a:t>(Source</a:t>
            </a:r>
            <a:r>
              <a:rPr lang="en-GB" sz="1400"/>
              <a:t>: Latham</a:t>
            </a:r>
            <a:r>
              <a:rPr lang="en-GB" sz="1400" dirty="0"/>
              <a:t>, 2017)</a:t>
            </a:r>
          </a:p>
        </p:txBody>
      </p:sp>
    </p:spTree>
    <p:extLst>
      <p:ext uri="{BB962C8B-B14F-4D97-AF65-F5344CB8AC3E}">
        <p14:creationId xmlns:p14="http://schemas.microsoft.com/office/powerpoint/2010/main" val="656349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12192000" cy="6857999"/>
          </a:xfrm>
        </p:spPr>
        <p:txBody>
          <a:bodyPr/>
          <a:lstStyle/>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Rectangle 6"/>
          <p:cNvSpPr/>
          <p:nvPr/>
        </p:nvSpPr>
        <p:spPr>
          <a:xfrm>
            <a:off x="4693024" y="1183341"/>
            <a:ext cx="2447364" cy="1089212"/>
          </a:xfrm>
          <a:prstGeom prst="rect">
            <a:avLst/>
          </a:prstGeom>
          <a:noFill/>
          <a:ln w="127000">
            <a:solidFill>
              <a:schemeClr val="accent4">
                <a:lumMod val="40000"/>
                <a:lumOff val="60000"/>
              </a:schemeClr>
            </a:solid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5DA508F3-B207-428E-ADE8-D9F1AAA531DA}"/>
              </a:ext>
            </a:extLst>
          </p:cNvPr>
          <p:cNvSpPr txBox="1"/>
          <p:nvPr/>
        </p:nvSpPr>
        <p:spPr>
          <a:xfrm>
            <a:off x="9901807" y="6211669"/>
            <a:ext cx="2290193" cy="646331"/>
          </a:xfrm>
          <a:prstGeom prst="rect">
            <a:avLst/>
          </a:prstGeom>
          <a:noFill/>
        </p:spPr>
        <p:txBody>
          <a:bodyPr wrap="square" rtlCol="0">
            <a:spAutoFit/>
          </a:bodyPr>
          <a:lstStyle/>
          <a:p>
            <a:r>
              <a:rPr lang="en-GB" dirty="0"/>
              <a:t>(Source: </a:t>
            </a:r>
            <a:r>
              <a:rPr lang="en-GB" dirty="0" err="1"/>
              <a:t>Bassot</a:t>
            </a:r>
            <a:r>
              <a:rPr lang="en-GB" dirty="0"/>
              <a:t>, 2016)</a:t>
            </a:r>
          </a:p>
          <a:p>
            <a:endParaRPr lang="en-GB" dirty="0"/>
          </a:p>
        </p:txBody>
      </p:sp>
    </p:spTree>
    <p:extLst>
      <p:ext uri="{BB962C8B-B14F-4D97-AF65-F5344CB8AC3E}">
        <p14:creationId xmlns:p14="http://schemas.microsoft.com/office/powerpoint/2010/main" val="2925561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12192000" cy="6857999"/>
          </a:xfrm>
        </p:spPr>
        <p:txBody>
          <a:bodyPr/>
          <a:lstStyle/>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Rectangle 6"/>
          <p:cNvSpPr/>
          <p:nvPr/>
        </p:nvSpPr>
        <p:spPr>
          <a:xfrm>
            <a:off x="7758954" y="2447364"/>
            <a:ext cx="2447364" cy="1089212"/>
          </a:xfrm>
          <a:prstGeom prst="rect">
            <a:avLst/>
          </a:prstGeom>
          <a:noFill/>
          <a:ln w="127000">
            <a:solidFill>
              <a:schemeClr val="accent4">
                <a:lumMod val="40000"/>
                <a:lumOff val="60000"/>
              </a:schemeClr>
            </a:solid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5936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12192000" cy="6857999"/>
          </a:xfrm>
        </p:spPr>
        <p:txBody>
          <a:bodyPr/>
          <a:lstStyle/>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Rectangle 6"/>
          <p:cNvSpPr/>
          <p:nvPr/>
        </p:nvSpPr>
        <p:spPr>
          <a:xfrm>
            <a:off x="7839635" y="4370294"/>
            <a:ext cx="2312894" cy="1210235"/>
          </a:xfrm>
          <a:prstGeom prst="rect">
            <a:avLst/>
          </a:prstGeom>
          <a:noFill/>
          <a:ln w="127000">
            <a:solidFill>
              <a:schemeClr val="accent4">
                <a:lumMod val="40000"/>
                <a:lumOff val="60000"/>
              </a:schemeClr>
            </a:solid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7440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12192000" cy="6857999"/>
          </a:xfrm>
        </p:spPr>
        <p:txBody>
          <a:bodyPr/>
          <a:lstStyle/>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Rectangle 6"/>
          <p:cNvSpPr/>
          <p:nvPr/>
        </p:nvSpPr>
        <p:spPr>
          <a:xfrm>
            <a:off x="4625787" y="5607423"/>
            <a:ext cx="2554941" cy="1089212"/>
          </a:xfrm>
          <a:prstGeom prst="rect">
            <a:avLst/>
          </a:prstGeom>
          <a:noFill/>
          <a:ln w="127000">
            <a:solidFill>
              <a:schemeClr val="accent4">
                <a:lumMod val="40000"/>
                <a:lumOff val="60000"/>
              </a:schemeClr>
            </a:solid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9021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12192000" cy="6857999"/>
          </a:xfrm>
        </p:spPr>
        <p:txBody>
          <a:bodyPr/>
          <a:lstStyle/>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Rectangle 6"/>
          <p:cNvSpPr/>
          <p:nvPr/>
        </p:nvSpPr>
        <p:spPr>
          <a:xfrm>
            <a:off x="1524000" y="4289612"/>
            <a:ext cx="2348753" cy="1035424"/>
          </a:xfrm>
          <a:prstGeom prst="rect">
            <a:avLst/>
          </a:prstGeom>
          <a:noFill/>
          <a:ln w="127000">
            <a:solidFill>
              <a:schemeClr val="accent4">
                <a:lumMod val="40000"/>
                <a:lumOff val="60000"/>
              </a:schemeClr>
            </a:solid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39436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12192000" cy="6857999"/>
          </a:xfrm>
        </p:spPr>
        <p:txBody>
          <a:bodyPr/>
          <a:lstStyle/>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7" name="Rectangle 6"/>
          <p:cNvSpPr/>
          <p:nvPr/>
        </p:nvSpPr>
        <p:spPr>
          <a:xfrm>
            <a:off x="1524000" y="2433918"/>
            <a:ext cx="2362199" cy="995081"/>
          </a:xfrm>
          <a:prstGeom prst="rect">
            <a:avLst/>
          </a:prstGeom>
          <a:noFill/>
          <a:ln w="127000">
            <a:solidFill>
              <a:schemeClr val="accent4">
                <a:lumMod val="40000"/>
                <a:lumOff val="60000"/>
              </a:schemeClr>
            </a:solid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65751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E115-1C18-4259-B3A0-69B7A65BD74A}"/>
              </a:ext>
            </a:extLst>
          </p:cNvPr>
          <p:cNvSpPr>
            <a:spLocks noGrp="1"/>
          </p:cNvSpPr>
          <p:nvPr>
            <p:ph type="ctrTitle"/>
          </p:nvPr>
        </p:nvSpPr>
        <p:spPr>
          <a:xfrm>
            <a:off x="0" y="0"/>
            <a:ext cx="12192000" cy="6857999"/>
          </a:xfrm>
        </p:spPr>
        <p:txBody>
          <a:bodyPr>
            <a:normAutofit fontScale="90000"/>
          </a:bodyPr>
          <a:lstStyle/>
          <a:p>
            <a:pPr algn="l"/>
            <a:r>
              <a:rPr lang="en-GB" sz="2700" u="sng" dirty="0"/>
              <a:t>References </a:t>
            </a:r>
            <a:br>
              <a:rPr lang="en-GB" dirty="0"/>
            </a:br>
            <a:br>
              <a:rPr lang="en-GB" sz="1050" dirty="0"/>
            </a:br>
            <a:r>
              <a:rPr lang="en-GB" sz="1800" dirty="0"/>
              <a:t>Abbott, L and Langston, A. (</a:t>
            </a:r>
            <a:r>
              <a:rPr lang="en-GB" sz="1800" dirty="0" err="1"/>
              <a:t>eds</a:t>
            </a:r>
            <a:r>
              <a:rPr lang="en-GB" sz="1800" dirty="0"/>
              <a:t>) (2006) </a:t>
            </a:r>
            <a:r>
              <a:rPr lang="en-GB" sz="1800" i="1" dirty="0"/>
              <a:t>Birth to Three Matters: supporting the framework of effective practice.</a:t>
            </a:r>
            <a:r>
              <a:rPr lang="en-GB" sz="1800" dirty="0"/>
              <a:t> Maidenhead: Open University Press.</a:t>
            </a:r>
            <a:br>
              <a:rPr lang="en-GB" sz="1800" dirty="0"/>
            </a:br>
            <a:r>
              <a:rPr lang="en-GB" sz="1800" dirty="0"/>
              <a:t>Argyris, C. and Schon, D. (1974) </a:t>
            </a:r>
            <a:r>
              <a:rPr lang="en-GB" sz="1800" i="1" dirty="0"/>
              <a:t>Theory in Practice: Increasing Professional Effectiveness.</a:t>
            </a:r>
            <a:r>
              <a:rPr lang="en-GB" sz="1800" dirty="0"/>
              <a:t>  San Francisco: Jossey Bass.</a:t>
            </a:r>
            <a:br>
              <a:rPr lang="en-GB" sz="1800" dirty="0"/>
            </a:br>
            <a:r>
              <a:rPr lang="en-GB" sz="1800" dirty="0" err="1"/>
              <a:t>Bassot</a:t>
            </a:r>
            <a:r>
              <a:rPr lang="en-GB" sz="1800" dirty="0"/>
              <a:t>, B. (2016) The </a:t>
            </a:r>
            <a:r>
              <a:rPr lang="en-GB" sz="1800" i="1" dirty="0"/>
              <a:t>Reflective Journal. </a:t>
            </a:r>
            <a:r>
              <a:rPr lang="en-GB" sz="1800" dirty="0"/>
              <a:t>(2</a:t>
            </a:r>
            <a:r>
              <a:rPr lang="en-GB" sz="1800" baseline="30000" dirty="0"/>
              <a:t>nd</a:t>
            </a:r>
            <a:r>
              <a:rPr lang="en-GB" sz="1800" dirty="0"/>
              <a:t> </a:t>
            </a:r>
            <a:r>
              <a:rPr lang="en-GB" sz="1800" dirty="0" err="1"/>
              <a:t>ed</a:t>
            </a:r>
            <a:r>
              <a:rPr lang="en-GB" sz="1800" dirty="0"/>
              <a:t>).</a:t>
            </a:r>
            <a:r>
              <a:rPr lang="en-GB" sz="1800" i="1" dirty="0"/>
              <a:t> </a:t>
            </a:r>
            <a:r>
              <a:rPr lang="en-GB" sz="1800" dirty="0"/>
              <a:t>London:</a:t>
            </a:r>
            <a:r>
              <a:rPr lang="en-GB" sz="1800" i="1" dirty="0"/>
              <a:t> </a:t>
            </a:r>
            <a:r>
              <a:rPr lang="en-GB" sz="1800" dirty="0"/>
              <a:t>PALGARVE.</a:t>
            </a:r>
            <a:br>
              <a:rPr lang="en-GB" sz="1800" dirty="0"/>
            </a:br>
            <a:r>
              <a:rPr lang="en-GB" sz="1800" dirty="0" err="1"/>
              <a:t>Bassot</a:t>
            </a:r>
            <a:r>
              <a:rPr lang="en-GB" sz="1800" dirty="0"/>
              <a:t>, B. (2016) </a:t>
            </a:r>
            <a:r>
              <a:rPr lang="en-GB" sz="1800" i="1" dirty="0"/>
              <a:t>The Reflective Practice Guide: an interdisciplinary approach to critical reflection</a:t>
            </a:r>
            <a:r>
              <a:rPr lang="en-GB" sz="1800" dirty="0"/>
              <a:t>.  London: Routledge.</a:t>
            </a:r>
            <a:br>
              <a:rPr lang="en-GB" sz="1800" dirty="0"/>
            </a:br>
            <a:r>
              <a:rPr lang="en-GB" sz="1800" dirty="0"/>
              <a:t>Bolton, G. (2012) </a:t>
            </a:r>
            <a:r>
              <a:rPr lang="en-GB" sz="1800" i="1" dirty="0"/>
              <a:t>Reflective Practice: writing and professional development.</a:t>
            </a:r>
            <a:r>
              <a:rPr lang="en-GB" sz="1800" dirty="0"/>
              <a:t> (3</a:t>
            </a:r>
            <a:r>
              <a:rPr lang="en-GB" sz="1800" baseline="30000" dirty="0"/>
              <a:t>rd</a:t>
            </a:r>
            <a:r>
              <a:rPr lang="en-GB" sz="1800" dirty="0"/>
              <a:t> </a:t>
            </a:r>
            <a:r>
              <a:rPr lang="en-GB" sz="1800" dirty="0" err="1"/>
              <a:t>ed</a:t>
            </a:r>
            <a:r>
              <a:rPr lang="en-GB" sz="1800" dirty="0"/>
              <a:t>). London: SAGE.</a:t>
            </a:r>
            <a:br>
              <a:rPr lang="en-GB" sz="1800" dirty="0"/>
            </a:br>
            <a:r>
              <a:rPr lang="en-GB" sz="1800" dirty="0"/>
              <a:t>Bruner, J. (1983) </a:t>
            </a:r>
            <a:r>
              <a:rPr lang="en-GB" sz="1800" i="1" dirty="0"/>
              <a:t>Child’s Talk: learning to use language</a:t>
            </a:r>
            <a:r>
              <a:rPr lang="en-GB" sz="1800" dirty="0"/>
              <a:t>. London: WW Norton &amp; Co.</a:t>
            </a:r>
            <a:br>
              <a:rPr lang="en-GB" sz="1800" dirty="0"/>
            </a:br>
            <a:r>
              <a:rPr lang="en-GB" sz="1800" dirty="0"/>
              <a:t>Children’s Workforce Development Council (2012)The Common Core of Skills and Knowledge for the children’s workforce. </a:t>
            </a:r>
            <a:r>
              <a:rPr lang="en-GB" sz="1800" u="sng" dirty="0">
                <a:hlinkClick r:id="rId2"/>
              </a:rPr>
              <a:t>http://www.yor-ok.org.uk/YorOK-Workforce/Common%20core%20of%20skills%20and%20knowledge%20for%20the%20childrens%20workforce.pdf</a:t>
            </a:r>
            <a:r>
              <a:rPr lang="en-GB" sz="1800" u="sng" dirty="0"/>
              <a:t> </a:t>
            </a:r>
            <a:r>
              <a:rPr lang="en-GB" sz="1800" dirty="0"/>
              <a:t> [Accessed: 17 October 2017].</a:t>
            </a:r>
            <a:br>
              <a:rPr lang="en-GB" sz="1800" dirty="0"/>
            </a:br>
            <a:r>
              <a:rPr lang="en-GB" sz="1800" dirty="0"/>
              <a:t>Clare, A. (2012) </a:t>
            </a:r>
            <a:r>
              <a:rPr lang="en-GB" sz="1800" i="1" dirty="0"/>
              <a:t>Creating a Learning Environment for Babies and Toddlers</a:t>
            </a:r>
            <a:r>
              <a:rPr lang="en-GB" sz="1800" dirty="0"/>
              <a:t>. London: SAGE.</a:t>
            </a:r>
            <a:br>
              <a:rPr lang="en-GB" sz="1800" dirty="0"/>
            </a:br>
            <a:r>
              <a:rPr lang="en-GB" sz="1800" dirty="0"/>
              <a:t>Clark R. M. and Baylis, S. (2012) ‘Wasted down there: policy and practice with the under-threes’, </a:t>
            </a:r>
            <a:r>
              <a:rPr lang="en-GB" sz="1800" i="1" dirty="0"/>
              <a:t>Early Years. </a:t>
            </a:r>
            <a:r>
              <a:rPr lang="en-GB" sz="1800" dirty="0"/>
              <a:t>Volume 32, No. 2, pp. 229-242. December. [On-line]. Available at: </a:t>
            </a:r>
            <a:r>
              <a:rPr lang="en-GB" sz="1800" u="sng" dirty="0">
                <a:hlinkClick r:id="rId3"/>
              </a:rPr>
              <a:t>http://dx.doi.org.ezproxy.uwtsd.ac.uk/10.1080/09575146.2011.652939</a:t>
            </a:r>
            <a:r>
              <a:rPr lang="en-GB" sz="1800" dirty="0"/>
              <a:t> [Accessed: 12th October 2017].</a:t>
            </a:r>
            <a:br>
              <a:rPr lang="en-GB" sz="1800" dirty="0"/>
            </a:br>
            <a:r>
              <a:rPr lang="en-GB" sz="1800" dirty="0" err="1"/>
              <a:t>Elfer</a:t>
            </a:r>
            <a:r>
              <a:rPr lang="en-GB" sz="1800" dirty="0"/>
              <a:t>, P. (2012) ‘Emotion in nursery work: Work Discussion as a model of critical professional reflection’, Early Years Vol. 32, No.2, July, pp. 129-141. [On-line]. Available at: </a:t>
            </a:r>
            <a:r>
              <a:rPr lang="en-GB" sz="1800" u="sng" dirty="0">
                <a:hlinkClick r:id="rId4"/>
              </a:rPr>
              <a:t>http://dx.doi.org.ezproxy.uwtsd.ac.uk/10.1080/09575146.2012.697877</a:t>
            </a:r>
            <a:r>
              <a:rPr lang="en-GB" sz="1800" u="sng" dirty="0"/>
              <a:t> [Accessed 14 October 2017].</a:t>
            </a:r>
            <a:br>
              <a:rPr lang="en-GB" sz="1800" dirty="0"/>
            </a:br>
            <a:r>
              <a:rPr lang="en-GB" sz="1800" dirty="0" err="1"/>
              <a:t>Elfer</a:t>
            </a:r>
            <a:r>
              <a:rPr lang="en-GB" sz="1800" dirty="0"/>
              <a:t>, P. (2007) ‘What are nurseries for? The concept of primary task and its application in differentiating roles and task in nurseries’, </a:t>
            </a:r>
            <a:r>
              <a:rPr lang="en-GB" sz="1800" i="1" dirty="0"/>
              <a:t>Journal of Early Childhood Research</a:t>
            </a:r>
            <a:r>
              <a:rPr lang="en-GB" sz="1800" dirty="0"/>
              <a:t>, Vol.5 No. 2, pp. 169-188. [On-line]. Available at: </a:t>
            </a:r>
            <a:r>
              <a:rPr lang="en-GB" sz="1800" u="sng" dirty="0">
                <a:hlinkClick r:id="rId5"/>
              </a:rPr>
              <a:t>http://journals.sagepub.com/doi/abs/10.1177/1476718X07076727</a:t>
            </a:r>
            <a:r>
              <a:rPr lang="en-GB" sz="1800" dirty="0"/>
              <a:t>  [Accessed: 15</a:t>
            </a:r>
            <a:r>
              <a:rPr lang="en-GB" sz="1800" baseline="30000" dirty="0"/>
              <a:t>th</a:t>
            </a:r>
            <a:r>
              <a:rPr lang="en-GB" sz="1800" dirty="0"/>
              <a:t> October 2017].</a:t>
            </a:r>
            <a:br>
              <a:rPr lang="en-GB" sz="1800" dirty="0"/>
            </a:br>
            <a:r>
              <a:rPr lang="en-GB" sz="1800" dirty="0"/>
              <a:t>Finlay, L. (2008) ‘Reflecting on Reflective practice’ </a:t>
            </a:r>
            <a:r>
              <a:rPr lang="en-GB" sz="1800" u="sng" dirty="0">
                <a:hlinkClick r:id="rId6"/>
              </a:rPr>
              <a:t>https://pdfs.semanticscholar.org/c128/691f2615de873dfe544fcb5dc902fe812675.pdf</a:t>
            </a:r>
            <a:r>
              <a:rPr lang="en-GB" sz="1800" dirty="0"/>
              <a:t> [Accessed 14 October 2017].</a:t>
            </a:r>
            <a:br>
              <a:rPr lang="en-GB" sz="1800" dirty="0"/>
            </a:br>
            <a:r>
              <a:rPr lang="en-GB" sz="1800" dirty="0"/>
              <a:t>‘</a:t>
            </a:r>
            <a:r>
              <a:rPr lang="en-GB" sz="1800" dirty="0" err="1"/>
              <a:t>Goouch</a:t>
            </a:r>
            <a:r>
              <a:rPr lang="en-GB" sz="1800" dirty="0"/>
              <a:t>, K and Powell, S. (2012) ‘Orchestrating professional development for baby room practitioners: raising the stakes in new dialogic encounters’, </a:t>
            </a:r>
            <a:r>
              <a:rPr lang="en-GB" sz="1800" i="1" dirty="0"/>
              <a:t>Journal of Early Childhood Research</a:t>
            </a:r>
            <a:r>
              <a:rPr lang="en-GB" sz="1800" dirty="0"/>
              <a:t>, Volume 11, No 1, pp. 78-92. [On-line]. Available at: </a:t>
            </a:r>
            <a:r>
              <a:rPr lang="en-GB" sz="1800" u="sng" dirty="0">
                <a:hlinkClick r:id="rId7"/>
              </a:rPr>
              <a:t>https://doi.org/10.1177/1476718X12448374</a:t>
            </a:r>
            <a:r>
              <a:rPr lang="en-GB" sz="1800" dirty="0"/>
              <a:t> [Accessed: 12th October 2017].</a:t>
            </a:r>
            <a:br>
              <a:rPr lang="en-GB" sz="1800" dirty="0"/>
            </a:br>
            <a:r>
              <a:rPr lang="en-GB" sz="1800" dirty="0"/>
              <a:t>Hammond, R. A. (2009) </a:t>
            </a:r>
            <a:r>
              <a:rPr lang="en-GB" sz="1800" i="1" dirty="0"/>
              <a:t>Respecting Babies: A New Look at Magda Gerber’s RIE Approach</a:t>
            </a:r>
            <a:r>
              <a:rPr lang="en-GB" sz="1800" dirty="0"/>
              <a:t>. Washington: Zero to Three.</a:t>
            </a:r>
            <a:br>
              <a:rPr lang="en-GB" sz="1800" dirty="0"/>
            </a:br>
            <a:r>
              <a:rPr lang="en-GB" sz="1800" dirty="0"/>
              <a:t>Manning-Morton, J. (2006) ‘The personal is professional: professionalism and the birth to three practitioners’. </a:t>
            </a:r>
            <a:r>
              <a:rPr lang="en-GB" sz="1800" i="1" dirty="0"/>
              <a:t>Contemporary issues in Early Childhood</a:t>
            </a:r>
            <a:r>
              <a:rPr lang="en-GB" sz="1800" dirty="0"/>
              <a:t> Volume 7, No. 1 pp. 42-52.</a:t>
            </a:r>
            <a:br>
              <a:rPr lang="en-GB" sz="900" dirty="0"/>
            </a:br>
            <a:endParaRPr lang="en-GB" dirty="0"/>
          </a:p>
        </p:txBody>
      </p:sp>
    </p:spTree>
    <p:extLst>
      <p:ext uri="{BB962C8B-B14F-4D97-AF65-F5344CB8AC3E}">
        <p14:creationId xmlns:p14="http://schemas.microsoft.com/office/powerpoint/2010/main" val="2754391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BB6EE-2934-4DCE-A3BF-C571117BA243}"/>
              </a:ext>
            </a:extLst>
          </p:cNvPr>
          <p:cNvSpPr>
            <a:spLocks noGrp="1"/>
          </p:cNvSpPr>
          <p:nvPr>
            <p:ph type="ctrTitle"/>
          </p:nvPr>
        </p:nvSpPr>
        <p:spPr>
          <a:xfrm>
            <a:off x="0" y="0"/>
            <a:ext cx="12192000" cy="6858000"/>
          </a:xfrm>
        </p:spPr>
        <p:txBody>
          <a:bodyPr>
            <a:normAutofit fontScale="90000"/>
          </a:bodyPr>
          <a:lstStyle/>
          <a:p>
            <a:pPr algn="l"/>
            <a:r>
              <a:rPr lang="en-GB" sz="2700" u="sng" dirty="0"/>
              <a:t>References continued </a:t>
            </a:r>
            <a:br>
              <a:rPr lang="en-GB" sz="1800" dirty="0"/>
            </a:br>
            <a:r>
              <a:rPr lang="en-GB" sz="1800" dirty="0"/>
              <a:t>Mistry, M. and Barnes, D. (2013) ‘The use of Makaton for supporting talk, through play, for pupils who have English as an Additional Language (EAL) in the Foundation Stage,’</a:t>
            </a:r>
            <a:r>
              <a:rPr lang="en-GB" sz="1800" i="1" dirty="0"/>
              <a:t> Education</a:t>
            </a:r>
            <a:r>
              <a:rPr lang="en-GB" sz="1800" dirty="0"/>
              <a:t> Volume 3, No. 13. pp. 603-616. Available at: </a:t>
            </a:r>
            <a:r>
              <a:rPr lang="en-GB" sz="1800" u="sng" dirty="0">
                <a:hlinkClick r:id="rId2"/>
              </a:rPr>
              <a:t>http://www.tandfonline.com.ezproxy.uwtsd.ac.uk/doi/pdf/10.1080/03004279.2011.631560?needAccess=true</a:t>
            </a:r>
            <a:r>
              <a:rPr lang="en-GB" sz="1800" u="sng" dirty="0"/>
              <a:t> </a:t>
            </a:r>
            <a:r>
              <a:rPr lang="en-GB" sz="1800" dirty="0"/>
              <a:t>[Accessed 14 October 2017].</a:t>
            </a:r>
            <a:br>
              <a:rPr lang="en-GB" sz="1800" dirty="0"/>
            </a:br>
            <a:r>
              <a:rPr lang="en-GB" sz="1800" dirty="0"/>
              <a:t>Osterman, K and Kottkamp, R. (2004</a:t>
            </a:r>
            <a:r>
              <a:rPr lang="en-GB" sz="1800" i="1" dirty="0"/>
              <a:t>) Reflective Practice for Educators: Professional Development to improve Student Learning. </a:t>
            </a:r>
            <a:r>
              <a:rPr lang="en-GB" sz="1800" dirty="0"/>
              <a:t>London: SAGE.</a:t>
            </a:r>
            <a:br>
              <a:rPr lang="en-GB" sz="1800" dirty="0"/>
            </a:br>
            <a:r>
              <a:rPr lang="en-GB" sz="1800" dirty="0"/>
              <a:t>Page, J.; Clare, A. and Nutbrown, C. (2013) </a:t>
            </a:r>
            <a:r>
              <a:rPr lang="en-GB" sz="1800" i="1" dirty="0"/>
              <a:t>Working with Babies and Children From Birth to Three Years. </a:t>
            </a:r>
            <a:r>
              <a:rPr lang="en-GB" sz="1800" dirty="0"/>
              <a:t>London: SAGE.</a:t>
            </a:r>
            <a:br>
              <a:rPr lang="en-GB" sz="1800" dirty="0"/>
            </a:br>
            <a:r>
              <a:rPr lang="en-GB" sz="1800" dirty="0"/>
              <a:t>Paige-Smith, A. and Craft, A. (</a:t>
            </a:r>
            <a:r>
              <a:rPr lang="en-GB" sz="1800" dirty="0" err="1"/>
              <a:t>eds</a:t>
            </a:r>
            <a:r>
              <a:rPr lang="en-GB" sz="1800" dirty="0"/>
              <a:t>) (2008) </a:t>
            </a:r>
            <a:r>
              <a:rPr lang="en-GB" sz="1800" i="1" dirty="0"/>
              <a:t>Developing Reflective Practice in the Early Years</a:t>
            </a:r>
            <a:r>
              <a:rPr lang="en-GB" sz="1800" dirty="0"/>
              <a:t>. Maidenhead: Open University Press.</a:t>
            </a:r>
            <a:br>
              <a:rPr lang="en-GB" sz="1800" dirty="0"/>
            </a:br>
            <a:r>
              <a:rPr lang="en-GB" sz="1800" dirty="0"/>
              <a:t>Patel, D. (2014) ‘Body Language: An Effective Communication Tool’, </a:t>
            </a:r>
            <a:r>
              <a:rPr lang="en-GB" sz="1800" i="1" dirty="0"/>
              <a:t>The IUP Journal of English</a:t>
            </a:r>
            <a:r>
              <a:rPr lang="en-GB" sz="1800" dirty="0"/>
              <a:t> </a:t>
            </a:r>
            <a:r>
              <a:rPr lang="en-GB" sz="1800" i="1" dirty="0"/>
              <a:t>Studies,</a:t>
            </a:r>
            <a:r>
              <a:rPr lang="en-GB" sz="1800" dirty="0"/>
              <a:t> Volume IX, No. 2 pp. 90-95. [On-line]. Available at: </a:t>
            </a:r>
            <a:r>
              <a:rPr lang="en-GB" sz="1800" u="sng" dirty="0">
                <a:hlinkClick r:id="rId3"/>
              </a:rPr>
              <a:t>https://www.questia.com/library/journal/1P3-3465360101/body-language-an-effective-communication-tool</a:t>
            </a:r>
            <a:r>
              <a:rPr lang="en-GB" sz="1800" dirty="0"/>
              <a:t> [Accessed 13 October, 2017].</a:t>
            </a:r>
            <a:br>
              <a:rPr lang="en-GB" sz="1800" dirty="0"/>
            </a:br>
            <a:r>
              <a:rPr lang="en-GB" sz="1800" dirty="0"/>
              <a:t>Pugh, G. and Duffy, B. (</a:t>
            </a:r>
            <a:r>
              <a:rPr lang="en-GB" sz="1800" dirty="0" err="1"/>
              <a:t>eds</a:t>
            </a:r>
            <a:r>
              <a:rPr lang="en-GB" sz="1800" dirty="0"/>
              <a:t>) </a:t>
            </a:r>
            <a:r>
              <a:rPr lang="en-GB" sz="1800" i="1" dirty="0"/>
              <a:t>Contemporary Issues in the Early Years.</a:t>
            </a:r>
            <a:r>
              <a:rPr lang="en-GB" sz="1800" dirty="0"/>
              <a:t> (6</a:t>
            </a:r>
            <a:r>
              <a:rPr lang="en-GB" sz="1800" baseline="30000" dirty="0"/>
              <a:t>th</a:t>
            </a:r>
            <a:r>
              <a:rPr lang="en-GB" sz="1800" dirty="0"/>
              <a:t> </a:t>
            </a:r>
            <a:r>
              <a:rPr lang="en-GB" sz="1800" dirty="0" err="1"/>
              <a:t>ed</a:t>
            </a:r>
            <a:r>
              <a:rPr lang="en-GB" sz="1800" dirty="0"/>
              <a:t>). London: SAGE.</a:t>
            </a:r>
            <a:br>
              <a:rPr lang="en-GB" sz="1800" dirty="0"/>
            </a:br>
            <a:r>
              <a:rPr lang="en-GB" sz="1800" dirty="0"/>
              <a:t>Rayna, S. (2010) ‘Professional practices with under‐ones in French and Japanese day care centres’, </a:t>
            </a:r>
            <a:r>
              <a:rPr lang="en-GB" sz="1800" i="1" dirty="0"/>
              <a:t>Early Years.</a:t>
            </a:r>
            <a:r>
              <a:rPr lang="en-GB" sz="1800" dirty="0"/>
              <a:t> Volume 24, No. 1, October. [On-line]. Available at: </a:t>
            </a:r>
            <a:r>
              <a:rPr lang="en-GB" sz="1800" u="sng" dirty="0">
                <a:hlinkClick r:id="rId4"/>
              </a:rPr>
              <a:t>http://www.tandfonline.com.ezproxy.uwtsd.ac.uk/doi/full/10.1080/0957514032000179043</a:t>
            </a:r>
            <a:r>
              <a:rPr lang="en-GB" sz="1800" dirty="0"/>
              <a:t> [Accessed: 12th October 2017].</a:t>
            </a:r>
            <a:br>
              <a:rPr lang="en-GB" sz="1800" dirty="0"/>
            </a:br>
            <a:r>
              <a:rPr lang="en-GB" sz="1800" dirty="0"/>
              <a:t>Read, V. (2010) </a:t>
            </a:r>
            <a:r>
              <a:rPr lang="en-GB" sz="1800" i="1" dirty="0"/>
              <a:t>Developing Attachment in Early Years Settings</a:t>
            </a:r>
            <a:r>
              <a:rPr lang="en-GB" sz="1800" dirty="0"/>
              <a:t>. Abingdon: Routledge.</a:t>
            </a:r>
            <a:br>
              <a:rPr lang="en-GB" sz="1800" dirty="0"/>
            </a:br>
            <a:r>
              <a:rPr lang="en-GB" sz="1800" dirty="0" err="1"/>
              <a:t>Recchia</a:t>
            </a:r>
            <a:r>
              <a:rPr lang="en-GB" sz="1800" dirty="0"/>
              <a:t>, S. and Shin, M. (2010)’Baby teachers’: how pre-service early childhood students transform their conceptions of teaching and learning through an infant practicum’ </a:t>
            </a:r>
            <a:r>
              <a:rPr lang="en-GB" sz="1800" i="1" dirty="0"/>
              <a:t>Early Years.</a:t>
            </a:r>
            <a:r>
              <a:rPr lang="en-GB" sz="1800" dirty="0"/>
              <a:t> Volume 30, May. No.10 pp. 135-145 [On-line]. Available at: </a:t>
            </a:r>
            <a:r>
              <a:rPr lang="en-GB" sz="1800" u="sng" dirty="0">
                <a:hlinkClick r:id="rId5"/>
              </a:rPr>
              <a:t>http://dx.doi.org.ezproxy.uwtsd.ac.uk/10.1080/09575141003648357</a:t>
            </a:r>
            <a:r>
              <a:rPr lang="en-GB" sz="1800" dirty="0"/>
              <a:t>  [Accessed 19 October 2017].</a:t>
            </a:r>
            <a:br>
              <a:rPr lang="en-GB" sz="1800" dirty="0"/>
            </a:br>
            <a:r>
              <a:rPr lang="en-GB" sz="1800" dirty="0"/>
              <a:t>Reed, M. and Canning, N. (</a:t>
            </a:r>
            <a:r>
              <a:rPr lang="en-GB" sz="1800" dirty="0" err="1"/>
              <a:t>eds</a:t>
            </a:r>
            <a:r>
              <a:rPr lang="en-GB" sz="1800" dirty="0"/>
              <a:t>) (2010) </a:t>
            </a:r>
            <a:r>
              <a:rPr lang="en-GB" sz="1800" i="1" dirty="0"/>
              <a:t>Reflective Practice in the Early Years. </a:t>
            </a:r>
            <a:r>
              <a:rPr lang="en-GB" sz="1800" dirty="0"/>
              <a:t>London: SAGE.</a:t>
            </a:r>
            <a:br>
              <a:rPr lang="en-GB" sz="1800" dirty="0"/>
            </a:br>
            <a:r>
              <a:rPr lang="en-GB" sz="1800" dirty="0"/>
              <a:t>Reed, M. and Canning, N. (</a:t>
            </a:r>
            <a:r>
              <a:rPr lang="en-GB" sz="1800" dirty="0" err="1"/>
              <a:t>eds</a:t>
            </a:r>
            <a:r>
              <a:rPr lang="en-GB" sz="1800" dirty="0"/>
              <a:t>) (2012) </a:t>
            </a:r>
            <a:r>
              <a:rPr lang="en-GB" sz="1800" i="1" dirty="0"/>
              <a:t>Implementing Quality Improvement and Change in the Early Years. </a:t>
            </a:r>
            <a:r>
              <a:rPr lang="en-GB" sz="1800" dirty="0"/>
              <a:t>London: SAGE.</a:t>
            </a:r>
            <a:br>
              <a:rPr lang="en-GB" sz="1800" dirty="0"/>
            </a:br>
            <a:r>
              <a:rPr lang="en-GB" sz="1800" dirty="0"/>
              <a:t>Reed, M. and Walker, R. (</a:t>
            </a:r>
            <a:r>
              <a:rPr lang="en-GB" sz="1800" dirty="0" err="1"/>
              <a:t>eds</a:t>
            </a:r>
            <a:r>
              <a:rPr lang="en-GB" sz="1800" dirty="0"/>
              <a:t>) (2015) </a:t>
            </a:r>
            <a:r>
              <a:rPr lang="en-GB" sz="1800" i="1" dirty="0"/>
              <a:t>A Critical Companion to Early Childhood</a:t>
            </a:r>
            <a:r>
              <a:rPr lang="en-GB" sz="1800" dirty="0"/>
              <a:t>. London: SAGE.</a:t>
            </a:r>
            <a:br>
              <a:rPr lang="en-GB" sz="1800" dirty="0"/>
            </a:br>
            <a:r>
              <a:rPr lang="en-GB" sz="1800" dirty="0"/>
              <a:t>Rolfe, G. (2002) ‘Reflective practice: where now?’ </a:t>
            </a:r>
            <a:r>
              <a:rPr lang="en-GB" sz="1800" u="sng" dirty="0">
                <a:hlinkClick r:id="rId6"/>
              </a:rPr>
              <a:t>http://garyrolfe.net/documents/reflectivepractice1.pdf</a:t>
            </a:r>
            <a:r>
              <a:rPr lang="en-GB" sz="1800" dirty="0"/>
              <a:t> [Accessed 14 October 2017].</a:t>
            </a:r>
            <a:br>
              <a:rPr lang="en-GB" sz="1800" dirty="0"/>
            </a:br>
            <a:r>
              <a:rPr lang="en-GB" sz="1800" dirty="0"/>
              <a:t>Tsang, A.K.T. (2011) ‘In-class reflective group discussion as a strategy for the development of students as evolving professionals’, </a:t>
            </a:r>
            <a:r>
              <a:rPr lang="en-GB" sz="1800" i="1" dirty="0"/>
              <a:t>International Journal for the Scholarship of Teaching and Learning’, </a:t>
            </a:r>
            <a:r>
              <a:rPr lang="en-GB" sz="1800" dirty="0"/>
              <a:t> Volume 5, No. 1 pp. 1-17.</a:t>
            </a:r>
            <a:br>
              <a:rPr lang="en-GB" sz="1800" dirty="0"/>
            </a:br>
            <a:r>
              <a:rPr lang="en-GB" sz="1800" dirty="0"/>
              <a:t>Vygotsky, L. (1978) </a:t>
            </a:r>
            <a:r>
              <a:rPr lang="en-GB" sz="1800" i="1" dirty="0"/>
              <a:t>Mind in Society: The development of higher processes</a:t>
            </a:r>
            <a:r>
              <a:rPr lang="en-GB" sz="1800" dirty="0"/>
              <a:t>.  Cambridge: Harvard University.</a:t>
            </a:r>
            <a:br>
              <a:rPr lang="en-GB" sz="1800" dirty="0"/>
            </a:br>
            <a:r>
              <a:rPr lang="en-GB" sz="1800" dirty="0"/>
              <a:t>Ward, U. (2013) </a:t>
            </a:r>
            <a:r>
              <a:rPr lang="en-GB" sz="1800" i="1" dirty="0"/>
              <a:t>Working with Parents in the Early Years</a:t>
            </a:r>
            <a:r>
              <a:rPr lang="en-GB" sz="1800" dirty="0"/>
              <a:t>. (2</a:t>
            </a:r>
            <a:r>
              <a:rPr lang="en-GB" sz="1800" baseline="30000" dirty="0"/>
              <a:t>nd</a:t>
            </a:r>
            <a:r>
              <a:rPr lang="en-GB" sz="1800" dirty="0"/>
              <a:t> </a:t>
            </a:r>
            <a:r>
              <a:rPr lang="en-GB" sz="1800" dirty="0" err="1"/>
              <a:t>ed</a:t>
            </a:r>
            <a:r>
              <a:rPr lang="en-GB" sz="1800" dirty="0"/>
              <a:t>). London: SAGE</a:t>
            </a:r>
            <a:br>
              <a:rPr lang="en-GB" sz="1800" dirty="0"/>
            </a:br>
            <a:r>
              <a:rPr lang="en-GB" sz="1800" dirty="0"/>
              <a:t>Welsh Government (2016) CISSW National minimum Standards for Regulated Childcare for Children up to the age of 12 years Revised March 2016 Available at: </a:t>
            </a:r>
            <a:r>
              <a:rPr lang="en-GB" sz="1800" u="sng" dirty="0">
                <a:hlinkClick r:id="rId7"/>
              </a:rPr>
              <a:t>http://cssiw.org.uk/docs/cssiw/publications/160303regchildcareen.pdf</a:t>
            </a:r>
            <a:r>
              <a:rPr lang="en-GB" sz="1800" u="sng" dirty="0"/>
              <a:t> </a:t>
            </a:r>
            <a:r>
              <a:rPr lang="en-GB" sz="1800" dirty="0"/>
              <a:t>[Accessed 19 October 2017].</a:t>
            </a:r>
            <a:br>
              <a:rPr lang="en-GB" sz="1800" dirty="0"/>
            </a:br>
            <a:r>
              <a:rPr lang="en-GB" sz="1800" dirty="0" err="1"/>
              <a:t>Whalley</a:t>
            </a:r>
            <a:r>
              <a:rPr lang="en-GB" sz="1800" dirty="0"/>
              <a:t>, M.E. (2011) </a:t>
            </a:r>
            <a:r>
              <a:rPr lang="en-GB" sz="1800" i="1" dirty="0"/>
              <a:t>Leading Practice in the Early Years Settings</a:t>
            </a:r>
            <a:r>
              <a:rPr lang="en-GB" sz="1800" dirty="0"/>
              <a:t> (2</a:t>
            </a:r>
            <a:r>
              <a:rPr lang="en-GB" sz="1800" baseline="30000" dirty="0"/>
              <a:t>nd</a:t>
            </a:r>
            <a:r>
              <a:rPr lang="en-GB" sz="1800" dirty="0"/>
              <a:t> </a:t>
            </a:r>
            <a:r>
              <a:rPr lang="en-GB" sz="1800" dirty="0" err="1"/>
              <a:t>ed</a:t>
            </a:r>
            <a:r>
              <a:rPr lang="en-GB" sz="1800" dirty="0"/>
              <a:t>). Exeter: Learning Matters Ltd.</a:t>
            </a:r>
            <a:br>
              <a:rPr lang="en-GB" dirty="0"/>
            </a:br>
            <a:endParaRPr lang="en-GB" sz="1200" dirty="0"/>
          </a:p>
        </p:txBody>
      </p:sp>
    </p:spTree>
    <p:extLst>
      <p:ext uri="{BB962C8B-B14F-4D97-AF65-F5344CB8AC3E}">
        <p14:creationId xmlns:p14="http://schemas.microsoft.com/office/powerpoint/2010/main" val="88488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26</Words>
  <Application>Microsoft Office PowerPoint</Application>
  <PresentationFormat>Widescreen</PresentationFormat>
  <Paragraphs>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 Reflective Adult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Abbott, L and Langston, A. (eds) (2006) Birth to Three Matters: supporting the framework of effective practice. Maidenhead: Open University Press. Argyris, C. and Schon, D. (1974) Theory in Practice: Increasing Professional Effectiveness.  San Francisco: Jossey Bass. Bassot, B. (2016) The Reflective Journal. (2nd ed). London: PALGARVE. Bassot, B. (2016) The Reflective Practice Guide: an interdisciplinary approach to critical reflection.  London: Routledge. Bolton, G. (2012) Reflective Practice: writing and professional development. (3rd ed). London: SAGE. Bruner, J. (1983) Child’s Talk: learning to use language. London: WW Norton &amp; Co. Children’s Workforce Development Council (2012)The Common Core of Skills and Knowledge for the children’s workforce. http://www.yor-ok.org.uk/YorOK-Workforce/Common%20core%20of%20skills%20and%20knowledge%20for%20the%20childrens%20workforce.pdf  [Accessed: 17 October 2017]. Clare, A. (2012) Creating a Learning Environment for Babies and Toddlers. London: SAGE. Clark R. M. and Baylis, S. (2012) ‘Wasted down there: policy and practice with the under-threes’, Early Years. Volume 32, No. 2, pp. 229-242. December. [On-line]. Available at: http://dx.doi.org.ezproxy.uwtsd.ac.uk/10.1080/09575146.2011.652939 [Accessed: 12th October 2017]. Elfer, P. (2012) ‘Emotion in nursery work: Work Discussion as a model of critical professional reflection’, Early Years Vol. 32, No.2, July, pp. 129-141. [On-line]. Available at: http://dx.doi.org.ezproxy.uwtsd.ac.uk/10.1080/09575146.2012.697877 [Accessed 14 October 2017]. Elfer, P. (2007) ‘What are nurseries for? The concept of primary task and its application in differentiating roles and task in nurseries’, Journal of Early Childhood Research, Vol.5 No. 2, pp. 169-188. [On-line]. Available at: http://journals.sagepub.com/doi/abs/10.1177/1476718X07076727  [Accessed: 15th October 2017]. Finlay, L. (2008) ‘Reflecting on Reflective practice’ https://pdfs.semanticscholar.org/c128/691f2615de873dfe544fcb5dc902fe812675.pdf [Accessed 14 October 2017]. ‘Goouch, K and Powell, S. (2012) ‘Orchestrating professional development for baby room practitioners: raising the stakes in new dialogic encounters’, Journal of Early Childhood Research, Volume 11, No 1, pp. 78-92. [On-line]. Available at: https://doi.org/10.1177/1476718X12448374 [Accessed: 12th October 2017]. Hammond, R. A. (2009) Respecting Babies: A New Look at Magda Gerber’s RIE Approach. Washington: Zero to Three. Manning-Morton, J. (2006) ‘The personal is professional: professionalism and the birth to three practitioners’. Contemporary issues in Early Childhood Volume 7, No. 1 pp. 42-52. </vt:lpstr>
      <vt:lpstr>References continued  Mistry, M. and Barnes, D. (2013) ‘The use of Makaton for supporting talk, through play, for pupils who have English as an Additional Language (EAL) in the Foundation Stage,’ Education Volume 3, No. 13. pp. 603-616. Available at: http://www.tandfonline.com.ezproxy.uwtsd.ac.uk/doi/pdf/10.1080/03004279.2011.631560?needAccess=true [Accessed 14 October 2017]. Osterman, K and Kottkamp, R. (2004) Reflective Practice for Educators: Professional Development to improve Student Learning. London: SAGE. Page, J.; Clare, A. and Nutbrown, C. (2013) Working with Babies and Children From Birth to Three Years. London: SAGE. Paige-Smith, A. and Craft, A. (eds) (2008) Developing Reflective Practice in the Early Years. Maidenhead: Open University Press. Patel, D. (2014) ‘Body Language: An Effective Communication Tool’, The IUP Journal of English Studies, Volume IX, No. 2 pp. 90-95. [On-line]. Available at: https://www.questia.com/library/journal/1P3-3465360101/body-language-an-effective-communication-tool [Accessed 13 October, 2017]. Pugh, G. and Duffy, B. (eds) Contemporary Issues in the Early Years. (6th ed). London: SAGE. Rayna, S. (2010) ‘Professional practices with under‐ones in French and Japanese day care centres’, Early Years. Volume 24, No. 1, October. [On-line]. Available at: http://www.tandfonline.com.ezproxy.uwtsd.ac.uk/doi/full/10.1080/0957514032000179043 [Accessed: 12th October 2017]. Read, V. (2010) Developing Attachment in Early Years Settings. Abingdon: Routledge. Recchia, S. and Shin, M. (2010)’Baby teachers’: how pre-service early childhood students transform their conceptions of teaching and learning through an infant practicum’ Early Years. Volume 30, May. No.10 pp. 135-145 [On-line]. Available at: http://dx.doi.org.ezproxy.uwtsd.ac.uk/10.1080/09575141003648357  [Accessed 19 October 2017]. Reed, M. and Canning, N. (eds) (2010) Reflective Practice in the Early Years. London: SAGE. Reed, M. and Canning, N. (eds) (2012) Implementing Quality Improvement and Change in the Early Years. London: SAGE. Reed, M. and Walker, R. (eds) (2015) A Critical Companion to Early Childhood. London: SAGE. Rolfe, G. (2002) ‘Reflective practice: where now?’ http://garyrolfe.net/documents/reflectivepractice1.pdf [Accessed 14 October 2017]. Tsang, A.K.T. (2011) ‘In-class reflective group discussion as a strategy for the development of students as evolving professionals’, International Journal for the Scholarship of Teaching and Learning’,  Volume 5, No. 1 pp. 1-17. Vygotsky, L. (1978) Mind in Society: The development of higher processes.  Cambridge: Harvard University. Ward, U. (2013) Working with Parents in the Early Years. (2nd ed). London: SAGE Welsh Government (2016) CISSW National minimum Standards for Regulated Childcare for Children up to the age of 12 years Revised March 2016 Available at: http://cssiw.org.uk/docs/cssiw/publications/160303regchildcareen.pdf [Accessed 19 October 2017]. Whalley, M.E. (2011) Leading Practice in the Early Years Settings (2nd ed). Exeter: Learning Matters Ltd.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Latham</dc:creator>
  <cp:lastModifiedBy>Anna Latham</cp:lastModifiedBy>
  <cp:revision>6</cp:revision>
  <dcterms:created xsi:type="dcterms:W3CDTF">2017-10-23T16:13:39Z</dcterms:created>
  <dcterms:modified xsi:type="dcterms:W3CDTF">2017-10-26T19:05:10Z</dcterms:modified>
</cp:coreProperties>
</file>