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8"/>
  </p:notesMasterIdLst>
  <p:sldIdLst>
    <p:sldId id="257" r:id="rId5"/>
    <p:sldId id="258" r:id="rId6"/>
    <p:sldId id="269" r:id="rId7"/>
  </p:sldIdLst>
  <p:sldSz cx="12192000" cy="6858000"/>
  <p:notesSz cx="6797675" cy="9926638"/>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0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66F45D-B81C-4A08-841B-991118670C99}" v="141" dt="2021-03-09T19:51:00.953"/>
    <p1510:client id="{21EF973D-A93E-44FC-88FA-0D9AC73A7D19}" v="1424" dt="2021-03-05T09:28:03.450"/>
    <p1510:client id="{2BCD458A-3EA8-4A76-B81E-CE04ED3E8C96}" v="404" dt="2021-03-05T08:19:29.074"/>
    <p1510:client id="{53FDB285-0FF2-417C-A0AF-033A499086F0}" v="436" dt="2021-03-09T18:25:29.568"/>
    <p1510:client id="{C3305D24-DBDC-4B6E-ACCD-A51235DA65E4}" v="100" dt="2021-03-09T18:34:10.990"/>
    <p1510:client id="{FB565ABC-B087-4B60-AF20-201885A54BAB}" v="397" dt="2021-03-08T22:55:28.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DC1D111-863B-4623-A6DE-5A97526E3F61}" type="datetimeFigureOut">
              <a:rPr lang="en-GB"/>
              <a:t>09/03/2021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16EEB53-7039-4710-AE0B-43779B8F8357}" type="slidenum">
              <a:rPr lang="en-GB"/>
              <a:t>‹#›</a:t>
            </a:fld>
            <a:endParaRPr lang="en-GB"/>
          </a:p>
        </p:txBody>
      </p:sp>
    </p:spTree>
    <p:extLst>
      <p:ext uri="{BB962C8B-B14F-4D97-AF65-F5344CB8AC3E}">
        <p14:creationId xmlns:p14="http://schemas.microsoft.com/office/powerpoint/2010/main" val="4221072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3/9/2021</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9705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67259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58637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50629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15116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4220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89988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2662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5853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3006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49376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63305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8248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3726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5034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09965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0699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3/9/2021</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36114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file:///C:\Users\usert\Downloads\keeping-learners-safe-the-role-of-local-authorities-governing-bodies-and-proprietors-of-independent-schools-under-the-education-act.pdf" TargetMode="External"/><Relationship Id="rId7" Type="http://schemas.openxmlformats.org/officeDocument/2006/relationships/hyperlink" Target="https://www.unicef.org.uk/what-we-do/un-convention-child-rights/" TargetMode="External"/><Relationship Id="rId2" Type="http://schemas.openxmlformats.org/officeDocument/2006/relationships/hyperlink" Target="https://www.educare.co.uk/courses/child-protection-education" TargetMode="External"/><Relationship Id="rId1" Type="http://schemas.openxmlformats.org/officeDocument/2006/relationships/slideLayout" Target="../slideLayouts/slideLayout2.xml"/><Relationship Id="rId6" Type="http://schemas.openxmlformats.org/officeDocument/2006/relationships/hyperlink" Target="https://www.safeguardinginschools.co.uk/safeguarding-and-governors/what-is-safeguarding/" TargetMode="External"/><Relationship Id="rId5" Type="http://schemas.openxmlformats.org/officeDocument/2006/relationships/hyperlink" Target="https://learning.nspcc.org.uk/safeguarding-child-protection" TargetMode="External"/><Relationship Id="rId4" Type="http://schemas.openxmlformats.org/officeDocument/2006/relationships/hyperlink" Target="https://assets.publishing.service.gov.uk/government/uploads/system/uploads/attachment_data/file/954314/Keeping_children_safe_in_education_2020_-_Update_-_January_202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6E9B9BB3-AA60-418B-8A33-D4B32F9032D0}"/>
              </a:ext>
            </a:extLst>
          </p:cNvPr>
          <p:cNvSpPr/>
          <p:nvPr/>
        </p:nvSpPr>
        <p:spPr>
          <a:xfrm>
            <a:off x="1679121" y="1284514"/>
            <a:ext cx="6436179" cy="1973035"/>
          </a:xfrm>
          <a:prstGeom prst="roundRect">
            <a:avLst/>
          </a:prstGeom>
          <a:solidFill>
            <a:srgbClr val="00B0F0"/>
          </a:solid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4341242A-4798-4CEE-A349-195786C630C8}"/>
              </a:ext>
            </a:extLst>
          </p:cNvPr>
          <p:cNvSpPr txBox="1"/>
          <p:nvPr/>
        </p:nvSpPr>
        <p:spPr>
          <a:xfrm>
            <a:off x="4149457" y="3453361"/>
            <a:ext cx="478131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What is child protection?</a:t>
            </a:r>
          </a:p>
        </p:txBody>
      </p:sp>
      <p:sp>
        <p:nvSpPr>
          <p:cNvPr id="3" name="TextBox 2">
            <a:extLst>
              <a:ext uri="{FF2B5EF4-FFF2-40B4-BE49-F238E27FC236}">
                <a16:creationId xmlns:a16="http://schemas.microsoft.com/office/drawing/2014/main" id="{A69B57E9-B72B-4C89-A7C1-1E367837167A}"/>
              </a:ext>
            </a:extLst>
          </p:cNvPr>
          <p:cNvSpPr txBox="1"/>
          <p:nvPr/>
        </p:nvSpPr>
        <p:spPr>
          <a:xfrm>
            <a:off x="2552831" y="604879"/>
            <a:ext cx="423047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What is safeguarding?</a:t>
            </a:r>
            <a:endParaRPr lang="en-GB" sz="3200"/>
          </a:p>
        </p:txBody>
      </p:sp>
      <p:sp>
        <p:nvSpPr>
          <p:cNvPr id="4" name="TextBox 3">
            <a:extLst>
              <a:ext uri="{FF2B5EF4-FFF2-40B4-BE49-F238E27FC236}">
                <a16:creationId xmlns:a16="http://schemas.microsoft.com/office/drawing/2014/main" id="{75DD45D0-18FA-422D-99A3-F5804071F9F9}"/>
              </a:ext>
            </a:extLst>
          </p:cNvPr>
          <p:cNvSpPr txBox="1"/>
          <p:nvPr/>
        </p:nvSpPr>
        <p:spPr>
          <a:xfrm>
            <a:off x="1799635" y="1376273"/>
            <a:ext cx="647155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rPr>
              <a:t>“Safeguarding is preventing and protecting children from abuse, neglect or other kinds of harm, and educating those around them to recognise the signs and dangers” </a:t>
            </a:r>
            <a:endParaRPr lang="en-US">
              <a:solidFill>
                <a:schemeClr val="bg1"/>
              </a:solidFill>
            </a:endParaRPr>
          </a:p>
          <a:p>
            <a:r>
              <a:rPr lang="en-GB" sz="1600">
                <a:solidFill>
                  <a:schemeClr val="bg1"/>
                </a:solidFill>
              </a:rPr>
              <a:t>(Keeping Children Safe, 2020).</a:t>
            </a:r>
            <a:endParaRPr lang="en-GB">
              <a:solidFill>
                <a:schemeClr val="bg1"/>
              </a:solidFill>
            </a:endParaRPr>
          </a:p>
        </p:txBody>
      </p:sp>
      <p:sp>
        <p:nvSpPr>
          <p:cNvPr id="7" name="Rectangle: Rounded Corners 6">
            <a:extLst>
              <a:ext uri="{FF2B5EF4-FFF2-40B4-BE49-F238E27FC236}">
                <a16:creationId xmlns:a16="http://schemas.microsoft.com/office/drawing/2014/main" id="{789AB86B-8B90-45DF-BC8B-546321E0C2C9}"/>
              </a:ext>
            </a:extLst>
          </p:cNvPr>
          <p:cNvSpPr/>
          <p:nvPr/>
        </p:nvSpPr>
        <p:spPr>
          <a:xfrm>
            <a:off x="3311978" y="4237264"/>
            <a:ext cx="7089321" cy="2354034"/>
          </a:xfrm>
          <a:prstGeom prst="roundRect">
            <a:avLst/>
          </a:prstGeom>
          <a:solidFill>
            <a:srgbClr val="00B0F0"/>
          </a:solid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FBA8FCF-0432-4856-9967-1D3AEA717323}"/>
              </a:ext>
            </a:extLst>
          </p:cNvPr>
          <p:cNvSpPr txBox="1"/>
          <p:nvPr/>
        </p:nvSpPr>
        <p:spPr>
          <a:xfrm>
            <a:off x="3530052" y="4261757"/>
            <a:ext cx="6920593" cy="2308324"/>
          </a:xfrm>
          <a:prstGeom prst="rect">
            <a:avLst/>
          </a:prstGeom>
          <a:noFill/>
          <a:ln>
            <a:solidFill>
              <a:schemeClr val="accent1">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rPr>
              <a:t>“Child protection is about protecting children from violence, exploitation, abuse and neglect and keeping them safe from harm. It is about promoting the health and welfare of children and young people helping them to grow up in a safe and supportive environment”</a:t>
            </a:r>
            <a:r>
              <a:rPr lang="en-GB">
                <a:solidFill>
                  <a:schemeClr val="bg1"/>
                </a:solidFill>
              </a:rPr>
              <a:t> </a:t>
            </a:r>
            <a:r>
              <a:rPr lang="en-GB" sz="1600">
                <a:solidFill>
                  <a:schemeClr val="bg1"/>
                </a:solidFill>
              </a:rPr>
              <a:t>(</a:t>
            </a:r>
            <a:r>
              <a:rPr lang="en-GB" sz="1600" err="1">
                <a:solidFill>
                  <a:schemeClr val="bg1"/>
                </a:solidFill>
              </a:rPr>
              <a:t>Educare</a:t>
            </a:r>
            <a:r>
              <a:rPr lang="en-GB" sz="1600">
                <a:solidFill>
                  <a:schemeClr val="bg1"/>
                </a:solidFill>
              </a:rPr>
              <a:t>, 2020).</a:t>
            </a:r>
          </a:p>
        </p:txBody>
      </p:sp>
      <p:sp>
        <p:nvSpPr>
          <p:cNvPr id="10" name="TextBox 9">
            <a:extLst>
              <a:ext uri="{FF2B5EF4-FFF2-40B4-BE49-F238E27FC236}">
                <a16:creationId xmlns:a16="http://schemas.microsoft.com/office/drawing/2014/main" id="{2E94A3C1-F16E-4450-B3A8-D2E468E0EEC0}"/>
              </a:ext>
            </a:extLst>
          </p:cNvPr>
          <p:cNvSpPr txBox="1"/>
          <p:nvPr/>
        </p:nvSpPr>
        <p:spPr>
          <a:xfrm>
            <a:off x="9770853" y="2582173"/>
            <a:ext cx="14779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(UNICEF , No date).</a:t>
            </a:r>
          </a:p>
        </p:txBody>
      </p:sp>
      <p:pic>
        <p:nvPicPr>
          <p:cNvPr id="9" name="Picture 10" descr="Logo&#10;&#10;Description automatically generated">
            <a:extLst>
              <a:ext uri="{FF2B5EF4-FFF2-40B4-BE49-F238E27FC236}">
                <a16:creationId xmlns:a16="http://schemas.microsoft.com/office/drawing/2014/main" id="{CC58F5E9-7DC1-4267-87D7-798B3539282C}"/>
              </a:ext>
            </a:extLst>
          </p:cNvPr>
          <p:cNvPicPr>
            <a:picLocks noChangeAspect="1"/>
          </p:cNvPicPr>
          <p:nvPr/>
        </p:nvPicPr>
        <p:blipFill>
          <a:blip r:embed="rId2"/>
          <a:stretch>
            <a:fillRect/>
          </a:stretch>
        </p:blipFill>
        <p:spPr>
          <a:xfrm>
            <a:off x="9770224" y="418291"/>
            <a:ext cx="1364232" cy="629909"/>
          </a:xfrm>
          <a:prstGeom prst="rect">
            <a:avLst/>
          </a:prstGeom>
          <a:ln w="28575">
            <a:solidFill>
              <a:srgbClr val="00B0F0"/>
            </a:solidFill>
          </a:ln>
        </p:spPr>
      </p:pic>
      <p:pic>
        <p:nvPicPr>
          <p:cNvPr id="11" name="Picture 11" descr="Text&#10;&#10;Description automatically generated">
            <a:extLst>
              <a:ext uri="{FF2B5EF4-FFF2-40B4-BE49-F238E27FC236}">
                <a16:creationId xmlns:a16="http://schemas.microsoft.com/office/drawing/2014/main" id="{1DA1AF48-3016-4329-A069-6F6D87F3EF37}"/>
              </a:ext>
            </a:extLst>
          </p:cNvPr>
          <p:cNvPicPr>
            <a:picLocks noChangeAspect="1"/>
          </p:cNvPicPr>
          <p:nvPr/>
        </p:nvPicPr>
        <p:blipFill>
          <a:blip r:embed="rId3"/>
          <a:stretch>
            <a:fillRect/>
          </a:stretch>
        </p:blipFill>
        <p:spPr>
          <a:xfrm>
            <a:off x="9122345" y="1237351"/>
            <a:ext cx="2803764" cy="1306542"/>
          </a:xfrm>
          <a:prstGeom prst="rect">
            <a:avLst/>
          </a:prstGeom>
          <a:ln w="28575">
            <a:solidFill>
              <a:srgbClr val="00B0F0"/>
            </a:solidFill>
          </a:ln>
        </p:spPr>
      </p:pic>
    </p:spTree>
    <p:extLst>
      <p:ext uri="{BB962C8B-B14F-4D97-AF65-F5344CB8AC3E}">
        <p14:creationId xmlns:p14="http://schemas.microsoft.com/office/powerpoint/2010/main" val="1201664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07068A-415D-4AD9-9AD4-41BBDCAF2FA5}"/>
              </a:ext>
            </a:extLst>
          </p:cNvPr>
          <p:cNvSpPr/>
          <p:nvPr/>
        </p:nvSpPr>
        <p:spPr>
          <a:xfrm>
            <a:off x="1325592" y="2468592"/>
            <a:ext cx="6340414" cy="3134263"/>
          </a:xfrm>
          <a:prstGeom prst="rect">
            <a:avLst/>
          </a:prstGeom>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7721A37E-4F40-40DA-BCE8-C9F4B6479690}"/>
              </a:ext>
            </a:extLst>
          </p:cNvPr>
          <p:cNvSpPr/>
          <p:nvPr/>
        </p:nvSpPr>
        <p:spPr>
          <a:xfrm>
            <a:off x="1664743" y="1126362"/>
            <a:ext cx="5353000" cy="1037224"/>
          </a:xfrm>
          <a:prstGeom prst="roundRect">
            <a:avLst/>
          </a:prstGeom>
          <a:solidFill>
            <a:srgbClr val="00B0F0"/>
          </a:solid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0CAF3005-F785-41DC-BF30-B748B66651E6}"/>
              </a:ext>
            </a:extLst>
          </p:cNvPr>
          <p:cNvSpPr/>
          <p:nvPr/>
        </p:nvSpPr>
        <p:spPr>
          <a:xfrm>
            <a:off x="8594629" y="4620061"/>
            <a:ext cx="2813087" cy="1973035"/>
          </a:xfrm>
          <a:prstGeom prst="roundRect">
            <a:avLst/>
          </a:prstGeom>
          <a:solidFill>
            <a:srgbClr val="00B0F0"/>
          </a:solid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E32FB938-E5A6-48BC-952E-8E0FE6B9EB94}"/>
              </a:ext>
            </a:extLst>
          </p:cNvPr>
          <p:cNvSpPr txBox="1"/>
          <p:nvPr/>
        </p:nvSpPr>
        <p:spPr>
          <a:xfrm>
            <a:off x="1667566" y="455363"/>
            <a:ext cx="78797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Why is it an important aspect of your work?</a:t>
            </a:r>
          </a:p>
        </p:txBody>
      </p:sp>
      <p:pic>
        <p:nvPicPr>
          <p:cNvPr id="2" name="Picture 3" descr="A picture containing chart&#10;&#10;Description automatically generated">
            <a:extLst>
              <a:ext uri="{FF2B5EF4-FFF2-40B4-BE49-F238E27FC236}">
                <a16:creationId xmlns:a16="http://schemas.microsoft.com/office/drawing/2014/main" id="{6BC641C0-F559-48CC-8EC5-0A1D90C2414E}"/>
              </a:ext>
            </a:extLst>
          </p:cNvPr>
          <p:cNvPicPr>
            <a:picLocks noChangeAspect="1"/>
          </p:cNvPicPr>
          <p:nvPr/>
        </p:nvPicPr>
        <p:blipFill>
          <a:blip r:embed="rId2"/>
          <a:stretch>
            <a:fillRect/>
          </a:stretch>
        </p:blipFill>
        <p:spPr>
          <a:xfrm>
            <a:off x="7809603" y="1033283"/>
            <a:ext cx="4164040" cy="3008640"/>
          </a:xfrm>
          <a:prstGeom prst="rect">
            <a:avLst/>
          </a:prstGeom>
        </p:spPr>
      </p:pic>
      <p:sp>
        <p:nvSpPr>
          <p:cNvPr id="4" name="TextBox 3">
            <a:extLst>
              <a:ext uri="{FF2B5EF4-FFF2-40B4-BE49-F238E27FC236}">
                <a16:creationId xmlns:a16="http://schemas.microsoft.com/office/drawing/2014/main" id="{416C2E85-711E-4FF1-B65C-970DAF4FB936}"/>
              </a:ext>
            </a:extLst>
          </p:cNvPr>
          <p:cNvSpPr txBox="1"/>
          <p:nvPr/>
        </p:nvSpPr>
        <p:spPr>
          <a:xfrm>
            <a:off x="1374476" y="2596552"/>
            <a:ext cx="6208145" cy="3108543"/>
          </a:xfrm>
          <a:prstGeom prst="rect">
            <a:avLst/>
          </a:prstGeom>
          <a:noFill/>
          <a:ln w="1270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bg1"/>
                </a:solidFill>
              </a:rPr>
              <a:t>All staff should:</a:t>
            </a:r>
          </a:p>
          <a:p>
            <a:pPr marL="342900" indent="-342900">
              <a:buFont typeface="Arial"/>
              <a:buChar char="•"/>
            </a:pPr>
            <a:r>
              <a:rPr lang="en-GB">
                <a:solidFill>
                  <a:schemeClr val="bg1"/>
                </a:solidFill>
              </a:rPr>
              <a:t>Receive safeguarding training.</a:t>
            </a:r>
          </a:p>
          <a:p>
            <a:pPr marL="342900" indent="-342900">
              <a:buFont typeface="Arial"/>
              <a:buChar char="•"/>
            </a:pPr>
            <a:r>
              <a:rPr lang="en-GB">
                <a:solidFill>
                  <a:schemeClr val="bg1"/>
                </a:solidFill>
              </a:rPr>
              <a:t>Know and understand safeguarding procedures within their setting.</a:t>
            </a:r>
          </a:p>
          <a:p>
            <a:pPr marL="342900" indent="-342900">
              <a:buFont typeface="Arial"/>
              <a:buChar char="•"/>
            </a:pPr>
            <a:r>
              <a:rPr lang="en-GB">
                <a:solidFill>
                  <a:schemeClr val="bg1"/>
                </a:solidFill>
              </a:rPr>
              <a:t>Know who the designated safeguarding lead is in their setting. </a:t>
            </a:r>
          </a:p>
          <a:p>
            <a:pPr marL="342900" indent="-342900">
              <a:buFont typeface="Arial"/>
              <a:buChar char="•"/>
            </a:pPr>
            <a:r>
              <a:rPr lang="en-GB">
                <a:solidFill>
                  <a:schemeClr val="bg1"/>
                </a:solidFill>
              </a:rPr>
              <a:t>Promote the welfare of children. </a:t>
            </a:r>
          </a:p>
          <a:p>
            <a:pPr marL="342900" indent="-342900">
              <a:buFont typeface="Arial"/>
              <a:buChar char="•"/>
            </a:pPr>
            <a:r>
              <a:rPr lang="en-GB">
                <a:solidFill>
                  <a:schemeClr val="bg1"/>
                </a:solidFill>
              </a:rPr>
              <a:t>Provide a safe environment for children to learn.</a:t>
            </a:r>
          </a:p>
          <a:p>
            <a:pPr marL="342900" indent="-342900">
              <a:buFont typeface="Arial"/>
              <a:buChar char="•"/>
            </a:pPr>
            <a:r>
              <a:rPr lang="en-GB">
                <a:solidFill>
                  <a:schemeClr val="bg1"/>
                </a:solidFill>
              </a:rPr>
              <a:t>Follow the referral process if they have any concerns about a child. </a:t>
            </a:r>
          </a:p>
          <a:p>
            <a:r>
              <a:rPr lang="en-GB" sz="1400">
                <a:solidFill>
                  <a:schemeClr val="bg1"/>
                </a:solidFill>
              </a:rPr>
              <a:t>         (Keeping Learners Safe in Education, 2020).</a:t>
            </a:r>
            <a:endParaRPr lang="en-GB">
              <a:solidFill>
                <a:schemeClr val="bg1"/>
              </a:solidFill>
            </a:endParaRPr>
          </a:p>
        </p:txBody>
      </p:sp>
      <p:sp>
        <p:nvSpPr>
          <p:cNvPr id="5" name="TextBox 4">
            <a:extLst>
              <a:ext uri="{FF2B5EF4-FFF2-40B4-BE49-F238E27FC236}">
                <a16:creationId xmlns:a16="http://schemas.microsoft.com/office/drawing/2014/main" id="{F44CDB01-46F2-484B-96F3-A7C78DF6AEFE}"/>
              </a:ext>
            </a:extLst>
          </p:cNvPr>
          <p:cNvSpPr txBox="1"/>
          <p:nvPr/>
        </p:nvSpPr>
        <p:spPr>
          <a:xfrm>
            <a:off x="1777042" y="1201947"/>
            <a:ext cx="504357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chemeClr val="bg1"/>
                </a:solidFill>
              </a:rPr>
              <a:t>Professionals in schools can identify concerns early. It is therefore vital that you know the role you play in safeguarding children and young people</a:t>
            </a:r>
            <a:endParaRPr lang="en-US">
              <a:solidFill>
                <a:schemeClr val="bg1"/>
              </a:solidFill>
            </a:endParaRPr>
          </a:p>
          <a:p>
            <a:endParaRPr lang="en-GB">
              <a:solidFill>
                <a:srgbClr val="FF0000"/>
              </a:solidFill>
            </a:endParaRPr>
          </a:p>
        </p:txBody>
      </p:sp>
      <p:sp>
        <p:nvSpPr>
          <p:cNvPr id="6" name="TextBox 5">
            <a:extLst>
              <a:ext uri="{FF2B5EF4-FFF2-40B4-BE49-F238E27FC236}">
                <a16:creationId xmlns:a16="http://schemas.microsoft.com/office/drawing/2014/main" id="{8534CCC9-7F37-49ED-9DF3-E3435DCC9284}"/>
              </a:ext>
            </a:extLst>
          </p:cNvPr>
          <p:cNvSpPr txBox="1"/>
          <p:nvPr/>
        </p:nvSpPr>
        <p:spPr>
          <a:xfrm>
            <a:off x="8663797" y="4710022"/>
            <a:ext cx="2743200"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chemeClr val="bg1"/>
                </a:solidFill>
              </a:rPr>
              <a:t>“Schools and colleges and their staff are an important part of the wider safeguarding system for children” </a:t>
            </a:r>
            <a:endParaRPr lang="en-US">
              <a:solidFill>
                <a:schemeClr val="bg1"/>
              </a:solidFill>
            </a:endParaRPr>
          </a:p>
          <a:p>
            <a:r>
              <a:rPr lang="en-GB" sz="1200">
                <a:solidFill>
                  <a:schemeClr val="bg1"/>
                </a:solidFill>
              </a:rPr>
              <a:t>(Keeping Learners Safe in Education,2020).</a:t>
            </a:r>
          </a:p>
        </p:txBody>
      </p:sp>
      <p:sp>
        <p:nvSpPr>
          <p:cNvPr id="11" name="TextBox 10">
            <a:extLst>
              <a:ext uri="{FF2B5EF4-FFF2-40B4-BE49-F238E27FC236}">
                <a16:creationId xmlns:a16="http://schemas.microsoft.com/office/drawing/2014/main" id="{045E434A-0539-48CA-B5A0-473C53444E40}"/>
              </a:ext>
            </a:extLst>
          </p:cNvPr>
          <p:cNvSpPr txBox="1"/>
          <p:nvPr/>
        </p:nvSpPr>
        <p:spPr>
          <a:xfrm>
            <a:off x="8692552" y="4019910"/>
            <a:ext cx="236938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(Safeguarding in schools, no date).</a:t>
            </a:r>
          </a:p>
        </p:txBody>
      </p:sp>
    </p:spTree>
    <p:extLst>
      <p:ext uri="{BB962C8B-B14F-4D97-AF65-F5344CB8AC3E}">
        <p14:creationId xmlns:p14="http://schemas.microsoft.com/office/powerpoint/2010/main" val="1381145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9960C-ED28-4447-8E05-097AD6359F3C}"/>
              </a:ext>
            </a:extLst>
          </p:cNvPr>
          <p:cNvSpPr>
            <a:spLocks noGrp="1"/>
          </p:cNvSpPr>
          <p:nvPr>
            <p:ph type="title"/>
          </p:nvPr>
        </p:nvSpPr>
        <p:spPr>
          <a:xfrm>
            <a:off x="1814990" y="81951"/>
            <a:ext cx="10018713" cy="659920"/>
          </a:xfrm>
        </p:spPr>
        <p:txBody>
          <a:bodyPr>
            <a:normAutofit fontScale="90000"/>
          </a:bodyPr>
          <a:lstStyle/>
          <a:p>
            <a:r>
              <a:rPr lang="en-GB"/>
              <a:t>References (Beth)</a:t>
            </a:r>
          </a:p>
        </p:txBody>
      </p:sp>
      <p:sp>
        <p:nvSpPr>
          <p:cNvPr id="3" name="Content Placeholder 2">
            <a:extLst>
              <a:ext uri="{FF2B5EF4-FFF2-40B4-BE49-F238E27FC236}">
                <a16:creationId xmlns:a16="http://schemas.microsoft.com/office/drawing/2014/main" id="{80CA5F09-0045-4105-9E53-72D8531BDE35}"/>
              </a:ext>
            </a:extLst>
          </p:cNvPr>
          <p:cNvSpPr>
            <a:spLocks noGrp="1"/>
          </p:cNvSpPr>
          <p:nvPr>
            <p:ph idx="1"/>
          </p:nvPr>
        </p:nvSpPr>
        <p:spPr>
          <a:xfrm>
            <a:off x="1728725" y="869830"/>
            <a:ext cx="10018713" cy="5970916"/>
          </a:xfrm>
        </p:spPr>
        <p:txBody>
          <a:bodyPr>
            <a:normAutofit fontScale="70000" lnSpcReduction="20000"/>
          </a:bodyPr>
          <a:lstStyle/>
          <a:p>
            <a:r>
              <a:rPr lang="en-GB" dirty="0">
                <a:ea typeface="+mn-lt"/>
                <a:cs typeface="+mn-lt"/>
              </a:rPr>
              <a:t>Child Protection Policy. (2018) School A- Location omitted to protect school’s anonymity.</a:t>
            </a:r>
          </a:p>
          <a:p>
            <a:pPr>
              <a:buClr>
                <a:srgbClr val="1287C3"/>
              </a:buClr>
            </a:pPr>
            <a:r>
              <a:rPr lang="en-GB" dirty="0" err="1">
                <a:ea typeface="+mn-lt"/>
                <a:cs typeface="+mn-lt"/>
              </a:rPr>
              <a:t>Educare</a:t>
            </a:r>
            <a:r>
              <a:rPr lang="en-GB" dirty="0">
                <a:ea typeface="+mn-lt"/>
                <a:cs typeface="+mn-lt"/>
              </a:rPr>
              <a:t>. (2020) </a:t>
            </a:r>
            <a:r>
              <a:rPr lang="en-GB" i="1" dirty="0">
                <a:ea typeface="+mn-lt"/>
                <a:cs typeface="+mn-lt"/>
              </a:rPr>
              <a:t>Child Protection in Education</a:t>
            </a:r>
            <a:r>
              <a:rPr lang="en-GB" dirty="0">
                <a:ea typeface="+mn-lt"/>
                <a:cs typeface="+mn-lt"/>
              </a:rPr>
              <a:t>. Available at: </a:t>
            </a:r>
            <a:r>
              <a:rPr lang="en-GB" dirty="0">
                <a:ea typeface="+mn-lt"/>
                <a:cs typeface="+mn-lt"/>
                <a:hlinkClick r:id="rId2"/>
              </a:rPr>
              <a:t>https://www.educare.co.uk/courses/child-protection-education#:~:text=Child%20protection%20is%20about%20protecting,a%20safe%20and%20supportive%20environment.&amp;text=processes%20for%20reporting%20abuse</a:t>
            </a:r>
            <a:r>
              <a:rPr lang="en-GB" dirty="0">
                <a:ea typeface="+mn-lt"/>
                <a:cs typeface="+mn-lt"/>
              </a:rPr>
              <a:t> (Accessed: 23</a:t>
            </a:r>
            <a:r>
              <a:rPr lang="en-GB" baseline="30000" dirty="0">
                <a:ea typeface="+mn-lt"/>
                <a:cs typeface="+mn-lt"/>
              </a:rPr>
              <a:t>rd</a:t>
            </a:r>
            <a:r>
              <a:rPr lang="en-GB" dirty="0">
                <a:ea typeface="+mn-lt"/>
                <a:cs typeface="+mn-lt"/>
              </a:rPr>
              <a:t> February 2021).</a:t>
            </a:r>
            <a:endParaRPr lang="en-GB" dirty="0"/>
          </a:p>
          <a:p>
            <a:pPr>
              <a:buClr>
                <a:srgbClr val="1287C3"/>
              </a:buClr>
            </a:pPr>
            <a:r>
              <a:rPr lang="en-GB" dirty="0"/>
              <a:t>Keeping Learners Safe. (2020) </a:t>
            </a:r>
            <a:r>
              <a:rPr lang="en-GB" i="1" dirty="0"/>
              <a:t>The Role of Local Authorities, Governing Bodies and Proprietors of Independent Schools Under The Education Act</a:t>
            </a:r>
            <a:r>
              <a:rPr lang="en-GB" dirty="0"/>
              <a:t>. Available at: </a:t>
            </a:r>
            <a:r>
              <a:rPr lang="en-GB" dirty="0">
                <a:hlinkClick r:id="rId3"/>
              </a:rPr>
              <a:t>file:///C:/Users/usert/Downloads/keeping-learners-safe-the-role-of-local-authorities-governing-bodies-and-proprietors-of-independent-schools-under-the-education-act.pdf</a:t>
            </a:r>
            <a:r>
              <a:rPr lang="en-GB" dirty="0"/>
              <a:t> (Accessed: 27th February 2021).</a:t>
            </a:r>
            <a:endParaRPr lang="en-GB" dirty="0">
              <a:ea typeface="+mn-lt"/>
              <a:cs typeface="+mn-lt"/>
            </a:endParaRPr>
          </a:p>
          <a:p>
            <a:pPr>
              <a:buClr>
                <a:srgbClr val="1287C3"/>
              </a:buClr>
            </a:pPr>
            <a:r>
              <a:rPr lang="en-GB" dirty="0"/>
              <a:t>Keeping Learners Safe in Education. (2020)  </a:t>
            </a:r>
            <a:r>
              <a:rPr lang="en-GB" i="1" dirty="0"/>
              <a:t>Statutory Guidance for Schools and Colleges</a:t>
            </a:r>
            <a:r>
              <a:rPr lang="en-GB" dirty="0"/>
              <a:t>. Available at: </a:t>
            </a:r>
            <a:r>
              <a:rPr lang="en-GB" dirty="0">
                <a:hlinkClick r:id="rId4"/>
              </a:rPr>
              <a:t>https://assets.publishing.service.gov.uk/government/uploads/system/uploads/attachment_data/file/954314/Keeping_children_safe_in_education_2020_-_Update_-_January_2021.pdf</a:t>
            </a:r>
            <a:r>
              <a:rPr lang="en-GB" dirty="0"/>
              <a:t> (Accessed: 27th February 2021).    </a:t>
            </a:r>
          </a:p>
          <a:p>
            <a:pPr>
              <a:buClr>
                <a:srgbClr val="1287C3"/>
              </a:buClr>
            </a:pPr>
            <a:r>
              <a:rPr lang="en-GB" dirty="0">
                <a:ea typeface="+mn-lt"/>
                <a:cs typeface="+mn-lt"/>
              </a:rPr>
              <a:t>NSPCC Learning. (2021) </a:t>
            </a:r>
            <a:r>
              <a:rPr lang="en-GB" i="1" dirty="0">
                <a:ea typeface="+mn-lt"/>
                <a:cs typeface="+mn-lt"/>
              </a:rPr>
              <a:t>Safeguarding Children and Child Protection</a:t>
            </a:r>
            <a:r>
              <a:rPr lang="en-GB" dirty="0">
                <a:ea typeface="+mn-lt"/>
                <a:cs typeface="+mn-lt"/>
              </a:rPr>
              <a:t>. Available at: </a:t>
            </a:r>
            <a:r>
              <a:rPr lang="en-GB" dirty="0">
                <a:ea typeface="+mn-lt"/>
                <a:cs typeface="+mn-lt"/>
                <a:hlinkClick r:id="rId5"/>
              </a:rPr>
              <a:t>https://learning.nspcc.org.uk/safeguarding-child-protection#:~:text=Safeguarding%20means%3A,to%20have%20the%20best%20outcomes</a:t>
            </a:r>
            <a:r>
              <a:rPr lang="en-GB" dirty="0">
                <a:ea typeface="+mn-lt"/>
                <a:cs typeface="+mn-lt"/>
              </a:rPr>
              <a:t>. (Accessed: 23</a:t>
            </a:r>
            <a:r>
              <a:rPr lang="en-GB" baseline="30000" dirty="0">
                <a:ea typeface="+mn-lt"/>
                <a:cs typeface="+mn-lt"/>
              </a:rPr>
              <a:t>rd</a:t>
            </a:r>
            <a:r>
              <a:rPr lang="en-GB" dirty="0">
                <a:ea typeface="+mn-lt"/>
                <a:cs typeface="+mn-lt"/>
              </a:rPr>
              <a:t> February 2021).  </a:t>
            </a:r>
            <a:endParaRPr lang="en-GB" dirty="0"/>
          </a:p>
          <a:p>
            <a:pPr>
              <a:buClr>
                <a:srgbClr val="1287C3"/>
              </a:buClr>
            </a:pPr>
            <a:r>
              <a:rPr lang="en-GB" dirty="0">
                <a:ea typeface="+mn-lt"/>
                <a:cs typeface="+mn-lt"/>
              </a:rPr>
              <a:t>Safeguarding in schools. (No date) Available at: </a:t>
            </a:r>
            <a:r>
              <a:rPr lang="en-GB" dirty="0">
                <a:ea typeface="+mn-lt"/>
                <a:cs typeface="+mn-lt"/>
                <a:hlinkClick r:id="rId6"/>
              </a:rPr>
              <a:t>https://www.safeguardinginschools.co.uk/safeguarding-and-governors/what-is-safeguarding/</a:t>
            </a:r>
            <a:r>
              <a:rPr lang="en-GB" dirty="0">
                <a:ea typeface="+mn-lt"/>
                <a:cs typeface="+mn-lt"/>
              </a:rPr>
              <a:t> (Accessed: 2</a:t>
            </a:r>
            <a:r>
              <a:rPr lang="en-GB" baseline="30000" dirty="0">
                <a:ea typeface="+mn-lt"/>
                <a:cs typeface="+mn-lt"/>
              </a:rPr>
              <a:t>nd</a:t>
            </a:r>
            <a:r>
              <a:rPr lang="en-GB" dirty="0">
                <a:ea typeface="+mn-lt"/>
                <a:cs typeface="+mn-lt"/>
              </a:rPr>
              <a:t> March 2021).</a:t>
            </a:r>
            <a:endParaRPr lang="en-GB" dirty="0"/>
          </a:p>
          <a:p>
            <a:pPr>
              <a:buClr>
                <a:srgbClr val="1287C3"/>
              </a:buClr>
            </a:pPr>
            <a:r>
              <a:rPr lang="en-GB" dirty="0"/>
              <a:t>UNICEF. (No date) </a:t>
            </a:r>
            <a:r>
              <a:rPr lang="en-GB" i="1" dirty="0"/>
              <a:t>What is the UNCRC?</a:t>
            </a:r>
            <a:r>
              <a:rPr lang="en-GB" dirty="0"/>
              <a:t> Available at: </a:t>
            </a:r>
            <a:r>
              <a:rPr lang="en-GB" dirty="0">
                <a:ea typeface="+mn-lt"/>
                <a:cs typeface="+mn-lt"/>
                <a:hlinkClick r:id="rId7"/>
              </a:rPr>
              <a:t>https://www.unicef.org.uk/what-we-do/un-convention-child-rights/</a:t>
            </a:r>
            <a:r>
              <a:rPr lang="en-GB" dirty="0">
                <a:ea typeface="+mn-lt"/>
                <a:cs typeface="+mn-lt"/>
              </a:rPr>
              <a:t> (Accessed: 9th March 2021).</a:t>
            </a:r>
          </a:p>
          <a:p>
            <a:pPr>
              <a:buClr>
                <a:srgbClr val="1287C3"/>
              </a:buClr>
            </a:pPr>
            <a:endParaRPr lang="en-GB"/>
          </a:p>
        </p:txBody>
      </p:sp>
    </p:spTree>
    <p:extLst>
      <p:ext uri="{BB962C8B-B14F-4D97-AF65-F5344CB8AC3E}">
        <p14:creationId xmlns:p14="http://schemas.microsoft.com/office/powerpoint/2010/main" val="18090963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B39D4B7C63594795887F5C51C15E6E" ma:contentTypeVersion="4" ma:contentTypeDescription="Create a new document." ma:contentTypeScope="" ma:versionID="9f316daa041c9046b0e5ecfdc969079d">
  <xsd:schema xmlns:xsd="http://www.w3.org/2001/XMLSchema" xmlns:xs="http://www.w3.org/2001/XMLSchema" xmlns:p="http://schemas.microsoft.com/office/2006/metadata/properties" xmlns:ns2="f369db83-d2ab-4175-a0ac-67920514971c" targetNamespace="http://schemas.microsoft.com/office/2006/metadata/properties" ma:root="true" ma:fieldsID="07aa1b5fef522e9ed4746031b89be88f" ns2:_="">
    <xsd:import namespace="f369db83-d2ab-4175-a0ac-67920514971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369db83-d2ab-4175-a0ac-67920514971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E6F13F-04FD-4882-8D1D-37C7A24CF45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ECAB4E2-92B0-453F-B37E-81917DDB9142}">
  <ds:schemaRefs>
    <ds:schemaRef ds:uri="f369db83-d2ab-4175-a0ac-67920514971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BFBDDDF-5AC6-40A6-89C3-89868C573E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573</Words>
  <Application>Microsoft Office PowerPoint</Application>
  <PresentationFormat>Widescreen</PresentationFormat>
  <Paragraphs>27</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Corbel</vt:lpstr>
      <vt:lpstr>Parallax</vt:lpstr>
      <vt:lpstr>PowerPoint Presentation</vt:lpstr>
      <vt:lpstr>PowerPoint Presentation</vt:lpstr>
      <vt:lpstr>References (Beth)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Safeguarding and Child Protection in schools</dc:title>
  <dc:creator>N Picon (Ysgol Pen-y-Bryn)</dc:creator>
  <cp:lastModifiedBy>Bethan Dean</cp:lastModifiedBy>
  <cp:revision>57</cp:revision>
  <dcterms:created xsi:type="dcterms:W3CDTF">2021-03-05T08:39:36Z</dcterms:created>
  <dcterms:modified xsi:type="dcterms:W3CDTF">2021-03-09T19:53:43Z</dcterms:modified>
</cp:coreProperties>
</file>