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7" r:id="rId6"/>
    <p:sldId id="263" r:id="rId7"/>
    <p:sldId id="264" r:id="rId8"/>
    <p:sldId id="270" r:id="rId9"/>
    <p:sldId id="265" r:id="rId10"/>
    <p:sldId id="266" r:id="rId11"/>
    <p:sldId id="272" r:id="rId12"/>
    <p:sldId id="274" r:id="rId13"/>
    <p:sldId id="275" r:id="rId14"/>
    <p:sldId id="276" r:id="rId15"/>
    <p:sldId id="268" r:id="rId16"/>
    <p:sldId id="269" r:id="rId17"/>
    <p:sldId id="271" r:id="rId18"/>
    <p:sldId id="26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3/19/2021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3644746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3/19/2021</a:t>
            </a:fld>
            <a:endParaRPr lang="en-US" dirty="0"/>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1279291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3/19/2021</a:t>
            </a:fld>
            <a:endParaRPr lang="en-US" dirty="0"/>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871521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3/19/2021</a:t>
            </a:fld>
            <a:endParaRPr lang="en-US" dirty="0"/>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809653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3/19/2021</a:t>
            </a:fld>
            <a:endParaRPr lang="en-US" dirty="0"/>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450215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3/19/2021</a:t>
            </a:fld>
            <a:endParaRPr lang="en-US" dirty="0"/>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409481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3/19/2021</a:t>
            </a:fld>
            <a:endParaRPr lang="en-US" dirty="0"/>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375210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3/19/2021</a:t>
            </a:fld>
            <a:endParaRPr lang="en-US" dirty="0"/>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18020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3/19/2021</a:t>
            </a:fld>
            <a:endParaRPr lang="en-US" dirty="0"/>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3588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3/19/2021</a:t>
            </a:fld>
            <a:endParaRPr lang="en-US" dirty="0"/>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534722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3/19/2021</a:t>
            </a:fld>
            <a:endParaRPr lang="en-US" dirty="0"/>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626433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3/19/2021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764675546"/>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ulti-coloured toy blocks">
            <a:extLst>
              <a:ext uri="{FF2B5EF4-FFF2-40B4-BE49-F238E27FC236}">
                <a16:creationId xmlns:a16="http://schemas.microsoft.com/office/drawing/2014/main" id="{65A08E74-CBE4-4015-BEDE-6960367B3D06}"/>
              </a:ext>
            </a:extLst>
          </p:cNvPr>
          <p:cNvPicPr>
            <a:picLocks noChangeAspect="1"/>
          </p:cNvPicPr>
          <p:nvPr/>
        </p:nvPicPr>
        <p:blipFill rotWithShape="1">
          <a:blip r:embed="rId2">
            <a:alphaModFix/>
          </a:blip>
          <a:srcRect t="1" r="-1" b="15708"/>
          <a:stretch/>
        </p:blipFill>
        <p:spPr>
          <a:xfrm>
            <a:off x="3070" y="0"/>
            <a:ext cx="12188930" cy="6857990"/>
          </a:xfrm>
          <a:prstGeom prst="rect">
            <a:avLst/>
          </a:prstGeom>
        </p:spPr>
      </p:pic>
      <p:sp>
        <p:nvSpPr>
          <p:cNvPr id="22" name="Rectangle 17">
            <a:extLst>
              <a:ext uri="{FF2B5EF4-FFF2-40B4-BE49-F238E27FC236}">
                <a16:creationId xmlns:a16="http://schemas.microsoft.com/office/drawing/2014/main" id="{8F51725E-A483-43B2-A6F2-C44F502FE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37549"/>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EF5213-BC9C-43F1-937C-A0CAF702187B}"/>
              </a:ext>
            </a:extLst>
          </p:cNvPr>
          <p:cNvSpPr>
            <a:spLocks noGrp="1"/>
          </p:cNvSpPr>
          <p:nvPr>
            <p:ph type="ctrTitle"/>
          </p:nvPr>
        </p:nvSpPr>
        <p:spPr>
          <a:xfrm>
            <a:off x="1524000" y="1122363"/>
            <a:ext cx="9144000" cy="3063240"/>
          </a:xfrm>
        </p:spPr>
        <p:txBody>
          <a:bodyPr>
            <a:normAutofit/>
          </a:bodyPr>
          <a:lstStyle/>
          <a:p>
            <a:pPr algn="ctr">
              <a:lnSpc>
                <a:spcPct val="90000"/>
              </a:lnSpc>
            </a:pPr>
            <a:r>
              <a:rPr lang="en-GB" sz="6800" b="1" i="1" dirty="0">
                <a:solidFill>
                  <a:schemeClr val="bg1"/>
                </a:solidFill>
                <a:latin typeface="Calibri" panose="020F0502020204030204" pitchFamily="34" charset="0"/>
                <a:cs typeface="Calibri" panose="020F0502020204030204" pitchFamily="34" charset="0"/>
              </a:rPr>
              <a:t>The Importance of Early </a:t>
            </a:r>
            <a:br>
              <a:rPr lang="en-GB" sz="6800" b="1" i="1" dirty="0">
                <a:solidFill>
                  <a:schemeClr val="bg1"/>
                </a:solidFill>
                <a:latin typeface="Calibri" panose="020F0502020204030204" pitchFamily="34" charset="0"/>
                <a:cs typeface="Calibri" panose="020F0502020204030204" pitchFamily="34" charset="0"/>
              </a:rPr>
            </a:br>
            <a:r>
              <a:rPr lang="en-GB" sz="6800" b="1" i="1" dirty="0">
                <a:solidFill>
                  <a:schemeClr val="bg1"/>
                </a:solidFill>
                <a:latin typeface="Calibri" panose="020F0502020204030204" pitchFamily="34" charset="0"/>
                <a:cs typeface="Calibri" panose="020F0502020204030204" pitchFamily="34" charset="0"/>
              </a:rPr>
              <a:t>Childhood Development</a:t>
            </a:r>
          </a:p>
        </p:txBody>
      </p:sp>
      <p:sp>
        <p:nvSpPr>
          <p:cNvPr id="3" name="Subtitle 2">
            <a:extLst>
              <a:ext uri="{FF2B5EF4-FFF2-40B4-BE49-F238E27FC236}">
                <a16:creationId xmlns:a16="http://schemas.microsoft.com/office/drawing/2014/main" id="{794161B3-55BF-451B-A54E-ED335C56ACC1}"/>
              </a:ext>
            </a:extLst>
          </p:cNvPr>
          <p:cNvSpPr>
            <a:spLocks noGrp="1"/>
          </p:cNvSpPr>
          <p:nvPr>
            <p:ph type="subTitle" idx="1"/>
          </p:nvPr>
        </p:nvSpPr>
        <p:spPr>
          <a:xfrm>
            <a:off x="1527048" y="4599432"/>
            <a:ext cx="9144000" cy="1536192"/>
          </a:xfrm>
        </p:spPr>
        <p:txBody>
          <a:bodyPr>
            <a:normAutofit/>
          </a:bodyPr>
          <a:lstStyle/>
          <a:p>
            <a:pPr algn="ctr"/>
            <a:r>
              <a:rPr lang="en-GB" sz="3600" dirty="0"/>
              <a:t> </a:t>
            </a:r>
            <a:r>
              <a:rPr lang="en-GB" sz="3600" b="1" i="1" dirty="0">
                <a:solidFill>
                  <a:schemeClr val="bg1"/>
                </a:solidFill>
                <a:latin typeface="Calibri" panose="020F0502020204030204" pitchFamily="34" charset="0"/>
                <a:cs typeface="Calibri" panose="020F0502020204030204" pitchFamily="34" charset="0"/>
              </a:rPr>
              <a:t>Attachment</a:t>
            </a:r>
          </a:p>
        </p:txBody>
      </p:sp>
      <p:sp>
        <p:nvSpPr>
          <p:cNvPr id="20"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9930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B1FA06-AC8A-4905-9119-DFB955549C00}"/>
              </a:ext>
            </a:extLst>
          </p:cNvPr>
          <p:cNvSpPr>
            <a:spLocks noGrp="1"/>
          </p:cNvSpPr>
          <p:nvPr>
            <p:ph type="title"/>
          </p:nvPr>
        </p:nvSpPr>
        <p:spPr>
          <a:xfrm>
            <a:off x="640080" y="325369"/>
            <a:ext cx="4368602" cy="1956841"/>
          </a:xfrm>
        </p:spPr>
        <p:txBody>
          <a:bodyPr anchor="b">
            <a:normAutofit/>
          </a:bodyPr>
          <a:lstStyle/>
          <a:p>
            <a:pPr>
              <a:lnSpc>
                <a:spcPct val="90000"/>
              </a:lnSpc>
            </a:pPr>
            <a:r>
              <a:rPr lang="en-GB" sz="6100" dirty="0">
                <a:latin typeface="Calibri" panose="020F0502020204030204" pitchFamily="34" charset="0"/>
                <a:cs typeface="Calibri" panose="020F0502020204030204" pitchFamily="34" charset="0"/>
              </a:rPr>
              <a:t>Introduction</a:t>
            </a:r>
          </a:p>
        </p:txBody>
      </p:sp>
      <p:sp>
        <p:nvSpPr>
          <p:cNvPr id="3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D48C73-480A-466A-9DDB-4DA89D200D14}"/>
              </a:ext>
            </a:extLst>
          </p:cNvPr>
          <p:cNvSpPr>
            <a:spLocks noGrp="1"/>
          </p:cNvSpPr>
          <p:nvPr>
            <p:ph idx="1"/>
          </p:nvPr>
        </p:nvSpPr>
        <p:spPr>
          <a:xfrm>
            <a:off x="702586" y="2872900"/>
            <a:ext cx="4243589" cy="3320668"/>
          </a:xfrm>
        </p:spPr>
        <p:txBody>
          <a:bodyPr>
            <a:normAutofit/>
          </a:bodyPr>
          <a:lstStyle/>
          <a:p>
            <a:pPr marL="0" indent="0">
              <a:lnSpc>
                <a:spcPct val="100000"/>
              </a:lnSpc>
              <a:buNone/>
            </a:pPr>
            <a:r>
              <a:rPr lang="en-GB" sz="1600" dirty="0">
                <a:latin typeface="Calibri" panose="020F0502020204030204" pitchFamily="34" charset="0"/>
                <a:cs typeface="Calibri" panose="020F0502020204030204" pitchFamily="34" charset="0"/>
              </a:rPr>
              <a:t>This promotional campaign will focus on the importance of attachment early childhood.</a:t>
            </a:r>
          </a:p>
          <a:p>
            <a:pPr marL="0" indent="0">
              <a:lnSpc>
                <a:spcPct val="100000"/>
              </a:lnSpc>
              <a:buNone/>
            </a:pPr>
            <a:endParaRPr lang="en-GB" sz="1600" dirty="0">
              <a:latin typeface="Calibri" panose="020F0502020204030204" pitchFamily="34" charset="0"/>
              <a:cs typeface="Calibri" panose="020F0502020204030204" pitchFamily="34" charset="0"/>
            </a:endParaRPr>
          </a:p>
          <a:p>
            <a:pPr marL="0" indent="0">
              <a:lnSpc>
                <a:spcPct val="100000"/>
              </a:lnSpc>
              <a:buNone/>
            </a:pPr>
            <a:r>
              <a:rPr lang="en-GB" sz="1600" dirty="0">
                <a:latin typeface="Calibri" panose="020F0502020204030204" pitchFamily="34" charset="0"/>
                <a:cs typeface="Calibri" panose="020F0502020204030204" pitchFamily="34" charset="0"/>
              </a:rPr>
              <a:t>The topics covered will include:</a:t>
            </a:r>
          </a:p>
          <a:p>
            <a:pPr>
              <a:lnSpc>
                <a:spcPct val="100000"/>
              </a:lnSpc>
            </a:pPr>
            <a:r>
              <a:rPr lang="en-GB" sz="1600" dirty="0">
                <a:latin typeface="Calibri" panose="020F0502020204030204" pitchFamily="34" charset="0"/>
                <a:cs typeface="Calibri" panose="020F0502020204030204" pitchFamily="34" charset="0"/>
              </a:rPr>
              <a:t>What is early attachment?</a:t>
            </a:r>
          </a:p>
          <a:p>
            <a:pPr>
              <a:lnSpc>
                <a:spcPct val="100000"/>
              </a:lnSpc>
            </a:pPr>
            <a:r>
              <a:rPr lang="en-GB" sz="1600" dirty="0">
                <a:latin typeface="Calibri" panose="020F0502020204030204" pitchFamily="34" charset="0"/>
                <a:cs typeface="Calibri" panose="020F0502020204030204" pitchFamily="34" charset="0"/>
              </a:rPr>
              <a:t>Theories of attachment.</a:t>
            </a:r>
          </a:p>
          <a:p>
            <a:pPr>
              <a:lnSpc>
                <a:spcPct val="100000"/>
              </a:lnSpc>
            </a:pPr>
            <a:r>
              <a:rPr lang="en-GB" sz="1600" dirty="0">
                <a:latin typeface="Calibri" panose="020F0502020204030204" pitchFamily="34" charset="0"/>
                <a:cs typeface="Calibri" panose="020F0502020204030204" pitchFamily="34" charset="0"/>
              </a:rPr>
              <a:t>Different styles of attachment. </a:t>
            </a:r>
          </a:p>
          <a:p>
            <a:pPr>
              <a:lnSpc>
                <a:spcPct val="100000"/>
              </a:lnSpc>
            </a:pPr>
            <a:r>
              <a:rPr lang="en-GB" sz="1600" dirty="0">
                <a:latin typeface="Calibri" panose="020F0502020204030204" pitchFamily="34" charset="0"/>
                <a:cs typeface="Calibri" panose="020F0502020204030204" pitchFamily="34" charset="0"/>
              </a:rPr>
              <a:t>Why attachment is important.</a:t>
            </a:r>
          </a:p>
          <a:p>
            <a:pPr>
              <a:lnSpc>
                <a:spcPct val="100000"/>
              </a:lnSpc>
            </a:pPr>
            <a:r>
              <a:rPr lang="en-GB" sz="1600" dirty="0">
                <a:latin typeface="Calibri" panose="020F0502020204030204" pitchFamily="34" charset="0"/>
                <a:cs typeface="Calibri" panose="020F0502020204030204" pitchFamily="34" charset="0"/>
              </a:rPr>
              <a:t>The long term effects of early attachment.</a:t>
            </a:r>
          </a:p>
          <a:p>
            <a:pPr marL="0" indent="0">
              <a:lnSpc>
                <a:spcPct val="100000"/>
              </a:lnSpc>
              <a:buNone/>
            </a:pPr>
            <a:endParaRPr lang="en-GB" sz="1500" dirty="0">
              <a:latin typeface="Calibri" panose="020F0502020204030204" pitchFamily="34" charset="0"/>
              <a:cs typeface="Calibri" panose="020F0502020204030204" pitchFamily="34" charset="0"/>
            </a:endParaRPr>
          </a:p>
          <a:p>
            <a:pPr>
              <a:lnSpc>
                <a:spcPct val="100000"/>
              </a:lnSpc>
            </a:pPr>
            <a:endParaRPr lang="en-GB" sz="15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76F5C194-EA61-4427-AEB5-2FA2425A3314}"/>
              </a:ext>
            </a:extLst>
          </p:cNvPr>
          <p:cNvPicPr>
            <a:picLocks noChangeAspect="1"/>
          </p:cNvPicPr>
          <p:nvPr/>
        </p:nvPicPr>
        <p:blipFill rotWithShape="1">
          <a:blip r:embed="rId2"/>
          <a:srcRect l="6081" r="2696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80983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FD553-2EF3-4B0B-BD50-633479B98262}"/>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latin typeface="Calibri" panose="020F0502020204030204" pitchFamily="34" charset="0"/>
                <a:cs typeface="Calibri" panose="020F0502020204030204" pitchFamily="34" charset="0"/>
              </a:rPr>
              <a:t>What is attachment?</a:t>
            </a:r>
          </a:p>
        </p:txBody>
      </p:sp>
      <p:sp>
        <p:nvSpPr>
          <p:cNvPr id="2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9AF065-C02D-4671-871F-3DE7F67FD38C}"/>
              </a:ext>
            </a:extLst>
          </p:cNvPr>
          <p:cNvSpPr>
            <a:spLocks noGrp="1"/>
          </p:cNvSpPr>
          <p:nvPr>
            <p:ph idx="1"/>
          </p:nvPr>
        </p:nvSpPr>
        <p:spPr>
          <a:xfrm>
            <a:off x="5297762" y="2706624"/>
            <a:ext cx="6251110" cy="3483864"/>
          </a:xfrm>
        </p:spPr>
        <p:txBody>
          <a:bodyPr>
            <a:normAutofit/>
          </a:bodyPr>
          <a:lstStyle/>
          <a:p>
            <a:pPr>
              <a:lnSpc>
                <a:spcPct val="100000"/>
              </a:lnSpc>
            </a:pPr>
            <a:r>
              <a:rPr lang="en-GB" sz="1600" dirty="0">
                <a:latin typeface="Calibri" panose="020F0502020204030204" pitchFamily="34" charset="0"/>
                <a:cs typeface="Calibri" panose="020F0502020204030204" pitchFamily="34" charset="0"/>
              </a:rPr>
              <a:t>Attachment has been described multiple different ways.</a:t>
            </a:r>
          </a:p>
          <a:p>
            <a:pPr>
              <a:lnSpc>
                <a:spcPct val="100000"/>
              </a:lnSpc>
            </a:pPr>
            <a:r>
              <a:rPr lang="en-GB" sz="1600" dirty="0">
                <a:latin typeface="Calibri" panose="020F0502020204030204" pitchFamily="34" charset="0"/>
                <a:cs typeface="Calibri" panose="020F0502020204030204" pitchFamily="34" charset="0"/>
              </a:rPr>
              <a:t>An example of a definition of attachment comes from John Bowlby, 1969: Attachment is a 'lasting psychological connectedness between human beings.</a:t>
            </a:r>
          </a:p>
          <a:p>
            <a:pPr>
              <a:lnSpc>
                <a:spcPct val="100000"/>
              </a:lnSpc>
            </a:pPr>
            <a:r>
              <a:rPr lang="en-GB" sz="1600" dirty="0">
                <a:latin typeface="Calibri" panose="020F0502020204030204" pitchFamily="34" charset="0"/>
                <a:cs typeface="Calibri" panose="020F0502020204030204" pitchFamily="34" charset="0"/>
              </a:rPr>
              <a:t>Another example definition comes from Ainsworth and Bell, 1970: An attachment is ‘an affectional tie that one person or animal forms between himself and another specific one – a tie that binds them together in space and time</a:t>
            </a:r>
          </a:p>
        </p:txBody>
      </p:sp>
      <p:pic>
        <p:nvPicPr>
          <p:cNvPr id="5" name="Picture 4">
            <a:extLst>
              <a:ext uri="{FF2B5EF4-FFF2-40B4-BE49-F238E27FC236}">
                <a16:creationId xmlns:a16="http://schemas.microsoft.com/office/drawing/2014/main" id="{DF2C49F6-D94F-4E54-A0BA-228FC81B0DC4}"/>
              </a:ext>
            </a:extLst>
          </p:cNvPr>
          <p:cNvPicPr>
            <a:picLocks noChangeAspect="1"/>
          </p:cNvPicPr>
          <p:nvPr/>
        </p:nvPicPr>
        <p:blipFill rotWithShape="1">
          <a:blip r:embed="rId2"/>
          <a:srcRect l="33983" r="2068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523295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2500D4-1B1A-4F39-AEC8-77114F5AD5A7}"/>
              </a:ext>
            </a:extLst>
          </p:cNvPr>
          <p:cNvSpPr>
            <a:spLocks noGrp="1"/>
          </p:cNvSpPr>
          <p:nvPr>
            <p:ph type="title"/>
          </p:nvPr>
        </p:nvSpPr>
        <p:spPr>
          <a:xfrm>
            <a:off x="640080" y="325369"/>
            <a:ext cx="4368602" cy="1956841"/>
          </a:xfrm>
        </p:spPr>
        <p:txBody>
          <a:bodyPr anchor="b">
            <a:normAutofit/>
          </a:bodyPr>
          <a:lstStyle/>
          <a:p>
            <a:pPr>
              <a:lnSpc>
                <a:spcPct val="90000"/>
              </a:lnSpc>
            </a:pPr>
            <a:r>
              <a:rPr lang="en-GB" sz="4100" dirty="0">
                <a:latin typeface="Calibri" panose="020F0502020204030204" pitchFamily="34" charset="0"/>
                <a:cs typeface="Calibri" panose="020F0502020204030204" pitchFamily="34" charset="0"/>
              </a:rPr>
              <a:t>What Is Attachment?</a:t>
            </a:r>
            <a:br>
              <a:rPr lang="en-GB" sz="4100" dirty="0">
                <a:latin typeface="Calibri" panose="020F0502020204030204" pitchFamily="34" charset="0"/>
                <a:cs typeface="Calibri" panose="020F0502020204030204" pitchFamily="34" charset="0"/>
              </a:rPr>
            </a:br>
            <a:endParaRPr lang="en-GB" sz="4100" dirty="0">
              <a:latin typeface="Calibri" panose="020F0502020204030204" pitchFamily="34" charset="0"/>
              <a:cs typeface="Calibri" panose="020F0502020204030204" pitchFamily="34" charset="0"/>
            </a:endParaRPr>
          </a:p>
        </p:txBody>
      </p:sp>
      <p:sp>
        <p:nvSpPr>
          <p:cNvPr id="80"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E7085E-0886-421E-A9E9-C8D54A640065}"/>
              </a:ext>
            </a:extLst>
          </p:cNvPr>
          <p:cNvSpPr>
            <a:spLocks noGrp="1"/>
          </p:cNvSpPr>
          <p:nvPr>
            <p:ph idx="1"/>
          </p:nvPr>
        </p:nvSpPr>
        <p:spPr>
          <a:xfrm>
            <a:off x="640080" y="2872899"/>
            <a:ext cx="4243589" cy="3320668"/>
          </a:xfrm>
        </p:spPr>
        <p:txBody>
          <a:bodyPr>
            <a:normAutofit fontScale="92500" lnSpcReduction="10000"/>
          </a:bodyPr>
          <a:lstStyle/>
          <a:p>
            <a:pPr>
              <a:lnSpc>
                <a:spcPct val="100000"/>
              </a:lnSpc>
            </a:pPr>
            <a:r>
              <a:rPr lang="en-GB" sz="1600" dirty="0">
                <a:latin typeface="Calibri" panose="020F0502020204030204" pitchFamily="34" charset="0"/>
                <a:cs typeface="Calibri" panose="020F0502020204030204" pitchFamily="34" charset="0"/>
              </a:rPr>
              <a:t>In Schaffer and Emerson, 1964. It was found that contrary to belief, attachments are more likely to form with the person who responds most appropriately to children’s signal, not the person they spend most time with. </a:t>
            </a:r>
          </a:p>
          <a:p>
            <a:pPr>
              <a:lnSpc>
                <a:spcPct val="100000"/>
              </a:lnSpc>
            </a:pPr>
            <a:r>
              <a:rPr lang="en-GB" sz="1600" dirty="0">
                <a:latin typeface="Calibri" panose="020F0502020204030204" pitchFamily="34" charset="0"/>
                <a:cs typeface="Calibri" panose="020F0502020204030204" pitchFamily="34" charset="0"/>
              </a:rPr>
              <a:t>The first case of attachment for every child is between themselves and their parent. This relationship between parent and child has long term effects on a persons development. </a:t>
            </a:r>
          </a:p>
          <a:p>
            <a:pPr>
              <a:lnSpc>
                <a:spcPct val="100000"/>
              </a:lnSpc>
            </a:pPr>
            <a:r>
              <a:rPr lang="en-GB" sz="1600" dirty="0">
                <a:latin typeface="Calibri" panose="020F0502020204030204" pitchFamily="34" charset="0"/>
                <a:cs typeface="Calibri" panose="020F0502020204030204" pitchFamily="34" charset="0"/>
              </a:rPr>
              <a:t>In the early stages of a child's life It is important that parents respond to their child’s specific needs appropriately and delicately. This is how trust is built up between the infant and the parent.</a:t>
            </a:r>
          </a:p>
          <a:p>
            <a:pPr>
              <a:lnSpc>
                <a:spcPct val="100000"/>
              </a:lnSpc>
            </a:pPr>
            <a:endParaRPr lang="en-GB" sz="1300" dirty="0">
              <a:latin typeface="Calibri" panose="020F0502020204030204" pitchFamily="34" charset="0"/>
              <a:cs typeface="Calibri" panose="020F0502020204030204" pitchFamily="34" charset="0"/>
            </a:endParaRPr>
          </a:p>
          <a:p>
            <a:pPr>
              <a:lnSpc>
                <a:spcPct val="100000"/>
              </a:lnSpc>
            </a:pPr>
            <a:endParaRPr lang="en-GB" sz="1300"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18733B76-5FB2-4ACA-A4D8-7D784AF8B8AD}"/>
              </a:ext>
            </a:extLst>
          </p:cNvPr>
          <p:cNvPicPr>
            <a:picLocks noChangeAspect="1"/>
          </p:cNvPicPr>
          <p:nvPr/>
        </p:nvPicPr>
        <p:blipFill rotWithShape="1">
          <a:blip r:embed="rId2"/>
          <a:srcRect l="6081" r="2696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24124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06485A-F462-448F-BDDC-AAE8594278FE}"/>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latin typeface="Calibri" panose="020F0502020204030204" pitchFamily="34" charset="0"/>
                <a:cs typeface="Calibri" panose="020F0502020204030204" pitchFamily="34" charset="0"/>
              </a:rPr>
              <a:t>Why is Attachment Important?</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6BC1BC-7784-4231-8FE2-DAC18A9D27AE}"/>
              </a:ext>
            </a:extLst>
          </p:cNvPr>
          <p:cNvSpPr>
            <a:spLocks noGrp="1"/>
          </p:cNvSpPr>
          <p:nvPr>
            <p:ph idx="1"/>
          </p:nvPr>
        </p:nvSpPr>
        <p:spPr>
          <a:xfrm>
            <a:off x="5297762" y="2706624"/>
            <a:ext cx="6251110" cy="3483864"/>
          </a:xfrm>
        </p:spPr>
        <p:txBody>
          <a:bodyPr>
            <a:normAutofit/>
          </a:bodyPr>
          <a:lstStyle/>
          <a:p>
            <a:pPr>
              <a:lnSpc>
                <a:spcPct val="100000"/>
              </a:lnSpc>
            </a:pPr>
            <a:r>
              <a:rPr lang="en-GB" sz="1600" dirty="0">
                <a:latin typeface="Calibri" panose="020F0502020204030204" pitchFamily="34" charset="0"/>
                <a:cs typeface="Calibri" panose="020F0502020204030204" pitchFamily="34" charset="0"/>
              </a:rPr>
              <a:t>Frankel and Bates (1990) showed us that infants who establish secure primary attachments are likely to display more favourable developmental outcomes. </a:t>
            </a:r>
          </a:p>
          <a:p>
            <a:pPr>
              <a:lnSpc>
                <a:spcPct val="100000"/>
              </a:lnSpc>
            </a:pPr>
            <a:r>
              <a:rPr lang="en-GB" sz="1600" dirty="0">
                <a:latin typeface="Calibri" panose="020F0502020204030204" pitchFamily="34" charset="0"/>
                <a:cs typeface="Calibri" panose="020F0502020204030204" pitchFamily="34" charset="0"/>
              </a:rPr>
              <a:t>Attachment is important when it comes to a child's safety, stress regulation, adaptability, and resilience.</a:t>
            </a:r>
          </a:p>
          <a:p>
            <a:pPr>
              <a:lnSpc>
                <a:spcPct val="100000"/>
              </a:lnSpc>
            </a:pPr>
            <a:r>
              <a:rPr lang="en-GB" sz="1600" dirty="0">
                <a:latin typeface="Calibri" panose="020F0502020204030204" pitchFamily="34" charset="0"/>
                <a:cs typeface="Calibri" panose="020F0502020204030204" pitchFamily="34" charset="0"/>
              </a:rPr>
              <a:t>Healthy Attachment can give children a safe space that is needed when a child is beginning to learn and explore. Attachment helps infants to relate, and allows opportunity to do so. Attachment can improve a child's wellbeing and increase their motivation.</a:t>
            </a:r>
          </a:p>
        </p:txBody>
      </p:sp>
      <p:pic>
        <p:nvPicPr>
          <p:cNvPr id="4" name="Picture 3">
            <a:extLst>
              <a:ext uri="{FF2B5EF4-FFF2-40B4-BE49-F238E27FC236}">
                <a16:creationId xmlns:a16="http://schemas.microsoft.com/office/drawing/2014/main" id="{A5EA523F-F89C-44FE-B5FD-ED0DF7B5D70D}"/>
              </a:ext>
            </a:extLst>
          </p:cNvPr>
          <p:cNvPicPr>
            <a:picLocks noChangeAspect="1"/>
          </p:cNvPicPr>
          <p:nvPr/>
        </p:nvPicPr>
        <p:blipFill rotWithShape="1">
          <a:blip r:embed="rId2"/>
          <a:srcRect l="25488" r="660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029467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CFFA07-676B-47DB-B7D3-AF30F70D14BF}"/>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a:latin typeface="Calibri" panose="020F0502020204030204" pitchFamily="34" charset="0"/>
                <a:cs typeface="Calibri" panose="020F0502020204030204" pitchFamily="34" charset="0"/>
              </a:rPr>
              <a:t>Attachment Theories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8EF30F-EB62-4987-9D92-B03D5B53200F}"/>
              </a:ext>
            </a:extLst>
          </p:cNvPr>
          <p:cNvSpPr>
            <a:spLocks noGrp="1"/>
          </p:cNvSpPr>
          <p:nvPr>
            <p:ph idx="1"/>
          </p:nvPr>
        </p:nvSpPr>
        <p:spPr>
          <a:xfrm>
            <a:off x="640080" y="2872899"/>
            <a:ext cx="4243589" cy="3320668"/>
          </a:xfrm>
        </p:spPr>
        <p:txBody>
          <a:bodyPr>
            <a:normAutofit/>
          </a:bodyPr>
          <a:lstStyle/>
          <a:p>
            <a:pPr marL="0" indent="0">
              <a:lnSpc>
                <a:spcPct val="100000"/>
              </a:lnSpc>
              <a:buNone/>
            </a:pPr>
            <a:r>
              <a:rPr lang="en-GB" sz="1600" dirty="0">
                <a:latin typeface="Calibri" panose="020F0502020204030204" pitchFamily="34" charset="0"/>
                <a:cs typeface="Calibri" panose="020F0502020204030204" pitchFamily="34" charset="0"/>
              </a:rPr>
              <a:t>When looking at attachment in early childhood development there are four main theories.</a:t>
            </a:r>
          </a:p>
          <a:p>
            <a:pPr marL="0" indent="0">
              <a:lnSpc>
                <a:spcPct val="100000"/>
              </a:lnSpc>
              <a:buNone/>
            </a:pPr>
            <a:r>
              <a:rPr lang="en-GB" sz="1600" dirty="0">
                <a:latin typeface="Calibri" panose="020F0502020204030204" pitchFamily="34" charset="0"/>
                <a:cs typeface="Calibri" panose="020F0502020204030204" pitchFamily="34" charset="0"/>
              </a:rPr>
              <a:t>These are:</a:t>
            </a:r>
          </a:p>
          <a:p>
            <a:pPr>
              <a:lnSpc>
                <a:spcPct val="100000"/>
              </a:lnSpc>
            </a:pPr>
            <a:r>
              <a:rPr lang="en-GB" sz="1600" dirty="0">
                <a:latin typeface="Calibri" panose="020F0502020204030204" pitchFamily="34" charset="0"/>
                <a:cs typeface="Calibri" panose="020F0502020204030204" pitchFamily="34" charset="0"/>
              </a:rPr>
              <a:t>Psychoanalytic theory</a:t>
            </a:r>
          </a:p>
          <a:p>
            <a:pPr>
              <a:lnSpc>
                <a:spcPct val="100000"/>
              </a:lnSpc>
            </a:pPr>
            <a:r>
              <a:rPr lang="en-GB" sz="1600" dirty="0">
                <a:latin typeface="Calibri" panose="020F0502020204030204" pitchFamily="34" charset="0"/>
                <a:cs typeface="Calibri" panose="020F0502020204030204" pitchFamily="34" charset="0"/>
              </a:rPr>
              <a:t>Learning theory</a:t>
            </a:r>
          </a:p>
          <a:p>
            <a:pPr>
              <a:lnSpc>
                <a:spcPct val="100000"/>
              </a:lnSpc>
            </a:pPr>
            <a:r>
              <a:rPr lang="en-GB" sz="1600" dirty="0">
                <a:latin typeface="Calibri" panose="020F0502020204030204" pitchFamily="34" charset="0"/>
                <a:cs typeface="Calibri" panose="020F0502020204030204" pitchFamily="34" charset="0"/>
              </a:rPr>
              <a:t>Cognitive/Developmental theory</a:t>
            </a:r>
          </a:p>
          <a:p>
            <a:pPr>
              <a:lnSpc>
                <a:spcPct val="100000"/>
              </a:lnSpc>
            </a:pPr>
            <a:r>
              <a:rPr lang="en-GB" sz="1600" dirty="0">
                <a:latin typeface="Calibri" panose="020F0502020204030204" pitchFamily="34" charset="0"/>
                <a:cs typeface="Calibri" panose="020F0502020204030204" pitchFamily="34" charset="0"/>
              </a:rPr>
              <a:t>Ethological theory</a:t>
            </a:r>
          </a:p>
        </p:txBody>
      </p:sp>
      <p:pic>
        <p:nvPicPr>
          <p:cNvPr id="4" name="Picture 3">
            <a:extLst>
              <a:ext uri="{FF2B5EF4-FFF2-40B4-BE49-F238E27FC236}">
                <a16:creationId xmlns:a16="http://schemas.microsoft.com/office/drawing/2014/main" id="{846D4B98-CC16-42B7-97BB-40D72C138CD5}"/>
              </a:ext>
            </a:extLst>
          </p:cNvPr>
          <p:cNvPicPr>
            <a:picLocks noChangeAspect="1"/>
          </p:cNvPicPr>
          <p:nvPr/>
        </p:nvPicPr>
        <p:blipFill rotWithShape="1">
          <a:blip r:embed="rId2"/>
          <a:srcRect l="19791" r="2378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91922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6A07D9-FB52-45E9-BC3C-814B211C7E5E}"/>
              </a:ext>
            </a:extLst>
          </p:cNvPr>
          <p:cNvSpPr>
            <a:spLocks noGrp="1"/>
          </p:cNvSpPr>
          <p:nvPr>
            <p:ph type="title"/>
          </p:nvPr>
        </p:nvSpPr>
        <p:spPr>
          <a:xfrm>
            <a:off x="4654296" y="329184"/>
            <a:ext cx="6894576" cy="1783080"/>
          </a:xfrm>
        </p:spPr>
        <p:txBody>
          <a:bodyPr anchor="b">
            <a:normAutofit/>
          </a:bodyPr>
          <a:lstStyle/>
          <a:p>
            <a:pPr>
              <a:lnSpc>
                <a:spcPct val="90000"/>
              </a:lnSpc>
            </a:pPr>
            <a:r>
              <a:rPr lang="en-GB" sz="6100">
                <a:latin typeface="Calibri" panose="020F0502020204030204" pitchFamily="34" charset="0"/>
                <a:cs typeface="Calibri" panose="020F0502020204030204" pitchFamily="34" charset="0"/>
              </a:rPr>
              <a:t>Psychoanalytic Theory</a:t>
            </a:r>
            <a:endParaRPr lang="en-GB" sz="6100" dirty="0">
              <a:latin typeface="Calibri" panose="020F0502020204030204" pitchFamily="34" charset="0"/>
              <a:cs typeface="Calibri" panose="020F0502020204030204" pitchFamily="34" charset="0"/>
            </a:endParaRPr>
          </a:p>
        </p:txBody>
      </p:sp>
      <p:pic>
        <p:nvPicPr>
          <p:cNvPr id="2050" name="Picture 2" descr="Freud Museum London - The Home of Sigmund Freud">
            <a:extLst>
              <a:ext uri="{FF2B5EF4-FFF2-40B4-BE49-F238E27FC236}">
                <a16:creationId xmlns:a16="http://schemas.microsoft.com/office/drawing/2014/main" id="{4216D1BB-8960-492D-83F1-4A8A4B46F84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7722"/>
          <a:stretch/>
        </p:blipFill>
        <p:spPr bwMode="auto">
          <a:xfrm>
            <a:off x="20" y="10"/>
            <a:ext cx="4041316" cy="384827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ffectLst>
            <a:softEdge rad="355600"/>
          </a:effectLst>
          <a:extLst>
            <a:ext uri="{909E8E84-426E-40DD-AFC4-6F175D3DCCD1}">
              <a14:hiddenFill xmlns:a14="http://schemas.microsoft.com/office/drawing/2010/main">
                <a:solidFill>
                  <a:srgbClr val="FFFFFF"/>
                </a:solidFill>
              </a14:hiddenFill>
            </a:ext>
          </a:extLst>
        </p:spPr>
      </p:pic>
      <p:sp>
        <p:nvSpPr>
          <p:cNvPr id="13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Erikson's Stages of Psychosocial Development - Educational Technology">
            <a:extLst>
              <a:ext uri="{FF2B5EF4-FFF2-40B4-BE49-F238E27FC236}">
                <a16:creationId xmlns:a16="http://schemas.microsoft.com/office/drawing/2014/main" id="{4D1F6DBA-E08A-4870-9200-DE75B50127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634" r="-2" b="40495"/>
          <a:stretch/>
        </p:blipFill>
        <p:spPr bwMode="auto">
          <a:xfrm>
            <a:off x="0" y="3775047"/>
            <a:ext cx="4051081" cy="3082944"/>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ffectLst>
            <a:softEdge rad="355600"/>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3D92B40-1414-4E02-9F5D-66C9B01E5EDE}"/>
              </a:ext>
            </a:extLst>
          </p:cNvPr>
          <p:cNvSpPr>
            <a:spLocks noGrp="1"/>
          </p:cNvSpPr>
          <p:nvPr>
            <p:ph idx="1"/>
          </p:nvPr>
        </p:nvSpPr>
        <p:spPr>
          <a:xfrm>
            <a:off x="4654296" y="2706624"/>
            <a:ext cx="6894576" cy="3483864"/>
          </a:xfrm>
        </p:spPr>
        <p:txBody>
          <a:bodyPr>
            <a:normAutofit/>
          </a:bodyPr>
          <a:lstStyle/>
          <a:p>
            <a:pPr>
              <a:lnSpc>
                <a:spcPct val="100000"/>
              </a:lnSpc>
            </a:pPr>
            <a:r>
              <a:rPr lang="en-GB" sz="1600" dirty="0">
                <a:latin typeface="Calibri" panose="020F0502020204030204" pitchFamily="34" charset="0"/>
                <a:cs typeface="Calibri" panose="020F0502020204030204" pitchFamily="34" charset="0"/>
              </a:rPr>
              <a:t>According to Freud, attachments develop from spoken interactions. Freud said that young infants are centred on oral experiences. He also went on to say that the natural attachment for a child is with their mother.</a:t>
            </a:r>
          </a:p>
          <a:p>
            <a:pPr>
              <a:lnSpc>
                <a:spcPct val="100000"/>
              </a:lnSpc>
            </a:pPr>
            <a:r>
              <a:rPr lang="en-GB" sz="1600" dirty="0">
                <a:latin typeface="Calibri" panose="020F0502020204030204" pitchFamily="34" charset="0"/>
                <a:cs typeface="Calibri" panose="020F0502020204030204" pitchFamily="34" charset="0"/>
              </a:rPr>
              <a:t>Erikson also believed that the mother is also key to the early stages of attachment for a child. Erikson believed the first year is where a child begins to establish basic trust with their care givers.</a:t>
            </a:r>
          </a:p>
        </p:txBody>
      </p:sp>
    </p:spTree>
    <p:extLst>
      <p:ext uri="{BB962C8B-B14F-4D97-AF65-F5344CB8AC3E}">
        <p14:creationId xmlns:p14="http://schemas.microsoft.com/office/powerpoint/2010/main" val="3202085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6A07D9-FB52-45E9-BC3C-814B211C7E5E}"/>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a:latin typeface="Calibri" panose="020F0502020204030204" pitchFamily="34" charset="0"/>
                <a:cs typeface="Calibri" panose="020F0502020204030204" pitchFamily="34" charset="0"/>
              </a:rPr>
              <a:t>Learning Theory</a:t>
            </a:r>
          </a:p>
        </p:txBody>
      </p:sp>
      <p:sp>
        <p:nvSpPr>
          <p:cNvPr id="7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D92B40-1414-4E02-9F5D-66C9B01E5EDE}"/>
              </a:ext>
            </a:extLst>
          </p:cNvPr>
          <p:cNvSpPr>
            <a:spLocks noGrp="1"/>
          </p:cNvSpPr>
          <p:nvPr>
            <p:ph idx="1"/>
          </p:nvPr>
        </p:nvSpPr>
        <p:spPr>
          <a:xfrm>
            <a:off x="640080" y="2872899"/>
            <a:ext cx="4243589" cy="3320668"/>
          </a:xfrm>
        </p:spPr>
        <p:txBody>
          <a:bodyPr>
            <a:noAutofit/>
          </a:bodyPr>
          <a:lstStyle/>
          <a:p>
            <a:pPr>
              <a:lnSpc>
                <a:spcPct val="100000"/>
              </a:lnSpc>
            </a:pPr>
            <a:r>
              <a:rPr lang="en-GB" sz="1600" dirty="0">
                <a:latin typeface="Calibri" panose="020F0502020204030204" pitchFamily="34" charset="0"/>
                <a:cs typeface="Calibri" panose="020F0502020204030204" pitchFamily="34" charset="0"/>
              </a:rPr>
              <a:t>Sears,1963 told us that feeding is important for two reasons </a:t>
            </a:r>
          </a:p>
          <a:p>
            <a:pPr>
              <a:lnSpc>
                <a:spcPct val="100000"/>
              </a:lnSpc>
            </a:pPr>
            <a:r>
              <a:rPr lang="en-GB" sz="1600" dirty="0">
                <a:latin typeface="Calibri" panose="020F0502020204030204" pitchFamily="34" charset="0"/>
                <a:cs typeface="Calibri" panose="020F0502020204030204" pitchFamily="34" charset="0"/>
              </a:rPr>
              <a:t>The first reason was, it should elicit positive responses from a contented infant which in turn are likely to increase the mother’s affection for the infant.</a:t>
            </a:r>
          </a:p>
          <a:p>
            <a:pPr>
              <a:lnSpc>
                <a:spcPct val="100000"/>
              </a:lnSpc>
            </a:pPr>
            <a:r>
              <a:rPr lang="en-GB" sz="1600" dirty="0">
                <a:latin typeface="Calibri" panose="020F0502020204030204" pitchFamily="34" charset="0"/>
                <a:cs typeface="Calibri" panose="020F0502020204030204" pitchFamily="34" charset="0"/>
              </a:rPr>
              <a:t> The second reason was, feeding is often an occasion when mothers can provide infants with many comforts.</a:t>
            </a:r>
          </a:p>
          <a:p>
            <a:pPr>
              <a:lnSpc>
                <a:spcPct val="100000"/>
              </a:lnSpc>
            </a:pPr>
            <a:r>
              <a:rPr lang="en-GB" sz="1600" dirty="0">
                <a:latin typeface="Calibri" panose="020F0502020204030204" pitchFamily="34" charset="0"/>
                <a:cs typeface="Calibri" panose="020F0502020204030204" pitchFamily="34" charset="0"/>
              </a:rPr>
              <a:t>This results in the mother becoming known to the baby as someone who provides pleasurable sensations which means that she becomes a valuable commodity to the child.</a:t>
            </a:r>
          </a:p>
        </p:txBody>
      </p:sp>
      <p:pic>
        <p:nvPicPr>
          <p:cNvPr id="1026" name="Picture 2" descr="The Science of Learning Part 2: How the Brain Learns">
            <a:extLst>
              <a:ext uri="{FF2B5EF4-FFF2-40B4-BE49-F238E27FC236}">
                <a16:creationId xmlns:a16="http://schemas.microsoft.com/office/drawing/2014/main" id="{91FD2468-1DD3-4390-949B-F680C595AB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086" r="3054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0424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96D26-A1EE-4BEC-B21D-B16F3EDDF870}"/>
              </a:ext>
            </a:extLst>
          </p:cNvPr>
          <p:cNvSpPr>
            <a:spLocks noGrp="1"/>
          </p:cNvSpPr>
          <p:nvPr>
            <p:ph type="title"/>
          </p:nvPr>
        </p:nvSpPr>
        <p:spPr>
          <a:xfrm>
            <a:off x="5297762" y="329184"/>
            <a:ext cx="6251110" cy="1783080"/>
          </a:xfrm>
        </p:spPr>
        <p:txBody>
          <a:bodyPr anchor="b">
            <a:normAutofit/>
          </a:bodyPr>
          <a:lstStyle/>
          <a:p>
            <a:pPr>
              <a:lnSpc>
                <a:spcPct val="90000"/>
              </a:lnSpc>
            </a:pPr>
            <a:r>
              <a:rPr lang="en-GB" sz="4500" dirty="0">
                <a:latin typeface="Calibri" panose="020F0502020204030204" pitchFamily="34" charset="0"/>
                <a:cs typeface="Calibri" panose="020F0502020204030204" pitchFamily="34" charset="0"/>
              </a:rPr>
              <a:t>Cognitive/Developmental Theory</a:t>
            </a:r>
          </a:p>
        </p:txBody>
      </p:sp>
      <p:sp>
        <p:nvSpPr>
          <p:cNvPr id="7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A95F43-DB28-4A68-A7ED-3392E1916C4E}"/>
              </a:ext>
            </a:extLst>
          </p:cNvPr>
          <p:cNvSpPr>
            <a:spLocks noGrp="1"/>
          </p:cNvSpPr>
          <p:nvPr>
            <p:ph idx="1"/>
          </p:nvPr>
        </p:nvSpPr>
        <p:spPr>
          <a:xfrm>
            <a:off x="5297762" y="2706624"/>
            <a:ext cx="6251110" cy="3483864"/>
          </a:xfrm>
        </p:spPr>
        <p:txBody>
          <a:bodyPr>
            <a:noAutofit/>
          </a:bodyPr>
          <a:lstStyle/>
          <a:p>
            <a:pPr marL="0" indent="0">
              <a:lnSpc>
                <a:spcPct val="100000"/>
              </a:lnSpc>
              <a:buNone/>
            </a:pPr>
            <a:r>
              <a:rPr lang="en-GB" sz="1500" dirty="0">
                <a:latin typeface="Calibri" panose="020F0502020204030204" pitchFamily="34" charset="0"/>
                <a:cs typeface="Calibri" panose="020F0502020204030204" pitchFamily="34" charset="0"/>
              </a:rPr>
              <a:t>Jean Piaget's theory of cognitive development suggests that children move through four different stages of mental development. </a:t>
            </a:r>
          </a:p>
          <a:p>
            <a:pPr marL="0" indent="0">
              <a:lnSpc>
                <a:spcPct val="100000"/>
              </a:lnSpc>
              <a:buNone/>
            </a:pPr>
            <a:r>
              <a:rPr lang="en-GB" sz="1500" dirty="0">
                <a:latin typeface="Calibri" panose="020F0502020204030204" pitchFamily="34" charset="0"/>
                <a:cs typeface="Calibri" panose="020F0502020204030204" pitchFamily="34" charset="0"/>
              </a:rPr>
              <a:t>The four stages are;</a:t>
            </a:r>
          </a:p>
          <a:p>
            <a:pPr>
              <a:lnSpc>
                <a:spcPct val="100000"/>
              </a:lnSpc>
            </a:pPr>
            <a:r>
              <a:rPr lang="en-GB" sz="1500" dirty="0">
                <a:latin typeface="Calibri" panose="020F0502020204030204" pitchFamily="34" charset="0"/>
                <a:cs typeface="Calibri" panose="020F0502020204030204" pitchFamily="34" charset="0"/>
              </a:rPr>
              <a:t>Sensorimotor stage: birth to 2 years</a:t>
            </a:r>
          </a:p>
          <a:p>
            <a:pPr>
              <a:lnSpc>
                <a:spcPct val="100000"/>
              </a:lnSpc>
            </a:pPr>
            <a:r>
              <a:rPr lang="en-GB" sz="1500" dirty="0">
                <a:latin typeface="Calibri" panose="020F0502020204030204" pitchFamily="34" charset="0"/>
                <a:cs typeface="Calibri" panose="020F0502020204030204" pitchFamily="34" charset="0"/>
              </a:rPr>
              <a:t>Preoperational stage: ages 2 to 7</a:t>
            </a:r>
          </a:p>
          <a:p>
            <a:pPr>
              <a:lnSpc>
                <a:spcPct val="100000"/>
              </a:lnSpc>
            </a:pPr>
            <a:r>
              <a:rPr lang="en-GB" sz="1500" dirty="0">
                <a:latin typeface="Calibri" panose="020F0502020204030204" pitchFamily="34" charset="0"/>
                <a:cs typeface="Calibri" panose="020F0502020204030204" pitchFamily="34" charset="0"/>
              </a:rPr>
              <a:t>Concrete operational stage: ages 7 to 11</a:t>
            </a:r>
          </a:p>
          <a:p>
            <a:pPr>
              <a:lnSpc>
                <a:spcPct val="100000"/>
              </a:lnSpc>
            </a:pPr>
            <a:r>
              <a:rPr lang="en-GB" sz="1500" dirty="0">
                <a:latin typeface="Calibri" panose="020F0502020204030204" pitchFamily="34" charset="0"/>
                <a:cs typeface="Calibri" panose="020F0502020204030204" pitchFamily="34" charset="0"/>
              </a:rPr>
              <a:t>Formal operational stage: ages 12 and up</a:t>
            </a:r>
          </a:p>
          <a:p>
            <a:pPr marL="0" indent="0">
              <a:lnSpc>
                <a:spcPct val="100000"/>
              </a:lnSpc>
              <a:buNone/>
            </a:pPr>
            <a:r>
              <a:rPr lang="en-GB" sz="1500" dirty="0">
                <a:latin typeface="Calibri" panose="020F0502020204030204" pitchFamily="34" charset="0"/>
                <a:cs typeface="Calibri" panose="020F0502020204030204" pitchFamily="34" charset="0"/>
              </a:rPr>
              <a:t>Piaget told us that children take an active role in the learning process, acting much like how scientists do as they do/complete experiments. Children make have instances of watching, noticing, or making statements, and this is how they learn about the world. As kids interact with the world around them, they constantly add new knowledge, build upon existing knowledge, and change a little and gain their own ideas for example to change something, to help someone or take care of something or someone.</a:t>
            </a:r>
          </a:p>
        </p:txBody>
      </p:sp>
      <p:pic>
        <p:nvPicPr>
          <p:cNvPr id="3074" name="Picture 2" descr="Jean Piaget - Theory, Stages &amp; Psychology - Biography">
            <a:extLst>
              <a:ext uri="{FF2B5EF4-FFF2-40B4-BE49-F238E27FC236}">
                <a16:creationId xmlns:a16="http://schemas.microsoft.com/office/drawing/2014/main" id="{9DCDD1EF-769D-4654-8051-A45733C628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169" r="2920"/>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2928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E8E31-3264-4020-8DC6-C19D7F96B685}"/>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dirty="0">
                <a:latin typeface="Calibri" panose="020F0502020204030204" pitchFamily="34" charset="0"/>
                <a:cs typeface="Calibri" panose="020F0502020204030204" pitchFamily="34" charset="0"/>
              </a:rPr>
              <a:t>Ethological theory</a:t>
            </a:r>
          </a:p>
        </p:txBody>
      </p:sp>
      <p:sp>
        <p:nvSpPr>
          <p:cNvPr id="1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29C2AB-7407-4042-AD3C-716A0E43E4F9}"/>
              </a:ext>
            </a:extLst>
          </p:cNvPr>
          <p:cNvSpPr>
            <a:spLocks noGrp="1"/>
          </p:cNvSpPr>
          <p:nvPr>
            <p:ph idx="1"/>
          </p:nvPr>
        </p:nvSpPr>
        <p:spPr>
          <a:xfrm>
            <a:off x="640080" y="2872899"/>
            <a:ext cx="4243589" cy="3320668"/>
          </a:xfrm>
        </p:spPr>
        <p:txBody>
          <a:bodyPr>
            <a:normAutofit/>
          </a:bodyPr>
          <a:lstStyle/>
          <a:p>
            <a:pPr>
              <a:lnSpc>
                <a:spcPct val="100000"/>
              </a:lnSpc>
            </a:pPr>
            <a:r>
              <a:rPr lang="en-GB" sz="1600" i="0" dirty="0">
                <a:effectLst/>
                <a:latin typeface="Calibri" panose="020F0502020204030204" pitchFamily="34" charset="0"/>
                <a:cs typeface="Calibri" panose="020F0502020204030204" pitchFamily="34" charset="0"/>
              </a:rPr>
              <a:t>According to Ethological theory</a:t>
            </a:r>
            <a:r>
              <a:rPr lang="en-GB" sz="1600" b="0" i="0" dirty="0">
                <a:effectLst/>
                <a:latin typeface="Calibri" panose="020F0502020204030204" pitchFamily="34" charset="0"/>
                <a:cs typeface="Calibri" panose="020F0502020204030204" pitchFamily="34" charset="0"/>
              </a:rPr>
              <a:t> our behaviour is part of our biological makeup. It is known </a:t>
            </a:r>
            <a:r>
              <a:rPr lang="en-GB" sz="1600" dirty="0">
                <a:latin typeface="Calibri" panose="020F0502020204030204" pitchFamily="34" charset="0"/>
                <a:cs typeface="Calibri" panose="020F0502020204030204" pitchFamily="34" charset="0"/>
              </a:rPr>
              <a:t>that a </a:t>
            </a:r>
            <a:r>
              <a:rPr lang="en-GB" sz="1600" b="0" i="0" dirty="0">
                <a:effectLst/>
                <a:latin typeface="Calibri" panose="020F0502020204030204" pitchFamily="34" charset="0"/>
                <a:cs typeface="Calibri" panose="020F0502020204030204" pitchFamily="34" charset="0"/>
              </a:rPr>
              <a:t>child may receive certain physical characteristics passed on from their parents. Ethological theory suggests that the child may als</a:t>
            </a:r>
            <a:r>
              <a:rPr lang="en-GB" sz="1600" dirty="0">
                <a:latin typeface="Calibri" panose="020F0502020204030204" pitchFamily="34" charset="0"/>
                <a:cs typeface="Calibri" panose="020F0502020204030204" pitchFamily="34" charset="0"/>
              </a:rPr>
              <a:t>o </a:t>
            </a:r>
            <a:r>
              <a:rPr lang="en-GB" sz="1600" b="0" i="0" dirty="0">
                <a:effectLst/>
                <a:latin typeface="Calibri" panose="020F0502020204030204" pitchFamily="34" charset="0"/>
                <a:cs typeface="Calibri" panose="020F0502020204030204" pitchFamily="34" charset="0"/>
              </a:rPr>
              <a:t>inherit certain behavioural characteristics from their parents in order to survive.</a:t>
            </a:r>
            <a:endParaRPr lang="en-GB" sz="1600" dirty="0">
              <a:latin typeface="Calibri" panose="020F0502020204030204" pitchFamily="34" charset="0"/>
              <a:cs typeface="Calibri" panose="020F0502020204030204" pitchFamily="34" charset="0"/>
            </a:endParaRPr>
          </a:p>
          <a:p>
            <a:pPr>
              <a:lnSpc>
                <a:spcPct val="100000"/>
              </a:lnSpc>
            </a:pPr>
            <a:r>
              <a:rPr lang="en-GB" sz="1600" dirty="0">
                <a:latin typeface="Calibri" panose="020F0502020204030204" pitchFamily="34" charset="0"/>
                <a:cs typeface="Calibri" panose="020F0502020204030204" pitchFamily="34" charset="0"/>
              </a:rPr>
              <a:t>Ethological theory originated from research with animals (Lorenz, 1937).</a:t>
            </a:r>
          </a:p>
          <a:p>
            <a:pPr>
              <a:lnSpc>
                <a:spcPct val="100000"/>
              </a:lnSpc>
            </a:pPr>
            <a:r>
              <a:rPr lang="en-GB" sz="1600" dirty="0">
                <a:latin typeface="Calibri" panose="020F0502020204030204" pitchFamily="34" charset="0"/>
                <a:cs typeface="Calibri" panose="020F0502020204030204" pitchFamily="34" charset="0"/>
              </a:rPr>
              <a:t>Ethological theory tells us that. attachment is an inherent response that increases the infant’s chance of survival.</a:t>
            </a:r>
          </a:p>
        </p:txBody>
      </p:sp>
      <p:pic>
        <p:nvPicPr>
          <p:cNvPr id="4" name="Picture 3">
            <a:extLst>
              <a:ext uri="{FF2B5EF4-FFF2-40B4-BE49-F238E27FC236}">
                <a16:creationId xmlns:a16="http://schemas.microsoft.com/office/drawing/2014/main" id="{B5BA4E1D-ADA7-4F44-B3EB-BF13F5DD1EE4}"/>
              </a:ext>
            </a:extLst>
          </p:cNvPr>
          <p:cNvPicPr>
            <a:picLocks noChangeAspect="1"/>
          </p:cNvPicPr>
          <p:nvPr/>
        </p:nvPicPr>
        <p:blipFill rotWithShape="1">
          <a:blip r:embed="rId2"/>
          <a:srcRect r="1" b="927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36503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CB92FD-7D6F-487B-91DD-0F7DCC32FABD}"/>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latin typeface="Calibri" panose="020F0502020204030204" pitchFamily="34" charset="0"/>
                <a:cs typeface="Calibri" panose="020F0502020204030204" pitchFamily="34" charset="0"/>
              </a:rPr>
              <a:t>Secure Attachment</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13FFF9-9AB2-4C53-8950-A3C93B275CB1}"/>
              </a:ext>
            </a:extLst>
          </p:cNvPr>
          <p:cNvSpPr>
            <a:spLocks noGrp="1"/>
          </p:cNvSpPr>
          <p:nvPr>
            <p:ph idx="1"/>
          </p:nvPr>
        </p:nvSpPr>
        <p:spPr>
          <a:xfrm>
            <a:off x="5297762" y="2706624"/>
            <a:ext cx="6251110" cy="3822192"/>
          </a:xfrm>
        </p:spPr>
        <p:txBody>
          <a:bodyPr>
            <a:normAutofit fontScale="55000" lnSpcReduction="20000"/>
          </a:bodyPr>
          <a:lstStyle/>
          <a:p>
            <a:pPr>
              <a:lnSpc>
                <a:spcPct val="100000"/>
              </a:lnSpc>
            </a:pPr>
            <a:r>
              <a:rPr lang="en-GB" sz="2900" dirty="0">
                <a:latin typeface="Calibri" panose="020F0502020204030204" pitchFamily="34" charset="0"/>
                <a:cs typeface="Calibri" panose="020F0502020204030204" pitchFamily="34" charset="0"/>
              </a:rPr>
              <a:t>In order to form secure attachment it is important to be tactile with your baby. Making sure you utilise touch this can be done through cuddling and holding as well as play.</a:t>
            </a:r>
          </a:p>
          <a:p>
            <a:pPr>
              <a:lnSpc>
                <a:spcPct val="100000"/>
              </a:lnSpc>
            </a:pPr>
            <a:endParaRPr lang="en-GB" sz="2900" dirty="0">
              <a:latin typeface="Calibri" panose="020F0502020204030204" pitchFamily="34" charset="0"/>
              <a:cs typeface="Calibri" panose="020F0502020204030204" pitchFamily="34" charset="0"/>
            </a:endParaRPr>
          </a:p>
          <a:p>
            <a:pPr>
              <a:lnSpc>
                <a:spcPct val="100000"/>
              </a:lnSpc>
            </a:pPr>
            <a:r>
              <a:rPr lang="en-GB" sz="2900" dirty="0">
                <a:latin typeface="Calibri" panose="020F0502020204030204" pitchFamily="34" charset="0"/>
                <a:cs typeface="Calibri" panose="020F0502020204030204" pitchFamily="34" charset="0"/>
              </a:rPr>
              <a:t>It is also important to use eye contact and facial expressions when forming attachments with your baby.</a:t>
            </a:r>
          </a:p>
          <a:p>
            <a:pPr marL="0" indent="0">
              <a:lnSpc>
                <a:spcPct val="100000"/>
              </a:lnSpc>
              <a:buNone/>
            </a:pPr>
            <a:endParaRPr lang="en-GB" sz="2900" dirty="0">
              <a:latin typeface="Calibri" panose="020F0502020204030204" pitchFamily="34" charset="0"/>
              <a:cs typeface="Calibri" panose="020F0502020204030204" pitchFamily="34" charset="0"/>
            </a:endParaRPr>
          </a:p>
          <a:p>
            <a:pPr>
              <a:lnSpc>
                <a:spcPct val="100000"/>
              </a:lnSpc>
            </a:pPr>
            <a:r>
              <a:rPr lang="en-GB" sz="2900" dirty="0">
                <a:latin typeface="Calibri" panose="020F0502020204030204" pitchFamily="34" charset="0"/>
                <a:cs typeface="Calibri" panose="020F0502020204030204" pitchFamily="34" charset="0"/>
              </a:rPr>
              <a:t>Most often a baby will give you signs that they need something. For example babies cry when they are hungry or need changing, Responding to these signs in a timely and delicate fashion is how a feeling of trust between the child and yourself is formed. </a:t>
            </a:r>
          </a:p>
          <a:p>
            <a:pPr>
              <a:lnSpc>
                <a:spcPct val="100000"/>
              </a:lnSpc>
            </a:pPr>
            <a:r>
              <a:rPr lang="en-GB" sz="2900" dirty="0">
                <a:latin typeface="Calibri" panose="020F0502020204030204" pitchFamily="34" charset="0"/>
                <a:cs typeface="Calibri" panose="020F0502020204030204" pitchFamily="34" charset="0"/>
              </a:rPr>
              <a:t>When a baby cry's it is always with reason. How you react to their cry is very important. A warm and soothing response to a babies cry is the best way to comfort them and it allows the baby to know that you care for its needs.</a:t>
            </a:r>
          </a:p>
          <a:p>
            <a:pPr>
              <a:lnSpc>
                <a:spcPct val="100000"/>
              </a:lnSpc>
            </a:pPr>
            <a:endParaRPr lang="en-GB" sz="1300" dirty="0">
              <a:latin typeface="Calibri" panose="020F0502020204030204" pitchFamily="34" charset="0"/>
              <a:cs typeface="Calibri" panose="020F0502020204030204" pitchFamily="34" charset="0"/>
            </a:endParaRPr>
          </a:p>
          <a:p>
            <a:pPr>
              <a:lnSpc>
                <a:spcPct val="100000"/>
              </a:lnSpc>
            </a:pPr>
            <a:endParaRPr lang="en-GB" sz="13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7DA44E0A-33F9-42D3-ADDB-A8D15FC593B1}"/>
              </a:ext>
            </a:extLst>
          </p:cNvPr>
          <p:cNvPicPr>
            <a:picLocks noChangeAspect="1"/>
          </p:cNvPicPr>
          <p:nvPr/>
        </p:nvPicPr>
        <p:blipFill rotWithShape="1">
          <a:blip r:embed="rId2"/>
          <a:srcRect l="43710" r="1095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671666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63AD2-B741-4E2A-8ED0-802A37DE72D9}"/>
              </a:ext>
            </a:extLst>
          </p:cNvPr>
          <p:cNvSpPr>
            <a:spLocks noGrp="1"/>
          </p:cNvSpPr>
          <p:nvPr>
            <p:ph type="title"/>
          </p:nvPr>
        </p:nvSpPr>
        <p:spPr>
          <a:xfrm>
            <a:off x="640080" y="325369"/>
            <a:ext cx="4368602" cy="1956841"/>
          </a:xfrm>
        </p:spPr>
        <p:txBody>
          <a:bodyPr anchor="b">
            <a:normAutofit/>
          </a:bodyPr>
          <a:lstStyle/>
          <a:p>
            <a:pPr>
              <a:lnSpc>
                <a:spcPct val="90000"/>
              </a:lnSpc>
            </a:pPr>
            <a:r>
              <a:rPr lang="en-GB" sz="4100" dirty="0">
                <a:latin typeface="Calibri" panose="020F0502020204030204" pitchFamily="34" charset="0"/>
                <a:cs typeface="Calibri" panose="020F0502020204030204" pitchFamily="34" charset="0"/>
              </a:rPr>
              <a:t>Insecure/Resistant attachment </a:t>
            </a:r>
          </a:p>
        </p:txBody>
      </p:sp>
      <p:sp>
        <p:nvSpPr>
          <p:cNvPr id="7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E1F5D9-F8E9-451C-8D63-A6F52E612103}"/>
              </a:ext>
            </a:extLst>
          </p:cNvPr>
          <p:cNvSpPr>
            <a:spLocks noGrp="1"/>
          </p:cNvSpPr>
          <p:nvPr>
            <p:ph idx="1"/>
          </p:nvPr>
        </p:nvSpPr>
        <p:spPr>
          <a:xfrm>
            <a:off x="640080" y="2872899"/>
            <a:ext cx="4243589" cy="3320668"/>
          </a:xfrm>
        </p:spPr>
        <p:txBody>
          <a:bodyPr>
            <a:normAutofit fontScale="92500"/>
          </a:bodyPr>
          <a:lstStyle/>
          <a:p>
            <a:pPr marL="0" indent="0">
              <a:lnSpc>
                <a:spcPct val="100000"/>
              </a:lnSpc>
              <a:buNone/>
            </a:pPr>
            <a:r>
              <a:rPr lang="en-GB" sz="1200" dirty="0">
                <a:latin typeface="Calibri" panose="020F0502020204030204" pitchFamily="34" charset="0"/>
                <a:cs typeface="Calibri" panose="020F0502020204030204" pitchFamily="34" charset="0"/>
              </a:rPr>
              <a:t>Insecure-resistant attachment was first discussed by Mary Ainsworth and John Bowlby.</a:t>
            </a:r>
          </a:p>
          <a:p>
            <a:pPr marL="0" indent="0">
              <a:lnSpc>
                <a:spcPct val="100000"/>
              </a:lnSpc>
              <a:buNone/>
            </a:pPr>
            <a:endParaRPr lang="en-GB" sz="1200" dirty="0">
              <a:latin typeface="Calibri" panose="020F0502020204030204" pitchFamily="34" charset="0"/>
              <a:cs typeface="Calibri" panose="020F0502020204030204" pitchFamily="34" charset="0"/>
            </a:endParaRPr>
          </a:p>
          <a:p>
            <a:pPr marL="0" indent="0">
              <a:lnSpc>
                <a:spcPct val="100000"/>
              </a:lnSpc>
              <a:buNone/>
            </a:pPr>
            <a:r>
              <a:rPr lang="en-GB" sz="1200" dirty="0">
                <a:latin typeface="Calibri" panose="020F0502020204030204" pitchFamily="34" charset="0"/>
                <a:cs typeface="Calibri" panose="020F0502020204030204" pitchFamily="34" charset="0"/>
              </a:rPr>
              <a:t>Insecure-resistant attachment is used to describe children that show signs of extreme distress when faced with being separated from the person who they have formed attachment with, mostly their care giver. When the caregiver returns, the children tend to continue their distress and do not feel a sense of relief, safety or trust from their care giver.</a:t>
            </a:r>
          </a:p>
          <a:p>
            <a:pPr marL="0" indent="0">
              <a:lnSpc>
                <a:spcPct val="100000"/>
              </a:lnSpc>
              <a:buNone/>
            </a:pPr>
            <a:r>
              <a:rPr lang="en-GB" sz="1200" dirty="0">
                <a:latin typeface="Calibri" panose="020F0502020204030204" pitchFamily="34" charset="0"/>
                <a:cs typeface="Calibri" panose="020F0502020204030204" pitchFamily="34" charset="0"/>
              </a:rPr>
              <a:t>The distress that the children show mostly take the form of crying, tantrums, and angry behaviour toward the caregiver. This reaction to the care giver returning shows that the child does not have a feeling of trust with the caregiver. The child will still be in distress even if the caregiver is trying to sooth them. This relationship with the caregiver can have negative long term effects for the child. Feelings of dependency, anxiety, and insecurity may stay with the child for the rest of their life, especially when trying to form relationships.</a:t>
            </a:r>
          </a:p>
        </p:txBody>
      </p:sp>
      <p:pic>
        <p:nvPicPr>
          <p:cNvPr id="1026" name="Picture 2" descr="Parent-Child Attachment - FCC">
            <a:extLst>
              <a:ext uri="{FF2B5EF4-FFF2-40B4-BE49-F238E27FC236}">
                <a16:creationId xmlns:a16="http://schemas.microsoft.com/office/drawing/2014/main" id="{A7A487AD-C9F7-4A38-8EAE-14B2C23A54A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860" r="15423" b="26250"/>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3537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415FA9-90E4-460F-9CC4-53A6CC059DA4}"/>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latin typeface="Calibri" panose="020F0502020204030204" pitchFamily="34" charset="0"/>
                <a:cs typeface="Calibri" panose="020F0502020204030204" pitchFamily="34" charset="0"/>
              </a:rPr>
              <a:t>Insecure/Avoidant attachment</a:t>
            </a:r>
          </a:p>
        </p:txBody>
      </p:sp>
      <p:sp>
        <p:nvSpPr>
          <p:cNvPr id="7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0388A6-9D1B-43CB-840D-6813FD53B8BE}"/>
              </a:ext>
            </a:extLst>
          </p:cNvPr>
          <p:cNvSpPr>
            <a:spLocks noGrp="1"/>
          </p:cNvSpPr>
          <p:nvPr>
            <p:ph idx="1"/>
          </p:nvPr>
        </p:nvSpPr>
        <p:spPr>
          <a:xfrm>
            <a:off x="5297762" y="2706624"/>
            <a:ext cx="6251110" cy="3483864"/>
          </a:xfrm>
        </p:spPr>
        <p:txBody>
          <a:bodyPr>
            <a:normAutofit/>
          </a:bodyPr>
          <a:lstStyle/>
          <a:p>
            <a:pPr>
              <a:lnSpc>
                <a:spcPct val="100000"/>
              </a:lnSpc>
            </a:pPr>
            <a:r>
              <a:rPr lang="en-GB" sz="1400" dirty="0">
                <a:latin typeface="Calibri" panose="020F0502020204030204" pitchFamily="34" charset="0"/>
                <a:cs typeface="Calibri" panose="020F0502020204030204" pitchFamily="34" charset="0"/>
              </a:rPr>
              <a:t>Parents with insecure/avoidant attachment will seem emotionally unavailable and does not respond to affection from their child in most cases. The parents don’t take interest in their child's needs. They can actually disregard or ignore their child's needs completely. </a:t>
            </a:r>
          </a:p>
          <a:p>
            <a:pPr>
              <a:lnSpc>
                <a:spcPct val="100000"/>
              </a:lnSpc>
            </a:pPr>
            <a:r>
              <a:rPr lang="en-GB" sz="1400" dirty="0">
                <a:latin typeface="Calibri" panose="020F0502020204030204" pitchFamily="34" charset="0"/>
                <a:cs typeface="Calibri" panose="020F0502020204030204" pitchFamily="34" charset="0"/>
              </a:rPr>
              <a:t>Parents with Insecure/Avoidant attachment will often show their child rejection in situations such as the child feeling sick. It is often the case that these sort of parents encourage a lack of crying. These parents often force the child into showing premature independence.</a:t>
            </a:r>
          </a:p>
          <a:p>
            <a:pPr>
              <a:lnSpc>
                <a:spcPct val="100000"/>
              </a:lnSpc>
            </a:pPr>
            <a:r>
              <a:rPr lang="en-GB" sz="1400" dirty="0">
                <a:latin typeface="Calibri" panose="020F0502020204030204" pitchFamily="34" charset="0"/>
                <a:cs typeface="Calibri" panose="020F0502020204030204" pitchFamily="34" charset="0"/>
              </a:rPr>
              <a:t>Children who have grown up with care givers who show insecure/avoidant attachment often grow up very fast and learn to not express their emotions as they know that they will not receive comfort from their parent. A reason that children in this situation will not cry or show any emotion is it allows them to fill at least one attachment need they have as it improves their chances of their care giver staying close to them.</a:t>
            </a:r>
          </a:p>
        </p:txBody>
      </p:sp>
      <p:pic>
        <p:nvPicPr>
          <p:cNvPr id="1026" name="Picture 2" descr="How Fearful Avoidant Attachment Affects Your Love Life | Blog">
            <a:extLst>
              <a:ext uri="{FF2B5EF4-FFF2-40B4-BE49-F238E27FC236}">
                <a16:creationId xmlns:a16="http://schemas.microsoft.com/office/drawing/2014/main" id="{09841669-84F8-4E5E-9DC2-FA4B4DD7888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988" r="9056"/>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1710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0ACD0F-281E-49C3-944A-B684D6C23C63}"/>
              </a:ext>
            </a:extLst>
          </p:cNvPr>
          <p:cNvSpPr>
            <a:spLocks noGrp="1"/>
          </p:cNvSpPr>
          <p:nvPr>
            <p:ph type="title"/>
          </p:nvPr>
        </p:nvSpPr>
        <p:spPr>
          <a:xfrm>
            <a:off x="640080" y="325369"/>
            <a:ext cx="4368602" cy="1956841"/>
          </a:xfrm>
        </p:spPr>
        <p:txBody>
          <a:bodyPr anchor="b">
            <a:normAutofit/>
          </a:bodyPr>
          <a:lstStyle/>
          <a:p>
            <a:pPr>
              <a:lnSpc>
                <a:spcPct val="90000"/>
              </a:lnSpc>
            </a:pPr>
            <a:r>
              <a:rPr lang="en-GB" sz="3100" dirty="0">
                <a:latin typeface="Calibri" panose="020F0502020204030204" pitchFamily="34" charset="0"/>
                <a:cs typeface="Calibri" panose="020F0502020204030204" pitchFamily="34" charset="0"/>
              </a:rPr>
              <a:t>Disorganized/disoriented attachment </a:t>
            </a:r>
          </a:p>
        </p:txBody>
      </p:sp>
      <p:sp>
        <p:nvSpPr>
          <p:cNvPr id="7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F584F7-3EA0-4764-ACBE-31EB1AE0B41E}"/>
              </a:ext>
            </a:extLst>
          </p:cNvPr>
          <p:cNvSpPr>
            <a:spLocks noGrp="1"/>
          </p:cNvSpPr>
          <p:nvPr>
            <p:ph idx="1"/>
          </p:nvPr>
        </p:nvSpPr>
        <p:spPr>
          <a:xfrm>
            <a:off x="640080" y="2872899"/>
            <a:ext cx="4243589" cy="3320668"/>
          </a:xfrm>
        </p:spPr>
        <p:txBody>
          <a:bodyPr>
            <a:noAutofit/>
          </a:bodyPr>
          <a:lstStyle/>
          <a:p>
            <a:pPr>
              <a:lnSpc>
                <a:spcPct val="100000"/>
              </a:lnSpc>
            </a:pPr>
            <a:r>
              <a:rPr lang="en-GB" sz="1600" dirty="0">
                <a:latin typeface="Calibri" panose="020F0502020204030204" pitchFamily="34" charset="0"/>
                <a:cs typeface="Calibri" panose="020F0502020204030204" pitchFamily="34" charset="0"/>
              </a:rPr>
              <a:t>Disorganized attachment occurs when a child has to deal with fright and then have no comfort from a care giver afterwards. A disorganized attachment is the results of a lack of organisation or strategy in the parents life. Their parents’ behaviour is unpredictable, A child initial instinct is often to look for care from an adult.</a:t>
            </a:r>
          </a:p>
          <a:p>
            <a:pPr>
              <a:lnSpc>
                <a:spcPct val="100000"/>
              </a:lnSpc>
            </a:pPr>
            <a:endParaRPr lang="en-GB" sz="1600" dirty="0">
              <a:latin typeface="Calibri" panose="020F0502020204030204" pitchFamily="34" charset="0"/>
              <a:cs typeface="Calibri" panose="020F0502020204030204" pitchFamily="34" charset="0"/>
            </a:endParaRPr>
          </a:p>
          <a:p>
            <a:pPr>
              <a:lnSpc>
                <a:spcPct val="100000"/>
              </a:lnSpc>
            </a:pPr>
            <a:r>
              <a:rPr lang="en-GB" sz="1600" dirty="0">
                <a:latin typeface="Calibri" panose="020F0502020204030204" pitchFamily="34" charset="0"/>
                <a:cs typeface="Calibri" panose="020F0502020204030204" pitchFamily="34" charset="0"/>
              </a:rPr>
              <a:t>A fright can occur in many different ways.  A fright from a parent can often be  unconscious. A fright can be through abuse or neglect.</a:t>
            </a:r>
          </a:p>
        </p:txBody>
      </p:sp>
      <p:pic>
        <p:nvPicPr>
          <p:cNvPr id="2050" name="Picture 2" descr="When Children Are Disorganized: Reasons &amp; Solutions — Victoria Prooday">
            <a:extLst>
              <a:ext uri="{FF2B5EF4-FFF2-40B4-BE49-F238E27FC236}">
                <a16:creationId xmlns:a16="http://schemas.microsoft.com/office/drawing/2014/main" id="{FFF697B7-DE9E-4F4C-8C6C-F046D13321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812" r="1096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2895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9BD75B-D5D0-4085-B40B-A4C256361241}"/>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latin typeface="Calibri" panose="020F0502020204030204" pitchFamily="34" charset="0"/>
                <a:cs typeface="Calibri" panose="020F0502020204030204" pitchFamily="34" charset="0"/>
              </a:rPr>
              <a:t>Attachment Techniques</a:t>
            </a:r>
          </a:p>
        </p:txBody>
      </p:sp>
      <p:sp>
        <p:nvSpPr>
          <p:cNvPr id="1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40F6B7-3C71-4F90-B739-1786D3A8C2C4}"/>
              </a:ext>
            </a:extLst>
          </p:cNvPr>
          <p:cNvSpPr>
            <a:spLocks noGrp="1"/>
          </p:cNvSpPr>
          <p:nvPr>
            <p:ph idx="1"/>
          </p:nvPr>
        </p:nvSpPr>
        <p:spPr>
          <a:xfrm>
            <a:off x="5297762" y="2706624"/>
            <a:ext cx="6251110" cy="3483864"/>
          </a:xfrm>
        </p:spPr>
        <p:txBody>
          <a:bodyPr>
            <a:normAutofit/>
          </a:bodyPr>
          <a:lstStyle/>
          <a:p>
            <a:pPr marL="0" indent="0">
              <a:lnSpc>
                <a:spcPct val="100000"/>
              </a:lnSpc>
              <a:buNone/>
            </a:pPr>
            <a:r>
              <a:rPr lang="en-GB" dirty="0">
                <a:latin typeface="Calibri" panose="020F0502020204030204" pitchFamily="34" charset="0"/>
                <a:cs typeface="Calibri" panose="020F0502020204030204" pitchFamily="34" charset="0"/>
              </a:rPr>
              <a:t>There are many different techniques to improve attachment between infants and their parents</a:t>
            </a:r>
          </a:p>
          <a:p>
            <a:pPr marL="0" indent="0">
              <a:lnSpc>
                <a:spcPct val="100000"/>
              </a:lnSpc>
              <a:buNone/>
            </a:pPr>
            <a:r>
              <a:rPr lang="en-GB" dirty="0">
                <a:latin typeface="Calibri" panose="020F0502020204030204" pitchFamily="34" charset="0"/>
                <a:cs typeface="Calibri" panose="020F0502020204030204" pitchFamily="34" charset="0"/>
              </a:rPr>
              <a:t>Some examples of these techniques include;</a:t>
            </a:r>
          </a:p>
          <a:p>
            <a:pPr>
              <a:lnSpc>
                <a:spcPct val="100000"/>
              </a:lnSpc>
            </a:pPr>
            <a:r>
              <a:rPr lang="en-GB" dirty="0">
                <a:latin typeface="Calibri" panose="020F0502020204030204" pitchFamily="34" charset="0"/>
                <a:cs typeface="Calibri" panose="020F0502020204030204" pitchFamily="34" charset="0"/>
              </a:rPr>
              <a:t>Skin-to-Skin Contact</a:t>
            </a:r>
          </a:p>
          <a:p>
            <a:pPr>
              <a:lnSpc>
                <a:spcPct val="100000"/>
              </a:lnSpc>
            </a:pPr>
            <a:r>
              <a:rPr lang="en-GB" dirty="0">
                <a:latin typeface="Calibri" panose="020F0502020204030204" pitchFamily="34" charset="0"/>
                <a:cs typeface="Calibri" panose="020F0502020204030204" pitchFamily="34" charset="0"/>
              </a:rPr>
              <a:t>Mirroring Activities </a:t>
            </a:r>
          </a:p>
          <a:p>
            <a:pPr marL="0" indent="0">
              <a:lnSpc>
                <a:spcPct val="100000"/>
              </a:lnSpc>
              <a:buNone/>
            </a:pPr>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D313DB7D-83A6-4166-BEBD-53FCA06E1AF3}"/>
              </a:ext>
            </a:extLst>
          </p:cNvPr>
          <p:cNvPicPr>
            <a:picLocks noChangeAspect="1"/>
          </p:cNvPicPr>
          <p:nvPr/>
        </p:nvPicPr>
        <p:blipFill rotWithShape="1">
          <a:blip r:embed="rId2"/>
          <a:srcRect l="36115" r="18554"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627050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541AFE-80C6-4E42-AFE3-01C673173487}"/>
              </a:ext>
            </a:extLst>
          </p:cNvPr>
          <p:cNvSpPr>
            <a:spLocks noGrp="1"/>
          </p:cNvSpPr>
          <p:nvPr>
            <p:ph type="title"/>
          </p:nvPr>
        </p:nvSpPr>
        <p:spPr>
          <a:xfrm>
            <a:off x="640080" y="325369"/>
            <a:ext cx="4368602" cy="1956841"/>
          </a:xfrm>
        </p:spPr>
        <p:txBody>
          <a:bodyPr anchor="b">
            <a:normAutofit/>
          </a:bodyPr>
          <a:lstStyle/>
          <a:p>
            <a:pPr>
              <a:lnSpc>
                <a:spcPct val="90000"/>
              </a:lnSpc>
            </a:pPr>
            <a:r>
              <a:rPr lang="en-GB" sz="4100">
                <a:latin typeface="Calibri" panose="020F0502020204030204" pitchFamily="34" charset="0"/>
                <a:cs typeface="Calibri" panose="020F0502020204030204" pitchFamily="34" charset="0"/>
              </a:rPr>
              <a:t>Skin to Skin Contact</a:t>
            </a:r>
            <a:br>
              <a:rPr lang="en-GB" sz="4100"/>
            </a:br>
            <a:endParaRPr lang="en-GB" sz="4100"/>
          </a:p>
        </p:txBody>
      </p:sp>
      <p:sp>
        <p:nvSpPr>
          <p:cNvPr id="1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33C748-1290-4F5B-805F-035973587952}"/>
              </a:ext>
            </a:extLst>
          </p:cNvPr>
          <p:cNvSpPr>
            <a:spLocks noGrp="1"/>
          </p:cNvSpPr>
          <p:nvPr>
            <p:ph idx="1"/>
          </p:nvPr>
        </p:nvSpPr>
        <p:spPr>
          <a:xfrm>
            <a:off x="640080" y="2872899"/>
            <a:ext cx="4243589" cy="3320668"/>
          </a:xfrm>
        </p:spPr>
        <p:txBody>
          <a:bodyPr>
            <a:normAutofit/>
          </a:bodyPr>
          <a:lstStyle/>
          <a:p>
            <a:pPr>
              <a:lnSpc>
                <a:spcPct val="100000"/>
              </a:lnSpc>
            </a:pPr>
            <a:r>
              <a:rPr lang="en-GB" sz="1500" dirty="0">
                <a:latin typeface="Calibri" panose="020F0502020204030204" pitchFamily="34" charset="0"/>
                <a:cs typeface="Calibri" panose="020F0502020204030204" pitchFamily="34" charset="0"/>
              </a:rPr>
              <a:t>One method of improving parent and infant attachment for is Skin to skin contact.</a:t>
            </a:r>
          </a:p>
          <a:p>
            <a:pPr>
              <a:lnSpc>
                <a:spcPct val="100000"/>
              </a:lnSpc>
            </a:pPr>
            <a:r>
              <a:rPr lang="en-GB" sz="1500" dirty="0">
                <a:latin typeface="Calibri" panose="020F0502020204030204" pitchFamily="34" charset="0"/>
                <a:cs typeface="Calibri" panose="020F0502020204030204" pitchFamily="34" charset="0"/>
              </a:rPr>
              <a:t>This has been proven to work for both mothers and fathers.</a:t>
            </a:r>
          </a:p>
          <a:p>
            <a:pPr>
              <a:lnSpc>
                <a:spcPct val="100000"/>
              </a:lnSpc>
            </a:pPr>
            <a:r>
              <a:rPr lang="en-GB" sz="1500" dirty="0">
                <a:latin typeface="Calibri" panose="020F0502020204030204" pitchFamily="34" charset="0"/>
                <a:cs typeface="Calibri" panose="020F0502020204030204" pitchFamily="34" charset="0"/>
              </a:rPr>
              <a:t>Skin to skin facilitates bonding on both physiological (e.g. oxytocin/cortisol and vitals) and emotional levels (e.g. Maternal interview).</a:t>
            </a:r>
          </a:p>
          <a:p>
            <a:pPr>
              <a:lnSpc>
                <a:spcPct val="100000"/>
              </a:lnSpc>
            </a:pPr>
            <a:r>
              <a:rPr lang="en-GB" sz="1500" dirty="0">
                <a:latin typeface="Calibri" panose="020F0502020204030204" pitchFamily="34" charset="0"/>
                <a:cs typeface="Calibri" panose="020F0502020204030204" pitchFamily="34" charset="0"/>
              </a:rPr>
              <a:t>This is beneficial to the health of both the developing infant and the parents.</a:t>
            </a:r>
          </a:p>
          <a:p>
            <a:pPr>
              <a:lnSpc>
                <a:spcPct val="100000"/>
              </a:lnSpc>
            </a:pPr>
            <a:endParaRPr lang="en-GB" sz="1500" dirty="0"/>
          </a:p>
        </p:txBody>
      </p:sp>
      <p:pic>
        <p:nvPicPr>
          <p:cNvPr id="4" name="Picture 3" descr="A close-up of a baby&#10;&#10;Description automatically generated with medium confidence">
            <a:extLst>
              <a:ext uri="{FF2B5EF4-FFF2-40B4-BE49-F238E27FC236}">
                <a16:creationId xmlns:a16="http://schemas.microsoft.com/office/drawing/2014/main" id="{61741C10-5906-4303-856E-0B3894AB6264}"/>
              </a:ext>
            </a:extLst>
          </p:cNvPr>
          <p:cNvPicPr>
            <a:picLocks noChangeAspect="1"/>
          </p:cNvPicPr>
          <p:nvPr/>
        </p:nvPicPr>
        <p:blipFill rotWithShape="1">
          <a:blip r:embed="rId2"/>
          <a:srcRect l="32976" r="1963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94851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541AFE-80C6-4E42-AFE3-01C673173487}"/>
              </a:ext>
            </a:extLst>
          </p:cNvPr>
          <p:cNvSpPr>
            <a:spLocks noGrp="1"/>
          </p:cNvSpPr>
          <p:nvPr>
            <p:ph type="title"/>
          </p:nvPr>
        </p:nvSpPr>
        <p:spPr>
          <a:xfrm>
            <a:off x="5297762" y="329184"/>
            <a:ext cx="6251110" cy="1783080"/>
          </a:xfrm>
        </p:spPr>
        <p:txBody>
          <a:bodyPr anchor="b">
            <a:normAutofit/>
          </a:bodyPr>
          <a:lstStyle/>
          <a:p>
            <a:pPr>
              <a:lnSpc>
                <a:spcPct val="90000"/>
              </a:lnSpc>
            </a:pPr>
            <a:r>
              <a:rPr lang="en-GB" sz="5600">
                <a:latin typeface="Calibri" panose="020F0502020204030204" pitchFamily="34" charset="0"/>
                <a:cs typeface="Calibri" panose="020F0502020204030204" pitchFamily="34" charset="0"/>
              </a:rPr>
              <a:t>Mirroring Activities </a:t>
            </a:r>
            <a:br>
              <a:rPr lang="en-GB" sz="5600"/>
            </a:br>
            <a:endParaRPr lang="en-GB" sz="5600"/>
          </a:p>
        </p:txBody>
      </p:sp>
      <p:sp>
        <p:nvSpPr>
          <p:cNvPr id="19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21B2B9"/>
          </a:solidFill>
          <a:ln w="38100" cap="rnd">
            <a:solidFill>
              <a:srgbClr val="21B2B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33C748-1290-4F5B-805F-035973587952}"/>
              </a:ext>
            </a:extLst>
          </p:cNvPr>
          <p:cNvSpPr>
            <a:spLocks noGrp="1"/>
          </p:cNvSpPr>
          <p:nvPr>
            <p:ph idx="1"/>
          </p:nvPr>
        </p:nvSpPr>
        <p:spPr>
          <a:xfrm>
            <a:off x="5297762" y="2706624"/>
            <a:ext cx="6251110" cy="3483864"/>
          </a:xfrm>
        </p:spPr>
        <p:txBody>
          <a:bodyPr>
            <a:normAutofit/>
          </a:bodyPr>
          <a:lstStyle/>
          <a:p>
            <a:pPr>
              <a:lnSpc>
                <a:spcPct val="100000"/>
              </a:lnSpc>
            </a:pPr>
            <a:r>
              <a:rPr lang="en-GB" sz="1300" dirty="0">
                <a:latin typeface="Calibri" panose="020F0502020204030204" pitchFamily="34" charset="0"/>
                <a:cs typeface="Calibri" panose="020F0502020204030204" pitchFamily="34" charset="0"/>
              </a:rPr>
              <a:t>Mirroring activities is where a parent and a child both interact with each other. Basically the activity consists of the parent starting to copy the actions of their child. The child should soon realise that their care giver is performing the same action as they are. What usually happens then is the child begins to change their actions to test If the parent will copy their movement. An example of this being done is clapping. This would be done by having the child to start clapping their hands together and then the parent clap their hands in the same style while copying the same speed and volume. When the child changes their way of clapping for example becoming louder, the parent should imitate the child. </a:t>
            </a:r>
          </a:p>
          <a:p>
            <a:pPr>
              <a:lnSpc>
                <a:spcPct val="100000"/>
              </a:lnSpc>
            </a:pPr>
            <a:r>
              <a:rPr lang="en-GB" sz="1300" dirty="0">
                <a:latin typeface="Calibri" panose="020F0502020204030204" pitchFamily="34" charset="0"/>
                <a:cs typeface="Calibri" panose="020F0502020204030204" pitchFamily="34" charset="0"/>
              </a:rPr>
              <a:t>It is important that </a:t>
            </a:r>
            <a:r>
              <a:rPr lang="en-GB" sz="1300" b="0" i="0" dirty="0">
                <a:effectLst/>
                <a:latin typeface="Calibri" panose="020F0502020204030204" pitchFamily="34" charset="0"/>
                <a:cs typeface="Calibri" panose="020F0502020204030204" pitchFamily="34" charset="0"/>
              </a:rPr>
              <a:t>Eye contact is kept between the child and the parent as well as smiling, and laughing which helps the child recognise that this is a positive experience that they are sharing with their care giver. This exercise is brilliant for enhancing or repairing attachment. Mirroring is a good technique as it can be done with a number of different activitie</a:t>
            </a:r>
            <a:r>
              <a:rPr lang="en-GB" sz="1300" dirty="0">
                <a:latin typeface="Calibri" panose="020F0502020204030204" pitchFamily="34" charset="0"/>
                <a:cs typeface="Calibri" panose="020F0502020204030204" pitchFamily="34" charset="0"/>
              </a:rPr>
              <a:t>s that a child may already be doing such as jumping and playing.</a:t>
            </a:r>
          </a:p>
          <a:p>
            <a:pPr>
              <a:lnSpc>
                <a:spcPct val="100000"/>
              </a:lnSpc>
            </a:pPr>
            <a:r>
              <a:rPr lang="en-GB" sz="1300" dirty="0">
                <a:latin typeface="Calibri" panose="020F0502020204030204" pitchFamily="34" charset="0"/>
                <a:cs typeface="Calibri" panose="020F0502020204030204" pitchFamily="34" charset="0"/>
              </a:rPr>
              <a:t>Mirroring has been known to improve children's visual senses. </a:t>
            </a:r>
          </a:p>
        </p:txBody>
      </p:sp>
      <p:pic>
        <p:nvPicPr>
          <p:cNvPr id="1026" name="Picture 2" descr="Children with Restored Sight Show Impairments in Mental Mirroring –  Association for Psychological Science – APS">
            <a:extLst>
              <a:ext uri="{FF2B5EF4-FFF2-40B4-BE49-F238E27FC236}">
                <a16:creationId xmlns:a16="http://schemas.microsoft.com/office/drawing/2014/main" id="{F8617273-6AAA-4ED0-B901-2431640F6A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097" r="24214"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39371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8D208-28ED-42FB-963A-62D04CED6BC2}"/>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9660A0D1-116F-4805-AC68-E70769E02488}"/>
              </a:ext>
            </a:extLst>
          </p:cNvPr>
          <p:cNvSpPr>
            <a:spLocks noGrp="1"/>
          </p:cNvSpPr>
          <p:nvPr>
            <p:ph idx="1"/>
          </p:nvPr>
        </p:nvSpPr>
        <p:spPr/>
        <p:txBody>
          <a:bodyPr>
            <a:normAutofit fontScale="70000" lnSpcReduction="20000"/>
          </a:bodyPr>
          <a:lstStyle/>
          <a:p>
            <a:r>
              <a:rPr lang="en-GB" dirty="0">
                <a:latin typeface="Calibri" panose="020F0502020204030204" pitchFamily="34" charset="0"/>
                <a:cs typeface="Calibri" panose="020F0502020204030204" pitchFamily="34" charset="0"/>
              </a:rPr>
              <a:t>Ainsworth, M. D. S., &amp; Bell, S. M. (1970). Attachment, exploration, and separation: Illustrated by the behaviour of one-year-olds in a strange situation. Child Development, 41, 49-67.</a:t>
            </a:r>
          </a:p>
          <a:p>
            <a:r>
              <a:rPr lang="en-GB" dirty="0">
                <a:latin typeface="Calibri" panose="020F0502020204030204" pitchFamily="34" charset="0"/>
                <a:cs typeface="Calibri" panose="020F0502020204030204" pitchFamily="34" charset="0"/>
              </a:rPr>
              <a:t>Bowlby J. (1969). Attachment. Attachment and loss: Vol. 1. Loss. New York: Basic Books.</a:t>
            </a:r>
          </a:p>
          <a:p>
            <a:r>
              <a:rPr lang="en-GB" dirty="0">
                <a:solidFill>
                  <a:srgbClr val="000000"/>
                </a:solidFill>
                <a:latin typeface="Candara" panose="020E0502030303020204" pitchFamily="34" charset="0"/>
              </a:rPr>
              <a:t>Frankel, K.A., &amp; Bates, J.E. (1990). Mother-toddler problem-solving: Antecedents in attachment, home behaviour and temperament. </a:t>
            </a:r>
            <a:r>
              <a:rPr lang="en-GB" i="1" dirty="0">
                <a:solidFill>
                  <a:srgbClr val="000000"/>
                </a:solidFill>
                <a:latin typeface="Candara" panose="020E0502030303020204" pitchFamily="34" charset="0"/>
              </a:rPr>
              <a:t>Child Development, </a:t>
            </a:r>
            <a:r>
              <a:rPr lang="en-GB" dirty="0">
                <a:solidFill>
                  <a:srgbClr val="000000"/>
                </a:solidFill>
                <a:latin typeface="Candara" panose="020E0502030303020204" pitchFamily="34" charset="0"/>
              </a:rPr>
              <a:t>61, 810-819.</a:t>
            </a:r>
          </a:p>
          <a:p>
            <a:r>
              <a:rPr lang="en-GB" dirty="0">
                <a:latin typeface="Calibri" panose="020F0502020204030204" pitchFamily="34" charset="0"/>
                <a:cs typeface="Calibri" panose="020F0502020204030204" pitchFamily="34" charset="0"/>
              </a:rPr>
              <a:t>Lorenz, K.Z. (1937). The companion in the bird’s world. Auk, 54, 245-273.</a:t>
            </a:r>
          </a:p>
          <a:p>
            <a:r>
              <a:rPr lang="en-GB" dirty="0">
                <a:latin typeface="Calibri" panose="020F0502020204030204" pitchFamily="34" charset="0"/>
                <a:cs typeface="Calibri" panose="020F0502020204030204" pitchFamily="34" charset="0"/>
              </a:rPr>
              <a:t>Piaget, J. (1971). The theory of stages in cognitive development. In D. R. Green, M. P. Ford, &amp; G. B. Flamer, Measurement and Piaget. McGraw-Hill.</a:t>
            </a:r>
          </a:p>
          <a:p>
            <a:r>
              <a:rPr lang="en-GB" dirty="0">
                <a:latin typeface="Calibri" panose="020F0502020204030204" pitchFamily="34" charset="0"/>
                <a:cs typeface="Calibri" panose="020F0502020204030204" pitchFamily="34" charset="0"/>
              </a:rPr>
              <a:t>Schaffer, H. R., &amp; Emerson, P. E. (1964). The development of social attachments in infancy. Monographs of the Society for Research in Child Development, 1-77.</a:t>
            </a:r>
          </a:p>
          <a:p>
            <a:r>
              <a:rPr lang="en-GB" dirty="0">
                <a:latin typeface="Calibri" panose="020F0502020204030204" pitchFamily="34" charset="0"/>
                <a:cs typeface="Calibri" panose="020F0502020204030204" pitchFamily="34" charset="0"/>
              </a:rPr>
              <a:t>Sears, R. R.  (1963).  Dependency motivation.  In M. Jones (Ed.), Nebraska Symposium of Motivation (Vol. 11).  Lincoln ; University of </a:t>
            </a:r>
            <a:r>
              <a:rPr lang="en-GB" dirty="0" err="1">
                <a:latin typeface="Calibri" panose="020F0502020204030204" pitchFamily="34" charset="0"/>
                <a:cs typeface="Calibri" panose="020F0502020204030204" pitchFamily="34" charset="0"/>
              </a:rPr>
              <a:t>Nebrasksa</a:t>
            </a:r>
            <a:r>
              <a:rPr lang="en-GB" dirty="0">
                <a:latin typeface="Calibri" panose="020F0502020204030204" pitchFamily="34" charset="0"/>
                <a:cs typeface="Calibri" panose="020F0502020204030204" pitchFamily="34" charset="0"/>
              </a:rPr>
              <a:t> Press.</a:t>
            </a:r>
          </a:p>
          <a:p>
            <a:pPr algn="l"/>
            <a:endParaRPr lang="en-GB" sz="1400" b="0" i="0" u="none" strike="noStrike" baseline="0" dirty="0">
              <a:solidFill>
                <a:srgbClr val="000000"/>
              </a:solidFill>
              <a:latin typeface="Candara" panose="020E050203030302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57229298"/>
      </p:ext>
    </p:extLst>
  </p:cSld>
  <p:clrMapOvr>
    <a:masterClrMapping/>
  </p:clrMapOvr>
</p:sld>
</file>

<file path=ppt/theme/theme1.xml><?xml version="1.0" encoding="utf-8"?>
<a:theme xmlns:a="http://schemas.openxmlformats.org/drawingml/2006/main" name="SketchyVTI">
  <a:themeElements>
    <a:clrScheme name="AnalogousFromDarkSeedLeftStep">
      <a:dk1>
        <a:srgbClr val="000000"/>
      </a:dk1>
      <a:lt1>
        <a:srgbClr val="FFFFFF"/>
      </a:lt1>
      <a:dk2>
        <a:srgbClr val="263B22"/>
      </a:dk2>
      <a:lt2>
        <a:srgbClr val="E8E2E2"/>
      </a:lt2>
      <a:accent1>
        <a:srgbClr val="21B2B9"/>
      </a:accent1>
      <a:accent2>
        <a:srgbClr val="14B87C"/>
      </a:accent2>
      <a:accent3>
        <a:srgbClr val="21BA42"/>
      </a:accent3>
      <a:accent4>
        <a:srgbClr val="35B914"/>
      </a:accent4>
      <a:accent5>
        <a:srgbClr val="7AB11F"/>
      </a:accent5>
      <a:accent6>
        <a:srgbClr val="AAA512"/>
      </a:accent6>
      <a:hlink>
        <a:srgbClr val="5A8E2F"/>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770</TotalTime>
  <Words>1942</Words>
  <Application>Microsoft Office PowerPoint</Application>
  <PresentationFormat>Widescreen</PresentationFormat>
  <Paragraphs>92</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Candara</vt:lpstr>
      <vt:lpstr>Modern Love</vt:lpstr>
      <vt:lpstr>The Hand</vt:lpstr>
      <vt:lpstr>SketchyVTI</vt:lpstr>
      <vt:lpstr>The Importance of Early  Childhood Development</vt:lpstr>
      <vt:lpstr>Introduction</vt:lpstr>
      <vt:lpstr>What is attachment?</vt:lpstr>
      <vt:lpstr>What Is Attachment? </vt:lpstr>
      <vt:lpstr>Why is Attachment Important?</vt:lpstr>
      <vt:lpstr>Attachment Theories </vt:lpstr>
      <vt:lpstr>Psychoanalytic Theory</vt:lpstr>
      <vt:lpstr>Learning Theory</vt:lpstr>
      <vt:lpstr>Cognitive/Developmental Theory</vt:lpstr>
      <vt:lpstr>Ethological theory</vt:lpstr>
      <vt:lpstr>Secure Attachment</vt:lpstr>
      <vt:lpstr>Insecure/Resistant attachment </vt:lpstr>
      <vt:lpstr>Insecure/Avoidant attachment</vt:lpstr>
      <vt:lpstr>Disorganized/disoriented attachment </vt:lpstr>
      <vt:lpstr>Attachment Techniques</vt:lpstr>
      <vt:lpstr>Skin to Skin Contact </vt:lpstr>
      <vt:lpstr>Mirroring Activities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Early  Childhood Development</dc:title>
  <dc:creator>Lewis, Daniel</dc:creator>
  <cp:lastModifiedBy>Lewis, Daniel</cp:lastModifiedBy>
  <cp:revision>59</cp:revision>
  <dcterms:created xsi:type="dcterms:W3CDTF">2021-03-16T09:16:10Z</dcterms:created>
  <dcterms:modified xsi:type="dcterms:W3CDTF">2021-03-19T10:04:41Z</dcterms:modified>
</cp:coreProperties>
</file>