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74" r:id="rId4"/>
    <p:sldId id="282" r:id="rId5"/>
    <p:sldId id="258" r:id="rId6"/>
    <p:sldId id="271" r:id="rId7"/>
    <p:sldId id="272" r:id="rId8"/>
    <p:sldId id="260" r:id="rId9"/>
    <p:sldId id="263" r:id="rId10"/>
    <p:sldId id="262" r:id="rId11"/>
    <p:sldId id="261" r:id="rId12"/>
    <p:sldId id="264" r:id="rId13"/>
    <p:sldId id="275" r:id="rId14"/>
    <p:sldId id="283" r:id="rId15"/>
    <p:sldId id="278" r:id="rId16"/>
    <p:sldId id="266" r:id="rId17"/>
    <p:sldId id="277" r:id="rId18"/>
    <p:sldId id="268" r:id="rId19"/>
    <p:sldId id="267" r:id="rId20"/>
    <p:sldId id="269" r:id="rId21"/>
    <p:sldId id="270" r:id="rId22"/>
    <p:sldId id="276" r:id="rId23"/>
    <p:sldId id="280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48"/>
  </p:normalViewPr>
  <p:slideViewPr>
    <p:cSldViewPr snapToGrid="0" snapToObjects="1">
      <p:cViewPr varScale="1">
        <p:scale>
          <a:sx n="117" d="100"/>
          <a:sy n="117" d="100"/>
        </p:scale>
        <p:origin x="36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7829E7-ABBF-F241-945A-523A7684D8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E73E82-8BEB-DC48-9DBD-785597D7E3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F06E5B-EF40-CF4A-9032-F9F5A123D2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3/22/21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136FDD-C9FF-DA4E-927D-D5B1E09FB8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7CE154-6DDF-E74A-87AC-1CDFDCDB81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0092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11F0F-8AF2-714A-96B1-53EB71CC8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693A2E-12FE-864D-8155-F697CEBB52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0B9C98-0927-484F-80D7-2BA8D0DDE0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3/22/21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FBB6A3-D935-E040-8FEB-ED17E1C28D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3FA1C2-F1DE-864E-B329-1F9A88AB3B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18970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307C6-95E0-BC4F-B87F-DE701E1C3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A6AEE0-6ED5-D24B-93DF-BBB778DA13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E4E7B6-0BD2-3F49-A540-B56D6961B3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3/22/21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DB231-141A-F24E-A862-F3E17FC58A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5D7A82-414A-9E43-AE49-32E8FBB0A5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0488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A58EC-14B4-1E47-B502-F0363CF54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3D8FF-55B3-A745-8C38-DF295F5A0F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B659D3-DD77-D447-8A5C-4A430920F2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6E3B03-BB97-B345-9128-49953F7DC9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3/22/21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12A539-EA19-C54F-A9F8-4F1AE77497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F8DCD3-FA62-CB4B-9243-C70185F71E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287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AF1BBA-A9E8-8845-8078-B148AA2668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647D4F-C3DA-504D-97E8-413A363A79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438DC6-012C-D246-A02C-EF7258671B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FD04-CBE5-4043-B8AA-53353806E6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43CBA9-2360-444B-9D25-5D4AE800D3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60D7426-8890-FB44-BBC7-53E3C780B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3/22/21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548BF97-92CF-2145-8D48-8C2EAA90E6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2C43C38-6027-CC48-A890-2CE7815E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7561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7F6B78-20A0-AD48-8C25-452A189534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949FE7B-E38B-F34E-BD9B-B842044F75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3/22/21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FDF093-614F-9A4B-9D16-29AB417FD2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B53144-73EC-284D-99D8-807AF7F3CE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6242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1F79708-E4F3-734D-A9A1-8575DFA937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3/22/21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02E97C8-4ECB-D243-A870-91BB35EBD0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7F8621-F778-F14B-882E-9B90921730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11097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0E646-1174-EF4A-A816-A74AD1FE8E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FEFD0E-B343-A841-8E67-2C75554594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F46A26-0F39-9D49-8DAD-42A6D4628C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5BA9DE-3D2B-0446-92DC-B8A73488B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3/22/21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7D0DE7-C01F-8246-A8D0-01416B1E0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7E22F4-8A39-3C4C-99BB-3390AF6B5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95815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04C38-4AB5-2743-964F-1C07CC188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277BD4D-2D75-AA4B-AA2B-BDBDF3A42E4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2DEB58-CBC8-4048-95AF-AAC1FB5141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4067B9-0B4C-7B4E-BF51-CF9EA12507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3/22/21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2326C7-764D-CE43-8428-D711A9506D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094680-CED8-254A-A26A-029BFBC8CA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32098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06E28-4408-A043-BBAA-43042C7F1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B2836E-4C82-F74C-A132-0D137C6700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55AA96-B621-E046-B623-F8A12DF396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3/22/21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4BDBFF-EB5F-434D-9FE7-E9B9A03D3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EDD341-F4DE-FB4B-BA7F-BFFD7E4FA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83269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19E9E1A-7233-5F4C-8B47-B0EBE9F0B0B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75262A-9A02-8F43-A846-A955B27AD5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59E381-BE46-DC40-A320-4863D87DB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1ECE7-3E4A-9A4D-BE79-A6D210D63D99}" type="datetimeFigureOut">
              <a:rPr lang="en-US" smtClean="0"/>
              <a:t>3/22/21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DA34D6-E7C2-DB4C-9292-A798BBC748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693867-62DD-E04A-B66A-09EDF9988A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322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1F7B24B-CAFA-2A40-930B-918C69CABD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2DDD66-D915-744C-BEE8-1FC5492D68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14C8E8-A161-5543-A0ED-EC80CFED19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F1ECE7-3E4A-9A4D-BE79-A6D210D63D99}" type="datetimeFigureOut">
              <a:rPr lang="en-US" smtClean="0"/>
              <a:t>3/22/21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8086C5-6139-A047-A74C-9F7BFE7B90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EABF4F-9BF4-0D41-88EB-008844CA832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A4DE36-ABC8-2541-A1C0-AF1D2C1E7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890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vocadosocial.com/latest-social-media-statistics-and-demographics-for-the-uk-in-2019/" TargetMode="External"/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vocadosocial.com/latest-social-media-statistics-and-demographics-for-the-uk-in-2019/" TargetMode="External"/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vocadosocial.com/latest-social-media-statistics-and-demographics-for-the-uk-in-2019/" TargetMode="External"/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vocadosocial.com/latest-social-media-statistics-and-demographics-for-the-uk-in-2019/" TargetMode="External"/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tif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3865CFF-CD3D-6248-B8AC-193462BE82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686" b="7728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26592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84CF7-23B2-F640-8B8B-975B352D1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sz="4400"/>
              <a:t>Today we are going to cover 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65084-45E9-7D44-B4A7-58DED0B129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Why social media is important</a:t>
            </a:r>
          </a:p>
          <a:p>
            <a:r>
              <a:rPr lang="en-US" sz="1800" dirty="0"/>
              <a:t>The different social channels</a:t>
            </a:r>
          </a:p>
          <a:p>
            <a:r>
              <a:rPr lang="en-US" sz="1800" dirty="0"/>
              <a:t>Paid vs organic</a:t>
            </a:r>
          </a:p>
          <a:p>
            <a:r>
              <a:rPr lang="en-US" sz="1800" dirty="0"/>
              <a:t>Setting objectives</a:t>
            </a:r>
          </a:p>
          <a:p>
            <a:r>
              <a:rPr lang="en-US" sz="1800" dirty="0"/>
              <a:t>Content planning</a:t>
            </a:r>
          </a:p>
          <a:p>
            <a:r>
              <a:rPr lang="en-US" sz="1800" dirty="0"/>
              <a:t>Content creation</a:t>
            </a:r>
          </a:p>
          <a:p>
            <a:r>
              <a:rPr lang="en-US" sz="1800" dirty="0"/>
              <a:t>Campaign analysis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33B4C99-8676-7040-AEF1-B9567B5598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945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449976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32FDF-2B7E-6646-87A4-2E24278793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278040"/>
            <a:ext cx="5120114" cy="1692794"/>
          </a:xfrm>
        </p:spPr>
        <p:txBody>
          <a:bodyPr>
            <a:normAutofit/>
          </a:bodyPr>
          <a:lstStyle/>
          <a:p>
            <a:r>
              <a:rPr lang="en-US" sz="4400" dirty="0"/>
              <a:t>Class Warm 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803685-7055-A547-9C1F-C39EF092C6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914" y="1567543"/>
            <a:ext cx="7141029" cy="48477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dirty="0"/>
              <a:t>Which social media do you use most? </a:t>
            </a:r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b="1" dirty="0"/>
              <a:t>You will be telling the class:</a:t>
            </a:r>
          </a:p>
          <a:p>
            <a:pPr>
              <a:buFontTx/>
              <a:buChar char="-"/>
            </a:pPr>
            <a:r>
              <a:rPr lang="en-US" dirty="0"/>
              <a:t>Why it’s your favorite social platform?</a:t>
            </a:r>
          </a:p>
          <a:p>
            <a:pPr>
              <a:buFontTx/>
              <a:buChar char="-"/>
            </a:pPr>
            <a:r>
              <a:rPr lang="en-US" dirty="0"/>
              <a:t>How often you use it?</a:t>
            </a:r>
          </a:p>
          <a:p>
            <a:pPr>
              <a:buFontTx/>
              <a:buChar char="-"/>
            </a:pPr>
            <a:r>
              <a:rPr lang="en-US" dirty="0"/>
              <a:t>What  companies you follow and what do they do well?</a:t>
            </a:r>
          </a:p>
          <a:p>
            <a:pPr>
              <a:buFontTx/>
              <a:buChar char="-"/>
            </a:pPr>
            <a:r>
              <a:rPr lang="en-US" dirty="0"/>
              <a:t>Have any companies  irritated you on social media?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F8E39C-7250-6C4C-AAAB-458B03BEEB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789" r="23994"/>
          <a:stretch/>
        </p:blipFill>
        <p:spPr>
          <a:xfrm>
            <a:off x="7561943" y="0"/>
            <a:ext cx="5387575" cy="6858000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995291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289CB-1815-2F4D-A098-70C20F290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5127031" cy="1676603"/>
          </a:xfrm>
        </p:spPr>
        <p:txBody>
          <a:bodyPr>
            <a:normAutofit/>
          </a:bodyPr>
          <a:lstStyle/>
          <a:p>
            <a:r>
              <a:rPr lang="en-US" sz="4400" dirty="0"/>
              <a:t>Class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4DF7E-CFFA-9547-A401-9A7619FA66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5127029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/>
              <a:t>What can a company or brand achieve by having social media presence?</a:t>
            </a:r>
          </a:p>
          <a:p>
            <a:pPr marL="0" indent="0">
              <a:buNone/>
            </a:pPr>
            <a:endParaRPr lang="en-US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020C70-7129-5A49-ABD0-B495EEB9E64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82" r="3" b="3"/>
          <a:stretch/>
        </p:blipFill>
        <p:spPr>
          <a:xfrm>
            <a:off x="6090613" y="640082"/>
            <a:ext cx="5461724" cy="557783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8830322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B5010-6721-074F-BA29-CF51F05FB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sz="4400" dirty="0"/>
              <a:t>Why social Media?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337247-551F-6A4B-8851-19A190732D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175164"/>
            <a:ext cx="6586489" cy="4048655"/>
          </a:xfrm>
        </p:spPr>
        <p:txBody>
          <a:bodyPr>
            <a:normAutofit/>
          </a:bodyPr>
          <a:lstStyle/>
          <a:p>
            <a:r>
              <a:rPr lang="en-US" sz="1600" dirty="0"/>
              <a:t>Your customers are using it already</a:t>
            </a:r>
          </a:p>
          <a:p>
            <a:r>
              <a:rPr lang="en-US" sz="1600" dirty="0"/>
              <a:t>Provides a 2 way dialog</a:t>
            </a:r>
          </a:p>
          <a:p>
            <a:r>
              <a:rPr lang="en-US" sz="1600" dirty="0" err="1"/>
              <a:t>Humanises</a:t>
            </a:r>
            <a:r>
              <a:rPr lang="en-US" sz="1600" dirty="0"/>
              <a:t> your brand </a:t>
            </a:r>
          </a:p>
          <a:p>
            <a:r>
              <a:rPr lang="en-US" sz="1600" dirty="0"/>
              <a:t>Allows you to build a community</a:t>
            </a:r>
          </a:p>
          <a:p>
            <a:r>
              <a:rPr lang="en-US" sz="1600" dirty="0"/>
              <a:t>Can keep you ‘top of mind’</a:t>
            </a:r>
          </a:p>
          <a:p>
            <a:r>
              <a:rPr lang="en-US" sz="1600" dirty="0"/>
              <a:t>Can help develop  your repetition as a leader/innovator</a:t>
            </a:r>
          </a:p>
          <a:p>
            <a:r>
              <a:rPr lang="en-US" sz="1600" dirty="0"/>
              <a:t>Deepen customer engagement</a:t>
            </a:r>
          </a:p>
          <a:p>
            <a:r>
              <a:rPr lang="en-US" sz="1600" dirty="0"/>
              <a:t>Allows you to target and retarget specific groups of  customers ( </a:t>
            </a:r>
            <a:r>
              <a:rPr lang="en-US" sz="1600" dirty="0" err="1"/>
              <a:t>iva</a:t>
            </a:r>
            <a:r>
              <a:rPr lang="en-US" sz="1600" dirty="0"/>
              <a:t> ads) </a:t>
            </a:r>
          </a:p>
          <a:p>
            <a:r>
              <a:rPr lang="en-US" sz="1600" dirty="0"/>
              <a:t>It can build trust/brand authority</a:t>
            </a:r>
          </a:p>
          <a:p>
            <a:r>
              <a:rPr lang="en-US" sz="1600" dirty="0"/>
              <a:t>You can gain more insight on your customers </a:t>
            </a:r>
          </a:p>
          <a:p>
            <a:pPr marL="0" indent="0">
              <a:buNone/>
            </a:pPr>
            <a:endParaRPr lang="en-US" sz="1600" dirty="0"/>
          </a:p>
          <a:p>
            <a:endParaRPr lang="en-US" sz="1600" dirty="0"/>
          </a:p>
          <a:p>
            <a:endParaRPr lang="en-US" sz="1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EDE39E6-CDE6-5145-BC3B-4743BFD21EB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" b="1250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2018838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EEA16-FE2D-A94E-834A-20B8159930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sz="4400"/>
              <a:t>What can social media be used for?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DDDDA6-99C2-3543-9BA7-2C848F3F1D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Customer service</a:t>
            </a:r>
          </a:p>
          <a:p>
            <a:r>
              <a:rPr lang="en-US" sz="1800" dirty="0"/>
              <a:t>Paid advertising (performance marketing)</a:t>
            </a:r>
          </a:p>
          <a:p>
            <a:r>
              <a:rPr lang="en-US" sz="1800" dirty="0"/>
              <a:t>Finding new audiences</a:t>
            </a:r>
          </a:p>
          <a:p>
            <a:r>
              <a:rPr lang="en-US" sz="1800" dirty="0"/>
              <a:t>Deepening the bond with existing audiences</a:t>
            </a:r>
          </a:p>
          <a:p>
            <a:r>
              <a:rPr lang="en-US" sz="1800" dirty="0"/>
              <a:t>Upsell</a:t>
            </a:r>
          </a:p>
          <a:p>
            <a:r>
              <a:rPr lang="en-US" sz="1800" dirty="0"/>
              <a:t>Brand /reputation management</a:t>
            </a:r>
          </a:p>
          <a:p>
            <a:r>
              <a:rPr lang="en-US" sz="1800" dirty="0"/>
              <a:t>Making connections ( Influencers &amp; press </a:t>
            </a:r>
            <a:r>
              <a:rPr lang="en-US" sz="1800" dirty="0" err="1"/>
              <a:t>etc</a:t>
            </a:r>
            <a:r>
              <a:rPr lang="en-US" sz="1800" dirty="0"/>
              <a:t>) </a:t>
            </a:r>
          </a:p>
          <a:p>
            <a:r>
              <a:rPr lang="en-US" sz="1800" dirty="0"/>
              <a:t>Crisis management</a:t>
            </a:r>
          </a:p>
          <a:p>
            <a:r>
              <a:rPr lang="en-US" sz="1800" dirty="0"/>
              <a:t>Communicating important messages</a:t>
            </a:r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C3D859-C46B-6F4B-B26D-5F35C364A36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287" r="9497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898954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8DAF21-7180-044D-98A2-B31715D110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19" y="365125"/>
            <a:ext cx="6686007" cy="1692794"/>
          </a:xfrm>
        </p:spPr>
        <p:txBody>
          <a:bodyPr>
            <a:normAutofit/>
          </a:bodyPr>
          <a:lstStyle/>
          <a:p>
            <a:r>
              <a:rPr lang="en-US" sz="4400" dirty="0"/>
              <a:t>Some </a:t>
            </a:r>
            <a:r>
              <a:rPr lang="en-US" sz="4400" dirty="0" err="1"/>
              <a:t>mindblowing</a:t>
            </a:r>
            <a:r>
              <a:rPr lang="en-US" sz="4400" dirty="0"/>
              <a:t> stats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04ECC-AF4C-FE41-B711-9E9C7E3FC5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057919"/>
            <a:ext cx="5915296" cy="3979343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There are 3.5 billion active global social media users (45% of the world population) </a:t>
            </a:r>
          </a:p>
          <a:p>
            <a:r>
              <a:rPr lang="en-GB" dirty="0"/>
              <a:t>45 million UK social media users. (67% of the UK population)</a:t>
            </a:r>
          </a:p>
          <a:p>
            <a:r>
              <a:rPr lang="en-GB" dirty="0"/>
              <a:t>Every day, the average UK based user spends 1 hour 50 minutes scrolling through social media sites.</a:t>
            </a:r>
          </a:p>
          <a:p>
            <a:endParaRPr lang="en-GB" sz="1700" dirty="0"/>
          </a:p>
          <a:p>
            <a:endParaRPr lang="en-GB" sz="1700" dirty="0"/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r>
              <a:rPr lang="en-GB" sz="1700" i="1" dirty="0"/>
              <a:t>Digital Report 2019 – This is Social/Hootsuite</a:t>
            </a:r>
            <a:endParaRPr lang="en-US" sz="1700" i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74AAAC-8892-BA4D-94D5-3B70B41AF9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783"/>
          <a:stretch/>
        </p:blipFill>
        <p:spPr>
          <a:xfrm>
            <a:off x="6570617" y="10"/>
            <a:ext cx="5621382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751808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97219-3765-8741-BC02-C5DDD51CE3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6586491" cy="1676603"/>
          </a:xfrm>
        </p:spPr>
        <p:txBody>
          <a:bodyPr>
            <a:normAutofit/>
          </a:bodyPr>
          <a:lstStyle/>
          <a:p>
            <a:r>
              <a:rPr lang="en-US" sz="4400"/>
              <a:t>Facebook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2599A-5F24-3A4E-BCFE-6C2F4A1128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273" y="2002971"/>
            <a:ext cx="6586489" cy="3785419"/>
          </a:xfrm>
        </p:spPr>
        <p:txBody>
          <a:bodyPr>
            <a:normAutofit/>
          </a:bodyPr>
          <a:lstStyle/>
          <a:p>
            <a:r>
              <a:rPr lang="en-US" dirty="0"/>
              <a:t>Dominant social platform in the UK</a:t>
            </a:r>
          </a:p>
          <a:p>
            <a:r>
              <a:rPr lang="en-GB" dirty="0"/>
              <a:t>78% of UK internet users use Facebook</a:t>
            </a:r>
          </a:p>
          <a:p>
            <a:r>
              <a:rPr lang="en-GB" dirty="0"/>
              <a:t>Audience is 52%  female and 48% male (based on users aged 18 and older).</a:t>
            </a:r>
          </a:p>
          <a:p>
            <a:r>
              <a:rPr lang="en-GB" dirty="0"/>
              <a:t>According to Facebook Audience Insights, the average UK user makes 6 comments, likes 11 posts, shares 1 post and clicks on 13 ads in a 30-day period.</a:t>
            </a:r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EDDC481-2247-C542-ADBE-C257D01BDD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703" r="10329"/>
          <a:stretch/>
        </p:blipFill>
        <p:spPr>
          <a:xfrm>
            <a:off x="7556408" y="10"/>
            <a:ext cx="4635591" cy="6857990"/>
          </a:xfrm>
          <a:prstGeom prst="rect">
            <a:avLst/>
          </a:prstGeom>
          <a:effectLst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8E778E0-80AF-AB4B-9C99-7574021BCF1E}"/>
              </a:ext>
            </a:extLst>
          </p:cNvPr>
          <p:cNvSpPr txBox="1"/>
          <p:nvPr/>
        </p:nvSpPr>
        <p:spPr>
          <a:xfrm>
            <a:off x="199506" y="6139795"/>
            <a:ext cx="560277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/>
              </a:rPr>
              <a:t>https://www.avocadosocial.com/latest-social-media-statistics-and-demographics-for-the-uk-in-2019/</a:t>
            </a:r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10608451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236FCF-0C91-9748-8FA0-555468C51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6586491" cy="1676603"/>
          </a:xfrm>
        </p:spPr>
        <p:txBody>
          <a:bodyPr>
            <a:normAutofit/>
          </a:bodyPr>
          <a:lstStyle/>
          <a:p>
            <a:r>
              <a:rPr lang="en-US" sz="4400"/>
              <a:t>YouTube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5155D1-72B6-9444-AD92-FFC13043BC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1900" dirty="0"/>
              <a:t>The second most popular social platform in the UK </a:t>
            </a:r>
          </a:p>
          <a:p>
            <a:r>
              <a:rPr lang="en-US" sz="1900" dirty="0"/>
              <a:t>Owned by Google</a:t>
            </a:r>
          </a:p>
          <a:p>
            <a:r>
              <a:rPr lang="en-US" sz="1900" dirty="0"/>
              <a:t>Users spend more time watching videos on YouTube than on other social platforms</a:t>
            </a:r>
          </a:p>
          <a:p>
            <a:r>
              <a:rPr lang="en-US" sz="1900" dirty="0"/>
              <a:t>You can pay to advertise before or during a video via Google display network</a:t>
            </a:r>
          </a:p>
          <a:p>
            <a:r>
              <a:rPr lang="en-US" sz="1900" dirty="0"/>
              <a:t>It can give you the opportunity for customers to learn more about your products (explainer videos)</a:t>
            </a:r>
          </a:p>
          <a:p>
            <a:pPr marL="0" indent="0">
              <a:buNone/>
            </a:pPr>
            <a:br>
              <a:rPr lang="en-US" sz="1900" dirty="0"/>
            </a:br>
            <a:endParaRPr lang="en-US" sz="19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AC7897F-CD9F-C14C-924E-626C3EB25F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126" r="39924"/>
          <a:stretch/>
        </p:blipFill>
        <p:spPr>
          <a:xfrm>
            <a:off x="7556408" y="10"/>
            <a:ext cx="4635591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4873733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CDC88-96C0-7E4D-8198-E14206132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6586491" cy="1676603"/>
          </a:xfrm>
        </p:spPr>
        <p:txBody>
          <a:bodyPr>
            <a:normAutofit/>
          </a:bodyPr>
          <a:lstStyle/>
          <a:p>
            <a:r>
              <a:rPr lang="en-US" sz="4400"/>
              <a:t>Instagram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B1735-A999-D244-8244-C79844A86E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400"/>
              <a:t>42% of the UK’s population are on Instagram</a:t>
            </a:r>
          </a:p>
          <a:p>
            <a:r>
              <a:rPr lang="en-GB" sz="2400"/>
              <a:t>54% Female, 46% male</a:t>
            </a:r>
          </a:p>
          <a:p>
            <a:r>
              <a:rPr lang="en-GB" sz="2400"/>
              <a:t>Owned by Facebook</a:t>
            </a:r>
          </a:p>
          <a:p>
            <a:r>
              <a:rPr lang="en-GB" sz="2400"/>
              <a:t>Centred around ‘storytelling’ </a:t>
            </a:r>
          </a:p>
          <a:p>
            <a:r>
              <a:rPr lang="en-GB" sz="2400"/>
              <a:t>Visual content </a:t>
            </a:r>
          </a:p>
          <a:p>
            <a:r>
              <a:rPr lang="en-GB" sz="2400"/>
              <a:t>According to Instagram, 80% of users follow a business or a brand </a:t>
            </a:r>
          </a:p>
          <a:p>
            <a:pPr marL="0" indent="0">
              <a:buNone/>
            </a:pPr>
            <a:endParaRPr lang="en-US" sz="24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8EAF2E4-C6D3-7845-9221-42921FDE0D8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305" r="27576" b="-1"/>
          <a:stretch/>
        </p:blipFill>
        <p:spPr>
          <a:xfrm>
            <a:off x="7556408" y="10"/>
            <a:ext cx="4635591" cy="6857990"/>
          </a:xfrm>
          <a:prstGeom prst="rect">
            <a:avLst/>
          </a:prstGeom>
          <a:effectLst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D637328-79BF-944A-A505-8CF37949518B}"/>
              </a:ext>
            </a:extLst>
          </p:cNvPr>
          <p:cNvSpPr txBox="1"/>
          <p:nvPr/>
        </p:nvSpPr>
        <p:spPr>
          <a:xfrm>
            <a:off x="188640" y="6223819"/>
            <a:ext cx="720727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hlinkClick r:id="rId3"/>
              </a:rPr>
              <a:t>https://www.avocadosocial.com/latest-social-media-statistics-and-demographics-for-the-uk-in-2019/</a:t>
            </a:r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14072245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02AF9-5670-B747-84A1-963C32450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6586491" cy="1676603"/>
          </a:xfrm>
        </p:spPr>
        <p:txBody>
          <a:bodyPr>
            <a:normAutofit/>
          </a:bodyPr>
          <a:lstStyle/>
          <a:p>
            <a:r>
              <a:rPr lang="en-US" sz="4400" dirty="0"/>
              <a:t>Twitter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19E80-2F52-3240-85B3-C5E0C5D4D1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028306"/>
            <a:ext cx="6586489" cy="4195514"/>
          </a:xfrm>
        </p:spPr>
        <p:txBody>
          <a:bodyPr>
            <a:normAutofit/>
          </a:bodyPr>
          <a:lstStyle/>
          <a:p>
            <a:r>
              <a:rPr lang="en-GB" sz="2400" dirty="0"/>
              <a:t>According to Twitter, you can  reach 13.6 million  people (24% of UK population 13+)</a:t>
            </a:r>
          </a:p>
          <a:p>
            <a:r>
              <a:rPr lang="en-GB" sz="2400" dirty="0"/>
              <a:t>Twitter is an open network</a:t>
            </a:r>
          </a:p>
          <a:p>
            <a:r>
              <a:rPr lang="en-GB" sz="2400" dirty="0"/>
              <a:t>Great for building relationships (influencers, journalists, industry experts)</a:t>
            </a:r>
          </a:p>
          <a:p>
            <a:r>
              <a:rPr lang="en-GB" sz="2400" dirty="0"/>
              <a:t>Twitter is where many customers seek support </a:t>
            </a:r>
          </a:p>
          <a:p>
            <a:r>
              <a:rPr lang="en-GB" sz="2400" dirty="0"/>
              <a:t>Allows you to find out more about potential customers</a:t>
            </a:r>
          </a:p>
          <a:p>
            <a:r>
              <a:rPr lang="en-GB" sz="2400" dirty="0"/>
              <a:t>Allow you to pick up on new industry/customer trends</a:t>
            </a:r>
          </a:p>
          <a:p>
            <a:pPr marL="0" indent="0">
              <a:buNone/>
            </a:pPr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EC9841-2B5F-B642-8568-AC05C15F20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49" r="1" b="1"/>
          <a:stretch/>
        </p:blipFill>
        <p:spPr>
          <a:xfrm>
            <a:off x="7556408" y="10"/>
            <a:ext cx="4635591" cy="6857990"/>
          </a:xfrm>
          <a:prstGeom prst="rect">
            <a:avLst/>
          </a:prstGeom>
          <a:effectLst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9AE173A-D919-BE49-A110-67EE85E645FF}"/>
              </a:ext>
            </a:extLst>
          </p:cNvPr>
          <p:cNvSpPr txBox="1"/>
          <p:nvPr/>
        </p:nvSpPr>
        <p:spPr>
          <a:xfrm>
            <a:off x="282633" y="6434051"/>
            <a:ext cx="683306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/>
              </a:rPr>
              <a:t>https://www.avocadosocial.com/latest-social-media-statistics-and-demographics-for-the-uk-in-2019/</a:t>
            </a:r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32188592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40ABA-3B46-2949-B760-08D9D1466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6586491" cy="1676603"/>
          </a:xfrm>
        </p:spPr>
        <p:txBody>
          <a:bodyPr>
            <a:normAutofit/>
          </a:bodyPr>
          <a:lstStyle/>
          <a:p>
            <a:r>
              <a:rPr lang="en-US" sz="4400" dirty="0"/>
              <a:t>Snapchat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90C232-B952-8345-8C4C-A942A9E168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400" dirty="0"/>
              <a:t>75% of Snapchat users are under 34 years old.</a:t>
            </a:r>
          </a:p>
          <a:p>
            <a:r>
              <a:rPr lang="en-GB" sz="2400" dirty="0"/>
              <a:t> 90% of snapchat users are 13-24 years old.</a:t>
            </a:r>
          </a:p>
          <a:p>
            <a:r>
              <a:rPr lang="en-GB" sz="2400" dirty="0"/>
              <a:t>71% of Snapchat </a:t>
            </a:r>
            <a:r>
              <a:rPr lang="en-GB" sz="2400" b="1" dirty="0"/>
              <a:t>users aged 18 through 24</a:t>
            </a:r>
            <a:r>
              <a:rPr lang="en-GB" sz="2400" dirty="0"/>
              <a:t> use Snapchat multiple times per day.</a:t>
            </a:r>
          </a:p>
          <a:p>
            <a:r>
              <a:rPr lang="en-GB" sz="2400" dirty="0"/>
              <a:t>Snapchats user-base is declining </a:t>
            </a:r>
          </a:p>
          <a:p>
            <a:pPr marL="0" indent="0">
              <a:buNone/>
            </a:pPr>
            <a:endParaRPr 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4E31A1D-BAE2-8046-AFA9-9607FAF3E4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116" r="23934"/>
          <a:stretch/>
        </p:blipFill>
        <p:spPr>
          <a:xfrm>
            <a:off x="7556408" y="10"/>
            <a:ext cx="4635591" cy="6857990"/>
          </a:xfrm>
          <a:prstGeom prst="rect">
            <a:avLst/>
          </a:prstGeom>
          <a:effectLst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ED30AB9-99D1-F947-8C17-10914ADB6FD7}"/>
              </a:ext>
            </a:extLst>
          </p:cNvPr>
          <p:cNvSpPr txBox="1"/>
          <p:nvPr/>
        </p:nvSpPr>
        <p:spPr>
          <a:xfrm>
            <a:off x="532015" y="6223819"/>
            <a:ext cx="6833061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hlinkClick r:id="rId3"/>
              </a:rPr>
              <a:t>https://www.avocadosocial.com/latest-social-media-statistics-and-demographics-for-the-uk-in-2019/</a:t>
            </a:r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22917936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87ED1-42A9-2B4C-9BAB-9725AA1FAC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5127031" cy="1676603"/>
          </a:xfrm>
        </p:spPr>
        <p:txBody>
          <a:bodyPr>
            <a:normAutofit/>
          </a:bodyPr>
          <a:lstStyle/>
          <a:p>
            <a:r>
              <a:rPr lang="en-US" sz="4400" err="1"/>
              <a:t>Linkedin</a:t>
            </a:r>
            <a:endParaRPr lang="en-US" sz="44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0406A44-A615-4CE4-9FDF-682C2F1317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026190" cy="3785419"/>
          </a:xfrm>
        </p:spPr>
        <p:txBody>
          <a:bodyPr>
            <a:normAutofit/>
          </a:bodyPr>
          <a:lstStyle/>
          <a:p>
            <a:r>
              <a:rPr lang="en-US" dirty="0"/>
              <a:t>B2B marketing </a:t>
            </a:r>
          </a:p>
          <a:p>
            <a:r>
              <a:rPr lang="en-US" dirty="0"/>
              <a:t>Build relationships</a:t>
            </a:r>
          </a:p>
          <a:p>
            <a:r>
              <a:rPr lang="en-US" dirty="0"/>
              <a:t>Useful ad targeting options </a:t>
            </a:r>
          </a:p>
          <a:p>
            <a:r>
              <a:rPr lang="en-GB" dirty="0"/>
              <a:t>27 million profiles in the UK, with 60% male and 40% female (Sprout social)</a:t>
            </a:r>
          </a:p>
          <a:p>
            <a:pPr marL="0" indent="0">
              <a:buNone/>
            </a:pPr>
            <a:r>
              <a:rPr lang="en-GB" dirty="0"/>
              <a:t> </a:t>
            </a:r>
            <a:endParaRPr lang="en-US" dirty="0"/>
          </a:p>
          <a:p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676F929-1AEB-9B47-8AA8-6B69DEBB00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085" b="3"/>
          <a:stretch/>
        </p:blipFill>
        <p:spPr>
          <a:xfrm>
            <a:off x="8407834" y="1367748"/>
            <a:ext cx="3135236" cy="3429521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95333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F4C0B10B-D2C4-4A54-AFAD-3D27DF88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B6BADB90-C74B-40D6-86DC-503F65FCE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74" name="Freeform 44">
              <a:extLst>
                <a:ext uri="{FF2B5EF4-FFF2-40B4-BE49-F238E27FC236}">
                  <a16:creationId xmlns:a16="http://schemas.microsoft.com/office/drawing/2014/main" id="{6559431D-1886-4AE0-9B87-9AD2ECAB8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45">
              <a:extLst>
                <a:ext uri="{FF2B5EF4-FFF2-40B4-BE49-F238E27FC236}">
                  <a16:creationId xmlns:a16="http://schemas.microsoft.com/office/drawing/2014/main" id="{373850A5-B04A-4FCD-9E73-EE322167F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46">
              <a:extLst>
                <a:ext uri="{FF2B5EF4-FFF2-40B4-BE49-F238E27FC236}">
                  <a16:creationId xmlns:a16="http://schemas.microsoft.com/office/drawing/2014/main" id="{82C18C67-80FA-4738-AA53-0AF2419F9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47">
              <a:extLst>
                <a:ext uri="{FF2B5EF4-FFF2-40B4-BE49-F238E27FC236}">
                  <a16:creationId xmlns:a16="http://schemas.microsoft.com/office/drawing/2014/main" id="{48543B1A-8BF5-4C63-8404-41B2EA70B3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Rectangle 77">
              <a:extLst>
                <a:ext uri="{FF2B5EF4-FFF2-40B4-BE49-F238E27FC236}">
                  <a16:creationId xmlns:a16="http://schemas.microsoft.com/office/drawing/2014/main" id="{92DF5096-E051-498C-A3ED-CBA77A813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F357CE0-3BAB-2640-884A-377CA1823F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TikTok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C7FF5C-CDF5-D74D-AF71-DB1C18C7F8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4904" y="2494450"/>
            <a:ext cx="4053545" cy="3563159"/>
          </a:xfrm>
        </p:spPr>
        <p:txBody>
          <a:bodyPr>
            <a:normAutofit/>
          </a:bodyPr>
          <a:lstStyle/>
          <a:p>
            <a:r>
              <a:rPr lang="en-GB" sz="2400"/>
              <a:t>3.7m active users in the UK</a:t>
            </a:r>
          </a:p>
          <a:p>
            <a:r>
              <a:rPr lang="en-GB" sz="2400"/>
              <a:t>7th most active social media app in the world</a:t>
            </a:r>
          </a:p>
          <a:p>
            <a:r>
              <a:rPr lang="en-GB" sz="2400"/>
              <a:t>The average daily time spent on the app is 41 minutes</a:t>
            </a:r>
          </a:p>
          <a:p>
            <a:r>
              <a:rPr lang="en-GB" sz="2400"/>
              <a:t>The largest share of users (26%) in the UK is aged 18-24</a:t>
            </a:r>
          </a:p>
          <a:p>
            <a:pPr marL="0" indent="0">
              <a:buNone/>
            </a:pPr>
            <a:endParaRPr lang="en-US" sz="2400"/>
          </a:p>
        </p:txBody>
      </p:sp>
      <p:pic>
        <p:nvPicPr>
          <p:cNvPr id="1026" name="Picture 2" descr="TikTok logo and symbol, meaning, history, PNG">
            <a:extLst>
              <a:ext uri="{FF2B5EF4-FFF2-40B4-BE49-F238E27FC236}">
                <a16:creationId xmlns:a16="http://schemas.microsoft.com/office/drawing/2014/main" id="{CADF2692-65F0-124F-BB71-BD98E9495A0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74" r="6931"/>
          <a:stretch/>
        </p:blipFill>
        <p:spPr bwMode="auto">
          <a:xfrm>
            <a:off x="6098892" y="2492376"/>
            <a:ext cx="4802404" cy="356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98117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12DABC2-4383-B44E-8AF0-4AA2360D6E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9294" b="13160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6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696AEA2-9B57-448F-9960-C65952FBC2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57" y="3762769"/>
            <a:ext cx="5239657" cy="572536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US" sz="4800" b="1" dirty="0"/>
              <a:t>Organic (non-paid) </a:t>
            </a:r>
          </a:p>
        </p:txBody>
      </p:sp>
    </p:spTree>
    <p:extLst>
      <p:ext uri="{BB962C8B-B14F-4D97-AF65-F5344CB8AC3E}">
        <p14:creationId xmlns:p14="http://schemas.microsoft.com/office/powerpoint/2010/main" val="21620407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4B6BB-7FB4-AE45-9BFF-15EA5F98F2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29" y="338983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sz="4400" dirty="0"/>
              <a:t>Objectives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453C126-8DA0-4E00-B390-F0726A0325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 dirty="0"/>
              <a:t>What do you want to achieve and how are you going to measure it?</a:t>
            </a:r>
          </a:p>
          <a:p>
            <a:r>
              <a:rPr lang="en-US" sz="2000" dirty="0"/>
              <a:t>Long time strategy not short term goals</a:t>
            </a:r>
          </a:p>
          <a:p>
            <a:r>
              <a:rPr lang="en-US" sz="2000" dirty="0"/>
              <a:t>People browsing social media are less likely to ‘buy’ a product that they have just seen compared to other media</a:t>
            </a:r>
          </a:p>
          <a:p>
            <a:r>
              <a:rPr lang="en-US" sz="2000" dirty="0"/>
              <a:t>Engagement? website </a:t>
            </a:r>
            <a:r>
              <a:rPr lang="en-US" sz="2000" dirty="0" err="1"/>
              <a:t>vistors</a:t>
            </a:r>
            <a:r>
              <a:rPr lang="en-US" sz="2000" dirty="0"/>
              <a:t>? fans? brand awareness? signups? Sentiment?</a:t>
            </a:r>
          </a:p>
          <a:p>
            <a:r>
              <a:rPr lang="en-US" sz="2000" dirty="0"/>
              <a:t>What KPIs are you going to use? Likes? Shares? Visits? </a:t>
            </a:r>
          </a:p>
          <a:p>
            <a:r>
              <a:rPr lang="en-US" sz="2000" dirty="0"/>
              <a:t>Make sure all objectives are SMART </a:t>
            </a:r>
          </a:p>
          <a:p>
            <a:endParaRPr lang="en-US" sz="20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3284332-DFDF-8A45-9EF4-C466CC5203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48" r="2" b="2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42898991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864E518-BF4B-2447-B517-FBC857A98B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54481" y="308207"/>
            <a:ext cx="8307976" cy="6438682"/>
          </a:xfrm>
        </p:spPr>
      </p:pic>
    </p:spTree>
    <p:extLst>
      <p:ext uri="{BB962C8B-B14F-4D97-AF65-F5344CB8AC3E}">
        <p14:creationId xmlns:p14="http://schemas.microsoft.com/office/powerpoint/2010/main" val="17928931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825CC-1503-5C4D-B92E-99753783A5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sz="4400"/>
              <a:t>Content Planning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4F4215C-A575-4154-B92F-973345F37E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Decide which social platforms are right for you </a:t>
            </a:r>
          </a:p>
          <a:p>
            <a:r>
              <a:rPr lang="en-US" sz="1800" dirty="0"/>
              <a:t>Keep in mind what your objectives are</a:t>
            </a:r>
          </a:p>
          <a:p>
            <a:r>
              <a:rPr lang="en-US" sz="1800" dirty="0"/>
              <a:t>Your content will need to add value ( not just sales messages). Will you entertain your followers or offer something useful?</a:t>
            </a:r>
          </a:p>
          <a:p>
            <a:r>
              <a:rPr lang="en-US" sz="1800" dirty="0"/>
              <a:t>Make sure you create ideas suitable for your follower/fan ‘persona’</a:t>
            </a:r>
          </a:p>
          <a:p>
            <a:r>
              <a:rPr lang="en-US" sz="1800" dirty="0"/>
              <a:t>Note special times of the year</a:t>
            </a:r>
          </a:p>
          <a:p>
            <a:r>
              <a:rPr lang="en-US" sz="1800" dirty="0"/>
              <a:t>Consider hashtags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389019E-9151-DF42-8A4C-DAB26F31AE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252" r="9707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514398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AEFD5-0900-2A40-8118-B609B79822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sz="4400" dirty="0"/>
              <a:t>Content Creation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5709CCE-95C7-4FA5-9F9B-A105D13A31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The right tone of voice</a:t>
            </a:r>
          </a:p>
          <a:p>
            <a:r>
              <a:rPr lang="en-US" sz="1800" dirty="0"/>
              <a:t>Highly visual</a:t>
            </a:r>
          </a:p>
          <a:p>
            <a:r>
              <a:rPr lang="en-US" sz="1800" dirty="0"/>
              <a:t>Not salesy</a:t>
            </a:r>
          </a:p>
          <a:p>
            <a:r>
              <a:rPr lang="en-US" sz="1800" dirty="0"/>
              <a:t>Call to action to help engagement</a:t>
            </a:r>
          </a:p>
          <a:p>
            <a:r>
              <a:rPr lang="en-US" sz="1800" dirty="0"/>
              <a:t>Correct and fair</a:t>
            </a:r>
          </a:p>
          <a:p>
            <a:r>
              <a:rPr lang="en-US" sz="1800" dirty="0" err="1"/>
              <a:t>Cpell</a:t>
            </a:r>
            <a:r>
              <a:rPr lang="en-US" sz="1800" dirty="0"/>
              <a:t> </a:t>
            </a:r>
            <a:r>
              <a:rPr lang="en-US" sz="1800" dirty="0" err="1"/>
              <a:t>Shecked</a:t>
            </a:r>
            <a:r>
              <a:rPr lang="en-US" sz="1800" dirty="0"/>
              <a:t>! ;)</a:t>
            </a:r>
          </a:p>
          <a:p>
            <a:r>
              <a:rPr lang="en-US" sz="1800" dirty="0"/>
              <a:t>Consider using a content calendar sharing tool</a:t>
            </a:r>
          </a:p>
          <a:p>
            <a:endParaRPr lang="en-US" sz="18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5C355CE-5D8C-DE45-A0CC-BFD730EE4F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783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631128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108E2-C4AA-8E4C-8615-5669A6F9A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I</a:t>
            </a:r>
            <a:r>
              <a:rPr lang="en-US" sz="4400" dirty="0"/>
              <a:t>nspiration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50AF01A-5F9D-4CB5-8A90-CE6200800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/>
              <a:t>Class exercise: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/>
              <a:t>Have a look at social media and choose a brand you think is interesting  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/>
              <a:t>What are they doing well?</a:t>
            </a:r>
          </a:p>
          <a:p>
            <a:pPr marL="0" indent="0">
              <a:buNone/>
            </a:pPr>
            <a:r>
              <a:rPr lang="en-US" sz="1800" dirty="0"/>
              <a:t>What do you think their objective is? </a:t>
            </a:r>
          </a:p>
          <a:p>
            <a:pPr marL="0" indent="0">
              <a:buNone/>
            </a:pPr>
            <a:r>
              <a:rPr lang="en-US" sz="1800" dirty="0"/>
              <a:t>How may they measure that?</a:t>
            </a:r>
          </a:p>
          <a:p>
            <a:pPr marL="0" indent="0">
              <a:buNone/>
            </a:pPr>
            <a:endParaRPr lang="en-US" sz="18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CEB400D-49DA-B244-BF3E-8CD9E6AC32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881" r="6902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850290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8B2426-209C-E646-95F5-6C32EC796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 dirty="0"/>
              <a:t>A</a:t>
            </a:r>
            <a:r>
              <a:rPr lang="en-US" sz="4400" dirty="0"/>
              <a:t>nalysis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97AFDC5-3883-4E8B-A19A-34942CA65C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US" sz="1800" dirty="0"/>
              <a:t>Facebook Insights</a:t>
            </a:r>
          </a:p>
          <a:p>
            <a:r>
              <a:rPr lang="en-US" sz="1800" dirty="0"/>
              <a:t>Instagram Insights</a:t>
            </a:r>
          </a:p>
          <a:p>
            <a:r>
              <a:rPr lang="en-US" sz="1800" dirty="0"/>
              <a:t>YouTube analytics</a:t>
            </a:r>
          </a:p>
          <a:p>
            <a:r>
              <a:rPr lang="en-US" sz="1800" dirty="0" err="1"/>
              <a:t>Hootsiuite</a:t>
            </a:r>
            <a:endParaRPr lang="en-US" sz="1800" dirty="0"/>
          </a:p>
          <a:p>
            <a:r>
              <a:rPr lang="en-US" sz="1800" dirty="0" err="1"/>
              <a:t>Netbase</a:t>
            </a:r>
            <a:endParaRPr lang="en-US" sz="1800" dirty="0"/>
          </a:p>
          <a:p>
            <a:r>
              <a:rPr lang="en-US" sz="1800" dirty="0" err="1"/>
              <a:t>Brandwatch</a:t>
            </a:r>
            <a:endParaRPr lang="en-US" sz="1800" dirty="0"/>
          </a:p>
          <a:p>
            <a:pPr marL="0" indent="0">
              <a:buNone/>
            </a:pPr>
            <a:endParaRPr lang="en-US" sz="18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CCA2967-3100-384A-B684-EDA61C7053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559" r="10160" b="-2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035507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EFD3E-15AC-284B-9CDB-E9256FEB02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sz="4400" dirty="0"/>
              <a:t>Paid Ads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0A2AB01-DA2D-4B09-B5C9-4072788524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 dirty="0"/>
              <a:t>Most social platforms allow you to advertise</a:t>
            </a:r>
          </a:p>
          <a:p>
            <a:r>
              <a:rPr lang="en-US" sz="2000" dirty="0"/>
              <a:t>You can target very specific audience</a:t>
            </a:r>
          </a:p>
          <a:p>
            <a:r>
              <a:rPr lang="en-US" sz="2000" dirty="0"/>
              <a:t>You can target a ‘look a like’ audience</a:t>
            </a:r>
          </a:p>
          <a:p>
            <a:r>
              <a:rPr lang="en-US" sz="2000" dirty="0"/>
              <a:t>You have the ability to do remarketing</a:t>
            </a:r>
          </a:p>
          <a:p>
            <a:r>
              <a:rPr lang="en-US" sz="2000" dirty="0"/>
              <a:t>Different formats (video, images, weblinks, data collection) </a:t>
            </a:r>
          </a:p>
          <a:p>
            <a:r>
              <a:rPr lang="en-US" sz="2000" dirty="0"/>
              <a:t>Really creative environment </a:t>
            </a:r>
          </a:p>
          <a:p>
            <a:r>
              <a:rPr lang="en-US" sz="2000" dirty="0"/>
              <a:t>Charged by impression or by click</a:t>
            </a:r>
          </a:p>
          <a:p>
            <a:r>
              <a:rPr lang="en-US" sz="2000" dirty="0"/>
              <a:t>Native appearance</a:t>
            </a:r>
          </a:p>
          <a:p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endParaRPr lang="en-US" sz="20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33CEE9D-385D-5A46-BA56-65DEB8BD3E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761" r="22543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92022712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EC6D8-E687-4247-9635-DD8B619CAA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Paid ad examples..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066FF4B-3C9F-0647-BDE1-71F5107EA0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6188" y="1690688"/>
            <a:ext cx="3296279" cy="43513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80ED10B-5358-B043-B49B-6742A269EE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80202" y="1829739"/>
            <a:ext cx="3552931" cy="407323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C1478F9-6FB9-0F4A-BF3B-9C16F05486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18558" y="365125"/>
            <a:ext cx="3235242" cy="3579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51859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936</Words>
  <Application>Microsoft Macintosh PowerPoint</Application>
  <PresentationFormat>Widescreen</PresentationFormat>
  <Paragraphs>150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Calibri Light</vt:lpstr>
      <vt:lpstr>Office Theme</vt:lpstr>
      <vt:lpstr>PowerPoint Presentation</vt:lpstr>
      <vt:lpstr>Today we are going to cover ….</vt:lpstr>
      <vt:lpstr>Class Warm Up</vt:lpstr>
      <vt:lpstr>Class exercise</vt:lpstr>
      <vt:lpstr>Why social Media?</vt:lpstr>
      <vt:lpstr>What can social media be used for?</vt:lpstr>
      <vt:lpstr>Some mindblowing stats</vt:lpstr>
      <vt:lpstr>Facebook</vt:lpstr>
      <vt:lpstr>YouTube</vt:lpstr>
      <vt:lpstr>Instagram</vt:lpstr>
      <vt:lpstr>Twitter</vt:lpstr>
      <vt:lpstr>Snapchat</vt:lpstr>
      <vt:lpstr>Linkedin</vt:lpstr>
      <vt:lpstr>TikTok</vt:lpstr>
      <vt:lpstr>PowerPoint Presentation</vt:lpstr>
      <vt:lpstr>Objectives</vt:lpstr>
      <vt:lpstr>PowerPoint Presentation</vt:lpstr>
      <vt:lpstr>Content Planning </vt:lpstr>
      <vt:lpstr>Content Creation  </vt:lpstr>
      <vt:lpstr>Inspiration</vt:lpstr>
      <vt:lpstr>Analysis</vt:lpstr>
      <vt:lpstr>Paid Ads</vt:lpstr>
      <vt:lpstr>Paid ad examples..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Sarah Campodonic</dc:creator>
  <cp:lastModifiedBy>Sarah Campodonic</cp:lastModifiedBy>
  <cp:revision>9</cp:revision>
  <dcterms:created xsi:type="dcterms:W3CDTF">2019-10-23T20:54:03Z</dcterms:created>
  <dcterms:modified xsi:type="dcterms:W3CDTF">2021-03-22T19:47:16Z</dcterms:modified>
</cp:coreProperties>
</file>