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72" r:id="rId5"/>
    <p:sldId id="270" r:id="rId6"/>
    <p:sldId id="273" r:id="rId7"/>
    <p:sldId id="258" r:id="rId8"/>
    <p:sldId id="259" r:id="rId9"/>
    <p:sldId id="275" r:id="rId10"/>
    <p:sldId id="263" r:id="rId11"/>
    <p:sldId id="279" r:id="rId12"/>
    <p:sldId id="264" r:id="rId13"/>
    <p:sldId id="266" r:id="rId14"/>
    <p:sldId id="280" r:id="rId15"/>
    <p:sldId id="285" r:id="rId16"/>
    <p:sldId id="265" r:id="rId17"/>
    <p:sldId id="278" r:id="rId18"/>
    <p:sldId id="267" r:id="rId19"/>
    <p:sldId id="268" r:id="rId20"/>
    <p:sldId id="274"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FBE0D-CEAA-D1D9-FBA3-9D605F7109DD}" v="9042" dt="2024-01-19T19:18:09.057"/>
    <p1510:client id="{596D4BDC-F5C4-0A06-5774-450987E123A5}" v="76" dt="2024-01-20T17:54:36.858"/>
    <p1510:client id="{7E8CCD74-1391-A6FD-ADD2-8E51DF00E161}" v="3" dt="2024-01-20T10:12:34.502"/>
    <p1510:client id="{81C41C18-431B-1DD9-8F7B-E9AA3FE56DB7}" v="11536" dt="2024-01-20T17:49:22.478"/>
    <p1510:client id="{A769B279-BFA4-A3F5-DAD6-1E92347E7EFF}" v="4" dt="2024-01-19T19:23:04.249"/>
    <p1510:client id="{F792162C-7D05-5B61-EECB-E5D481555E4C}" v="1778" dt="2024-01-18T19:01:30.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www.gov.wales/relative-income-poverty-april-2021-march-2022-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 TargetMode="External"/><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hyperlink" Target="https://www.youtube.com/watch?app=desktop&amp;v=TA9GYqXzIhc" TargetMode="Externa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8" Type="http://schemas.openxmlformats.org/officeDocument/2006/relationships/hyperlink" Target="https://www.choc.org/primary-care/ages-stages/2-years/" TargetMode="External"/><Relationship Id="rId3" Type="http://schemas.openxmlformats.org/officeDocument/2006/relationships/hyperlink" Target="https://themotorstory.org/sensory-processing/kinesthesia/#:~:text=The%20nerves%20for%20KINESTHESIA%20are" TargetMode="External"/><Relationship Id="rId7" Type="http://schemas.openxmlformats.org/officeDocument/2006/relationships/hyperlink" Target="https://developingchild.harvard.edu/science/key-concepts/serve-and-return/#:~:text=Serve%20and%20return%20interactions%20shape" TargetMode="External"/><Relationship Id="rId2" Type="http://schemas.openxmlformats.org/officeDocument/2006/relationships/hyperlink" Target="https://montessoriacademy.com.au/what-is-sensory-play-and-why-is-it-important/" TargetMode="External"/><Relationship Id="rId1" Type="http://schemas.openxmlformats.org/officeDocument/2006/relationships/slideLayout" Target="../slideLayouts/slideLayout2.xml"/><Relationship Id="rId6" Type="http://schemas.openxmlformats.org/officeDocument/2006/relationships/hyperlink" Target="https://bookswithbaby.com/2020/11/16/12-of-the-best-interactive-books-for-babies-and-toddlers/" TargetMode="External"/><Relationship Id="rId5" Type="http://schemas.openxmlformats.org/officeDocument/2006/relationships/hyperlink" Target="https://www.bbc.co.uk/tiny-happy-people/tummy-time-activities/zjhxd6f" TargetMode="External"/><Relationship Id="rId4" Type="http://schemas.openxmlformats.org/officeDocument/2006/relationships/hyperlink" Target="https://www.pregnancybirthbaby.org.au/the-first-1000-days#what-i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pediatrics.developingchild.harvard.edu/resource/early-brain-and-child-development-101-why-peekaboo-matters/" TargetMode="External"/><Relationship Id="rId3" Type="http://schemas.openxmlformats.org/officeDocument/2006/relationships/hyperlink" Target="https://mummytodex.com/fun-activities-five-month-baby/" TargetMode="External"/><Relationship Id="rId7" Type="http://schemas.openxmlformats.org/officeDocument/2006/relationships/hyperlink" Target="https://theeducationhub.org.nz/wp-content/uploads/2020/07/The-Pikler-RIE-approach.pdf" TargetMode="External"/><Relationship Id="rId2" Type="http://schemas.openxmlformats.org/officeDocument/2006/relationships/hyperlink" Target="https://www.iwa.wales/agenda/2023/11/giving-every-child-in-wales-the-best-start-in-life/" TargetMode="External"/><Relationship Id="rId1" Type="http://schemas.openxmlformats.org/officeDocument/2006/relationships/slideLayout" Target="../slideLayouts/slideLayout2.xml"/><Relationship Id="rId6" Type="http://schemas.openxmlformats.org/officeDocument/2006/relationships/hyperlink" Target="https://www.simplypsychology.org/what-is-the-cerebral-cortex.html" TargetMode="External"/><Relationship Id="rId5" Type="http://schemas.openxmlformats.org/officeDocument/2006/relationships/hyperlink" Target="http://www.simplypsychology.org/" TargetMode="External"/><Relationship Id="rId10" Type="http://schemas.openxmlformats.org/officeDocument/2006/relationships/hyperlink" Target="https://www.healthline.com/health/parenting/tummy-time" TargetMode="External"/><Relationship Id="rId4" Type="http://schemas.openxmlformats.org/officeDocument/2006/relationships/hyperlink" Target="https://foodforthebrain.org/pregnancy/" TargetMode="External"/><Relationship Id="rId9" Type="http://schemas.openxmlformats.org/officeDocument/2006/relationships/hyperlink" Target="https://publications.parliament.uk/pa/cm201719/cmselect/cmhealth/1496/1496.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businessinsider.com/fetus-vision-hearing-development-uterus-2016-9?r=US&amp;IR=T" TargetMode="External"/><Relationship Id="rId3" Type="http://schemas.openxmlformats.org/officeDocument/2006/relationships/hyperlink" Target="https://oxbridgehomelearning.uk/blog/what-is-a-montessori-school/" TargetMode="External"/><Relationship Id="rId7" Type="http://schemas.openxmlformats.org/officeDocument/2006/relationships/hyperlink" Target="https://www.maternallifeonline.org/a-journey-of-a-thousand-days" TargetMode="External"/><Relationship Id="rId2" Type="http://schemas.openxmlformats.org/officeDocument/2006/relationships/hyperlink" Target="https://ihv.org.uk/news-and-views/news/health-visitor-survey-finds-that-more-babies-and-young-children-are-missing-out-on-the-governments-promise-of-the-best-start-in-life/" TargetMode="External"/><Relationship Id="rId1" Type="http://schemas.openxmlformats.org/officeDocument/2006/relationships/slideLayout" Target="../slideLayouts/slideLayout2.xml"/><Relationship Id="rId6" Type="http://schemas.openxmlformats.org/officeDocument/2006/relationships/hyperlink" Target="https://www.childreninwales.org.uk/professionals/our-work/early-years/" TargetMode="External"/><Relationship Id="rId5" Type="http://schemas.openxmlformats.org/officeDocument/2006/relationships/hyperlink" Target="https://www.idsmed.com/news/what-is-the-first-1000-days-of-life/462.html" TargetMode="External"/><Relationship Id="rId4" Type="http://schemas.openxmlformats.org/officeDocument/2006/relationships/hyperlink" Target="https://keeptoddlersbusy.com/high-contrast-cards-for-your-newborn-baby/" TargetMode="External"/><Relationship Id="rId9" Type="http://schemas.openxmlformats.org/officeDocument/2006/relationships/hyperlink" Target="https://www.myteachingcupboard.com/blog/developmental-stages-of-play-piaget"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rvcs.org/wp-content/uploads/2020/03/Maslows-Heirarchy-of-Needs.pdf" TargetMode="External"/><Relationship Id="rId3" Type="http://schemas.openxmlformats.org/officeDocument/2006/relationships/hyperlink" Target="https://learning.nspcc.org.uk/child-health-development/attachment-early-years" TargetMode="External"/><Relationship Id="rId7" Type="http://schemas.openxmlformats.org/officeDocument/2006/relationships/hyperlink" Target="https://www.paycor.com/resource-center/articles/maternity-leave-laws-by-state/#:~:text=U.S.%20maternity%20leave%20law%20varies" TargetMode="External"/><Relationship Id="rId2" Type="http://schemas.openxmlformats.org/officeDocument/2006/relationships/hyperlink" Target="https://naitreetgrandir.com/en/step/1-3-years/development/19-24-months/toddler-gross-motor-skill-development-19-24-months" TargetMode="External"/><Relationship Id="rId1" Type="http://schemas.openxmlformats.org/officeDocument/2006/relationships/slideLayout" Target="../slideLayouts/slideLayout2.xml"/><Relationship Id="rId6" Type="http://schemas.openxmlformats.org/officeDocument/2006/relationships/hyperlink" Target="http://www.paycor.com/" TargetMode="External"/><Relationship Id="rId5" Type="http://schemas.openxmlformats.org/officeDocument/2006/relationships/hyperlink" Target="https://www.parentlane.com/child/child-development/your-childs-likely-to-point-at-the-mirror-take-her-name-while-looking-at-it" TargetMode="External"/><Relationship Id="rId10" Type="http://schemas.openxmlformats.org/officeDocument/2006/relationships/hyperlink" Target="https://www.whattoexpect.com/getting-pregnant/fertility/how-fertilization-happens.aspx" TargetMode="External"/><Relationship Id="rId4" Type="http://schemas.openxmlformats.org/officeDocument/2006/relationships/hyperlink" Target="https://www.oviahealth.com/guide/102458/parenting-fun-and-games-blowing-bubbles/" TargetMode="External"/><Relationship Id="rId9" Type="http://schemas.openxmlformats.org/officeDocument/2006/relationships/hyperlink" Target="https://www.gov.uk/government/publications/commissioning-of-public-health-services-for-children/early-years-high-impact-area-1-supporting-the-transition-to-parenthood"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uark.pressbooks.pub/hbse1/chapter/cognitive-development-in-early-childhood_ch_14/" TargetMode="External"/><Relationship Id="rId3" Type="http://schemas.openxmlformats.org/officeDocument/2006/relationships/hyperlink" Target="https://miamihighnews.com/2023/10/02/the-ongoing-debate-of-nature-vs-nurture/" TargetMode="External"/><Relationship Id="rId7" Type="http://schemas.openxmlformats.org/officeDocument/2006/relationships/hyperlink" Target="http://www.urbanchildinstitute.org/why-0-3/baby-and-brain" TargetMode="External"/><Relationship Id="rId2" Type="http://schemas.openxmlformats.org/officeDocument/2006/relationships/hyperlink" Target="https://www.rcm.org.uk/media-releases/2023/june/worrying-decline-in-number-of-experienced-midwives-in-wales-say-rcm/" TargetMode="External"/><Relationship Id="rId1" Type="http://schemas.openxmlformats.org/officeDocument/2006/relationships/slideLayout" Target="../slideLayouts/slideLayout2.xml"/><Relationship Id="rId6" Type="http://schemas.openxmlformats.org/officeDocument/2006/relationships/hyperlink" Target="https://www.southcountyhealth.org/programs-services/center-for-women-s-health/having-a-baby/skin-to-skin-contact" TargetMode="External"/><Relationship Id="rId5" Type="http://schemas.openxmlformats.org/officeDocument/2006/relationships/hyperlink" Target="https://www.simplypsychology.org/wp-content/uploads/maslow-needs3-1024x1024.jpg" TargetMode="External"/><Relationship Id="rId4" Type="http://schemas.openxmlformats.org/officeDocument/2006/relationships/hyperlink" Target="https://safetosleep.nichd.nih.gov/reduce-risk/tummy-time#:~:text=Supervised%20tummy%20time%20is%20important" TargetMode="External"/><Relationship Id="rId9" Type="http://schemas.openxmlformats.org/officeDocument/2006/relationships/hyperlink" Target="https://www.unicef-irc.org/article/958-the-first-1000-days-of-life-the-brains-window-of-opportunity.html"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thousanddays.org/why-1000-days" TargetMode="External"/><Relationship Id="rId3" Type="http://schemas.openxmlformats.org/officeDocument/2006/relationships/hyperlink" Target="https://www.unicef.org/child-rights-convention/convention-text-childrens-version" TargetMode="External"/><Relationship Id="rId7" Type="http://schemas.openxmlformats.org/officeDocument/2006/relationships/hyperlink" Target="https://thousanddays.org/why-1000-days/building-brains/" TargetMode="External"/><Relationship Id="rId2" Type="http://schemas.openxmlformats.org/officeDocument/2006/relationships/hyperlink" Target="https://111.wales.nhs.uk/livewell/pregnancy/healthwellbeinghealthatworkmpb/#:~:text=If%20you%20are%20employed%20and"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19-06/maternity-care-in-wales-a-five-year-vision-for-the-future-2019-2024.pdf" TargetMode="External"/><Relationship Id="rId5" Type="http://schemas.openxmlformats.org/officeDocument/2006/relationships/hyperlink" Target="https://www.youtube.com/watch?app=desktop&amp;v=TA9GYqXzIhc" TargetMode="External"/><Relationship Id="rId4" Type="http://schemas.openxmlformats.org/officeDocument/2006/relationships/hyperlink" Target="http://www.youtub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B42F1DC0-B957-B597-BA54-461C4CA0A75C}"/>
              </a:ext>
            </a:extLst>
          </p:cNvPr>
          <p:cNvGraphicFramePr>
            <a:graphicFrameLocks noGrp="1"/>
          </p:cNvGraphicFramePr>
          <p:nvPr>
            <p:extLst>
              <p:ext uri="{D42A27DB-BD31-4B8C-83A1-F6EECF244321}">
                <p14:modId xmlns:p14="http://schemas.microsoft.com/office/powerpoint/2010/main" val="4255609809"/>
              </p:ext>
            </p:extLst>
          </p:nvPr>
        </p:nvGraphicFramePr>
        <p:xfrm>
          <a:off x="2011680" y="722376"/>
          <a:ext cx="8168640" cy="645241"/>
        </p:xfrm>
        <a:graphic>
          <a:graphicData uri="http://schemas.openxmlformats.org/drawingml/2006/table">
            <a:tbl>
              <a:tblPr firstRow="1" bandRow="1">
                <a:tableStyleId>{5C22544A-7EE6-4342-B048-85BDC9FD1C3A}</a:tableStyleId>
              </a:tblPr>
              <a:tblGrid>
                <a:gridCol w="8168640">
                  <a:extLst>
                    <a:ext uri="{9D8B030D-6E8A-4147-A177-3AD203B41FA5}">
                      <a16:colId xmlns:a16="http://schemas.microsoft.com/office/drawing/2014/main" val="1746694126"/>
                    </a:ext>
                  </a:extLst>
                </a:gridCol>
              </a:tblGrid>
              <a:tr h="645241">
                <a:tc>
                  <a:txBody>
                    <a:bodyPr/>
                    <a:lstStyle/>
                    <a:p>
                      <a:pPr algn="ctr"/>
                      <a:r>
                        <a:rPr lang="en-US" sz="3600" b="1" u="sng">
                          <a:solidFill>
                            <a:schemeClr val="bg1"/>
                          </a:solidFill>
                          <a:latin typeface="Comic Sans MS"/>
                        </a:rPr>
                        <a:t>The First 1000 Days </a:t>
                      </a:r>
                    </a:p>
                  </a:txBody>
                  <a:tcPr/>
                </a:tc>
                <a:extLst>
                  <a:ext uri="{0D108BD9-81ED-4DB2-BD59-A6C34878D82A}">
                    <a16:rowId xmlns:a16="http://schemas.microsoft.com/office/drawing/2014/main" val="4163507577"/>
                  </a:ext>
                </a:extLst>
              </a:tr>
            </a:tbl>
          </a:graphicData>
        </a:graphic>
      </p:graphicFrame>
      <p:pic>
        <p:nvPicPr>
          <p:cNvPr id="6" name="Picture 5" descr="The First 1000 Days">
            <a:extLst>
              <a:ext uri="{FF2B5EF4-FFF2-40B4-BE49-F238E27FC236}">
                <a16:creationId xmlns:a16="http://schemas.microsoft.com/office/drawing/2014/main" id="{BB03C6A1-EBAA-0D96-BA40-0FAF8EF82FFA}"/>
              </a:ext>
            </a:extLst>
          </p:cNvPr>
          <p:cNvPicPr>
            <a:picLocks noChangeAspect="1"/>
          </p:cNvPicPr>
          <p:nvPr/>
        </p:nvPicPr>
        <p:blipFill>
          <a:blip r:embed="rId2"/>
          <a:stretch>
            <a:fillRect/>
          </a:stretch>
        </p:blipFill>
        <p:spPr>
          <a:xfrm>
            <a:off x="2930015" y="1554747"/>
            <a:ext cx="5872935" cy="4733213"/>
          </a:xfrm>
          <a:prstGeom prst="rect">
            <a:avLst/>
          </a:prstGeom>
        </p:spPr>
      </p:pic>
      <p:sp>
        <p:nvSpPr>
          <p:cNvPr id="2" name="TextBox 1">
            <a:extLst>
              <a:ext uri="{FF2B5EF4-FFF2-40B4-BE49-F238E27FC236}">
                <a16:creationId xmlns:a16="http://schemas.microsoft.com/office/drawing/2014/main" id="{FD0965C4-7CAB-EE70-7200-309EF977F829}"/>
              </a:ext>
            </a:extLst>
          </p:cNvPr>
          <p:cNvSpPr txBox="1"/>
          <p:nvPr/>
        </p:nvSpPr>
        <p:spPr>
          <a:xfrm>
            <a:off x="3995735" y="6363268"/>
            <a:ext cx="347300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Comic Sans MS"/>
                <a:cs typeface="Calibri"/>
              </a:rPr>
              <a:t>(Image source: Logan's plate n.d.)</a:t>
            </a:r>
            <a:endParaRPr lang="en-US" sz="1200">
              <a:latin typeface="Comic Sans M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1CB8071-C7A5-A274-CF3F-C47CA78F30FA}"/>
              </a:ext>
            </a:extLst>
          </p:cNvPr>
          <p:cNvGraphicFramePr>
            <a:graphicFrameLocks noGrp="1"/>
          </p:cNvGraphicFramePr>
          <p:nvPr>
            <p:ph idx="1"/>
            <p:extLst>
              <p:ext uri="{D42A27DB-BD31-4B8C-83A1-F6EECF244321}">
                <p14:modId xmlns:p14="http://schemas.microsoft.com/office/powerpoint/2010/main" val="2855998282"/>
              </p:ext>
            </p:extLst>
          </p:nvPr>
        </p:nvGraphicFramePr>
        <p:xfrm>
          <a:off x="840441" y="168088"/>
          <a:ext cx="10515600" cy="806322"/>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233391874"/>
                    </a:ext>
                  </a:extLst>
                </a:gridCol>
              </a:tblGrid>
              <a:tr h="806322">
                <a:tc>
                  <a:txBody>
                    <a:bodyPr/>
                    <a:lstStyle/>
                    <a:p>
                      <a:pPr algn="ctr"/>
                      <a:r>
                        <a:rPr lang="en-US" sz="3600">
                          <a:latin typeface="Comic Sans MS"/>
                        </a:rPr>
                        <a:t>Introduction</a:t>
                      </a:r>
                      <a:endParaRPr lang="en-US" sz="3600"/>
                    </a:p>
                  </a:txBody>
                  <a:tcPr/>
                </a:tc>
                <a:extLst>
                  <a:ext uri="{0D108BD9-81ED-4DB2-BD59-A6C34878D82A}">
                    <a16:rowId xmlns:a16="http://schemas.microsoft.com/office/drawing/2014/main" val="1843985494"/>
                  </a:ext>
                </a:extLst>
              </a:tr>
            </a:tbl>
          </a:graphicData>
        </a:graphic>
      </p:graphicFrame>
      <p:sp>
        <p:nvSpPr>
          <p:cNvPr id="6" name="TextBox 5">
            <a:extLst>
              <a:ext uri="{FF2B5EF4-FFF2-40B4-BE49-F238E27FC236}">
                <a16:creationId xmlns:a16="http://schemas.microsoft.com/office/drawing/2014/main" id="{9AC81FD1-F75F-F962-E1E3-A5F34C8D093E}"/>
              </a:ext>
            </a:extLst>
          </p:cNvPr>
          <p:cNvSpPr txBox="1"/>
          <p:nvPr/>
        </p:nvSpPr>
        <p:spPr>
          <a:xfrm>
            <a:off x="846044" y="1137396"/>
            <a:ext cx="105111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cs typeface="Calibri"/>
              </a:rPr>
              <a:t>This 'scrap book' presentation will look in depth at the importance of the first 1000 days (about 2 and a half years) of a child's life. This journey begins at the time of conception! It will research the positive and negative effects of this journey and all the factors that are required to reinforce a positive outcome for a child. Evey child's beginning is based on the individuality of their individual circumstances.</a:t>
            </a:r>
          </a:p>
          <a:p>
            <a:endParaRPr lang="en-US" sz="1200">
              <a:solidFill>
                <a:srgbClr val="000000"/>
              </a:solidFill>
              <a:latin typeface="Comic Sans MS"/>
              <a:ea typeface="Cambria"/>
              <a:cs typeface="Calibri"/>
            </a:endParaRPr>
          </a:p>
          <a:p>
            <a:r>
              <a:rPr lang="en-US" sz="1200">
                <a:solidFill>
                  <a:srgbClr val="000000"/>
                </a:solidFill>
                <a:latin typeface="Comic Sans MS"/>
                <a:ea typeface="Cambria"/>
                <a:cs typeface="+mn-lt"/>
              </a:rPr>
              <a:t>The first 1000 days (about 2 and a half years) are a time of amazing prospective and vast vulnerability. How mothers and children are nourished and cared for within this time has an astounding impact on a child's opportunity to develop and thrive. The first 1000 days is the time when a child's brain begins its developmental journey and had an impact with how their lifelong health is developed (1,000 Days, 2018). </a:t>
            </a:r>
            <a:endParaRPr lang="en-US"/>
          </a:p>
        </p:txBody>
      </p:sp>
      <p:pic>
        <p:nvPicPr>
          <p:cNvPr id="9" name="Picture 8" descr="how fertilization happens, sperm and egg">
            <a:extLst>
              <a:ext uri="{FF2B5EF4-FFF2-40B4-BE49-F238E27FC236}">
                <a16:creationId xmlns:a16="http://schemas.microsoft.com/office/drawing/2014/main" id="{F55DE6CC-CFC8-763A-38FB-8C34AEA11FFB}"/>
              </a:ext>
            </a:extLst>
          </p:cNvPr>
          <p:cNvPicPr>
            <a:picLocks noChangeAspect="1"/>
          </p:cNvPicPr>
          <p:nvPr/>
        </p:nvPicPr>
        <p:blipFill>
          <a:blip r:embed="rId2"/>
          <a:stretch>
            <a:fillRect/>
          </a:stretch>
        </p:blipFill>
        <p:spPr>
          <a:xfrm>
            <a:off x="851415" y="3333157"/>
            <a:ext cx="2743200" cy="1844747"/>
          </a:xfrm>
          <a:prstGeom prst="rect">
            <a:avLst/>
          </a:prstGeom>
        </p:spPr>
      </p:pic>
      <p:pic>
        <p:nvPicPr>
          <p:cNvPr id="2" name="Picture 1" descr="fetus baby womb uterus light shutterstock_133423673">
            <a:extLst>
              <a:ext uri="{FF2B5EF4-FFF2-40B4-BE49-F238E27FC236}">
                <a16:creationId xmlns:a16="http://schemas.microsoft.com/office/drawing/2014/main" id="{2E6732A8-817D-4FBB-9C87-D2C2013319BD}"/>
              </a:ext>
            </a:extLst>
          </p:cNvPr>
          <p:cNvPicPr>
            <a:picLocks noChangeAspect="1"/>
          </p:cNvPicPr>
          <p:nvPr/>
        </p:nvPicPr>
        <p:blipFill>
          <a:blip r:embed="rId3"/>
          <a:stretch>
            <a:fillRect/>
          </a:stretch>
        </p:blipFill>
        <p:spPr>
          <a:xfrm>
            <a:off x="4658710" y="3333093"/>
            <a:ext cx="2743200" cy="1847193"/>
          </a:xfrm>
          <a:prstGeom prst="rect">
            <a:avLst/>
          </a:prstGeom>
        </p:spPr>
      </p:pic>
      <p:pic>
        <p:nvPicPr>
          <p:cNvPr id="3" name="Picture 2" descr="Ages and Stages = 2 years">
            <a:extLst>
              <a:ext uri="{FF2B5EF4-FFF2-40B4-BE49-F238E27FC236}">
                <a16:creationId xmlns:a16="http://schemas.microsoft.com/office/drawing/2014/main" id="{0FBB31F3-9E1C-1FF7-545D-A48A208E64DA}"/>
              </a:ext>
            </a:extLst>
          </p:cNvPr>
          <p:cNvPicPr>
            <a:picLocks noChangeAspect="1"/>
          </p:cNvPicPr>
          <p:nvPr/>
        </p:nvPicPr>
        <p:blipFill>
          <a:blip r:embed="rId4"/>
          <a:stretch>
            <a:fillRect/>
          </a:stretch>
        </p:blipFill>
        <p:spPr>
          <a:xfrm>
            <a:off x="8297918" y="3329152"/>
            <a:ext cx="2743200" cy="1828800"/>
          </a:xfrm>
          <a:prstGeom prst="rect">
            <a:avLst/>
          </a:prstGeom>
        </p:spPr>
      </p:pic>
      <p:sp>
        <p:nvSpPr>
          <p:cNvPr id="7" name="TextBox 6">
            <a:extLst>
              <a:ext uri="{FF2B5EF4-FFF2-40B4-BE49-F238E27FC236}">
                <a16:creationId xmlns:a16="http://schemas.microsoft.com/office/drawing/2014/main" id="{3A65797C-E4A0-DF04-4350-E92B0A4EE92B}"/>
              </a:ext>
            </a:extLst>
          </p:cNvPr>
          <p:cNvSpPr txBox="1"/>
          <p:nvPr/>
        </p:nvSpPr>
        <p:spPr>
          <a:xfrm>
            <a:off x="855784" y="5580184"/>
            <a:ext cx="101873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cs typeface="Calibri"/>
              </a:rPr>
              <a:t>(Image source: What to expect </a:t>
            </a:r>
            <a:r>
              <a:rPr lang="en-US" sz="1200" err="1">
                <a:latin typeface="Comic Sans MS"/>
                <a:cs typeface="Calibri"/>
              </a:rPr>
              <a:t>n.d</a:t>
            </a:r>
            <a:r>
              <a:rPr lang="en-US" sz="1200">
                <a:latin typeface="Comic Sans MS"/>
                <a:cs typeface="Calibri"/>
              </a:rPr>
              <a:t>)                                  (Image source: Quora </a:t>
            </a:r>
            <a:r>
              <a:rPr lang="en-US" sz="1200" err="1">
                <a:latin typeface="Comic Sans MS"/>
                <a:cs typeface="Calibri"/>
              </a:rPr>
              <a:t>n.d</a:t>
            </a:r>
            <a:r>
              <a:rPr lang="en-US" sz="1200">
                <a:latin typeface="Comic Sans MS"/>
                <a:cs typeface="Calibri"/>
              </a:rPr>
              <a:t>)                                       (Image source: Choc, </a:t>
            </a:r>
            <a:r>
              <a:rPr lang="en-US" sz="1200" err="1">
                <a:latin typeface="Comic Sans MS"/>
                <a:cs typeface="Calibri"/>
              </a:rPr>
              <a:t>n.d</a:t>
            </a:r>
            <a:r>
              <a:rPr lang="en-US" sz="1200">
                <a:latin typeface="Comic Sans MS"/>
                <a:cs typeface="Calibri"/>
              </a:rPr>
              <a:t>)                   </a:t>
            </a:r>
            <a:endParaRPr lang="en-US" sz="1200">
              <a:latin typeface="Comic Sans MS"/>
            </a:endParaRPr>
          </a:p>
        </p:txBody>
      </p:sp>
    </p:spTree>
    <p:extLst>
      <p:ext uri="{BB962C8B-B14F-4D97-AF65-F5344CB8AC3E}">
        <p14:creationId xmlns:p14="http://schemas.microsoft.com/office/powerpoint/2010/main" val="553458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627C23-9957-05CB-388A-6673B51191A5}"/>
              </a:ext>
            </a:extLst>
          </p:cNvPr>
          <p:cNvSpPr>
            <a:spLocks noGrp="1"/>
          </p:cNvSpPr>
          <p:nvPr>
            <p:ph idx="1"/>
          </p:nvPr>
        </p:nvSpPr>
        <p:spPr>
          <a:xfrm>
            <a:off x="838200" y="1211109"/>
            <a:ext cx="10515600" cy="5282284"/>
          </a:xfrm>
        </p:spPr>
        <p:txBody>
          <a:bodyPr vert="horz" lIns="91440" tIns="45720" rIns="91440" bIns="45720" rtlCol="0" anchor="t">
            <a:normAutofit/>
          </a:bodyPr>
          <a:lstStyle/>
          <a:p>
            <a:r>
              <a:rPr lang="en-US" sz="1200">
                <a:latin typeface="Comic Sans MS"/>
                <a:cs typeface="Calibri" panose="020F0502020204030204"/>
              </a:rPr>
              <a:t>The first 1000 days are from when a child is first conceived to the age of about 2 and a half years.</a:t>
            </a:r>
          </a:p>
          <a:p>
            <a:r>
              <a:rPr lang="en-US" sz="1200">
                <a:solidFill>
                  <a:srgbClr val="000000"/>
                </a:solidFill>
                <a:latin typeface="Comic Sans MS"/>
                <a:ea typeface="+mn-lt"/>
                <a:cs typeface="+mn-lt"/>
              </a:rPr>
              <a:t>The experiences of a child within its' first 1000 days can have an integral role on their health and well-being for their future life.</a:t>
            </a:r>
          </a:p>
          <a:p>
            <a:r>
              <a:rPr lang="en-US" sz="1200">
                <a:solidFill>
                  <a:srgbClr val="000000"/>
                </a:solidFill>
                <a:latin typeface="Comic Sans MS"/>
                <a:ea typeface="+mn-lt"/>
                <a:cs typeface="+mn-lt"/>
              </a:rPr>
              <a:t>Those children who experience stress, trauma, poverty or violence within the first 1000 days of their lives can experience a negative impact on their health.</a:t>
            </a:r>
            <a:endParaRPr lang="en-US" sz="1200">
              <a:solidFill>
                <a:srgbClr val="000000"/>
              </a:solidFill>
              <a:latin typeface="Comic Sans MS"/>
              <a:cs typeface="Calibri"/>
            </a:endParaRPr>
          </a:p>
          <a:p>
            <a:r>
              <a:rPr lang="en-US" sz="1200">
                <a:solidFill>
                  <a:srgbClr val="000000"/>
                </a:solidFill>
                <a:latin typeface="Comic Sans MS"/>
                <a:ea typeface="+mn-lt"/>
                <a:cs typeface="+mn-lt"/>
              </a:rPr>
              <a:t>It is important for a child to be provided with a healthy diet, a safe, loving and secure home, especially during the first 1000 days. (about 2 and a half years) (Australia, 2023).</a:t>
            </a:r>
          </a:p>
          <a:p>
            <a:pPr marL="0" indent="0">
              <a:buNone/>
            </a:pPr>
            <a:r>
              <a:rPr lang="en-US" sz="1200">
                <a:solidFill>
                  <a:srgbClr val="2C3E50"/>
                </a:solidFill>
                <a:latin typeface="Comic Sans MS"/>
                <a:ea typeface="+mn-lt"/>
                <a:cs typeface="+mn-lt"/>
              </a:rPr>
              <a:t>Lime green tangerine (n.d.) (Funded Welsh Government website) states that these years are crucial for children. The environment they are surrounded by has impacts on both their physical and mental development. The first 1000 days (about 2 and a half years old) are integral due to the rapid rate at which their neurological growth occurs during this time. They also state that there are many research articles supporting this concept whilst acknowledging that investing in the first 1000 days of a child's (about 2 and a half year) life improves the positive outcomes for their later life (Lime green tangerine, n.d.)</a:t>
            </a:r>
            <a:endParaRPr lang="en-US" sz="1200">
              <a:solidFill>
                <a:srgbClr val="000000"/>
              </a:solidFill>
              <a:latin typeface="Comic Sans MS"/>
              <a:ea typeface="+mn-lt"/>
              <a:cs typeface="+mn-lt"/>
            </a:endParaRPr>
          </a:p>
        </p:txBody>
      </p:sp>
      <p:graphicFrame>
        <p:nvGraphicFramePr>
          <p:cNvPr id="4" name="Table 3">
            <a:extLst>
              <a:ext uri="{FF2B5EF4-FFF2-40B4-BE49-F238E27FC236}">
                <a16:creationId xmlns:a16="http://schemas.microsoft.com/office/drawing/2014/main" id="{C54BB241-1ECC-88F6-D9CD-9350F60B6762}"/>
              </a:ext>
            </a:extLst>
          </p:cNvPr>
          <p:cNvGraphicFramePr>
            <a:graphicFrameLocks noGrp="1"/>
          </p:cNvGraphicFramePr>
          <p:nvPr>
            <p:extLst>
              <p:ext uri="{D42A27DB-BD31-4B8C-83A1-F6EECF244321}">
                <p14:modId xmlns:p14="http://schemas.microsoft.com/office/powerpoint/2010/main" val="3361129858"/>
              </p:ext>
            </p:extLst>
          </p:nvPr>
        </p:nvGraphicFramePr>
        <p:xfrm>
          <a:off x="952500" y="134470"/>
          <a:ext cx="9765493" cy="721945"/>
        </p:xfrm>
        <a:graphic>
          <a:graphicData uri="http://schemas.openxmlformats.org/drawingml/2006/table">
            <a:tbl>
              <a:tblPr firstRow="1" bandRow="1">
                <a:tableStyleId>{5C22544A-7EE6-4342-B048-85BDC9FD1C3A}</a:tableStyleId>
              </a:tblPr>
              <a:tblGrid>
                <a:gridCol w="9765493">
                  <a:extLst>
                    <a:ext uri="{9D8B030D-6E8A-4147-A177-3AD203B41FA5}">
                      <a16:colId xmlns:a16="http://schemas.microsoft.com/office/drawing/2014/main" val="1712148238"/>
                    </a:ext>
                  </a:extLst>
                </a:gridCol>
              </a:tblGrid>
              <a:tr h="721945">
                <a:tc>
                  <a:txBody>
                    <a:bodyPr/>
                    <a:lstStyle/>
                    <a:p>
                      <a:pPr algn="ctr"/>
                      <a:r>
                        <a:rPr lang="en-US" sz="3600">
                          <a:latin typeface="Comic Sans MS"/>
                        </a:rPr>
                        <a:t>What are the first 1000 days ?</a:t>
                      </a:r>
                    </a:p>
                  </a:txBody>
                  <a:tcPr/>
                </a:tc>
                <a:extLst>
                  <a:ext uri="{0D108BD9-81ED-4DB2-BD59-A6C34878D82A}">
                    <a16:rowId xmlns:a16="http://schemas.microsoft.com/office/drawing/2014/main" val="3837759751"/>
                  </a:ext>
                </a:extLst>
              </a:tr>
            </a:tbl>
          </a:graphicData>
        </a:graphic>
      </p:graphicFrame>
      <p:pic>
        <p:nvPicPr>
          <p:cNvPr id="7" name="Picture 6" descr="A Journey of a Thousand Days — Maternal Life International">
            <a:extLst>
              <a:ext uri="{FF2B5EF4-FFF2-40B4-BE49-F238E27FC236}">
                <a16:creationId xmlns:a16="http://schemas.microsoft.com/office/drawing/2014/main" id="{240208C6-434F-7421-585A-F61F07E92C03}"/>
              </a:ext>
            </a:extLst>
          </p:cNvPr>
          <p:cNvPicPr>
            <a:picLocks noChangeAspect="1"/>
          </p:cNvPicPr>
          <p:nvPr/>
        </p:nvPicPr>
        <p:blipFill>
          <a:blip r:embed="rId2"/>
          <a:stretch>
            <a:fillRect/>
          </a:stretch>
        </p:blipFill>
        <p:spPr>
          <a:xfrm>
            <a:off x="1001351" y="4530561"/>
            <a:ext cx="3296262" cy="1101690"/>
          </a:xfrm>
          <a:prstGeom prst="rect">
            <a:avLst/>
          </a:prstGeom>
        </p:spPr>
      </p:pic>
      <p:pic>
        <p:nvPicPr>
          <p:cNvPr id="8" name="Picture 7">
            <a:extLst>
              <a:ext uri="{FF2B5EF4-FFF2-40B4-BE49-F238E27FC236}">
                <a16:creationId xmlns:a16="http://schemas.microsoft.com/office/drawing/2014/main" id="{4176DD5F-FEF5-9366-9AF6-023DAD9E6796}"/>
              </a:ext>
            </a:extLst>
          </p:cNvPr>
          <p:cNvPicPr>
            <a:picLocks noChangeAspect="1"/>
          </p:cNvPicPr>
          <p:nvPr/>
        </p:nvPicPr>
        <p:blipFill>
          <a:blip r:embed="rId3"/>
          <a:stretch>
            <a:fillRect/>
          </a:stretch>
        </p:blipFill>
        <p:spPr>
          <a:xfrm>
            <a:off x="7980419" y="4276105"/>
            <a:ext cx="2743199" cy="1406619"/>
          </a:xfrm>
          <a:prstGeom prst="rect">
            <a:avLst/>
          </a:prstGeom>
        </p:spPr>
      </p:pic>
      <p:sp>
        <p:nvSpPr>
          <p:cNvPr id="5" name="TextBox 4">
            <a:extLst>
              <a:ext uri="{FF2B5EF4-FFF2-40B4-BE49-F238E27FC236}">
                <a16:creationId xmlns:a16="http://schemas.microsoft.com/office/drawing/2014/main" id="{537B36F2-42EC-4E91-04C4-E6AFD3369F98}"/>
              </a:ext>
            </a:extLst>
          </p:cNvPr>
          <p:cNvSpPr txBox="1"/>
          <p:nvPr/>
        </p:nvSpPr>
        <p:spPr>
          <a:xfrm>
            <a:off x="1330656" y="5732060"/>
            <a:ext cx="29683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mic Sans MS"/>
                <a:cs typeface="Calibri"/>
              </a:rPr>
              <a:t>(Image source: Maternal Life International, n.d.).</a:t>
            </a:r>
            <a:endParaRPr lang="en-US" sz="1200" dirty="0">
              <a:latin typeface="Comic Sans MS"/>
            </a:endParaRPr>
          </a:p>
        </p:txBody>
      </p:sp>
      <p:sp>
        <p:nvSpPr>
          <p:cNvPr id="6" name="TextBox 5">
            <a:extLst>
              <a:ext uri="{FF2B5EF4-FFF2-40B4-BE49-F238E27FC236}">
                <a16:creationId xmlns:a16="http://schemas.microsoft.com/office/drawing/2014/main" id="{510CD388-E887-EE8F-A86F-8F962286804E}"/>
              </a:ext>
            </a:extLst>
          </p:cNvPr>
          <p:cNvSpPr txBox="1"/>
          <p:nvPr/>
        </p:nvSpPr>
        <p:spPr>
          <a:xfrm>
            <a:off x="7983941" y="5678969"/>
            <a:ext cx="28395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mic Sans MS"/>
                <a:cs typeface="Calibri"/>
              </a:rPr>
              <a:t>   (Image source: UWTSD, 2023) .</a:t>
            </a:r>
            <a:r>
              <a:rPr lang="en-US" dirty="0">
                <a:cs typeface="Calibri"/>
              </a:rPr>
              <a:t>    </a:t>
            </a:r>
            <a:endParaRPr lang="en-US" dirty="0"/>
          </a:p>
        </p:txBody>
      </p:sp>
    </p:spTree>
    <p:extLst>
      <p:ext uri="{BB962C8B-B14F-4D97-AF65-F5344CB8AC3E}">
        <p14:creationId xmlns:p14="http://schemas.microsoft.com/office/powerpoint/2010/main" val="1868124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5D5792F-6FB6-D2DF-3D1C-AC080C2B4712}"/>
              </a:ext>
            </a:extLst>
          </p:cNvPr>
          <p:cNvGraphicFramePr>
            <a:graphicFrameLocks noGrp="1"/>
          </p:cNvGraphicFramePr>
          <p:nvPr>
            <p:extLst>
              <p:ext uri="{D42A27DB-BD31-4B8C-83A1-F6EECF244321}">
                <p14:modId xmlns:p14="http://schemas.microsoft.com/office/powerpoint/2010/main" val="2393337702"/>
              </p:ext>
            </p:extLst>
          </p:nvPr>
        </p:nvGraphicFramePr>
        <p:xfrm>
          <a:off x="644769" y="164123"/>
          <a:ext cx="10753590" cy="774048"/>
        </p:xfrm>
        <a:graphic>
          <a:graphicData uri="http://schemas.openxmlformats.org/drawingml/2006/table">
            <a:tbl>
              <a:tblPr firstRow="1" bandRow="1">
                <a:tableStyleId>{5C22544A-7EE6-4342-B048-85BDC9FD1C3A}</a:tableStyleId>
              </a:tblPr>
              <a:tblGrid>
                <a:gridCol w="10753590">
                  <a:extLst>
                    <a:ext uri="{9D8B030D-6E8A-4147-A177-3AD203B41FA5}">
                      <a16:colId xmlns:a16="http://schemas.microsoft.com/office/drawing/2014/main" val="2733576632"/>
                    </a:ext>
                  </a:extLst>
                </a:gridCol>
              </a:tblGrid>
              <a:tr h="774048">
                <a:tc>
                  <a:txBody>
                    <a:bodyPr/>
                    <a:lstStyle/>
                    <a:p>
                      <a:pPr algn="ctr"/>
                      <a:r>
                        <a:rPr lang="en-US" sz="3600" b="1" u="none">
                          <a:latin typeface="Comic Sans MS"/>
                        </a:rPr>
                        <a:t>Brain Development During Pregnancy</a:t>
                      </a:r>
                      <a:endParaRPr lang="en-US" sz="3600" u="none"/>
                    </a:p>
                  </a:txBody>
                  <a:tcPr/>
                </a:tc>
                <a:extLst>
                  <a:ext uri="{0D108BD9-81ED-4DB2-BD59-A6C34878D82A}">
                    <a16:rowId xmlns:a16="http://schemas.microsoft.com/office/drawing/2014/main" val="4272380602"/>
                  </a:ext>
                </a:extLst>
              </a:tr>
            </a:tbl>
          </a:graphicData>
        </a:graphic>
      </p:graphicFrame>
      <p:sp>
        <p:nvSpPr>
          <p:cNvPr id="5" name="TextBox 4">
            <a:extLst>
              <a:ext uri="{FF2B5EF4-FFF2-40B4-BE49-F238E27FC236}">
                <a16:creationId xmlns:a16="http://schemas.microsoft.com/office/drawing/2014/main" id="{E8CEE455-8BC7-1B45-342A-EBCA0AA0E01D}"/>
              </a:ext>
            </a:extLst>
          </p:cNvPr>
          <p:cNvSpPr txBox="1"/>
          <p:nvPr/>
        </p:nvSpPr>
        <p:spPr>
          <a:xfrm>
            <a:off x="644770" y="1207477"/>
            <a:ext cx="10750059"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272C30"/>
                </a:solidFill>
                <a:latin typeface="Comic Sans MS"/>
              </a:rPr>
              <a:t>Brain development begins before birth and at conception.</a:t>
            </a:r>
            <a:endParaRPr lang="en-US" sz="1200">
              <a:solidFill>
                <a:srgbClr val="272C30"/>
              </a:solidFill>
              <a:latin typeface="Comic Sans MS"/>
            </a:endParaRPr>
          </a:p>
          <a:p>
            <a:r>
              <a:rPr lang="en-US" sz="1200">
                <a:solidFill>
                  <a:srgbClr val="272C30"/>
                </a:solidFill>
                <a:latin typeface="Comic Sans MS"/>
              </a:rPr>
              <a:t>A child's brain starts its' growth in the early stages of pregnancy. It develops at an astounding pace. At the 4th week the brain has an approximately 10,000 cells...24th week there is over 10 billion. The nutrition that a child receives from their Mother whilst in the womb through her diet provides the 'power' to achieve this incredible scientific fact.</a:t>
            </a:r>
            <a:endParaRPr lang="en-US" sz="1200">
              <a:latin typeface="Comic Sans MS"/>
              <a:cs typeface="Calibri"/>
            </a:endParaRPr>
          </a:p>
          <a:p>
            <a:endParaRPr lang="en-US" sz="1200">
              <a:solidFill>
                <a:srgbClr val="272C30"/>
              </a:solidFill>
              <a:latin typeface="Comic Sans MS"/>
            </a:endParaRPr>
          </a:p>
          <a:p>
            <a:r>
              <a:rPr lang="en-US" sz="1200">
                <a:solidFill>
                  <a:srgbClr val="272C30"/>
                </a:solidFill>
                <a:latin typeface="Comic Sans MS"/>
              </a:rPr>
              <a:t>Nutrients that included folic acid, iron, zinc and iodine along with protein and fatty acids have an integral role for building a child's brain during the pregnancy process. When one of these are absent during pregnancy a child could possibly be at risk of birth defects, developmental delay and cognitive deficits. A pregnant woman's diet is the source of nutrients for the developing child. It is central that pregnant individuals receive professional health care guidance including adequate nutrition during this time. (Building Brains n.d.).</a:t>
            </a:r>
          </a:p>
          <a:p>
            <a:endParaRPr lang="en-US" sz="1200">
              <a:solidFill>
                <a:srgbClr val="272C30"/>
              </a:solidFill>
              <a:latin typeface="Comic Sans MS"/>
            </a:endParaRPr>
          </a:p>
          <a:p>
            <a:r>
              <a:rPr lang="en-US" sz="1200" b="1">
                <a:solidFill>
                  <a:srgbClr val="272C30"/>
                </a:solidFill>
                <a:latin typeface="Comic Sans MS"/>
                <a:ea typeface="+mn-lt"/>
                <a:cs typeface="+mn-lt"/>
              </a:rPr>
              <a:t>Serve and Return</a:t>
            </a:r>
          </a:p>
          <a:p>
            <a:r>
              <a:rPr lang="en-US" sz="1200">
                <a:solidFill>
                  <a:srgbClr val="272C30"/>
                </a:solidFill>
                <a:latin typeface="Comic Sans MS"/>
                <a:ea typeface="+mn-lt"/>
                <a:cs typeface="+mn-lt"/>
              </a:rPr>
              <a:t>Serve and return interactions form the brain's structure. When a baby babbles, demonstrating their individual mannerisms or cries and the parent or caregiver responds appropriately using verbal and non-verbal communication, such as a </a:t>
            </a:r>
            <a:r>
              <a:rPr lang="en-US" sz="1200" err="1">
                <a:solidFill>
                  <a:srgbClr val="272C30"/>
                </a:solidFill>
                <a:latin typeface="Comic Sans MS"/>
                <a:ea typeface="+mn-lt"/>
                <a:cs typeface="+mn-lt"/>
              </a:rPr>
              <a:t>cwtch</a:t>
            </a:r>
            <a:r>
              <a:rPr lang="en-US" sz="1200">
                <a:solidFill>
                  <a:srgbClr val="272C30"/>
                </a:solidFill>
                <a:latin typeface="Comic Sans MS"/>
                <a:ea typeface="+mn-lt"/>
                <a:cs typeface="+mn-lt"/>
              </a:rPr>
              <a:t> (hug) or positive eye contact this encourages neural connections to be developed and made stronger in the child's brain. This is integral with supporting the development of social and communication skills of the child.</a:t>
            </a:r>
          </a:p>
          <a:p>
            <a:endParaRPr lang="en-US" sz="1200" b="1">
              <a:solidFill>
                <a:srgbClr val="272C30"/>
              </a:solidFill>
              <a:latin typeface="Montserrat"/>
              <a:ea typeface="+mn-lt"/>
              <a:cs typeface="+mn-lt"/>
            </a:endParaRPr>
          </a:p>
          <a:p>
            <a:r>
              <a:rPr lang="en-US" sz="1200">
                <a:solidFill>
                  <a:srgbClr val="272C30"/>
                </a:solidFill>
                <a:latin typeface="Comic Sans MS"/>
                <a:ea typeface="+mn-lt"/>
                <a:cs typeface="+mn-lt"/>
              </a:rPr>
              <a:t>When parents and caregivers are receptive and responsive to a young child's forms of communication and needs, they provide a setting that is rich in serve and return activities. (Developing child, Harvard n.d.).</a:t>
            </a:r>
          </a:p>
          <a:p>
            <a:endParaRPr lang="en-US" sz="1200">
              <a:solidFill>
                <a:srgbClr val="272C30"/>
              </a:solidFill>
              <a:latin typeface="Montserrat"/>
              <a:ea typeface="+mn-lt"/>
              <a:cs typeface="+mn-lt"/>
            </a:endParaRPr>
          </a:p>
          <a:p>
            <a:endParaRPr lang="en-US" sz="1200">
              <a:solidFill>
                <a:srgbClr val="272C30"/>
              </a:solidFill>
              <a:latin typeface="Montserrat"/>
              <a:ea typeface="+mn-lt"/>
              <a:cs typeface="+mn-lt"/>
            </a:endParaRPr>
          </a:p>
          <a:p>
            <a:endParaRPr lang="en-US" sz="1600">
              <a:solidFill>
                <a:srgbClr val="000000"/>
              </a:solidFill>
              <a:latin typeface="Comic Sans MS"/>
              <a:cs typeface="Calibri"/>
            </a:endParaRPr>
          </a:p>
        </p:txBody>
      </p:sp>
    </p:spTree>
    <p:extLst>
      <p:ext uri="{BB962C8B-B14F-4D97-AF65-F5344CB8AC3E}">
        <p14:creationId xmlns:p14="http://schemas.microsoft.com/office/powerpoint/2010/main" val="187213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8573633-05EB-3188-9093-2FCDC7351EA3}"/>
              </a:ext>
            </a:extLst>
          </p:cNvPr>
          <p:cNvGraphicFramePr>
            <a:graphicFrameLocks noGrp="1"/>
          </p:cNvGraphicFramePr>
          <p:nvPr>
            <p:ph idx="1"/>
            <p:extLst>
              <p:ext uri="{D42A27DB-BD31-4B8C-83A1-F6EECF244321}">
                <p14:modId xmlns:p14="http://schemas.microsoft.com/office/powerpoint/2010/main" val="1899217380"/>
              </p:ext>
            </p:extLst>
          </p:nvPr>
        </p:nvGraphicFramePr>
        <p:xfrm>
          <a:off x="832338" y="246184"/>
          <a:ext cx="10515600" cy="720853"/>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2336591007"/>
                    </a:ext>
                  </a:extLst>
                </a:gridCol>
              </a:tblGrid>
              <a:tr h="720853">
                <a:tc>
                  <a:txBody>
                    <a:bodyPr/>
                    <a:lstStyle/>
                    <a:p>
                      <a:pPr algn="ctr"/>
                      <a:r>
                        <a:rPr lang="en-US" sz="3600" u="none">
                          <a:latin typeface="Comic Sans MS"/>
                        </a:rPr>
                        <a:t>Brain Development in the First 1000 Days</a:t>
                      </a:r>
                      <a:endParaRPr lang="en-US" sz="3600" u="none"/>
                    </a:p>
                  </a:txBody>
                  <a:tcPr/>
                </a:tc>
                <a:extLst>
                  <a:ext uri="{0D108BD9-81ED-4DB2-BD59-A6C34878D82A}">
                    <a16:rowId xmlns:a16="http://schemas.microsoft.com/office/drawing/2014/main" val="2107873569"/>
                  </a:ext>
                </a:extLst>
              </a:tr>
            </a:tbl>
          </a:graphicData>
        </a:graphic>
      </p:graphicFrame>
      <p:pic>
        <p:nvPicPr>
          <p:cNvPr id="2" name="Picture 1">
            <a:extLst>
              <a:ext uri="{FF2B5EF4-FFF2-40B4-BE49-F238E27FC236}">
                <a16:creationId xmlns:a16="http://schemas.microsoft.com/office/drawing/2014/main" id="{59C2E01E-A4AF-C2CD-BDDE-33866B69EE21}"/>
              </a:ext>
            </a:extLst>
          </p:cNvPr>
          <p:cNvPicPr>
            <a:picLocks noChangeAspect="1"/>
          </p:cNvPicPr>
          <p:nvPr/>
        </p:nvPicPr>
        <p:blipFill>
          <a:blip r:embed="rId2"/>
          <a:stretch>
            <a:fillRect/>
          </a:stretch>
        </p:blipFill>
        <p:spPr>
          <a:xfrm>
            <a:off x="4440504" y="4565143"/>
            <a:ext cx="3065797" cy="1507766"/>
          </a:xfrm>
          <a:prstGeom prst="rect">
            <a:avLst/>
          </a:prstGeom>
        </p:spPr>
      </p:pic>
      <p:sp>
        <p:nvSpPr>
          <p:cNvPr id="3" name="TextBox 2">
            <a:extLst>
              <a:ext uri="{FF2B5EF4-FFF2-40B4-BE49-F238E27FC236}">
                <a16:creationId xmlns:a16="http://schemas.microsoft.com/office/drawing/2014/main" id="{FCD340EA-EE26-9A6A-5475-6327E414FD95}"/>
              </a:ext>
            </a:extLst>
          </p:cNvPr>
          <p:cNvSpPr txBox="1"/>
          <p:nvPr/>
        </p:nvSpPr>
        <p:spPr>
          <a:xfrm>
            <a:off x="4192625" y="6145997"/>
            <a:ext cx="385533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a:t>
            </a:r>
            <a:r>
              <a:rPr lang="en-US" sz="1200">
                <a:latin typeface="Comic Sans MS"/>
                <a:cs typeface="Calibri"/>
              </a:rPr>
              <a:t>Image source: The</a:t>
            </a:r>
            <a:r>
              <a:rPr lang="en-US" sz="1200">
                <a:solidFill>
                  <a:srgbClr val="000000"/>
                </a:solidFill>
                <a:latin typeface="Comic Sans MS"/>
                <a:ea typeface="+mn-lt"/>
                <a:cs typeface="+mn-lt"/>
              </a:rPr>
              <a:t> </a:t>
            </a:r>
            <a:r>
              <a:rPr lang="en-US" sz="1200">
                <a:solidFill>
                  <a:srgbClr val="2C3E50"/>
                </a:solidFill>
                <a:latin typeface="Comic Sans MS"/>
                <a:ea typeface="+mn-lt"/>
                <a:cs typeface="+mn-lt"/>
              </a:rPr>
              <a:t>Urban Child Institute, 2009)</a:t>
            </a:r>
            <a:endParaRPr lang="en-US" sz="1200">
              <a:latin typeface="Comic Sans MS"/>
            </a:endParaRPr>
          </a:p>
        </p:txBody>
      </p:sp>
      <p:sp>
        <p:nvSpPr>
          <p:cNvPr id="5" name="TextBox 4">
            <a:extLst>
              <a:ext uri="{FF2B5EF4-FFF2-40B4-BE49-F238E27FC236}">
                <a16:creationId xmlns:a16="http://schemas.microsoft.com/office/drawing/2014/main" id="{E056AE2D-73D7-7254-A999-F8143E448675}"/>
              </a:ext>
            </a:extLst>
          </p:cNvPr>
          <p:cNvSpPr txBox="1"/>
          <p:nvPr/>
        </p:nvSpPr>
        <p:spPr>
          <a:xfrm>
            <a:off x="832337" y="1207475"/>
            <a:ext cx="1043353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72C30"/>
                </a:solidFill>
                <a:latin typeface="Comic Sans MS"/>
                <a:ea typeface="+mn-lt"/>
                <a:cs typeface="+mn-lt"/>
              </a:rPr>
              <a:t>A child who receives a good nutritional diet within the first 1000 days of their life has the 'building blocks' to encourage healthy brain development.</a:t>
            </a:r>
            <a:endParaRPr lang="en-US" sz="1200">
              <a:cs typeface="Calibri"/>
            </a:endParaRPr>
          </a:p>
          <a:p>
            <a:endParaRPr lang="en-US" sz="1200">
              <a:solidFill>
                <a:srgbClr val="272C30"/>
              </a:solidFill>
              <a:latin typeface="Comic Sans MS"/>
              <a:ea typeface="+mn-lt"/>
              <a:cs typeface="+mn-lt"/>
            </a:endParaRPr>
          </a:p>
          <a:p>
            <a:r>
              <a:rPr lang="en-US" sz="1200">
                <a:solidFill>
                  <a:srgbClr val="272C30"/>
                </a:solidFill>
                <a:latin typeface="Comic Sans MS"/>
                <a:ea typeface="+mn-lt"/>
                <a:cs typeface="+mn-lt"/>
              </a:rPr>
              <a:t>During the first 1000 days (about 2 and a half years), the brain will grow more quickly than at any other time of an individual's life. Receiving nutrition encourages and pushes the brain's growth and development. It allows a child's cognitive abilities, gross and fine motor skills including their social and emotional development. This has an impact on their journey through school and their journey life. (Building Brains n.d.)</a:t>
            </a:r>
          </a:p>
          <a:p>
            <a:endParaRPr lang="en-US" sz="1200">
              <a:solidFill>
                <a:srgbClr val="272C30"/>
              </a:solidFill>
              <a:latin typeface="Comic Sans MS"/>
              <a:ea typeface="+mn-lt"/>
              <a:cs typeface="+mn-lt"/>
            </a:endParaRPr>
          </a:p>
          <a:p>
            <a:r>
              <a:rPr lang="en-US" sz="1200">
                <a:solidFill>
                  <a:srgbClr val="333333"/>
                </a:solidFill>
                <a:latin typeface="Comic Sans MS"/>
                <a:ea typeface="+mn-lt"/>
                <a:cs typeface="+mn-lt"/>
              </a:rPr>
              <a:t>UNICEF (2013) maintains that the first 1000 days (about 2 and a half years old) of a child's life is from the time of conception to their second birthday. It is an extraordinary period for the fundamentals of health, growth and brain development in readiness for their future lives and making sure they are well established. But far too frequently especially within developing countries, poverty and malnutrition lessens this positive, fundamental stage of life. Today, the world in which we live, undernutrition (adequate nutrition) remains a challenge worldwide. Additionally, overnutrition known as obesity and unbalanced diets are conditions too that create malnutrition and will potentially reduce brain development (UNICEF, 2013).</a:t>
            </a:r>
          </a:p>
          <a:p>
            <a:endParaRPr lang="en-US" sz="1200">
              <a:solidFill>
                <a:srgbClr val="333333"/>
              </a:solidFill>
              <a:latin typeface="Comic Sans MS"/>
              <a:ea typeface="+mn-lt"/>
              <a:cs typeface="+mn-lt"/>
            </a:endParaRPr>
          </a:p>
          <a:p>
            <a:r>
              <a:rPr lang="en-US" sz="1200" b="1">
                <a:solidFill>
                  <a:srgbClr val="333333"/>
                </a:solidFill>
                <a:latin typeface="Comic Sans MS"/>
                <a:ea typeface="+mn-lt"/>
                <a:cs typeface="+mn-lt"/>
              </a:rPr>
              <a:t>Rights of the Child</a:t>
            </a:r>
            <a:endParaRPr lang="en-US" b="1">
              <a:cs typeface="Calibri"/>
            </a:endParaRPr>
          </a:p>
          <a:p>
            <a:r>
              <a:rPr lang="en-US" sz="1200" b="1">
                <a:solidFill>
                  <a:srgbClr val="333333"/>
                </a:solidFill>
                <a:latin typeface="Comic Sans MS"/>
                <a:cs typeface="Calibri"/>
              </a:rPr>
              <a:t>Article 24: Health</a:t>
            </a:r>
            <a:r>
              <a:rPr lang="en-US" sz="1200" b="1">
                <a:solidFill>
                  <a:srgbClr val="333333"/>
                </a:solidFill>
                <a:latin typeface="Comic Sans MS"/>
              </a:rPr>
              <a:t>, water, food, environment</a:t>
            </a:r>
            <a:endParaRPr lang="en-US" sz="1200" b="1">
              <a:latin typeface="Comic Sans MS"/>
            </a:endParaRPr>
          </a:p>
          <a:p>
            <a:r>
              <a:rPr lang="en-US" sz="1200" b="1">
                <a:solidFill>
                  <a:srgbClr val="333333"/>
                </a:solidFill>
                <a:latin typeface="Comic Sans MS"/>
                <a:ea typeface="+mn-lt"/>
                <a:cs typeface="+mn-lt"/>
              </a:rPr>
              <a:t>Children have the right to the best health care possible, clean water to drink, healthy food and a clean and safe environment to live in. All adults and children should have information about how to stay safe and healthy (UNICEF, 2019)</a:t>
            </a:r>
            <a:endParaRPr lang="en-US" sz="1200" b="1">
              <a:latin typeface="Comic Sans MS"/>
            </a:endParaRPr>
          </a:p>
        </p:txBody>
      </p:sp>
    </p:spTree>
    <p:extLst>
      <p:ext uri="{BB962C8B-B14F-4D97-AF65-F5344CB8AC3E}">
        <p14:creationId xmlns:p14="http://schemas.microsoft.com/office/powerpoint/2010/main" val="103812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Arc 2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diagram titled 'anatomy human brain areas cerebral cortex'. each area of the cerebral cortex is labelled">
            <a:extLst>
              <a:ext uri="{FF2B5EF4-FFF2-40B4-BE49-F238E27FC236}">
                <a16:creationId xmlns:a16="http://schemas.microsoft.com/office/drawing/2014/main" id="{A10EF9BF-7704-E530-EFD6-91379A5DD8C9}"/>
              </a:ext>
            </a:extLst>
          </p:cNvPr>
          <p:cNvPicPr>
            <a:picLocks noChangeAspect="1"/>
          </p:cNvPicPr>
          <p:nvPr/>
        </p:nvPicPr>
        <p:blipFill rotWithShape="1">
          <a:blip r:embed="rId2"/>
          <a:srcRect t="2251" b="1537"/>
          <a:stretch/>
        </p:blipFill>
        <p:spPr>
          <a:xfrm>
            <a:off x="654021" y="1139167"/>
            <a:ext cx="4777381" cy="463114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B5F734C7-C9ED-774A-80F7-D827E87D58FE}"/>
              </a:ext>
            </a:extLst>
          </p:cNvPr>
          <p:cNvSpPr txBox="1"/>
          <p:nvPr/>
        </p:nvSpPr>
        <p:spPr>
          <a:xfrm>
            <a:off x="5919543" y="1025798"/>
            <a:ext cx="5458838" cy="51122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400" b="1">
                <a:latin typeface="Comic Sans MS"/>
              </a:rPr>
              <a:t>Kinesthesia</a:t>
            </a:r>
            <a:endParaRPr lang="en-US"/>
          </a:p>
          <a:p>
            <a:pPr>
              <a:lnSpc>
                <a:spcPct val="90000"/>
              </a:lnSpc>
              <a:spcAft>
                <a:spcPts val="600"/>
              </a:spcAft>
            </a:pPr>
            <a:r>
              <a:rPr lang="en-US" sz="1400">
                <a:latin typeface="Comic Sans MS"/>
              </a:rPr>
              <a:t>The nerves for Kinesthesia are positioned within the muscles. The muscles will elongate and contract these nerves whilst sending a message to the brain...cerebral cortex. Considering the direct motor responses, the Kinesthetic System will also trigger both the inhibitory and activation nerves within the brain.</a:t>
            </a:r>
            <a:endParaRPr lang="en-US" sz="1400" b="1">
              <a:latin typeface="Comic Sans MS"/>
            </a:endParaRPr>
          </a:p>
          <a:p>
            <a:pPr>
              <a:lnSpc>
                <a:spcPct val="90000"/>
              </a:lnSpc>
              <a:spcAft>
                <a:spcPts val="600"/>
              </a:spcAft>
            </a:pPr>
            <a:r>
              <a:rPr lang="en-US" sz="1400" b="1">
                <a:latin typeface="Comic Sans MS"/>
              </a:rPr>
              <a:t>Inhibitory: </a:t>
            </a:r>
            <a:r>
              <a:rPr lang="en-US" sz="1400">
                <a:latin typeface="Comic Sans MS"/>
              </a:rPr>
              <a:t>signals that are sent to the brain when a baby or child move dismiss some stimuluses that overloads the brain because it does not require its' attention.</a:t>
            </a:r>
          </a:p>
          <a:p>
            <a:pPr>
              <a:lnSpc>
                <a:spcPct val="90000"/>
              </a:lnSpc>
              <a:spcAft>
                <a:spcPts val="600"/>
              </a:spcAft>
            </a:pPr>
            <a:r>
              <a:rPr lang="en-US" sz="1400" b="1">
                <a:latin typeface="Comic Sans MS"/>
              </a:rPr>
              <a:t>Activation: </a:t>
            </a:r>
            <a:r>
              <a:rPr lang="en-US" sz="1400">
                <a:latin typeface="Comic Sans MS"/>
              </a:rPr>
              <a:t>this means that the movement also has an '</a:t>
            </a:r>
            <a:r>
              <a:rPr lang="en-US" sz="1400" b="1">
                <a:latin typeface="Comic Sans MS"/>
              </a:rPr>
              <a:t>alerting or </a:t>
            </a:r>
            <a:r>
              <a:rPr lang="en-US" sz="1400" b="1" err="1">
                <a:latin typeface="Comic Sans MS"/>
              </a:rPr>
              <a:t>energising</a:t>
            </a:r>
            <a:r>
              <a:rPr lang="en-US" sz="1400" b="1">
                <a:latin typeface="Comic Sans MS"/>
              </a:rPr>
              <a:t> component'. </a:t>
            </a:r>
            <a:r>
              <a:rPr lang="en-US" sz="1400">
                <a:latin typeface="Comic Sans MS"/>
              </a:rPr>
              <a:t>When a baby or child stretches, they become </a:t>
            </a:r>
            <a:r>
              <a:rPr lang="en-US" sz="1400" err="1">
                <a:latin typeface="Comic Sans MS"/>
              </a:rPr>
              <a:t>energised</a:t>
            </a:r>
            <a:r>
              <a:rPr lang="en-US" sz="1400">
                <a:latin typeface="Comic Sans MS"/>
              </a:rPr>
              <a:t> and have a clarity within their focus. </a:t>
            </a:r>
          </a:p>
          <a:p>
            <a:pPr>
              <a:lnSpc>
                <a:spcPct val="90000"/>
              </a:lnSpc>
              <a:spcAft>
                <a:spcPts val="600"/>
              </a:spcAft>
            </a:pPr>
            <a:r>
              <a:rPr lang="en-US" sz="1400">
                <a:latin typeface="Comic Sans MS"/>
              </a:rPr>
              <a:t>To encapsulate, that when a baby or child uses movement, this activates this system within the brain. </a:t>
            </a:r>
          </a:p>
          <a:p>
            <a:pPr>
              <a:lnSpc>
                <a:spcPct val="90000"/>
              </a:lnSpc>
              <a:spcAft>
                <a:spcPts val="600"/>
              </a:spcAft>
            </a:pPr>
            <a:r>
              <a:rPr lang="en-US" sz="1400" b="1">
                <a:latin typeface="Comic Sans MS"/>
              </a:rPr>
              <a:t> The more muscles activate…the more organizing, energizing stimulation occurs in the brain!'</a:t>
            </a:r>
            <a:r>
              <a:rPr lang="en-US" sz="1400">
                <a:latin typeface="Comic Sans MS"/>
              </a:rPr>
              <a:t>(The Motor Story. anon. n.d.).</a:t>
            </a:r>
          </a:p>
          <a:p>
            <a:pPr>
              <a:lnSpc>
                <a:spcPct val="90000"/>
              </a:lnSpc>
              <a:spcAft>
                <a:spcPts val="600"/>
              </a:spcAft>
            </a:pPr>
            <a:r>
              <a:rPr lang="en-US" sz="1400">
                <a:latin typeface="Comic Sans MS"/>
              </a:rPr>
              <a:t>Some activities that support Kinesthesia are rolling, crawling, walking, running, swimming and riding a bike. These activities are all applicable within the first 1000 days (around 2 and a half years) to embed gross motor skills through Kinesthesia brain development.</a:t>
            </a:r>
          </a:p>
          <a:p>
            <a:pPr indent="-228600">
              <a:lnSpc>
                <a:spcPct val="90000"/>
              </a:lnSpc>
              <a:spcAft>
                <a:spcPts val="600"/>
              </a:spcAft>
              <a:buFont typeface="Arial" panose="020B0604020202020204" pitchFamily="34" charset="0"/>
              <a:buChar char="•"/>
            </a:pPr>
            <a:endParaRPr lang="en-US" sz="1400">
              <a:latin typeface="Comic Sans MS"/>
            </a:endParaRPr>
          </a:p>
          <a:p>
            <a:pPr indent="-228600">
              <a:lnSpc>
                <a:spcPct val="90000"/>
              </a:lnSpc>
              <a:spcAft>
                <a:spcPts val="600"/>
              </a:spcAft>
              <a:buFont typeface="Arial" panose="020B0604020202020204" pitchFamily="34" charset="0"/>
              <a:buChar char="•"/>
            </a:pPr>
            <a:endParaRPr lang="en-US" sz="1400">
              <a:latin typeface="Comic Sans MS"/>
            </a:endParaRPr>
          </a:p>
        </p:txBody>
      </p:sp>
      <p:sp>
        <p:nvSpPr>
          <p:cNvPr id="3" name="TextBox 2">
            <a:extLst>
              <a:ext uri="{FF2B5EF4-FFF2-40B4-BE49-F238E27FC236}">
                <a16:creationId xmlns:a16="http://schemas.microsoft.com/office/drawing/2014/main" id="{11D3E8E0-535D-DC42-5339-F86802702EAD}"/>
              </a:ext>
            </a:extLst>
          </p:cNvPr>
          <p:cNvSpPr txBox="1"/>
          <p:nvPr/>
        </p:nvSpPr>
        <p:spPr>
          <a:xfrm>
            <a:off x="1763661" y="6169741"/>
            <a:ext cx="36649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2C3E50"/>
                </a:solidFill>
                <a:latin typeface="Comic Sans MS"/>
                <a:ea typeface="+mn-lt"/>
                <a:cs typeface="+mn-lt"/>
              </a:rPr>
              <a:t>              (Image source: Guy-Evans, 2021)</a:t>
            </a:r>
            <a:endParaRPr lang="en-US" sz="1400">
              <a:latin typeface="Comic Sans MS"/>
            </a:endParaRPr>
          </a:p>
        </p:txBody>
      </p:sp>
    </p:spTree>
    <p:extLst>
      <p:ext uri="{BB962C8B-B14F-4D97-AF65-F5344CB8AC3E}">
        <p14:creationId xmlns:p14="http://schemas.microsoft.com/office/powerpoint/2010/main" val="2686475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642D914A-BCC4-CC4E-862B-44B80F6028AF}"/>
              </a:ext>
            </a:extLst>
          </p:cNvPr>
          <p:cNvGraphicFramePr>
            <a:graphicFrameLocks noGrp="1"/>
          </p:cNvGraphicFramePr>
          <p:nvPr>
            <p:ph idx="1"/>
            <p:extLst>
              <p:ext uri="{D42A27DB-BD31-4B8C-83A1-F6EECF244321}">
                <p14:modId xmlns:p14="http://schemas.microsoft.com/office/powerpoint/2010/main" val="4147632297"/>
              </p:ext>
            </p:extLst>
          </p:nvPr>
        </p:nvGraphicFramePr>
        <p:xfrm>
          <a:off x="840441" y="268941"/>
          <a:ext cx="10515600" cy="809815"/>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1193014360"/>
                    </a:ext>
                  </a:extLst>
                </a:gridCol>
              </a:tblGrid>
              <a:tr h="809815">
                <a:tc>
                  <a:txBody>
                    <a:bodyPr/>
                    <a:lstStyle/>
                    <a:p>
                      <a:pPr algn="ctr"/>
                      <a:r>
                        <a:rPr lang="en-US" sz="3600" u="none">
                          <a:latin typeface="Comic Sans MS"/>
                        </a:rPr>
                        <a:t>Maslow's Hierarchy of Needs</a:t>
                      </a:r>
                    </a:p>
                  </a:txBody>
                  <a:tcPr/>
                </a:tc>
                <a:extLst>
                  <a:ext uri="{0D108BD9-81ED-4DB2-BD59-A6C34878D82A}">
                    <a16:rowId xmlns:a16="http://schemas.microsoft.com/office/drawing/2014/main" val="4002841887"/>
                  </a:ext>
                </a:extLst>
              </a:tr>
            </a:tbl>
          </a:graphicData>
        </a:graphic>
      </p:graphicFrame>
      <p:pic>
        <p:nvPicPr>
          <p:cNvPr id="3" name="Picture 2" descr="maslow needs3">
            <a:extLst>
              <a:ext uri="{FF2B5EF4-FFF2-40B4-BE49-F238E27FC236}">
                <a16:creationId xmlns:a16="http://schemas.microsoft.com/office/drawing/2014/main" id="{225EE077-AD46-12BD-1791-CFE0DEC48323}"/>
              </a:ext>
            </a:extLst>
          </p:cNvPr>
          <p:cNvPicPr>
            <a:picLocks noChangeAspect="1"/>
          </p:cNvPicPr>
          <p:nvPr/>
        </p:nvPicPr>
        <p:blipFill>
          <a:blip r:embed="rId2"/>
          <a:stretch>
            <a:fillRect/>
          </a:stretch>
        </p:blipFill>
        <p:spPr>
          <a:xfrm>
            <a:off x="8276492" y="1576375"/>
            <a:ext cx="3185651" cy="3025877"/>
          </a:xfrm>
          <a:prstGeom prst="rect">
            <a:avLst/>
          </a:prstGeom>
        </p:spPr>
      </p:pic>
      <p:sp>
        <p:nvSpPr>
          <p:cNvPr id="4" name="TextBox 3">
            <a:extLst>
              <a:ext uri="{FF2B5EF4-FFF2-40B4-BE49-F238E27FC236}">
                <a16:creationId xmlns:a16="http://schemas.microsoft.com/office/drawing/2014/main" id="{60016BFF-C2C1-A040-BB20-16DBDFFC6626}"/>
              </a:ext>
            </a:extLst>
          </p:cNvPr>
          <p:cNvSpPr txBox="1"/>
          <p:nvPr/>
        </p:nvSpPr>
        <p:spPr>
          <a:xfrm>
            <a:off x="939642" y="1163515"/>
            <a:ext cx="7334675"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cs typeface="Calibri"/>
              </a:rPr>
              <a:t>Maslow's hierarchy of needs is integral for the first 1000 days of a child's life. It provides a constructive framework to enable a clear understanding of the concepts required for the needs that are essential and must be fulfilled for growth and development. This theory emphasizes that children must have their basic physiological and safety needs met before they can focus on the higher level within the hierarchy framework.</a:t>
            </a:r>
          </a:p>
          <a:p>
            <a:endParaRPr lang="en-US" sz="1200">
              <a:latin typeface="Comic Sans MS"/>
              <a:cs typeface="Calibri"/>
            </a:endParaRPr>
          </a:p>
          <a:p>
            <a:r>
              <a:rPr lang="en-US" sz="1200">
                <a:latin typeface="Comic Sans MS"/>
                <a:cs typeface="Calibri"/>
              </a:rPr>
              <a:t>Maslow's theory demonstrates the various levels of needs that should be adhered to during this critical period. It begins with physiological, nutrition, water and appropriate sleep. Malnutrition or food and securities during this time can develop adverse health outcomes along with developmental delays.</a:t>
            </a:r>
          </a:p>
          <a:p>
            <a:endParaRPr lang="en-US" sz="1200">
              <a:latin typeface="Comic Sans MS"/>
              <a:cs typeface="Calibri"/>
            </a:endParaRPr>
          </a:p>
          <a:p>
            <a:r>
              <a:rPr lang="en-US" sz="1200">
                <a:latin typeface="Comic Sans MS"/>
                <a:cs typeface="Calibri"/>
              </a:rPr>
              <a:t>The hierarchy progresses to safety needs for ensuring a secure and safe environment, protection from harm and nurturing relationships. A child needs to feel safe and protected in their surroundings and have the trust to explore whilst developing their individual social skills.</a:t>
            </a:r>
          </a:p>
          <a:p>
            <a:endParaRPr lang="en-US" sz="1200">
              <a:latin typeface="Comic Sans MS"/>
              <a:cs typeface="Calibri"/>
            </a:endParaRPr>
          </a:p>
          <a:p>
            <a:r>
              <a:rPr lang="en-US" sz="1200">
                <a:latin typeface="Comic Sans MS"/>
                <a:cs typeface="Calibri"/>
              </a:rPr>
              <a:t>When the basic needs are met, a child can then progress to the higher levels for love and belonging. This involves the development of relationships, feeling loved and wanted whilst forming attachments with parents and caregivers. This is vital for a child's individual social and emotional development.</a:t>
            </a:r>
          </a:p>
          <a:p>
            <a:endParaRPr lang="en-US" sz="1200">
              <a:latin typeface="Comic Sans MS"/>
              <a:cs typeface="Calibri"/>
            </a:endParaRPr>
          </a:p>
          <a:p>
            <a:r>
              <a:rPr lang="en-US" sz="1200">
                <a:latin typeface="Comic Sans MS"/>
                <a:cs typeface="Calibri"/>
              </a:rPr>
              <a:t>The important levels of the hierarchy include the fulfillment of a child's needs for self-esteem and self-</a:t>
            </a:r>
            <a:r>
              <a:rPr lang="en-US" sz="1200" err="1">
                <a:latin typeface="Comic Sans MS"/>
                <a:cs typeface="Calibri"/>
              </a:rPr>
              <a:t>actualisation</a:t>
            </a:r>
            <a:r>
              <a:rPr lang="en-US" sz="1200">
                <a:latin typeface="Comic Sans MS"/>
                <a:cs typeface="Calibri"/>
              </a:rPr>
              <a:t> which are integral in the stages for the journey of life, which can be impacted by their early year's experiences.</a:t>
            </a:r>
          </a:p>
          <a:p>
            <a:endParaRPr lang="en-US" sz="1200">
              <a:latin typeface="Comic Sans MS"/>
              <a:cs typeface="Calibri"/>
            </a:endParaRPr>
          </a:p>
          <a:p>
            <a:r>
              <a:rPr lang="en-US" sz="1200">
                <a:latin typeface="Comic Sans MS"/>
                <a:cs typeface="Calibri"/>
              </a:rPr>
              <a:t>Through understanding the needs outlined it gives parents, care givers and settings the opportunity to ensure the child's optimal development whilst providing them with a solid foundation for future physical, emotional, and overall cognitive well-being. (</a:t>
            </a:r>
            <a:r>
              <a:rPr lang="en-US" sz="1200">
                <a:solidFill>
                  <a:srgbClr val="2C3E50"/>
                </a:solidFill>
                <a:latin typeface="Comic Sans MS"/>
                <a:cs typeface="Calibri"/>
              </a:rPr>
              <a:t>Physiological Needs, 2020).</a:t>
            </a:r>
          </a:p>
          <a:p>
            <a:endParaRPr lang="en-US" sz="1200">
              <a:latin typeface="Comic Sans MS"/>
              <a:cs typeface="Calibri"/>
            </a:endParaRPr>
          </a:p>
        </p:txBody>
      </p:sp>
      <p:sp>
        <p:nvSpPr>
          <p:cNvPr id="8" name="TextBox 7">
            <a:extLst>
              <a:ext uri="{FF2B5EF4-FFF2-40B4-BE49-F238E27FC236}">
                <a16:creationId xmlns:a16="http://schemas.microsoft.com/office/drawing/2014/main" id="{F115709D-878F-47F3-D0F0-DE9E94C6B7F3}"/>
              </a:ext>
            </a:extLst>
          </p:cNvPr>
          <p:cNvSpPr txBox="1"/>
          <p:nvPr/>
        </p:nvSpPr>
        <p:spPr>
          <a:xfrm>
            <a:off x="8499231" y="4613031"/>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latin typeface="Comic Sans MS"/>
                <a:cs typeface="Calibri"/>
              </a:rPr>
              <a:t>(Image source: Simply Psychology 2023)</a:t>
            </a:r>
            <a:endParaRPr lang="en-US" sz="1400">
              <a:latin typeface="Comic Sans MS"/>
            </a:endParaRPr>
          </a:p>
        </p:txBody>
      </p:sp>
    </p:spTree>
    <p:extLst>
      <p:ext uri="{BB962C8B-B14F-4D97-AF65-F5344CB8AC3E}">
        <p14:creationId xmlns:p14="http://schemas.microsoft.com/office/powerpoint/2010/main" val="37946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7BF8826-1BF6-E735-B16E-14FAC7CCBABD}"/>
              </a:ext>
            </a:extLst>
          </p:cNvPr>
          <p:cNvGraphicFramePr>
            <a:graphicFrameLocks noGrp="1"/>
          </p:cNvGraphicFramePr>
          <p:nvPr>
            <p:ph idx="1"/>
            <p:extLst>
              <p:ext uri="{D42A27DB-BD31-4B8C-83A1-F6EECF244321}">
                <p14:modId xmlns:p14="http://schemas.microsoft.com/office/powerpoint/2010/main" val="1620423906"/>
              </p:ext>
            </p:extLst>
          </p:nvPr>
        </p:nvGraphicFramePr>
        <p:xfrm>
          <a:off x="835741" y="233516"/>
          <a:ext cx="10515600" cy="736235"/>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3695359461"/>
                    </a:ext>
                  </a:extLst>
                </a:gridCol>
              </a:tblGrid>
              <a:tr h="736235">
                <a:tc>
                  <a:txBody>
                    <a:bodyPr/>
                    <a:lstStyle/>
                    <a:p>
                      <a:pPr algn="ctr"/>
                      <a:r>
                        <a:rPr lang="en-US" sz="3600" b="1" u="none">
                          <a:latin typeface="Comic Sans MS"/>
                        </a:rPr>
                        <a:t>Exceptional Caregiving</a:t>
                      </a:r>
                    </a:p>
                  </a:txBody>
                  <a:tcPr/>
                </a:tc>
                <a:extLst>
                  <a:ext uri="{0D108BD9-81ED-4DB2-BD59-A6C34878D82A}">
                    <a16:rowId xmlns:a16="http://schemas.microsoft.com/office/drawing/2014/main" val="3092421190"/>
                  </a:ext>
                </a:extLst>
              </a:tr>
            </a:tbl>
          </a:graphicData>
        </a:graphic>
      </p:graphicFrame>
      <p:sp>
        <p:nvSpPr>
          <p:cNvPr id="5" name="TextBox 4">
            <a:extLst>
              <a:ext uri="{FF2B5EF4-FFF2-40B4-BE49-F238E27FC236}">
                <a16:creationId xmlns:a16="http://schemas.microsoft.com/office/drawing/2014/main" id="{368640F5-BA97-870B-323D-A21EAF492F8F}"/>
              </a:ext>
            </a:extLst>
          </p:cNvPr>
          <p:cNvSpPr txBox="1"/>
          <p:nvPr/>
        </p:nvSpPr>
        <p:spPr>
          <a:xfrm>
            <a:off x="841705" y="1117529"/>
            <a:ext cx="10512318"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Comic Sans MS"/>
                <a:cs typeface="Calibri"/>
              </a:rPr>
              <a:t>Prenatal Care in Wales</a:t>
            </a:r>
            <a:endParaRPr lang="en-US" sz="1200">
              <a:latin typeface="Comic Sans MS"/>
              <a:cs typeface="Calibri"/>
            </a:endParaRPr>
          </a:p>
          <a:p>
            <a:r>
              <a:rPr lang="en-US" sz="1200">
                <a:latin typeface="Comic Sans MS"/>
                <a:ea typeface="+mn-lt"/>
                <a:cs typeface="+mn-lt"/>
              </a:rPr>
              <a:t>Health and well-being begins during pregnancy, after this is the birth, including the early days of childhood, this being the first 1000 days (about 2 and a half years old). The aim is to have the family at the </a:t>
            </a:r>
            <a:r>
              <a:rPr lang="en-US" sz="1200" err="1">
                <a:latin typeface="Comic Sans MS"/>
                <a:ea typeface="+mn-lt"/>
                <a:cs typeface="+mn-lt"/>
              </a:rPr>
              <a:t>centre</a:t>
            </a:r>
            <a:r>
              <a:rPr lang="en-US" sz="1200">
                <a:latin typeface="Comic Sans MS"/>
                <a:ea typeface="+mn-lt"/>
                <a:cs typeface="+mn-lt"/>
              </a:rPr>
              <a:t> of the decision making so that all women, babies, and their families experience the exceptional quality of care that meets their needs (Vaughan,2019).</a:t>
            </a:r>
          </a:p>
          <a:p>
            <a:endParaRPr lang="en-US" sz="1200">
              <a:latin typeface="Comic Sans MS"/>
              <a:ea typeface="+mn-lt"/>
              <a:cs typeface="+mn-lt"/>
            </a:endParaRPr>
          </a:p>
          <a:p>
            <a:r>
              <a:rPr lang="en-US" sz="1200">
                <a:latin typeface="Comic Sans MS"/>
                <a:ea typeface="+mn-lt"/>
                <a:cs typeface="+mn-lt"/>
              </a:rPr>
              <a:t>Wales developed a five-year maternity care package that was developed to run from 2019 – 2024. During this time, Wales and the world experienced an unprecedented time with the </a:t>
            </a:r>
            <a:r>
              <a:rPr lang="en-US" sz="1200" b="1">
                <a:latin typeface="Comic Sans MS"/>
                <a:ea typeface="+mn-lt"/>
                <a:cs typeface="+mn-lt"/>
              </a:rPr>
              <a:t>Covid 19 </a:t>
            </a:r>
            <a:r>
              <a:rPr lang="en-US" sz="1200">
                <a:latin typeface="Comic Sans MS"/>
                <a:ea typeface="+mn-lt"/>
                <a:cs typeface="+mn-lt"/>
              </a:rPr>
              <a:t>pandemic. This led to its own challenges and concerns. Communications for pregnant women changed overnight to provide care. This was through online by virtual appointments including restrictions during hospital visits. Women had to experience giving birth in isolation from their support network and family members due to the</a:t>
            </a:r>
            <a:r>
              <a:rPr lang="en-US" sz="1200" b="1">
                <a:latin typeface="Comic Sans MS"/>
                <a:ea typeface="+mn-lt"/>
                <a:cs typeface="+mn-lt"/>
              </a:rPr>
              <a:t> Covid 19</a:t>
            </a:r>
            <a:r>
              <a:rPr lang="en-US" sz="1200">
                <a:latin typeface="Comic Sans MS"/>
                <a:ea typeface="+mn-lt"/>
                <a:cs typeface="+mn-lt"/>
              </a:rPr>
              <a:t> restrictions.</a:t>
            </a:r>
          </a:p>
          <a:p>
            <a:endParaRPr lang="en-US" sz="1200" b="1">
              <a:latin typeface="Comic Sans MS"/>
              <a:cs typeface="Calibri"/>
            </a:endParaRPr>
          </a:p>
          <a:p>
            <a:r>
              <a:rPr lang="en-US" sz="1200" b="1">
                <a:latin typeface="Comic Sans MS"/>
                <a:cs typeface="Calibri"/>
              </a:rPr>
              <a:t>Attachment theory</a:t>
            </a:r>
            <a:endParaRPr lang="en-US" sz="1200">
              <a:latin typeface="Comic Sans MS"/>
              <a:cs typeface="Calibri"/>
            </a:endParaRPr>
          </a:p>
          <a:p>
            <a:r>
              <a:rPr lang="en-US" sz="1200">
                <a:latin typeface="Comic Sans MS"/>
                <a:cs typeface="Calibri"/>
              </a:rPr>
              <a:t>Bowlby suggests that within the first 1000 days a child needs to develop a relationship with their parents or caregiver. Children can develop attachments with more than one parent or caregiver. The bond stems from those who provide the close care from birth, and this is the most integral experience (NSPCC Learning).</a:t>
            </a:r>
          </a:p>
          <a:p>
            <a:endParaRPr lang="en-US" sz="1200">
              <a:latin typeface="Comic Sans MS"/>
              <a:ea typeface="+mn-lt"/>
              <a:cs typeface="+mn-lt"/>
            </a:endParaRPr>
          </a:p>
          <a:p>
            <a:r>
              <a:rPr lang="en-US" sz="1200">
                <a:latin typeface="Comic Sans MS"/>
                <a:ea typeface="+mn-lt"/>
                <a:cs typeface="+mn-lt"/>
              </a:rPr>
              <a:t>According to Howe (2011) there is an importance for parents and carers who </a:t>
            </a:r>
            <a:r>
              <a:rPr lang="en-US" sz="1200" err="1">
                <a:latin typeface="Comic Sans MS"/>
                <a:ea typeface="+mn-lt"/>
                <a:cs typeface="+mn-lt"/>
              </a:rPr>
              <a:t>recognise</a:t>
            </a:r>
            <a:r>
              <a:rPr lang="en-US" sz="1200">
                <a:latin typeface="Comic Sans MS"/>
                <a:ea typeface="+mn-lt"/>
                <a:cs typeface="+mn-lt"/>
              </a:rPr>
              <a:t> the child's needs and can respond through providing the necessary care. This includes whether a child is hungry, poorly or in need of affection. </a:t>
            </a:r>
            <a:r>
              <a:rPr lang="en-US" sz="1200" err="1">
                <a:latin typeface="Comic Sans MS"/>
                <a:ea typeface="+mn-lt"/>
                <a:cs typeface="+mn-lt"/>
              </a:rPr>
              <a:t>Similarily</a:t>
            </a:r>
            <a:r>
              <a:rPr lang="en-US" sz="1200">
                <a:latin typeface="Comic Sans MS"/>
                <a:ea typeface="+mn-lt"/>
                <a:cs typeface="+mn-lt"/>
              </a:rPr>
              <a:t> this is reinforced through </a:t>
            </a:r>
            <a:r>
              <a:rPr lang="en-US" sz="1200">
                <a:latin typeface="Comic Sans MS"/>
                <a:cs typeface="Calibri"/>
              </a:rPr>
              <a:t>Maslow's Hierarchy of Needs who demonstrates this through the pyramid criteria to demonstrate the importance of these needs being adhered to</a:t>
            </a:r>
            <a:r>
              <a:rPr lang="en-US" sz="1200">
                <a:solidFill>
                  <a:srgbClr val="000000"/>
                </a:solidFill>
                <a:latin typeface="Comic Sans MS"/>
                <a:cs typeface="Calibri"/>
              </a:rPr>
              <a:t> (</a:t>
            </a:r>
            <a:r>
              <a:rPr lang="en-US" sz="1200">
                <a:solidFill>
                  <a:srgbClr val="2C3E50"/>
                </a:solidFill>
                <a:latin typeface="Comic Sans MS"/>
                <a:cs typeface="Calibri"/>
              </a:rPr>
              <a:t>Physiological Needs 2020). Attachments form for a child over a length of time. Considering the parents this may start at the time of conception, but this is dependent on their individual life experiences including their mental health. This is also understood through nature, nurture impact moving towards their journey into adulthood.</a:t>
            </a:r>
          </a:p>
          <a:p>
            <a:endParaRPr lang="en-US" sz="1200">
              <a:latin typeface="Comic Sans MS"/>
              <a:cs typeface="Calibri"/>
            </a:endParaRPr>
          </a:p>
          <a:p>
            <a:endParaRPr lang="en-US" sz="1200">
              <a:cs typeface="Calibri"/>
            </a:endParaRPr>
          </a:p>
        </p:txBody>
      </p:sp>
    </p:spTree>
    <p:extLst>
      <p:ext uri="{BB962C8B-B14F-4D97-AF65-F5344CB8AC3E}">
        <p14:creationId xmlns:p14="http://schemas.microsoft.com/office/powerpoint/2010/main" val="49848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40 Caregiver Quotes to Support Resilience and Wellbeing">
            <a:extLst>
              <a:ext uri="{FF2B5EF4-FFF2-40B4-BE49-F238E27FC236}">
                <a16:creationId xmlns:a16="http://schemas.microsoft.com/office/drawing/2014/main" id="{62897C35-5D57-35A8-7093-FAF97D08C4B4}"/>
              </a:ext>
            </a:extLst>
          </p:cNvPr>
          <p:cNvPicPr>
            <a:picLocks noChangeAspect="1"/>
          </p:cNvPicPr>
          <p:nvPr/>
        </p:nvPicPr>
        <p:blipFill rotWithShape="1">
          <a:blip r:embed="rId2"/>
          <a:srcRect l="5127" r="755"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9C05C04-C4FF-1AB9-2F3F-04827A405507}"/>
              </a:ext>
            </a:extLst>
          </p:cNvPr>
          <p:cNvSpPr txBox="1"/>
          <p:nvPr/>
        </p:nvSpPr>
        <p:spPr>
          <a:xfrm>
            <a:off x="7542342" y="503518"/>
            <a:ext cx="3822189" cy="26354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a:latin typeface="Comic Sans MS"/>
              </a:rPr>
              <a:t>According to Pikler (1930) babies and young children should receive the necessary physical and psychological health. She suggests that the way to achieve this is through secure and appropriate attachment. Respectful care, certainly through times of nappy changing, washing and dressing along with medical care are one of the main concepts in approaching this (Jones, </a:t>
            </a:r>
            <a:r>
              <a:rPr lang="en-US" sz="1600" err="1">
                <a:latin typeface="Comic Sans MS"/>
              </a:rPr>
              <a:t>Herrian</a:t>
            </a:r>
            <a:r>
              <a:rPr lang="en-US" sz="1600">
                <a:latin typeface="Comic Sans MS"/>
              </a:rPr>
              <a:t>, Anguera, 2020).</a:t>
            </a:r>
            <a:endParaRPr lang="en-US" sz="1600">
              <a:latin typeface="Calibri" panose="020F0502020204030204"/>
              <a:ea typeface="Calibri"/>
              <a:cs typeface="Calibri" panose="020F0502020204030204"/>
            </a:endParaRPr>
          </a:p>
          <a:p>
            <a:pPr indent="-228600">
              <a:lnSpc>
                <a:spcPct val="90000"/>
              </a:lnSpc>
              <a:spcAft>
                <a:spcPts val="600"/>
              </a:spcAft>
              <a:buFont typeface="Arial" panose="020B0604020202020204" pitchFamily="34" charset="0"/>
              <a:buChar char="•"/>
            </a:pPr>
            <a:endParaRPr lang="en-US" sz="1600" b="1">
              <a:latin typeface="Comic Sans MS"/>
            </a:endParaRPr>
          </a:p>
          <a:p>
            <a:pPr indent="-228600">
              <a:lnSpc>
                <a:spcPct val="90000"/>
              </a:lnSpc>
              <a:spcAft>
                <a:spcPts val="600"/>
              </a:spcAft>
              <a:buFont typeface="Arial" panose="020B0604020202020204" pitchFamily="34" charset="0"/>
              <a:buChar char="•"/>
            </a:pPr>
            <a:endParaRPr lang="en-US" sz="1600" b="1">
              <a:cs typeface="Calibri"/>
            </a:endParaRPr>
          </a:p>
          <a:p>
            <a:pPr indent="-228600">
              <a:lnSpc>
                <a:spcPct val="90000"/>
              </a:lnSpc>
              <a:spcAft>
                <a:spcPts val="600"/>
              </a:spcAft>
              <a:buFont typeface="Arial" panose="020B0604020202020204" pitchFamily="34" charset="0"/>
              <a:buChar char="•"/>
            </a:pPr>
            <a:endParaRPr lang="en-US" sz="1600" b="1">
              <a:ea typeface="Calibri" panose="020F0502020204030204"/>
              <a:cs typeface="Calibri"/>
            </a:endParaRPr>
          </a:p>
          <a:p>
            <a:pPr indent="-228600">
              <a:lnSpc>
                <a:spcPct val="90000"/>
              </a:lnSpc>
              <a:spcAft>
                <a:spcPts val="600"/>
              </a:spcAft>
              <a:buFont typeface="Arial" panose="020B0604020202020204" pitchFamily="34" charset="0"/>
              <a:buChar char="•"/>
            </a:pPr>
            <a:endParaRPr lang="en-US" sz="1000">
              <a:ea typeface="Calibri" panose="020F0502020204030204"/>
              <a:cs typeface="Calibri"/>
            </a:endParaRPr>
          </a:p>
          <a:p>
            <a:pPr indent="-228600">
              <a:lnSpc>
                <a:spcPct val="90000"/>
              </a:lnSpc>
              <a:spcAft>
                <a:spcPts val="600"/>
              </a:spcAft>
              <a:buFont typeface="Arial" panose="020B0604020202020204" pitchFamily="34" charset="0"/>
              <a:buChar char="•"/>
            </a:pPr>
            <a:endParaRPr lang="en-US" sz="1000">
              <a:ea typeface="Calibri" panose="020F0502020204030204"/>
              <a:cs typeface="Calibri"/>
            </a:endParaRPr>
          </a:p>
        </p:txBody>
      </p:sp>
      <p:sp>
        <p:nvSpPr>
          <p:cNvPr id="3" name="TextBox 2">
            <a:extLst>
              <a:ext uri="{FF2B5EF4-FFF2-40B4-BE49-F238E27FC236}">
                <a16:creationId xmlns:a16="http://schemas.microsoft.com/office/drawing/2014/main" id="{D42768CE-07D5-86A6-1CF0-1F9CEA2A6431}"/>
              </a:ext>
            </a:extLst>
          </p:cNvPr>
          <p:cNvSpPr txBox="1"/>
          <p:nvPr/>
        </p:nvSpPr>
        <p:spPr>
          <a:xfrm>
            <a:off x="7693445" y="3975253"/>
            <a:ext cx="370901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ea typeface="Calibri"/>
                <a:cs typeface="Calibri"/>
              </a:rPr>
              <a:t>Rights of the Child</a:t>
            </a:r>
            <a:endParaRPr lang="en-US"/>
          </a:p>
          <a:p>
            <a:endParaRPr lang="en-US" sz="1200">
              <a:latin typeface="Comic Sans MS"/>
              <a:ea typeface="Calibri"/>
              <a:cs typeface="Calibri"/>
            </a:endParaRPr>
          </a:p>
          <a:p>
            <a:r>
              <a:rPr lang="en-US" sz="1200">
                <a:latin typeface="Comic Sans MS"/>
                <a:ea typeface="Calibri"/>
                <a:cs typeface="Calibri"/>
              </a:rPr>
              <a:t>Article 20</a:t>
            </a:r>
            <a:r>
              <a:rPr lang="en-US" sz="1200">
                <a:latin typeface="Comic Sans MS"/>
                <a:ea typeface="+mn-lt"/>
                <a:cs typeface="+mn-lt"/>
              </a:rPr>
              <a:t> </a:t>
            </a:r>
          </a:p>
          <a:p>
            <a:r>
              <a:rPr lang="en-US" sz="1200">
                <a:latin typeface="Comic Sans MS"/>
                <a:ea typeface="+mn-lt"/>
                <a:cs typeface="+mn-lt"/>
              </a:rPr>
              <a:t>If a child is not able to be cared for by their immediate family, the government must give them special protection and assistance. This includes making sure the child is provided with alternative care that is continuous and respects the child’s culture, language and religion (UNICEF, 2019).</a:t>
            </a:r>
            <a:endParaRPr lang="en-US" sz="1200">
              <a:latin typeface="Comic Sans MS"/>
            </a:endParaRPr>
          </a:p>
        </p:txBody>
      </p:sp>
    </p:spTree>
    <p:extLst>
      <p:ext uri="{BB962C8B-B14F-4D97-AF65-F5344CB8AC3E}">
        <p14:creationId xmlns:p14="http://schemas.microsoft.com/office/powerpoint/2010/main" val="972208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6BD10BF-FF81-85CE-9633-93090224167F}"/>
              </a:ext>
            </a:extLst>
          </p:cNvPr>
          <p:cNvGraphicFramePr>
            <a:graphicFrameLocks noGrp="1"/>
          </p:cNvGraphicFramePr>
          <p:nvPr>
            <p:ph idx="1"/>
            <p:extLst>
              <p:ext uri="{D42A27DB-BD31-4B8C-83A1-F6EECF244321}">
                <p14:modId xmlns:p14="http://schemas.microsoft.com/office/powerpoint/2010/main" val="3297738142"/>
              </p:ext>
            </p:extLst>
          </p:nvPr>
        </p:nvGraphicFramePr>
        <p:xfrm>
          <a:off x="840441" y="302558"/>
          <a:ext cx="10515600" cy="722693"/>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4274390927"/>
                    </a:ext>
                  </a:extLst>
                </a:gridCol>
              </a:tblGrid>
              <a:tr h="722693">
                <a:tc>
                  <a:txBody>
                    <a:bodyPr/>
                    <a:lstStyle/>
                    <a:p>
                      <a:pPr algn="ctr"/>
                      <a:r>
                        <a:rPr lang="en-US" sz="3600" u="none">
                          <a:latin typeface="Comic Sans MS"/>
                        </a:rPr>
                        <a:t>Challenges</a:t>
                      </a:r>
                    </a:p>
                  </a:txBody>
                  <a:tcPr/>
                </a:tc>
                <a:extLst>
                  <a:ext uri="{0D108BD9-81ED-4DB2-BD59-A6C34878D82A}">
                    <a16:rowId xmlns:a16="http://schemas.microsoft.com/office/drawing/2014/main" val="2712677049"/>
                  </a:ext>
                </a:extLst>
              </a:tr>
            </a:tbl>
          </a:graphicData>
        </a:graphic>
      </p:graphicFrame>
      <p:sp>
        <p:nvSpPr>
          <p:cNvPr id="2" name="TextBox 1">
            <a:extLst>
              <a:ext uri="{FF2B5EF4-FFF2-40B4-BE49-F238E27FC236}">
                <a16:creationId xmlns:a16="http://schemas.microsoft.com/office/drawing/2014/main" id="{CE0192FA-924B-E47C-2C2A-F326A1F647D5}"/>
              </a:ext>
            </a:extLst>
          </p:cNvPr>
          <p:cNvSpPr txBox="1"/>
          <p:nvPr/>
        </p:nvSpPr>
        <p:spPr>
          <a:xfrm>
            <a:off x="790138" y="1202159"/>
            <a:ext cx="10566173"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ea typeface="+mn-lt"/>
                <a:cs typeface="+mn-lt"/>
              </a:rPr>
              <a:t>A study by the House of Commons (2019) states that the first 1000 days of life begins from conception to the age of 2. It lays the foundation for a child's development. If a child's body and brain flourish, then their individual life journey is vastly improved. Exposure to stress, inequality or adversity during this integral time could result in a child's development suffering whilst falling behind its peers. If these are left unsupported such as, parent or carer mental well-being, abuse or conflict between parents. These may stay with children throughout their lives and resulting in harm to themselves and others. This in turn may pass on to the next generation (House of Commons, 2019).</a:t>
            </a:r>
          </a:p>
          <a:p>
            <a:endParaRPr lang="en-US" sz="1200">
              <a:latin typeface="Comic Sans MS"/>
              <a:ea typeface="+mn-lt"/>
              <a:cs typeface="+mn-lt"/>
            </a:endParaRPr>
          </a:p>
          <a:p>
            <a:r>
              <a:rPr lang="en-US" sz="1200">
                <a:latin typeface="Comic Sans MS"/>
                <a:ea typeface="+mn-lt"/>
                <a:cs typeface="+mn-lt"/>
              </a:rPr>
              <a:t>The current cost of living crisis affects the first 1000 days in many ways, and this can place children at risk including their parents or caregiver. Not being able to afford to put the heating on during the Winter months and not being able to purchase enough nutritious food. This places children at a much greater risk of developing asthma, due to their homes being cold and damp or weight difficulties due to eating less nutritious food and the need to purchase the cheaper options on offer which have a higher calorific value. The cost of living is also having an impact on hygiene due to the costing surrounding showering, running an adequate bath and the cleaning of laundry (Cook, 2023).</a:t>
            </a:r>
          </a:p>
          <a:p>
            <a:endParaRPr lang="en-US" sz="1200">
              <a:latin typeface="Comic Sans MS"/>
              <a:ea typeface="+mn-lt"/>
              <a:cs typeface="+mn-lt"/>
            </a:endParaRPr>
          </a:p>
          <a:p>
            <a:endParaRPr lang="en-US" sz="1200">
              <a:latin typeface="Comic Sans M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p:txBody>
      </p:sp>
      <p:pic>
        <p:nvPicPr>
          <p:cNvPr id="5" name="Picture 4">
            <a:extLst>
              <a:ext uri="{FF2B5EF4-FFF2-40B4-BE49-F238E27FC236}">
                <a16:creationId xmlns:a16="http://schemas.microsoft.com/office/drawing/2014/main" id="{1A131CCB-9524-96E8-7567-C2832C242F5B}"/>
              </a:ext>
            </a:extLst>
          </p:cNvPr>
          <p:cNvPicPr>
            <a:picLocks noChangeAspect="1"/>
          </p:cNvPicPr>
          <p:nvPr/>
        </p:nvPicPr>
        <p:blipFill>
          <a:blip r:embed="rId2"/>
          <a:stretch>
            <a:fillRect/>
          </a:stretch>
        </p:blipFill>
        <p:spPr>
          <a:xfrm>
            <a:off x="8534399" y="3592153"/>
            <a:ext cx="2743200" cy="1699498"/>
          </a:xfrm>
          <a:prstGeom prst="rect">
            <a:avLst/>
          </a:prstGeom>
        </p:spPr>
      </p:pic>
      <p:sp>
        <p:nvSpPr>
          <p:cNvPr id="6" name="TextBox 5">
            <a:extLst>
              <a:ext uri="{FF2B5EF4-FFF2-40B4-BE49-F238E27FC236}">
                <a16:creationId xmlns:a16="http://schemas.microsoft.com/office/drawing/2014/main" id="{470D0F1A-A5B6-55A3-2785-7D1B5555A07E}"/>
              </a:ext>
            </a:extLst>
          </p:cNvPr>
          <p:cNvSpPr txBox="1"/>
          <p:nvPr/>
        </p:nvSpPr>
        <p:spPr>
          <a:xfrm>
            <a:off x="839090" y="3394840"/>
            <a:ext cx="743270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latin typeface="Comic Sans MS"/>
              <a:ea typeface="+mn-lt"/>
              <a:cs typeface="+mn-lt"/>
            </a:endParaRPr>
          </a:p>
          <a:p>
            <a:r>
              <a:rPr lang="en-US" sz="1200">
                <a:latin typeface="Comic Sans MS"/>
                <a:ea typeface="+mn-lt"/>
                <a:cs typeface="+mn-lt"/>
              </a:rPr>
              <a:t>It is expected that the increase of child poverty including the long-term negative impacts on health due to the cost-of-living crisis will:</a:t>
            </a:r>
            <a:endParaRPr lang="en-US"/>
          </a:p>
          <a:p>
            <a:pPr marL="171450" indent="-171450">
              <a:buFont typeface="Arial"/>
              <a:buChar char="•"/>
            </a:pPr>
            <a:r>
              <a:rPr lang="en-US" sz="1200">
                <a:latin typeface="Comic Sans MS"/>
                <a:ea typeface="+mn-lt"/>
                <a:cs typeface="+mn-lt"/>
              </a:rPr>
              <a:t>A decrease in the life expectancy of those children growing up worst off areas of Wales over their individual lifetime.</a:t>
            </a:r>
          </a:p>
          <a:p>
            <a:pPr marL="171450" indent="-171450">
              <a:buFont typeface="Arial"/>
              <a:buChar char="•"/>
            </a:pPr>
            <a:r>
              <a:rPr lang="en-US" sz="1200">
                <a:latin typeface="Comic Sans MS"/>
                <a:ea typeface="+mn-lt"/>
                <a:cs typeface="+mn-lt"/>
              </a:rPr>
              <a:t>Further inequalities for those worse off children compared to those within the better off areas in Wales.</a:t>
            </a:r>
          </a:p>
          <a:p>
            <a:pPr marL="171450" indent="-171450">
              <a:buFont typeface="Arial"/>
              <a:buChar char="•"/>
            </a:pPr>
            <a:r>
              <a:rPr lang="en-US" sz="1200">
                <a:latin typeface="Comic Sans MS"/>
                <a:ea typeface="+mn-lt"/>
                <a:cs typeface="+mn-lt"/>
              </a:rPr>
              <a:t>The poverty trap for some children and families that suffer disadvantage for future generations. </a:t>
            </a:r>
          </a:p>
          <a:p>
            <a:r>
              <a:rPr lang="en-US" sz="1200">
                <a:latin typeface="Comic Sans MS"/>
                <a:ea typeface="+mn-lt"/>
                <a:cs typeface="+mn-lt"/>
              </a:rPr>
              <a:t>(Cook. 2023).</a:t>
            </a:r>
          </a:p>
        </p:txBody>
      </p:sp>
      <p:pic>
        <p:nvPicPr>
          <p:cNvPr id="3" name="Picture 2" descr="A line graph with numbers and lines&#10;&#10;Description automatically generated">
            <a:extLst>
              <a:ext uri="{FF2B5EF4-FFF2-40B4-BE49-F238E27FC236}">
                <a16:creationId xmlns:a16="http://schemas.microsoft.com/office/drawing/2014/main" id="{81213B17-8EEE-E17D-6CEB-93FFFE0E82A6}"/>
              </a:ext>
            </a:extLst>
          </p:cNvPr>
          <p:cNvPicPr>
            <a:picLocks noChangeAspect="1"/>
          </p:cNvPicPr>
          <p:nvPr/>
        </p:nvPicPr>
        <p:blipFill>
          <a:blip r:embed="rId3"/>
          <a:stretch>
            <a:fillRect/>
          </a:stretch>
        </p:blipFill>
        <p:spPr>
          <a:xfrm>
            <a:off x="895815" y="5281693"/>
            <a:ext cx="2743199" cy="1312664"/>
          </a:xfrm>
          <a:prstGeom prst="rect">
            <a:avLst/>
          </a:prstGeom>
        </p:spPr>
      </p:pic>
      <p:sp>
        <p:nvSpPr>
          <p:cNvPr id="8" name="TextBox 7">
            <a:extLst>
              <a:ext uri="{FF2B5EF4-FFF2-40B4-BE49-F238E27FC236}">
                <a16:creationId xmlns:a16="http://schemas.microsoft.com/office/drawing/2014/main" id="{15C920E1-3A17-DD0F-D126-7AF99A5588C3}"/>
              </a:ext>
            </a:extLst>
          </p:cNvPr>
          <p:cNvSpPr txBox="1"/>
          <p:nvPr/>
        </p:nvSpPr>
        <p:spPr>
          <a:xfrm>
            <a:off x="3996114" y="5313450"/>
            <a:ext cx="37348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0000"/>
                </a:solidFill>
                <a:latin typeface="Comic Sans MS"/>
                <a:ea typeface="+mn-lt"/>
                <a:cs typeface="+mn-lt"/>
              </a:rPr>
              <a:t> Children have the highest risk of poverty of all age groups in Wales: nearly </a:t>
            </a:r>
            <a:r>
              <a:rPr lang="en-US" sz="1200" b="1">
                <a:solidFill>
                  <a:srgbClr val="D9000D"/>
                </a:solidFill>
                <a:latin typeface="Comic Sans MS"/>
                <a:ea typeface="+mn-lt"/>
                <a:cs typeface="+mn-lt"/>
                <a:hlinkClick r:id="rId4"/>
              </a:rPr>
              <a:t>one in three (28%)</a:t>
            </a:r>
            <a:r>
              <a:rPr lang="en-US" sz="1200" b="1">
                <a:solidFill>
                  <a:srgbClr val="000000"/>
                </a:solidFill>
                <a:latin typeface="Comic Sans MS"/>
                <a:ea typeface="+mn-lt"/>
                <a:cs typeface="+mn-lt"/>
              </a:rPr>
              <a:t> children in Wales are living in relative income poverty. Children in larger, lone-parent and workless families are at </a:t>
            </a:r>
            <a:r>
              <a:rPr lang="en-US" sz="1200" b="1">
                <a:solidFill>
                  <a:srgbClr val="D9000D"/>
                </a:solidFill>
                <a:latin typeface="Comic Sans MS"/>
                <a:ea typeface="+mn-lt"/>
                <a:cs typeface="+mn-lt"/>
                <a:hlinkClick r:id="rId4"/>
              </a:rPr>
              <a:t>particularly high risk</a:t>
            </a:r>
            <a:r>
              <a:rPr lang="en-US" sz="1200" b="1">
                <a:solidFill>
                  <a:srgbClr val="D9000D"/>
                </a:solidFill>
                <a:latin typeface="Comic Sans MS"/>
                <a:ea typeface="+mn-lt"/>
                <a:cs typeface="+mn-lt"/>
              </a:rPr>
              <a:t> </a:t>
            </a:r>
            <a:r>
              <a:rPr lang="en-US" sz="1200" b="1">
                <a:latin typeface="Comic Sans MS"/>
                <a:ea typeface="+mn-lt"/>
                <a:cs typeface="+mn-lt"/>
              </a:rPr>
              <a:t>(Cook, 2023)</a:t>
            </a:r>
            <a:endParaRPr lang="en-US" sz="1200" b="1">
              <a:latin typeface="Comic Sans MS"/>
              <a:cs typeface="Calibri"/>
            </a:endParaRPr>
          </a:p>
        </p:txBody>
      </p:sp>
      <p:sp>
        <p:nvSpPr>
          <p:cNvPr id="9" name="TextBox 8">
            <a:extLst>
              <a:ext uri="{FF2B5EF4-FFF2-40B4-BE49-F238E27FC236}">
                <a16:creationId xmlns:a16="http://schemas.microsoft.com/office/drawing/2014/main" id="{E094E0BA-2587-5203-097E-328AA77E02BF}"/>
              </a:ext>
            </a:extLst>
          </p:cNvPr>
          <p:cNvSpPr txBox="1"/>
          <p:nvPr/>
        </p:nvSpPr>
        <p:spPr>
          <a:xfrm>
            <a:off x="8864957" y="5580845"/>
            <a:ext cx="24255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cs typeface="Calibri"/>
              </a:rPr>
              <a:t> (Image sources: Cook, 2023)</a:t>
            </a:r>
            <a:endParaRPr lang="en-US" sz="1200">
              <a:latin typeface="Comic Sans MS"/>
            </a:endParaRPr>
          </a:p>
        </p:txBody>
      </p:sp>
    </p:spTree>
    <p:extLst>
      <p:ext uri="{BB962C8B-B14F-4D97-AF65-F5344CB8AC3E}">
        <p14:creationId xmlns:p14="http://schemas.microsoft.com/office/powerpoint/2010/main" val="3122684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5C3766F-115F-08E9-8211-A17428CF7C5E}"/>
              </a:ext>
            </a:extLst>
          </p:cNvPr>
          <p:cNvSpPr txBox="1"/>
          <p:nvPr/>
        </p:nvSpPr>
        <p:spPr>
          <a:xfrm>
            <a:off x="165432" y="166557"/>
            <a:ext cx="11802029" cy="67710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140033"/>
                </a:solidFill>
                <a:latin typeface="Comic Sans MS"/>
                <a:ea typeface="+mn-lt"/>
                <a:cs typeface="+mn-lt"/>
              </a:rPr>
              <a:t>Midwives – Prenatal Challenges</a:t>
            </a:r>
          </a:p>
          <a:p>
            <a:r>
              <a:rPr lang="en-US" sz="1200">
                <a:solidFill>
                  <a:srgbClr val="140033"/>
                </a:solidFill>
                <a:latin typeface="Comic Sans MS"/>
                <a:ea typeface="+mn-lt"/>
                <a:cs typeface="+mn-lt"/>
              </a:rPr>
              <a:t>The Royal College of Midwives (RCM, 2023) report states that currently there is an urgent need for staffing levels to be urgently addressed for the maternity services within Wales. The Royal College of Midwives (RCM) with its latest report findings demonstrate that the number of experienced midwives in maternity services are at a seriously low level within Wales. This will have an immense impact on the prenatal care provided within the first 1000 days (about 2 and a half years).</a:t>
            </a:r>
          </a:p>
          <a:p>
            <a:endParaRPr lang="en-US" sz="1200">
              <a:solidFill>
                <a:srgbClr val="140033"/>
              </a:solidFill>
              <a:latin typeface="Comic Sans MS"/>
              <a:ea typeface="+mn-lt"/>
              <a:cs typeface="+mn-lt"/>
            </a:endParaRPr>
          </a:p>
          <a:p>
            <a:r>
              <a:rPr lang="en-US" sz="1200">
                <a:solidFill>
                  <a:srgbClr val="140033"/>
                </a:solidFill>
                <a:latin typeface="Comic Sans MS"/>
                <a:ea typeface="+mn-lt"/>
                <a:cs typeface="+mn-lt"/>
              </a:rPr>
              <a:t>The State of Maternity Services in Wales report also concludes that even though the number of qualified midwives is the same since 2016, the number of experienced midwives (aged 46–55) has decreased. This gives a very grave picture for the future of prenatal care.</a:t>
            </a:r>
          </a:p>
          <a:p>
            <a:r>
              <a:rPr lang="en-US" sz="1200">
                <a:solidFill>
                  <a:srgbClr val="140033"/>
                </a:solidFill>
                <a:latin typeface="Comic Sans MS"/>
                <a:ea typeface="+mn-lt"/>
                <a:cs typeface="+mn-lt"/>
              </a:rPr>
              <a:t>The report also identifies the vast number of women being cared for by the Welsh maternity services with additional health concerns and needs. In turn, this is placing an increasingly demand for midwives and their colleagues.</a:t>
            </a:r>
          </a:p>
          <a:p>
            <a:endParaRPr lang="en-US" sz="1200">
              <a:solidFill>
                <a:srgbClr val="140033"/>
              </a:solidFill>
              <a:latin typeface="Comic Sans MS"/>
              <a:ea typeface="+mn-lt"/>
              <a:cs typeface="+mn-lt"/>
            </a:endParaRPr>
          </a:p>
          <a:p>
            <a:r>
              <a:rPr lang="en-US" sz="1200" b="1">
                <a:solidFill>
                  <a:srgbClr val="140033"/>
                </a:solidFill>
                <a:latin typeface="Comic Sans MS"/>
                <a:ea typeface="+mn-lt"/>
                <a:cs typeface="+mn-lt"/>
              </a:rPr>
              <a:t> Nearly 30% of women report having a mental Health condition during pregnancy (RCM, </a:t>
            </a:r>
            <a:r>
              <a:rPr lang="en-US" sz="1200" b="1" err="1">
                <a:solidFill>
                  <a:srgbClr val="140033"/>
                </a:solidFill>
                <a:latin typeface="Comic Sans MS"/>
                <a:ea typeface="+mn-lt"/>
                <a:cs typeface="+mn-lt"/>
              </a:rPr>
              <a:t>n.d</a:t>
            </a:r>
            <a:r>
              <a:rPr lang="en-US" sz="1200" b="1">
                <a:solidFill>
                  <a:srgbClr val="140033"/>
                </a:solidFill>
                <a:latin typeface="Comic Sans MS"/>
                <a:ea typeface="+mn-lt"/>
                <a:cs typeface="+mn-lt"/>
              </a:rPr>
              <a:t>)</a:t>
            </a:r>
            <a:endParaRPr lang="en-US"/>
          </a:p>
          <a:p>
            <a:r>
              <a:rPr lang="en-US" sz="1200">
                <a:solidFill>
                  <a:srgbClr val="140033"/>
                </a:solidFill>
                <a:latin typeface="Comic Sans MS"/>
                <a:ea typeface="+mn-lt"/>
                <a:cs typeface="+mn-lt"/>
              </a:rPr>
              <a:t>The level of women classified with obesity is increasing too at approximately 30% at their initial assessment and an almost identical amount being overweight. This type of medical concern puts extra pressure and burdens on staff and extra concerns for workforce planning (RCM,  2023).</a:t>
            </a:r>
          </a:p>
          <a:p>
            <a:endParaRPr lang="en-US" sz="1200">
              <a:solidFill>
                <a:srgbClr val="140033"/>
              </a:solidFill>
              <a:latin typeface="Comic Sans MS"/>
              <a:ea typeface="+mn-lt"/>
              <a:cs typeface="+mn-lt"/>
            </a:endParaRPr>
          </a:p>
          <a:p>
            <a:r>
              <a:rPr lang="en-US" sz="1200" b="1">
                <a:solidFill>
                  <a:srgbClr val="140033"/>
                </a:solidFill>
                <a:latin typeface="Comic Sans MS"/>
                <a:ea typeface="+mn-lt"/>
                <a:cs typeface="+mn-lt"/>
              </a:rPr>
              <a:t>Maternity Leave</a:t>
            </a:r>
            <a:endParaRPr lang="en-US" sz="1200">
              <a:solidFill>
                <a:srgbClr val="140033"/>
              </a:solidFill>
              <a:latin typeface="Comic Sans MS"/>
              <a:ea typeface="+mn-lt"/>
              <a:cs typeface="+mn-lt"/>
            </a:endParaRPr>
          </a:p>
          <a:p>
            <a:r>
              <a:rPr lang="en-US" sz="1200">
                <a:latin typeface="Comic Sans MS"/>
                <a:ea typeface="+mn-lt"/>
                <a:cs typeface="+mn-lt"/>
              </a:rPr>
              <a:t>All permanent employees in the UK, on fixed term appointments are entitled to take up to 52 weeks (about 12 months) maternity or adoption leave, regardless of their length of service. </a:t>
            </a:r>
            <a:r>
              <a:rPr lang="en-US" sz="1200">
                <a:solidFill>
                  <a:srgbClr val="212B32"/>
                </a:solidFill>
                <a:latin typeface="Comic Sans MS"/>
                <a:ea typeface="+mn-lt"/>
                <a:cs typeface="+mn-lt"/>
              </a:rPr>
              <a:t>This is made up of 26 weeks (about 6 months) of ordinary maternity leave and 26 weeks of additional maternity leave (</a:t>
            </a:r>
            <a:r>
              <a:rPr lang="en-US" sz="1200">
                <a:solidFill>
                  <a:srgbClr val="2C3E50"/>
                </a:solidFill>
                <a:latin typeface="Comic Sans MS"/>
                <a:ea typeface="+mn-lt"/>
                <a:cs typeface="+mn-lt"/>
              </a:rPr>
              <a:t>nhs.uk, 2018)</a:t>
            </a:r>
            <a:endParaRPr lang="en-US" sz="1200">
              <a:latin typeface="Comic Sans MS"/>
              <a:ea typeface="Calibri"/>
              <a:cs typeface="Calibri"/>
            </a:endParaRPr>
          </a:p>
          <a:p>
            <a:endParaRPr lang="en-US" sz="1200">
              <a:solidFill>
                <a:srgbClr val="2C3E50"/>
              </a:solidFill>
              <a:latin typeface="Comic Sans MS"/>
              <a:ea typeface="+mn-lt"/>
              <a:cs typeface="+mn-lt"/>
            </a:endParaRPr>
          </a:p>
          <a:p>
            <a:r>
              <a:rPr lang="en-US" sz="1200">
                <a:solidFill>
                  <a:srgbClr val="2C3E50"/>
                </a:solidFill>
                <a:latin typeface="Comic Sans MS"/>
                <a:ea typeface="+mn-lt"/>
                <a:cs typeface="+mn-lt"/>
              </a:rPr>
              <a:t>In comparison pregnant mothers within the UK receive more paid maternity benefits than the USA where the U.S, Family Medical Leave Act protects up to 12 weeks of unpaid maternity leave or parental leave. However, the fact that it may be unpaid leave not all mothers are financially able to take this length of time (www.paycor.com, 2023).</a:t>
            </a:r>
          </a:p>
          <a:p>
            <a:endParaRPr lang="en-US" sz="1200">
              <a:solidFill>
                <a:srgbClr val="2C3E50"/>
              </a:solidFill>
              <a:latin typeface="Comic Sans MS"/>
              <a:ea typeface="+mn-lt"/>
              <a:cs typeface="+mn-lt"/>
            </a:endParaRPr>
          </a:p>
          <a:p>
            <a:r>
              <a:rPr lang="en-US" sz="1200" b="1">
                <a:solidFill>
                  <a:srgbClr val="140033"/>
                </a:solidFill>
                <a:latin typeface="Comic Sans MS"/>
                <a:ea typeface="+mn-lt"/>
                <a:cs typeface="+mn-lt"/>
              </a:rPr>
              <a:t>Health Visitors</a:t>
            </a:r>
          </a:p>
          <a:p>
            <a:r>
              <a:rPr lang="en-US" sz="1200">
                <a:solidFill>
                  <a:srgbClr val="140033"/>
                </a:solidFill>
                <a:latin typeface="Comic Sans MS"/>
                <a:ea typeface="+mn-lt"/>
                <a:cs typeface="+mn-lt"/>
              </a:rPr>
              <a:t>The Institute of Health Visiting (</a:t>
            </a:r>
            <a:r>
              <a:rPr lang="en-US" sz="1200" err="1">
                <a:solidFill>
                  <a:srgbClr val="140033"/>
                </a:solidFill>
                <a:latin typeface="Comic Sans MS"/>
                <a:ea typeface="+mn-lt"/>
                <a:cs typeface="+mn-lt"/>
              </a:rPr>
              <a:t>iHV</a:t>
            </a:r>
            <a:r>
              <a:rPr lang="en-US" sz="1200">
                <a:solidFill>
                  <a:srgbClr val="140033"/>
                </a:solidFill>
                <a:latin typeface="Comic Sans MS"/>
                <a:ea typeface="+mn-lt"/>
                <a:cs typeface="+mn-lt"/>
              </a:rPr>
              <a:t>) recent survey states that health visitors are witnessing first-hand the detrimental impact the current cost of living crisis is causing. Among families. Health visitors are reporting epidemic levels of poverty, with far more parents struggling under the pressure of the cost-of-living that is forcing them to the support from food banks to feed their children. Alongside this, more parents and caregivers are living with mental health problems, domestic violence, and adversity. All these, pose risks to the health and well-being of babies and young children. Health Visitors are witnessing the consequences of the stress associated with poverty on children's safety, health, and developmental growth.</a:t>
            </a:r>
            <a:endParaRPr lang="en-US" sz="1200" b="1">
              <a:solidFill>
                <a:srgbClr val="140033"/>
              </a:solidFill>
              <a:latin typeface="Comic Sans MS"/>
              <a:ea typeface="+mn-lt"/>
              <a:cs typeface="+mn-lt"/>
            </a:endParaRPr>
          </a:p>
          <a:p>
            <a:endParaRPr lang="en-US" sz="1200">
              <a:solidFill>
                <a:srgbClr val="140033"/>
              </a:solidFill>
              <a:latin typeface="Comic Sans MS"/>
              <a:ea typeface="+mn-lt"/>
              <a:cs typeface="+mn-lt"/>
            </a:endParaRPr>
          </a:p>
          <a:p>
            <a:r>
              <a:rPr lang="en-US" sz="1200">
                <a:solidFill>
                  <a:srgbClr val="202124"/>
                </a:solidFill>
                <a:latin typeface="Comic Sans MS"/>
                <a:ea typeface="+mn-lt"/>
                <a:cs typeface="Arial"/>
              </a:rPr>
              <a:t>Simultaneously there are insufficient health visitors available to cope with the rising need for families. In England health visitors are trying to deliver a service due to a loss of 40% of health visitors since 2015. Despite the health visitor's best intentions numerous families are not receiving the support they need. Also, other social care services impact this too because of their extreme pressures and services being over stretched (</a:t>
            </a:r>
            <a:r>
              <a:rPr lang="en-US" sz="1200">
                <a:solidFill>
                  <a:srgbClr val="2C3E50"/>
                </a:solidFill>
                <a:latin typeface="Comic Sans MS"/>
                <a:ea typeface="+mn-lt"/>
                <a:cs typeface="Calibri"/>
              </a:rPr>
              <a:t>Institute of Health Visiting, 2023).</a:t>
            </a:r>
          </a:p>
          <a:p>
            <a:endParaRPr lang="en-US" sz="1200">
              <a:solidFill>
                <a:srgbClr val="2C3E50"/>
              </a:solidFill>
              <a:latin typeface="Comic Sans MS"/>
              <a:ea typeface="+mn-lt"/>
              <a:cs typeface="Calibri"/>
            </a:endParaRPr>
          </a:p>
          <a:p>
            <a:endParaRPr lang="en-US" sz="1200">
              <a:solidFill>
                <a:srgbClr val="202124"/>
              </a:solidFill>
              <a:latin typeface="Comic Sans MS"/>
              <a:ea typeface="Calibri"/>
              <a:cs typeface="Arial"/>
            </a:endParaRPr>
          </a:p>
          <a:p>
            <a:endParaRPr lang="en-US" sz="1200">
              <a:solidFill>
                <a:srgbClr val="140033"/>
              </a:solidFill>
              <a:latin typeface="Comic Sans MS"/>
              <a:ea typeface="Calibri"/>
              <a:cs typeface="Calibri" panose="020F0502020204030204"/>
            </a:endParaRPr>
          </a:p>
        </p:txBody>
      </p:sp>
    </p:spTree>
    <p:extLst>
      <p:ext uri="{BB962C8B-B14F-4D97-AF65-F5344CB8AC3E}">
        <p14:creationId xmlns:p14="http://schemas.microsoft.com/office/powerpoint/2010/main" val="385602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4181468-CB74-5084-0D22-98AE7EDF002A}"/>
              </a:ext>
            </a:extLst>
          </p:cNvPr>
          <p:cNvGraphicFramePr>
            <a:graphicFrameLocks noGrp="1"/>
          </p:cNvGraphicFramePr>
          <p:nvPr>
            <p:ph idx="1"/>
            <p:extLst>
              <p:ext uri="{D42A27DB-BD31-4B8C-83A1-F6EECF244321}">
                <p14:modId xmlns:p14="http://schemas.microsoft.com/office/powerpoint/2010/main" val="3014420669"/>
              </p:ext>
            </p:extLst>
          </p:nvPr>
        </p:nvGraphicFramePr>
        <p:xfrm>
          <a:off x="840441" y="302558"/>
          <a:ext cx="10515600" cy="1188720"/>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3061449206"/>
                    </a:ext>
                  </a:extLst>
                </a:gridCol>
              </a:tblGrid>
              <a:tr h="604993">
                <a:tc>
                  <a:txBody>
                    <a:bodyPr/>
                    <a:lstStyle/>
                    <a:p>
                      <a:pPr algn="ctr"/>
                      <a:r>
                        <a:rPr lang="en-US" sz="3600" u="none">
                          <a:latin typeface="Comic Sans MS"/>
                        </a:rPr>
                        <a:t>Examples of Sensory Activities in the First 1000 Days</a:t>
                      </a:r>
                    </a:p>
                  </a:txBody>
                  <a:tcPr/>
                </a:tc>
                <a:extLst>
                  <a:ext uri="{0D108BD9-81ED-4DB2-BD59-A6C34878D82A}">
                    <a16:rowId xmlns:a16="http://schemas.microsoft.com/office/drawing/2014/main" val="3107638432"/>
                  </a:ext>
                </a:extLst>
              </a:tr>
            </a:tbl>
          </a:graphicData>
        </a:graphic>
      </p:graphicFrame>
      <p:pic>
        <p:nvPicPr>
          <p:cNvPr id="6" name="Picture 5" descr="South County Health - Skin-to-Skin Contact">
            <a:extLst>
              <a:ext uri="{FF2B5EF4-FFF2-40B4-BE49-F238E27FC236}">
                <a16:creationId xmlns:a16="http://schemas.microsoft.com/office/drawing/2014/main" id="{D49BE6C8-0043-5C4E-3F86-E9EBF3FB68FA}"/>
              </a:ext>
            </a:extLst>
          </p:cNvPr>
          <p:cNvPicPr>
            <a:picLocks noChangeAspect="1"/>
          </p:cNvPicPr>
          <p:nvPr/>
        </p:nvPicPr>
        <p:blipFill>
          <a:blip r:embed="rId2"/>
          <a:stretch>
            <a:fillRect/>
          </a:stretch>
        </p:blipFill>
        <p:spPr>
          <a:xfrm>
            <a:off x="833882" y="1678698"/>
            <a:ext cx="2743200" cy="1824228"/>
          </a:xfrm>
          <a:prstGeom prst="rect">
            <a:avLst/>
          </a:prstGeom>
        </p:spPr>
      </p:pic>
      <p:sp>
        <p:nvSpPr>
          <p:cNvPr id="8" name="TextBox 7">
            <a:extLst>
              <a:ext uri="{FF2B5EF4-FFF2-40B4-BE49-F238E27FC236}">
                <a16:creationId xmlns:a16="http://schemas.microsoft.com/office/drawing/2014/main" id="{2CC3B235-62E7-29BF-EFF6-D2A698361362}"/>
              </a:ext>
            </a:extLst>
          </p:cNvPr>
          <p:cNvSpPr txBox="1"/>
          <p:nvPr/>
        </p:nvSpPr>
        <p:spPr>
          <a:xfrm>
            <a:off x="830239" y="3301634"/>
            <a:ext cx="269729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a:p>
            <a:pPr algn="ctr"/>
            <a:r>
              <a:rPr lang="en-US" sz="1200" dirty="0">
                <a:latin typeface="Comic Sans MS"/>
                <a:cs typeface="Calibri"/>
              </a:rPr>
              <a:t>(Image source: South County Health, n.d.)</a:t>
            </a:r>
            <a:endParaRPr lang="en-US" sz="1200" dirty="0">
              <a:cs typeface="Calibri"/>
            </a:endParaRPr>
          </a:p>
        </p:txBody>
      </p:sp>
      <p:pic>
        <p:nvPicPr>
          <p:cNvPr id="9" name="Picture 8" descr="Early Brain and Child Development 101: Why Peekaboo Matters - HCDC  Pediatrics">
            <a:extLst>
              <a:ext uri="{FF2B5EF4-FFF2-40B4-BE49-F238E27FC236}">
                <a16:creationId xmlns:a16="http://schemas.microsoft.com/office/drawing/2014/main" id="{4F4D7B5E-AC0C-2222-2EDD-E10CF843B800}"/>
              </a:ext>
            </a:extLst>
          </p:cNvPr>
          <p:cNvPicPr>
            <a:picLocks noChangeAspect="1"/>
          </p:cNvPicPr>
          <p:nvPr/>
        </p:nvPicPr>
        <p:blipFill>
          <a:blip r:embed="rId3"/>
          <a:stretch>
            <a:fillRect/>
          </a:stretch>
        </p:blipFill>
        <p:spPr>
          <a:xfrm>
            <a:off x="4661216" y="1676459"/>
            <a:ext cx="2743200" cy="1829157"/>
          </a:xfrm>
          <a:prstGeom prst="rect">
            <a:avLst/>
          </a:prstGeom>
        </p:spPr>
      </p:pic>
      <p:pic>
        <p:nvPicPr>
          <p:cNvPr id="10" name="Picture 9" descr="12 of the best interactive books for babies and toddlers – Books with Baby">
            <a:extLst>
              <a:ext uri="{FF2B5EF4-FFF2-40B4-BE49-F238E27FC236}">
                <a16:creationId xmlns:a16="http://schemas.microsoft.com/office/drawing/2014/main" id="{C0FF1F6D-6293-0651-47E1-406AC9990412}"/>
              </a:ext>
            </a:extLst>
          </p:cNvPr>
          <p:cNvPicPr>
            <a:picLocks noChangeAspect="1"/>
          </p:cNvPicPr>
          <p:nvPr/>
        </p:nvPicPr>
        <p:blipFill>
          <a:blip r:embed="rId4"/>
          <a:stretch>
            <a:fillRect/>
          </a:stretch>
        </p:blipFill>
        <p:spPr>
          <a:xfrm>
            <a:off x="8611203" y="1612184"/>
            <a:ext cx="2743200" cy="1932296"/>
          </a:xfrm>
          <a:prstGeom prst="rect">
            <a:avLst/>
          </a:prstGeom>
        </p:spPr>
      </p:pic>
      <p:pic>
        <p:nvPicPr>
          <p:cNvPr id="11" name="Picture 10" descr="Your Child's Likely To Point At The Mirror &amp; Take Her Name While Looking At  It">
            <a:extLst>
              <a:ext uri="{FF2B5EF4-FFF2-40B4-BE49-F238E27FC236}">
                <a16:creationId xmlns:a16="http://schemas.microsoft.com/office/drawing/2014/main" id="{7CD6779B-95B3-032C-852E-A598599AF182}"/>
              </a:ext>
            </a:extLst>
          </p:cNvPr>
          <p:cNvPicPr>
            <a:picLocks noChangeAspect="1"/>
          </p:cNvPicPr>
          <p:nvPr/>
        </p:nvPicPr>
        <p:blipFill>
          <a:blip r:embed="rId5"/>
          <a:stretch>
            <a:fillRect/>
          </a:stretch>
        </p:blipFill>
        <p:spPr>
          <a:xfrm>
            <a:off x="832822" y="4174516"/>
            <a:ext cx="2743200" cy="1828800"/>
          </a:xfrm>
          <a:prstGeom prst="rect">
            <a:avLst/>
          </a:prstGeom>
        </p:spPr>
      </p:pic>
      <p:pic>
        <p:nvPicPr>
          <p:cNvPr id="13" name="Picture 12" descr="babies and bubbles">
            <a:extLst>
              <a:ext uri="{FF2B5EF4-FFF2-40B4-BE49-F238E27FC236}">
                <a16:creationId xmlns:a16="http://schemas.microsoft.com/office/drawing/2014/main" id="{F00441F4-00DF-098A-4BEE-1238C739D300}"/>
              </a:ext>
            </a:extLst>
          </p:cNvPr>
          <p:cNvPicPr>
            <a:picLocks noChangeAspect="1"/>
          </p:cNvPicPr>
          <p:nvPr/>
        </p:nvPicPr>
        <p:blipFill>
          <a:blip r:embed="rId6"/>
          <a:stretch>
            <a:fillRect/>
          </a:stretch>
        </p:blipFill>
        <p:spPr>
          <a:xfrm>
            <a:off x="4661215" y="4176891"/>
            <a:ext cx="2743199" cy="1830228"/>
          </a:xfrm>
          <a:prstGeom prst="rect">
            <a:avLst/>
          </a:prstGeom>
        </p:spPr>
      </p:pic>
      <p:pic>
        <p:nvPicPr>
          <p:cNvPr id="14" name="Picture 13" descr="1.5–2 years old: Gross motor skill development">
            <a:extLst>
              <a:ext uri="{FF2B5EF4-FFF2-40B4-BE49-F238E27FC236}">
                <a16:creationId xmlns:a16="http://schemas.microsoft.com/office/drawing/2014/main" id="{0268CD41-4C61-06E1-D038-100A45C486EA}"/>
              </a:ext>
            </a:extLst>
          </p:cNvPr>
          <p:cNvPicPr>
            <a:picLocks noChangeAspect="1"/>
          </p:cNvPicPr>
          <p:nvPr/>
        </p:nvPicPr>
        <p:blipFill>
          <a:blip r:embed="rId7"/>
          <a:stretch>
            <a:fillRect/>
          </a:stretch>
        </p:blipFill>
        <p:spPr>
          <a:xfrm>
            <a:off x="8390481" y="4185321"/>
            <a:ext cx="2947915" cy="1824740"/>
          </a:xfrm>
          <a:prstGeom prst="rect">
            <a:avLst/>
          </a:prstGeom>
        </p:spPr>
      </p:pic>
      <p:sp>
        <p:nvSpPr>
          <p:cNvPr id="3" name="TextBox 2">
            <a:extLst>
              <a:ext uri="{FF2B5EF4-FFF2-40B4-BE49-F238E27FC236}">
                <a16:creationId xmlns:a16="http://schemas.microsoft.com/office/drawing/2014/main" id="{F0B98F24-4AA8-C392-BCE1-2EFBFE96AE79}"/>
              </a:ext>
            </a:extLst>
          </p:cNvPr>
          <p:cNvSpPr txBox="1"/>
          <p:nvPr/>
        </p:nvSpPr>
        <p:spPr>
          <a:xfrm>
            <a:off x="4608723" y="3268227"/>
            <a:ext cx="3104986" cy="5631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Calibri"/>
              <a:cs typeface="Calibri"/>
            </a:endParaRPr>
          </a:p>
          <a:p>
            <a:r>
              <a:rPr lang="en-US" sz="1200">
                <a:latin typeface="Comic Sans MS"/>
                <a:ea typeface="Calibri"/>
                <a:cs typeface="Calibri"/>
              </a:rPr>
              <a:t>(Image source:</a:t>
            </a:r>
            <a:r>
              <a:rPr lang="en-US" sz="1200">
                <a:solidFill>
                  <a:srgbClr val="000000"/>
                </a:solidFill>
                <a:latin typeface="Comic Sans MS"/>
                <a:ea typeface="Calibri"/>
                <a:cs typeface="Calibri"/>
              </a:rPr>
              <a:t> </a:t>
            </a:r>
            <a:r>
              <a:rPr lang="en-US" sz="1200">
                <a:solidFill>
                  <a:srgbClr val="2C3E50"/>
                </a:solidFill>
                <a:latin typeface="Comic Sans MS"/>
                <a:ea typeface="Calibri"/>
                <a:cs typeface="Calibri"/>
              </a:rPr>
              <a:t>HCDC Pediatrics, n.d.)</a:t>
            </a:r>
            <a:endParaRPr lang="en-US" sz="1200">
              <a:latin typeface="Comic Sans MS"/>
              <a:cs typeface="Calibri"/>
            </a:endParaRPr>
          </a:p>
        </p:txBody>
      </p:sp>
      <p:sp>
        <p:nvSpPr>
          <p:cNvPr id="5" name="TextBox 4">
            <a:extLst>
              <a:ext uri="{FF2B5EF4-FFF2-40B4-BE49-F238E27FC236}">
                <a16:creationId xmlns:a16="http://schemas.microsoft.com/office/drawing/2014/main" id="{39A1EC6E-FB91-742D-2B2C-40D6A434CF3F}"/>
              </a:ext>
            </a:extLst>
          </p:cNvPr>
          <p:cNvSpPr txBox="1"/>
          <p:nvPr/>
        </p:nvSpPr>
        <p:spPr>
          <a:xfrm>
            <a:off x="8612301" y="3511066"/>
            <a:ext cx="26993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Comic Sans MS"/>
                <a:ea typeface="Calibri"/>
                <a:cs typeface="Calibri"/>
              </a:rPr>
              <a:t>(Image source: Book with Baby, 2020)</a:t>
            </a:r>
            <a:endParaRPr lang="en-US" sz="1200">
              <a:latin typeface="Comic Sans MS"/>
              <a:cs typeface="Calibri"/>
            </a:endParaRPr>
          </a:p>
        </p:txBody>
      </p:sp>
      <p:sp>
        <p:nvSpPr>
          <p:cNvPr id="7" name="TextBox 6">
            <a:extLst>
              <a:ext uri="{FF2B5EF4-FFF2-40B4-BE49-F238E27FC236}">
                <a16:creationId xmlns:a16="http://schemas.microsoft.com/office/drawing/2014/main" id="{C296397A-893C-00DF-13F4-C47E6D701211}"/>
              </a:ext>
            </a:extLst>
          </p:cNvPr>
          <p:cNvSpPr txBox="1"/>
          <p:nvPr/>
        </p:nvSpPr>
        <p:spPr>
          <a:xfrm>
            <a:off x="844627" y="5847001"/>
            <a:ext cx="274514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Calibri"/>
              <a:cs typeface="Calibri"/>
            </a:endParaRPr>
          </a:p>
          <a:p>
            <a:pPr algn="ctr"/>
            <a:r>
              <a:rPr lang="en-US" sz="1200" dirty="0">
                <a:latin typeface="Comic Sans MS"/>
                <a:ea typeface="Calibri"/>
                <a:cs typeface="Calibri"/>
              </a:rPr>
              <a:t>(Image source: Parent Lane, n.d.)</a:t>
            </a:r>
          </a:p>
        </p:txBody>
      </p:sp>
      <p:sp>
        <p:nvSpPr>
          <p:cNvPr id="12" name="TextBox 11">
            <a:extLst>
              <a:ext uri="{FF2B5EF4-FFF2-40B4-BE49-F238E27FC236}">
                <a16:creationId xmlns:a16="http://schemas.microsoft.com/office/drawing/2014/main" id="{1054A14C-8E5D-15ED-46A1-45592EB59AAD}"/>
              </a:ext>
            </a:extLst>
          </p:cNvPr>
          <p:cNvSpPr txBox="1"/>
          <p:nvPr/>
        </p:nvSpPr>
        <p:spPr>
          <a:xfrm>
            <a:off x="4737253" y="5756313"/>
            <a:ext cx="26722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latin typeface="Comic Sans MS"/>
              <a:ea typeface="Calibri"/>
              <a:cs typeface="Calibri"/>
            </a:endParaRPr>
          </a:p>
          <a:p>
            <a:pPr algn="ctr"/>
            <a:endParaRPr lang="en-US" sz="1200">
              <a:latin typeface="Comic Sans MS"/>
              <a:ea typeface="Calibri"/>
              <a:cs typeface="Calibri"/>
            </a:endParaRPr>
          </a:p>
          <a:p>
            <a:pPr algn="ctr"/>
            <a:r>
              <a:rPr lang="en-US" sz="1200" dirty="0">
                <a:latin typeface="Comic Sans MS"/>
                <a:ea typeface="Calibri"/>
                <a:cs typeface="Calibri"/>
              </a:rPr>
              <a:t>(Image source: Ovia Health, n.d.)</a:t>
            </a:r>
            <a:endParaRPr lang="en-US">
              <a:latin typeface="Calibri" panose="020F0502020204030204"/>
              <a:ea typeface="Calibri"/>
              <a:cs typeface="Calibri"/>
            </a:endParaRPr>
          </a:p>
        </p:txBody>
      </p:sp>
      <p:sp>
        <p:nvSpPr>
          <p:cNvPr id="15" name="TextBox 14">
            <a:extLst>
              <a:ext uri="{FF2B5EF4-FFF2-40B4-BE49-F238E27FC236}">
                <a16:creationId xmlns:a16="http://schemas.microsoft.com/office/drawing/2014/main" id="{C9CA6519-32DF-3873-CCF1-903F3969FB10}"/>
              </a:ext>
            </a:extLst>
          </p:cNvPr>
          <p:cNvSpPr txBox="1"/>
          <p:nvPr/>
        </p:nvSpPr>
        <p:spPr>
          <a:xfrm>
            <a:off x="8391181" y="5848120"/>
            <a:ext cx="300209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Calibri"/>
              <a:cs typeface="Calibri"/>
            </a:endParaRPr>
          </a:p>
          <a:p>
            <a:pPr algn="ctr"/>
            <a:r>
              <a:rPr lang="en-US" sz="1200" dirty="0">
                <a:latin typeface="Comic Sans MS"/>
                <a:ea typeface="Calibri"/>
                <a:cs typeface="Calibri"/>
              </a:rPr>
              <a:t>(Image source: Naitreetgrandir.com, n.d.)</a:t>
            </a:r>
            <a:endParaRPr lang="en-US" sz="1200">
              <a:latin typeface="Comic Sans MS"/>
              <a:cs typeface="Calibri"/>
            </a:endParaRPr>
          </a:p>
        </p:txBody>
      </p:sp>
    </p:spTree>
    <p:extLst>
      <p:ext uri="{BB962C8B-B14F-4D97-AF65-F5344CB8AC3E}">
        <p14:creationId xmlns:p14="http://schemas.microsoft.com/office/powerpoint/2010/main" val="1374947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7AF788D-BECB-E1C2-D43E-69003514C9D3}"/>
              </a:ext>
            </a:extLst>
          </p:cNvPr>
          <p:cNvGraphicFramePr>
            <a:graphicFrameLocks noGrp="1"/>
          </p:cNvGraphicFramePr>
          <p:nvPr>
            <p:ph idx="1"/>
            <p:extLst>
              <p:ext uri="{D42A27DB-BD31-4B8C-83A1-F6EECF244321}">
                <p14:modId xmlns:p14="http://schemas.microsoft.com/office/powerpoint/2010/main" val="1987043213"/>
              </p:ext>
            </p:extLst>
          </p:nvPr>
        </p:nvGraphicFramePr>
        <p:xfrm>
          <a:off x="840441" y="246529"/>
          <a:ext cx="10515600" cy="972982"/>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3977747302"/>
                    </a:ext>
                  </a:extLst>
                </a:gridCol>
              </a:tblGrid>
              <a:tr h="972982">
                <a:tc>
                  <a:txBody>
                    <a:bodyPr/>
                    <a:lstStyle/>
                    <a:p>
                      <a:pPr algn="ctr"/>
                      <a:r>
                        <a:rPr lang="en-US" sz="4800" u="none">
                          <a:latin typeface="Comic Sans MS"/>
                        </a:rPr>
                        <a:t>Tummy Time</a:t>
                      </a:r>
                    </a:p>
                  </a:txBody>
                  <a:tcPr/>
                </a:tc>
                <a:extLst>
                  <a:ext uri="{0D108BD9-81ED-4DB2-BD59-A6C34878D82A}">
                    <a16:rowId xmlns:a16="http://schemas.microsoft.com/office/drawing/2014/main" val="4096170193"/>
                  </a:ext>
                </a:extLst>
              </a:tr>
            </a:tbl>
          </a:graphicData>
        </a:graphic>
      </p:graphicFrame>
      <p:pic>
        <p:nvPicPr>
          <p:cNvPr id="2" name="Picture 1" descr="Tummy Time: Benefits, How-To, Recommendations, Safety, Supplies">
            <a:extLst>
              <a:ext uri="{FF2B5EF4-FFF2-40B4-BE49-F238E27FC236}">
                <a16:creationId xmlns:a16="http://schemas.microsoft.com/office/drawing/2014/main" id="{B404DCA4-6578-BF53-46D1-4C82C795123F}"/>
              </a:ext>
            </a:extLst>
          </p:cNvPr>
          <p:cNvPicPr>
            <a:picLocks noChangeAspect="1"/>
          </p:cNvPicPr>
          <p:nvPr/>
        </p:nvPicPr>
        <p:blipFill>
          <a:blip r:embed="rId2"/>
          <a:stretch>
            <a:fillRect/>
          </a:stretch>
        </p:blipFill>
        <p:spPr>
          <a:xfrm>
            <a:off x="6819571" y="4494330"/>
            <a:ext cx="2743200" cy="1539042"/>
          </a:xfrm>
          <a:prstGeom prst="rect">
            <a:avLst/>
          </a:prstGeom>
        </p:spPr>
      </p:pic>
      <p:sp>
        <p:nvSpPr>
          <p:cNvPr id="3" name="TextBox 2">
            <a:extLst>
              <a:ext uri="{FF2B5EF4-FFF2-40B4-BE49-F238E27FC236}">
                <a16:creationId xmlns:a16="http://schemas.microsoft.com/office/drawing/2014/main" id="{E0D8445E-D669-4029-4A8D-90F50ADB8C14}"/>
              </a:ext>
            </a:extLst>
          </p:cNvPr>
          <p:cNvSpPr txBox="1"/>
          <p:nvPr/>
        </p:nvSpPr>
        <p:spPr>
          <a:xfrm>
            <a:off x="3826717" y="1343983"/>
            <a:ext cx="7503411" cy="2862322"/>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131313"/>
                </a:solidFill>
                <a:latin typeface="Comic Sans MS"/>
                <a:ea typeface="+mn-lt"/>
                <a:cs typeface="+mn-lt"/>
              </a:rPr>
              <a:t>Tummy time is the concept where a baby is placed on their tummy whilst awake being observed by the parent or caregiver.</a:t>
            </a:r>
          </a:p>
          <a:p>
            <a:r>
              <a:rPr lang="en-US" sz="1200">
                <a:solidFill>
                  <a:srgbClr val="131313"/>
                </a:solidFill>
                <a:latin typeface="Comic Sans MS"/>
                <a:ea typeface="+mn-lt"/>
                <a:cs typeface="+mn-lt"/>
              </a:rPr>
              <a:t>The National Institutes of Health claims that tummy time is important because it develops a baby's neck and shoulder including the arm muscles so that this supports a baby as they begin to sit up, crawl and walk unaided. A baby's ability to move their body whilst controlling their muscles is called motor skills. It also states that it prevents flat spots on the back of a baby's head (nih.gov </a:t>
            </a:r>
            <a:r>
              <a:rPr lang="en-US" sz="1200" err="1">
                <a:solidFill>
                  <a:srgbClr val="131313"/>
                </a:solidFill>
                <a:latin typeface="Comic Sans MS"/>
                <a:ea typeface="+mn-lt"/>
                <a:cs typeface="+mn-lt"/>
              </a:rPr>
              <a:t>n.d</a:t>
            </a:r>
            <a:r>
              <a:rPr lang="en-US" sz="1200">
                <a:solidFill>
                  <a:srgbClr val="131313"/>
                </a:solidFill>
                <a:latin typeface="Comic Sans MS"/>
                <a:ea typeface="+mn-lt"/>
                <a:cs typeface="+mn-lt"/>
              </a:rPr>
              <a:t>).</a:t>
            </a:r>
          </a:p>
          <a:p>
            <a:r>
              <a:rPr lang="en-US" sz="1200">
                <a:solidFill>
                  <a:srgbClr val="131313"/>
                </a:solidFill>
                <a:latin typeface="Comic Sans MS"/>
                <a:ea typeface="+mn-lt"/>
                <a:cs typeface="+mn-lt"/>
              </a:rPr>
              <a:t>It can be argued through Pikler and her concept that children should be allowed the opportunity to move independently unaided by a parent or caregiver. They should not aid the physical development of a baby or toddler within the first 1000 days (about 2 and a half years). A child should be given the opportunity of trust to develop each stage of their gross motor development. This will allow a child to learn balance, concentration, problem solving concentration and an awareness of their self-body. This will lead to a far greater physical security and confidence as they grow (Hargraves, 2019). </a:t>
            </a:r>
          </a:p>
          <a:p>
            <a:r>
              <a:rPr lang="en-US" sz="1200">
                <a:solidFill>
                  <a:srgbClr val="131313"/>
                </a:solidFill>
                <a:latin typeface="Comic Sans MS"/>
                <a:ea typeface="+mn-lt"/>
                <a:cs typeface="+mn-lt"/>
              </a:rPr>
              <a:t>From these arguments it can be concluded that the concept of tummy time is dependent on the needs of the individual child and the decision making of the parent or caregiver. Primarily, a child's safety must be paramount.</a:t>
            </a:r>
            <a:endParaRPr lang="en-US" sz="1200">
              <a:solidFill>
                <a:srgbClr val="131313"/>
              </a:solidFill>
              <a:latin typeface="Comic Sans MS"/>
              <a:ea typeface="Calibri"/>
              <a:cs typeface="Calibri"/>
            </a:endParaRPr>
          </a:p>
        </p:txBody>
      </p:sp>
      <p:sp>
        <p:nvSpPr>
          <p:cNvPr id="5" name="TextBox 4">
            <a:extLst>
              <a:ext uri="{FF2B5EF4-FFF2-40B4-BE49-F238E27FC236}">
                <a16:creationId xmlns:a16="http://schemas.microsoft.com/office/drawing/2014/main" id="{6F619EAD-5BF2-A3F2-9651-AC022A052E8B}"/>
              </a:ext>
            </a:extLst>
          </p:cNvPr>
          <p:cNvSpPr txBox="1"/>
          <p:nvPr/>
        </p:nvSpPr>
        <p:spPr>
          <a:xfrm>
            <a:off x="900411" y="2895833"/>
            <a:ext cx="26836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latin typeface="Calibri" panose="020F0502020204030204"/>
              <a:cs typeface="Calibri"/>
            </a:endParaRPr>
          </a:p>
          <a:p>
            <a:pPr algn="ctr"/>
            <a:endParaRPr lang="en-US" sz="1200">
              <a:latin typeface="Comic Sans MS"/>
              <a:cs typeface="Calibri"/>
            </a:endParaRPr>
          </a:p>
          <a:p>
            <a:pPr algn="ctr"/>
            <a:endParaRPr lang="en-US" sz="1200">
              <a:latin typeface="Comic Sans MS"/>
              <a:cs typeface="Calibri"/>
            </a:endParaRPr>
          </a:p>
          <a:p>
            <a:pPr algn="ctr"/>
            <a:r>
              <a:rPr lang="en-US" sz="1200">
                <a:latin typeface="Comic Sans MS"/>
                <a:cs typeface="Calibri"/>
              </a:rPr>
              <a:t>(Image source: Kayla, 2022)</a:t>
            </a:r>
          </a:p>
        </p:txBody>
      </p:sp>
      <p:pic>
        <p:nvPicPr>
          <p:cNvPr id="6" name="Picture 5" descr="Activities for 5 Month Old Baby - 8 Fun Playtime Ideas - Mummy to Dex">
            <a:extLst>
              <a:ext uri="{FF2B5EF4-FFF2-40B4-BE49-F238E27FC236}">
                <a16:creationId xmlns:a16="http://schemas.microsoft.com/office/drawing/2014/main" id="{9ACE5BAA-5DF8-FEFE-D190-933126C8F04C}"/>
              </a:ext>
            </a:extLst>
          </p:cNvPr>
          <p:cNvPicPr>
            <a:picLocks noChangeAspect="1"/>
          </p:cNvPicPr>
          <p:nvPr/>
        </p:nvPicPr>
        <p:blipFill>
          <a:blip r:embed="rId3"/>
          <a:stretch>
            <a:fillRect/>
          </a:stretch>
        </p:blipFill>
        <p:spPr>
          <a:xfrm>
            <a:off x="896038" y="3979384"/>
            <a:ext cx="2743200" cy="2057400"/>
          </a:xfrm>
          <a:prstGeom prst="rect">
            <a:avLst/>
          </a:prstGeom>
        </p:spPr>
      </p:pic>
      <p:sp>
        <p:nvSpPr>
          <p:cNvPr id="7" name="TextBox 6">
            <a:extLst>
              <a:ext uri="{FF2B5EF4-FFF2-40B4-BE49-F238E27FC236}">
                <a16:creationId xmlns:a16="http://schemas.microsoft.com/office/drawing/2014/main" id="{09578657-8039-8BDF-1643-C78E9B16EE16}"/>
              </a:ext>
            </a:extLst>
          </p:cNvPr>
          <p:cNvSpPr txBox="1"/>
          <p:nvPr/>
        </p:nvSpPr>
        <p:spPr>
          <a:xfrm>
            <a:off x="899711" y="6086820"/>
            <a:ext cx="27358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Comic Sans MS"/>
                <a:cs typeface="Calibri"/>
              </a:rPr>
              <a:t>(Image source: Dex, 2016) </a:t>
            </a:r>
            <a:endParaRPr lang="en-US" sz="1200">
              <a:latin typeface="Comic Sans MS"/>
            </a:endParaRPr>
          </a:p>
        </p:txBody>
      </p:sp>
      <p:pic>
        <p:nvPicPr>
          <p:cNvPr id="8" name="Picture 7" descr="A mum and her baby daughter face to face on the floor.">
            <a:extLst>
              <a:ext uri="{FF2B5EF4-FFF2-40B4-BE49-F238E27FC236}">
                <a16:creationId xmlns:a16="http://schemas.microsoft.com/office/drawing/2014/main" id="{D47913CA-00D4-C4BE-864F-E407BA04F5E0}"/>
              </a:ext>
            </a:extLst>
          </p:cNvPr>
          <p:cNvPicPr>
            <a:picLocks noChangeAspect="1"/>
          </p:cNvPicPr>
          <p:nvPr/>
        </p:nvPicPr>
        <p:blipFill>
          <a:blip r:embed="rId4"/>
          <a:stretch>
            <a:fillRect/>
          </a:stretch>
        </p:blipFill>
        <p:spPr>
          <a:xfrm>
            <a:off x="3824689" y="4493619"/>
            <a:ext cx="2743200" cy="1543050"/>
          </a:xfrm>
          <a:prstGeom prst="rect">
            <a:avLst/>
          </a:prstGeom>
        </p:spPr>
      </p:pic>
      <p:sp>
        <p:nvSpPr>
          <p:cNvPr id="9" name="TextBox 8">
            <a:extLst>
              <a:ext uri="{FF2B5EF4-FFF2-40B4-BE49-F238E27FC236}">
                <a16:creationId xmlns:a16="http://schemas.microsoft.com/office/drawing/2014/main" id="{5C91D2F7-7476-F0ED-246E-8E291D34668D}"/>
              </a:ext>
            </a:extLst>
          </p:cNvPr>
          <p:cNvSpPr txBox="1"/>
          <p:nvPr/>
        </p:nvSpPr>
        <p:spPr>
          <a:xfrm>
            <a:off x="3855903" y="6086818"/>
            <a:ext cx="27083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Comic Sans MS"/>
                <a:cs typeface="Calibri"/>
              </a:rPr>
              <a:t>(Image source: </a:t>
            </a:r>
            <a:r>
              <a:rPr lang="en-US" sz="1200">
                <a:solidFill>
                  <a:srgbClr val="2C3E50"/>
                </a:solidFill>
                <a:latin typeface="Comic Sans MS"/>
                <a:cs typeface="Calibri"/>
              </a:rPr>
              <a:t>BBC Tiny Happy People, n.d.)</a:t>
            </a:r>
            <a:endParaRPr lang="en-US"/>
          </a:p>
        </p:txBody>
      </p:sp>
      <p:sp>
        <p:nvSpPr>
          <p:cNvPr id="11" name="TextBox 10">
            <a:extLst>
              <a:ext uri="{FF2B5EF4-FFF2-40B4-BE49-F238E27FC236}">
                <a16:creationId xmlns:a16="http://schemas.microsoft.com/office/drawing/2014/main" id="{4F06630E-0303-98A5-3C9E-A0D038C5F834}"/>
              </a:ext>
            </a:extLst>
          </p:cNvPr>
          <p:cNvSpPr txBox="1"/>
          <p:nvPr/>
        </p:nvSpPr>
        <p:spPr>
          <a:xfrm>
            <a:off x="6821277" y="6123542"/>
            <a:ext cx="27450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Comic Sans MS"/>
              </a:rPr>
              <a:t> (Image source: Health Line,  2019)</a:t>
            </a:r>
          </a:p>
        </p:txBody>
      </p:sp>
      <p:pic>
        <p:nvPicPr>
          <p:cNvPr id="12" name="Picture 11" descr="high contrast cards for newborn baby tummy time">
            <a:extLst>
              <a:ext uri="{FF2B5EF4-FFF2-40B4-BE49-F238E27FC236}">
                <a16:creationId xmlns:a16="http://schemas.microsoft.com/office/drawing/2014/main" id="{4ED0A309-462A-19C9-11C3-41B5AD0D252D}"/>
              </a:ext>
            </a:extLst>
          </p:cNvPr>
          <p:cNvPicPr>
            <a:picLocks noChangeAspect="1"/>
          </p:cNvPicPr>
          <p:nvPr/>
        </p:nvPicPr>
        <p:blipFill>
          <a:blip r:embed="rId5"/>
          <a:stretch>
            <a:fillRect/>
          </a:stretch>
        </p:blipFill>
        <p:spPr>
          <a:xfrm>
            <a:off x="867363" y="1339783"/>
            <a:ext cx="2743199" cy="2146433"/>
          </a:xfrm>
          <a:prstGeom prst="rect">
            <a:avLst/>
          </a:prstGeom>
        </p:spPr>
      </p:pic>
    </p:spTree>
    <p:extLst>
      <p:ext uri="{BB962C8B-B14F-4D97-AF65-F5344CB8AC3E}">
        <p14:creationId xmlns:p14="http://schemas.microsoft.com/office/powerpoint/2010/main" val="3944779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4275954-AA47-3B2B-F828-8421E5F6625D}"/>
              </a:ext>
            </a:extLst>
          </p:cNvPr>
          <p:cNvGraphicFramePr>
            <a:graphicFrameLocks noGrp="1"/>
          </p:cNvGraphicFramePr>
          <p:nvPr>
            <p:extLst>
              <p:ext uri="{D42A27DB-BD31-4B8C-83A1-F6EECF244321}">
                <p14:modId xmlns:p14="http://schemas.microsoft.com/office/powerpoint/2010/main" val="2224940968"/>
              </p:ext>
            </p:extLst>
          </p:nvPr>
        </p:nvGraphicFramePr>
        <p:xfrm>
          <a:off x="835445" y="394771"/>
          <a:ext cx="10502747" cy="725240"/>
        </p:xfrm>
        <a:graphic>
          <a:graphicData uri="http://schemas.openxmlformats.org/drawingml/2006/table">
            <a:tbl>
              <a:tblPr firstRow="1" bandRow="1">
                <a:tableStyleId>{5C22544A-7EE6-4342-B048-85BDC9FD1C3A}</a:tableStyleId>
              </a:tblPr>
              <a:tblGrid>
                <a:gridCol w="10502747">
                  <a:extLst>
                    <a:ext uri="{9D8B030D-6E8A-4147-A177-3AD203B41FA5}">
                      <a16:colId xmlns:a16="http://schemas.microsoft.com/office/drawing/2014/main" val="1091753031"/>
                    </a:ext>
                  </a:extLst>
                </a:gridCol>
              </a:tblGrid>
              <a:tr h="725240">
                <a:tc>
                  <a:txBody>
                    <a:bodyPr/>
                    <a:lstStyle/>
                    <a:p>
                      <a:pPr algn="ctr"/>
                      <a:r>
                        <a:rPr lang="en-US" sz="3600" b="0">
                          <a:latin typeface="Comic Sans MS"/>
                        </a:rPr>
                        <a:t>Piaget and Vygotsky</a:t>
                      </a:r>
                    </a:p>
                  </a:txBody>
                  <a:tcPr/>
                </a:tc>
                <a:extLst>
                  <a:ext uri="{0D108BD9-81ED-4DB2-BD59-A6C34878D82A}">
                    <a16:rowId xmlns:a16="http://schemas.microsoft.com/office/drawing/2014/main" val="3956514687"/>
                  </a:ext>
                </a:extLst>
              </a:tr>
            </a:tbl>
          </a:graphicData>
        </a:graphic>
      </p:graphicFrame>
      <p:sp>
        <p:nvSpPr>
          <p:cNvPr id="5" name="TextBox 4">
            <a:extLst>
              <a:ext uri="{FF2B5EF4-FFF2-40B4-BE49-F238E27FC236}">
                <a16:creationId xmlns:a16="http://schemas.microsoft.com/office/drawing/2014/main" id="{355C05A1-4C6E-696C-04E2-7032D48F8C75}"/>
              </a:ext>
            </a:extLst>
          </p:cNvPr>
          <p:cNvSpPr txBox="1"/>
          <p:nvPr/>
        </p:nvSpPr>
        <p:spPr>
          <a:xfrm>
            <a:off x="3778150" y="1282582"/>
            <a:ext cx="754236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ea typeface="Calibri"/>
                <a:cs typeface="Calibri"/>
              </a:rPr>
              <a:t>Jean Piaget suggests that the concept of cognitive development is one of the various stages required for growth. According to Piaget the very first stage of cognitive development is the sensorimotor stage with occurs within the first 1000 days (about 2 and a half years). Children use their senses and motor skills to discover their surroundings and the worlds around them. They begin with object permanence (the concept that objects are still there whilst out of sight) and participate in symbolic or pretend play (Tyler, 2020).</a:t>
            </a:r>
            <a:endParaRPr lang="en-US" sz="1200">
              <a:latin typeface="Comic Sans MS"/>
              <a:cs typeface="Calibri"/>
            </a:endParaRPr>
          </a:p>
          <a:p>
            <a:endParaRPr lang="en-US" sz="1200">
              <a:latin typeface="Comic Sans MS"/>
              <a:cs typeface="Calibri"/>
            </a:endParaRPr>
          </a:p>
          <a:p>
            <a:r>
              <a:rPr lang="en-US" sz="1200">
                <a:latin typeface="Comic Sans MS"/>
                <a:cs typeface="Calibri"/>
              </a:rPr>
              <a:t>It can be argued through Vygotsky's theory that the concept of learning and cognitive development happens through social experiences, interaction with others and verbal communication. He introduced the Zone of Proximal Development and Scaffolding (ZPD), which refer to the space between a child's existing level and their potential level of development. This would be supported through a parent, caregiver, or professional practitioner (Tyler, 2020).</a:t>
            </a:r>
          </a:p>
          <a:p>
            <a:endParaRPr lang="en-US" sz="1200">
              <a:latin typeface="Comic Sans MS"/>
              <a:cs typeface="Calibri"/>
            </a:endParaRPr>
          </a:p>
          <a:p>
            <a:r>
              <a:rPr lang="en-US" sz="1200">
                <a:latin typeface="Comic Sans MS"/>
                <a:cs typeface="Calibri"/>
              </a:rPr>
              <a:t>Both Piaget and Vygotsky theories can be adapted for the first 1000 days of life (about 2 and a half years) to understand the numerous aspects of a child's development. Piaget helps to explain how babies gradually obtain object permanence and develop symbolic play whereas Vygotsky highlights the importance of social interactions with the parent, caregiver or professional practitioner. Both theories acknowledge the importance of play in the first 1000 days of life (around 2 and a half years).</a:t>
            </a:r>
          </a:p>
        </p:txBody>
      </p:sp>
      <p:pic>
        <p:nvPicPr>
          <p:cNvPr id="2" name="Picture 1" descr="Developmental Stages of Play - Piaget — My Teaching Cupboard">
            <a:extLst>
              <a:ext uri="{FF2B5EF4-FFF2-40B4-BE49-F238E27FC236}">
                <a16:creationId xmlns:a16="http://schemas.microsoft.com/office/drawing/2014/main" id="{235B1179-061E-00C5-A349-458965DB5252}"/>
              </a:ext>
            </a:extLst>
          </p:cNvPr>
          <p:cNvPicPr>
            <a:picLocks noChangeAspect="1"/>
          </p:cNvPicPr>
          <p:nvPr/>
        </p:nvPicPr>
        <p:blipFill>
          <a:blip r:embed="rId2"/>
          <a:stretch>
            <a:fillRect/>
          </a:stretch>
        </p:blipFill>
        <p:spPr>
          <a:xfrm>
            <a:off x="875864" y="1279992"/>
            <a:ext cx="2743200" cy="2633472"/>
          </a:xfrm>
          <a:prstGeom prst="rect">
            <a:avLst/>
          </a:prstGeom>
        </p:spPr>
      </p:pic>
      <p:sp>
        <p:nvSpPr>
          <p:cNvPr id="6" name="TextBox 5">
            <a:extLst>
              <a:ext uri="{FF2B5EF4-FFF2-40B4-BE49-F238E27FC236}">
                <a16:creationId xmlns:a16="http://schemas.microsoft.com/office/drawing/2014/main" id="{614CCF78-F720-A918-35D7-901F3AADFBC4}"/>
              </a:ext>
            </a:extLst>
          </p:cNvPr>
          <p:cNvSpPr txBox="1"/>
          <p:nvPr/>
        </p:nvSpPr>
        <p:spPr>
          <a:xfrm>
            <a:off x="837259" y="4007555"/>
            <a:ext cx="27845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Comic Sans MS"/>
              </a:rPr>
              <a:t>(Image source: My Teaching Cupboard, </a:t>
            </a:r>
            <a:r>
              <a:rPr lang="en-US" sz="1200" err="1">
                <a:latin typeface="Comic Sans MS"/>
              </a:rPr>
              <a:t>n.d</a:t>
            </a:r>
            <a:r>
              <a:rPr lang="en-US" sz="1200">
                <a:latin typeface="Comic Sans MS"/>
              </a:rPr>
              <a:t>)</a:t>
            </a:r>
            <a:endParaRPr lang="en-US"/>
          </a:p>
        </p:txBody>
      </p:sp>
      <p:sp>
        <p:nvSpPr>
          <p:cNvPr id="7" name="TextBox 6">
            <a:extLst>
              <a:ext uri="{FF2B5EF4-FFF2-40B4-BE49-F238E27FC236}">
                <a16:creationId xmlns:a16="http://schemas.microsoft.com/office/drawing/2014/main" id="{CB2DE0D6-5D74-9A14-C5DA-AEA101A8B3C4}"/>
              </a:ext>
            </a:extLst>
          </p:cNvPr>
          <p:cNvSpPr txBox="1"/>
          <p:nvPr/>
        </p:nvSpPr>
        <p:spPr>
          <a:xfrm>
            <a:off x="835446" y="6031734"/>
            <a:ext cx="269913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rPr>
              <a:t>(Image source: </a:t>
            </a:r>
            <a:r>
              <a:rPr lang="en-US" sz="1200">
                <a:solidFill>
                  <a:srgbClr val="2C3E50"/>
                </a:solidFill>
                <a:latin typeface="Comic Sans MS"/>
                <a:ea typeface="+mn-lt"/>
                <a:cs typeface="+mn-lt"/>
              </a:rPr>
              <a:t>(</a:t>
            </a:r>
            <a:r>
              <a:rPr lang="en-US" sz="1200">
                <a:solidFill>
                  <a:srgbClr val="2C3E50"/>
                </a:solidFill>
                <a:latin typeface="Comic Sans MS"/>
                <a:ea typeface="+mn-lt"/>
                <a:cs typeface="+mn-lt"/>
                <a:hlinkClick r:id="rId3"/>
              </a:rPr>
              <a:t>www.youtube.com</a:t>
            </a:r>
            <a:r>
              <a:rPr lang="en-US" sz="1200">
                <a:solidFill>
                  <a:srgbClr val="2C3E50"/>
                </a:solidFill>
                <a:latin typeface="Comic Sans MS"/>
                <a:ea typeface="+mn-lt"/>
                <a:cs typeface="+mn-lt"/>
              </a:rPr>
              <a:t>, n.d.)</a:t>
            </a:r>
            <a:endParaRPr lang="en-US" sz="1200">
              <a:latin typeface="Comic Sans MS"/>
            </a:endParaRPr>
          </a:p>
        </p:txBody>
      </p:sp>
      <p:pic>
        <p:nvPicPr>
          <p:cNvPr id="9" name="Picture 8" descr="Piaget: Theory of Cognitive Development - YouTube">
            <a:extLst>
              <a:ext uri="{FF2B5EF4-FFF2-40B4-BE49-F238E27FC236}">
                <a16:creationId xmlns:a16="http://schemas.microsoft.com/office/drawing/2014/main" id="{353F8EF1-E98F-BCFE-B768-A8C9FC2DDC94}"/>
              </a:ext>
            </a:extLst>
          </p:cNvPr>
          <p:cNvPicPr>
            <a:picLocks noChangeAspect="1"/>
          </p:cNvPicPr>
          <p:nvPr/>
        </p:nvPicPr>
        <p:blipFill>
          <a:blip r:embed="rId4"/>
          <a:stretch>
            <a:fillRect/>
          </a:stretch>
        </p:blipFill>
        <p:spPr>
          <a:xfrm>
            <a:off x="896039" y="4484438"/>
            <a:ext cx="2743200" cy="1543050"/>
          </a:xfrm>
          <a:prstGeom prst="rect">
            <a:avLst/>
          </a:prstGeom>
        </p:spPr>
      </p:pic>
      <p:sp>
        <p:nvSpPr>
          <p:cNvPr id="11" name="TextBox 10">
            <a:extLst>
              <a:ext uri="{FF2B5EF4-FFF2-40B4-BE49-F238E27FC236}">
                <a16:creationId xmlns:a16="http://schemas.microsoft.com/office/drawing/2014/main" id="{78D67F12-C55C-8D69-8D94-1C7402478EB6}"/>
              </a:ext>
            </a:extLst>
          </p:cNvPr>
          <p:cNvSpPr txBox="1"/>
          <p:nvPr/>
        </p:nvSpPr>
        <p:spPr>
          <a:xfrm>
            <a:off x="3855903" y="4847422"/>
            <a:ext cx="74455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omic Sans MS"/>
                <a:cs typeface="Calibri"/>
                <a:hlinkClick r:id="rId5"/>
              </a:rPr>
              <a:t>Piaget's Theory</a:t>
            </a:r>
            <a:r>
              <a:rPr lang="en-US" sz="1200">
                <a:latin typeface="Comic Sans MS"/>
                <a:cs typeface="Calibri"/>
              </a:rPr>
              <a:t> - Present to current slide for viewing (</a:t>
            </a:r>
            <a:r>
              <a:rPr lang="en-US" sz="1200">
                <a:solidFill>
                  <a:srgbClr val="2C3E50"/>
                </a:solidFill>
                <a:latin typeface="Comic Sans MS"/>
                <a:ea typeface="+mn-lt"/>
                <a:cs typeface="+mn-lt"/>
              </a:rPr>
              <a:t>www.youtube.com, n.d.)</a:t>
            </a:r>
            <a:endParaRPr lang="en-US" sz="1200">
              <a:latin typeface="Comic Sans MS"/>
              <a:cs typeface="Calibri"/>
              <a:hlinkClick r:id="" action="ppaction://noaction"/>
            </a:endParaRPr>
          </a:p>
          <a:p>
            <a:endParaRPr lang="en-US" sz="1200">
              <a:latin typeface="Comic Sans MS"/>
              <a:cs typeface="Calibri"/>
            </a:endParaRPr>
          </a:p>
        </p:txBody>
      </p:sp>
    </p:spTree>
    <p:extLst>
      <p:ext uri="{BB962C8B-B14F-4D97-AF65-F5344CB8AC3E}">
        <p14:creationId xmlns:p14="http://schemas.microsoft.com/office/powerpoint/2010/main" val="3703502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380E316-A095-1618-DFD9-866EBB3D0176}"/>
              </a:ext>
            </a:extLst>
          </p:cNvPr>
          <p:cNvGraphicFramePr>
            <a:graphicFrameLocks noGrp="1"/>
          </p:cNvGraphicFramePr>
          <p:nvPr>
            <p:extLst>
              <p:ext uri="{D42A27DB-BD31-4B8C-83A1-F6EECF244321}">
                <p14:modId xmlns:p14="http://schemas.microsoft.com/office/powerpoint/2010/main" val="205043073"/>
              </p:ext>
            </p:extLst>
          </p:nvPr>
        </p:nvGraphicFramePr>
        <p:xfrm>
          <a:off x="596746" y="358048"/>
          <a:ext cx="10677198" cy="640080"/>
        </p:xfrm>
        <a:graphic>
          <a:graphicData uri="http://schemas.openxmlformats.org/drawingml/2006/table">
            <a:tbl>
              <a:tblPr firstRow="1" bandRow="1">
                <a:tableStyleId>{5C22544A-7EE6-4342-B048-85BDC9FD1C3A}</a:tableStyleId>
              </a:tblPr>
              <a:tblGrid>
                <a:gridCol w="10677198">
                  <a:extLst>
                    <a:ext uri="{9D8B030D-6E8A-4147-A177-3AD203B41FA5}">
                      <a16:colId xmlns:a16="http://schemas.microsoft.com/office/drawing/2014/main" val="1616163442"/>
                    </a:ext>
                  </a:extLst>
                </a:gridCol>
              </a:tblGrid>
              <a:tr h="376320">
                <a:tc>
                  <a:txBody>
                    <a:bodyPr/>
                    <a:lstStyle/>
                    <a:p>
                      <a:pPr algn="ctr"/>
                      <a:r>
                        <a:rPr lang="en-US" sz="3600">
                          <a:latin typeface="Comic Sans MS"/>
                        </a:rPr>
                        <a:t>Maria Montessori</a:t>
                      </a:r>
                    </a:p>
                  </a:txBody>
                  <a:tcPr/>
                </a:tc>
                <a:extLst>
                  <a:ext uri="{0D108BD9-81ED-4DB2-BD59-A6C34878D82A}">
                    <a16:rowId xmlns:a16="http://schemas.microsoft.com/office/drawing/2014/main" val="3408290389"/>
                  </a:ext>
                </a:extLst>
              </a:tr>
            </a:tbl>
          </a:graphicData>
        </a:graphic>
      </p:graphicFrame>
      <p:sp>
        <p:nvSpPr>
          <p:cNvPr id="5" name="TextBox 4">
            <a:extLst>
              <a:ext uri="{FF2B5EF4-FFF2-40B4-BE49-F238E27FC236}">
                <a16:creationId xmlns:a16="http://schemas.microsoft.com/office/drawing/2014/main" id="{8CBA7283-36B3-79B1-3C7A-47FDD7917F60}"/>
              </a:ext>
            </a:extLst>
          </p:cNvPr>
          <p:cNvSpPr txBox="1"/>
          <p:nvPr/>
        </p:nvSpPr>
        <p:spPr>
          <a:xfrm>
            <a:off x="596747" y="1202675"/>
            <a:ext cx="10603735"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mic Sans MS"/>
                <a:cs typeface="Calibri"/>
              </a:rPr>
              <a:t>Montessori (1942 – 1990) was one of the first theorists to accept the importance of the first 1000 days (about 2 and a half years) of life. She acknowledges when the primary features of development are embedded for possible, potential development. A nurturing environment focuses  on the newborn stage as a  purely a physical one. However, Montessori argued that this was an integral time to not only acknowledge simply a baby's physical needs but their mental needs too. </a:t>
            </a:r>
          </a:p>
          <a:p>
            <a:endParaRPr lang="en-US" sz="1200">
              <a:latin typeface="Comic Sans MS"/>
              <a:cs typeface="Calibri"/>
            </a:endParaRPr>
          </a:p>
          <a:p>
            <a:r>
              <a:rPr lang="en-US" sz="1200" dirty="0">
                <a:latin typeface="Comic Sans MS"/>
                <a:cs typeface="Calibri"/>
              </a:rPr>
              <a:t>The Montessori's approach is holistic and concentrates on the child as a whole – socially and emotionally, physically, and cognitively. Parents, caregivers and professional practitioners are encouraged to provide environments for a child with being to explore. The environment must be age appropriate where it allows sensory exploration, fine and gross motor skills, language and social interaction.</a:t>
            </a:r>
          </a:p>
          <a:p>
            <a:endParaRPr lang="en-US" sz="1200">
              <a:latin typeface="Comic Sans MS"/>
              <a:cs typeface="Calibri"/>
            </a:endParaRPr>
          </a:p>
          <a:p>
            <a:r>
              <a:rPr lang="en-US" sz="1200" dirty="0">
                <a:latin typeface="Comic Sans MS"/>
                <a:cs typeface="Calibri"/>
              </a:rPr>
              <a:t>It encourages the sharing of books, singing songs and having conversations. Verbal communication is seen as a tool for social interactions and connections. Furthermore, the Montessori approach </a:t>
            </a:r>
            <a:r>
              <a:rPr lang="en-US" sz="1200" dirty="0" err="1">
                <a:latin typeface="Comic Sans MS"/>
                <a:cs typeface="Calibri" panose="020F0502020204030204"/>
              </a:rPr>
              <a:t>recognises</a:t>
            </a:r>
            <a:r>
              <a:rPr lang="en-US" sz="1200" dirty="0">
                <a:latin typeface="Comic Sans MS"/>
                <a:cs typeface="Calibri" panose="020F0502020204030204"/>
              </a:rPr>
              <a:t> the importance of providing opportunities to develop their individual cognitive abilities. The natural curiosity of the child and their interest in discovering more in the prepared environment (Aubrey and Riley, 2019).</a:t>
            </a:r>
          </a:p>
          <a:p>
            <a:endParaRPr lang="en-US" sz="1200">
              <a:latin typeface="Comic Sans MS"/>
              <a:cs typeface="Calibri" panose="020F0502020204030204"/>
            </a:endParaRPr>
          </a:p>
          <a:p>
            <a:r>
              <a:rPr lang="en-US" sz="1200" dirty="0">
                <a:latin typeface="Comic Sans MS"/>
                <a:cs typeface="Calibri" panose="020F0502020204030204"/>
              </a:rPr>
              <a:t>In closing, the Montessori approach in the first 1000 days (about 2 and a half years) concentrates on creating a nurturing environment that supports a child with their physical, cognitive, social, and emotional development. It identifies the crucial role of parents, caregivers, and the early year practitioner in providing respectful interactions that will support a child's overall well-being, this is paramount.</a:t>
            </a:r>
          </a:p>
          <a:p>
            <a:endParaRPr lang="en-US" sz="1200">
              <a:latin typeface="Comic Sans MS"/>
              <a:cs typeface="Calibri" panose="020F0502020204030204"/>
            </a:endParaRPr>
          </a:p>
        </p:txBody>
      </p:sp>
      <p:pic>
        <p:nvPicPr>
          <p:cNvPr id="2" name="Picture 1" descr="What is Sensory Play and Why is it Important">
            <a:extLst>
              <a:ext uri="{FF2B5EF4-FFF2-40B4-BE49-F238E27FC236}">
                <a16:creationId xmlns:a16="http://schemas.microsoft.com/office/drawing/2014/main" id="{BF4A40B8-70FE-6561-F1AF-4552BD41552C}"/>
              </a:ext>
            </a:extLst>
          </p:cNvPr>
          <p:cNvPicPr>
            <a:picLocks noChangeAspect="1"/>
          </p:cNvPicPr>
          <p:nvPr/>
        </p:nvPicPr>
        <p:blipFill>
          <a:blip r:embed="rId2"/>
          <a:stretch>
            <a:fillRect/>
          </a:stretch>
        </p:blipFill>
        <p:spPr>
          <a:xfrm>
            <a:off x="669807" y="4292143"/>
            <a:ext cx="2743200" cy="1829714"/>
          </a:xfrm>
          <a:prstGeom prst="rect">
            <a:avLst/>
          </a:prstGeom>
        </p:spPr>
      </p:pic>
      <p:pic>
        <p:nvPicPr>
          <p:cNvPr id="3" name="Picture 2" descr="Carla's Treasure Montessori Sensory Basket (2) – Carla's Treasure">
            <a:extLst>
              <a:ext uri="{FF2B5EF4-FFF2-40B4-BE49-F238E27FC236}">
                <a16:creationId xmlns:a16="http://schemas.microsoft.com/office/drawing/2014/main" id="{39F72FD3-7D30-26F2-DB0D-5F585DBA36BD}"/>
              </a:ext>
            </a:extLst>
          </p:cNvPr>
          <p:cNvPicPr>
            <a:picLocks noChangeAspect="1"/>
          </p:cNvPicPr>
          <p:nvPr/>
        </p:nvPicPr>
        <p:blipFill>
          <a:blip r:embed="rId3"/>
          <a:stretch>
            <a:fillRect/>
          </a:stretch>
        </p:blipFill>
        <p:spPr>
          <a:xfrm>
            <a:off x="4922634" y="4242096"/>
            <a:ext cx="1548461" cy="2067750"/>
          </a:xfrm>
          <a:prstGeom prst="rect">
            <a:avLst/>
          </a:prstGeom>
        </p:spPr>
      </p:pic>
      <p:sp>
        <p:nvSpPr>
          <p:cNvPr id="8" name="TextBox 7">
            <a:extLst>
              <a:ext uri="{FF2B5EF4-FFF2-40B4-BE49-F238E27FC236}">
                <a16:creationId xmlns:a16="http://schemas.microsoft.com/office/drawing/2014/main" id="{BA20D211-69B6-28F5-4C2E-E2BC54A323D7}"/>
              </a:ext>
            </a:extLst>
          </p:cNvPr>
          <p:cNvSpPr txBox="1"/>
          <p:nvPr/>
        </p:nvSpPr>
        <p:spPr>
          <a:xfrm>
            <a:off x="706915" y="6307156"/>
            <a:ext cx="270831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mic Sans MS"/>
                <a:cs typeface="Calibri"/>
              </a:rPr>
              <a:t>   (Image source: admin, 2023)</a:t>
            </a:r>
            <a:endParaRPr lang="en-US" sz="1200" dirty="0">
              <a:latin typeface="Comic Sans MS"/>
            </a:endParaRPr>
          </a:p>
        </p:txBody>
      </p:sp>
      <p:sp>
        <p:nvSpPr>
          <p:cNvPr id="14" name="TextBox 13">
            <a:extLst>
              <a:ext uri="{FF2B5EF4-FFF2-40B4-BE49-F238E27FC236}">
                <a16:creationId xmlns:a16="http://schemas.microsoft.com/office/drawing/2014/main" id="{5F6A768D-74FA-0729-12B6-FA87739043FD}"/>
              </a:ext>
            </a:extLst>
          </p:cNvPr>
          <p:cNvSpPr txBox="1"/>
          <p:nvPr/>
        </p:nvSpPr>
        <p:spPr>
          <a:xfrm>
            <a:off x="4591608" y="6307156"/>
            <a:ext cx="24751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mic Sans MS"/>
                <a:cs typeface="Calibri"/>
              </a:rPr>
              <a:t>(Image source: </a:t>
            </a:r>
            <a:r>
              <a:rPr lang="en-US" sz="1200" dirty="0" err="1">
                <a:solidFill>
                  <a:srgbClr val="2C3E50"/>
                </a:solidFill>
                <a:latin typeface="Comic Sans MS"/>
                <a:ea typeface="+mn-lt"/>
                <a:cs typeface="+mn-lt"/>
              </a:rPr>
              <a:t>Carla’sTreasure</a:t>
            </a:r>
            <a:r>
              <a:rPr lang="en-US" sz="1200" dirty="0">
                <a:solidFill>
                  <a:srgbClr val="2C3E50"/>
                </a:solidFill>
                <a:latin typeface="Comic Sans MS"/>
                <a:ea typeface="+mn-lt"/>
                <a:cs typeface="+mn-lt"/>
              </a:rPr>
              <a:t>, n.d.)</a:t>
            </a:r>
            <a:endParaRPr lang="en-US" sz="1200" dirty="0">
              <a:latin typeface="Comic Sans MS"/>
            </a:endParaRPr>
          </a:p>
        </p:txBody>
      </p:sp>
      <p:pic>
        <p:nvPicPr>
          <p:cNvPr id="15" name="Picture 14" descr="The Ultimate Guide to Montessori Education | Oxbridge">
            <a:extLst>
              <a:ext uri="{FF2B5EF4-FFF2-40B4-BE49-F238E27FC236}">
                <a16:creationId xmlns:a16="http://schemas.microsoft.com/office/drawing/2014/main" id="{7654E23D-D878-A9C1-4E80-6081CF785FF4}"/>
              </a:ext>
            </a:extLst>
          </p:cNvPr>
          <p:cNvPicPr>
            <a:picLocks noChangeAspect="1"/>
          </p:cNvPicPr>
          <p:nvPr/>
        </p:nvPicPr>
        <p:blipFill>
          <a:blip r:embed="rId4"/>
          <a:stretch>
            <a:fillRect/>
          </a:stretch>
        </p:blipFill>
        <p:spPr>
          <a:xfrm>
            <a:off x="8460954" y="4239658"/>
            <a:ext cx="2743200" cy="1371600"/>
          </a:xfrm>
          <a:prstGeom prst="rect">
            <a:avLst/>
          </a:prstGeom>
        </p:spPr>
      </p:pic>
      <p:sp>
        <p:nvSpPr>
          <p:cNvPr id="16" name="TextBox 15">
            <a:extLst>
              <a:ext uri="{FF2B5EF4-FFF2-40B4-BE49-F238E27FC236}">
                <a16:creationId xmlns:a16="http://schemas.microsoft.com/office/drawing/2014/main" id="{4F1A03D5-1202-A446-AD81-6208479EE823}"/>
              </a:ext>
            </a:extLst>
          </p:cNvPr>
          <p:cNvSpPr txBox="1"/>
          <p:nvPr/>
        </p:nvSpPr>
        <p:spPr>
          <a:xfrm>
            <a:off x="8464626" y="5701228"/>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Comic Sans MS"/>
                <a:cs typeface="Calibri"/>
              </a:rPr>
              <a:t>(Image source: Jones, 2023) </a:t>
            </a:r>
            <a:endParaRPr lang="en-US" sz="1200" dirty="0">
              <a:latin typeface="Comic Sans MS"/>
            </a:endParaRPr>
          </a:p>
        </p:txBody>
      </p:sp>
    </p:spTree>
    <p:extLst>
      <p:ext uri="{BB962C8B-B14F-4D97-AF65-F5344CB8AC3E}">
        <p14:creationId xmlns:p14="http://schemas.microsoft.com/office/powerpoint/2010/main" val="2019466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04FA47-6B4E-FC13-35F9-2521DB9A51E8}"/>
              </a:ext>
            </a:extLst>
          </p:cNvPr>
          <p:cNvSpPr>
            <a:spLocks noGrp="1"/>
          </p:cNvSpPr>
          <p:nvPr>
            <p:ph idx="1"/>
          </p:nvPr>
        </p:nvSpPr>
        <p:spPr>
          <a:xfrm>
            <a:off x="189758" y="194121"/>
            <a:ext cx="11753250" cy="6554833"/>
          </a:xfrm>
        </p:spPr>
        <p:txBody>
          <a:bodyPr vert="horz" lIns="91440" tIns="45720" rIns="91440" bIns="45720" rtlCol="0" anchor="t">
            <a:noAutofit/>
          </a:bodyPr>
          <a:lstStyle/>
          <a:p>
            <a:pPr marL="0" indent="0">
              <a:buNone/>
            </a:pPr>
            <a:r>
              <a:rPr lang="en-US" sz="1200" dirty="0">
                <a:latin typeface="Comic Sans MS"/>
                <a:cs typeface="Calibri"/>
              </a:rPr>
              <a:t>References</a:t>
            </a:r>
          </a:p>
          <a:p>
            <a:pPr marL="0" indent="0">
              <a:lnSpc>
                <a:spcPct val="100000"/>
              </a:lnSpc>
              <a:spcBef>
                <a:spcPts val="0"/>
              </a:spcBef>
              <a:buNone/>
            </a:pPr>
            <a:r>
              <a:rPr lang="en-US" sz="1200" dirty="0">
                <a:solidFill>
                  <a:srgbClr val="2C3E50"/>
                </a:solidFill>
                <a:latin typeface="Comic Sans MS"/>
                <a:cs typeface="Calibri"/>
              </a:rPr>
              <a:t>admin (2023). </a:t>
            </a:r>
            <a:r>
              <a:rPr lang="en-US" sz="1200" i="1" dirty="0">
                <a:solidFill>
                  <a:srgbClr val="2C3E50"/>
                </a:solidFill>
                <a:latin typeface="Comic Sans MS"/>
                <a:cs typeface="Calibri"/>
              </a:rPr>
              <a:t>What is Sensory Play and Why is it Important</a:t>
            </a:r>
            <a:r>
              <a:rPr lang="en-US" sz="1200" dirty="0">
                <a:solidFill>
                  <a:srgbClr val="2C3E50"/>
                </a:solidFill>
                <a:latin typeface="Comic Sans MS"/>
                <a:cs typeface="Calibri"/>
              </a:rPr>
              <a:t>. (online). (Image). Montessori Academy. </a:t>
            </a:r>
            <a:endParaRPr lang="en-US" dirty="0">
              <a:cs typeface="Calibri"/>
            </a:endParaRPr>
          </a:p>
          <a:p>
            <a:pPr marL="0" indent="0">
              <a:lnSpc>
                <a:spcPct val="100000"/>
              </a:lnSpc>
              <a:spcBef>
                <a:spcPts val="0"/>
              </a:spcBef>
              <a:buNone/>
            </a:pPr>
            <a:r>
              <a:rPr lang="en-US" sz="1200" dirty="0">
                <a:solidFill>
                  <a:srgbClr val="2C3E50"/>
                </a:solidFill>
                <a:latin typeface="Comic Sans MS"/>
                <a:cs typeface="Calibri"/>
              </a:rPr>
              <a:t>(Accessed 20th January 2024).</a:t>
            </a:r>
          </a:p>
          <a:p>
            <a:pPr marL="0" indent="0">
              <a:lnSpc>
                <a:spcPct val="100000"/>
              </a:lnSpc>
              <a:spcBef>
                <a:spcPts val="0"/>
              </a:spcBef>
              <a:buNone/>
            </a:pPr>
            <a:r>
              <a:rPr lang="en-US" sz="1200" dirty="0">
                <a:solidFill>
                  <a:srgbClr val="2C3E50"/>
                </a:solidFill>
                <a:latin typeface="Comic Sans MS"/>
                <a:cs typeface="Calibri"/>
              </a:rPr>
              <a:t>Available at: </a:t>
            </a:r>
            <a:r>
              <a:rPr lang="en-US" sz="1200" dirty="0">
                <a:solidFill>
                  <a:srgbClr val="000000"/>
                </a:solidFill>
                <a:latin typeface="Comic Sans MS"/>
                <a:cs typeface="Calibri"/>
                <a:hlinkClick r:id="rId2"/>
              </a:rPr>
              <a:t>https://montessoriacademy.com.au/what-is-sensory-play-and-why-is-it-important/</a:t>
            </a:r>
            <a:r>
              <a:rPr lang="en-US" sz="1200" dirty="0">
                <a:solidFill>
                  <a:srgbClr val="2C3E50"/>
                </a:solidFill>
                <a:latin typeface="Comic Sans MS"/>
                <a:cs typeface="Calibri"/>
              </a:rPr>
              <a:t> </a:t>
            </a:r>
          </a:p>
          <a:p>
            <a:pPr marL="0" indent="0">
              <a:lnSpc>
                <a:spcPct val="100000"/>
              </a:lnSpc>
              <a:spcBef>
                <a:spcPts val="0"/>
              </a:spcBef>
              <a:buNone/>
            </a:pPr>
            <a:r>
              <a:rPr lang="en-US" sz="1200" dirty="0">
                <a:solidFill>
                  <a:srgbClr val="2C3E50"/>
                </a:solidFill>
                <a:latin typeface="Comic Sans MS"/>
                <a:cs typeface="Calibri"/>
              </a:rPr>
              <a:t>Anon, (n.d.). </a:t>
            </a:r>
            <a:r>
              <a:rPr lang="en-US" sz="1200" i="1" dirty="0">
                <a:solidFill>
                  <a:srgbClr val="2C3E50"/>
                </a:solidFill>
                <a:latin typeface="Comic Sans MS"/>
                <a:cs typeface="Calibri"/>
              </a:rPr>
              <a:t>Kinesthesia – The Motor Story</a:t>
            </a:r>
            <a:r>
              <a:rPr lang="en-US" sz="1200" dirty="0">
                <a:solidFill>
                  <a:srgbClr val="2C3E50"/>
                </a:solidFill>
                <a:latin typeface="Comic Sans MS"/>
                <a:cs typeface="Calibri"/>
              </a:rPr>
              <a:t>. (online) </a:t>
            </a:r>
            <a:endParaRPr lang="en-US">
              <a:cs typeface="Calibri"/>
            </a:endParaRPr>
          </a:p>
          <a:p>
            <a:pPr marL="0" indent="0">
              <a:buNone/>
            </a:pPr>
            <a:r>
              <a:rPr lang="en-US" sz="1200" dirty="0">
                <a:solidFill>
                  <a:srgbClr val="2C3E50"/>
                </a:solidFill>
                <a:latin typeface="Comic Sans MS"/>
                <a:cs typeface="Calibri"/>
              </a:rPr>
              <a:t>(Accessed 12th December 2023).</a:t>
            </a:r>
          </a:p>
          <a:p>
            <a:pPr marL="0" indent="0">
              <a:buNone/>
            </a:pPr>
            <a:r>
              <a:rPr lang="en-US" sz="1200" dirty="0">
                <a:solidFill>
                  <a:srgbClr val="2C3E50"/>
                </a:solidFill>
                <a:latin typeface="Comic Sans MS"/>
                <a:cs typeface="Calibri"/>
              </a:rPr>
              <a:t>Available at: </a:t>
            </a:r>
            <a:r>
              <a:rPr lang="en-US" sz="1200" dirty="0">
                <a:solidFill>
                  <a:srgbClr val="000000"/>
                </a:solidFill>
                <a:latin typeface="Comic Sans MS"/>
                <a:cs typeface="Calibri"/>
                <a:hlinkClick r:id="rId3"/>
              </a:rPr>
              <a:t>https://themotorstory.org/sensory-processing/kinesthesia/#:~:text=The%20nerves%20for%20KINESTHESIA%20are</a:t>
            </a:r>
            <a:endParaRPr lang="en-US" sz="1200">
              <a:solidFill>
                <a:srgbClr val="000000"/>
              </a:solidFill>
              <a:latin typeface="Comic Sans MS"/>
              <a:cs typeface="Calibri"/>
            </a:endParaRPr>
          </a:p>
          <a:p>
            <a:pPr marL="0" indent="0">
              <a:lnSpc>
                <a:spcPct val="100000"/>
              </a:lnSpc>
              <a:spcBef>
                <a:spcPts val="0"/>
              </a:spcBef>
              <a:buNone/>
            </a:pPr>
            <a:endParaRPr lang="en-US" sz="1200">
              <a:solidFill>
                <a:srgbClr val="2C3E50"/>
              </a:solidFill>
              <a:latin typeface="Comic Sans MS"/>
              <a:cs typeface="Calibri"/>
            </a:endParaRPr>
          </a:p>
          <a:p>
            <a:pPr marL="0" indent="0">
              <a:lnSpc>
                <a:spcPct val="100000"/>
              </a:lnSpc>
              <a:spcBef>
                <a:spcPts val="0"/>
              </a:spcBef>
              <a:buNone/>
            </a:pPr>
            <a:r>
              <a:rPr lang="en-US" sz="1200" dirty="0">
                <a:solidFill>
                  <a:srgbClr val="2C3E50"/>
                </a:solidFill>
                <a:latin typeface="Comic Sans MS"/>
                <a:cs typeface="Calibri"/>
              </a:rPr>
              <a:t>Aubrey, K. and Riley, A. (2019). (P24 – P36). </a:t>
            </a:r>
            <a:r>
              <a:rPr lang="en-US" sz="1200" i="1" dirty="0">
                <a:solidFill>
                  <a:srgbClr val="2C3E50"/>
                </a:solidFill>
                <a:latin typeface="Comic Sans MS"/>
                <a:cs typeface="Calibri"/>
              </a:rPr>
              <a:t>Understanding and Using Educational Theories</a:t>
            </a:r>
            <a:r>
              <a:rPr lang="en-US" sz="1200" dirty="0">
                <a:solidFill>
                  <a:srgbClr val="2C3E50"/>
                </a:solidFill>
                <a:latin typeface="Comic Sans MS"/>
                <a:cs typeface="Calibri"/>
              </a:rPr>
              <a:t>. 2nd ed. Los Angeles ; London ; New Delhi ; Singapore ; Washington Dc ; Melbourne: Sage.</a:t>
            </a:r>
          </a:p>
          <a:p>
            <a:pPr marL="0" indent="0">
              <a:lnSpc>
                <a:spcPct val="100000"/>
              </a:lnSpc>
              <a:spcBef>
                <a:spcPts val="0"/>
              </a:spcBef>
              <a:buNone/>
            </a:pPr>
            <a:endParaRPr lang="en-US" sz="1200">
              <a:solidFill>
                <a:srgbClr val="2C3E50"/>
              </a:solidFill>
              <a:latin typeface="Comic Sans MS"/>
              <a:cs typeface="Calibri"/>
            </a:endParaRPr>
          </a:p>
          <a:p>
            <a:pPr marL="0" indent="0">
              <a:lnSpc>
                <a:spcPct val="100000"/>
              </a:lnSpc>
              <a:spcBef>
                <a:spcPts val="0"/>
              </a:spcBef>
              <a:buNone/>
            </a:pPr>
            <a:r>
              <a:rPr lang="en-US" sz="1200" dirty="0">
                <a:solidFill>
                  <a:srgbClr val="2C3E50"/>
                </a:solidFill>
                <a:latin typeface="Comic Sans MS"/>
                <a:cs typeface="Calibri"/>
              </a:rPr>
              <a:t>Australia, H. (2023). </a:t>
            </a:r>
            <a:r>
              <a:rPr lang="en-US" sz="1200" i="1" dirty="0">
                <a:solidFill>
                  <a:srgbClr val="2C3E50"/>
                </a:solidFill>
                <a:latin typeface="Comic Sans MS"/>
                <a:cs typeface="Calibri"/>
              </a:rPr>
              <a:t>The first 2 years of a baby’s life can impact their health and wellbeing later on. Here’s what you can do to give your child the best possible start. (online)</a:t>
            </a:r>
            <a:endParaRPr lang="en-US" sz="1200" dirty="0">
              <a:solidFill>
                <a:srgbClr val="000000"/>
              </a:solidFill>
              <a:latin typeface="Comic Sans MS"/>
              <a:cs typeface="Calibri"/>
            </a:endParaRPr>
          </a:p>
          <a:p>
            <a:pPr>
              <a:buNone/>
            </a:pPr>
            <a:r>
              <a:rPr lang="en-US" sz="1200" dirty="0">
                <a:solidFill>
                  <a:srgbClr val="2C3E50"/>
                </a:solidFill>
                <a:latin typeface="Comic Sans MS"/>
                <a:cs typeface="Calibri"/>
              </a:rPr>
              <a:t>(Accessed 4th December, 2023).</a:t>
            </a:r>
          </a:p>
          <a:p>
            <a:pPr>
              <a:buNone/>
            </a:pPr>
            <a:r>
              <a:rPr lang="en-US" sz="1200" dirty="0">
                <a:solidFill>
                  <a:srgbClr val="2C3E50"/>
                </a:solidFill>
                <a:latin typeface="Comic Sans MS"/>
                <a:cs typeface="Calibri"/>
              </a:rPr>
              <a:t>Available at: </a:t>
            </a:r>
            <a:r>
              <a:rPr lang="en-US" sz="1200" dirty="0">
                <a:solidFill>
                  <a:srgbClr val="2C3E50"/>
                </a:solidFill>
                <a:latin typeface="Comic Sans MS"/>
                <a:cs typeface="Calibri"/>
                <a:hlinkClick r:id="rId4">
                  <a:extLst>
                    <a:ext uri="{A12FA001-AC4F-418D-AE19-62706E023703}">
                      <ahyp:hlinkClr xmlns:ahyp="http://schemas.microsoft.com/office/drawing/2018/hyperlinkcolor" val="tx"/>
                    </a:ext>
                  </a:extLst>
                </a:hlinkClick>
              </a:rPr>
              <a:t>https://www.</a:t>
            </a:r>
            <a:r>
              <a:rPr lang="en-US" sz="1200" dirty="0">
                <a:solidFill>
                  <a:srgbClr val="2C3E50"/>
                </a:solidFill>
                <a:latin typeface="Comic Sans MS"/>
                <a:cs typeface="Calibri"/>
                <a:hlinkClick r:id="rId4"/>
              </a:rPr>
              <a:t>pregnancybirthbaby</a:t>
            </a:r>
            <a:r>
              <a:rPr lang="en-US" sz="1200" dirty="0">
                <a:solidFill>
                  <a:srgbClr val="2C3E50"/>
                </a:solidFill>
                <a:latin typeface="Comic Sans MS"/>
                <a:cs typeface="Calibri"/>
                <a:hlinkClick r:id="rId4">
                  <a:extLst>
                    <a:ext uri="{A12FA001-AC4F-418D-AE19-62706E023703}">
                      <ahyp:hlinkClr xmlns:ahyp="http://schemas.microsoft.com/office/drawing/2018/hyperlinkcolor" val="tx"/>
                    </a:ext>
                  </a:extLst>
                </a:hlinkClick>
              </a:rPr>
              <a:t>.org.au/the-first-1000-days#what-is</a:t>
            </a:r>
            <a:endParaRPr lang="en-US" sz="1200" dirty="0">
              <a:solidFill>
                <a:srgbClr val="2C3E50"/>
              </a:solidFill>
              <a:latin typeface="Comic Sans MS"/>
              <a:cs typeface="Calibri"/>
            </a:endParaRPr>
          </a:p>
          <a:p>
            <a:pPr marL="0" indent="0">
              <a:lnSpc>
                <a:spcPct val="100000"/>
              </a:lnSpc>
              <a:spcBef>
                <a:spcPts val="0"/>
              </a:spcBef>
              <a:buNone/>
            </a:pPr>
            <a:endParaRPr lang="en-US" sz="1200">
              <a:solidFill>
                <a:srgbClr val="2C3E50"/>
              </a:solidFill>
              <a:latin typeface="Comic Sans MS"/>
              <a:cs typeface="Calibri"/>
            </a:endParaRPr>
          </a:p>
          <a:p>
            <a:pPr marL="0" indent="0">
              <a:lnSpc>
                <a:spcPct val="100000"/>
              </a:lnSpc>
              <a:spcBef>
                <a:spcPts val="0"/>
              </a:spcBef>
              <a:buNone/>
            </a:pPr>
            <a:r>
              <a:rPr lang="en-US" sz="1200" dirty="0">
                <a:solidFill>
                  <a:srgbClr val="2C3E50"/>
                </a:solidFill>
                <a:latin typeface="Comic Sans MS"/>
                <a:cs typeface="Calibri"/>
              </a:rPr>
              <a:t>BBC Tiny Happy People. (n.d.). </a:t>
            </a:r>
            <a:r>
              <a:rPr lang="en-US" sz="1200" i="1" dirty="0">
                <a:solidFill>
                  <a:srgbClr val="2C3E50"/>
                </a:solidFill>
                <a:latin typeface="Comic Sans MS"/>
                <a:cs typeface="Calibri"/>
              </a:rPr>
              <a:t>Tummy time activities for babies</a:t>
            </a:r>
            <a:r>
              <a:rPr lang="en-US" sz="1200" dirty="0">
                <a:solidFill>
                  <a:srgbClr val="2C3E50"/>
                </a:solidFill>
                <a:latin typeface="Comic Sans MS"/>
                <a:cs typeface="Calibri"/>
              </a:rPr>
              <a:t>. (online) (Image)</a:t>
            </a:r>
          </a:p>
          <a:p>
            <a:pPr marL="0" indent="0">
              <a:lnSpc>
                <a:spcPct val="100000"/>
              </a:lnSpc>
              <a:spcBef>
                <a:spcPts val="0"/>
              </a:spcBef>
              <a:buNone/>
            </a:pPr>
            <a:r>
              <a:rPr lang="en-US" sz="1200" dirty="0">
                <a:solidFill>
                  <a:srgbClr val="2C3E50"/>
                </a:solidFill>
                <a:latin typeface="Comic Sans MS"/>
                <a:cs typeface="Calibri"/>
              </a:rPr>
              <a:t>(Accessed 20th January 2024).</a:t>
            </a:r>
          </a:p>
          <a:p>
            <a:pPr marL="0" indent="0">
              <a:lnSpc>
                <a:spcPct val="100000"/>
              </a:lnSpc>
              <a:spcBef>
                <a:spcPts val="0"/>
              </a:spcBef>
              <a:buNone/>
            </a:pPr>
            <a:r>
              <a:rPr lang="en-US" sz="1200" dirty="0">
                <a:solidFill>
                  <a:srgbClr val="2C3E50"/>
                </a:solidFill>
                <a:latin typeface="Comic Sans MS"/>
                <a:cs typeface="Calibri"/>
              </a:rPr>
              <a:t>Available at: </a:t>
            </a:r>
            <a:r>
              <a:rPr lang="en-US" sz="1200" dirty="0">
                <a:solidFill>
                  <a:srgbClr val="000000"/>
                </a:solidFill>
                <a:latin typeface="Comic Sans MS"/>
                <a:cs typeface="Calibri"/>
                <a:hlinkClick r:id="rId5"/>
              </a:rPr>
              <a:t>https://www.bbc.co.uk/tiny-happy-people/tummy-time-activities/zjhxd6f</a:t>
            </a:r>
            <a:endParaRPr lang="en-US" sz="1200" dirty="0">
              <a:solidFill>
                <a:srgbClr val="2C3E50"/>
              </a:solidFill>
              <a:latin typeface="Comic Sans MS"/>
              <a:cs typeface="Calibri"/>
            </a:endParaRPr>
          </a:p>
          <a:p>
            <a:pPr marL="0" indent="0">
              <a:lnSpc>
                <a:spcPct val="100000"/>
              </a:lnSpc>
              <a:spcBef>
                <a:spcPts val="0"/>
              </a:spcBef>
              <a:buNone/>
            </a:pPr>
            <a:endParaRPr lang="en-US" sz="1200">
              <a:solidFill>
                <a:srgbClr val="2C3E50"/>
              </a:solidFill>
              <a:latin typeface="Comic Sans MS"/>
              <a:cs typeface="Calibri"/>
            </a:endParaRPr>
          </a:p>
          <a:p>
            <a:pPr marL="0" indent="0">
              <a:lnSpc>
                <a:spcPct val="100000"/>
              </a:lnSpc>
              <a:spcBef>
                <a:spcPts val="0"/>
              </a:spcBef>
              <a:buNone/>
            </a:pPr>
            <a:r>
              <a:rPr lang="en-US" sz="1200" dirty="0">
                <a:solidFill>
                  <a:srgbClr val="2C3E50"/>
                </a:solidFill>
                <a:latin typeface="Comic Sans MS"/>
                <a:cs typeface="Calibri"/>
              </a:rPr>
              <a:t>Books with Baby. (2020). </a:t>
            </a:r>
            <a:r>
              <a:rPr lang="en-US" sz="1200" i="1" dirty="0">
                <a:solidFill>
                  <a:srgbClr val="2C3E50"/>
                </a:solidFill>
                <a:latin typeface="Comic Sans MS"/>
                <a:cs typeface="Calibri"/>
              </a:rPr>
              <a:t>12 of the best interactive books for babies and toddlers</a:t>
            </a:r>
            <a:r>
              <a:rPr lang="en-US" sz="1200" dirty="0">
                <a:solidFill>
                  <a:srgbClr val="2C3E50"/>
                </a:solidFill>
                <a:latin typeface="Comic Sans MS"/>
                <a:cs typeface="Calibri"/>
              </a:rPr>
              <a:t>. (online) (Image)</a:t>
            </a:r>
            <a:endParaRPr lang="en-US" dirty="0"/>
          </a:p>
          <a:p>
            <a:pPr marL="0" indent="0">
              <a:lnSpc>
                <a:spcPct val="100000"/>
              </a:lnSpc>
              <a:spcBef>
                <a:spcPts val="0"/>
              </a:spcBef>
              <a:buNone/>
            </a:pPr>
            <a:r>
              <a:rPr lang="en-US" sz="1200" dirty="0">
                <a:solidFill>
                  <a:srgbClr val="2C3E50"/>
                </a:solidFill>
                <a:latin typeface="Comic Sans MS"/>
                <a:cs typeface="Calibri"/>
              </a:rPr>
              <a:t>(Accessed 18th January 2024).</a:t>
            </a:r>
          </a:p>
          <a:p>
            <a:pPr marL="0" indent="0">
              <a:lnSpc>
                <a:spcPct val="100000"/>
              </a:lnSpc>
              <a:spcBef>
                <a:spcPts val="0"/>
              </a:spcBef>
              <a:buNone/>
            </a:pPr>
            <a:r>
              <a:rPr lang="en-US" sz="1200" dirty="0">
                <a:solidFill>
                  <a:srgbClr val="2C3E50"/>
                </a:solidFill>
                <a:latin typeface="Comic Sans MS"/>
                <a:cs typeface="Calibri"/>
              </a:rPr>
              <a:t>Available at: </a:t>
            </a:r>
            <a:r>
              <a:rPr lang="en-US" sz="1200" dirty="0">
                <a:solidFill>
                  <a:srgbClr val="000000"/>
                </a:solidFill>
                <a:latin typeface="Comic Sans MS"/>
                <a:cs typeface="Calibri"/>
                <a:hlinkClick r:id="rId6"/>
              </a:rPr>
              <a:t>https://bookswithbaby.com/2020/11/16/12-of-the-best-interactive-books-for-babies-and-toddlers/</a:t>
            </a:r>
            <a:r>
              <a:rPr lang="en-US" sz="1200" dirty="0">
                <a:solidFill>
                  <a:srgbClr val="2C3E50"/>
                </a:solidFill>
                <a:latin typeface="Comic Sans MS"/>
                <a:cs typeface="Calibri"/>
              </a:rPr>
              <a:t> </a:t>
            </a:r>
          </a:p>
          <a:p>
            <a:pPr>
              <a:buNone/>
            </a:pPr>
            <a:r>
              <a:rPr lang="en-US" sz="1200" dirty="0">
                <a:solidFill>
                  <a:srgbClr val="2C3E50"/>
                </a:solidFill>
                <a:latin typeface="Comic Sans MS"/>
                <a:cs typeface="Calibri"/>
              </a:rPr>
              <a:t>Center on the Developing Child at Harvard University. (n.d.). </a:t>
            </a:r>
            <a:r>
              <a:rPr lang="en-US" sz="1200" i="1" dirty="0">
                <a:solidFill>
                  <a:srgbClr val="2C3E50"/>
                </a:solidFill>
                <a:latin typeface="Comic Sans MS"/>
                <a:cs typeface="Calibri"/>
              </a:rPr>
              <a:t>Serve and Return</a:t>
            </a:r>
            <a:r>
              <a:rPr lang="en-US" sz="1200" dirty="0">
                <a:solidFill>
                  <a:srgbClr val="2C3E50"/>
                </a:solidFill>
                <a:latin typeface="Comic Sans MS"/>
                <a:cs typeface="Calibri"/>
              </a:rPr>
              <a:t>. (online)</a:t>
            </a:r>
          </a:p>
          <a:p>
            <a:pPr>
              <a:buNone/>
            </a:pPr>
            <a:r>
              <a:rPr lang="en-US" sz="1200" dirty="0">
                <a:solidFill>
                  <a:srgbClr val="2C3E50"/>
                </a:solidFill>
                <a:latin typeface="Comic Sans MS"/>
                <a:cs typeface="Calibri"/>
              </a:rPr>
              <a:t>(Accessed 11th December 2023).</a:t>
            </a:r>
          </a:p>
          <a:p>
            <a:pPr>
              <a:buNone/>
            </a:pPr>
            <a:r>
              <a:rPr lang="en-US" sz="1200" dirty="0">
                <a:solidFill>
                  <a:srgbClr val="2C3E50"/>
                </a:solidFill>
                <a:latin typeface="Comic Sans MS"/>
                <a:cs typeface="Calibri"/>
              </a:rPr>
              <a:t>Available at: </a:t>
            </a:r>
            <a:r>
              <a:rPr lang="en-US" sz="1200" dirty="0">
                <a:solidFill>
                  <a:srgbClr val="000000"/>
                </a:solidFill>
                <a:latin typeface="Comic Sans MS"/>
                <a:cs typeface="Calibri"/>
                <a:hlinkClick r:id="rId7"/>
              </a:rPr>
              <a:t>https://developingchild.harvard.edu/science/key-concepts/serve-andreturn/#:~:text=Serve%20and%20return%20interactions%20shape</a:t>
            </a:r>
            <a:endParaRPr lang="en-US" sz="1200" dirty="0">
              <a:solidFill>
                <a:srgbClr val="000000"/>
              </a:solidFill>
              <a:latin typeface="Calibri"/>
              <a:cs typeface="Calibri"/>
            </a:endParaRPr>
          </a:p>
          <a:p>
            <a:pPr>
              <a:buNone/>
            </a:pPr>
            <a:r>
              <a:rPr lang="en-US" sz="1200" dirty="0">
                <a:solidFill>
                  <a:srgbClr val="2C3E50"/>
                </a:solidFill>
                <a:latin typeface="Comic Sans MS"/>
                <a:cs typeface="Calibri"/>
              </a:rPr>
              <a:t>CHOC Children’s. (n.d.). </a:t>
            </a:r>
            <a:r>
              <a:rPr lang="en-US" sz="1200" i="1" dirty="0">
                <a:solidFill>
                  <a:srgbClr val="2C3E50"/>
                </a:solidFill>
                <a:latin typeface="Comic Sans MS"/>
                <a:cs typeface="Calibri"/>
              </a:rPr>
              <a:t>2-Year-Old Child Development Milestones</a:t>
            </a:r>
            <a:r>
              <a:rPr lang="en-US" sz="1200" dirty="0">
                <a:solidFill>
                  <a:srgbClr val="2C3E50"/>
                </a:solidFill>
                <a:latin typeface="Comic Sans MS"/>
                <a:cs typeface="Calibri"/>
              </a:rPr>
              <a:t>. (online)</a:t>
            </a:r>
            <a:endParaRPr lang="en-US" sz="1200" dirty="0">
              <a:solidFill>
                <a:srgbClr val="000000"/>
              </a:solidFill>
              <a:latin typeface="Comic Sans MS"/>
              <a:cs typeface="Calibri"/>
            </a:endParaRPr>
          </a:p>
          <a:p>
            <a:pPr>
              <a:buNone/>
            </a:pPr>
            <a:r>
              <a:rPr lang="en-US" sz="1200" dirty="0">
                <a:solidFill>
                  <a:srgbClr val="2C3E50"/>
                </a:solidFill>
                <a:latin typeface="Comic Sans MS"/>
                <a:cs typeface="Calibri"/>
              </a:rPr>
              <a:t>(Accessed 5th December 2023).</a:t>
            </a:r>
          </a:p>
          <a:p>
            <a:pPr>
              <a:buNone/>
            </a:pPr>
            <a:r>
              <a:rPr lang="en-US" sz="1200" dirty="0">
                <a:solidFill>
                  <a:srgbClr val="2C3E50"/>
                </a:solidFill>
                <a:latin typeface="Comic Sans MS"/>
                <a:cs typeface="Calibri"/>
              </a:rPr>
              <a:t>Available at: </a:t>
            </a:r>
            <a:r>
              <a:rPr lang="en-US" sz="1200" dirty="0">
                <a:solidFill>
                  <a:srgbClr val="2C3E50"/>
                </a:solidFill>
                <a:latin typeface="Comic Sans MS"/>
                <a:cs typeface="Calibri"/>
                <a:hlinkClick r:id="rId8"/>
              </a:rPr>
              <a:t>https://www.choc.org/primary-care/ages-stages/2-years/</a:t>
            </a:r>
            <a:r>
              <a:rPr lang="en-US" sz="1200" dirty="0">
                <a:solidFill>
                  <a:srgbClr val="2C3E50"/>
                </a:solidFill>
                <a:latin typeface="Comic Sans MS"/>
                <a:cs typeface="Calibri"/>
              </a:rPr>
              <a:t>.</a:t>
            </a:r>
            <a:endParaRPr lang="en-US" sz="1200" dirty="0">
              <a:latin typeface="Comic Sans MS"/>
            </a:endParaRPr>
          </a:p>
          <a:p>
            <a:pPr marL="0" indent="0">
              <a:lnSpc>
                <a:spcPct val="100000"/>
              </a:lnSpc>
              <a:spcBef>
                <a:spcPts val="0"/>
              </a:spcBef>
              <a:buNone/>
            </a:pPr>
            <a:endParaRPr lang="en-US" sz="1200">
              <a:solidFill>
                <a:srgbClr val="2C3E50"/>
              </a:solidFill>
              <a:latin typeface="Comic Sans MS"/>
              <a:ea typeface="Calibri"/>
              <a:cs typeface="Calibri"/>
            </a:endParaRPr>
          </a:p>
          <a:p>
            <a:pPr marL="0" indent="0">
              <a:lnSpc>
                <a:spcPct val="100000"/>
              </a:lnSpc>
              <a:spcBef>
                <a:spcPts val="0"/>
              </a:spcBef>
              <a:buNone/>
            </a:pPr>
            <a:endParaRPr lang="en-US" sz="1200">
              <a:solidFill>
                <a:srgbClr val="000000"/>
              </a:solidFill>
              <a:latin typeface="Comic Sans MS"/>
              <a:ea typeface="Calibri"/>
              <a:cs typeface="Calibri"/>
            </a:endParaRPr>
          </a:p>
        </p:txBody>
      </p:sp>
    </p:spTree>
    <p:extLst>
      <p:ext uri="{BB962C8B-B14F-4D97-AF65-F5344CB8AC3E}">
        <p14:creationId xmlns:p14="http://schemas.microsoft.com/office/powerpoint/2010/main" val="2440560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85CC03-8F96-3782-D900-99A46344DC26}"/>
              </a:ext>
            </a:extLst>
          </p:cNvPr>
          <p:cNvSpPr txBox="1"/>
          <p:nvPr/>
        </p:nvSpPr>
        <p:spPr>
          <a:xfrm>
            <a:off x="84417" y="153783"/>
            <a:ext cx="11958619" cy="65230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2C3E50"/>
                </a:solidFill>
                <a:latin typeface="Comic Sans MS"/>
              </a:rPr>
              <a:t>Cook, R. (2023). </a:t>
            </a:r>
            <a:r>
              <a:rPr lang="en-US" sz="1200" i="1" dirty="0">
                <a:solidFill>
                  <a:srgbClr val="2C3E50"/>
                </a:solidFill>
                <a:latin typeface="Comic Sans MS"/>
              </a:rPr>
              <a:t>Giving every child in Wales the best start in life</a:t>
            </a:r>
            <a:r>
              <a:rPr lang="en-US" sz="1200" dirty="0">
                <a:solidFill>
                  <a:srgbClr val="2C3E50"/>
                </a:solidFill>
                <a:latin typeface="Comic Sans MS"/>
              </a:rPr>
              <a:t>. (online) Institute of Welsh Affairs.</a:t>
            </a:r>
          </a:p>
          <a:p>
            <a:r>
              <a:rPr lang="en-US" sz="1200" dirty="0">
                <a:solidFill>
                  <a:srgbClr val="2C3E50"/>
                </a:solidFill>
                <a:latin typeface="Comic Sans MS"/>
              </a:rPr>
              <a:t>(Accessed 19th January 2024).</a:t>
            </a:r>
          </a:p>
          <a:p>
            <a:r>
              <a:rPr lang="en-US" sz="1200" dirty="0">
                <a:solidFill>
                  <a:srgbClr val="2C3E50"/>
                </a:solidFill>
                <a:latin typeface="Comic Sans MS"/>
              </a:rPr>
              <a:t>Available at: </a:t>
            </a:r>
            <a:r>
              <a:rPr lang="en-US" sz="1200" dirty="0">
                <a:solidFill>
                  <a:srgbClr val="000000"/>
                </a:solidFill>
                <a:latin typeface="Comic Sans MS"/>
                <a:hlinkClick r:id="rId2"/>
              </a:rPr>
              <a:t>https://www.iwa.wales/agenda/2023/11/giving-every-child-in-wales-the-best-start-in-life/</a:t>
            </a:r>
            <a:endParaRPr lang="en-US" sz="1200" dirty="0">
              <a:solidFill>
                <a:srgbClr val="000000"/>
              </a:solidFill>
              <a:latin typeface="Calibri"/>
              <a:cs typeface="Calibri"/>
            </a:endParaRPr>
          </a:p>
          <a:p>
            <a:endParaRPr lang="en-US" sz="1200">
              <a:solidFill>
                <a:srgbClr val="2C3E50"/>
              </a:solidFill>
              <a:latin typeface="Comic Sans MS"/>
            </a:endParaRPr>
          </a:p>
          <a:p>
            <a:r>
              <a:rPr lang="en-US" sz="1200" dirty="0">
                <a:solidFill>
                  <a:srgbClr val="2C3E50"/>
                </a:solidFill>
                <a:latin typeface="Comic Sans MS"/>
              </a:rPr>
              <a:t>Dex, N. | M. to (2016). </a:t>
            </a:r>
            <a:r>
              <a:rPr lang="en-US" sz="1200" i="1" dirty="0">
                <a:solidFill>
                  <a:srgbClr val="2C3E50"/>
                </a:solidFill>
                <a:latin typeface="Comic Sans MS"/>
              </a:rPr>
              <a:t>Activities for 5 Month Old Baby - 8 Fun Playtime Ideas</a:t>
            </a:r>
            <a:r>
              <a:rPr lang="en-US" sz="1200" dirty="0">
                <a:solidFill>
                  <a:srgbClr val="2C3E50"/>
                </a:solidFill>
                <a:latin typeface="Comic Sans MS"/>
              </a:rPr>
              <a:t>. (online) (Image) Mummy to Dex. </a:t>
            </a:r>
            <a:endParaRPr lang="en-US" dirty="0">
              <a:cs typeface="Calibri"/>
            </a:endParaRPr>
          </a:p>
          <a:p>
            <a:r>
              <a:rPr lang="en-US" sz="1200" dirty="0">
                <a:solidFill>
                  <a:srgbClr val="2C3E50"/>
                </a:solidFill>
                <a:latin typeface="Comic Sans MS"/>
              </a:rPr>
              <a:t>(Accessed 20th January 2024).</a:t>
            </a:r>
          </a:p>
          <a:p>
            <a:r>
              <a:rPr lang="en-US" sz="1200" dirty="0">
                <a:solidFill>
                  <a:srgbClr val="2C3E50"/>
                </a:solidFill>
                <a:latin typeface="Comic Sans MS"/>
              </a:rPr>
              <a:t>Available at: </a:t>
            </a:r>
            <a:r>
              <a:rPr lang="en-US" sz="1200" dirty="0">
                <a:solidFill>
                  <a:srgbClr val="000000"/>
                </a:solidFill>
                <a:latin typeface="Comic Sans MS"/>
                <a:hlinkClick r:id="rId3"/>
              </a:rPr>
              <a:t>https://mummytodex.com/fun-activities-five-month-baby/</a:t>
            </a:r>
            <a:r>
              <a:rPr lang="en-US" sz="1200" dirty="0">
                <a:solidFill>
                  <a:srgbClr val="2C3E50"/>
                </a:solidFill>
                <a:latin typeface="Comic Sans MS"/>
              </a:rPr>
              <a:t> </a:t>
            </a:r>
          </a:p>
          <a:p>
            <a:endParaRPr lang="en-US" sz="1200">
              <a:solidFill>
                <a:srgbClr val="2C3E50"/>
              </a:solidFill>
              <a:latin typeface="Comic Sans MS"/>
            </a:endParaRPr>
          </a:p>
          <a:p>
            <a:r>
              <a:rPr lang="en-US" sz="1200" dirty="0" err="1">
                <a:solidFill>
                  <a:srgbClr val="2C3E50"/>
                </a:solidFill>
                <a:latin typeface="Comic Sans MS"/>
              </a:rPr>
              <a:t>Foetal</a:t>
            </a:r>
            <a:r>
              <a:rPr lang="en-US" sz="1200" dirty="0">
                <a:solidFill>
                  <a:srgbClr val="2C3E50"/>
                </a:solidFill>
                <a:latin typeface="Comic Sans MS"/>
              </a:rPr>
              <a:t> Brain Development/Food for the Brain Foundation. (n.d.). </a:t>
            </a:r>
            <a:r>
              <a:rPr lang="en-US" sz="1200" i="1" dirty="0">
                <a:solidFill>
                  <a:srgbClr val="2C3E50"/>
                </a:solidFill>
                <a:latin typeface="Comic Sans MS"/>
              </a:rPr>
              <a:t>Food for the Brain</a:t>
            </a:r>
            <a:r>
              <a:rPr lang="en-US" sz="1200" dirty="0">
                <a:solidFill>
                  <a:srgbClr val="2C3E50"/>
                </a:solidFill>
                <a:latin typeface="Comic Sans MS"/>
              </a:rPr>
              <a:t>. (online)</a:t>
            </a:r>
            <a:endParaRPr lang="en-US" dirty="0">
              <a:cs typeface="Calibri"/>
            </a:endParaRPr>
          </a:p>
          <a:p>
            <a:pPr marL="228600" indent="-228600">
              <a:lnSpc>
                <a:spcPct val="90000"/>
              </a:lnSpc>
              <a:spcBef>
                <a:spcPts val="1000"/>
              </a:spcBef>
            </a:pPr>
            <a:r>
              <a:rPr lang="en-US" sz="1200" dirty="0">
                <a:solidFill>
                  <a:srgbClr val="2C3E50"/>
                </a:solidFill>
                <a:latin typeface="Comic Sans MS"/>
              </a:rPr>
              <a:t>(Accessed 18th January 2024).</a:t>
            </a:r>
          </a:p>
          <a:p>
            <a:pPr marL="228600" indent="-228600">
              <a:lnSpc>
                <a:spcPct val="90000"/>
              </a:lnSpc>
              <a:spcBef>
                <a:spcPts val="1000"/>
              </a:spcBef>
            </a:pPr>
            <a:r>
              <a:rPr lang="en-US" sz="1200" dirty="0">
                <a:solidFill>
                  <a:srgbClr val="2C3E50"/>
                </a:solidFill>
                <a:latin typeface="Comic Sans MS"/>
              </a:rPr>
              <a:t>Available at: </a:t>
            </a:r>
            <a:r>
              <a:rPr lang="en-US" sz="1200" dirty="0">
                <a:solidFill>
                  <a:srgbClr val="2C3E50"/>
                </a:solidFill>
                <a:latin typeface="Comic Sans MS"/>
                <a:hlinkClick r:id="rId4"/>
              </a:rPr>
              <a:t>https://foodforthebrain.org/pregnancy/</a:t>
            </a:r>
            <a:r>
              <a:rPr lang="en-US" sz="1200" dirty="0">
                <a:solidFill>
                  <a:srgbClr val="2C3E50"/>
                </a:solidFill>
                <a:latin typeface="Comic Sans MS"/>
              </a:rPr>
              <a:t>.</a:t>
            </a:r>
          </a:p>
          <a:p>
            <a:pPr marL="228600" indent="-228600">
              <a:lnSpc>
                <a:spcPct val="90000"/>
              </a:lnSpc>
              <a:spcBef>
                <a:spcPts val="1000"/>
              </a:spcBef>
            </a:pPr>
            <a:r>
              <a:rPr lang="en-US" sz="1200" dirty="0">
                <a:solidFill>
                  <a:srgbClr val="2C3E50"/>
                </a:solidFill>
                <a:latin typeface="Comic Sans MS"/>
              </a:rPr>
              <a:t>Guy-Evans, O. (2021). </a:t>
            </a:r>
            <a:r>
              <a:rPr lang="en-US" sz="1200" i="1" dirty="0">
                <a:solidFill>
                  <a:srgbClr val="2C3E50"/>
                </a:solidFill>
                <a:latin typeface="Comic Sans MS"/>
              </a:rPr>
              <a:t>Cerebral Cortex Functions</a:t>
            </a:r>
            <a:r>
              <a:rPr lang="en-US" sz="1200" dirty="0">
                <a:solidFill>
                  <a:srgbClr val="2C3E50"/>
                </a:solidFill>
                <a:latin typeface="Comic Sans MS"/>
              </a:rPr>
              <a:t>. (online) </a:t>
            </a:r>
            <a:r>
              <a:rPr lang="en-US" sz="1200" dirty="0">
                <a:solidFill>
                  <a:srgbClr val="000000"/>
                </a:solidFill>
                <a:latin typeface="Comic Sans MS"/>
                <a:hlinkClick r:id="rId5"/>
              </a:rPr>
              <a:t>www.simplypsychology.org</a:t>
            </a:r>
            <a:r>
              <a:rPr lang="en-US" sz="1200" dirty="0">
                <a:solidFill>
                  <a:srgbClr val="2C3E50"/>
                </a:solidFill>
                <a:latin typeface="Comic Sans MS"/>
              </a:rPr>
              <a:t>. </a:t>
            </a:r>
            <a:endParaRPr lang="en-US" dirty="0">
              <a:cs typeface="Calibri"/>
            </a:endParaRPr>
          </a:p>
          <a:p>
            <a:pPr>
              <a:lnSpc>
                <a:spcPct val="90000"/>
              </a:lnSpc>
              <a:spcBef>
                <a:spcPts val="1000"/>
              </a:spcBef>
            </a:pPr>
            <a:r>
              <a:rPr lang="en-US" sz="1200" dirty="0">
                <a:solidFill>
                  <a:srgbClr val="2C3E50"/>
                </a:solidFill>
                <a:latin typeface="Comic Sans MS"/>
              </a:rPr>
              <a:t>(Accessed 12th December 2023).</a:t>
            </a:r>
          </a:p>
          <a:p>
            <a:pPr>
              <a:lnSpc>
                <a:spcPct val="90000"/>
              </a:lnSpc>
              <a:spcBef>
                <a:spcPts val="1000"/>
              </a:spcBef>
            </a:pPr>
            <a:r>
              <a:rPr lang="en-US" sz="1200" dirty="0">
                <a:solidFill>
                  <a:srgbClr val="2C3E50"/>
                </a:solidFill>
                <a:latin typeface="Comic Sans MS"/>
              </a:rPr>
              <a:t>Available at: </a:t>
            </a:r>
            <a:r>
              <a:rPr lang="en-US" sz="1200" dirty="0">
                <a:solidFill>
                  <a:srgbClr val="000000"/>
                </a:solidFill>
                <a:latin typeface="Comic Sans MS"/>
                <a:hlinkClick r:id="rId6"/>
              </a:rPr>
              <a:t>https://www.simplypsychology.org/what-is-the-cerebral-cortex.html</a:t>
            </a:r>
            <a:r>
              <a:rPr lang="en-US" sz="1200" dirty="0">
                <a:solidFill>
                  <a:srgbClr val="2C3E50"/>
                </a:solidFill>
                <a:latin typeface="Comic Sans MS"/>
              </a:rPr>
              <a:t>.</a:t>
            </a:r>
          </a:p>
          <a:p>
            <a:pPr marL="228600" indent="-228600">
              <a:lnSpc>
                <a:spcPct val="90000"/>
              </a:lnSpc>
              <a:spcBef>
                <a:spcPts val="1000"/>
              </a:spcBef>
            </a:pPr>
            <a:r>
              <a:rPr lang="en-US" sz="1200" dirty="0">
                <a:solidFill>
                  <a:srgbClr val="2C3E50"/>
                </a:solidFill>
                <a:latin typeface="Comic Sans MS"/>
              </a:rPr>
              <a:t>Hargraves, V. (2019). </a:t>
            </a:r>
            <a:r>
              <a:rPr lang="en-US" sz="1200" i="1" dirty="0">
                <a:solidFill>
                  <a:srgbClr val="2C3E50"/>
                </a:solidFill>
                <a:latin typeface="Comic Sans MS"/>
              </a:rPr>
              <a:t>The Pikler/Resources for Infant </a:t>
            </a:r>
            <a:r>
              <a:rPr lang="en-US" sz="1200" i="1" dirty="0" err="1">
                <a:solidFill>
                  <a:srgbClr val="2C3E50"/>
                </a:solidFill>
                <a:latin typeface="Comic Sans MS"/>
              </a:rPr>
              <a:t>Educarers</a:t>
            </a:r>
            <a:r>
              <a:rPr lang="en-US" sz="1200" i="1" dirty="0">
                <a:solidFill>
                  <a:srgbClr val="2C3E50"/>
                </a:solidFill>
                <a:latin typeface="Comic Sans MS"/>
              </a:rPr>
              <a:t> TM approach</a:t>
            </a:r>
            <a:r>
              <a:rPr lang="en-US" sz="1200" dirty="0">
                <a:solidFill>
                  <a:srgbClr val="2C3E50"/>
                </a:solidFill>
                <a:latin typeface="Comic Sans MS"/>
              </a:rPr>
              <a:t>. (online)</a:t>
            </a:r>
            <a:endParaRPr lang="en-US" dirty="0">
              <a:cs typeface="Calibri"/>
            </a:endParaRPr>
          </a:p>
          <a:p>
            <a:pPr marL="228600" indent="-228600">
              <a:lnSpc>
                <a:spcPct val="90000"/>
              </a:lnSpc>
              <a:spcBef>
                <a:spcPts val="1000"/>
              </a:spcBef>
            </a:pPr>
            <a:r>
              <a:rPr lang="en-US" sz="1200" dirty="0">
                <a:solidFill>
                  <a:srgbClr val="2C3E50"/>
                </a:solidFill>
                <a:latin typeface="Comic Sans MS"/>
              </a:rPr>
              <a:t>(Accessed 18th January 2024).</a:t>
            </a:r>
          </a:p>
          <a:p>
            <a:pPr marL="228600" indent="-228600">
              <a:lnSpc>
                <a:spcPct val="90000"/>
              </a:lnSpc>
              <a:spcBef>
                <a:spcPts val="1000"/>
              </a:spcBef>
            </a:pPr>
            <a:r>
              <a:rPr lang="en-US" sz="1200" dirty="0">
                <a:solidFill>
                  <a:srgbClr val="2C3E50"/>
                </a:solidFill>
                <a:latin typeface="Comic Sans MS"/>
              </a:rPr>
              <a:t>Available at: </a:t>
            </a:r>
            <a:r>
              <a:rPr lang="en-US" sz="1200" dirty="0">
                <a:solidFill>
                  <a:srgbClr val="000000"/>
                </a:solidFill>
                <a:latin typeface="Comic Sans MS"/>
                <a:hlinkClick r:id="rId7"/>
              </a:rPr>
              <a:t>https://theeducationhub.org.nz/wp-content/uploads/2020/07/The-Pikler-RIE-approach.pdf</a:t>
            </a:r>
            <a:r>
              <a:rPr lang="en-US" sz="1200" dirty="0">
                <a:solidFill>
                  <a:srgbClr val="2C3E50"/>
                </a:solidFill>
                <a:latin typeface="Comic Sans MS"/>
              </a:rPr>
              <a:t>.</a:t>
            </a:r>
          </a:p>
          <a:p>
            <a:endParaRPr lang="en-US" sz="1200">
              <a:solidFill>
                <a:srgbClr val="2C3E50"/>
              </a:solidFill>
              <a:latin typeface="Comic Sans MS"/>
            </a:endParaRPr>
          </a:p>
          <a:p>
            <a:r>
              <a:rPr lang="en-US" sz="1200" dirty="0">
                <a:solidFill>
                  <a:srgbClr val="2C3E50"/>
                </a:solidFill>
                <a:latin typeface="Comic Sans MS"/>
              </a:rPr>
              <a:t>HCDC Pediatrics. (n.d.). </a:t>
            </a:r>
            <a:r>
              <a:rPr lang="en-US" sz="1200" i="1" dirty="0">
                <a:solidFill>
                  <a:srgbClr val="2C3E50"/>
                </a:solidFill>
                <a:latin typeface="Comic Sans MS"/>
              </a:rPr>
              <a:t>Early Brain and Child Development 101: Why Peekaboo Matters</a:t>
            </a:r>
            <a:r>
              <a:rPr lang="en-US" sz="1200" dirty="0">
                <a:solidFill>
                  <a:srgbClr val="2C3E50"/>
                </a:solidFill>
                <a:latin typeface="Comic Sans MS"/>
              </a:rPr>
              <a:t>. (online) (Image)</a:t>
            </a:r>
            <a:endParaRPr lang="en-US" dirty="0">
              <a:cs typeface="Calibri"/>
            </a:endParaRPr>
          </a:p>
          <a:p>
            <a:r>
              <a:rPr lang="en-US" sz="1200" dirty="0">
                <a:solidFill>
                  <a:srgbClr val="000000"/>
                </a:solidFill>
                <a:latin typeface="Comic Sans MS"/>
              </a:rPr>
              <a:t>(Accessed 18th January 2024).</a:t>
            </a:r>
          </a:p>
          <a:p>
            <a:r>
              <a:rPr lang="en-US" sz="1200" dirty="0">
                <a:solidFill>
                  <a:srgbClr val="2C3E50"/>
                </a:solidFill>
                <a:latin typeface="Comic Sans MS"/>
              </a:rPr>
              <a:t>Available at: </a:t>
            </a:r>
            <a:r>
              <a:rPr lang="en-US" sz="1200" dirty="0">
                <a:solidFill>
                  <a:srgbClr val="000000"/>
                </a:solidFill>
                <a:latin typeface="Comic Sans MS"/>
                <a:hlinkClick r:id="rId8"/>
              </a:rPr>
              <a:t>https://pediatrics.developingchild.harvard.edu/resource/early-brain-and-child-development-101-why-peekaboo-matters/</a:t>
            </a:r>
            <a:r>
              <a:rPr lang="en-US" sz="1200" dirty="0">
                <a:solidFill>
                  <a:srgbClr val="2C3E50"/>
                </a:solidFill>
                <a:latin typeface="Comic Sans MS"/>
              </a:rPr>
              <a:t>.</a:t>
            </a:r>
          </a:p>
          <a:p>
            <a:endParaRPr lang="en-US" sz="1200">
              <a:solidFill>
                <a:srgbClr val="2C3E50"/>
              </a:solidFill>
              <a:latin typeface="Comic Sans MS"/>
              <a:cs typeface="Calibri"/>
            </a:endParaRPr>
          </a:p>
          <a:p>
            <a:r>
              <a:rPr lang="en-US" sz="1200" dirty="0">
                <a:solidFill>
                  <a:srgbClr val="2C3E50"/>
                </a:solidFill>
                <a:latin typeface="Comic Sans MS"/>
                <a:cs typeface="Calibri"/>
              </a:rPr>
              <a:t>House of Commons (2019). </a:t>
            </a:r>
            <a:r>
              <a:rPr lang="en-US" sz="1200" i="1" dirty="0">
                <a:solidFill>
                  <a:srgbClr val="2C3E50"/>
                </a:solidFill>
                <a:latin typeface="Comic Sans MS"/>
                <a:cs typeface="Calibri"/>
              </a:rPr>
              <a:t>First 1000 days of life Thirteenth Report of Session 2017-19 Report, together with formal minutes relating to the report</a:t>
            </a:r>
            <a:r>
              <a:rPr lang="en-US" sz="1200" dirty="0">
                <a:solidFill>
                  <a:srgbClr val="2C3E50"/>
                </a:solidFill>
                <a:latin typeface="Comic Sans MS"/>
                <a:cs typeface="Calibri"/>
              </a:rPr>
              <a:t>. (online) </a:t>
            </a:r>
            <a:endParaRPr lang="en-US" sz="1200" dirty="0">
              <a:solidFill>
                <a:srgbClr val="000000"/>
              </a:solidFill>
              <a:latin typeface="Comic Sans MS"/>
              <a:cs typeface="Calibri"/>
            </a:endParaRPr>
          </a:p>
          <a:p>
            <a:r>
              <a:rPr lang="en-US" sz="1200" dirty="0">
                <a:solidFill>
                  <a:srgbClr val="2C3E50"/>
                </a:solidFill>
                <a:latin typeface="Comic Sans MS"/>
                <a:cs typeface="Calibri"/>
              </a:rPr>
              <a:t>(Accessed 19th January 2024).</a:t>
            </a:r>
          </a:p>
          <a:p>
            <a:r>
              <a:rPr lang="en-US" sz="1200" dirty="0">
                <a:solidFill>
                  <a:srgbClr val="2C3E50"/>
                </a:solidFill>
                <a:latin typeface="Comic Sans MS"/>
                <a:cs typeface="Calibri"/>
              </a:rPr>
              <a:t>Available at: </a:t>
            </a:r>
            <a:r>
              <a:rPr lang="en-US" sz="1200" dirty="0">
                <a:solidFill>
                  <a:srgbClr val="2C3E50"/>
                </a:solidFill>
                <a:latin typeface="Comic Sans MS"/>
                <a:cs typeface="Calibri"/>
                <a:hlinkClick r:id="rId9"/>
              </a:rPr>
              <a:t>https://publications.parliament.uk/pa/cm201719/cmselect/cmhealth/1496/1496.pdf</a:t>
            </a:r>
            <a:r>
              <a:rPr lang="en-US" sz="1200" dirty="0">
                <a:solidFill>
                  <a:srgbClr val="2C3E50"/>
                </a:solidFill>
                <a:latin typeface="Comic Sans MS"/>
                <a:cs typeface="Calibri"/>
              </a:rPr>
              <a:t>.</a:t>
            </a:r>
            <a:endParaRPr lang="en-US" sz="1200" dirty="0">
              <a:latin typeface="Comic Sans MS"/>
            </a:endParaRPr>
          </a:p>
          <a:p>
            <a:endParaRPr lang="en-US" sz="1200">
              <a:solidFill>
                <a:srgbClr val="2C3E50"/>
              </a:solidFill>
              <a:latin typeface="Comic Sans MS"/>
              <a:cs typeface="Calibri"/>
            </a:endParaRPr>
          </a:p>
          <a:p>
            <a:r>
              <a:rPr lang="en-US" sz="1200" dirty="0">
                <a:solidFill>
                  <a:srgbClr val="2C3E50"/>
                </a:solidFill>
                <a:latin typeface="Comic Sans MS"/>
                <a:cs typeface="Calibri"/>
              </a:rPr>
              <a:t>Healthline. (2019). Recommendations: </a:t>
            </a:r>
            <a:r>
              <a:rPr lang="en-US" sz="1200" i="1" dirty="0">
                <a:solidFill>
                  <a:srgbClr val="2C3E50"/>
                </a:solidFill>
                <a:latin typeface="Comic Sans MS"/>
                <a:cs typeface="Calibri"/>
              </a:rPr>
              <a:t>Benefits of Tummy Time</a:t>
            </a:r>
            <a:r>
              <a:rPr lang="en-US" sz="1200" dirty="0">
                <a:solidFill>
                  <a:srgbClr val="2C3E50"/>
                </a:solidFill>
                <a:latin typeface="Comic Sans MS"/>
                <a:cs typeface="Calibri"/>
              </a:rPr>
              <a:t> (online) </a:t>
            </a:r>
            <a:endParaRPr lang="en-US" dirty="0">
              <a:cs typeface="Calibri"/>
            </a:endParaRPr>
          </a:p>
          <a:p>
            <a:pPr>
              <a:lnSpc>
                <a:spcPct val="90000"/>
              </a:lnSpc>
              <a:spcBef>
                <a:spcPts val="1000"/>
              </a:spcBef>
            </a:pPr>
            <a:r>
              <a:rPr lang="en-US" sz="1200" dirty="0">
                <a:solidFill>
                  <a:srgbClr val="2C3E50"/>
                </a:solidFill>
                <a:latin typeface="Comic Sans MS"/>
                <a:cs typeface="Calibri"/>
              </a:rPr>
              <a:t>(Accessed 19th January 2024).</a:t>
            </a:r>
          </a:p>
          <a:p>
            <a:pPr>
              <a:lnSpc>
                <a:spcPct val="90000"/>
              </a:lnSpc>
              <a:spcBef>
                <a:spcPts val="1000"/>
              </a:spcBef>
            </a:pPr>
            <a:r>
              <a:rPr lang="en-US" sz="1200" dirty="0">
                <a:solidFill>
                  <a:srgbClr val="2C3E50"/>
                </a:solidFill>
                <a:latin typeface="Comic Sans MS"/>
                <a:cs typeface="Calibri"/>
              </a:rPr>
              <a:t>Available at: </a:t>
            </a:r>
            <a:r>
              <a:rPr lang="en-US" sz="1200" dirty="0">
                <a:solidFill>
                  <a:srgbClr val="000000"/>
                </a:solidFill>
                <a:latin typeface="Comic Sans MS"/>
                <a:cs typeface="Calibri"/>
                <a:hlinkClick r:id="rId10"/>
              </a:rPr>
              <a:t>https://www.healthline.com/health/parenting/tummy-time</a:t>
            </a:r>
          </a:p>
        </p:txBody>
      </p:sp>
    </p:spTree>
    <p:extLst>
      <p:ext uri="{BB962C8B-B14F-4D97-AF65-F5344CB8AC3E}">
        <p14:creationId xmlns:p14="http://schemas.microsoft.com/office/powerpoint/2010/main" val="2319980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68BE38-28FD-8191-C943-9121DB103276}"/>
              </a:ext>
            </a:extLst>
          </p:cNvPr>
          <p:cNvSpPr>
            <a:spLocks noGrp="1"/>
          </p:cNvSpPr>
          <p:nvPr>
            <p:ph idx="1"/>
          </p:nvPr>
        </p:nvSpPr>
        <p:spPr>
          <a:xfrm>
            <a:off x="76290" y="101082"/>
            <a:ext cx="11877460" cy="6647620"/>
          </a:xfrm>
        </p:spPr>
        <p:txBody>
          <a:bodyPr vert="horz" lIns="91440" tIns="45720" rIns="91440" bIns="45720" rtlCol="0" anchor="t">
            <a:noAutofit/>
          </a:bodyPr>
          <a:lstStyle/>
          <a:p>
            <a:pPr marL="0" indent="0">
              <a:lnSpc>
                <a:spcPct val="100000"/>
              </a:lnSpc>
              <a:spcBef>
                <a:spcPts val="0"/>
              </a:spcBef>
              <a:buNone/>
            </a:pPr>
            <a:r>
              <a:rPr lang="en-US" sz="1200" dirty="0">
                <a:solidFill>
                  <a:srgbClr val="2C3E50"/>
                </a:solidFill>
                <a:latin typeface="Comic Sans MS"/>
                <a:cs typeface="Calibri" panose="020F0502020204030204"/>
              </a:rPr>
              <a:t>Institute of Health Visiting (2023). </a:t>
            </a:r>
            <a:r>
              <a:rPr lang="en-US" sz="1200" i="1" dirty="0">
                <a:solidFill>
                  <a:srgbClr val="2C3E50"/>
                </a:solidFill>
                <a:latin typeface="Comic Sans MS"/>
                <a:cs typeface="Calibri" panose="020F0502020204030204"/>
              </a:rPr>
              <a:t>Health visitor survey finds that more babies and young children are missing out on the government’s promise of the ‘best start in life’</a:t>
            </a:r>
            <a:r>
              <a:rPr lang="en-US" sz="1200" dirty="0">
                <a:solidFill>
                  <a:srgbClr val="2C3E50"/>
                </a:solidFill>
                <a:latin typeface="Comic Sans MS"/>
                <a:cs typeface="Calibri" panose="020F0502020204030204"/>
              </a:rPr>
              <a:t>. (online) IHV. </a:t>
            </a:r>
            <a:endParaRPr lang="en-US">
              <a:cs typeface="Calibri"/>
            </a:endParaRPr>
          </a:p>
          <a:p>
            <a:pPr marL="0" indent="0">
              <a:lnSpc>
                <a:spcPct val="100000"/>
              </a:lnSpc>
              <a:spcBef>
                <a:spcPts val="0"/>
              </a:spcBef>
              <a:buNone/>
            </a:pPr>
            <a:r>
              <a:rPr lang="en-US" sz="1200" dirty="0">
                <a:solidFill>
                  <a:srgbClr val="2C3E50"/>
                </a:solidFill>
                <a:latin typeface="Comic Sans MS"/>
                <a:cs typeface="Calibri" panose="020F0502020204030204"/>
              </a:rPr>
              <a:t>(Accessed 20th January 2024).</a:t>
            </a:r>
          </a:p>
          <a:p>
            <a:pPr marL="0" indent="0">
              <a:lnSpc>
                <a:spcPct val="100000"/>
              </a:lnSpc>
              <a:spcBef>
                <a:spcPts val="0"/>
              </a:spcBef>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2"/>
              </a:rPr>
              <a:t>https://ihv.org.uk/news-and-views/news/health-visitor-survey-finds-that-more-babies-and-young-children-are-missing-out-on-the-governments-promise-of-the-best-start-in-life/</a:t>
            </a:r>
            <a:r>
              <a:rPr lang="en-US" sz="1200" dirty="0">
                <a:solidFill>
                  <a:srgbClr val="2C3E50"/>
                </a:solidFill>
                <a:latin typeface="Comic Sans MS"/>
                <a:cs typeface="Calibri" panose="020F0502020204030204"/>
              </a:rPr>
              <a:t>.</a:t>
            </a:r>
          </a:p>
          <a:p>
            <a:pPr marL="0" indent="0">
              <a:lnSpc>
                <a:spcPct val="100000"/>
              </a:lnSpc>
              <a:spcBef>
                <a:spcPts val="0"/>
              </a:spcBef>
              <a:buNone/>
            </a:pPr>
            <a:endParaRPr lang="en-US" sz="1200" dirty="0">
              <a:solidFill>
                <a:srgbClr val="2C3E50"/>
              </a:solidFill>
              <a:latin typeface="Comic Sans MS"/>
              <a:cs typeface="Calibri" panose="020F0502020204030204"/>
            </a:endParaRPr>
          </a:p>
          <a:p>
            <a:pPr marL="0" indent="0">
              <a:lnSpc>
                <a:spcPct val="100000"/>
              </a:lnSpc>
              <a:spcBef>
                <a:spcPts val="0"/>
              </a:spcBef>
              <a:buNone/>
            </a:pPr>
            <a:r>
              <a:rPr lang="en-US" sz="1200" dirty="0">
                <a:solidFill>
                  <a:srgbClr val="2C3E50"/>
                </a:solidFill>
                <a:latin typeface="Comic Sans MS"/>
                <a:cs typeface="Calibri" panose="020F0502020204030204"/>
              </a:rPr>
              <a:t>Jones, M. (2023). </a:t>
            </a:r>
            <a:r>
              <a:rPr lang="en-US" sz="1200" i="1" dirty="0">
                <a:solidFill>
                  <a:srgbClr val="2C3E50"/>
                </a:solidFill>
                <a:latin typeface="Comic Sans MS"/>
                <a:cs typeface="Calibri" panose="020F0502020204030204"/>
              </a:rPr>
              <a:t>The Ultimate Guide to Montessori Education</a:t>
            </a:r>
            <a:r>
              <a:rPr lang="en-US" sz="1200" dirty="0">
                <a:solidFill>
                  <a:srgbClr val="2C3E50"/>
                </a:solidFill>
                <a:latin typeface="Comic Sans MS"/>
                <a:cs typeface="Calibri" panose="020F0502020204030204"/>
              </a:rPr>
              <a:t>. (online). (Image). Oxbridge. </a:t>
            </a:r>
          </a:p>
          <a:p>
            <a:pPr marL="0" indent="0">
              <a:lnSpc>
                <a:spcPct val="100000"/>
              </a:lnSpc>
              <a:spcBef>
                <a:spcPts val="0"/>
              </a:spcBef>
              <a:buNone/>
            </a:pPr>
            <a:r>
              <a:rPr lang="en-US" sz="1200" dirty="0">
                <a:solidFill>
                  <a:srgbClr val="2C3E50"/>
                </a:solidFill>
                <a:latin typeface="Comic Sans MS"/>
                <a:cs typeface="Calibri" panose="020F0502020204030204"/>
              </a:rPr>
              <a:t>(Accessed 20th January 2024).</a:t>
            </a:r>
          </a:p>
          <a:p>
            <a:pPr marL="0" indent="0">
              <a:lnSpc>
                <a:spcPct val="100000"/>
              </a:lnSpc>
              <a:spcBef>
                <a:spcPts val="0"/>
              </a:spcBef>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3"/>
              </a:rPr>
              <a:t>https://oxbridgehomelearning.uk/blog/what-is-a-montessori-school/</a:t>
            </a:r>
            <a:r>
              <a:rPr lang="en-US" sz="1200" dirty="0">
                <a:solidFill>
                  <a:srgbClr val="2C3E50"/>
                </a:solidFill>
                <a:latin typeface="Comic Sans MS"/>
                <a:cs typeface="Calibri" panose="020F0502020204030204"/>
              </a:rPr>
              <a:t>.</a:t>
            </a:r>
          </a:p>
          <a:p>
            <a:pPr marL="0" indent="0">
              <a:lnSpc>
                <a:spcPct val="100000"/>
              </a:lnSpc>
              <a:spcBef>
                <a:spcPts val="0"/>
              </a:spcBef>
              <a:buNone/>
            </a:pPr>
            <a:endParaRPr lang="en-US" sz="1200" dirty="0">
              <a:solidFill>
                <a:srgbClr val="2C3E50"/>
              </a:solidFill>
              <a:latin typeface="Comic Sans MS"/>
              <a:cs typeface="Calibri" panose="020F0502020204030204"/>
            </a:endParaRPr>
          </a:p>
          <a:p>
            <a:pPr marL="0" indent="0">
              <a:lnSpc>
                <a:spcPct val="100000"/>
              </a:lnSpc>
              <a:spcBef>
                <a:spcPts val="0"/>
              </a:spcBef>
              <a:buNone/>
            </a:pPr>
            <a:r>
              <a:rPr lang="en-US" sz="1200" dirty="0">
                <a:solidFill>
                  <a:srgbClr val="2C3E50"/>
                </a:solidFill>
                <a:latin typeface="Comic Sans MS"/>
                <a:cs typeface="Calibri" panose="020F0502020204030204"/>
              </a:rPr>
              <a:t>Kayla (2022). </a:t>
            </a:r>
            <a:r>
              <a:rPr lang="en-US" sz="1200" i="1" dirty="0">
                <a:solidFill>
                  <a:srgbClr val="2C3E50"/>
                </a:solidFill>
                <a:latin typeface="Comic Sans MS"/>
                <a:cs typeface="Calibri" panose="020F0502020204030204"/>
              </a:rPr>
              <a:t>Make Easy High Contrast Cards For Your Newborn Baby</a:t>
            </a:r>
            <a:r>
              <a:rPr lang="en-US" sz="1200" dirty="0">
                <a:solidFill>
                  <a:srgbClr val="2C3E50"/>
                </a:solidFill>
                <a:latin typeface="Comic Sans MS"/>
                <a:cs typeface="Calibri" panose="020F0502020204030204"/>
              </a:rPr>
              <a:t>. (online) (Image)</a:t>
            </a:r>
            <a:endParaRPr lang="en-US">
              <a:cs typeface="Calibri"/>
            </a:endParaRPr>
          </a:p>
          <a:p>
            <a:pPr marL="0" indent="0">
              <a:lnSpc>
                <a:spcPct val="100000"/>
              </a:lnSpc>
              <a:spcBef>
                <a:spcPts val="0"/>
              </a:spcBef>
              <a:buNone/>
            </a:pPr>
            <a:r>
              <a:rPr lang="en-US" sz="1200" dirty="0">
                <a:solidFill>
                  <a:srgbClr val="2C3E50"/>
                </a:solidFill>
                <a:latin typeface="Comic Sans MS"/>
                <a:cs typeface="Calibri" panose="020F0502020204030204"/>
              </a:rPr>
              <a:t>(Accessed 20th January 2024).</a:t>
            </a:r>
          </a:p>
          <a:p>
            <a:pPr marL="0" indent="0">
              <a:lnSpc>
                <a:spcPct val="100000"/>
              </a:lnSpc>
              <a:spcBef>
                <a:spcPts val="0"/>
              </a:spcBef>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4"/>
              </a:rPr>
              <a:t>https://keeptoddlersbusy.com/high-contrast-cards-for-your-newborn-baby/</a:t>
            </a:r>
            <a:r>
              <a:rPr lang="en-US" sz="1200" dirty="0">
                <a:solidFill>
                  <a:srgbClr val="2C3E50"/>
                </a:solidFill>
                <a:latin typeface="Comic Sans MS"/>
                <a:cs typeface="Calibri" panose="020F0502020204030204"/>
              </a:rPr>
              <a:t> </a:t>
            </a:r>
          </a:p>
          <a:p>
            <a:pPr>
              <a:buNone/>
            </a:pPr>
            <a:r>
              <a:rPr lang="en-US" sz="1200" dirty="0" err="1">
                <a:solidFill>
                  <a:srgbClr val="2C3E50"/>
                </a:solidFill>
                <a:latin typeface="Comic Sans MS"/>
                <a:cs typeface="Calibri" panose="020F0502020204030204"/>
              </a:rPr>
              <a:t>Kanekin</a:t>
            </a:r>
            <a:r>
              <a:rPr lang="en-US" sz="1200" dirty="0">
                <a:solidFill>
                  <a:srgbClr val="2C3E50"/>
                </a:solidFill>
                <a:latin typeface="Comic Sans MS"/>
                <a:cs typeface="Calibri" panose="020F0502020204030204"/>
              </a:rPr>
              <a:t> (2019). </a:t>
            </a:r>
            <a:r>
              <a:rPr lang="en-US" sz="1200" i="1" dirty="0">
                <a:solidFill>
                  <a:srgbClr val="2C3E50"/>
                </a:solidFill>
                <a:latin typeface="Comic Sans MS"/>
                <a:cs typeface="Calibri" panose="020F0502020204030204"/>
              </a:rPr>
              <a:t>What is the first 1,000 days of life?</a:t>
            </a:r>
            <a:r>
              <a:rPr lang="en-US" sz="1200" dirty="0">
                <a:solidFill>
                  <a:srgbClr val="2C3E50"/>
                </a:solidFill>
                <a:latin typeface="Comic Sans MS"/>
                <a:cs typeface="Calibri" panose="020F0502020204030204"/>
              </a:rPr>
              <a:t> (online) Idsmed.com. </a:t>
            </a:r>
            <a:endParaRPr lang="en-US" dirty="0">
              <a:cs typeface="Calibri"/>
            </a:endParaRPr>
          </a:p>
          <a:p>
            <a:pPr>
              <a:buNone/>
            </a:pPr>
            <a:r>
              <a:rPr lang="en-US" sz="1200" dirty="0">
                <a:solidFill>
                  <a:srgbClr val="2C3E50"/>
                </a:solidFill>
                <a:latin typeface="Comic Sans MS"/>
                <a:cs typeface="Calibri" panose="020F0502020204030204"/>
              </a:rPr>
              <a:t>(Accessed 4th December 2023).</a:t>
            </a:r>
          </a:p>
          <a:p>
            <a:pPr>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5"/>
              </a:rPr>
              <a:t>https://www.idsmed.com/news/what-is-the-first-1000-days-of-life/462.html</a:t>
            </a:r>
            <a:endParaRPr lang="en-US" sz="1200" dirty="0">
              <a:solidFill>
                <a:srgbClr val="2C3E50"/>
              </a:solidFill>
              <a:latin typeface="Comic Sans MS"/>
              <a:cs typeface="Calibri" panose="020F0502020204030204"/>
            </a:endParaRPr>
          </a:p>
          <a:p>
            <a:pPr>
              <a:buNone/>
            </a:pPr>
            <a:r>
              <a:rPr lang="en-US" sz="1200" dirty="0">
                <a:solidFill>
                  <a:srgbClr val="2C3E50"/>
                </a:solidFill>
                <a:latin typeface="Comic Sans MS"/>
                <a:cs typeface="Calibri" panose="020F0502020204030204"/>
              </a:rPr>
              <a:t>Lime Green Tangerine (n.d.). </a:t>
            </a:r>
            <a:r>
              <a:rPr lang="en-US" sz="1200" i="1" dirty="0">
                <a:solidFill>
                  <a:srgbClr val="2C3E50"/>
                </a:solidFill>
                <a:latin typeface="Comic Sans MS"/>
                <a:cs typeface="Calibri" panose="020F0502020204030204"/>
              </a:rPr>
              <a:t>Early Years</a:t>
            </a:r>
            <a:r>
              <a:rPr lang="en-US" sz="1200" dirty="0">
                <a:solidFill>
                  <a:srgbClr val="2C3E50"/>
                </a:solidFill>
                <a:latin typeface="Comic Sans MS"/>
                <a:cs typeface="Calibri" panose="020F0502020204030204"/>
              </a:rPr>
              <a:t>. (online)</a:t>
            </a:r>
            <a:endParaRPr lang="en-US" dirty="0">
              <a:cs typeface="Calibri"/>
            </a:endParaRPr>
          </a:p>
          <a:p>
            <a:pPr marL="0" indent="0">
              <a:lnSpc>
                <a:spcPct val="100000"/>
              </a:lnSpc>
              <a:spcBef>
                <a:spcPts val="0"/>
              </a:spcBef>
              <a:buNone/>
            </a:pPr>
            <a:r>
              <a:rPr lang="en-US" sz="1200" dirty="0">
                <a:solidFill>
                  <a:srgbClr val="2C3E50"/>
                </a:solidFill>
                <a:latin typeface="Comic Sans MS"/>
                <a:cs typeface="Calibri" panose="020F0502020204030204"/>
              </a:rPr>
              <a:t>(Accessed 20th January 2024).</a:t>
            </a:r>
          </a:p>
          <a:p>
            <a:pPr marL="0" indent="0">
              <a:lnSpc>
                <a:spcPct val="100000"/>
              </a:lnSpc>
              <a:spcBef>
                <a:spcPts val="0"/>
              </a:spcBef>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6"/>
              </a:rPr>
              <a:t>https://www.childreninwales.org.uk/professionals/our-work/early-years/</a:t>
            </a:r>
            <a:r>
              <a:rPr lang="en-US" sz="1200" dirty="0">
                <a:solidFill>
                  <a:srgbClr val="2C3E50"/>
                </a:solidFill>
                <a:latin typeface="Comic Sans MS"/>
                <a:cs typeface="Calibri" panose="020F0502020204030204"/>
              </a:rPr>
              <a:t>.</a:t>
            </a:r>
          </a:p>
          <a:p>
            <a:pPr marL="0" indent="0">
              <a:buNone/>
            </a:pPr>
            <a:r>
              <a:rPr lang="en-US" sz="1200" dirty="0">
                <a:solidFill>
                  <a:srgbClr val="2C3E50"/>
                </a:solidFill>
                <a:latin typeface="Comic Sans MS"/>
                <a:cs typeface="Calibri" panose="020F0502020204030204"/>
              </a:rPr>
              <a:t>Maternal Life International. (n.d.). </a:t>
            </a:r>
            <a:r>
              <a:rPr lang="en-US" sz="1200" i="1" dirty="0">
                <a:solidFill>
                  <a:srgbClr val="2C3E50"/>
                </a:solidFill>
                <a:latin typeface="Comic Sans MS"/>
                <a:cs typeface="Calibri" panose="020F0502020204030204"/>
              </a:rPr>
              <a:t>A Journey of a Thousand Days</a:t>
            </a:r>
            <a:r>
              <a:rPr lang="en-US" sz="1200" dirty="0">
                <a:solidFill>
                  <a:srgbClr val="2C3E50"/>
                </a:solidFill>
                <a:latin typeface="Comic Sans MS"/>
                <a:cs typeface="Calibri" panose="020F0502020204030204"/>
              </a:rPr>
              <a:t>. (online) (Image)</a:t>
            </a:r>
            <a:endParaRPr lang="en-US" dirty="0">
              <a:ea typeface="Calibri"/>
              <a:cs typeface="Calibri"/>
            </a:endParaRPr>
          </a:p>
          <a:p>
            <a:pPr>
              <a:buNone/>
            </a:pPr>
            <a:r>
              <a:rPr lang="en-US" sz="1200" dirty="0">
                <a:solidFill>
                  <a:srgbClr val="2C3E50"/>
                </a:solidFill>
                <a:latin typeface="Comic Sans MS"/>
                <a:cs typeface="Calibri" panose="020F0502020204030204"/>
              </a:rPr>
              <a:t>(Accessed 4th December 2023).</a:t>
            </a:r>
          </a:p>
          <a:p>
            <a:pPr>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7"/>
              </a:rPr>
              <a:t>https://www.maternallifeonline.org/a-journey-of-a-thousand-days</a:t>
            </a:r>
            <a:endParaRPr lang="en-US" sz="1200" dirty="0">
              <a:solidFill>
                <a:srgbClr val="2C3E50"/>
              </a:solidFill>
              <a:latin typeface="Comic Sans MS"/>
              <a:cs typeface="Calibri" panose="020F0502020204030204"/>
            </a:endParaRPr>
          </a:p>
          <a:p>
            <a:pPr>
              <a:buNone/>
            </a:pPr>
            <a:r>
              <a:rPr lang="en-US" sz="1200" dirty="0">
                <a:solidFill>
                  <a:srgbClr val="2C3E50"/>
                </a:solidFill>
                <a:latin typeface="Comic Sans MS"/>
                <a:cs typeface="Calibri" panose="020F0502020204030204"/>
              </a:rPr>
              <a:t>Mosher, D. (n.d.). </a:t>
            </a:r>
            <a:r>
              <a:rPr lang="en-US" sz="1200" i="1" dirty="0">
                <a:solidFill>
                  <a:srgbClr val="2C3E50"/>
                </a:solidFill>
                <a:latin typeface="Comic Sans MS"/>
                <a:cs typeface="Calibri" panose="020F0502020204030204"/>
              </a:rPr>
              <a:t>Babies can see and hear a lot more inside the womb than you might suspect</a:t>
            </a:r>
            <a:r>
              <a:rPr lang="en-US" sz="1200" dirty="0">
                <a:solidFill>
                  <a:srgbClr val="2C3E50"/>
                </a:solidFill>
                <a:latin typeface="Comic Sans MS"/>
                <a:cs typeface="Calibri" panose="020F0502020204030204"/>
              </a:rPr>
              <a:t>. (online) Business Insider. </a:t>
            </a:r>
            <a:endParaRPr lang="en-US" dirty="0">
              <a:cs typeface="Calibri"/>
            </a:endParaRPr>
          </a:p>
          <a:p>
            <a:pPr marL="0" indent="0">
              <a:buNone/>
            </a:pPr>
            <a:r>
              <a:rPr lang="en-US" sz="1200" dirty="0">
                <a:solidFill>
                  <a:srgbClr val="2C3E50"/>
                </a:solidFill>
                <a:latin typeface="Comic Sans MS"/>
                <a:cs typeface="Calibri" panose="020F0502020204030204"/>
              </a:rPr>
              <a:t>(Accessed 5th December 2023).</a:t>
            </a:r>
          </a:p>
          <a:p>
            <a:pPr marL="0" indent="0">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8"/>
              </a:rPr>
              <a:t>https://www.businessinsider.com/fetus-vision-hearing-development-uterus-2016-9?r=US&amp;IR=T</a:t>
            </a:r>
            <a:r>
              <a:rPr lang="en-US" sz="1200" dirty="0">
                <a:solidFill>
                  <a:srgbClr val="2C3E50"/>
                </a:solidFill>
                <a:latin typeface="Comic Sans MS"/>
                <a:cs typeface="Calibri" panose="020F0502020204030204"/>
              </a:rPr>
              <a:t>.</a:t>
            </a:r>
          </a:p>
          <a:p>
            <a:pPr marL="0" indent="0">
              <a:buNone/>
            </a:pPr>
            <a:r>
              <a:rPr lang="en-US" sz="1200" dirty="0">
                <a:solidFill>
                  <a:srgbClr val="2C3E50"/>
                </a:solidFill>
                <a:latin typeface="Comic Sans MS"/>
                <a:cs typeface="Calibri" panose="020F0502020204030204"/>
              </a:rPr>
              <a:t>My Teaching Cupboard (n.d.). </a:t>
            </a:r>
            <a:r>
              <a:rPr lang="en-US" sz="1200" i="1" dirty="0">
                <a:solidFill>
                  <a:srgbClr val="2C3E50"/>
                </a:solidFill>
                <a:latin typeface="Comic Sans MS"/>
                <a:cs typeface="Calibri" panose="020F0502020204030204"/>
              </a:rPr>
              <a:t>Developmental Stages of Play - Piaget</a:t>
            </a:r>
            <a:r>
              <a:rPr lang="en-US" sz="1200" dirty="0">
                <a:solidFill>
                  <a:srgbClr val="2C3E50"/>
                </a:solidFill>
                <a:latin typeface="Comic Sans MS"/>
                <a:cs typeface="Calibri" panose="020F0502020204030204"/>
              </a:rPr>
              <a:t>. (online) (Image) My Teaching Cupboard. </a:t>
            </a:r>
          </a:p>
          <a:p>
            <a:pPr marL="0" indent="0">
              <a:lnSpc>
                <a:spcPct val="100000"/>
              </a:lnSpc>
              <a:spcBef>
                <a:spcPts val="0"/>
              </a:spcBef>
              <a:buNone/>
            </a:pPr>
            <a:r>
              <a:rPr lang="en-US" sz="1200" dirty="0">
                <a:solidFill>
                  <a:srgbClr val="2C3E50"/>
                </a:solidFill>
                <a:latin typeface="Comic Sans MS"/>
                <a:cs typeface="Calibri" panose="020F0502020204030204"/>
              </a:rPr>
              <a:t>(Accessed 20th January 2024).</a:t>
            </a:r>
          </a:p>
          <a:p>
            <a:pPr marL="0" indent="0">
              <a:lnSpc>
                <a:spcPct val="100000"/>
              </a:lnSpc>
              <a:spcBef>
                <a:spcPts val="0"/>
              </a:spcBef>
              <a:buNone/>
            </a:pPr>
            <a:r>
              <a:rPr lang="en-US" sz="1200" dirty="0">
                <a:solidFill>
                  <a:srgbClr val="2C3E50"/>
                </a:solidFill>
                <a:latin typeface="Comic Sans MS"/>
                <a:cs typeface="Calibri" panose="020F0502020204030204"/>
              </a:rPr>
              <a:t>Available at: </a:t>
            </a:r>
            <a:r>
              <a:rPr lang="en-US" sz="1200" dirty="0">
                <a:solidFill>
                  <a:srgbClr val="000000"/>
                </a:solidFill>
                <a:latin typeface="Comic Sans MS"/>
                <a:cs typeface="Calibri" panose="020F0502020204030204"/>
                <a:hlinkClick r:id="rId9"/>
              </a:rPr>
              <a:t>https://www.myteachingcupboard.com/blog/developmental-stages-of-play-piaget</a:t>
            </a:r>
            <a:r>
              <a:rPr lang="en-US" sz="1200" dirty="0">
                <a:solidFill>
                  <a:srgbClr val="2C3E50"/>
                </a:solidFill>
                <a:latin typeface="Comic Sans MS"/>
                <a:cs typeface="Calibri" panose="020F0502020204030204"/>
              </a:rPr>
              <a:t>.</a:t>
            </a:r>
          </a:p>
          <a:p>
            <a:pPr marL="0" indent="0">
              <a:lnSpc>
                <a:spcPct val="100000"/>
              </a:lnSpc>
              <a:spcBef>
                <a:spcPts val="0"/>
              </a:spcBef>
              <a:buNone/>
            </a:pPr>
            <a:endParaRPr lang="en-US" sz="1200">
              <a:solidFill>
                <a:srgbClr val="2C3E50"/>
              </a:solidFill>
              <a:latin typeface="Comic Sans MS"/>
              <a:cs typeface="Calibri" panose="020F0502020204030204"/>
            </a:endParaRPr>
          </a:p>
          <a:p>
            <a:pPr marL="0" indent="0">
              <a:lnSpc>
                <a:spcPct val="100000"/>
              </a:lnSpc>
              <a:spcBef>
                <a:spcPts val="0"/>
              </a:spcBef>
              <a:buNone/>
            </a:pPr>
            <a:endParaRPr lang="en-US" sz="1200">
              <a:solidFill>
                <a:srgbClr val="2C3E50"/>
              </a:solidFill>
              <a:latin typeface="Comic Sans MS"/>
              <a:cs typeface="Calibri" panose="020F0502020204030204"/>
            </a:endParaRPr>
          </a:p>
        </p:txBody>
      </p:sp>
    </p:spTree>
    <p:extLst>
      <p:ext uri="{BB962C8B-B14F-4D97-AF65-F5344CB8AC3E}">
        <p14:creationId xmlns:p14="http://schemas.microsoft.com/office/powerpoint/2010/main" val="1587540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977ECA-2FA6-6800-26E8-443376AAA63C}"/>
              </a:ext>
            </a:extLst>
          </p:cNvPr>
          <p:cNvSpPr>
            <a:spLocks noGrp="1"/>
          </p:cNvSpPr>
          <p:nvPr>
            <p:ph idx="1"/>
          </p:nvPr>
        </p:nvSpPr>
        <p:spPr>
          <a:xfrm>
            <a:off x="63528" y="55152"/>
            <a:ext cx="11958588" cy="6764553"/>
          </a:xfrm>
        </p:spPr>
        <p:txBody>
          <a:bodyPr vert="horz" lIns="91440" tIns="45720" rIns="91440" bIns="45720" rtlCol="0" anchor="t">
            <a:noAutofit/>
          </a:bodyPr>
          <a:lstStyle/>
          <a:p>
            <a:pPr marL="0" indent="0">
              <a:lnSpc>
                <a:spcPct val="100000"/>
              </a:lnSpc>
              <a:spcBef>
                <a:spcPts val="0"/>
              </a:spcBef>
              <a:buNone/>
            </a:pPr>
            <a:r>
              <a:rPr lang="en-US" sz="1200" dirty="0">
                <a:solidFill>
                  <a:srgbClr val="2C3E50"/>
                </a:solidFill>
                <a:latin typeface="Comic Sans MS"/>
                <a:ea typeface="Cambria"/>
                <a:cs typeface="Calibri"/>
              </a:rPr>
              <a:t>naitreetgrandir.com. (n.d.). </a:t>
            </a:r>
            <a:r>
              <a:rPr lang="en-US" sz="1200" i="1" dirty="0">
                <a:solidFill>
                  <a:srgbClr val="2C3E50"/>
                </a:solidFill>
                <a:latin typeface="Comic Sans MS"/>
                <a:ea typeface="Cambria"/>
                <a:cs typeface="Calibri"/>
              </a:rPr>
              <a:t>1.5–2 years old: Gross motor skill development</a:t>
            </a:r>
            <a:r>
              <a:rPr lang="en-US" sz="1200" dirty="0">
                <a:solidFill>
                  <a:srgbClr val="2C3E50"/>
                </a:solidFill>
                <a:latin typeface="Comic Sans MS"/>
                <a:ea typeface="Cambria"/>
                <a:cs typeface="Calibri"/>
              </a:rPr>
              <a:t>. (online) (Image)</a:t>
            </a:r>
          </a:p>
          <a:p>
            <a:pPr>
              <a:buNone/>
            </a:pPr>
            <a:r>
              <a:rPr lang="en-US" sz="1200" dirty="0">
                <a:solidFill>
                  <a:srgbClr val="2C3E50"/>
                </a:solidFill>
                <a:latin typeface="Comic Sans MS"/>
                <a:ea typeface="Cambria"/>
                <a:cs typeface="Calibri"/>
              </a:rPr>
              <a:t>(Accessed 18th January 2024).</a:t>
            </a:r>
          </a:p>
          <a:p>
            <a:pPr>
              <a:buNone/>
            </a:pPr>
            <a:r>
              <a:rPr lang="en-US" sz="1200" dirty="0">
                <a:solidFill>
                  <a:srgbClr val="2C3E50"/>
                </a:solidFill>
                <a:latin typeface="Comic Sans MS"/>
                <a:ea typeface="Cambria"/>
                <a:cs typeface="Calibri"/>
              </a:rPr>
              <a:t>Available at: </a:t>
            </a:r>
            <a:r>
              <a:rPr lang="en-US" sz="1200" dirty="0">
                <a:solidFill>
                  <a:srgbClr val="000000"/>
                </a:solidFill>
                <a:latin typeface="Comic Sans MS"/>
                <a:ea typeface="Cambria"/>
                <a:cs typeface="Calibri"/>
                <a:hlinkClick r:id="rId2"/>
              </a:rPr>
              <a:t>https://naitreetgrandir.com/en/step/1-3-years/development/19-24-months/toddler-gross-motor-skill-development-19-24-months</a:t>
            </a:r>
            <a:endParaRPr lang="en-US" sz="1200" dirty="0">
              <a:solidFill>
                <a:srgbClr val="2C3E50"/>
              </a:solidFill>
              <a:latin typeface="Comic Sans MS"/>
              <a:ea typeface="Cambria"/>
              <a:cs typeface="Calibri"/>
            </a:endParaRPr>
          </a:p>
          <a:p>
            <a:pPr>
              <a:buNone/>
            </a:pPr>
            <a:r>
              <a:rPr lang="en-US" sz="1200" dirty="0">
                <a:solidFill>
                  <a:srgbClr val="2C3E50"/>
                </a:solidFill>
                <a:latin typeface="Comic Sans MS"/>
                <a:ea typeface="Cambria"/>
                <a:cs typeface="Calibri"/>
              </a:rPr>
              <a:t>NSPCC (2021). </a:t>
            </a:r>
            <a:r>
              <a:rPr lang="en-US" sz="1200" i="1" dirty="0">
                <a:solidFill>
                  <a:srgbClr val="2C3E50"/>
                </a:solidFill>
                <a:latin typeface="Comic Sans MS"/>
                <a:ea typeface="Cambria"/>
                <a:cs typeface="Calibri"/>
              </a:rPr>
              <a:t>Attachment and child development</a:t>
            </a:r>
            <a:r>
              <a:rPr lang="en-US" sz="1200" dirty="0">
                <a:solidFill>
                  <a:srgbClr val="2C3E50"/>
                </a:solidFill>
                <a:latin typeface="Comic Sans MS"/>
                <a:ea typeface="Cambria"/>
                <a:cs typeface="Calibri"/>
              </a:rPr>
              <a:t>. (online) NSPCC Learning. </a:t>
            </a:r>
            <a:endParaRPr lang="en-US">
              <a:cs typeface="Calibri"/>
            </a:endParaRPr>
          </a:p>
          <a:p>
            <a:pPr>
              <a:buNone/>
            </a:pPr>
            <a:r>
              <a:rPr lang="en-US" sz="1200" dirty="0">
                <a:solidFill>
                  <a:srgbClr val="2C3E50"/>
                </a:solidFill>
                <a:latin typeface="Comic Sans MS"/>
                <a:ea typeface="Cambria"/>
                <a:cs typeface="Calibri"/>
              </a:rPr>
              <a:t>(Accessed 8th January 2024).</a:t>
            </a:r>
          </a:p>
          <a:p>
            <a:pPr>
              <a:buNone/>
            </a:pPr>
            <a:r>
              <a:rPr lang="en-US" sz="1200" dirty="0">
                <a:solidFill>
                  <a:srgbClr val="2C3E50"/>
                </a:solidFill>
                <a:latin typeface="Comic Sans MS"/>
                <a:ea typeface="Cambria"/>
                <a:cs typeface="Calibri"/>
              </a:rPr>
              <a:t>Available at: </a:t>
            </a:r>
            <a:r>
              <a:rPr lang="en-US" sz="1200" dirty="0">
                <a:solidFill>
                  <a:srgbClr val="000000"/>
                </a:solidFill>
                <a:latin typeface="Comic Sans MS"/>
                <a:ea typeface="Cambria"/>
                <a:cs typeface="Calibri"/>
                <a:hlinkClick r:id="rId3"/>
              </a:rPr>
              <a:t>https://learning.nspcc.org.uk/child-health-development/attachment-early-years</a:t>
            </a:r>
            <a:r>
              <a:rPr lang="en-US" sz="1200" dirty="0">
                <a:solidFill>
                  <a:srgbClr val="2C3E50"/>
                </a:solidFill>
                <a:latin typeface="Comic Sans MS"/>
                <a:ea typeface="Cambria"/>
                <a:cs typeface="Calibri"/>
              </a:rPr>
              <a:t>.</a:t>
            </a:r>
          </a:p>
          <a:p>
            <a:pPr marL="0" indent="0">
              <a:lnSpc>
                <a:spcPct val="100000"/>
              </a:lnSpc>
              <a:spcBef>
                <a:spcPts val="0"/>
              </a:spcBef>
              <a:buNone/>
            </a:pPr>
            <a:endParaRPr lang="en-US" sz="1200">
              <a:solidFill>
                <a:srgbClr val="2C3E50"/>
              </a:solidFill>
              <a:latin typeface="Comic Sans MS"/>
              <a:ea typeface="Cambria"/>
              <a:cs typeface="Calibri"/>
            </a:endParaRPr>
          </a:p>
          <a:p>
            <a:pPr marL="0" indent="0">
              <a:lnSpc>
                <a:spcPct val="100000"/>
              </a:lnSpc>
              <a:spcBef>
                <a:spcPts val="0"/>
              </a:spcBef>
              <a:buNone/>
            </a:pPr>
            <a:r>
              <a:rPr lang="en-US" sz="1200" dirty="0">
                <a:solidFill>
                  <a:srgbClr val="2C3E50"/>
                </a:solidFill>
                <a:latin typeface="Comic Sans MS"/>
                <a:ea typeface="Cambria"/>
                <a:cs typeface="Calibri"/>
              </a:rPr>
              <a:t>Ovia Health. (n.d.). </a:t>
            </a:r>
            <a:r>
              <a:rPr lang="en-US" sz="1200" i="1" dirty="0">
                <a:solidFill>
                  <a:srgbClr val="2C3E50"/>
                </a:solidFill>
                <a:latin typeface="Comic Sans MS"/>
                <a:ea typeface="Cambria"/>
                <a:cs typeface="Calibri"/>
              </a:rPr>
              <a:t>Fun and games: Blowing bubbles</a:t>
            </a:r>
            <a:r>
              <a:rPr lang="en-US" sz="1200" dirty="0">
                <a:solidFill>
                  <a:srgbClr val="2C3E50"/>
                </a:solidFill>
                <a:latin typeface="Comic Sans MS"/>
                <a:ea typeface="Cambria"/>
                <a:cs typeface="Calibri"/>
              </a:rPr>
              <a:t>. (online) (Image)</a:t>
            </a:r>
            <a:endParaRPr lang="en-US" dirty="0">
              <a:cs typeface="Calibri"/>
            </a:endParaRPr>
          </a:p>
          <a:p>
            <a:pPr marL="0" indent="0">
              <a:lnSpc>
                <a:spcPct val="100000"/>
              </a:lnSpc>
              <a:spcBef>
                <a:spcPts val="0"/>
              </a:spcBef>
              <a:buNone/>
            </a:pPr>
            <a:r>
              <a:rPr lang="en-US" sz="1200" dirty="0">
                <a:solidFill>
                  <a:srgbClr val="2C3E50"/>
                </a:solidFill>
                <a:latin typeface="Comic Sans MS"/>
                <a:ea typeface="Cambria"/>
                <a:cs typeface="Calibri"/>
              </a:rPr>
              <a:t>(Accessed 18th January 2024).</a:t>
            </a:r>
          </a:p>
          <a:p>
            <a:pPr marL="0" indent="0">
              <a:lnSpc>
                <a:spcPct val="100000"/>
              </a:lnSpc>
              <a:spcBef>
                <a:spcPts val="0"/>
              </a:spcBef>
              <a:buNone/>
            </a:pPr>
            <a:r>
              <a:rPr lang="en-US" sz="1200" dirty="0">
                <a:solidFill>
                  <a:srgbClr val="2C3E50"/>
                </a:solidFill>
                <a:latin typeface="Comic Sans MS"/>
                <a:ea typeface="Cambria"/>
                <a:cs typeface="Calibri"/>
              </a:rPr>
              <a:t>Available at: </a:t>
            </a:r>
            <a:r>
              <a:rPr lang="en-US" sz="1200" dirty="0">
                <a:solidFill>
                  <a:srgbClr val="000000"/>
                </a:solidFill>
                <a:latin typeface="Comic Sans MS"/>
                <a:ea typeface="Cambria"/>
                <a:cs typeface="Calibri"/>
                <a:hlinkClick r:id="rId4"/>
              </a:rPr>
              <a:t>https://www.oviahealth.com/guide/102458/parenting-fun-and-games-blowing-bubbles/</a:t>
            </a:r>
            <a:endParaRPr lang="en-US" sz="1200" dirty="0">
              <a:solidFill>
                <a:srgbClr val="2C3E50"/>
              </a:solidFill>
              <a:latin typeface="Comic Sans MS"/>
              <a:ea typeface="Cambria"/>
              <a:cs typeface="Calibri"/>
            </a:endParaRPr>
          </a:p>
          <a:p>
            <a:pPr marL="0" indent="0">
              <a:lnSpc>
                <a:spcPct val="100000"/>
              </a:lnSpc>
              <a:spcBef>
                <a:spcPts val="0"/>
              </a:spcBef>
              <a:buNone/>
            </a:pPr>
            <a:endParaRPr lang="en-US" sz="1200">
              <a:solidFill>
                <a:srgbClr val="2C3E50"/>
              </a:solidFill>
              <a:latin typeface="Calibri"/>
              <a:ea typeface="Cambria"/>
              <a:cs typeface="Calibri"/>
            </a:endParaRPr>
          </a:p>
          <a:p>
            <a:pPr marL="0" indent="0">
              <a:lnSpc>
                <a:spcPct val="100000"/>
              </a:lnSpc>
              <a:spcBef>
                <a:spcPts val="0"/>
              </a:spcBef>
              <a:buNone/>
            </a:pPr>
            <a:r>
              <a:rPr lang="en-US" sz="1200" dirty="0">
                <a:solidFill>
                  <a:srgbClr val="2C3E50"/>
                </a:solidFill>
                <a:latin typeface="Comic Sans MS"/>
                <a:ea typeface="Cambria"/>
                <a:cs typeface="Calibri"/>
              </a:rPr>
              <a:t>Parent Lane: </a:t>
            </a:r>
            <a:r>
              <a:rPr lang="en-US" sz="1200" i="1" dirty="0">
                <a:solidFill>
                  <a:srgbClr val="2C3E50"/>
                </a:solidFill>
                <a:latin typeface="Comic Sans MS"/>
                <a:ea typeface="Cambria"/>
                <a:cs typeface="Calibri"/>
              </a:rPr>
              <a:t>Your Child’s Likely To Point At The Mirror &amp; Take Her Name While Looking At It</a:t>
            </a:r>
            <a:r>
              <a:rPr lang="en-US" sz="1200" dirty="0">
                <a:solidFill>
                  <a:srgbClr val="2C3E50"/>
                </a:solidFill>
                <a:latin typeface="Comic Sans MS"/>
                <a:ea typeface="Cambria"/>
                <a:cs typeface="Calibri"/>
              </a:rPr>
              <a:t>.(online) (Image)</a:t>
            </a:r>
          </a:p>
          <a:p>
            <a:pPr marL="0" indent="0">
              <a:lnSpc>
                <a:spcPct val="100000"/>
              </a:lnSpc>
              <a:spcBef>
                <a:spcPts val="0"/>
              </a:spcBef>
              <a:buNone/>
            </a:pPr>
            <a:r>
              <a:rPr lang="en-US" sz="1200" dirty="0">
                <a:solidFill>
                  <a:srgbClr val="000000"/>
                </a:solidFill>
                <a:latin typeface="Comic Sans MS"/>
                <a:ea typeface="Cambria"/>
                <a:cs typeface="Calibri"/>
              </a:rPr>
              <a:t>(Accessed 18th January 2024).</a:t>
            </a:r>
          </a:p>
          <a:p>
            <a:pPr marL="0" indent="0">
              <a:lnSpc>
                <a:spcPct val="100000"/>
              </a:lnSpc>
              <a:spcBef>
                <a:spcPts val="0"/>
              </a:spcBef>
              <a:buNone/>
            </a:pPr>
            <a:r>
              <a:rPr lang="en-US" sz="1200" dirty="0">
                <a:solidFill>
                  <a:srgbClr val="2C3E50"/>
                </a:solidFill>
                <a:latin typeface="Comic Sans MS"/>
                <a:ea typeface="Cambria"/>
                <a:cs typeface="Calibri"/>
              </a:rPr>
              <a:t>Available at: </a:t>
            </a:r>
            <a:r>
              <a:rPr lang="en-US" sz="1200" dirty="0">
                <a:solidFill>
                  <a:srgbClr val="000000"/>
                </a:solidFill>
                <a:latin typeface="Comic Sans MS"/>
                <a:ea typeface="Cambria"/>
                <a:cs typeface="Calibri"/>
                <a:hlinkClick r:id="rId5"/>
              </a:rPr>
              <a:t>https://www.parentlane.com/child/child-development/your-childs-likely-to-point-at-the-mirror-take-her-name-while-looking-at-it</a:t>
            </a:r>
            <a:r>
              <a:rPr lang="en-US" sz="1200" dirty="0">
                <a:solidFill>
                  <a:srgbClr val="2C3E50"/>
                </a:solidFill>
                <a:latin typeface="Comic Sans MS"/>
                <a:ea typeface="Cambria"/>
                <a:cs typeface="Calibri"/>
              </a:rPr>
              <a:t> </a:t>
            </a:r>
          </a:p>
          <a:p>
            <a:pPr marL="0" indent="0">
              <a:lnSpc>
                <a:spcPct val="100000"/>
              </a:lnSpc>
              <a:spcBef>
                <a:spcPts val="0"/>
              </a:spcBef>
              <a:buNone/>
            </a:pPr>
            <a:endParaRPr lang="en-US" sz="1200">
              <a:solidFill>
                <a:srgbClr val="000000"/>
              </a:solidFill>
              <a:latin typeface="Comic Sans MS"/>
              <a:ea typeface="Cambria"/>
              <a:cs typeface="Calibri"/>
            </a:endParaRPr>
          </a:p>
          <a:p>
            <a:pPr marL="0" indent="0">
              <a:lnSpc>
                <a:spcPct val="100000"/>
              </a:lnSpc>
              <a:spcBef>
                <a:spcPts val="0"/>
              </a:spcBef>
              <a:buNone/>
            </a:pPr>
            <a:r>
              <a:rPr lang="en-US" sz="1200" dirty="0">
                <a:solidFill>
                  <a:srgbClr val="000000"/>
                </a:solidFill>
                <a:latin typeface="Comic Sans MS"/>
                <a:ea typeface="Cambria"/>
                <a:cs typeface="Calibri"/>
                <a:hlinkClick r:id="rId6">
                  <a:extLst>
                    <a:ext uri="{A12FA001-AC4F-418D-AE19-62706E023703}">
                      <ahyp:hlinkClr xmlns:ahyp="http://schemas.microsoft.com/office/drawing/2018/hyperlinkcolor" val="tx"/>
                    </a:ext>
                  </a:extLst>
                </a:hlinkClick>
              </a:rPr>
              <a:t>www.paycor.com</a:t>
            </a:r>
            <a:r>
              <a:rPr lang="en-US" sz="1200" dirty="0">
                <a:solidFill>
                  <a:srgbClr val="2C3E50"/>
                </a:solidFill>
                <a:latin typeface="Comic Sans MS"/>
                <a:ea typeface="Cambria"/>
                <a:cs typeface="Calibri"/>
              </a:rPr>
              <a:t>. (2023). </a:t>
            </a:r>
            <a:r>
              <a:rPr lang="en-US" sz="1200" i="1" dirty="0">
                <a:solidFill>
                  <a:srgbClr val="2C3E50"/>
                </a:solidFill>
                <a:latin typeface="Comic Sans MS"/>
                <a:ea typeface="Cambria"/>
                <a:cs typeface="Calibri"/>
              </a:rPr>
              <a:t>Maternity Leave Laws by State</a:t>
            </a:r>
            <a:r>
              <a:rPr lang="en-US" sz="1200" dirty="0">
                <a:solidFill>
                  <a:srgbClr val="2C3E50"/>
                </a:solidFill>
                <a:latin typeface="Comic Sans MS"/>
                <a:ea typeface="Cambria"/>
                <a:cs typeface="Calibri"/>
              </a:rPr>
              <a:t>. (online) </a:t>
            </a:r>
            <a:endParaRPr lang="en-US" dirty="0">
              <a:cs typeface="Calibri"/>
            </a:endParaRPr>
          </a:p>
          <a:p>
            <a:pPr marL="0" indent="0">
              <a:lnSpc>
                <a:spcPct val="100000"/>
              </a:lnSpc>
              <a:spcBef>
                <a:spcPts val="0"/>
              </a:spcBef>
              <a:buNone/>
            </a:pPr>
            <a:r>
              <a:rPr lang="en-US" sz="1200" dirty="0">
                <a:solidFill>
                  <a:srgbClr val="2C3E50"/>
                </a:solidFill>
                <a:latin typeface="Comic Sans MS"/>
                <a:ea typeface="Cambria"/>
                <a:cs typeface="Calibri"/>
              </a:rPr>
              <a:t>(Accessed 20th January 2024).</a:t>
            </a:r>
          </a:p>
          <a:p>
            <a:pPr marL="0" indent="0">
              <a:lnSpc>
                <a:spcPct val="100000"/>
              </a:lnSpc>
              <a:spcBef>
                <a:spcPts val="0"/>
              </a:spcBef>
              <a:buNone/>
            </a:pPr>
            <a:r>
              <a:rPr lang="en-US" sz="1200" dirty="0">
                <a:solidFill>
                  <a:srgbClr val="2C3E50"/>
                </a:solidFill>
                <a:latin typeface="Comic Sans MS"/>
                <a:ea typeface="Cambria"/>
                <a:cs typeface="Calibri"/>
              </a:rPr>
              <a:t>Available at: </a:t>
            </a:r>
            <a:r>
              <a:rPr lang="en-US" sz="1200" dirty="0">
                <a:solidFill>
                  <a:srgbClr val="000000"/>
                </a:solidFill>
                <a:latin typeface="Comic Sans MS"/>
                <a:ea typeface="Cambria"/>
                <a:cs typeface="Calibri"/>
                <a:hlinkClick r:id="rId7"/>
              </a:rPr>
              <a:t>https://www.paycor.com/resource-center/articles/maternity-leave-laws-by-state/#:~:text=U.S.%20maternity%20leave%20law%20varies</a:t>
            </a:r>
            <a:r>
              <a:rPr lang="en-US" sz="1200" dirty="0">
                <a:solidFill>
                  <a:srgbClr val="2C3E50"/>
                </a:solidFill>
                <a:latin typeface="Comic Sans MS"/>
                <a:ea typeface="Cambria"/>
                <a:cs typeface="Calibri"/>
              </a:rPr>
              <a:t>.</a:t>
            </a:r>
          </a:p>
          <a:p>
            <a:pPr marL="0" indent="0">
              <a:lnSpc>
                <a:spcPct val="100000"/>
              </a:lnSpc>
              <a:spcBef>
                <a:spcPts val="0"/>
              </a:spcBef>
              <a:buNone/>
            </a:pPr>
            <a:endParaRPr lang="en-US" sz="1200">
              <a:solidFill>
                <a:srgbClr val="2C3E50"/>
              </a:solidFill>
              <a:latin typeface="Comic Sans MS"/>
              <a:ea typeface="Cambria"/>
              <a:cs typeface="Calibri"/>
            </a:endParaRPr>
          </a:p>
          <a:p>
            <a:pPr marL="0" indent="0">
              <a:lnSpc>
                <a:spcPct val="100000"/>
              </a:lnSpc>
              <a:spcBef>
                <a:spcPts val="0"/>
              </a:spcBef>
              <a:buNone/>
            </a:pPr>
            <a:r>
              <a:rPr lang="en-US" sz="1200" dirty="0">
                <a:solidFill>
                  <a:srgbClr val="2C3E50"/>
                </a:solidFill>
                <a:latin typeface="Comic Sans MS"/>
                <a:ea typeface="Cambria"/>
                <a:cs typeface="Calibri"/>
              </a:rPr>
              <a:t>Physiological Needs. (n.d.). </a:t>
            </a:r>
            <a:endParaRPr lang="en-US" dirty="0">
              <a:cs typeface="Calibri"/>
            </a:endParaRPr>
          </a:p>
          <a:p>
            <a:pPr marL="0" indent="0">
              <a:buNone/>
            </a:pPr>
            <a:r>
              <a:rPr lang="en-US" sz="1200" dirty="0">
                <a:solidFill>
                  <a:srgbClr val="2C3E50"/>
                </a:solidFill>
                <a:latin typeface="Comic Sans MS"/>
                <a:ea typeface="Cambria"/>
                <a:cs typeface="Calibri"/>
              </a:rPr>
              <a:t>(Accessed 6th Dember 2023).</a:t>
            </a:r>
          </a:p>
          <a:p>
            <a:pPr marL="0" indent="0">
              <a:buNone/>
            </a:pPr>
            <a:r>
              <a:rPr lang="en-US" sz="1200" dirty="0">
                <a:solidFill>
                  <a:srgbClr val="2C3E50"/>
                </a:solidFill>
                <a:latin typeface="Comic Sans MS"/>
                <a:ea typeface="Cambria"/>
                <a:cs typeface="Calibri"/>
              </a:rPr>
              <a:t>Available at: </a:t>
            </a:r>
            <a:r>
              <a:rPr lang="en-US" sz="1200" dirty="0">
                <a:solidFill>
                  <a:srgbClr val="000000"/>
                </a:solidFill>
                <a:latin typeface="Comic Sans MS"/>
                <a:ea typeface="Cambria"/>
                <a:cs typeface="Calibri"/>
                <a:hlinkClick r:id="rId8"/>
              </a:rPr>
              <a:t>https://www.nrvcs.org/wp-content/uploads/2020/03/Maslows-Heirarchy-of-Needs.pdf</a:t>
            </a:r>
            <a:r>
              <a:rPr lang="en-US" sz="1200" dirty="0">
                <a:solidFill>
                  <a:srgbClr val="2C3E50"/>
                </a:solidFill>
                <a:latin typeface="Comic Sans MS"/>
                <a:ea typeface="Cambria"/>
                <a:cs typeface="Calibri"/>
              </a:rPr>
              <a:t>.</a:t>
            </a:r>
          </a:p>
          <a:p>
            <a:pPr marL="0" indent="0">
              <a:buNone/>
            </a:pPr>
            <a:r>
              <a:rPr lang="en-US" sz="1200" dirty="0">
                <a:solidFill>
                  <a:srgbClr val="2C3E50"/>
                </a:solidFill>
                <a:latin typeface="Comic Sans MS"/>
                <a:ea typeface="Cambria"/>
                <a:cs typeface="Calibri"/>
              </a:rPr>
              <a:t>Public Health England (2021). </a:t>
            </a:r>
            <a:r>
              <a:rPr lang="en-US" sz="1200" i="1" dirty="0">
                <a:solidFill>
                  <a:srgbClr val="2C3E50"/>
                </a:solidFill>
                <a:latin typeface="Comic Sans MS"/>
                <a:ea typeface="Cambria"/>
                <a:cs typeface="Calibri"/>
              </a:rPr>
              <a:t>Early Years High Impact Area 1: Supporting the Transition to Parenthood</a:t>
            </a:r>
            <a:r>
              <a:rPr lang="en-US" sz="1200" dirty="0">
                <a:solidFill>
                  <a:srgbClr val="2C3E50"/>
                </a:solidFill>
                <a:latin typeface="Comic Sans MS"/>
                <a:ea typeface="Cambria"/>
                <a:cs typeface="Calibri"/>
              </a:rPr>
              <a:t>. (online) GOV.UK. </a:t>
            </a:r>
            <a:endParaRPr lang="en-US" dirty="0">
              <a:cs typeface="Calibri"/>
            </a:endParaRPr>
          </a:p>
          <a:p>
            <a:pPr marL="0" indent="0">
              <a:buNone/>
            </a:pPr>
            <a:r>
              <a:rPr lang="en-US" sz="1200" dirty="0">
                <a:solidFill>
                  <a:srgbClr val="2C3E50"/>
                </a:solidFill>
                <a:latin typeface="Comic Sans MS"/>
                <a:ea typeface="Cambria"/>
                <a:cs typeface="Calibri"/>
              </a:rPr>
              <a:t>(Accessed 19th January 2024).</a:t>
            </a:r>
          </a:p>
          <a:p>
            <a:pPr marL="0" indent="0">
              <a:buNone/>
            </a:pPr>
            <a:r>
              <a:rPr lang="en-US" sz="1200" dirty="0">
                <a:solidFill>
                  <a:srgbClr val="2C3E50"/>
                </a:solidFill>
                <a:latin typeface="Comic Sans MS"/>
                <a:ea typeface="Cambria"/>
                <a:cs typeface="Calibri"/>
              </a:rPr>
              <a:t>Available at: </a:t>
            </a:r>
            <a:r>
              <a:rPr lang="en-US" sz="1200" dirty="0">
                <a:latin typeface="Comic Sans MS"/>
                <a:ea typeface="Cambria"/>
                <a:cs typeface="Calibri"/>
                <a:hlinkClick r:id="rId9"/>
              </a:rPr>
              <a:t>https://www.gov.uk/government/publications/commissioning-of-public-health-services-for-children/early-years-high-impact-area-1-supporting-the-transition-to-parenthood</a:t>
            </a:r>
            <a:r>
              <a:rPr lang="en-US" sz="1200" dirty="0">
                <a:solidFill>
                  <a:srgbClr val="2C3E50"/>
                </a:solidFill>
                <a:latin typeface="Comic Sans MS"/>
                <a:ea typeface="Cambria"/>
                <a:cs typeface="Calibri"/>
              </a:rPr>
              <a:t>.</a:t>
            </a:r>
          </a:p>
          <a:p>
            <a:pPr marL="0" indent="0">
              <a:buNone/>
            </a:pPr>
            <a:r>
              <a:rPr lang="en-US" sz="1200" dirty="0">
                <a:latin typeface="Comic Sans MS"/>
                <a:ea typeface="Cambria"/>
                <a:cs typeface="Calibri"/>
              </a:rPr>
              <a:t>Reece, T. (2021). How Does Fertilization Happen? (online) (Image) What to Expect.</a:t>
            </a:r>
            <a:endParaRPr lang="en-US" dirty="0">
              <a:cs typeface="Calibri"/>
            </a:endParaRPr>
          </a:p>
          <a:p>
            <a:pPr marL="0" indent="0">
              <a:buNone/>
            </a:pPr>
            <a:r>
              <a:rPr lang="en-US" sz="1200" dirty="0">
                <a:latin typeface="Comic Sans MS"/>
                <a:ea typeface="Cambria"/>
                <a:cs typeface="Calibri"/>
              </a:rPr>
              <a:t>(Accessed 5th Dember 2023).</a:t>
            </a:r>
          </a:p>
          <a:p>
            <a:pPr marL="0" indent="0">
              <a:buNone/>
            </a:pPr>
            <a:r>
              <a:rPr lang="en-US" sz="1200" dirty="0">
                <a:latin typeface="Comic Sans MS"/>
                <a:ea typeface="Cambria"/>
                <a:cs typeface="Calibri"/>
              </a:rPr>
              <a:t>Available at: </a:t>
            </a:r>
            <a:r>
              <a:rPr lang="en-US" sz="1200" dirty="0">
                <a:latin typeface="Comic Sans MS"/>
                <a:ea typeface="Cambria"/>
                <a:cs typeface="Calibri"/>
                <a:hlinkClick r:id="rId10"/>
              </a:rPr>
              <a:t>https://www.whattoexpect.com/getting-pregnant/fertility/how-fertilization-happens.aspx</a:t>
            </a:r>
            <a:r>
              <a:rPr lang="en-US" sz="1200" dirty="0">
                <a:latin typeface="Comic Sans MS"/>
                <a:ea typeface="Cambria"/>
                <a:cs typeface="Calibri"/>
              </a:rPr>
              <a:t>.</a:t>
            </a:r>
          </a:p>
          <a:p>
            <a:pPr marL="0" indent="0">
              <a:lnSpc>
                <a:spcPct val="100000"/>
              </a:lnSpc>
              <a:spcBef>
                <a:spcPts val="0"/>
              </a:spcBef>
              <a:buNone/>
            </a:pPr>
            <a:endParaRPr lang="en-US" sz="1200">
              <a:solidFill>
                <a:srgbClr val="2C3E50"/>
              </a:solidFill>
              <a:latin typeface="Comic Sans MS"/>
              <a:ea typeface="Cambria"/>
              <a:cs typeface="Calibri"/>
            </a:endParaRPr>
          </a:p>
          <a:p>
            <a:pPr marL="0" indent="0">
              <a:lnSpc>
                <a:spcPct val="100000"/>
              </a:lnSpc>
              <a:spcBef>
                <a:spcPts val="0"/>
              </a:spcBef>
              <a:buNone/>
            </a:pPr>
            <a:endParaRPr lang="en-US" sz="1200">
              <a:latin typeface="Comic Sans MS"/>
              <a:ea typeface="Cambria"/>
              <a:cs typeface="Calibri"/>
            </a:endParaRPr>
          </a:p>
        </p:txBody>
      </p:sp>
    </p:spTree>
    <p:extLst>
      <p:ext uri="{BB962C8B-B14F-4D97-AF65-F5344CB8AC3E}">
        <p14:creationId xmlns:p14="http://schemas.microsoft.com/office/powerpoint/2010/main" val="2534757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3F72F8-A8B5-6D29-C9DA-88233ED543C3}"/>
              </a:ext>
            </a:extLst>
          </p:cNvPr>
          <p:cNvSpPr txBox="1"/>
          <p:nvPr/>
        </p:nvSpPr>
        <p:spPr>
          <a:xfrm>
            <a:off x="220337" y="84666"/>
            <a:ext cx="11751324" cy="6510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2C3E50"/>
                </a:solidFill>
                <a:latin typeface="Comic Sans MS"/>
              </a:rPr>
              <a:t>Royal College of Midwives (RCM) (n.d.). </a:t>
            </a:r>
            <a:r>
              <a:rPr lang="en-US" sz="1200" i="1" dirty="0">
                <a:solidFill>
                  <a:srgbClr val="2C3E50"/>
                </a:solidFill>
                <a:latin typeface="Comic Sans MS"/>
              </a:rPr>
              <a:t>‘Worrying decline’ in number of experienced midwives in Wales say RCM</a:t>
            </a:r>
            <a:r>
              <a:rPr lang="en-US" sz="1200" dirty="0">
                <a:solidFill>
                  <a:srgbClr val="2C3E50"/>
                </a:solidFill>
                <a:latin typeface="Comic Sans MS"/>
              </a:rPr>
              <a:t>. (online)</a:t>
            </a:r>
          </a:p>
          <a:p>
            <a:r>
              <a:rPr lang="en-US" sz="1200" dirty="0">
                <a:solidFill>
                  <a:srgbClr val="2C3E50"/>
                </a:solidFill>
                <a:latin typeface="Comic Sans MS"/>
              </a:rPr>
              <a:t>(Accessed 19th January 2024).</a:t>
            </a:r>
          </a:p>
          <a:p>
            <a:r>
              <a:rPr lang="en-US" sz="1200" dirty="0">
                <a:solidFill>
                  <a:srgbClr val="2C3E50"/>
                </a:solidFill>
                <a:latin typeface="Comic Sans MS"/>
              </a:rPr>
              <a:t>Available at: </a:t>
            </a:r>
            <a:r>
              <a:rPr lang="en-US" sz="1200" dirty="0">
                <a:solidFill>
                  <a:srgbClr val="000000"/>
                </a:solidFill>
                <a:latin typeface="Comic Sans MS"/>
                <a:hlinkClick r:id="rId2"/>
              </a:rPr>
              <a:t>https://www.rcm.org.uk/media-releases/2023/june/worrying-decline-in-number-of-experienced-midwives-in-wales-say-rcm/</a:t>
            </a:r>
            <a:r>
              <a:rPr lang="en-US" sz="1200" dirty="0">
                <a:solidFill>
                  <a:srgbClr val="2C3E50"/>
                </a:solidFill>
                <a:latin typeface="Comic Sans MS"/>
              </a:rPr>
              <a:t>.</a:t>
            </a:r>
          </a:p>
          <a:p>
            <a:endParaRPr lang="en-US" sz="1200" dirty="0">
              <a:solidFill>
                <a:srgbClr val="000000"/>
              </a:solidFill>
              <a:latin typeface="Comic Sans MS"/>
            </a:endParaRPr>
          </a:p>
          <a:p>
            <a:r>
              <a:rPr lang="en-US" sz="1200" dirty="0">
                <a:solidFill>
                  <a:srgbClr val="000000"/>
                </a:solidFill>
                <a:latin typeface="Comic Sans MS"/>
              </a:rPr>
              <a:t>Rizo, F. (n.d.). The Ongoing Debate of Nature vs Nurture. (online) (Image) Miami High News. </a:t>
            </a:r>
            <a:endParaRPr lang="en-US" dirty="0">
              <a:cs typeface="Calibri"/>
            </a:endParaRPr>
          </a:p>
          <a:p>
            <a:r>
              <a:rPr lang="en-US" sz="1200" dirty="0">
                <a:solidFill>
                  <a:srgbClr val="000000"/>
                </a:solidFill>
                <a:latin typeface="Comic Sans MS"/>
              </a:rPr>
              <a:t>(Accessed on 17th January 2024).</a:t>
            </a:r>
          </a:p>
          <a:p>
            <a:r>
              <a:rPr lang="en-US" sz="1200" dirty="0">
                <a:solidFill>
                  <a:srgbClr val="000000"/>
                </a:solidFill>
                <a:latin typeface="Comic Sans MS"/>
              </a:rPr>
              <a:t>Available at: </a:t>
            </a:r>
            <a:r>
              <a:rPr lang="en-US" sz="1200" dirty="0">
                <a:solidFill>
                  <a:srgbClr val="000000"/>
                </a:solidFill>
                <a:latin typeface="Comic Sans MS"/>
                <a:hlinkClick r:id="rId3"/>
              </a:rPr>
              <a:t>https://miamihighnews.com/2023/10/02/the-ongoing-debate-of-nature-vs-nurture/</a:t>
            </a:r>
            <a:r>
              <a:rPr lang="en-US" sz="1200" dirty="0">
                <a:solidFill>
                  <a:srgbClr val="000000"/>
                </a:solidFill>
                <a:latin typeface="Comic Sans MS"/>
              </a:rPr>
              <a:t>.</a:t>
            </a:r>
          </a:p>
          <a:p>
            <a:endParaRPr lang="en-US" sz="1200">
              <a:solidFill>
                <a:srgbClr val="2C3E50"/>
              </a:solidFill>
              <a:latin typeface="Comic Sans MS"/>
            </a:endParaRPr>
          </a:p>
          <a:p>
            <a:r>
              <a:rPr lang="en-US" sz="1200" dirty="0">
                <a:solidFill>
                  <a:srgbClr val="000000"/>
                </a:solidFill>
                <a:latin typeface="Comic Sans MS"/>
              </a:rPr>
              <a:t>Safetosleep.nichd.nih.gov. (n.d.). Benefits of Tummy Time | Safe to Sleep. (online)</a:t>
            </a:r>
          </a:p>
          <a:p>
            <a:r>
              <a:rPr lang="en-US" sz="1200" dirty="0">
                <a:solidFill>
                  <a:srgbClr val="000000"/>
                </a:solidFill>
                <a:latin typeface="Comic Sans MS"/>
              </a:rPr>
              <a:t>(Accessed 18th January 2024).</a:t>
            </a:r>
          </a:p>
          <a:p>
            <a:r>
              <a:rPr lang="en-US" sz="1200" dirty="0">
                <a:solidFill>
                  <a:srgbClr val="000000"/>
                </a:solidFill>
                <a:latin typeface="Comic Sans MS"/>
              </a:rPr>
              <a:t>Available at: </a:t>
            </a:r>
            <a:r>
              <a:rPr lang="en-US" sz="1200" dirty="0">
                <a:solidFill>
                  <a:srgbClr val="000000"/>
                </a:solidFill>
                <a:latin typeface="Comic Sans MS"/>
                <a:hlinkClick r:id="rId4"/>
              </a:rPr>
              <a:t>https://safetosleep.nichd.nih.gov/reduce-risk/tummy-time#:~:text=Supervised%20tummy%20time%20is%20important</a:t>
            </a:r>
            <a:r>
              <a:rPr lang="en-US" sz="1200" dirty="0">
                <a:solidFill>
                  <a:srgbClr val="000000"/>
                </a:solidFill>
                <a:latin typeface="Comic Sans MS"/>
              </a:rPr>
              <a:t>.</a:t>
            </a:r>
          </a:p>
          <a:p>
            <a:endParaRPr lang="en-US" sz="1200">
              <a:solidFill>
                <a:srgbClr val="2C3E50"/>
              </a:solidFill>
              <a:latin typeface="Comic Sans MS"/>
            </a:endParaRPr>
          </a:p>
          <a:p>
            <a:r>
              <a:rPr lang="en-US" sz="1200" dirty="0">
                <a:solidFill>
                  <a:srgbClr val="000000"/>
                </a:solidFill>
                <a:latin typeface="Comic Sans MS"/>
              </a:rPr>
              <a:t>Simplypsychology.org. (2023). (Image)</a:t>
            </a:r>
          </a:p>
          <a:p>
            <a:pPr>
              <a:lnSpc>
                <a:spcPct val="90000"/>
              </a:lnSpc>
              <a:spcBef>
                <a:spcPts val="1000"/>
              </a:spcBef>
            </a:pPr>
            <a:r>
              <a:rPr lang="en-US" sz="1200" dirty="0">
                <a:solidFill>
                  <a:srgbClr val="000000"/>
                </a:solidFill>
                <a:latin typeface="Comic Sans MS"/>
              </a:rPr>
              <a:t>(Accessed 6th December 2023).</a:t>
            </a:r>
          </a:p>
          <a:p>
            <a:pPr>
              <a:lnSpc>
                <a:spcPct val="90000"/>
              </a:lnSpc>
              <a:spcBef>
                <a:spcPts val="1000"/>
              </a:spcBef>
            </a:pPr>
            <a:r>
              <a:rPr lang="en-US" sz="1200" dirty="0">
                <a:solidFill>
                  <a:srgbClr val="000000"/>
                </a:solidFill>
                <a:latin typeface="Comic Sans MS"/>
              </a:rPr>
              <a:t>Available at: </a:t>
            </a:r>
            <a:r>
              <a:rPr lang="en-US" sz="1200" dirty="0">
                <a:solidFill>
                  <a:srgbClr val="000000"/>
                </a:solidFill>
                <a:latin typeface="Comic Sans MS"/>
                <a:hlinkClick r:id="rId5"/>
              </a:rPr>
              <a:t>https://www.simplypsychology.org/wp-content/uploads/maslow-needs3-1024x1024.jpg</a:t>
            </a:r>
            <a:r>
              <a:rPr lang="en-US" sz="1200" dirty="0">
                <a:solidFill>
                  <a:srgbClr val="000000"/>
                </a:solidFill>
                <a:latin typeface="Comic Sans MS"/>
              </a:rPr>
              <a:t>.</a:t>
            </a:r>
            <a:endParaRPr lang="en-US" dirty="0">
              <a:solidFill>
                <a:srgbClr val="000000"/>
              </a:solidFill>
              <a:latin typeface="Calibri" panose="020F0502020204030204"/>
              <a:cs typeface="Calibri"/>
            </a:endParaRPr>
          </a:p>
          <a:p>
            <a:pPr>
              <a:lnSpc>
                <a:spcPct val="90000"/>
              </a:lnSpc>
              <a:spcBef>
                <a:spcPts val="1000"/>
              </a:spcBef>
            </a:pPr>
            <a:r>
              <a:rPr lang="en-US" sz="1200" dirty="0">
                <a:solidFill>
                  <a:srgbClr val="000000"/>
                </a:solidFill>
                <a:latin typeface="Comic Sans MS"/>
              </a:rPr>
              <a:t>South County Health - Skin-to-Skin Contact. (online) (Image) </a:t>
            </a:r>
            <a:endParaRPr lang="en-US" dirty="0">
              <a:cs typeface="Calibri"/>
            </a:endParaRPr>
          </a:p>
          <a:p>
            <a:r>
              <a:rPr lang="en-US" sz="1200" dirty="0">
                <a:solidFill>
                  <a:srgbClr val="000000"/>
                </a:solidFill>
                <a:latin typeface="Comic Sans MS"/>
              </a:rPr>
              <a:t>(Accessed 18th January 2024).</a:t>
            </a:r>
          </a:p>
          <a:p>
            <a:r>
              <a:rPr lang="en-US" sz="1200" dirty="0">
                <a:solidFill>
                  <a:srgbClr val="000000"/>
                </a:solidFill>
                <a:latin typeface="Comic Sans MS"/>
              </a:rPr>
              <a:t>Available at: </a:t>
            </a:r>
            <a:r>
              <a:rPr lang="en-US" sz="1200" dirty="0">
                <a:solidFill>
                  <a:srgbClr val="000000"/>
                </a:solidFill>
                <a:latin typeface="Comic Sans MS"/>
                <a:hlinkClick r:id="rId6"/>
              </a:rPr>
              <a:t>https://www.southcountyhealth.org/programs-services/center-for-women-s-health/having-a-baby/skin-to-skin-contact</a:t>
            </a:r>
            <a:r>
              <a:rPr lang="en-US" sz="1200" dirty="0">
                <a:solidFill>
                  <a:srgbClr val="000000"/>
                </a:solidFill>
                <a:latin typeface="Comic Sans MS"/>
              </a:rPr>
              <a:t>.</a:t>
            </a:r>
          </a:p>
          <a:p>
            <a:endParaRPr lang="en-US" sz="1200">
              <a:solidFill>
                <a:srgbClr val="000000"/>
              </a:solidFill>
              <a:latin typeface="Comic Sans MS"/>
            </a:endParaRPr>
          </a:p>
          <a:p>
            <a:r>
              <a:rPr lang="en-US" sz="1200" dirty="0">
                <a:solidFill>
                  <a:srgbClr val="000000"/>
                </a:solidFill>
                <a:latin typeface="Comic Sans MS"/>
              </a:rPr>
              <a:t>The Urban Child Institute (2009). Baby’s Brain Begins Now: Conception to Age 3. (online) </a:t>
            </a:r>
            <a:endParaRPr lang="en-US" sz="1200" dirty="0">
              <a:solidFill>
                <a:srgbClr val="2C3E50"/>
              </a:solidFill>
              <a:latin typeface="Comic Sans MS"/>
            </a:endParaRPr>
          </a:p>
          <a:p>
            <a:pPr>
              <a:lnSpc>
                <a:spcPct val="90000"/>
              </a:lnSpc>
              <a:spcBef>
                <a:spcPts val="1000"/>
              </a:spcBef>
            </a:pPr>
            <a:r>
              <a:rPr lang="en-US" sz="1200" dirty="0">
                <a:solidFill>
                  <a:srgbClr val="000000"/>
                </a:solidFill>
                <a:latin typeface="Comic Sans MS"/>
              </a:rPr>
              <a:t>(Accessed 6th Dember 2023).</a:t>
            </a:r>
          </a:p>
          <a:p>
            <a:pPr>
              <a:lnSpc>
                <a:spcPct val="90000"/>
              </a:lnSpc>
              <a:spcBef>
                <a:spcPts val="1000"/>
              </a:spcBef>
            </a:pPr>
            <a:r>
              <a:rPr lang="en-US" sz="1200" dirty="0">
                <a:solidFill>
                  <a:srgbClr val="000000"/>
                </a:solidFill>
                <a:latin typeface="Comic Sans MS"/>
              </a:rPr>
              <a:t>Available at: </a:t>
            </a:r>
            <a:r>
              <a:rPr lang="en-US" sz="1200" dirty="0">
                <a:solidFill>
                  <a:srgbClr val="000000"/>
                </a:solidFill>
                <a:latin typeface="Comic Sans MS"/>
                <a:hlinkClick r:id="rId7"/>
              </a:rPr>
              <a:t>http://www.urbanchildinstitute.org/why-0-3/baby-and-brain</a:t>
            </a:r>
            <a:r>
              <a:rPr lang="en-US" sz="1200" dirty="0">
                <a:solidFill>
                  <a:srgbClr val="000000"/>
                </a:solidFill>
                <a:latin typeface="Comic Sans MS"/>
              </a:rPr>
              <a:t>.</a:t>
            </a:r>
          </a:p>
          <a:p>
            <a:pPr>
              <a:lnSpc>
                <a:spcPct val="90000"/>
              </a:lnSpc>
              <a:spcBef>
                <a:spcPts val="1000"/>
              </a:spcBef>
            </a:pPr>
            <a:r>
              <a:rPr lang="en-US" sz="1200" dirty="0">
                <a:solidFill>
                  <a:srgbClr val="2C3E50"/>
                </a:solidFill>
                <a:latin typeface="Comic Sans MS"/>
              </a:rPr>
              <a:t>Tyler, S. (2020). </a:t>
            </a:r>
            <a:r>
              <a:rPr lang="en-US" sz="1200" i="1" dirty="0">
                <a:solidFill>
                  <a:srgbClr val="2C3E50"/>
                </a:solidFill>
                <a:latin typeface="Comic Sans MS"/>
              </a:rPr>
              <a:t>Chapter 14: Cognitive Development in Early Childhood</a:t>
            </a:r>
            <a:r>
              <a:rPr lang="en-US" sz="1200" dirty="0">
                <a:solidFill>
                  <a:srgbClr val="2C3E50"/>
                </a:solidFill>
                <a:latin typeface="Comic Sans MS"/>
              </a:rPr>
              <a:t>. (online) uark.pressbooks.pub. </a:t>
            </a:r>
            <a:endParaRPr lang="en-US" dirty="0">
              <a:cs typeface="Calibri"/>
            </a:endParaRPr>
          </a:p>
          <a:p>
            <a:r>
              <a:rPr lang="en-US" sz="1200" dirty="0">
                <a:solidFill>
                  <a:srgbClr val="2C3E50"/>
                </a:solidFill>
                <a:latin typeface="Comic Sans MS"/>
              </a:rPr>
              <a:t>(Accessed 20th January 2024).</a:t>
            </a:r>
          </a:p>
          <a:p>
            <a:r>
              <a:rPr lang="en-US" sz="1200" dirty="0">
                <a:solidFill>
                  <a:srgbClr val="2C3E50"/>
                </a:solidFill>
                <a:latin typeface="Comic Sans MS"/>
              </a:rPr>
              <a:t>Available at: </a:t>
            </a:r>
            <a:r>
              <a:rPr lang="en-US" sz="1200" dirty="0">
                <a:solidFill>
                  <a:srgbClr val="000000"/>
                </a:solidFill>
                <a:latin typeface="Comic Sans MS"/>
                <a:hlinkClick r:id="rId8"/>
              </a:rPr>
              <a:t>https://uark.pressbooks.pub/hbse1/chapter/cognitive-development-in-early-childhood_ch_14/</a:t>
            </a:r>
            <a:r>
              <a:rPr lang="en-US" sz="1200" dirty="0">
                <a:solidFill>
                  <a:srgbClr val="2C3E50"/>
                </a:solidFill>
                <a:latin typeface="Comic Sans MS"/>
              </a:rPr>
              <a:t>.</a:t>
            </a:r>
          </a:p>
          <a:p>
            <a:endParaRPr lang="en-US" sz="1200">
              <a:solidFill>
                <a:srgbClr val="000000"/>
              </a:solidFill>
              <a:latin typeface="Comic Sans MS"/>
            </a:endParaRPr>
          </a:p>
          <a:p>
            <a:r>
              <a:rPr lang="en-US" sz="1200" dirty="0">
                <a:solidFill>
                  <a:srgbClr val="000000"/>
                </a:solidFill>
                <a:latin typeface="Comic Sans MS"/>
              </a:rPr>
              <a:t>UNICEF (2013). The first 1,000 days of life: </a:t>
            </a:r>
            <a:r>
              <a:rPr lang="en-US" sz="1200" i="1" dirty="0">
                <a:solidFill>
                  <a:srgbClr val="000000"/>
                </a:solidFill>
                <a:latin typeface="Comic Sans MS"/>
              </a:rPr>
              <a:t>The brain’s window of opportunity.</a:t>
            </a:r>
            <a:r>
              <a:rPr lang="en-US" sz="1200" dirty="0">
                <a:solidFill>
                  <a:srgbClr val="000000"/>
                </a:solidFill>
                <a:latin typeface="Comic Sans MS"/>
              </a:rPr>
              <a:t> (online) UNICEF-IRC.</a:t>
            </a:r>
            <a:endParaRPr lang="en-US" sz="1200" dirty="0">
              <a:solidFill>
                <a:srgbClr val="2C3E50"/>
              </a:solidFill>
              <a:latin typeface="Comic Sans MS"/>
            </a:endParaRPr>
          </a:p>
          <a:p>
            <a:pPr>
              <a:lnSpc>
                <a:spcPct val="90000"/>
              </a:lnSpc>
              <a:spcBef>
                <a:spcPts val="1000"/>
              </a:spcBef>
            </a:pPr>
            <a:r>
              <a:rPr lang="en-US" sz="1200" dirty="0">
                <a:solidFill>
                  <a:srgbClr val="000000"/>
                </a:solidFill>
                <a:latin typeface="Comic Sans MS"/>
                <a:cs typeface="Calibri"/>
              </a:rPr>
              <a:t>(Accessed 19th January 2024).</a:t>
            </a:r>
          </a:p>
          <a:p>
            <a:pPr>
              <a:lnSpc>
                <a:spcPct val="90000"/>
              </a:lnSpc>
              <a:spcBef>
                <a:spcPts val="1000"/>
              </a:spcBef>
            </a:pPr>
            <a:r>
              <a:rPr lang="en-US" sz="1200" dirty="0">
                <a:solidFill>
                  <a:srgbClr val="000000"/>
                </a:solidFill>
                <a:latin typeface="Comic Sans MS"/>
              </a:rPr>
              <a:t>Available at: </a:t>
            </a:r>
            <a:r>
              <a:rPr lang="en-US" sz="1200" dirty="0">
                <a:solidFill>
                  <a:srgbClr val="000000"/>
                </a:solidFill>
                <a:latin typeface="Comic Sans MS"/>
                <a:hlinkClick r:id="rId9"/>
              </a:rPr>
              <a:t>https://www.unicef-irc.org/article/958-the-first-1000-days-of-life-the-brains-window-of-opportunity.html</a:t>
            </a:r>
            <a:r>
              <a:rPr lang="en-US" sz="1200" dirty="0">
                <a:solidFill>
                  <a:srgbClr val="000000"/>
                </a:solidFill>
                <a:latin typeface="Comic Sans MS"/>
              </a:rPr>
              <a:t>.</a:t>
            </a:r>
          </a:p>
          <a:p>
            <a:endParaRPr lang="en-US" sz="1200">
              <a:solidFill>
                <a:srgbClr val="2C3E50"/>
              </a:solidFill>
              <a:latin typeface="Comic Sans MS"/>
              <a:ea typeface="Calibri"/>
              <a:cs typeface="Calibri"/>
            </a:endParaRPr>
          </a:p>
        </p:txBody>
      </p:sp>
    </p:spTree>
    <p:extLst>
      <p:ext uri="{BB962C8B-B14F-4D97-AF65-F5344CB8AC3E}">
        <p14:creationId xmlns:p14="http://schemas.microsoft.com/office/powerpoint/2010/main" val="4243826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C089F7-FC57-C2A9-0E43-50311FF7A722}"/>
              </a:ext>
            </a:extLst>
          </p:cNvPr>
          <p:cNvSpPr txBox="1"/>
          <p:nvPr/>
        </p:nvSpPr>
        <p:spPr>
          <a:xfrm>
            <a:off x="165254" y="247879"/>
            <a:ext cx="11852311" cy="5707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2C3E50"/>
                </a:solidFill>
                <a:latin typeface="Comic Sans MS"/>
                <a:cs typeface="Calibri"/>
              </a:rPr>
              <a:t>nhs.uk. (2018). </a:t>
            </a:r>
            <a:r>
              <a:rPr lang="en-US" sz="1200" i="1" dirty="0">
                <a:solidFill>
                  <a:srgbClr val="2C3E50"/>
                </a:solidFill>
                <a:latin typeface="Comic Sans MS"/>
                <a:cs typeface="Calibri"/>
              </a:rPr>
              <a:t>NHS 111 Wales</a:t>
            </a:r>
            <a:r>
              <a:rPr lang="en-US" sz="1200" dirty="0">
                <a:solidFill>
                  <a:srgbClr val="2C3E50"/>
                </a:solidFill>
                <a:latin typeface="Comic Sans MS"/>
                <a:cs typeface="Calibri"/>
              </a:rPr>
              <a:t>. (online)</a:t>
            </a:r>
          </a:p>
          <a:p>
            <a:r>
              <a:rPr lang="en-US" sz="1200" dirty="0">
                <a:solidFill>
                  <a:srgbClr val="2C3E50"/>
                </a:solidFill>
                <a:latin typeface="Comic Sans MS"/>
                <a:cs typeface="Calibri"/>
              </a:rPr>
              <a:t>(Accessed 20th January 2024).</a:t>
            </a:r>
          </a:p>
          <a:p>
            <a:r>
              <a:rPr lang="en-US" sz="1200" dirty="0">
                <a:solidFill>
                  <a:srgbClr val="2C3E50"/>
                </a:solidFill>
                <a:latin typeface="Comic Sans MS"/>
                <a:cs typeface="Calibri"/>
              </a:rPr>
              <a:t>Available at: </a:t>
            </a:r>
            <a:r>
              <a:rPr lang="en-US" sz="1200" dirty="0">
                <a:latin typeface="Comic Sans MS"/>
                <a:cs typeface="Calibri"/>
                <a:hlinkClick r:id="rId2"/>
              </a:rPr>
              <a:t>https://111.wales.nhs.uk/livewell/pregnancy/healthwellbeinghealthatworkmpb/#:~:text=If%20you%20are%20employed%20and</a:t>
            </a:r>
            <a:endParaRPr lang="en-US" sz="1200">
              <a:solidFill>
                <a:srgbClr val="2C3E50"/>
              </a:solidFill>
              <a:latin typeface="Comic Sans MS"/>
              <a:cs typeface="Calibri"/>
            </a:endParaRPr>
          </a:p>
          <a:p>
            <a:pPr>
              <a:lnSpc>
                <a:spcPct val="90000"/>
              </a:lnSpc>
              <a:spcBef>
                <a:spcPts val="1000"/>
              </a:spcBef>
            </a:pPr>
            <a:r>
              <a:rPr lang="en-US" sz="1200" dirty="0">
                <a:latin typeface="Comic Sans MS"/>
                <a:cs typeface="Calibri"/>
              </a:rPr>
              <a:t>UNICEF (2019). The Convention on the Rights of the Child: the Children’s Version. (online) UNICEF. </a:t>
            </a:r>
            <a:endParaRPr lang="en-US" dirty="0">
              <a:cs typeface="Calibri"/>
            </a:endParaRPr>
          </a:p>
          <a:p>
            <a:pPr>
              <a:lnSpc>
                <a:spcPct val="90000"/>
              </a:lnSpc>
              <a:spcBef>
                <a:spcPts val="1000"/>
              </a:spcBef>
            </a:pPr>
            <a:r>
              <a:rPr lang="en-US" sz="1200" dirty="0">
                <a:latin typeface="Comic Sans MS"/>
                <a:cs typeface="Calibri"/>
              </a:rPr>
              <a:t>(Accessed 19th January 2024).</a:t>
            </a:r>
          </a:p>
          <a:p>
            <a:pPr>
              <a:lnSpc>
                <a:spcPct val="90000"/>
              </a:lnSpc>
              <a:spcBef>
                <a:spcPts val="1000"/>
              </a:spcBef>
            </a:pPr>
            <a:r>
              <a:rPr lang="en-US" sz="1200" dirty="0">
                <a:latin typeface="Comic Sans MS"/>
                <a:cs typeface="Calibri"/>
              </a:rPr>
              <a:t>Available at: </a:t>
            </a:r>
            <a:r>
              <a:rPr lang="en-US" sz="1200" dirty="0">
                <a:latin typeface="Comic Sans MS"/>
                <a:cs typeface="Calibri"/>
                <a:hlinkClick r:id="rId3"/>
              </a:rPr>
              <a:t>https://www.unicef.org/child-rights-convention/convention-text-childrens-version</a:t>
            </a:r>
            <a:r>
              <a:rPr lang="en-US" sz="1200" dirty="0">
                <a:latin typeface="Comic Sans MS"/>
                <a:cs typeface="Calibri"/>
              </a:rPr>
              <a:t>.</a:t>
            </a:r>
          </a:p>
          <a:p>
            <a:pPr>
              <a:lnSpc>
                <a:spcPct val="90000"/>
              </a:lnSpc>
              <a:spcBef>
                <a:spcPts val="1000"/>
              </a:spcBef>
            </a:pPr>
            <a:r>
              <a:rPr lang="en-US" sz="1200" dirty="0">
                <a:solidFill>
                  <a:srgbClr val="2C3E50"/>
                </a:solidFill>
                <a:latin typeface="Comic Sans MS"/>
                <a:cs typeface="Calibri"/>
                <a:hlinkClick r:id="rId4">
                  <a:extLst>
                    <a:ext uri="{A12FA001-AC4F-418D-AE19-62706E023703}">
                      <ahyp:hlinkClr xmlns:ahyp="http://schemas.microsoft.com/office/drawing/2018/hyperlinkcolor" val="tx"/>
                    </a:ext>
                  </a:extLst>
                </a:hlinkClick>
              </a:rPr>
              <a:t>www.youtube.com</a:t>
            </a:r>
            <a:r>
              <a:rPr lang="en-US" sz="1200" dirty="0">
                <a:solidFill>
                  <a:srgbClr val="2C3E50"/>
                </a:solidFill>
                <a:latin typeface="Comic Sans MS"/>
                <a:cs typeface="Calibri"/>
              </a:rPr>
              <a:t>. (n.d.). </a:t>
            </a:r>
            <a:r>
              <a:rPr lang="en-US" sz="1200" i="1" dirty="0">
                <a:latin typeface="Comic Sans MS"/>
                <a:cs typeface="Calibri"/>
              </a:rPr>
              <a:t>Piaget: Theory of Cognitive Development</a:t>
            </a:r>
            <a:r>
              <a:rPr lang="en-US" sz="1200" dirty="0">
                <a:latin typeface="Comic Sans MS"/>
                <a:cs typeface="Calibri"/>
              </a:rPr>
              <a:t>. (online) (Video)</a:t>
            </a:r>
          </a:p>
          <a:p>
            <a:r>
              <a:rPr lang="en-US" sz="1200" dirty="0">
                <a:latin typeface="Comic Sans MS"/>
                <a:cs typeface="Calibri"/>
              </a:rPr>
              <a:t>(Accessed 20th January 2024).</a:t>
            </a:r>
          </a:p>
          <a:p>
            <a:r>
              <a:rPr lang="en-US" sz="1200" dirty="0">
                <a:solidFill>
                  <a:srgbClr val="2C3E50"/>
                </a:solidFill>
                <a:latin typeface="Comic Sans MS"/>
                <a:cs typeface="Calibri"/>
              </a:rPr>
              <a:t>Available at: </a:t>
            </a:r>
            <a:r>
              <a:rPr lang="en-US" sz="1200" dirty="0">
                <a:latin typeface="Comic Sans MS"/>
                <a:cs typeface="Calibri"/>
                <a:hlinkClick r:id="rId5"/>
              </a:rPr>
              <a:t>https://www.youtube.com/watch?app=desktop&amp;v=TA9GYqXzIhc</a:t>
            </a:r>
            <a:r>
              <a:rPr lang="en-US" sz="1200" dirty="0">
                <a:solidFill>
                  <a:srgbClr val="2C3E50"/>
                </a:solidFill>
                <a:latin typeface="Comic Sans MS"/>
                <a:cs typeface="Calibri"/>
              </a:rPr>
              <a:t>.</a:t>
            </a:r>
          </a:p>
          <a:p>
            <a:endParaRPr lang="en-US" sz="1200">
              <a:solidFill>
                <a:srgbClr val="2C3E50"/>
              </a:solidFill>
              <a:latin typeface="Comic Sans MS"/>
              <a:cs typeface="Calibri"/>
            </a:endParaRPr>
          </a:p>
          <a:p>
            <a:r>
              <a:rPr lang="en-US" sz="1200" dirty="0">
                <a:latin typeface="Comic Sans MS"/>
                <a:cs typeface="Calibri"/>
              </a:rPr>
              <a:t>Welsh Government (2019). Maternity Care in Wales. (online) </a:t>
            </a:r>
          </a:p>
          <a:p>
            <a:r>
              <a:rPr lang="en-US" sz="1200" dirty="0">
                <a:latin typeface="Comic Sans MS"/>
                <a:cs typeface="Calibri"/>
              </a:rPr>
              <a:t>(Accessed on 17th January 2024).</a:t>
            </a:r>
          </a:p>
          <a:p>
            <a:r>
              <a:rPr lang="en-US" sz="1200" dirty="0">
                <a:latin typeface="Comic Sans MS"/>
                <a:cs typeface="Calibri"/>
              </a:rPr>
              <a:t>Available at: </a:t>
            </a:r>
            <a:r>
              <a:rPr lang="en-US" sz="1200" dirty="0">
                <a:latin typeface="Comic Sans MS"/>
                <a:cs typeface="Calibri"/>
                <a:hlinkClick r:id="rId6"/>
              </a:rPr>
              <a:t>https://www.gov.wales/sites/default/files/publications/2019-06/maternity-care-in-wales-a-five-year-vision-for-the-future-2019-2024.pdf</a:t>
            </a:r>
            <a:r>
              <a:rPr lang="en-US" sz="1200" dirty="0">
                <a:latin typeface="Comic Sans MS"/>
                <a:cs typeface="Calibri"/>
              </a:rPr>
              <a:t>.</a:t>
            </a:r>
          </a:p>
          <a:p>
            <a:r>
              <a:rPr lang="en-US" sz="1200" dirty="0">
                <a:latin typeface="Comic Sans MS"/>
                <a:cs typeface="Calibri"/>
              </a:rPr>
              <a:t>‌</a:t>
            </a:r>
          </a:p>
          <a:p>
            <a:r>
              <a:rPr lang="en-US" sz="1200" dirty="0">
                <a:latin typeface="Comic Sans MS"/>
                <a:cs typeface="Calibri"/>
              </a:rPr>
              <a:t>1,000 Days. (n.d.). Building Brains. (online) </a:t>
            </a:r>
          </a:p>
          <a:p>
            <a:pPr>
              <a:lnSpc>
                <a:spcPct val="90000"/>
              </a:lnSpc>
              <a:spcBef>
                <a:spcPts val="1000"/>
              </a:spcBef>
            </a:pPr>
            <a:r>
              <a:rPr lang="en-US" sz="1200" dirty="0">
                <a:latin typeface="Comic Sans MS"/>
                <a:cs typeface="Calibri"/>
              </a:rPr>
              <a:t>(Accessed 7th December 2023).</a:t>
            </a:r>
          </a:p>
          <a:p>
            <a:pPr>
              <a:lnSpc>
                <a:spcPct val="90000"/>
              </a:lnSpc>
              <a:spcBef>
                <a:spcPts val="1000"/>
              </a:spcBef>
            </a:pPr>
            <a:r>
              <a:rPr lang="en-US" sz="1200" dirty="0">
                <a:latin typeface="Comic Sans MS"/>
                <a:cs typeface="Calibri"/>
              </a:rPr>
              <a:t>Available at: </a:t>
            </a:r>
            <a:r>
              <a:rPr lang="en-US" sz="1200" dirty="0">
                <a:latin typeface="Comic Sans MS"/>
                <a:cs typeface="Calibri"/>
                <a:hlinkClick r:id="rId7"/>
              </a:rPr>
              <a:t>https://thousanddays.org/why-1000-days/building-brains/</a:t>
            </a:r>
            <a:r>
              <a:rPr lang="en-US" sz="1200" dirty="0">
                <a:latin typeface="Comic Sans MS"/>
                <a:cs typeface="Calibri"/>
              </a:rPr>
              <a:t>.</a:t>
            </a:r>
          </a:p>
          <a:p>
            <a:pPr>
              <a:lnSpc>
                <a:spcPct val="90000"/>
              </a:lnSpc>
              <a:spcBef>
                <a:spcPts val="1000"/>
              </a:spcBef>
            </a:pPr>
            <a:r>
              <a:rPr lang="en-US" sz="1200" dirty="0">
                <a:solidFill>
                  <a:srgbClr val="2C3E50"/>
                </a:solidFill>
                <a:latin typeface="Comic Sans MS"/>
                <a:cs typeface="Calibri"/>
              </a:rPr>
              <a:t>1000 Days. (2018). </a:t>
            </a:r>
            <a:r>
              <a:rPr lang="en-US" sz="1200" i="1" dirty="0">
                <a:solidFill>
                  <a:srgbClr val="2C3E50"/>
                </a:solidFill>
                <a:latin typeface="Comic Sans MS"/>
                <a:cs typeface="Calibri"/>
              </a:rPr>
              <a:t>Why 1,000 Days - 1,000 Days</a:t>
            </a:r>
            <a:r>
              <a:rPr lang="en-US" sz="1200" dirty="0">
                <a:solidFill>
                  <a:srgbClr val="2C3E50"/>
                </a:solidFill>
                <a:latin typeface="Comic Sans MS"/>
                <a:cs typeface="Calibri"/>
              </a:rPr>
              <a:t>. (online)</a:t>
            </a:r>
            <a:endParaRPr lang="en-US" sz="1200">
              <a:solidFill>
                <a:srgbClr val="000000"/>
              </a:solidFill>
              <a:latin typeface="Comic Sans MS"/>
              <a:cs typeface="Calibri"/>
            </a:endParaRPr>
          </a:p>
          <a:p>
            <a:r>
              <a:rPr lang="en-US" sz="1200" dirty="0">
                <a:solidFill>
                  <a:srgbClr val="2C3E50"/>
                </a:solidFill>
                <a:latin typeface="Comic Sans MS"/>
                <a:cs typeface="Calibri"/>
              </a:rPr>
              <a:t>(Accessed 20th January 2024).</a:t>
            </a:r>
          </a:p>
          <a:p>
            <a:r>
              <a:rPr lang="en-US" sz="1200" dirty="0">
                <a:solidFill>
                  <a:srgbClr val="2C3E50"/>
                </a:solidFill>
                <a:latin typeface="Comic Sans MS"/>
                <a:cs typeface="Calibri"/>
              </a:rPr>
              <a:t>Available at: </a:t>
            </a:r>
            <a:r>
              <a:rPr lang="en-US" sz="1200" dirty="0">
                <a:latin typeface="Comic Sans MS"/>
                <a:cs typeface="Calibri"/>
                <a:hlinkClick r:id="rId8"/>
              </a:rPr>
              <a:t>https://thousanddays.org/why-1000-days</a:t>
            </a:r>
            <a:endParaRPr lang="en-US" sz="1200">
              <a:solidFill>
                <a:srgbClr val="2C3E50"/>
              </a:solidFill>
              <a:latin typeface="Comic Sans MS"/>
              <a:cs typeface="Calibri"/>
            </a:endParaRPr>
          </a:p>
          <a:p>
            <a:endParaRPr lang="en-US" sz="1200" dirty="0">
              <a:latin typeface="Comic Sans MS"/>
              <a:cs typeface="Calibri"/>
            </a:endParaRPr>
          </a:p>
          <a:p>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4765284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237</cp:revision>
  <dcterms:created xsi:type="dcterms:W3CDTF">2023-12-04T09:23:12Z</dcterms:created>
  <dcterms:modified xsi:type="dcterms:W3CDTF">2024-01-20T17:58:00Z</dcterms:modified>
</cp:coreProperties>
</file>