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ink/ink1.xml" ContentType="application/inkml+xml"/>
  <Override PartName="/ppt/ink/ink2.xml" ContentType="application/inkml+xml"/>
  <Override PartName="/ppt/ink/ink3.xml" ContentType="application/inkml+xml"/>
  <Override PartName="/ppt/ink/ink4.xml" ContentType="application/inkml+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3" r:id="rId1"/>
    <p:sldMasterId id="2147483674" r:id="rId2"/>
  </p:sldMasterIdLst>
  <p:sldIdLst>
    <p:sldId id="256" r:id="rId3"/>
    <p:sldId id="285" r:id="rId4"/>
    <p:sldId id="276" r:id="rId5"/>
    <p:sldId id="298" r:id="rId6"/>
    <p:sldId id="282" r:id="rId7"/>
    <p:sldId id="303" r:id="rId8"/>
    <p:sldId id="257" r:id="rId9"/>
    <p:sldId id="259" r:id="rId10"/>
    <p:sldId id="258" r:id="rId11"/>
    <p:sldId id="286" r:id="rId12"/>
    <p:sldId id="305" r:id="rId13"/>
    <p:sldId id="300" r:id="rId14"/>
    <p:sldId id="260" r:id="rId15"/>
    <p:sldId id="261" r:id="rId16"/>
    <p:sldId id="304" r:id="rId17"/>
    <p:sldId id="299" r:id="rId18"/>
    <p:sldId id="262" r:id="rId19"/>
    <p:sldId id="310" r:id="rId20"/>
    <p:sldId id="277" r:id="rId21"/>
    <p:sldId id="301" r:id="rId22"/>
    <p:sldId id="306" r:id="rId23"/>
    <p:sldId id="307" r:id="rId24"/>
    <p:sldId id="302" r:id="rId25"/>
    <p:sldId id="263" r:id="rId26"/>
    <p:sldId id="267" r:id="rId27"/>
    <p:sldId id="287" r:id="rId28"/>
    <p:sldId id="312" r:id="rId29"/>
    <p:sldId id="309" r:id="rId30"/>
    <p:sldId id="313" r:id="rId31"/>
    <p:sldId id="319" r:id="rId32"/>
    <p:sldId id="279" r:id="rId33"/>
    <p:sldId id="281" r:id="rId34"/>
    <p:sldId id="280" r:id="rId35"/>
    <p:sldId id="314" r:id="rId36"/>
    <p:sldId id="318" r:id="rId37"/>
    <p:sldId id="315" r:id="rId38"/>
    <p:sldId id="316" r:id="rId39"/>
    <p:sldId id="308" r:id="rId40"/>
    <p:sldId id="271" r:id="rId41"/>
    <p:sldId id="292" r:id="rId42"/>
    <p:sldId id="288" r:id="rId43"/>
    <p:sldId id="289" r:id="rId44"/>
    <p:sldId id="291" r:id="rId45"/>
    <p:sldId id="296" r:id="rId46"/>
    <p:sldId id="295" r:id="rId47"/>
    <p:sldId id="272" r:id="rId48"/>
    <p:sldId id="297" r:id="rId49"/>
    <p:sldId id="275" r:id="rId50"/>
    <p:sldId id="273" r:id="rId51"/>
    <p:sldId id="264" r:id="rId52"/>
  </p:sldIdLst>
  <p:sldSz cx="12192000" cy="6858000"/>
  <p:notesSz cx="7102475" cy="9388475"/>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83"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FFC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706" autoAdjust="0"/>
    <p:restoredTop sz="94660"/>
  </p:normalViewPr>
  <p:slideViewPr>
    <p:cSldViewPr snapToGrid="0" showGuides="1">
      <p:cViewPr varScale="1">
        <p:scale>
          <a:sx n="82" d="100"/>
          <a:sy n="82" d="100"/>
        </p:scale>
        <p:origin x="108" y="180"/>
      </p:cViewPr>
      <p:guideLst>
        <p:guide orient="horz" pos="2183"/>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slide" Target="slides/slide40.xml"/><Relationship Id="rId47" Type="http://schemas.openxmlformats.org/officeDocument/2006/relationships/slide" Target="slides/slide45.xml"/><Relationship Id="rId50" Type="http://schemas.openxmlformats.org/officeDocument/2006/relationships/slide" Target="slides/slide48.xml"/><Relationship Id="rId55" Type="http://schemas.openxmlformats.org/officeDocument/2006/relationships/theme" Target="theme/theme1.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slide" Target="slides/slide44.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41" Type="http://schemas.openxmlformats.org/officeDocument/2006/relationships/slide" Target="slides/slide39.xml"/><Relationship Id="rId54"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slide" Target="slides/slide43.xml"/><Relationship Id="rId53" Type="http://schemas.openxmlformats.org/officeDocument/2006/relationships/presProps" Target="presProp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slide" Target="slides/slide47.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openxmlformats.org/officeDocument/2006/relationships/slide" Target="slides/slide42.xml"/><Relationship Id="rId52" Type="http://schemas.openxmlformats.org/officeDocument/2006/relationships/slide" Target="slides/slide50.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slide" Target="slides/slide46.xml"/><Relationship Id="rId56" Type="http://schemas.openxmlformats.org/officeDocument/2006/relationships/tableStyles" Target="tableStyles.xml"/><Relationship Id="rId8" Type="http://schemas.openxmlformats.org/officeDocument/2006/relationships/slide" Target="slides/slide6.xml"/><Relationship Id="rId51" Type="http://schemas.openxmlformats.org/officeDocument/2006/relationships/slide" Target="slides/slide49.xml"/><Relationship Id="rId3" Type="http://schemas.openxmlformats.org/officeDocument/2006/relationships/slide" Target="slides/slide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72F8E1F-5CEB-41D7-BFA4-5011D8010484}"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2C3C4578-E262-49FD-9864-C5AD5A5B02F4}">
      <dgm:prSet/>
      <dgm:spPr/>
      <dgm:t>
        <a:bodyPr/>
        <a:lstStyle/>
        <a:p>
          <a:r>
            <a:rPr lang="en-GB" dirty="0">
              <a:latin typeface="Arial Nova Light" panose="020B0304020202020204" pitchFamily="34" charset="0"/>
            </a:rPr>
            <a:t>The heart is about the size of an adult fist.</a:t>
          </a:r>
          <a:endParaRPr lang="en-US" dirty="0">
            <a:latin typeface="Arial Nova Light" panose="020B0304020202020204" pitchFamily="34" charset="0"/>
          </a:endParaRPr>
        </a:p>
      </dgm:t>
    </dgm:pt>
    <dgm:pt modelId="{E886529E-2DA4-49CD-9A47-B06CB2B77D39}" type="parTrans" cxnId="{040049C7-317B-4E87-B04E-C8796BFA3ED0}">
      <dgm:prSet/>
      <dgm:spPr/>
      <dgm:t>
        <a:bodyPr/>
        <a:lstStyle/>
        <a:p>
          <a:endParaRPr lang="en-US"/>
        </a:p>
      </dgm:t>
    </dgm:pt>
    <dgm:pt modelId="{0FEF1721-B113-47AF-BEE7-17FF3B0F1CEF}" type="sibTrans" cxnId="{040049C7-317B-4E87-B04E-C8796BFA3ED0}">
      <dgm:prSet/>
      <dgm:spPr/>
      <dgm:t>
        <a:bodyPr/>
        <a:lstStyle/>
        <a:p>
          <a:endParaRPr lang="en-US"/>
        </a:p>
      </dgm:t>
    </dgm:pt>
    <dgm:pt modelId="{57B7DD24-296D-407F-9631-9A342EB990DA}">
      <dgm:prSet/>
      <dgm:spPr/>
      <dgm:t>
        <a:bodyPr/>
        <a:lstStyle/>
        <a:p>
          <a:r>
            <a:rPr lang="en-GB" dirty="0">
              <a:latin typeface="Arial Nova Light" panose="020B0304020202020204" pitchFamily="34" charset="0"/>
            </a:rPr>
            <a:t>It is in the middle and front of your chest</a:t>
          </a:r>
          <a:endParaRPr lang="en-US" dirty="0">
            <a:latin typeface="Arial Nova Light" panose="020B0304020202020204" pitchFamily="34" charset="0"/>
          </a:endParaRPr>
        </a:p>
      </dgm:t>
    </dgm:pt>
    <dgm:pt modelId="{3529F2E2-98F3-4EE8-9B52-44BF041F485D}" type="parTrans" cxnId="{68EC5067-AAA1-45E2-86D5-076D449130CF}">
      <dgm:prSet/>
      <dgm:spPr/>
      <dgm:t>
        <a:bodyPr/>
        <a:lstStyle/>
        <a:p>
          <a:endParaRPr lang="en-US"/>
        </a:p>
      </dgm:t>
    </dgm:pt>
    <dgm:pt modelId="{1CEF843A-9A92-41B4-AB31-386196B39146}" type="sibTrans" cxnId="{68EC5067-AAA1-45E2-86D5-076D449130CF}">
      <dgm:prSet/>
      <dgm:spPr/>
      <dgm:t>
        <a:bodyPr/>
        <a:lstStyle/>
        <a:p>
          <a:endParaRPr lang="en-US"/>
        </a:p>
      </dgm:t>
    </dgm:pt>
    <dgm:pt modelId="{C46CD5CC-1C6D-4335-9B81-17A4F5FAE84B}">
      <dgm:prSet/>
      <dgm:spPr/>
      <dgm:t>
        <a:bodyPr/>
        <a:lstStyle/>
        <a:p>
          <a:r>
            <a:rPr lang="en-GB" dirty="0">
              <a:latin typeface="Arial Nova Light" panose="020B0304020202020204" pitchFamily="34" charset="0"/>
            </a:rPr>
            <a:t>Behind and slightly to the left of your breast-bone</a:t>
          </a:r>
          <a:r>
            <a:rPr lang="en-GB" dirty="0"/>
            <a:t>.</a:t>
          </a:r>
          <a:endParaRPr lang="en-US" dirty="0"/>
        </a:p>
      </dgm:t>
    </dgm:pt>
    <dgm:pt modelId="{2752F8EE-42DF-422D-A9AA-7DFCC7DC66A9}" type="parTrans" cxnId="{B3D9703B-9AFA-4F2F-ABE4-3D93206FA440}">
      <dgm:prSet/>
      <dgm:spPr/>
      <dgm:t>
        <a:bodyPr/>
        <a:lstStyle/>
        <a:p>
          <a:endParaRPr lang="en-US"/>
        </a:p>
      </dgm:t>
    </dgm:pt>
    <dgm:pt modelId="{1383153B-EEA1-496F-AD1D-2FE9B5DB5C2B}" type="sibTrans" cxnId="{B3D9703B-9AFA-4F2F-ABE4-3D93206FA440}">
      <dgm:prSet/>
      <dgm:spPr/>
      <dgm:t>
        <a:bodyPr/>
        <a:lstStyle/>
        <a:p>
          <a:endParaRPr lang="en-US"/>
        </a:p>
      </dgm:t>
    </dgm:pt>
    <dgm:pt modelId="{C4FD8E35-759B-4F12-8016-977763B67331}">
      <dgm:prSet/>
      <dgm:spPr/>
      <dgm:t>
        <a:bodyPr/>
        <a:lstStyle/>
        <a:p>
          <a:r>
            <a:rPr lang="en-GB" dirty="0">
              <a:latin typeface="Arial Nova Light" panose="020B0304020202020204" pitchFamily="34" charset="0"/>
            </a:rPr>
            <a:t>It is a muscle that provides your body with oxygen and nutrients</a:t>
          </a:r>
          <a:r>
            <a:rPr lang="en-GB" dirty="0"/>
            <a:t>.</a:t>
          </a:r>
          <a:endParaRPr lang="en-US" dirty="0"/>
        </a:p>
      </dgm:t>
    </dgm:pt>
    <dgm:pt modelId="{65D620FF-AA42-461C-A5BB-EC4B24CD778C}" type="parTrans" cxnId="{5AC1C861-0B1A-41A8-9F66-0A474951B2E0}">
      <dgm:prSet/>
      <dgm:spPr/>
      <dgm:t>
        <a:bodyPr/>
        <a:lstStyle/>
        <a:p>
          <a:endParaRPr lang="en-US"/>
        </a:p>
      </dgm:t>
    </dgm:pt>
    <dgm:pt modelId="{EB237210-C559-42E0-A30B-EB7B1DF4A809}" type="sibTrans" cxnId="{5AC1C861-0B1A-41A8-9F66-0A474951B2E0}">
      <dgm:prSet/>
      <dgm:spPr/>
      <dgm:t>
        <a:bodyPr/>
        <a:lstStyle/>
        <a:p>
          <a:endParaRPr lang="en-US"/>
        </a:p>
      </dgm:t>
    </dgm:pt>
    <dgm:pt modelId="{25F6A6F6-2F0C-400D-86C8-B2C027551522}" type="pres">
      <dgm:prSet presAssocID="{072F8E1F-5CEB-41D7-BFA4-5011D8010484}" presName="linear" presStyleCnt="0">
        <dgm:presLayoutVars>
          <dgm:animLvl val="lvl"/>
          <dgm:resizeHandles val="exact"/>
        </dgm:presLayoutVars>
      </dgm:prSet>
      <dgm:spPr/>
    </dgm:pt>
    <dgm:pt modelId="{865C17C3-A4E2-49F2-9B04-42B9317215D3}" type="pres">
      <dgm:prSet presAssocID="{2C3C4578-E262-49FD-9864-C5AD5A5B02F4}" presName="parentText" presStyleLbl="node1" presStyleIdx="0" presStyleCnt="4">
        <dgm:presLayoutVars>
          <dgm:chMax val="0"/>
          <dgm:bulletEnabled val="1"/>
        </dgm:presLayoutVars>
      </dgm:prSet>
      <dgm:spPr/>
    </dgm:pt>
    <dgm:pt modelId="{072BDF46-F491-4B69-A1D5-E9CF28DE843C}" type="pres">
      <dgm:prSet presAssocID="{0FEF1721-B113-47AF-BEE7-17FF3B0F1CEF}" presName="spacer" presStyleCnt="0"/>
      <dgm:spPr/>
    </dgm:pt>
    <dgm:pt modelId="{C0A30FF5-5574-4951-B7FF-4E268554CEDF}" type="pres">
      <dgm:prSet presAssocID="{57B7DD24-296D-407F-9631-9A342EB990DA}" presName="parentText" presStyleLbl="node1" presStyleIdx="1" presStyleCnt="4">
        <dgm:presLayoutVars>
          <dgm:chMax val="0"/>
          <dgm:bulletEnabled val="1"/>
        </dgm:presLayoutVars>
      </dgm:prSet>
      <dgm:spPr/>
    </dgm:pt>
    <dgm:pt modelId="{55754864-1B61-48F8-BF81-D7CF64F499A8}" type="pres">
      <dgm:prSet presAssocID="{1CEF843A-9A92-41B4-AB31-386196B39146}" presName="spacer" presStyleCnt="0"/>
      <dgm:spPr/>
    </dgm:pt>
    <dgm:pt modelId="{3C245936-DC45-4E8A-AF36-9D99A18B88A8}" type="pres">
      <dgm:prSet presAssocID="{C46CD5CC-1C6D-4335-9B81-17A4F5FAE84B}" presName="parentText" presStyleLbl="node1" presStyleIdx="2" presStyleCnt="4">
        <dgm:presLayoutVars>
          <dgm:chMax val="0"/>
          <dgm:bulletEnabled val="1"/>
        </dgm:presLayoutVars>
      </dgm:prSet>
      <dgm:spPr/>
    </dgm:pt>
    <dgm:pt modelId="{BEFD71F5-BD5C-4E63-99C6-64985171AA06}" type="pres">
      <dgm:prSet presAssocID="{1383153B-EEA1-496F-AD1D-2FE9B5DB5C2B}" presName="spacer" presStyleCnt="0"/>
      <dgm:spPr/>
    </dgm:pt>
    <dgm:pt modelId="{360487D8-545A-48EF-B146-1814F8B6DB30}" type="pres">
      <dgm:prSet presAssocID="{C4FD8E35-759B-4F12-8016-977763B67331}" presName="parentText" presStyleLbl="node1" presStyleIdx="3" presStyleCnt="4">
        <dgm:presLayoutVars>
          <dgm:chMax val="0"/>
          <dgm:bulletEnabled val="1"/>
        </dgm:presLayoutVars>
      </dgm:prSet>
      <dgm:spPr/>
    </dgm:pt>
  </dgm:ptLst>
  <dgm:cxnLst>
    <dgm:cxn modelId="{B3D9703B-9AFA-4F2F-ABE4-3D93206FA440}" srcId="{072F8E1F-5CEB-41D7-BFA4-5011D8010484}" destId="{C46CD5CC-1C6D-4335-9B81-17A4F5FAE84B}" srcOrd="2" destOrd="0" parTransId="{2752F8EE-42DF-422D-A9AA-7DFCC7DC66A9}" sibTransId="{1383153B-EEA1-496F-AD1D-2FE9B5DB5C2B}"/>
    <dgm:cxn modelId="{5AC1C861-0B1A-41A8-9F66-0A474951B2E0}" srcId="{072F8E1F-5CEB-41D7-BFA4-5011D8010484}" destId="{C4FD8E35-759B-4F12-8016-977763B67331}" srcOrd="3" destOrd="0" parTransId="{65D620FF-AA42-461C-A5BB-EC4B24CD778C}" sibTransId="{EB237210-C559-42E0-A30B-EB7B1DF4A809}"/>
    <dgm:cxn modelId="{68EC5067-AAA1-45E2-86D5-076D449130CF}" srcId="{072F8E1F-5CEB-41D7-BFA4-5011D8010484}" destId="{57B7DD24-296D-407F-9631-9A342EB990DA}" srcOrd="1" destOrd="0" parTransId="{3529F2E2-98F3-4EE8-9B52-44BF041F485D}" sibTransId="{1CEF843A-9A92-41B4-AB31-386196B39146}"/>
    <dgm:cxn modelId="{040049C7-317B-4E87-B04E-C8796BFA3ED0}" srcId="{072F8E1F-5CEB-41D7-BFA4-5011D8010484}" destId="{2C3C4578-E262-49FD-9864-C5AD5A5B02F4}" srcOrd="0" destOrd="0" parTransId="{E886529E-2DA4-49CD-9A47-B06CB2B77D39}" sibTransId="{0FEF1721-B113-47AF-BEE7-17FF3B0F1CEF}"/>
    <dgm:cxn modelId="{3D45D4DF-148E-475D-A5A4-48A7F9930782}" type="presOf" srcId="{C46CD5CC-1C6D-4335-9B81-17A4F5FAE84B}" destId="{3C245936-DC45-4E8A-AF36-9D99A18B88A8}" srcOrd="0" destOrd="0" presId="urn:microsoft.com/office/officeart/2005/8/layout/vList2"/>
    <dgm:cxn modelId="{0BD6DBE7-8F58-45D7-80B4-94D58F19C0B3}" type="presOf" srcId="{072F8E1F-5CEB-41D7-BFA4-5011D8010484}" destId="{25F6A6F6-2F0C-400D-86C8-B2C027551522}" srcOrd="0" destOrd="0" presId="urn:microsoft.com/office/officeart/2005/8/layout/vList2"/>
    <dgm:cxn modelId="{F68C24F2-EEC7-499F-8A7E-11F1353D95D9}" type="presOf" srcId="{2C3C4578-E262-49FD-9864-C5AD5A5B02F4}" destId="{865C17C3-A4E2-49F2-9B04-42B9317215D3}" srcOrd="0" destOrd="0" presId="urn:microsoft.com/office/officeart/2005/8/layout/vList2"/>
    <dgm:cxn modelId="{7DD6ECF8-F400-477F-A21A-3E409CCB599E}" type="presOf" srcId="{57B7DD24-296D-407F-9631-9A342EB990DA}" destId="{C0A30FF5-5574-4951-B7FF-4E268554CEDF}" srcOrd="0" destOrd="0" presId="urn:microsoft.com/office/officeart/2005/8/layout/vList2"/>
    <dgm:cxn modelId="{1C4FC4FC-BEC1-43D5-BAD6-E4B10FC23BDB}" type="presOf" srcId="{C4FD8E35-759B-4F12-8016-977763B67331}" destId="{360487D8-545A-48EF-B146-1814F8B6DB30}" srcOrd="0" destOrd="0" presId="urn:microsoft.com/office/officeart/2005/8/layout/vList2"/>
    <dgm:cxn modelId="{DECD40F2-B48C-470A-8D9C-865AA498F696}" type="presParOf" srcId="{25F6A6F6-2F0C-400D-86C8-B2C027551522}" destId="{865C17C3-A4E2-49F2-9B04-42B9317215D3}" srcOrd="0" destOrd="0" presId="urn:microsoft.com/office/officeart/2005/8/layout/vList2"/>
    <dgm:cxn modelId="{6D5FDD53-6896-4724-9080-AF9080258B26}" type="presParOf" srcId="{25F6A6F6-2F0C-400D-86C8-B2C027551522}" destId="{072BDF46-F491-4B69-A1D5-E9CF28DE843C}" srcOrd="1" destOrd="0" presId="urn:microsoft.com/office/officeart/2005/8/layout/vList2"/>
    <dgm:cxn modelId="{A2D6FE1B-BB79-43FC-AAC2-C64178DE1B66}" type="presParOf" srcId="{25F6A6F6-2F0C-400D-86C8-B2C027551522}" destId="{C0A30FF5-5574-4951-B7FF-4E268554CEDF}" srcOrd="2" destOrd="0" presId="urn:microsoft.com/office/officeart/2005/8/layout/vList2"/>
    <dgm:cxn modelId="{60AC9CC9-D234-424A-B399-13715223917C}" type="presParOf" srcId="{25F6A6F6-2F0C-400D-86C8-B2C027551522}" destId="{55754864-1B61-48F8-BF81-D7CF64F499A8}" srcOrd="3" destOrd="0" presId="urn:microsoft.com/office/officeart/2005/8/layout/vList2"/>
    <dgm:cxn modelId="{EC21C424-4F2F-44FE-AE13-0E249140CAED}" type="presParOf" srcId="{25F6A6F6-2F0C-400D-86C8-B2C027551522}" destId="{3C245936-DC45-4E8A-AF36-9D99A18B88A8}" srcOrd="4" destOrd="0" presId="urn:microsoft.com/office/officeart/2005/8/layout/vList2"/>
    <dgm:cxn modelId="{12EE3A39-D94C-4C96-A77E-BA98FFF16CCD}" type="presParOf" srcId="{25F6A6F6-2F0C-400D-86C8-B2C027551522}" destId="{BEFD71F5-BD5C-4E63-99C6-64985171AA06}" srcOrd="5" destOrd="0" presId="urn:microsoft.com/office/officeart/2005/8/layout/vList2"/>
    <dgm:cxn modelId="{574AAF03-7690-43EB-BC85-DADAC79E8ECE}" type="presParOf" srcId="{25F6A6F6-2F0C-400D-86C8-B2C027551522}" destId="{360487D8-545A-48EF-B146-1814F8B6DB30}" srcOrd="6" destOrd="0" presId="urn:microsoft.com/office/officeart/2005/8/layout/vList2"/>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65C17C3-A4E2-49F2-9B04-42B9317215D3}">
      <dsp:nvSpPr>
        <dsp:cNvPr id="0" name=""/>
        <dsp:cNvSpPr/>
      </dsp:nvSpPr>
      <dsp:spPr>
        <a:xfrm>
          <a:off x="0" y="74011"/>
          <a:ext cx="6894576" cy="90667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dirty="0">
              <a:latin typeface="Arial Nova Light" panose="020B0304020202020204" pitchFamily="34" charset="0"/>
            </a:rPr>
            <a:t>The heart is about the size of an adult fist.</a:t>
          </a:r>
          <a:endParaRPr lang="en-US" sz="2300" kern="1200" dirty="0">
            <a:latin typeface="Arial Nova Light" panose="020B0304020202020204" pitchFamily="34" charset="0"/>
          </a:endParaRPr>
        </a:p>
      </dsp:txBody>
      <dsp:txXfrm>
        <a:off x="44260" y="118271"/>
        <a:ext cx="6806056" cy="818155"/>
      </dsp:txXfrm>
    </dsp:sp>
    <dsp:sp modelId="{C0A30FF5-5574-4951-B7FF-4E268554CEDF}">
      <dsp:nvSpPr>
        <dsp:cNvPr id="0" name=""/>
        <dsp:cNvSpPr/>
      </dsp:nvSpPr>
      <dsp:spPr>
        <a:xfrm>
          <a:off x="0" y="1046926"/>
          <a:ext cx="6894576" cy="90667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dirty="0">
              <a:latin typeface="Arial Nova Light" panose="020B0304020202020204" pitchFamily="34" charset="0"/>
            </a:rPr>
            <a:t>It is in the middle and front of your chest</a:t>
          </a:r>
          <a:endParaRPr lang="en-US" sz="2300" kern="1200" dirty="0">
            <a:latin typeface="Arial Nova Light" panose="020B0304020202020204" pitchFamily="34" charset="0"/>
          </a:endParaRPr>
        </a:p>
      </dsp:txBody>
      <dsp:txXfrm>
        <a:off x="44260" y="1091186"/>
        <a:ext cx="6806056" cy="818155"/>
      </dsp:txXfrm>
    </dsp:sp>
    <dsp:sp modelId="{3C245936-DC45-4E8A-AF36-9D99A18B88A8}">
      <dsp:nvSpPr>
        <dsp:cNvPr id="0" name=""/>
        <dsp:cNvSpPr/>
      </dsp:nvSpPr>
      <dsp:spPr>
        <a:xfrm>
          <a:off x="0" y="2019841"/>
          <a:ext cx="6894576" cy="90667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dirty="0">
              <a:latin typeface="Arial Nova Light" panose="020B0304020202020204" pitchFamily="34" charset="0"/>
            </a:rPr>
            <a:t>Behind and slightly to the left of your breast-bone</a:t>
          </a:r>
          <a:r>
            <a:rPr lang="en-GB" sz="2300" kern="1200" dirty="0"/>
            <a:t>.</a:t>
          </a:r>
          <a:endParaRPr lang="en-US" sz="2300" kern="1200" dirty="0"/>
        </a:p>
      </dsp:txBody>
      <dsp:txXfrm>
        <a:off x="44260" y="2064101"/>
        <a:ext cx="6806056" cy="818155"/>
      </dsp:txXfrm>
    </dsp:sp>
    <dsp:sp modelId="{360487D8-545A-48EF-B146-1814F8B6DB30}">
      <dsp:nvSpPr>
        <dsp:cNvPr id="0" name=""/>
        <dsp:cNvSpPr/>
      </dsp:nvSpPr>
      <dsp:spPr>
        <a:xfrm>
          <a:off x="0" y="2992756"/>
          <a:ext cx="6894576" cy="90667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dirty="0">
              <a:latin typeface="Arial Nova Light" panose="020B0304020202020204" pitchFamily="34" charset="0"/>
            </a:rPr>
            <a:t>It is a muscle that provides your body with oxygen and nutrients</a:t>
          </a:r>
          <a:r>
            <a:rPr lang="en-GB" sz="2300" kern="1200" dirty="0"/>
            <a:t>.</a:t>
          </a:r>
          <a:endParaRPr lang="en-US" sz="2300" kern="1200" dirty="0"/>
        </a:p>
      </dsp:txBody>
      <dsp:txXfrm>
        <a:off x="44260" y="3037016"/>
        <a:ext cx="6806056" cy="818155"/>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9-23T16:15:07.505"/>
    </inkml:context>
    <inkml:brush xml:id="br0">
      <inkml:brushProperty name="width" value="0.1" units="cm"/>
      <inkml:brushProperty name="height" value="0.1" units="cm"/>
      <inkml:brushProperty name="color" value="#FFFFFF"/>
    </inkml:brush>
  </inkml:definitions>
  <inkml:trace contextRef="#ctx0" brushRef="#br0">1 0 128,'0'6'0</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9-23T17:54:20.661"/>
    </inkml:context>
    <inkml:brush xml:id="br0">
      <inkml:brushProperty name="width" value="0.1" units="cm"/>
      <inkml:brushProperty name="height" value="0.1" units="cm"/>
      <inkml:brushProperty name="color" value="#FFFFFF"/>
    </inkml:brush>
  </inkml:definitions>
  <inkml:trace contextRef="#ctx0" brushRef="#br0">1 0 128,'0'6'0</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9-24T10:28:40.292"/>
    </inkml:context>
    <inkml:brush xml:id="br0">
      <inkml:brushProperty name="width" value="0.1" units="cm"/>
      <inkml:brushProperty name="height" value="0.1" units="cm"/>
      <inkml:brushProperty name="color" value="#FFFFFF"/>
    </inkml:brush>
  </inkml:definitions>
  <inkml:trace contextRef="#ctx0" brushRef="#br0">1 0 128,'0'6'0</inkml:trace>
</inkml:ink>
</file>

<file path=ppt/ink/ink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9-24T11:53:49.255"/>
    </inkml:context>
    <inkml:brush xml:id="br0">
      <inkml:brushProperty name="width" value="0.1" units="cm"/>
      <inkml:brushProperty name="height" value="0.1" units="cm"/>
      <inkml:brushProperty name="color" value="#FFFFFF"/>
    </inkml:brush>
  </inkml:definitions>
  <inkml:trace contextRef="#ctx0" brushRef="#br0">1 0 128,'0'6'0</inkml:trace>
</inkml:ink>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descr="Tag=AccentColor&#10;Flavor=Light&#10;Target=FillAndLine">
            <a:extLst>
              <a:ext uri="{FF2B5EF4-FFF2-40B4-BE49-F238E27FC236}">
                <a16:creationId xmlns:a16="http://schemas.microsoft.com/office/drawing/2014/main" id="{DA381740-063A-41A4-836D-85D14980EEF0}"/>
              </a:ext>
            </a:extLst>
          </p:cNvPr>
          <p:cNvSpPr/>
          <p:nvPr/>
        </p:nvSpPr>
        <p:spPr>
          <a:xfrm>
            <a:off x="838200" y="4736883"/>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24EF9DF8-704A-44AE-8850-307DDACC9387}"/>
              </a:ext>
            </a:extLst>
          </p:cNvPr>
          <p:cNvSpPr>
            <a:spLocks noGrp="1"/>
          </p:cNvSpPr>
          <p:nvPr>
            <p:ph type="ctrTitle"/>
          </p:nvPr>
        </p:nvSpPr>
        <p:spPr>
          <a:xfrm>
            <a:off x="841248" y="448056"/>
            <a:ext cx="10515600" cy="4069080"/>
          </a:xfrm>
        </p:spPr>
        <p:txBody>
          <a:bodyPr anchor="b">
            <a:noAutofit/>
          </a:bodyPr>
          <a:lstStyle>
            <a:lvl1pPr algn="l">
              <a:defRPr sz="96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3CC72E09-06F3-48B9-9B95-DE15EC98017B}"/>
              </a:ext>
            </a:extLst>
          </p:cNvPr>
          <p:cNvSpPr>
            <a:spLocks noGrp="1"/>
          </p:cNvSpPr>
          <p:nvPr>
            <p:ph type="subTitle" idx="1"/>
          </p:nvPr>
        </p:nvSpPr>
        <p:spPr>
          <a:xfrm>
            <a:off x="841248" y="4983480"/>
            <a:ext cx="10515600" cy="1124712"/>
          </a:xfrm>
        </p:spPr>
        <p:txBody>
          <a:bodyPr>
            <a:normAutofit/>
          </a:bodyPr>
          <a:lstStyle>
            <a:lvl1pPr marL="0" indent="0" algn="l">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E11CD474-E5E1-4D01-97F6-0C9FC09332C0}"/>
              </a:ext>
            </a:extLst>
          </p:cNvPr>
          <p:cNvSpPr>
            <a:spLocks noGrp="1"/>
          </p:cNvSpPr>
          <p:nvPr>
            <p:ph type="dt" sz="half" idx="10"/>
          </p:nvPr>
        </p:nvSpPr>
        <p:spPr/>
        <p:txBody>
          <a:bodyPr/>
          <a:lstStyle/>
          <a:p>
            <a:fld id="{72345051-2045-45DA-935E-2E3CA1A69ADC}" type="datetimeFigureOut">
              <a:rPr lang="en-US" smtClean="0"/>
              <a:t>9/24/2022</a:t>
            </a:fld>
            <a:endParaRPr lang="en-US" dirty="0"/>
          </a:p>
        </p:txBody>
      </p:sp>
      <p:sp>
        <p:nvSpPr>
          <p:cNvPr id="5" name="Footer Placeholder 4">
            <a:extLst>
              <a:ext uri="{FF2B5EF4-FFF2-40B4-BE49-F238E27FC236}">
                <a16:creationId xmlns:a16="http://schemas.microsoft.com/office/drawing/2014/main" id="{C636BBC7-EB9B-4B36-88E9-DBF65D270E0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48786C7-DD8D-492F-9A9A-A7B3EBE27FE9}"/>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302063354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5D02BC-5A24-47F7-A4DF-B93FBC0C51B0}"/>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48E9219E-EE74-4093-94D6-F663E059C504}"/>
              </a:ext>
            </a:extLst>
          </p:cNvPr>
          <p:cNvSpPr>
            <a:spLocks noGrp="1"/>
          </p:cNvSpPr>
          <p:nvPr>
            <p:ph idx="1"/>
          </p:nvPr>
        </p:nvSpPr>
        <p:spPr>
          <a:xfrm>
            <a:off x="838200" y="1929384"/>
            <a:ext cx="10515600" cy="4251960"/>
          </a:xfrm>
        </p:spPr>
        <p:txBody>
          <a:bodyPr>
            <a:normAutofit/>
          </a:bodyPr>
          <a:lstStyle>
            <a:lvl1pPr>
              <a:defRPr sz="2800"/>
            </a:lvl1pPr>
            <a:lvl2pPr>
              <a:defRPr sz="2400"/>
            </a:lvl2pPr>
            <a:lvl3pPr>
              <a:defRPr sz="2000"/>
            </a:lvl3pPr>
            <a:lvl4pPr>
              <a:defRPr sz="1800"/>
            </a:lvl4pPr>
            <a:lvl5pPr>
              <a:defRPr sz="18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82A61642-BFBA-48AE-A29C-C2AA7386AE95}"/>
              </a:ext>
            </a:extLst>
          </p:cNvPr>
          <p:cNvSpPr>
            <a:spLocks noGrp="1"/>
          </p:cNvSpPr>
          <p:nvPr>
            <p:ph type="dt" sz="half" idx="10"/>
          </p:nvPr>
        </p:nvSpPr>
        <p:spPr/>
        <p:txBody>
          <a:bodyPr/>
          <a:lstStyle/>
          <a:p>
            <a:fld id="{72345051-2045-45DA-935E-2E3CA1A69ADC}" type="datetimeFigureOut">
              <a:rPr lang="en-US" smtClean="0"/>
              <a:t>9/24/2022</a:t>
            </a:fld>
            <a:endParaRPr lang="en-US"/>
          </a:p>
        </p:txBody>
      </p:sp>
      <p:sp>
        <p:nvSpPr>
          <p:cNvPr id="5" name="Footer Placeholder 4">
            <a:extLst>
              <a:ext uri="{FF2B5EF4-FFF2-40B4-BE49-F238E27FC236}">
                <a16:creationId xmlns:a16="http://schemas.microsoft.com/office/drawing/2014/main" id="{2AD2029B-6646-4DBF-A302-76A513FC64D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E6D4DFD-766F-4E45-A00C-2B5E8CE9A908}"/>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8" name="Rectangle 7" descr="Tag=AccentColor&#10;Flavor=Light&#10;Target=FillAndLine">
            <a:extLst>
              <a:ext uri="{FF2B5EF4-FFF2-40B4-BE49-F238E27FC236}">
                <a16:creationId xmlns:a16="http://schemas.microsoft.com/office/drawing/2014/main" id="{EBDD1931-9E86-4402-9A68-33A2D9EFB198}"/>
              </a:ext>
            </a:extLst>
          </p:cNvPr>
          <p:cNvSpPr/>
          <p:nvPr/>
        </p:nvSpPr>
        <p:spPr>
          <a:xfrm>
            <a:off x="838199" y="1709928"/>
            <a:ext cx="10515600" cy="27432"/>
          </a:xfrm>
          <a:custGeom>
            <a:avLst/>
            <a:gdLst>
              <a:gd name="connsiteX0" fmla="*/ 0 w 10515600"/>
              <a:gd name="connsiteY0" fmla="*/ 0 h 27432"/>
              <a:gd name="connsiteX1" fmla="*/ 446913 w 10515600"/>
              <a:gd name="connsiteY1" fmla="*/ 0 h 27432"/>
              <a:gd name="connsiteX2" fmla="*/ 1104138 w 10515600"/>
              <a:gd name="connsiteY2" fmla="*/ 0 h 27432"/>
              <a:gd name="connsiteX3" fmla="*/ 1866519 w 10515600"/>
              <a:gd name="connsiteY3" fmla="*/ 0 h 27432"/>
              <a:gd name="connsiteX4" fmla="*/ 2208276 w 10515600"/>
              <a:gd name="connsiteY4" fmla="*/ 0 h 27432"/>
              <a:gd name="connsiteX5" fmla="*/ 2550033 w 10515600"/>
              <a:gd name="connsiteY5" fmla="*/ 0 h 27432"/>
              <a:gd name="connsiteX6" fmla="*/ 3417570 w 10515600"/>
              <a:gd name="connsiteY6" fmla="*/ 0 h 27432"/>
              <a:gd name="connsiteX7" fmla="*/ 4074795 w 10515600"/>
              <a:gd name="connsiteY7" fmla="*/ 0 h 27432"/>
              <a:gd name="connsiteX8" fmla="*/ 4416552 w 10515600"/>
              <a:gd name="connsiteY8" fmla="*/ 0 h 27432"/>
              <a:gd name="connsiteX9" fmla="*/ 5073777 w 10515600"/>
              <a:gd name="connsiteY9" fmla="*/ 0 h 27432"/>
              <a:gd name="connsiteX10" fmla="*/ 5941314 w 10515600"/>
              <a:gd name="connsiteY10" fmla="*/ 0 h 27432"/>
              <a:gd name="connsiteX11" fmla="*/ 6493383 w 10515600"/>
              <a:gd name="connsiteY11" fmla="*/ 0 h 27432"/>
              <a:gd name="connsiteX12" fmla="*/ 7045452 w 10515600"/>
              <a:gd name="connsiteY12" fmla="*/ 0 h 27432"/>
              <a:gd name="connsiteX13" fmla="*/ 7702677 w 10515600"/>
              <a:gd name="connsiteY13" fmla="*/ 0 h 27432"/>
              <a:gd name="connsiteX14" fmla="*/ 8465058 w 10515600"/>
              <a:gd name="connsiteY14" fmla="*/ 0 h 27432"/>
              <a:gd name="connsiteX15" fmla="*/ 9227439 w 10515600"/>
              <a:gd name="connsiteY15" fmla="*/ 0 h 27432"/>
              <a:gd name="connsiteX16" fmla="*/ 10515600 w 10515600"/>
              <a:gd name="connsiteY16" fmla="*/ 0 h 27432"/>
              <a:gd name="connsiteX17" fmla="*/ 10515600 w 10515600"/>
              <a:gd name="connsiteY17" fmla="*/ 27432 h 27432"/>
              <a:gd name="connsiteX18" fmla="*/ 10068687 w 10515600"/>
              <a:gd name="connsiteY18" fmla="*/ 27432 h 27432"/>
              <a:gd name="connsiteX19" fmla="*/ 9201150 w 10515600"/>
              <a:gd name="connsiteY19" fmla="*/ 27432 h 27432"/>
              <a:gd name="connsiteX20" fmla="*/ 8543925 w 10515600"/>
              <a:gd name="connsiteY20" fmla="*/ 27432 h 27432"/>
              <a:gd name="connsiteX21" fmla="*/ 8202168 w 10515600"/>
              <a:gd name="connsiteY21" fmla="*/ 27432 h 27432"/>
              <a:gd name="connsiteX22" fmla="*/ 7544943 w 10515600"/>
              <a:gd name="connsiteY22" fmla="*/ 27432 h 27432"/>
              <a:gd name="connsiteX23" fmla="*/ 6992874 w 10515600"/>
              <a:gd name="connsiteY23" fmla="*/ 27432 h 27432"/>
              <a:gd name="connsiteX24" fmla="*/ 6440805 w 10515600"/>
              <a:gd name="connsiteY24" fmla="*/ 27432 h 27432"/>
              <a:gd name="connsiteX25" fmla="*/ 5888736 w 10515600"/>
              <a:gd name="connsiteY25" fmla="*/ 27432 h 27432"/>
              <a:gd name="connsiteX26" fmla="*/ 5336667 w 10515600"/>
              <a:gd name="connsiteY26" fmla="*/ 27432 h 27432"/>
              <a:gd name="connsiteX27" fmla="*/ 4574286 w 10515600"/>
              <a:gd name="connsiteY27" fmla="*/ 27432 h 27432"/>
              <a:gd name="connsiteX28" fmla="*/ 3917061 w 10515600"/>
              <a:gd name="connsiteY28" fmla="*/ 27432 h 27432"/>
              <a:gd name="connsiteX29" fmla="*/ 3575304 w 10515600"/>
              <a:gd name="connsiteY29" fmla="*/ 27432 h 27432"/>
              <a:gd name="connsiteX30" fmla="*/ 3023235 w 10515600"/>
              <a:gd name="connsiteY30" fmla="*/ 27432 h 27432"/>
              <a:gd name="connsiteX31" fmla="*/ 2260854 w 10515600"/>
              <a:gd name="connsiteY31" fmla="*/ 27432 h 27432"/>
              <a:gd name="connsiteX32" fmla="*/ 1813941 w 10515600"/>
              <a:gd name="connsiteY32" fmla="*/ 27432 h 27432"/>
              <a:gd name="connsiteX33" fmla="*/ 946404 w 10515600"/>
              <a:gd name="connsiteY33" fmla="*/ 27432 h 27432"/>
              <a:gd name="connsiteX34" fmla="*/ 0 w 10515600"/>
              <a:gd name="connsiteY34" fmla="*/ 27432 h 27432"/>
              <a:gd name="connsiteX35" fmla="*/ 0 w 10515600"/>
              <a:gd name="connsiteY35"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20946562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C218C0-6540-400C-BB51-353D5FD5CB00}"/>
              </a:ext>
            </a:extLst>
          </p:cNvPr>
          <p:cNvSpPr>
            <a:spLocks noGrp="1"/>
          </p:cNvSpPr>
          <p:nvPr>
            <p:ph type="title"/>
          </p:nvPr>
        </p:nvSpPr>
        <p:spPr>
          <a:xfrm>
            <a:off x="841248" y="448056"/>
            <a:ext cx="10515600" cy="4069080"/>
          </a:xfrm>
        </p:spPr>
        <p:txBody>
          <a:bodyPr anchor="b">
            <a:normAutofit/>
          </a:bodyPr>
          <a:lstStyle>
            <a:lvl1pPr>
              <a:defRPr sz="8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AA81CD69-43B3-4FF7-AA41-30C36C957E65}"/>
              </a:ext>
            </a:extLst>
          </p:cNvPr>
          <p:cNvSpPr>
            <a:spLocks noGrp="1"/>
          </p:cNvSpPr>
          <p:nvPr>
            <p:ph type="body" idx="1"/>
          </p:nvPr>
        </p:nvSpPr>
        <p:spPr>
          <a:xfrm>
            <a:off x="841248" y="4983480"/>
            <a:ext cx="10515600" cy="1124712"/>
          </a:xfrm>
        </p:spPr>
        <p:txBody>
          <a:bodyPr>
            <a:normAutofit/>
          </a:bodyPr>
          <a:lstStyle>
            <a:lvl1pPr marL="0" indent="0">
              <a:buNone/>
              <a:defRPr sz="28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2BF300D-5CBE-47E9-A193-E23C8314D0EA}"/>
              </a:ext>
            </a:extLst>
          </p:cNvPr>
          <p:cNvSpPr>
            <a:spLocks noGrp="1"/>
          </p:cNvSpPr>
          <p:nvPr>
            <p:ph type="dt" sz="half" idx="10"/>
          </p:nvPr>
        </p:nvSpPr>
        <p:spPr/>
        <p:txBody>
          <a:bodyPr/>
          <a:lstStyle/>
          <a:p>
            <a:fld id="{72345051-2045-45DA-935E-2E3CA1A69ADC}" type="datetimeFigureOut">
              <a:rPr lang="en-US" smtClean="0"/>
              <a:t>9/24/2022</a:t>
            </a:fld>
            <a:endParaRPr lang="en-US"/>
          </a:p>
        </p:txBody>
      </p:sp>
      <p:sp>
        <p:nvSpPr>
          <p:cNvPr id="5" name="Footer Placeholder 4">
            <a:extLst>
              <a:ext uri="{FF2B5EF4-FFF2-40B4-BE49-F238E27FC236}">
                <a16:creationId xmlns:a16="http://schemas.microsoft.com/office/drawing/2014/main" id="{56E7DF3F-C51A-4DB1-9FCE-E3E0D8E9257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5269CF4-FAAB-44EF-A2A5-8352B4AA384F}"/>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7" name="Rectangle 6" descr="Tag=AccentColor&#10;Flavor=Light&#10;Target=FillAndLine">
            <a:extLst>
              <a:ext uri="{FF2B5EF4-FFF2-40B4-BE49-F238E27FC236}">
                <a16:creationId xmlns:a16="http://schemas.microsoft.com/office/drawing/2014/main" id="{417A8947-4521-4FE1-8E44-27363435CE1B}"/>
              </a:ext>
            </a:extLst>
          </p:cNvPr>
          <p:cNvSpPr/>
          <p:nvPr/>
        </p:nvSpPr>
        <p:spPr>
          <a:xfrm>
            <a:off x="838200" y="4736883"/>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398031697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ADE264-531D-49C1-A8AF-2B4C1D218FAB}"/>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4B9A1B8-2F1B-46AA-858A-CFFF5AF7CEB0}"/>
              </a:ext>
            </a:extLst>
          </p:cNvPr>
          <p:cNvSpPr>
            <a:spLocks noGrp="1"/>
          </p:cNvSpPr>
          <p:nvPr>
            <p:ph sz="half" idx="1"/>
          </p:nvPr>
        </p:nvSpPr>
        <p:spPr>
          <a:xfrm>
            <a:off x="838200" y="1929384"/>
            <a:ext cx="5181600" cy="425196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6E6B9631-18C0-43BD-8AF3-9137D6D4C234}"/>
              </a:ext>
            </a:extLst>
          </p:cNvPr>
          <p:cNvSpPr>
            <a:spLocks noGrp="1"/>
          </p:cNvSpPr>
          <p:nvPr>
            <p:ph sz="half" idx="2"/>
          </p:nvPr>
        </p:nvSpPr>
        <p:spPr>
          <a:xfrm>
            <a:off x="6172200" y="1929384"/>
            <a:ext cx="5181600" cy="42519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E9032FCA-14C6-4497-9C27-3F58062442CE}"/>
              </a:ext>
            </a:extLst>
          </p:cNvPr>
          <p:cNvSpPr>
            <a:spLocks noGrp="1"/>
          </p:cNvSpPr>
          <p:nvPr>
            <p:ph type="dt" sz="half" idx="10"/>
          </p:nvPr>
        </p:nvSpPr>
        <p:spPr/>
        <p:txBody>
          <a:bodyPr/>
          <a:lstStyle/>
          <a:p>
            <a:fld id="{72345051-2045-45DA-935E-2E3CA1A69ADC}" type="datetimeFigureOut">
              <a:rPr lang="en-US" smtClean="0"/>
              <a:t>9/24/2022</a:t>
            </a:fld>
            <a:endParaRPr lang="en-US"/>
          </a:p>
        </p:txBody>
      </p:sp>
      <p:sp>
        <p:nvSpPr>
          <p:cNvPr id="6" name="Footer Placeholder 5">
            <a:extLst>
              <a:ext uri="{FF2B5EF4-FFF2-40B4-BE49-F238E27FC236}">
                <a16:creationId xmlns:a16="http://schemas.microsoft.com/office/drawing/2014/main" id="{961E5057-693B-4E10-958E-0ABE79FEC70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70CECB1-0A35-4C10-9D3D-FE4404283011}"/>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9" name="Rectangle 8" descr="Tag=AccentColor&#10;Flavor=Light&#10;Target=FillAndLine">
            <a:extLst>
              <a:ext uri="{FF2B5EF4-FFF2-40B4-BE49-F238E27FC236}">
                <a16:creationId xmlns:a16="http://schemas.microsoft.com/office/drawing/2014/main" id="{2FAAC677-2D37-4F63-9C4B-711A2988EE02}"/>
              </a:ext>
            </a:extLst>
          </p:cNvPr>
          <p:cNvSpPr/>
          <p:nvPr/>
        </p:nvSpPr>
        <p:spPr>
          <a:xfrm>
            <a:off x="838199" y="1709928"/>
            <a:ext cx="10515600" cy="27432"/>
          </a:xfrm>
          <a:custGeom>
            <a:avLst/>
            <a:gdLst>
              <a:gd name="connsiteX0" fmla="*/ 0 w 10515600"/>
              <a:gd name="connsiteY0" fmla="*/ 0 h 27432"/>
              <a:gd name="connsiteX1" fmla="*/ 446913 w 10515600"/>
              <a:gd name="connsiteY1" fmla="*/ 0 h 27432"/>
              <a:gd name="connsiteX2" fmla="*/ 1104138 w 10515600"/>
              <a:gd name="connsiteY2" fmla="*/ 0 h 27432"/>
              <a:gd name="connsiteX3" fmla="*/ 1866519 w 10515600"/>
              <a:gd name="connsiteY3" fmla="*/ 0 h 27432"/>
              <a:gd name="connsiteX4" fmla="*/ 2208276 w 10515600"/>
              <a:gd name="connsiteY4" fmla="*/ 0 h 27432"/>
              <a:gd name="connsiteX5" fmla="*/ 2550033 w 10515600"/>
              <a:gd name="connsiteY5" fmla="*/ 0 h 27432"/>
              <a:gd name="connsiteX6" fmla="*/ 3417570 w 10515600"/>
              <a:gd name="connsiteY6" fmla="*/ 0 h 27432"/>
              <a:gd name="connsiteX7" fmla="*/ 4074795 w 10515600"/>
              <a:gd name="connsiteY7" fmla="*/ 0 h 27432"/>
              <a:gd name="connsiteX8" fmla="*/ 4416552 w 10515600"/>
              <a:gd name="connsiteY8" fmla="*/ 0 h 27432"/>
              <a:gd name="connsiteX9" fmla="*/ 5073777 w 10515600"/>
              <a:gd name="connsiteY9" fmla="*/ 0 h 27432"/>
              <a:gd name="connsiteX10" fmla="*/ 5941314 w 10515600"/>
              <a:gd name="connsiteY10" fmla="*/ 0 h 27432"/>
              <a:gd name="connsiteX11" fmla="*/ 6493383 w 10515600"/>
              <a:gd name="connsiteY11" fmla="*/ 0 h 27432"/>
              <a:gd name="connsiteX12" fmla="*/ 7045452 w 10515600"/>
              <a:gd name="connsiteY12" fmla="*/ 0 h 27432"/>
              <a:gd name="connsiteX13" fmla="*/ 7702677 w 10515600"/>
              <a:gd name="connsiteY13" fmla="*/ 0 h 27432"/>
              <a:gd name="connsiteX14" fmla="*/ 8465058 w 10515600"/>
              <a:gd name="connsiteY14" fmla="*/ 0 h 27432"/>
              <a:gd name="connsiteX15" fmla="*/ 9227439 w 10515600"/>
              <a:gd name="connsiteY15" fmla="*/ 0 h 27432"/>
              <a:gd name="connsiteX16" fmla="*/ 10515600 w 10515600"/>
              <a:gd name="connsiteY16" fmla="*/ 0 h 27432"/>
              <a:gd name="connsiteX17" fmla="*/ 10515600 w 10515600"/>
              <a:gd name="connsiteY17" fmla="*/ 27432 h 27432"/>
              <a:gd name="connsiteX18" fmla="*/ 10068687 w 10515600"/>
              <a:gd name="connsiteY18" fmla="*/ 27432 h 27432"/>
              <a:gd name="connsiteX19" fmla="*/ 9201150 w 10515600"/>
              <a:gd name="connsiteY19" fmla="*/ 27432 h 27432"/>
              <a:gd name="connsiteX20" fmla="*/ 8543925 w 10515600"/>
              <a:gd name="connsiteY20" fmla="*/ 27432 h 27432"/>
              <a:gd name="connsiteX21" fmla="*/ 8202168 w 10515600"/>
              <a:gd name="connsiteY21" fmla="*/ 27432 h 27432"/>
              <a:gd name="connsiteX22" fmla="*/ 7544943 w 10515600"/>
              <a:gd name="connsiteY22" fmla="*/ 27432 h 27432"/>
              <a:gd name="connsiteX23" fmla="*/ 6992874 w 10515600"/>
              <a:gd name="connsiteY23" fmla="*/ 27432 h 27432"/>
              <a:gd name="connsiteX24" fmla="*/ 6440805 w 10515600"/>
              <a:gd name="connsiteY24" fmla="*/ 27432 h 27432"/>
              <a:gd name="connsiteX25" fmla="*/ 5888736 w 10515600"/>
              <a:gd name="connsiteY25" fmla="*/ 27432 h 27432"/>
              <a:gd name="connsiteX26" fmla="*/ 5336667 w 10515600"/>
              <a:gd name="connsiteY26" fmla="*/ 27432 h 27432"/>
              <a:gd name="connsiteX27" fmla="*/ 4574286 w 10515600"/>
              <a:gd name="connsiteY27" fmla="*/ 27432 h 27432"/>
              <a:gd name="connsiteX28" fmla="*/ 3917061 w 10515600"/>
              <a:gd name="connsiteY28" fmla="*/ 27432 h 27432"/>
              <a:gd name="connsiteX29" fmla="*/ 3575304 w 10515600"/>
              <a:gd name="connsiteY29" fmla="*/ 27432 h 27432"/>
              <a:gd name="connsiteX30" fmla="*/ 3023235 w 10515600"/>
              <a:gd name="connsiteY30" fmla="*/ 27432 h 27432"/>
              <a:gd name="connsiteX31" fmla="*/ 2260854 w 10515600"/>
              <a:gd name="connsiteY31" fmla="*/ 27432 h 27432"/>
              <a:gd name="connsiteX32" fmla="*/ 1813941 w 10515600"/>
              <a:gd name="connsiteY32" fmla="*/ 27432 h 27432"/>
              <a:gd name="connsiteX33" fmla="*/ 946404 w 10515600"/>
              <a:gd name="connsiteY33" fmla="*/ 27432 h 27432"/>
              <a:gd name="connsiteX34" fmla="*/ 0 w 10515600"/>
              <a:gd name="connsiteY34" fmla="*/ 27432 h 27432"/>
              <a:gd name="connsiteX35" fmla="*/ 0 w 10515600"/>
              <a:gd name="connsiteY35"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145046900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8AE282-8875-4F49-AB21-E1C2BCAEA1F6}"/>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81712EA2-EF8C-4F18-BECF-AD121F72816A}"/>
              </a:ext>
            </a:extLst>
          </p:cNvPr>
          <p:cNvSpPr>
            <a:spLocks noGrp="1"/>
          </p:cNvSpPr>
          <p:nvPr>
            <p:ph type="body" idx="1"/>
          </p:nvPr>
        </p:nvSpPr>
        <p:spPr>
          <a:xfrm>
            <a:off x="839788" y="1938528"/>
            <a:ext cx="5157787" cy="823912"/>
          </a:xfrm>
        </p:spPr>
        <p:txBody>
          <a:bodyPr anchor="b">
            <a:normAutofit/>
          </a:bodyPr>
          <a:lstStyle>
            <a:lvl1pPr marL="0" indent="0">
              <a:buNone/>
              <a:defRPr sz="36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D7B59D4-E93F-40C1-A1A2-F1867830C678}"/>
              </a:ext>
            </a:extLst>
          </p:cNvPr>
          <p:cNvSpPr>
            <a:spLocks noGrp="1"/>
          </p:cNvSpPr>
          <p:nvPr>
            <p:ph sz="half" idx="2"/>
          </p:nvPr>
        </p:nvSpPr>
        <p:spPr>
          <a:xfrm>
            <a:off x="839788" y="2926080"/>
            <a:ext cx="5157787" cy="326440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6E810616-1C77-42AE-8449-D0B64E2B8475}"/>
              </a:ext>
            </a:extLst>
          </p:cNvPr>
          <p:cNvSpPr>
            <a:spLocks noGrp="1"/>
          </p:cNvSpPr>
          <p:nvPr>
            <p:ph type="body" sz="quarter" idx="3"/>
          </p:nvPr>
        </p:nvSpPr>
        <p:spPr>
          <a:xfrm>
            <a:off x="6172200" y="1938528"/>
            <a:ext cx="5183188" cy="823912"/>
          </a:xfrm>
        </p:spPr>
        <p:txBody>
          <a:bodyPr anchor="b">
            <a:normAutofit/>
          </a:bodyPr>
          <a:lstStyle>
            <a:lvl1pPr marL="0" indent="0">
              <a:buNone/>
              <a:defRPr sz="36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A74E172-AFE8-48E4-BBB0-CA6D4EC1127C}"/>
              </a:ext>
            </a:extLst>
          </p:cNvPr>
          <p:cNvSpPr>
            <a:spLocks noGrp="1"/>
          </p:cNvSpPr>
          <p:nvPr>
            <p:ph sz="quarter" idx="4"/>
          </p:nvPr>
        </p:nvSpPr>
        <p:spPr>
          <a:xfrm>
            <a:off x="6172200" y="2926080"/>
            <a:ext cx="5183188" cy="326440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4C9407CC-270D-4C98-B95C-7AE67D2E1913}"/>
              </a:ext>
            </a:extLst>
          </p:cNvPr>
          <p:cNvSpPr>
            <a:spLocks noGrp="1"/>
          </p:cNvSpPr>
          <p:nvPr>
            <p:ph type="dt" sz="half" idx="10"/>
          </p:nvPr>
        </p:nvSpPr>
        <p:spPr/>
        <p:txBody>
          <a:bodyPr/>
          <a:lstStyle/>
          <a:p>
            <a:fld id="{72345051-2045-45DA-935E-2E3CA1A69ADC}" type="datetimeFigureOut">
              <a:rPr lang="en-US" smtClean="0"/>
              <a:t>9/24/2022</a:t>
            </a:fld>
            <a:endParaRPr lang="en-US"/>
          </a:p>
        </p:txBody>
      </p:sp>
      <p:sp>
        <p:nvSpPr>
          <p:cNvPr id="8" name="Footer Placeholder 7">
            <a:extLst>
              <a:ext uri="{FF2B5EF4-FFF2-40B4-BE49-F238E27FC236}">
                <a16:creationId xmlns:a16="http://schemas.microsoft.com/office/drawing/2014/main" id="{454070D5-9B7B-47FC-9F75-F6AD9607452E}"/>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428EAC17-33BE-4265-8C06-644C2D34FD3C}"/>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11" name="Rectangle 10" descr="Tag=AccentColor&#10;Flavor=Light&#10;Target=FillAndLine">
            <a:extLst>
              <a:ext uri="{FF2B5EF4-FFF2-40B4-BE49-F238E27FC236}">
                <a16:creationId xmlns:a16="http://schemas.microsoft.com/office/drawing/2014/main" id="{F634C457-AEBF-47D7-9200-BAD05D138B12}"/>
              </a:ext>
            </a:extLst>
          </p:cNvPr>
          <p:cNvSpPr/>
          <p:nvPr/>
        </p:nvSpPr>
        <p:spPr>
          <a:xfrm>
            <a:off x="838199" y="1709928"/>
            <a:ext cx="10515600" cy="27432"/>
          </a:xfrm>
          <a:custGeom>
            <a:avLst/>
            <a:gdLst>
              <a:gd name="connsiteX0" fmla="*/ 0 w 10515600"/>
              <a:gd name="connsiteY0" fmla="*/ 0 h 27432"/>
              <a:gd name="connsiteX1" fmla="*/ 446913 w 10515600"/>
              <a:gd name="connsiteY1" fmla="*/ 0 h 27432"/>
              <a:gd name="connsiteX2" fmla="*/ 1104138 w 10515600"/>
              <a:gd name="connsiteY2" fmla="*/ 0 h 27432"/>
              <a:gd name="connsiteX3" fmla="*/ 1866519 w 10515600"/>
              <a:gd name="connsiteY3" fmla="*/ 0 h 27432"/>
              <a:gd name="connsiteX4" fmla="*/ 2208276 w 10515600"/>
              <a:gd name="connsiteY4" fmla="*/ 0 h 27432"/>
              <a:gd name="connsiteX5" fmla="*/ 2550033 w 10515600"/>
              <a:gd name="connsiteY5" fmla="*/ 0 h 27432"/>
              <a:gd name="connsiteX6" fmla="*/ 3417570 w 10515600"/>
              <a:gd name="connsiteY6" fmla="*/ 0 h 27432"/>
              <a:gd name="connsiteX7" fmla="*/ 4074795 w 10515600"/>
              <a:gd name="connsiteY7" fmla="*/ 0 h 27432"/>
              <a:gd name="connsiteX8" fmla="*/ 4416552 w 10515600"/>
              <a:gd name="connsiteY8" fmla="*/ 0 h 27432"/>
              <a:gd name="connsiteX9" fmla="*/ 5073777 w 10515600"/>
              <a:gd name="connsiteY9" fmla="*/ 0 h 27432"/>
              <a:gd name="connsiteX10" fmla="*/ 5941314 w 10515600"/>
              <a:gd name="connsiteY10" fmla="*/ 0 h 27432"/>
              <a:gd name="connsiteX11" fmla="*/ 6493383 w 10515600"/>
              <a:gd name="connsiteY11" fmla="*/ 0 h 27432"/>
              <a:gd name="connsiteX12" fmla="*/ 7045452 w 10515600"/>
              <a:gd name="connsiteY12" fmla="*/ 0 h 27432"/>
              <a:gd name="connsiteX13" fmla="*/ 7702677 w 10515600"/>
              <a:gd name="connsiteY13" fmla="*/ 0 h 27432"/>
              <a:gd name="connsiteX14" fmla="*/ 8465058 w 10515600"/>
              <a:gd name="connsiteY14" fmla="*/ 0 h 27432"/>
              <a:gd name="connsiteX15" fmla="*/ 9227439 w 10515600"/>
              <a:gd name="connsiteY15" fmla="*/ 0 h 27432"/>
              <a:gd name="connsiteX16" fmla="*/ 10515600 w 10515600"/>
              <a:gd name="connsiteY16" fmla="*/ 0 h 27432"/>
              <a:gd name="connsiteX17" fmla="*/ 10515600 w 10515600"/>
              <a:gd name="connsiteY17" fmla="*/ 27432 h 27432"/>
              <a:gd name="connsiteX18" fmla="*/ 10068687 w 10515600"/>
              <a:gd name="connsiteY18" fmla="*/ 27432 h 27432"/>
              <a:gd name="connsiteX19" fmla="*/ 9201150 w 10515600"/>
              <a:gd name="connsiteY19" fmla="*/ 27432 h 27432"/>
              <a:gd name="connsiteX20" fmla="*/ 8543925 w 10515600"/>
              <a:gd name="connsiteY20" fmla="*/ 27432 h 27432"/>
              <a:gd name="connsiteX21" fmla="*/ 8202168 w 10515600"/>
              <a:gd name="connsiteY21" fmla="*/ 27432 h 27432"/>
              <a:gd name="connsiteX22" fmla="*/ 7544943 w 10515600"/>
              <a:gd name="connsiteY22" fmla="*/ 27432 h 27432"/>
              <a:gd name="connsiteX23" fmla="*/ 6992874 w 10515600"/>
              <a:gd name="connsiteY23" fmla="*/ 27432 h 27432"/>
              <a:gd name="connsiteX24" fmla="*/ 6440805 w 10515600"/>
              <a:gd name="connsiteY24" fmla="*/ 27432 h 27432"/>
              <a:gd name="connsiteX25" fmla="*/ 5888736 w 10515600"/>
              <a:gd name="connsiteY25" fmla="*/ 27432 h 27432"/>
              <a:gd name="connsiteX26" fmla="*/ 5336667 w 10515600"/>
              <a:gd name="connsiteY26" fmla="*/ 27432 h 27432"/>
              <a:gd name="connsiteX27" fmla="*/ 4574286 w 10515600"/>
              <a:gd name="connsiteY27" fmla="*/ 27432 h 27432"/>
              <a:gd name="connsiteX28" fmla="*/ 3917061 w 10515600"/>
              <a:gd name="connsiteY28" fmla="*/ 27432 h 27432"/>
              <a:gd name="connsiteX29" fmla="*/ 3575304 w 10515600"/>
              <a:gd name="connsiteY29" fmla="*/ 27432 h 27432"/>
              <a:gd name="connsiteX30" fmla="*/ 3023235 w 10515600"/>
              <a:gd name="connsiteY30" fmla="*/ 27432 h 27432"/>
              <a:gd name="connsiteX31" fmla="*/ 2260854 w 10515600"/>
              <a:gd name="connsiteY31" fmla="*/ 27432 h 27432"/>
              <a:gd name="connsiteX32" fmla="*/ 1813941 w 10515600"/>
              <a:gd name="connsiteY32" fmla="*/ 27432 h 27432"/>
              <a:gd name="connsiteX33" fmla="*/ 946404 w 10515600"/>
              <a:gd name="connsiteY33" fmla="*/ 27432 h 27432"/>
              <a:gd name="connsiteX34" fmla="*/ 0 w 10515600"/>
              <a:gd name="connsiteY34" fmla="*/ 27432 h 27432"/>
              <a:gd name="connsiteX35" fmla="*/ 0 w 10515600"/>
              <a:gd name="connsiteY35"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476617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EE9AC0-40CD-4451-BF00-5E2FC7B7451B}"/>
              </a:ext>
            </a:extLst>
          </p:cNvPr>
          <p:cNvSpPr>
            <a:spLocks noGrp="1"/>
          </p:cNvSpPr>
          <p:nvPr>
            <p:ph type="title"/>
          </p:nvPr>
        </p:nvSpPr>
        <p:spPr>
          <a:xfrm>
            <a:off x="2203704" y="1728216"/>
            <a:ext cx="7781544" cy="3392424"/>
          </a:xfrm>
        </p:spPr>
        <p:txBody>
          <a:bodyPr>
            <a:normAutofit/>
          </a:bodyPr>
          <a:lstStyle>
            <a:lvl1pPr algn="ctr">
              <a:defRPr sz="7800"/>
            </a:lvl1p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C6FD9A32-9C83-452B-BC69-CC6E95D3C93C}"/>
              </a:ext>
            </a:extLst>
          </p:cNvPr>
          <p:cNvSpPr>
            <a:spLocks noGrp="1"/>
          </p:cNvSpPr>
          <p:nvPr>
            <p:ph type="dt" sz="half" idx="10"/>
          </p:nvPr>
        </p:nvSpPr>
        <p:spPr/>
        <p:txBody>
          <a:bodyPr/>
          <a:lstStyle/>
          <a:p>
            <a:fld id="{72345051-2045-45DA-935E-2E3CA1A69ADC}" type="datetimeFigureOut">
              <a:rPr lang="en-US" smtClean="0"/>
              <a:t>9/24/2022</a:t>
            </a:fld>
            <a:endParaRPr lang="en-US"/>
          </a:p>
        </p:txBody>
      </p:sp>
      <p:sp>
        <p:nvSpPr>
          <p:cNvPr id="4" name="Footer Placeholder 3">
            <a:extLst>
              <a:ext uri="{FF2B5EF4-FFF2-40B4-BE49-F238E27FC236}">
                <a16:creationId xmlns:a16="http://schemas.microsoft.com/office/drawing/2014/main" id="{6B87B83E-E23E-42DE-876D-F55908A97DC6}"/>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061C03A8-D428-4010-B413-13B1E9922628}"/>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6" name="Rectangle 6" descr="Tag=AccentColor&#10;Flavor=Light&#10;Target=FillAndLine">
            <a:extLst>
              <a:ext uri="{FF2B5EF4-FFF2-40B4-BE49-F238E27FC236}">
                <a16:creationId xmlns:a16="http://schemas.microsoft.com/office/drawing/2014/main" id="{17F03060-85EC-4182-8C18-C6EE0D373E4B}"/>
              </a:ext>
            </a:extLst>
          </p:cNvPr>
          <p:cNvSpPr/>
          <p:nvPr/>
        </p:nvSpPr>
        <p:spPr>
          <a:xfrm>
            <a:off x="3974206" y="5126892"/>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162505896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72816A0-77C4-4A3F-87BD-A7321E3C84D2}"/>
              </a:ext>
            </a:extLst>
          </p:cNvPr>
          <p:cNvSpPr>
            <a:spLocks noGrp="1"/>
          </p:cNvSpPr>
          <p:nvPr>
            <p:ph type="dt" sz="half" idx="10"/>
          </p:nvPr>
        </p:nvSpPr>
        <p:spPr/>
        <p:txBody>
          <a:bodyPr/>
          <a:lstStyle/>
          <a:p>
            <a:fld id="{72345051-2045-45DA-935E-2E3CA1A69ADC}" type="datetimeFigureOut">
              <a:rPr lang="en-US" smtClean="0"/>
              <a:t>9/24/2022</a:t>
            </a:fld>
            <a:endParaRPr lang="en-US"/>
          </a:p>
        </p:txBody>
      </p:sp>
      <p:sp>
        <p:nvSpPr>
          <p:cNvPr id="3" name="Footer Placeholder 2">
            <a:extLst>
              <a:ext uri="{FF2B5EF4-FFF2-40B4-BE49-F238E27FC236}">
                <a16:creationId xmlns:a16="http://schemas.microsoft.com/office/drawing/2014/main" id="{A5FC3464-F026-4C77-9441-55ECA5054D50}"/>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587D9257-BADE-4D0B-AF0B-D09FE95FA078}"/>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189691018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A1C48E-F751-45A2-9010-208B81EDBE69}"/>
              </a:ext>
            </a:extLst>
          </p:cNvPr>
          <p:cNvSpPr>
            <a:spLocks noGrp="1"/>
          </p:cNvSpPr>
          <p:nvPr>
            <p:ph type="title"/>
          </p:nvPr>
        </p:nvSpPr>
        <p:spPr>
          <a:xfrm>
            <a:off x="839788" y="457200"/>
            <a:ext cx="3932237" cy="3429000"/>
          </a:xfrm>
        </p:spPr>
        <p:txBody>
          <a:bodyPr anchor="b">
            <a:normAutofit/>
          </a:bodyPr>
          <a:lstStyle>
            <a:lvl1pPr>
              <a:defRPr sz="6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9D501F6-8430-4758-8636-74D68E990EC3}"/>
              </a:ext>
            </a:extLst>
          </p:cNvPr>
          <p:cNvSpPr>
            <a:spLocks noGrp="1"/>
          </p:cNvSpPr>
          <p:nvPr>
            <p:ph idx="1"/>
          </p:nvPr>
        </p:nvSpPr>
        <p:spPr>
          <a:xfrm>
            <a:off x="5303520" y="548640"/>
            <a:ext cx="6053328" cy="5431536"/>
          </a:xfrm>
        </p:spPr>
        <p:txBody>
          <a:bodyPr anchor="ct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2E79DC39-A29C-494C-98B6-999746C5F38A}"/>
              </a:ext>
            </a:extLst>
          </p:cNvPr>
          <p:cNvSpPr>
            <a:spLocks noGrp="1"/>
          </p:cNvSpPr>
          <p:nvPr>
            <p:ph type="body" sz="half" idx="2"/>
          </p:nvPr>
        </p:nvSpPr>
        <p:spPr>
          <a:xfrm>
            <a:off x="839788" y="3977640"/>
            <a:ext cx="3932237" cy="2002536"/>
          </a:xfrm>
        </p:spPr>
        <p:txBody>
          <a:bodyPr>
            <a:normAutofit/>
          </a:bodyPr>
          <a:lstStyle>
            <a:lvl1pPr marL="0" indent="0">
              <a:buNone/>
              <a:defRPr sz="32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2584C988-A6DB-469A-B8AA-31866F36E83D}"/>
              </a:ext>
            </a:extLst>
          </p:cNvPr>
          <p:cNvSpPr>
            <a:spLocks noGrp="1"/>
          </p:cNvSpPr>
          <p:nvPr>
            <p:ph type="dt" sz="half" idx="10"/>
          </p:nvPr>
        </p:nvSpPr>
        <p:spPr/>
        <p:txBody>
          <a:bodyPr/>
          <a:lstStyle/>
          <a:p>
            <a:fld id="{72345051-2045-45DA-935E-2E3CA1A69ADC}" type="datetimeFigureOut">
              <a:rPr lang="en-US" smtClean="0"/>
              <a:t>9/24/2022</a:t>
            </a:fld>
            <a:endParaRPr lang="en-US"/>
          </a:p>
        </p:txBody>
      </p:sp>
      <p:sp>
        <p:nvSpPr>
          <p:cNvPr id="6" name="Footer Placeholder 5">
            <a:extLst>
              <a:ext uri="{FF2B5EF4-FFF2-40B4-BE49-F238E27FC236}">
                <a16:creationId xmlns:a16="http://schemas.microsoft.com/office/drawing/2014/main" id="{02BC39C3-81EB-4828-9AD3-2F1FAC521E6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059376C-9810-49A5-BC9A-4E6A02175273}"/>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8" name="Rectangle 6" descr="Tag=AccentColor&#10;Flavor=Light&#10;Target=FillAndLine">
            <a:extLst>
              <a:ext uri="{FF2B5EF4-FFF2-40B4-BE49-F238E27FC236}">
                <a16:creationId xmlns:a16="http://schemas.microsoft.com/office/drawing/2014/main" id="{B9F96F3A-E64D-4401-B02C-BCD5CAA97CFF}"/>
              </a:ext>
            </a:extLst>
          </p:cNvPr>
          <p:cNvSpPr/>
          <p:nvPr/>
        </p:nvSpPr>
        <p:spPr>
          <a:xfrm rot="5400000">
            <a:off x="2797492" y="3254143"/>
            <a:ext cx="4480560" cy="27432"/>
          </a:xfrm>
          <a:custGeom>
            <a:avLst/>
            <a:gdLst>
              <a:gd name="connsiteX0" fmla="*/ 0 w 4480560"/>
              <a:gd name="connsiteY0" fmla="*/ 0 h 27432"/>
              <a:gd name="connsiteX1" fmla="*/ 595274 w 4480560"/>
              <a:gd name="connsiteY1" fmla="*/ 0 h 27432"/>
              <a:gd name="connsiteX2" fmla="*/ 1100938 w 4480560"/>
              <a:gd name="connsiteY2" fmla="*/ 0 h 27432"/>
              <a:gd name="connsiteX3" fmla="*/ 1651406 w 4480560"/>
              <a:gd name="connsiteY3" fmla="*/ 0 h 27432"/>
              <a:gd name="connsiteX4" fmla="*/ 2336292 w 4480560"/>
              <a:gd name="connsiteY4" fmla="*/ 0 h 27432"/>
              <a:gd name="connsiteX5" fmla="*/ 2931566 w 4480560"/>
              <a:gd name="connsiteY5" fmla="*/ 0 h 27432"/>
              <a:gd name="connsiteX6" fmla="*/ 3482035 w 4480560"/>
              <a:gd name="connsiteY6" fmla="*/ 0 h 27432"/>
              <a:gd name="connsiteX7" fmla="*/ 4480560 w 4480560"/>
              <a:gd name="connsiteY7" fmla="*/ 0 h 27432"/>
              <a:gd name="connsiteX8" fmla="*/ 4480560 w 4480560"/>
              <a:gd name="connsiteY8" fmla="*/ 27432 h 27432"/>
              <a:gd name="connsiteX9" fmla="*/ 3840480 w 4480560"/>
              <a:gd name="connsiteY9" fmla="*/ 27432 h 27432"/>
              <a:gd name="connsiteX10" fmla="*/ 3290011 w 4480560"/>
              <a:gd name="connsiteY10" fmla="*/ 27432 h 27432"/>
              <a:gd name="connsiteX11" fmla="*/ 2560320 w 4480560"/>
              <a:gd name="connsiteY11" fmla="*/ 27432 h 27432"/>
              <a:gd name="connsiteX12" fmla="*/ 1965046 w 4480560"/>
              <a:gd name="connsiteY12" fmla="*/ 27432 h 27432"/>
              <a:gd name="connsiteX13" fmla="*/ 1459382 w 4480560"/>
              <a:gd name="connsiteY13" fmla="*/ 27432 h 27432"/>
              <a:gd name="connsiteX14" fmla="*/ 774497 w 4480560"/>
              <a:gd name="connsiteY14" fmla="*/ 27432 h 27432"/>
              <a:gd name="connsiteX15" fmla="*/ 0 w 4480560"/>
              <a:gd name="connsiteY15" fmla="*/ 27432 h 27432"/>
              <a:gd name="connsiteX16" fmla="*/ 0 w 4480560"/>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27432"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79587" y="8304"/>
                  <a:pt x="4480082" y="21512"/>
                  <a:pt x="4480560" y="27432"/>
                </a:cubicBezTo>
                <a:cubicBezTo>
                  <a:pt x="4314132" y="24068"/>
                  <a:pt x="4028383" y="45776"/>
                  <a:pt x="3840480" y="27432"/>
                </a:cubicBezTo>
                <a:cubicBezTo>
                  <a:pt x="3652577" y="9088"/>
                  <a:pt x="3547615" y="11992"/>
                  <a:pt x="3290011" y="27432"/>
                </a:cubicBezTo>
                <a:cubicBezTo>
                  <a:pt x="3032407" y="42872"/>
                  <a:pt x="2830268" y="17863"/>
                  <a:pt x="2560320" y="27432"/>
                </a:cubicBezTo>
                <a:cubicBezTo>
                  <a:pt x="2290372" y="37001"/>
                  <a:pt x="2147422" y="15872"/>
                  <a:pt x="1965046" y="27432"/>
                </a:cubicBezTo>
                <a:cubicBezTo>
                  <a:pt x="1782670" y="38992"/>
                  <a:pt x="1689791" y="49824"/>
                  <a:pt x="1459382" y="27432"/>
                </a:cubicBezTo>
                <a:cubicBezTo>
                  <a:pt x="1228973" y="5040"/>
                  <a:pt x="915486" y="45645"/>
                  <a:pt x="774497" y="27432"/>
                </a:cubicBezTo>
                <a:cubicBezTo>
                  <a:pt x="633508" y="9219"/>
                  <a:pt x="361442" y="-1963"/>
                  <a:pt x="0" y="27432"/>
                </a:cubicBezTo>
                <a:cubicBezTo>
                  <a:pt x="-1048" y="14992"/>
                  <a:pt x="-1120" y="7447"/>
                  <a:pt x="0" y="0"/>
                </a:cubicBezTo>
                <a:close/>
              </a:path>
              <a:path w="4480560" h="27432"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81045" y="9333"/>
                  <a:pt x="4481838" y="19699"/>
                  <a:pt x="4480560" y="27432"/>
                </a:cubicBezTo>
                <a:cubicBezTo>
                  <a:pt x="4279652" y="2294"/>
                  <a:pt x="4200762" y="50710"/>
                  <a:pt x="3930091" y="27432"/>
                </a:cubicBezTo>
                <a:cubicBezTo>
                  <a:pt x="3659420" y="4154"/>
                  <a:pt x="3456052" y="31438"/>
                  <a:pt x="3290011" y="27432"/>
                </a:cubicBezTo>
                <a:cubicBezTo>
                  <a:pt x="3123970" y="23426"/>
                  <a:pt x="2882392" y="41962"/>
                  <a:pt x="2649931" y="27432"/>
                </a:cubicBezTo>
                <a:cubicBezTo>
                  <a:pt x="2417470" y="12902"/>
                  <a:pt x="2238426" y="16481"/>
                  <a:pt x="2054657" y="27432"/>
                </a:cubicBezTo>
                <a:cubicBezTo>
                  <a:pt x="1870888" y="38383"/>
                  <a:pt x="1566368" y="54184"/>
                  <a:pt x="1324966" y="27432"/>
                </a:cubicBezTo>
                <a:cubicBezTo>
                  <a:pt x="1083564" y="680"/>
                  <a:pt x="787410" y="20090"/>
                  <a:pt x="595274" y="27432"/>
                </a:cubicBezTo>
                <a:cubicBezTo>
                  <a:pt x="403138" y="34774"/>
                  <a:pt x="169622" y="19643"/>
                  <a:pt x="0" y="27432"/>
                </a:cubicBezTo>
                <a:cubicBezTo>
                  <a:pt x="211" y="18145"/>
                  <a:pt x="120" y="6480"/>
                  <a:pt x="0" y="0"/>
                </a:cubicBezTo>
                <a:close/>
              </a:path>
            </a:pathLst>
          </a:custGeom>
          <a:solidFill>
            <a:schemeClr val="tx1"/>
          </a:solidFill>
          <a:ln w="4445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10796749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237704-80BD-41B0-8395-41618EC3AFBC}"/>
              </a:ext>
            </a:extLst>
          </p:cNvPr>
          <p:cNvSpPr>
            <a:spLocks noGrp="1"/>
          </p:cNvSpPr>
          <p:nvPr>
            <p:ph type="title"/>
          </p:nvPr>
        </p:nvSpPr>
        <p:spPr>
          <a:xfrm>
            <a:off x="839788" y="457200"/>
            <a:ext cx="3931920" cy="3429000"/>
          </a:xfrm>
        </p:spPr>
        <p:txBody>
          <a:bodyPr anchor="b">
            <a:normAutofit/>
          </a:bodyPr>
          <a:lstStyle>
            <a:lvl1pPr>
              <a:defRPr sz="60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14DA4032-EC66-4974-BD30-898B60E4B562}"/>
              </a:ext>
            </a:extLst>
          </p:cNvPr>
          <p:cNvSpPr>
            <a:spLocks noGrp="1"/>
          </p:cNvSpPr>
          <p:nvPr>
            <p:ph type="pic" idx="1"/>
          </p:nvPr>
        </p:nvSpPr>
        <p:spPr>
          <a:xfrm>
            <a:off x="5303520" y="548640"/>
            <a:ext cx="6053328" cy="5431536"/>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921802D0-5574-4631-BA49-92362F8E40DC}"/>
              </a:ext>
            </a:extLst>
          </p:cNvPr>
          <p:cNvSpPr>
            <a:spLocks noGrp="1"/>
          </p:cNvSpPr>
          <p:nvPr>
            <p:ph type="body" sz="half" idx="2"/>
          </p:nvPr>
        </p:nvSpPr>
        <p:spPr>
          <a:xfrm>
            <a:off x="839788" y="3977640"/>
            <a:ext cx="3931920" cy="2002536"/>
          </a:xfrm>
        </p:spPr>
        <p:txBody>
          <a:bodyPr>
            <a:normAutofit/>
          </a:bodyPr>
          <a:lstStyle>
            <a:lvl1pPr marL="0" indent="0">
              <a:buNone/>
              <a:defRPr sz="32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F62C2F5B-DDDD-4E64-94A9-99E46F4B06A0}"/>
              </a:ext>
            </a:extLst>
          </p:cNvPr>
          <p:cNvSpPr>
            <a:spLocks noGrp="1"/>
          </p:cNvSpPr>
          <p:nvPr>
            <p:ph type="dt" sz="half" idx="10"/>
          </p:nvPr>
        </p:nvSpPr>
        <p:spPr/>
        <p:txBody>
          <a:bodyPr/>
          <a:lstStyle/>
          <a:p>
            <a:fld id="{72345051-2045-45DA-935E-2E3CA1A69ADC}" type="datetimeFigureOut">
              <a:rPr lang="en-US" smtClean="0"/>
              <a:t>9/24/2022</a:t>
            </a:fld>
            <a:endParaRPr lang="en-US"/>
          </a:p>
        </p:txBody>
      </p:sp>
      <p:sp>
        <p:nvSpPr>
          <p:cNvPr id="6" name="Footer Placeholder 5">
            <a:extLst>
              <a:ext uri="{FF2B5EF4-FFF2-40B4-BE49-F238E27FC236}">
                <a16:creationId xmlns:a16="http://schemas.microsoft.com/office/drawing/2014/main" id="{D4FA8D36-8865-48E7-8249-ED729A5F709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30F98C3-0B62-4361-8408-A01F70807CDB}"/>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8" name="Rectangle 6" descr="Tag=AccentColor&#10;Flavor=Light&#10;Target=FillAndLine">
            <a:extLst>
              <a:ext uri="{FF2B5EF4-FFF2-40B4-BE49-F238E27FC236}">
                <a16:creationId xmlns:a16="http://schemas.microsoft.com/office/drawing/2014/main" id="{FE511AB6-FEAF-4549-BA88-0764BD10B63D}"/>
              </a:ext>
            </a:extLst>
          </p:cNvPr>
          <p:cNvSpPr/>
          <p:nvPr/>
        </p:nvSpPr>
        <p:spPr>
          <a:xfrm rot="5400000">
            <a:off x="2798064" y="3254143"/>
            <a:ext cx="4480560" cy="27432"/>
          </a:xfrm>
          <a:custGeom>
            <a:avLst/>
            <a:gdLst>
              <a:gd name="connsiteX0" fmla="*/ 0 w 4480560"/>
              <a:gd name="connsiteY0" fmla="*/ 0 h 27432"/>
              <a:gd name="connsiteX1" fmla="*/ 595274 w 4480560"/>
              <a:gd name="connsiteY1" fmla="*/ 0 h 27432"/>
              <a:gd name="connsiteX2" fmla="*/ 1100938 w 4480560"/>
              <a:gd name="connsiteY2" fmla="*/ 0 h 27432"/>
              <a:gd name="connsiteX3" fmla="*/ 1651406 w 4480560"/>
              <a:gd name="connsiteY3" fmla="*/ 0 h 27432"/>
              <a:gd name="connsiteX4" fmla="*/ 2336292 w 4480560"/>
              <a:gd name="connsiteY4" fmla="*/ 0 h 27432"/>
              <a:gd name="connsiteX5" fmla="*/ 2931566 w 4480560"/>
              <a:gd name="connsiteY5" fmla="*/ 0 h 27432"/>
              <a:gd name="connsiteX6" fmla="*/ 3482035 w 4480560"/>
              <a:gd name="connsiteY6" fmla="*/ 0 h 27432"/>
              <a:gd name="connsiteX7" fmla="*/ 4480560 w 4480560"/>
              <a:gd name="connsiteY7" fmla="*/ 0 h 27432"/>
              <a:gd name="connsiteX8" fmla="*/ 4480560 w 4480560"/>
              <a:gd name="connsiteY8" fmla="*/ 27432 h 27432"/>
              <a:gd name="connsiteX9" fmla="*/ 3840480 w 4480560"/>
              <a:gd name="connsiteY9" fmla="*/ 27432 h 27432"/>
              <a:gd name="connsiteX10" fmla="*/ 3290011 w 4480560"/>
              <a:gd name="connsiteY10" fmla="*/ 27432 h 27432"/>
              <a:gd name="connsiteX11" fmla="*/ 2560320 w 4480560"/>
              <a:gd name="connsiteY11" fmla="*/ 27432 h 27432"/>
              <a:gd name="connsiteX12" fmla="*/ 1965046 w 4480560"/>
              <a:gd name="connsiteY12" fmla="*/ 27432 h 27432"/>
              <a:gd name="connsiteX13" fmla="*/ 1459382 w 4480560"/>
              <a:gd name="connsiteY13" fmla="*/ 27432 h 27432"/>
              <a:gd name="connsiteX14" fmla="*/ 774497 w 4480560"/>
              <a:gd name="connsiteY14" fmla="*/ 27432 h 27432"/>
              <a:gd name="connsiteX15" fmla="*/ 0 w 4480560"/>
              <a:gd name="connsiteY15" fmla="*/ 27432 h 27432"/>
              <a:gd name="connsiteX16" fmla="*/ 0 w 4480560"/>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27432"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79587" y="8304"/>
                  <a:pt x="4480082" y="21512"/>
                  <a:pt x="4480560" y="27432"/>
                </a:cubicBezTo>
                <a:cubicBezTo>
                  <a:pt x="4314132" y="24068"/>
                  <a:pt x="4028383" y="45776"/>
                  <a:pt x="3840480" y="27432"/>
                </a:cubicBezTo>
                <a:cubicBezTo>
                  <a:pt x="3652577" y="9088"/>
                  <a:pt x="3547615" y="11992"/>
                  <a:pt x="3290011" y="27432"/>
                </a:cubicBezTo>
                <a:cubicBezTo>
                  <a:pt x="3032407" y="42872"/>
                  <a:pt x="2830268" y="17863"/>
                  <a:pt x="2560320" y="27432"/>
                </a:cubicBezTo>
                <a:cubicBezTo>
                  <a:pt x="2290372" y="37001"/>
                  <a:pt x="2147422" y="15872"/>
                  <a:pt x="1965046" y="27432"/>
                </a:cubicBezTo>
                <a:cubicBezTo>
                  <a:pt x="1782670" y="38992"/>
                  <a:pt x="1689791" y="49824"/>
                  <a:pt x="1459382" y="27432"/>
                </a:cubicBezTo>
                <a:cubicBezTo>
                  <a:pt x="1228973" y="5040"/>
                  <a:pt x="915486" y="45645"/>
                  <a:pt x="774497" y="27432"/>
                </a:cubicBezTo>
                <a:cubicBezTo>
                  <a:pt x="633508" y="9219"/>
                  <a:pt x="361442" y="-1963"/>
                  <a:pt x="0" y="27432"/>
                </a:cubicBezTo>
                <a:cubicBezTo>
                  <a:pt x="-1048" y="14992"/>
                  <a:pt x="-1120" y="7447"/>
                  <a:pt x="0" y="0"/>
                </a:cubicBezTo>
                <a:close/>
              </a:path>
              <a:path w="4480560" h="27432"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81045" y="9333"/>
                  <a:pt x="4481838" y="19699"/>
                  <a:pt x="4480560" y="27432"/>
                </a:cubicBezTo>
                <a:cubicBezTo>
                  <a:pt x="4279652" y="2294"/>
                  <a:pt x="4200762" y="50710"/>
                  <a:pt x="3930091" y="27432"/>
                </a:cubicBezTo>
                <a:cubicBezTo>
                  <a:pt x="3659420" y="4154"/>
                  <a:pt x="3456052" y="31438"/>
                  <a:pt x="3290011" y="27432"/>
                </a:cubicBezTo>
                <a:cubicBezTo>
                  <a:pt x="3123970" y="23426"/>
                  <a:pt x="2882392" y="41962"/>
                  <a:pt x="2649931" y="27432"/>
                </a:cubicBezTo>
                <a:cubicBezTo>
                  <a:pt x="2417470" y="12902"/>
                  <a:pt x="2238426" y="16481"/>
                  <a:pt x="2054657" y="27432"/>
                </a:cubicBezTo>
                <a:cubicBezTo>
                  <a:pt x="1870888" y="38383"/>
                  <a:pt x="1566368" y="54184"/>
                  <a:pt x="1324966" y="27432"/>
                </a:cubicBezTo>
                <a:cubicBezTo>
                  <a:pt x="1083564" y="680"/>
                  <a:pt x="787410" y="20090"/>
                  <a:pt x="595274" y="27432"/>
                </a:cubicBezTo>
                <a:cubicBezTo>
                  <a:pt x="403138" y="34774"/>
                  <a:pt x="169622" y="19643"/>
                  <a:pt x="0" y="27432"/>
                </a:cubicBezTo>
                <a:cubicBezTo>
                  <a:pt x="211" y="18145"/>
                  <a:pt x="120" y="6480"/>
                  <a:pt x="0" y="0"/>
                </a:cubicBezTo>
                <a:close/>
              </a:path>
            </a:pathLst>
          </a:custGeom>
          <a:solidFill>
            <a:schemeClr val="tx1"/>
          </a:solidFill>
          <a:ln w="4445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52623549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07CF8D-FF51-4FD8-B968-A2C850734787}"/>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6661A953-02EA-491B-A215-AF8420D74D3A}"/>
              </a:ext>
            </a:extLst>
          </p:cNvPr>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34084D1E-BC98-44E4-8D2C-89CCDC293331}"/>
              </a:ext>
            </a:extLst>
          </p:cNvPr>
          <p:cNvSpPr>
            <a:spLocks noGrp="1"/>
          </p:cNvSpPr>
          <p:nvPr>
            <p:ph type="dt" sz="half" idx="10"/>
          </p:nvPr>
        </p:nvSpPr>
        <p:spPr/>
        <p:txBody>
          <a:bodyPr/>
          <a:lstStyle/>
          <a:p>
            <a:fld id="{72345051-2045-45DA-935E-2E3CA1A69ADC}" type="datetimeFigureOut">
              <a:rPr lang="en-US" smtClean="0"/>
              <a:t>9/24/2022</a:t>
            </a:fld>
            <a:endParaRPr lang="en-US"/>
          </a:p>
        </p:txBody>
      </p:sp>
      <p:sp>
        <p:nvSpPr>
          <p:cNvPr id="5" name="Footer Placeholder 4">
            <a:extLst>
              <a:ext uri="{FF2B5EF4-FFF2-40B4-BE49-F238E27FC236}">
                <a16:creationId xmlns:a16="http://schemas.microsoft.com/office/drawing/2014/main" id="{513019EB-9C2B-4833-B72A-14769415972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5F6E764-5688-45F5-94ED-A7357D2F5689}"/>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159116245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20E3CB6-3025-40BF-A04B-A7B0CB4C01F3}"/>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3EDD5CB3-8B24-48C7-89D3-8DCAD36A453D}"/>
              </a:ext>
            </a:extLst>
          </p:cNvPr>
          <p:cNvSpPr>
            <a:spLocks noGrp="1"/>
          </p:cNvSpPr>
          <p:nvPr>
            <p:ph type="body" orient="vert" idx="1"/>
          </p:nvPr>
        </p:nvSpPr>
        <p:spPr>
          <a:xfrm>
            <a:off x="838200" y="365125"/>
            <a:ext cx="7734300" cy="581183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150BC931-E2BF-4C1D-91AA-89F82F8268B2}"/>
              </a:ext>
            </a:extLst>
          </p:cNvPr>
          <p:cNvSpPr>
            <a:spLocks noGrp="1"/>
          </p:cNvSpPr>
          <p:nvPr>
            <p:ph type="dt" sz="half" idx="10"/>
          </p:nvPr>
        </p:nvSpPr>
        <p:spPr/>
        <p:txBody>
          <a:bodyPr/>
          <a:lstStyle/>
          <a:p>
            <a:fld id="{72345051-2045-45DA-935E-2E3CA1A69ADC}" type="datetimeFigureOut">
              <a:rPr lang="en-US" smtClean="0"/>
              <a:t>9/24/2022</a:t>
            </a:fld>
            <a:endParaRPr lang="en-US"/>
          </a:p>
        </p:txBody>
      </p:sp>
      <p:sp>
        <p:nvSpPr>
          <p:cNvPr id="5" name="Footer Placeholder 4">
            <a:extLst>
              <a:ext uri="{FF2B5EF4-FFF2-40B4-BE49-F238E27FC236}">
                <a16:creationId xmlns:a16="http://schemas.microsoft.com/office/drawing/2014/main" id="{7548A135-AEE9-4483-957E-3D143318DD0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28DEFD4-A052-46B3-B2AE-F3091D8A2F7B}"/>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146838273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lgn="ctr">
              <a:defRPr sz="3800">
                <a:solidFill>
                  <a:srgbClr val="262626"/>
                </a:solidFill>
              </a:defRPr>
            </a:lvl1pPr>
          </a:lstStyle>
          <a:p>
            <a:r>
              <a:rPr lang="en-US"/>
              <a:t>Click to edit Master title style</a:t>
            </a:r>
            <a:endParaRPr lang="en-US" dirty="0"/>
          </a:p>
        </p:txBody>
      </p:sp>
      <p:sp>
        <p:nvSpPr>
          <p:cNvPr id="3" name="Subtitle 2"/>
          <p:cNvSpPr>
            <a:spLocks noGrp="1"/>
          </p:cNvSpPr>
          <p:nvPr>
            <p:ph type="subTitle" idx="1"/>
          </p:nvPr>
        </p:nvSpPr>
        <p:spPr>
          <a:xfrm>
            <a:off x="2695194" y="4352544"/>
            <a:ext cx="6801612" cy="1239894"/>
          </a:xfrm>
          <a:noFill/>
        </p:spPr>
        <p:txBody>
          <a:bodyPr>
            <a:normAutofit/>
          </a:bodyPr>
          <a:lstStyle>
            <a:lvl1pPr marL="0" indent="0" algn="ctr">
              <a:buNone/>
              <a:defRPr sz="2000">
                <a:solidFill>
                  <a:schemeClr val="tx1">
                    <a:lumMod val="75000"/>
                    <a:lumOff val="2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7" name="Date Placeholder 6"/>
          <p:cNvSpPr>
            <a:spLocks noGrp="1"/>
          </p:cNvSpPr>
          <p:nvPr>
            <p:ph type="dt" sz="half" idx="10"/>
          </p:nvPr>
        </p:nvSpPr>
        <p:spPr/>
        <p:txBody>
          <a:bodyPr/>
          <a:lstStyle/>
          <a:p>
            <a:fld id="{1160EA64-D806-43AC-9DF2-F8C432F32B4C}" type="datetimeFigureOut">
              <a:rPr lang="en-US" dirty="0"/>
              <a:t>9/24/2022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pPr/>
              <a:t>‹#›</a:t>
            </a:fld>
            <a:endParaRPr lang="en-US" dirty="0"/>
          </a:p>
        </p:txBody>
      </p:sp>
    </p:spTree>
    <p:extLst>
      <p:ext uri="{BB962C8B-B14F-4D97-AF65-F5344CB8AC3E}">
        <p14:creationId xmlns:p14="http://schemas.microsoft.com/office/powerpoint/2010/main" val="4196112913"/>
      </p:ext>
    </p:extLst>
  </p:cSld>
  <p:clrMapOvr>
    <a:overrideClrMapping bg1="dk1" tx1="lt1" bg2="dk2" tx2="lt2" accent1="accent1" accent2="accent2" accent3="accent3" accent4="accent4" accent5="accent5" accent6="accent6" hlink="hlink" folHlink="folHlink"/>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070A7B3-6521-4DCA-87E5-044747A908C1}" type="datetimeFigureOut">
              <a:rPr lang="en-US" dirty="0"/>
              <a:t>9/24/2022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pPr/>
              <a:t>‹#›</a:t>
            </a:fld>
            <a:endParaRPr lang="en-US" dirty="0"/>
          </a:p>
        </p:txBody>
      </p:sp>
    </p:spTree>
    <p:extLst>
      <p:ext uri="{BB962C8B-B14F-4D97-AF65-F5344CB8AC3E}">
        <p14:creationId xmlns:p14="http://schemas.microsoft.com/office/powerpoint/2010/main" val="341328756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defRPr sz="3800">
                <a:solidFill>
                  <a:srgbClr val="262626"/>
                </a:solidFill>
              </a:defRPr>
            </a:lvl1pPr>
          </a:lstStyle>
          <a:p>
            <a:r>
              <a:rPr lang="en-US"/>
              <a:t>Click to edit Master title style</a:t>
            </a:r>
            <a:endParaRPr lang="en-US" dirty="0"/>
          </a:p>
        </p:txBody>
      </p:sp>
      <p:sp>
        <p:nvSpPr>
          <p:cNvPr id="3" name="Text Placeholder 2"/>
          <p:cNvSpPr>
            <a:spLocks noGrp="1"/>
          </p:cNvSpPr>
          <p:nvPr>
            <p:ph type="body" idx="1"/>
          </p:nvPr>
        </p:nvSpPr>
        <p:spPr>
          <a:xfrm>
            <a:off x="2695194" y="4352465"/>
            <a:ext cx="6801612" cy="1265082"/>
          </a:xfrm>
        </p:spPr>
        <p:txBody>
          <a:bodyPr anchor="t" anchorCtr="1">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7" name="Date Placeholder 6"/>
          <p:cNvSpPr>
            <a:spLocks noGrp="1"/>
          </p:cNvSpPr>
          <p:nvPr>
            <p:ph type="dt" sz="half" idx="10"/>
          </p:nvPr>
        </p:nvSpPr>
        <p:spPr/>
        <p:txBody>
          <a:bodyPr/>
          <a:lstStyle/>
          <a:p>
            <a:fld id="{1160EA64-D806-43AC-9DF2-F8C432F32B4C}" type="datetimeFigureOut">
              <a:rPr lang="en-US" dirty="0"/>
              <a:t>9/24/2022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pPr/>
              <a:t>‹#›</a:t>
            </a:fld>
            <a:endParaRPr lang="en-US" dirty="0"/>
          </a:p>
        </p:txBody>
      </p:sp>
    </p:spTree>
    <p:extLst>
      <p:ext uri="{BB962C8B-B14F-4D97-AF65-F5344CB8AC3E}">
        <p14:creationId xmlns:p14="http://schemas.microsoft.com/office/powerpoint/2010/main" val="4112624468"/>
      </p:ext>
    </p:extLst>
  </p:cSld>
  <p:clrMapOvr>
    <a:overrideClrMapping bg1="dk1" tx1="lt1" bg2="dk2" tx2="lt2" accent1="accent1" accent2="accent2" accent3="accent3" accent4="accent4" accent5="accent5" accent6="accent6" hlink="hlink" folHlink="folHlink"/>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581912" y="2638044"/>
            <a:ext cx="4271771" cy="310198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38315" y="2638044"/>
            <a:ext cx="4270247" cy="310198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p:cNvSpPr>
            <a:spLocks noGrp="1"/>
          </p:cNvSpPr>
          <p:nvPr>
            <p:ph type="dt" sz="half" idx="10"/>
          </p:nvPr>
        </p:nvSpPr>
        <p:spPr/>
        <p:txBody>
          <a:bodyPr/>
          <a:lstStyle/>
          <a:p>
            <a:fld id="{AB134690-1557-4C89-A502-4959FE7FAD70}" type="datetimeFigureOut">
              <a:rPr lang="en-US" dirty="0"/>
              <a:t>9/24/2022</a:t>
            </a:fld>
            <a:endParaRPr lang="en-US" dirty="0"/>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8A7A6979-0714-4377-B894-6BE4C2D6E202}" type="slidenum">
              <a:rPr lang="en-US" dirty="0"/>
              <a:t>‹#›</a:t>
            </a:fld>
            <a:endParaRPr lang="en-US" dirty="0"/>
          </a:p>
        </p:txBody>
      </p:sp>
    </p:spTree>
    <p:extLst>
      <p:ext uri="{BB962C8B-B14F-4D97-AF65-F5344CB8AC3E}">
        <p14:creationId xmlns:p14="http://schemas.microsoft.com/office/powerpoint/2010/main" val="57091230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58343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583436" y="3143250"/>
            <a:ext cx="4270248" cy="25967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Content Placeholder 5"/>
          <p:cNvSpPr>
            <a:spLocks noGrp="1"/>
          </p:cNvSpPr>
          <p:nvPr>
            <p:ph sz="quarter" idx="4"/>
          </p:nvPr>
        </p:nvSpPr>
        <p:spPr>
          <a:xfrm>
            <a:off x="6338316" y="3143250"/>
            <a:ext cx="4253484" cy="2596776"/>
          </a:xfrm>
        </p:spPr>
        <p:txBody>
          <a:bodyPr/>
          <a:lstStyle>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Text Placeholder 4"/>
          <p:cNvSpPr>
            <a:spLocks noGrp="1"/>
          </p:cNvSpPr>
          <p:nvPr>
            <p:ph type="body" sz="quarter" idx="13"/>
          </p:nvPr>
        </p:nvSpPr>
        <p:spPr>
          <a:xfrm>
            <a:off x="633831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7" name="Date Placeholder 6"/>
          <p:cNvSpPr>
            <a:spLocks noGrp="1"/>
          </p:cNvSpPr>
          <p:nvPr>
            <p:ph type="dt" sz="half" idx="10"/>
          </p:nvPr>
        </p:nvSpPr>
        <p:spPr/>
        <p:txBody>
          <a:bodyPr/>
          <a:lstStyle/>
          <a:p>
            <a:fld id="{4F7D4976-E339-4826-83B7-FBD03F55ECF8}" type="datetimeFigureOut">
              <a:rPr lang="en-US" dirty="0"/>
              <a:t>9/24/2022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t>‹#›</a:t>
            </a:fld>
            <a:endParaRPr lang="en-US" dirty="0"/>
          </a:p>
        </p:txBody>
      </p:sp>
      <p:sp>
        <p:nvSpPr>
          <p:cNvPr id="10" name="Title 9"/>
          <p:cNvSpPr>
            <a:spLocks noGrp="1"/>
          </p:cNvSpPr>
          <p:nvPr>
            <p:ph type="title"/>
          </p:nvPr>
        </p:nvSpPr>
        <p:spPr/>
        <p:txBody>
          <a:bodyPr/>
          <a:lstStyle/>
          <a:p>
            <a:r>
              <a:rPr lang="en-US"/>
              <a:t>Click to edit Master title style</a:t>
            </a:r>
            <a:endParaRPr lang="en-US" dirty="0"/>
          </a:p>
        </p:txBody>
      </p:sp>
    </p:spTree>
    <p:extLst>
      <p:ext uri="{BB962C8B-B14F-4D97-AF65-F5344CB8AC3E}">
        <p14:creationId xmlns:p14="http://schemas.microsoft.com/office/powerpoint/2010/main" val="370171598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1037C31-9E7A-4F99-8774-A0E530DE1A42}" type="datetimeFigureOut">
              <a:rPr lang="en-US" dirty="0"/>
              <a:t>9/24/2022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8A7A6979-0714-4377-B894-6BE4C2D6E202}" type="slidenum">
              <a:rPr lang="en-US" dirty="0"/>
              <a:t>‹#›</a:t>
            </a:fld>
            <a:endParaRPr lang="en-US" dirty="0"/>
          </a:p>
        </p:txBody>
      </p:sp>
    </p:spTree>
    <p:extLst>
      <p:ext uri="{BB962C8B-B14F-4D97-AF65-F5344CB8AC3E}">
        <p14:creationId xmlns:p14="http://schemas.microsoft.com/office/powerpoint/2010/main" val="251759769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278504F-A551-4DE0-9316-4DCD1D8CC752}" type="datetimeFigureOut">
              <a:rPr lang="en-US" dirty="0"/>
              <a:t>9/24/2022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8A7A6979-0714-4377-B894-6BE4C2D6E202}" type="slidenum">
              <a:rPr lang="en-US" dirty="0"/>
              <a:t>‹#›</a:t>
            </a:fld>
            <a:endParaRPr lang="en-US" dirty="0"/>
          </a:p>
        </p:txBody>
      </p:sp>
    </p:spTree>
    <p:extLst>
      <p:ext uri="{BB962C8B-B14F-4D97-AF65-F5344CB8AC3E}">
        <p14:creationId xmlns:p14="http://schemas.microsoft.com/office/powerpoint/2010/main" val="393485942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6" name="Rectangle 25"/>
          <p:cNvSpPr/>
          <p:nvPr/>
        </p:nvSpPr>
        <p:spPr>
          <a:xfrm>
            <a:off x="0" y="0"/>
            <a:ext cx="6096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4672" y="2243828"/>
            <a:ext cx="4486656" cy="1141497"/>
          </a:xfrm>
          <a:solidFill>
            <a:srgbClr val="FFFFFF"/>
          </a:solidFill>
          <a:ln>
            <a:solidFill>
              <a:srgbClr val="404040"/>
            </a:solidFill>
          </a:ln>
        </p:spPr>
        <p:txBody>
          <a:bodyPr anchor="ctr" anchorCtr="1">
            <a:normAutofit/>
          </a:bodyPr>
          <a:lstStyle>
            <a:lvl1pPr>
              <a:defRPr sz="2200">
                <a:solidFill>
                  <a:srgbClr val="262626"/>
                </a:solidFill>
              </a:defRPr>
            </a:lvl1pPr>
          </a:lstStyle>
          <a:p>
            <a:r>
              <a:rPr lang="en-US"/>
              <a:t>Click to edit Master title style</a:t>
            </a:r>
            <a:endParaRPr lang="en-US" dirty="0"/>
          </a:p>
        </p:txBody>
      </p:sp>
      <p:sp>
        <p:nvSpPr>
          <p:cNvPr id="3" name="Content Placeholder 2"/>
          <p:cNvSpPr>
            <a:spLocks noGrp="1"/>
          </p:cNvSpPr>
          <p:nvPr>
            <p:ph idx="1"/>
          </p:nvPr>
        </p:nvSpPr>
        <p:spPr>
          <a:xfrm>
            <a:off x="6736080" y="804672"/>
            <a:ext cx="4815840" cy="5248656"/>
          </a:xfrm>
        </p:spPr>
        <p:txBody>
          <a:bodyPr>
            <a:normAutofit/>
          </a:bodyPr>
          <a:lstStyle>
            <a:lvl1pPr>
              <a:defRPr sz="1900">
                <a:solidFill>
                  <a:schemeClr val="tx1"/>
                </a:solidFill>
              </a:defRPr>
            </a:lvl1pPr>
            <a:lvl2pPr>
              <a:defRPr sz="1600">
                <a:solidFill>
                  <a:schemeClr val="tx1"/>
                </a:solidFill>
              </a:defRPr>
            </a:lvl2pPr>
            <a:lvl3pPr>
              <a:defRPr sz="16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15568" y="3549918"/>
            <a:ext cx="3794760" cy="2194036"/>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9" name="Date Placeholder 8"/>
          <p:cNvSpPr>
            <a:spLocks noGrp="1"/>
          </p:cNvSpPr>
          <p:nvPr>
            <p:ph type="dt" sz="half" idx="10"/>
          </p:nvPr>
        </p:nvSpPr>
        <p:spPr/>
        <p:txBody>
          <a:bodyPr/>
          <a:lstStyle/>
          <a:p>
            <a:fld id="{D1BE4249-C0D0-4B06-8692-E8BB871AF643}" type="datetimeFigureOut">
              <a:rPr lang="en-US" dirty="0"/>
              <a:t>9/24/2022</a:t>
            </a:fld>
            <a:endParaRPr lang="en-US" dirty="0"/>
          </a:p>
        </p:txBody>
      </p:sp>
      <p:sp>
        <p:nvSpPr>
          <p:cNvPr id="10" name="Footer Placeholder 9"/>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US" dirty="0"/>
          </a:p>
        </p:txBody>
      </p:sp>
      <p:sp>
        <p:nvSpPr>
          <p:cNvPr id="11" name="Slide Number Placeholder 10"/>
          <p:cNvSpPr>
            <a:spLocks noGrp="1"/>
          </p:cNvSpPr>
          <p:nvPr>
            <p:ph type="sldNum" sz="quarter" idx="12"/>
          </p:nvPr>
        </p:nvSpPr>
        <p:spPr/>
        <p:txBody>
          <a:bodyPr/>
          <a:lstStyle/>
          <a:p>
            <a:fld id="{8A7A6979-0714-4377-B894-6BE4C2D6E202}" type="slidenum">
              <a:rPr lang="en-US" dirty="0"/>
              <a:t>‹#›</a:t>
            </a:fld>
            <a:endParaRPr lang="en-US" dirty="0"/>
          </a:p>
        </p:txBody>
      </p:sp>
    </p:spTree>
    <p:extLst>
      <p:ext uri="{BB962C8B-B14F-4D97-AF65-F5344CB8AC3E}">
        <p14:creationId xmlns:p14="http://schemas.microsoft.com/office/powerpoint/2010/main" val="2033771795"/>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8" name="Rectangle 17"/>
          <p:cNvSpPr/>
          <p:nvPr/>
        </p:nvSpPr>
        <p:spPr>
          <a:xfrm>
            <a:off x="0" y="0"/>
            <a:ext cx="609599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8523" y="2243828"/>
            <a:ext cx="4494998" cy="1134640"/>
          </a:xfrm>
          <a:solidFill>
            <a:srgbClr val="FFFFFF"/>
          </a:solidFill>
          <a:ln>
            <a:solidFill>
              <a:srgbClr val="404040"/>
            </a:solidFill>
          </a:ln>
        </p:spPr>
        <p:txBody>
          <a:bodyPr anchor="ctr" anchorCtr="1">
            <a:noAutofit/>
          </a:bodyPr>
          <a:lstStyle>
            <a:lvl1pPr>
              <a:defRPr sz="2200">
                <a:solidFill>
                  <a:srgbClr val="262626"/>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6095999" y="0"/>
            <a:ext cx="6102097" cy="6858000"/>
          </a:xfrm>
          <a:solidFill>
            <a:schemeClr val="bg1">
              <a:lumMod val="75000"/>
            </a:schemeClr>
          </a:solidFill>
        </p:spPr>
        <p:txBody>
          <a:bodyPr anchor="t"/>
          <a:lstStyle>
            <a:lvl1pPr marL="0" indent="0">
              <a:buNone/>
              <a:defRPr sz="3200">
                <a:solidFill>
                  <a:schemeClr val="bg1">
                    <a:lumMod val="85000"/>
                    <a:lumOff val="1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15568" y="3549918"/>
            <a:ext cx="3794760" cy="2194037"/>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8" name="Date Placeholder 7"/>
          <p:cNvSpPr>
            <a:spLocks noGrp="1"/>
          </p:cNvSpPr>
          <p:nvPr>
            <p:ph type="dt" sz="half" idx="10"/>
          </p:nvPr>
        </p:nvSpPr>
        <p:spPr/>
        <p:txBody>
          <a:bodyPr/>
          <a:lstStyle>
            <a:lvl1pPr>
              <a:defRPr>
                <a:solidFill>
                  <a:srgbClr val="FFFFFF"/>
                </a:solidFill>
                <a:effectLst>
                  <a:outerShdw blurRad="50800" dist="38100" dir="2700000" algn="tl" rotWithShape="0">
                    <a:prstClr val="black">
                      <a:alpha val="43000"/>
                    </a:prstClr>
                  </a:outerShdw>
                </a:effectLst>
              </a:defRPr>
            </a:lvl1pPr>
          </a:lstStyle>
          <a:p>
            <a:fld id="{042B0DB6-F5C7-45FB-8CF3-31B45F9C2DAC}" type="datetimeFigureOut">
              <a:rPr lang="en-US" dirty="0"/>
              <a:t>9/24/2022</a:t>
            </a:fld>
            <a:endParaRPr lang="en-US" dirty="0"/>
          </a:p>
        </p:txBody>
      </p:sp>
      <p:sp>
        <p:nvSpPr>
          <p:cNvPr id="9" name="Footer Placeholder 8"/>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US" dirty="0"/>
          </a:p>
        </p:txBody>
      </p:sp>
      <p:sp>
        <p:nvSpPr>
          <p:cNvPr id="10" name="Slide Number Placeholder 9"/>
          <p:cNvSpPr>
            <a:spLocks noGrp="1"/>
          </p:cNvSpPr>
          <p:nvPr>
            <p:ph type="sldNum" sz="quarter" idx="12"/>
          </p:nvPr>
        </p:nvSpPr>
        <p:spPr/>
        <p:txBody>
          <a:bodyPr/>
          <a:lstStyle/>
          <a:p>
            <a:fld id="{8A7A6979-0714-4377-B894-6BE4C2D6E202}" type="slidenum">
              <a:rPr lang="en-US" dirty="0"/>
              <a:t>‹#›</a:t>
            </a:fld>
            <a:endParaRPr lang="en-US" dirty="0"/>
          </a:p>
        </p:txBody>
      </p:sp>
    </p:spTree>
    <p:extLst>
      <p:ext uri="{BB962C8B-B14F-4D97-AF65-F5344CB8AC3E}">
        <p14:creationId xmlns:p14="http://schemas.microsoft.com/office/powerpoint/2010/main" val="10933617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9F9C37B-1D36-470B-8223-D6C91242EC14}" type="datetimeFigureOut">
              <a:rPr lang="en-US" dirty="0"/>
              <a:t>9/24/2022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dirty="0"/>
              <a:t>‹#›</a:t>
            </a:fld>
            <a:endParaRPr lang="en-US" dirty="0"/>
          </a:p>
        </p:txBody>
      </p:sp>
    </p:spTree>
    <p:extLst>
      <p:ext uri="{BB962C8B-B14F-4D97-AF65-F5344CB8AC3E}">
        <p14:creationId xmlns:p14="http://schemas.microsoft.com/office/powerpoint/2010/main" val="392749091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53112" y="937260"/>
            <a:ext cx="1298608" cy="498348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231136" y="937260"/>
            <a:ext cx="6198489" cy="498348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7C6F52A-A82B-47A2-A83A-8C4C91F2D59F}" type="datetimeFigureOut">
              <a:rPr lang="en-US" dirty="0"/>
              <a:t>9/24/2022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dirty="0"/>
              <a:t>‹#›</a:t>
            </a:fld>
            <a:endParaRPr lang="en-US" dirty="0"/>
          </a:p>
        </p:txBody>
      </p:sp>
    </p:spTree>
    <p:extLst>
      <p:ext uri="{BB962C8B-B14F-4D97-AF65-F5344CB8AC3E}">
        <p14:creationId xmlns:p14="http://schemas.microsoft.com/office/powerpoint/2010/main" val="10371157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F72D13B-FFCB-4650-AD3C-CB503735257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a:extLst>
              <a:ext uri="{FF2B5EF4-FFF2-40B4-BE49-F238E27FC236}">
                <a16:creationId xmlns:a16="http://schemas.microsoft.com/office/drawing/2014/main" id="{D0CA9470-DF15-46A1-BF0E-8A5367A4B0F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263047CB-E94D-482F-BACA-681E96C0EC2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600">
                <a:solidFill>
                  <a:schemeClr val="tx1">
                    <a:tint val="75000"/>
                  </a:schemeClr>
                </a:solidFill>
              </a:defRPr>
            </a:lvl1pPr>
          </a:lstStyle>
          <a:p>
            <a:fld id="{72345051-2045-45DA-935E-2E3CA1A69ADC}" type="datetimeFigureOut">
              <a:rPr lang="en-US" smtClean="0"/>
              <a:t>9/24/2022</a:t>
            </a:fld>
            <a:endParaRPr lang="en-US" dirty="0"/>
          </a:p>
        </p:txBody>
      </p:sp>
      <p:sp>
        <p:nvSpPr>
          <p:cNvPr id="5" name="Footer Placeholder 4">
            <a:extLst>
              <a:ext uri="{FF2B5EF4-FFF2-40B4-BE49-F238E27FC236}">
                <a16:creationId xmlns:a16="http://schemas.microsoft.com/office/drawing/2014/main" id="{2CFDA4B5-E797-42FC-8B7A-2294DF24A3D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6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678ED201-6D0E-422C-B4EC-566A3DC2980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600">
                <a:solidFill>
                  <a:schemeClr val="tx1">
                    <a:tint val="75000"/>
                  </a:schemeClr>
                </a:solidFill>
              </a:defRPr>
            </a:lvl1pPr>
          </a:lstStyle>
          <a:p>
            <a:fld id="{A7CD31F4-64FA-4BA0-9498-67783267A8C8}" type="slidenum">
              <a:rPr lang="en-US" smtClean="0"/>
              <a:t>‹#›</a:t>
            </a:fld>
            <a:endParaRPr lang="en-US" dirty="0"/>
          </a:p>
        </p:txBody>
      </p:sp>
    </p:spTree>
    <p:extLst>
      <p:ext uri="{BB962C8B-B14F-4D97-AF65-F5344CB8AC3E}">
        <p14:creationId xmlns:p14="http://schemas.microsoft.com/office/powerpoint/2010/main" val="3381489827"/>
      </p:ext>
    </p:extLst>
  </p:cSld>
  <p:clrMap bg1="lt1" tx1="dk1" bg2="lt2" tx2="dk2" accent1="accent1" accent2="accent2" accent3="accent3" accent4="accent4" accent5="accent5" accent6="accent6" hlink="hlink" folHlink="folHlink"/>
  <p:sldLayoutIdLst>
    <p:sldLayoutId id="2147483668" r:id="rId1"/>
    <p:sldLayoutId id="2147483669" r:id="rId2"/>
    <p:sldLayoutId id="2147483670" r:id="rId3"/>
    <p:sldLayoutId id="2147483671" r:id="rId4"/>
    <p:sldLayoutId id="2147483672" r:id="rId5"/>
    <p:sldLayoutId id="2147483666" r:id="rId6"/>
    <p:sldLayoutId id="2147483662" r:id="rId7"/>
    <p:sldLayoutId id="2147483663" r:id="rId8"/>
    <p:sldLayoutId id="2147483664" r:id="rId9"/>
    <p:sldLayoutId id="2147483665" r:id="rId10"/>
    <p:sldLayoutId id="2147483667" r:id="rId11"/>
  </p:sldLayoutIdLst>
  <p:txStyles>
    <p:titleStyle>
      <a:lvl1pPr algn="l" defTabSz="914400" rtl="0" eaLnBrk="1" latinLnBrk="0" hangingPunct="1">
        <a:lnSpc>
          <a:spcPct val="100000"/>
        </a:lnSpc>
        <a:spcBef>
          <a:spcPct val="0"/>
        </a:spcBef>
        <a:buNone/>
        <a:defRPr sz="4800"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32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bwMode="black">
          <a:xfrm>
            <a:off x="2231136" y="964692"/>
            <a:ext cx="7729728" cy="1188720"/>
          </a:xfrm>
          <a:prstGeom prst="rect">
            <a:avLst/>
          </a:prstGeom>
          <a:solidFill>
            <a:srgbClr val="FFFFFF"/>
          </a:solidFill>
          <a:ln w="31750" cap="sq">
            <a:solidFill>
              <a:srgbClr val="404040"/>
            </a:solidFill>
            <a:miter lim="800000"/>
          </a:ln>
        </p:spPr>
        <p:txBody>
          <a:bodyPr vert="horz" lIns="182880" tIns="182880" rIns="182880" bIns="18288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2231136" y="2638044"/>
            <a:ext cx="7729728" cy="310198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821429" y="6238816"/>
            <a:ext cx="2753746" cy="323968"/>
          </a:xfrm>
          <a:prstGeom prst="rect">
            <a:avLst/>
          </a:prstGeom>
        </p:spPr>
        <p:txBody>
          <a:bodyPr vert="horz" lIns="91440" tIns="45720" rIns="91440" bIns="45720" rtlCol="0" anchor="ctr"/>
          <a:lstStyle>
            <a:lvl1pPr algn="r">
              <a:defRPr sz="1050">
                <a:solidFill>
                  <a:schemeClr val="tx1">
                    <a:alpha val="70000"/>
                  </a:schemeClr>
                </a:solidFill>
              </a:defRPr>
            </a:lvl1pPr>
          </a:lstStyle>
          <a:p>
            <a:fld id="{1160EA64-D806-43AC-9DF2-F8C432F32B4C}" type="datetimeFigureOut">
              <a:rPr lang="en-US" dirty="0"/>
              <a:t>9/24/2022</a:t>
            </a:fld>
            <a:endParaRPr lang="en-US" dirty="0"/>
          </a:p>
        </p:txBody>
      </p:sp>
      <p:sp>
        <p:nvSpPr>
          <p:cNvPr id="5" name="Footer Placeholder 4"/>
          <p:cNvSpPr>
            <a:spLocks noGrp="1"/>
          </p:cNvSpPr>
          <p:nvPr>
            <p:ph type="ftr" sz="quarter" idx="3"/>
          </p:nvPr>
        </p:nvSpPr>
        <p:spPr>
          <a:xfrm>
            <a:off x="1600200" y="6236208"/>
            <a:ext cx="5901189" cy="320040"/>
          </a:xfrm>
          <a:prstGeom prst="rect">
            <a:avLst/>
          </a:prstGeom>
        </p:spPr>
        <p:txBody>
          <a:bodyPr vert="horz" lIns="91440" tIns="45720" rIns="91440" bIns="45720" rtlCol="0" anchor="ctr"/>
          <a:lstStyle>
            <a:lvl1pPr algn="l">
              <a:defRPr sz="1050">
                <a:solidFill>
                  <a:schemeClr val="tx1">
                    <a:alpha val="70000"/>
                  </a:schemeClr>
                </a:solidFill>
              </a:defRPr>
            </a:lvl1pPr>
          </a:lstStyle>
          <a:p>
            <a:endParaRPr lang="en-US" dirty="0"/>
          </a:p>
        </p:txBody>
      </p:sp>
      <p:sp>
        <p:nvSpPr>
          <p:cNvPr id="6" name="Slide Number Placeholder 5"/>
          <p:cNvSpPr>
            <a:spLocks noGrp="1"/>
          </p:cNvSpPr>
          <p:nvPr>
            <p:ph type="sldNum" sz="quarter" idx="4"/>
          </p:nvPr>
        </p:nvSpPr>
        <p:spPr>
          <a:xfrm>
            <a:off x="10758922" y="6217920"/>
            <a:ext cx="365760" cy="365760"/>
          </a:xfrm>
          <a:prstGeom prst="ellipse">
            <a:avLst/>
          </a:prstGeom>
          <a:solidFill>
            <a:srgbClr val="1D1D1D">
              <a:alpha val="70000"/>
            </a:srgbClr>
          </a:solidFill>
        </p:spPr>
        <p:txBody>
          <a:bodyPr vert="horz" lIns="18288" tIns="45720" rIns="18288" bIns="45720" rtlCol="0" anchor="ctr">
            <a:noAutofit/>
          </a:bodyPr>
          <a:lstStyle>
            <a:lvl1pPr algn="ctr">
              <a:defRPr sz="1100" spc="0" baseline="0">
                <a:solidFill>
                  <a:srgbClr val="FFFFFF"/>
                </a:solidFill>
              </a:defRPr>
            </a:lvl1pPr>
          </a:lstStyle>
          <a:p>
            <a:fld id="{8A7A6979-0714-4377-B894-6BE4C2D6E202}" type="slidenum">
              <a:rPr lang="en-US" dirty="0"/>
              <a:pPr/>
              <a:t>‹#›</a:t>
            </a:fld>
            <a:endParaRPr lang="en-US" dirty="0"/>
          </a:p>
        </p:txBody>
      </p:sp>
    </p:spTree>
    <p:extLst>
      <p:ext uri="{BB962C8B-B14F-4D97-AF65-F5344CB8AC3E}">
        <p14:creationId xmlns:p14="http://schemas.microsoft.com/office/powerpoint/2010/main" val="3603055932"/>
      </p:ext>
    </p:extLst>
  </p:cSld>
  <p:clrMap bg1="lt1" tx1="dk1" bg2="lt2" tx2="dk2" accent1="accent1" accent2="accent2" accent3="accent3" accent4="accent4" accent5="accent5" accent6="accent6" hlink="hlink" folHlink="folHlink"/>
  <p:sldLayoutIdLst>
    <p:sldLayoutId id="2147483675" r:id="rId1"/>
    <p:sldLayoutId id="2147483676" r:id="rId2"/>
    <p:sldLayoutId id="2147483677" r:id="rId3"/>
    <p:sldLayoutId id="2147483678" r:id="rId4"/>
    <p:sldLayoutId id="2147483679" r:id="rId5"/>
    <p:sldLayoutId id="2147483680" r:id="rId6"/>
    <p:sldLayoutId id="2147483681" r:id="rId7"/>
    <p:sldLayoutId id="2147483682" r:id="rId8"/>
    <p:sldLayoutId id="2147483683" r:id="rId9"/>
    <p:sldLayoutId id="2147483684" r:id="rId10"/>
    <p:sldLayoutId id="2147483685" r:id="rId11"/>
  </p:sldLayoutIdLst>
  <p:hf sldNum="0" hdr="0" ftr="0" dt="0"/>
  <p:txStyles>
    <p:titleStyle>
      <a:lvl1pPr algn="ctr" defTabSz="914400" rtl="0" eaLnBrk="1" latinLnBrk="0" hangingPunct="1">
        <a:lnSpc>
          <a:spcPct val="90000"/>
        </a:lnSpc>
        <a:spcBef>
          <a:spcPct val="0"/>
        </a:spcBef>
        <a:buNone/>
        <a:defRPr sz="2800" kern="1200" cap="all" spc="200" baseline="0">
          <a:solidFill>
            <a:srgbClr val="262626"/>
          </a:solidFill>
          <a:latin typeface="+mj-lt"/>
          <a:ea typeface="+mj-ea"/>
          <a:cs typeface="+mj-cs"/>
        </a:defRPr>
      </a:lvl1pPr>
    </p:titleStyle>
    <p:body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8" Type="http://schemas.openxmlformats.org/officeDocument/2006/relationships/diagramQuickStyle" Target="../diagrams/quickStyle1.xml"/><Relationship Id="rId3" Type="http://schemas.openxmlformats.org/officeDocument/2006/relationships/hyperlink" Target="http://cellularscale.blogspot.com/2012_01_01_archive.html" TargetMode="External"/><Relationship Id="rId7" Type="http://schemas.openxmlformats.org/officeDocument/2006/relationships/diagramLayout" Target="../diagrams/layout1.xml"/><Relationship Id="rId2" Type="http://schemas.openxmlformats.org/officeDocument/2006/relationships/image" Target="../media/image3.png"/><Relationship Id="rId1" Type="http://schemas.openxmlformats.org/officeDocument/2006/relationships/slideLayout" Target="../slideLayouts/slideLayout2.xml"/><Relationship Id="rId6" Type="http://schemas.openxmlformats.org/officeDocument/2006/relationships/diagramData" Target="../diagrams/data1.xml"/><Relationship Id="rId5" Type="http://schemas.openxmlformats.org/officeDocument/2006/relationships/hyperlink" Target="https://commons.wikimedia.org/wiki/Category:Anatomy_of_the_human_heart" TargetMode="External"/><Relationship Id="rId10" Type="http://schemas.microsoft.com/office/2007/relationships/diagramDrawing" Target="../diagrams/drawing1.xml"/><Relationship Id="rId4" Type="http://schemas.openxmlformats.org/officeDocument/2006/relationships/image" Target="../media/image4.jpg"/><Relationship Id="rId9" Type="http://schemas.openxmlformats.org/officeDocument/2006/relationships/diagramColors" Target="../diagrams/colors1.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customXml" Target="../ink/ink1.xml"/><Relationship Id="rId1" Type="http://schemas.openxmlformats.org/officeDocument/2006/relationships/slideLayout" Target="../slideLayouts/slideLayout2.xml"/><Relationship Id="rId5" Type="http://schemas.openxmlformats.org/officeDocument/2006/relationships/hyperlink" Target="http://adaywithdepression.wordpress.com/2013/05/22/ziyas-day/" TargetMode="External"/><Relationship Id="rId4" Type="http://schemas.openxmlformats.org/officeDocument/2006/relationships/image" Target="../media/image5.jpg"/></Relationships>
</file>

<file path=ppt/slides/_rels/slide5.xml.rels><?xml version="1.0" encoding="UTF-8" standalone="yes"?>
<Relationships xmlns="http://schemas.openxmlformats.org/package/2006/relationships"><Relationship Id="rId3" Type="http://schemas.openxmlformats.org/officeDocument/2006/relationships/hyperlink" Target="https://med.libretexts.org/Bookshelves/Anatomy_and_Physiology/Book:_Anatomy_and_Physiology_(Boundless)/17:_Cardiovascular_System:_The_Heart/17.2:_Circulation_and_Heart_Valves/17.2B:_Operation_of_Atrioventricular_Valves" TargetMode="External"/><Relationship Id="rId2" Type="http://schemas.openxmlformats.org/officeDocument/2006/relationships/image" Target="../media/image6.jpeg"/><Relationship Id="rId1" Type="http://schemas.openxmlformats.org/officeDocument/2006/relationships/slideLayout" Target="../slideLayouts/slideLayout2.xml"/><Relationship Id="rId4" Type="http://schemas.openxmlformats.org/officeDocument/2006/relationships/hyperlink" Target="https://creativecommons.org/licenses/by-nc-sa/3.0/" TargetMode="External"/></Relationships>
</file>

<file path=ppt/slides/_rels/slide6.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hellasfrappe.blogspot.com/2014/05/cardiovascular-diseases-increase-during.html" TargetMode="External"/><Relationship Id="rId2" Type="http://schemas.openxmlformats.org/officeDocument/2006/relationships/image" Target="../media/image8.jpg"/><Relationship Id="rId1" Type="http://schemas.openxmlformats.org/officeDocument/2006/relationships/slideLayout" Target="../slideLayouts/slideLayout2.xml"/><Relationship Id="rId4" Type="http://schemas.openxmlformats.org/officeDocument/2006/relationships/hyperlink" Target="https://creativecommons.org/licenses/by/3.0/" TargetMode="External"/></Relationships>
</file>

<file path=ppt/slides/_rels/slide11.xml.rels><?xml version="1.0" encoding="UTF-8" standalone="yes"?>
<Relationships xmlns="http://schemas.openxmlformats.org/package/2006/relationships"><Relationship Id="rId3" Type="http://schemas.openxmlformats.org/officeDocument/2006/relationships/hyperlink" Target="https://pixabay.com/illustrations/thumbs-up-smiley-face-emoji-happy-4007573/" TargetMode="External"/><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www.flickr.com/photos/ultrakml/25120574863" TargetMode="External"/><Relationship Id="rId2" Type="http://schemas.openxmlformats.org/officeDocument/2006/relationships/image" Target="../media/image10.jpeg"/><Relationship Id="rId1" Type="http://schemas.openxmlformats.org/officeDocument/2006/relationships/slideLayout" Target="../slideLayouts/slideLayout2.xml"/><Relationship Id="rId4" Type="http://schemas.openxmlformats.org/officeDocument/2006/relationships/hyperlink" Target="https://creativecommons.org/licenses/by/3.0/" TargetMode="Externa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commons.wikimedia.org/wiki/File:Diagram_of_the_human_heart_(no_text).svg" TargetMode="External"/><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s://pixabay.com/illustrations/thumbs-up-smiley-face-emoji-happy-4007573/" TargetMode="External"/><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cellularscale.blogspot.com/2012_01_01_archive.html" TargetMode="External"/><Relationship Id="rId2" Type="http://schemas.openxmlformats.org/officeDocument/2006/relationships/image" Target="../media/image3.png"/><Relationship Id="rId1" Type="http://schemas.openxmlformats.org/officeDocument/2006/relationships/slideLayout" Target="../slideLayouts/slideLayout2.xml"/><Relationship Id="rId4" Type="http://schemas.openxmlformats.org/officeDocument/2006/relationships/hyperlink" Target="https://creativecommons.org/licenses/by-nc-sa/3.0/" TargetMode="External"/></Relationships>
</file>

<file path=ppt/slides/_rels/slide1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customXml" Target="../ink/ink2.xml"/><Relationship Id="rId1" Type="http://schemas.openxmlformats.org/officeDocument/2006/relationships/slideLayout" Target="../slideLayouts/slideLayout2.xml"/><Relationship Id="rId5" Type="http://schemas.openxmlformats.org/officeDocument/2006/relationships/hyperlink" Target="https://med.libretexts.org/Bookshelves/Anatomy_and_Physiology/Book:_Anatomy_and_Physiology_(Boundless)/17:_Cardiovascular_System:_The_Heart/17.2:_Circulation_and_Heart_Valves/17.2B:_Operation_of_Atrioventricular_Valves" TargetMode="External"/><Relationship Id="rId4" Type="http://schemas.openxmlformats.org/officeDocument/2006/relationships/image" Target="../media/image6.jpeg"/></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hyperlink" Target="https://commons.wikimedia.org/wiki/File:Diagram_of_the_human_heart_(no_text).svg" TargetMode="External"/><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hyperlink" Target="https://pixabay.com/illustrations/thumbs-up-smiley-face-emoji-happy-4007573/" TargetMode="External"/><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hyperlink" Target="https://www.flickr.com/photos/ultrakml/25120574863" TargetMode="External"/><Relationship Id="rId2" Type="http://schemas.openxmlformats.org/officeDocument/2006/relationships/image" Target="../media/image10.jpeg"/><Relationship Id="rId1" Type="http://schemas.openxmlformats.org/officeDocument/2006/relationships/slideLayout" Target="../slideLayouts/slideLayout2.xml"/><Relationship Id="rId4" Type="http://schemas.openxmlformats.org/officeDocument/2006/relationships/hyperlink" Target="https://creativecommons.org/licenses/by/3.0/" TargetMode="Externa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3" Type="http://schemas.openxmlformats.org/officeDocument/2006/relationships/hyperlink" Target="https://med.libretexts.org/Bookshelves/Anatomy_and_Physiology/Book:_Anatomy_and_Physiology_(Boundless)/17:_Cardiovascular_System:_The_Heart/17.2:_Circulation_and_Heart_Valves/17.2B:_Operation_of_Atrioventricular_Valves" TargetMode="External"/><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customXml" Target="../ink/ink3.xml"/><Relationship Id="rId1" Type="http://schemas.openxmlformats.org/officeDocument/2006/relationships/slideLayout" Target="../slideLayouts/slideLayout7.xml"/><Relationship Id="rId6" Type="http://schemas.openxmlformats.org/officeDocument/2006/relationships/hyperlink" Target="https://creativecommons.org/licenses/by-sa/3.0/" TargetMode="External"/><Relationship Id="rId5" Type="http://schemas.openxmlformats.org/officeDocument/2006/relationships/hyperlink" Target="https://a-fib.com/treatments-for-atrial-fibrillation/av-node-with-pacemaker/" TargetMode="External"/><Relationship Id="rId4" Type="http://schemas.openxmlformats.org/officeDocument/2006/relationships/image" Target="../media/image14.png"/></Relationships>
</file>

<file path=ppt/slides/_rels/slide30.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customXml" Target="../ink/ink4.xml"/><Relationship Id="rId1" Type="http://schemas.openxmlformats.org/officeDocument/2006/relationships/slideLayout" Target="../slideLayouts/slideLayout7.xml"/><Relationship Id="rId4" Type="http://schemas.openxmlformats.org/officeDocument/2006/relationships/image" Target="../media/image15.png"/></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3" Type="http://schemas.openxmlformats.org/officeDocument/2006/relationships/hyperlink" Target="https://pixabay.com/en/graphic-smiley-emoticon-surprised-3515619/" TargetMode="External"/><Relationship Id="rId2" Type="http://schemas.openxmlformats.org/officeDocument/2006/relationships/image" Target="../media/image16.png"/><Relationship Id="rId1" Type="http://schemas.openxmlformats.org/officeDocument/2006/relationships/slideLayout" Target="../slideLayouts/slideLayout13.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hyperlink" Target="http://cybertactique.blogspot.fr/2014/12/lecture-securite-et-espionnage.html" TargetMode="External"/><Relationship Id="rId2" Type="http://schemas.openxmlformats.org/officeDocument/2006/relationships/image" Target="../media/image17.jpg"/><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3" Type="http://schemas.openxmlformats.org/officeDocument/2006/relationships/hyperlink" Target="http://mumbletoes.blogspot.com/2014/03/" TargetMode="External"/><Relationship Id="rId2" Type="http://schemas.openxmlformats.org/officeDocument/2006/relationships/image" Target="../media/image18.jp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3" Type="http://schemas.openxmlformats.org/officeDocument/2006/relationships/hyperlink" Target="https://simple.wikipedia.org/wiki/baobab" TargetMode="External"/><Relationship Id="rId2" Type="http://schemas.openxmlformats.org/officeDocument/2006/relationships/image" Target="../media/image19.jp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hyperlink" Target="http://www.footwa.com/tag/tree/" TargetMode="External"/><Relationship Id="rId2" Type="http://schemas.openxmlformats.org/officeDocument/2006/relationships/image" Target="../media/image20.jpg"/><Relationship Id="rId1" Type="http://schemas.openxmlformats.org/officeDocument/2006/relationships/slideLayout" Target="../slideLayouts/slideLayout7.xml"/><Relationship Id="rId4" Type="http://schemas.openxmlformats.org/officeDocument/2006/relationships/hyperlink" Target="https://creativecommons.org/licenses/by-nc-sa/3.0/" TargetMode="External"/></Relationships>
</file>

<file path=ppt/slides/_rels/slide44.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7.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6.xml.rels><?xml version="1.0" encoding="UTF-8" standalone="yes"?>
<Relationships xmlns="http://schemas.openxmlformats.org/package/2006/relationships"><Relationship Id="rId3" Type="http://schemas.openxmlformats.org/officeDocument/2006/relationships/hyperlink" Target="http://cellularscale.blogspot.com/2012_01_01_archive.html" TargetMode="External"/><Relationship Id="rId2" Type="http://schemas.openxmlformats.org/officeDocument/2006/relationships/image" Target="../media/image3.png"/><Relationship Id="rId1" Type="http://schemas.openxmlformats.org/officeDocument/2006/relationships/slideLayout" Target="../slideLayouts/slideLayout2.xml"/><Relationship Id="rId4" Type="http://schemas.openxmlformats.org/officeDocument/2006/relationships/hyperlink" Target="https://creativecommons.org/licenses/by-nc-sa/3.0/" TargetMode="Externa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A95209C-5275-4E15-8EA7-7F42980ABF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340C1DB9-5B77-4C1F-9A08-FF73116ED221}"/>
              </a:ext>
            </a:extLst>
          </p:cNvPr>
          <p:cNvPicPr>
            <a:picLocks noChangeAspect="1"/>
          </p:cNvPicPr>
          <p:nvPr/>
        </p:nvPicPr>
        <p:blipFill rotWithShape="1">
          <a:blip r:embed="rId2">
            <a:alphaModFix amt="50000"/>
          </a:blip>
          <a:srcRect t="20144" r="-1" b="4837"/>
          <a:stretch/>
        </p:blipFill>
        <p:spPr>
          <a:xfrm>
            <a:off x="20" y="10"/>
            <a:ext cx="12188931" cy="6857990"/>
          </a:xfrm>
          <a:prstGeom prst="rect">
            <a:avLst/>
          </a:prstGeom>
        </p:spPr>
      </p:pic>
      <p:sp>
        <p:nvSpPr>
          <p:cNvPr id="2" name="Title 1">
            <a:extLst>
              <a:ext uri="{FF2B5EF4-FFF2-40B4-BE49-F238E27FC236}">
                <a16:creationId xmlns:a16="http://schemas.microsoft.com/office/drawing/2014/main" id="{FEA41374-82F9-45CA-B480-40697590F0F4}"/>
              </a:ext>
            </a:extLst>
          </p:cNvPr>
          <p:cNvSpPr>
            <a:spLocks noGrp="1"/>
          </p:cNvSpPr>
          <p:nvPr>
            <p:ph type="ctrTitle"/>
          </p:nvPr>
        </p:nvSpPr>
        <p:spPr>
          <a:xfrm>
            <a:off x="1527048" y="1124712"/>
            <a:ext cx="9144000" cy="3063240"/>
          </a:xfrm>
        </p:spPr>
        <p:txBody>
          <a:bodyPr>
            <a:normAutofit/>
          </a:bodyPr>
          <a:lstStyle/>
          <a:p>
            <a:pPr algn="ctr"/>
            <a:r>
              <a:rPr lang="en-GB" dirty="0"/>
              <a:t>Anatomy Bootcamp!</a:t>
            </a:r>
          </a:p>
        </p:txBody>
      </p:sp>
      <p:sp>
        <p:nvSpPr>
          <p:cNvPr id="3" name="Subtitle 2">
            <a:extLst>
              <a:ext uri="{FF2B5EF4-FFF2-40B4-BE49-F238E27FC236}">
                <a16:creationId xmlns:a16="http://schemas.microsoft.com/office/drawing/2014/main" id="{E081E68C-47CA-4EFB-94B1-51416F51A74A}"/>
              </a:ext>
            </a:extLst>
          </p:cNvPr>
          <p:cNvSpPr>
            <a:spLocks noGrp="1"/>
          </p:cNvSpPr>
          <p:nvPr>
            <p:ph type="subTitle" idx="1"/>
          </p:nvPr>
        </p:nvSpPr>
        <p:spPr>
          <a:xfrm>
            <a:off x="1527048" y="4599432"/>
            <a:ext cx="9144000" cy="1227520"/>
          </a:xfrm>
        </p:spPr>
        <p:txBody>
          <a:bodyPr>
            <a:normAutofit/>
          </a:bodyPr>
          <a:lstStyle/>
          <a:p>
            <a:pPr algn="ctr"/>
            <a:r>
              <a:rPr lang="en-GB" sz="6000" b="1" dirty="0">
                <a:solidFill>
                  <a:srgbClr val="C00000"/>
                </a:solidFill>
              </a:rPr>
              <a:t>The heart and blood</a:t>
            </a:r>
          </a:p>
        </p:txBody>
      </p:sp>
      <p:sp>
        <p:nvSpPr>
          <p:cNvPr id="11" name="Rectangle 6">
            <a:extLst>
              <a:ext uri="{FF2B5EF4-FFF2-40B4-BE49-F238E27FC236}">
                <a16:creationId xmlns:a16="http://schemas.microsoft.com/office/drawing/2014/main" id="{4F2ED431-E304-4FF0-9F4E-032783C9D6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38200" y="720953"/>
            <a:ext cx="10515600" cy="5416094"/>
          </a:xfrm>
          <a:custGeom>
            <a:avLst/>
            <a:gdLst>
              <a:gd name="connsiteX0" fmla="*/ 0 w 10515600"/>
              <a:gd name="connsiteY0" fmla="*/ 0 h 5416094"/>
              <a:gd name="connsiteX1" fmla="*/ 552069 w 10515600"/>
              <a:gd name="connsiteY1" fmla="*/ 0 h 5416094"/>
              <a:gd name="connsiteX2" fmla="*/ 893826 w 10515600"/>
              <a:gd name="connsiteY2" fmla="*/ 0 h 5416094"/>
              <a:gd name="connsiteX3" fmla="*/ 1761363 w 10515600"/>
              <a:gd name="connsiteY3" fmla="*/ 0 h 5416094"/>
              <a:gd name="connsiteX4" fmla="*/ 2313432 w 10515600"/>
              <a:gd name="connsiteY4" fmla="*/ 0 h 5416094"/>
              <a:gd name="connsiteX5" fmla="*/ 2865501 w 10515600"/>
              <a:gd name="connsiteY5" fmla="*/ 0 h 5416094"/>
              <a:gd name="connsiteX6" fmla="*/ 3733038 w 10515600"/>
              <a:gd name="connsiteY6" fmla="*/ 0 h 5416094"/>
              <a:gd name="connsiteX7" fmla="*/ 4179951 w 10515600"/>
              <a:gd name="connsiteY7" fmla="*/ 0 h 5416094"/>
              <a:gd name="connsiteX8" fmla="*/ 5047488 w 10515600"/>
              <a:gd name="connsiteY8" fmla="*/ 0 h 5416094"/>
              <a:gd name="connsiteX9" fmla="*/ 5915025 w 10515600"/>
              <a:gd name="connsiteY9" fmla="*/ 0 h 5416094"/>
              <a:gd name="connsiteX10" fmla="*/ 6572250 w 10515600"/>
              <a:gd name="connsiteY10" fmla="*/ 0 h 5416094"/>
              <a:gd name="connsiteX11" fmla="*/ 7439787 w 10515600"/>
              <a:gd name="connsiteY11" fmla="*/ 0 h 5416094"/>
              <a:gd name="connsiteX12" fmla="*/ 7991856 w 10515600"/>
              <a:gd name="connsiteY12" fmla="*/ 0 h 5416094"/>
              <a:gd name="connsiteX13" fmla="*/ 8543925 w 10515600"/>
              <a:gd name="connsiteY13" fmla="*/ 0 h 5416094"/>
              <a:gd name="connsiteX14" fmla="*/ 9306306 w 10515600"/>
              <a:gd name="connsiteY14" fmla="*/ 0 h 5416094"/>
              <a:gd name="connsiteX15" fmla="*/ 9858375 w 10515600"/>
              <a:gd name="connsiteY15" fmla="*/ 0 h 5416094"/>
              <a:gd name="connsiteX16" fmla="*/ 10515600 w 10515600"/>
              <a:gd name="connsiteY16" fmla="*/ 0 h 5416094"/>
              <a:gd name="connsiteX17" fmla="*/ 10515600 w 10515600"/>
              <a:gd name="connsiteY17" fmla="*/ 785334 h 5416094"/>
              <a:gd name="connsiteX18" fmla="*/ 10515600 w 10515600"/>
              <a:gd name="connsiteY18" fmla="*/ 1516506 h 5416094"/>
              <a:gd name="connsiteX19" fmla="*/ 10515600 w 10515600"/>
              <a:gd name="connsiteY19" fmla="*/ 2247679 h 5416094"/>
              <a:gd name="connsiteX20" fmla="*/ 10515600 w 10515600"/>
              <a:gd name="connsiteY20" fmla="*/ 2762208 h 5416094"/>
              <a:gd name="connsiteX21" fmla="*/ 10515600 w 10515600"/>
              <a:gd name="connsiteY21" fmla="*/ 3330898 h 5416094"/>
              <a:gd name="connsiteX22" fmla="*/ 10515600 w 10515600"/>
              <a:gd name="connsiteY22" fmla="*/ 4062071 h 5416094"/>
              <a:gd name="connsiteX23" fmla="*/ 10515600 w 10515600"/>
              <a:gd name="connsiteY23" fmla="*/ 4684921 h 5416094"/>
              <a:gd name="connsiteX24" fmla="*/ 10515600 w 10515600"/>
              <a:gd name="connsiteY24" fmla="*/ 5416094 h 5416094"/>
              <a:gd name="connsiteX25" fmla="*/ 9753219 w 10515600"/>
              <a:gd name="connsiteY25" fmla="*/ 5416094 h 5416094"/>
              <a:gd name="connsiteX26" fmla="*/ 9411462 w 10515600"/>
              <a:gd name="connsiteY26" fmla="*/ 5416094 h 5416094"/>
              <a:gd name="connsiteX27" fmla="*/ 8754237 w 10515600"/>
              <a:gd name="connsiteY27" fmla="*/ 5416094 h 5416094"/>
              <a:gd name="connsiteX28" fmla="*/ 8307324 w 10515600"/>
              <a:gd name="connsiteY28" fmla="*/ 5416094 h 5416094"/>
              <a:gd name="connsiteX29" fmla="*/ 7544943 w 10515600"/>
              <a:gd name="connsiteY29" fmla="*/ 5416094 h 5416094"/>
              <a:gd name="connsiteX30" fmla="*/ 7098030 w 10515600"/>
              <a:gd name="connsiteY30" fmla="*/ 5416094 h 5416094"/>
              <a:gd name="connsiteX31" fmla="*/ 6335649 w 10515600"/>
              <a:gd name="connsiteY31" fmla="*/ 5416094 h 5416094"/>
              <a:gd name="connsiteX32" fmla="*/ 5993892 w 10515600"/>
              <a:gd name="connsiteY32" fmla="*/ 5416094 h 5416094"/>
              <a:gd name="connsiteX33" fmla="*/ 5231511 w 10515600"/>
              <a:gd name="connsiteY33" fmla="*/ 5416094 h 5416094"/>
              <a:gd name="connsiteX34" fmla="*/ 4784598 w 10515600"/>
              <a:gd name="connsiteY34" fmla="*/ 5416094 h 5416094"/>
              <a:gd name="connsiteX35" fmla="*/ 4442841 w 10515600"/>
              <a:gd name="connsiteY35" fmla="*/ 5416094 h 5416094"/>
              <a:gd name="connsiteX36" fmla="*/ 3995928 w 10515600"/>
              <a:gd name="connsiteY36" fmla="*/ 5416094 h 5416094"/>
              <a:gd name="connsiteX37" fmla="*/ 3233547 w 10515600"/>
              <a:gd name="connsiteY37" fmla="*/ 5416094 h 5416094"/>
              <a:gd name="connsiteX38" fmla="*/ 2786634 w 10515600"/>
              <a:gd name="connsiteY38" fmla="*/ 5416094 h 5416094"/>
              <a:gd name="connsiteX39" fmla="*/ 2444877 w 10515600"/>
              <a:gd name="connsiteY39" fmla="*/ 5416094 h 5416094"/>
              <a:gd name="connsiteX40" fmla="*/ 1997964 w 10515600"/>
              <a:gd name="connsiteY40" fmla="*/ 5416094 h 5416094"/>
              <a:gd name="connsiteX41" fmla="*/ 1445895 w 10515600"/>
              <a:gd name="connsiteY41" fmla="*/ 5416094 h 5416094"/>
              <a:gd name="connsiteX42" fmla="*/ 788670 w 10515600"/>
              <a:gd name="connsiteY42" fmla="*/ 5416094 h 5416094"/>
              <a:gd name="connsiteX43" fmla="*/ 0 w 10515600"/>
              <a:gd name="connsiteY43" fmla="*/ 5416094 h 5416094"/>
              <a:gd name="connsiteX44" fmla="*/ 0 w 10515600"/>
              <a:gd name="connsiteY44" fmla="*/ 4630760 h 5416094"/>
              <a:gd name="connsiteX45" fmla="*/ 0 w 10515600"/>
              <a:gd name="connsiteY45" fmla="*/ 3953749 h 5416094"/>
              <a:gd name="connsiteX46" fmla="*/ 0 w 10515600"/>
              <a:gd name="connsiteY46" fmla="*/ 3276737 h 5416094"/>
              <a:gd name="connsiteX47" fmla="*/ 0 w 10515600"/>
              <a:gd name="connsiteY47" fmla="*/ 2599725 h 5416094"/>
              <a:gd name="connsiteX48" fmla="*/ 0 w 10515600"/>
              <a:gd name="connsiteY48" fmla="*/ 1922713 h 5416094"/>
              <a:gd name="connsiteX49" fmla="*/ 0 w 10515600"/>
              <a:gd name="connsiteY49" fmla="*/ 1299863 h 5416094"/>
              <a:gd name="connsiteX50" fmla="*/ 0 w 10515600"/>
              <a:gd name="connsiteY50" fmla="*/ 0 h 54160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Lst>
            <a:rect l="l" t="t" r="r" b="b"/>
            <a:pathLst>
              <a:path w="10515600" h="5416094"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24919" y="196329"/>
                  <a:pt x="10549062" y="488432"/>
                  <a:pt x="10515600" y="785334"/>
                </a:cubicBezTo>
                <a:cubicBezTo>
                  <a:pt x="10482138" y="1082236"/>
                  <a:pt x="10536385" y="1323726"/>
                  <a:pt x="10515600" y="1516506"/>
                </a:cubicBezTo>
                <a:cubicBezTo>
                  <a:pt x="10494815" y="1709286"/>
                  <a:pt x="10546328" y="2097632"/>
                  <a:pt x="10515600" y="2247679"/>
                </a:cubicBezTo>
                <a:cubicBezTo>
                  <a:pt x="10484872" y="2397726"/>
                  <a:pt x="10491771" y="2577292"/>
                  <a:pt x="10515600" y="2762208"/>
                </a:cubicBezTo>
                <a:cubicBezTo>
                  <a:pt x="10539429" y="2947124"/>
                  <a:pt x="10511007" y="3105736"/>
                  <a:pt x="10515600" y="3330898"/>
                </a:cubicBezTo>
                <a:cubicBezTo>
                  <a:pt x="10520194" y="3556060"/>
                  <a:pt x="10497393" y="3882611"/>
                  <a:pt x="10515600" y="4062071"/>
                </a:cubicBezTo>
                <a:cubicBezTo>
                  <a:pt x="10533807" y="4241531"/>
                  <a:pt x="10544791" y="4505155"/>
                  <a:pt x="10515600" y="4684921"/>
                </a:cubicBezTo>
                <a:cubicBezTo>
                  <a:pt x="10486410" y="4864687"/>
                  <a:pt x="10497356" y="5246484"/>
                  <a:pt x="10515600" y="5416094"/>
                </a:cubicBezTo>
                <a:cubicBezTo>
                  <a:pt x="10245623" y="5445692"/>
                  <a:pt x="10029676" y="5415505"/>
                  <a:pt x="9753219" y="5416094"/>
                </a:cubicBezTo>
                <a:cubicBezTo>
                  <a:pt x="9476762" y="5416683"/>
                  <a:pt x="9553148" y="5422760"/>
                  <a:pt x="9411462" y="5416094"/>
                </a:cubicBezTo>
                <a:cubicBezTo>
                  <a:pt x="9269776" y="5409428"/>
                  <a:pt x="8927709" y="5385012"/>
                  <a:pt x="8754237" y="5416094"/>
                </a:cubicBezTo>
                <a:cubicBezTo>
                  <a:pt x="8580766" y="5447176"/>
                  <a:pt x="8413264" y="5410024"/>
                  <a:pt x="8307324" y="5416094"/>
                </a:cubicBezTo>
                <a:cubicBezTo>
                  <a:pt x="8201384" y="5422164"/>
                  <a:pt x="7912690" y="5421686"/>
                  <a:pt x="7544943" y="5416094"/>
                </a:cubicBezTo>
                <a:cubicBezTo>
                  <a:pt x="7177196" y="5410502"/>
                  <a:pt x="7304235" y="5418502"/>
                  <a:pt x="7098030" y="5416094"/>
                </a:cubicBezTo>
                <a:cubicBezTo>
                  <a:pt x="6891825" y="5413686"/>
                  <a:pt x="6541479" y="5434609"/>
                  <a:pt x="6335649" y="5416094"/>
                </a:cubicBezTo>
                <a:cubicBezTo>
                  <a:pt x="6129819" y="5397579"/>
                  <a:pt x="6106541" y="5402791"/>
                  <a:pt x="5993892" y="5416094"/>
                </a:cubicBezTo>
                <a:cubicBezTo>
                  <a:pt x="5881243" y="5429397"/>
                  <a:pt x="5545248" y="5437743"/>
                  <a:pt x="5231511" y="5416094"/>
                </a:cubicBezTo>
                <a:cubicBezTo>
                  <a:pt x="4917774" y="5394445"/>
                  <a:pt x="4963237" y="5426599"/>
                  <a:pt x="4784598" y="5416094"/>
                </a:cubicBezTo>
                <a:cubicBezTo>
                  <a:pt x="4605959" y="5405589"/>
                  <a:pt x="4605904" y="5406658"/>
                  <a:pt x="4442841" y="5416094"/>
                </a:cubicBezTo>
                <a:cubicBezTo>
                  <a:pt x="4279778" y="5425530"/>
                  <a:pt x="4177180" y="5426138"/>
                  <a:pt x="3995928" y="5416094"/>
                </a:cubicBezTo>
                <a:cubicBezTo>
                  <a:pt x="3814676" y="5406050"/>
                  <a:pt x="3516440" y="5429234"/>
                  <a:pt x="3233547" y="5416094"/>
                </a:cubicBezTo>
                <a:cubicBezTo>
                  <a:pt x="2950654" y="5402954"/>
                  <a:pt x="2884354" y="5436103"/>
                  <a:pt x="2786634" y="5416094"/>
                </a:cubicBezTo>
                <a:cubicBezTo>
                  <a:pt x="2688914" y="5396085"/>
                  <a:pt x="2522958" y="5423232"/>
                  <a:pt x="2444877" y="5416094"/>
                </a:cubicBezTo>
                <a:cubicBezTo>
                  <a:pt x="2366796" y="5408956"/>
                  <a:pt x="2104768" y="5395479"/>
                  <a:pt x="1997964" y="5416094"/>
                </a:cubicBezTo>
                <a:cubicBezTo>
                  <a:pt x="1891160" y="5436709"/>
                  <a:pt x="1573016" y="5412376"/>
                  <a:pt x="1445895" y="5416094"/>
                </a:cubicBezTo>
                <a:cubicBezTo>
                  <a:pt x="1318774" y="5419812"/>
                  <a:pt x="986443" y="5400529"/>
                  <a:pt x="788670" y="5416094"/>
                </a:cubicBezTo>
                <a:cubicBezTo>
                  <a:pt x="590897" y="5431659"/>
                  <a:pt x="363709" y="5381266"/>
                  <a:pt x="0" y="5416094"/>
                </a:cubicBezTo>
                <a:cubicBezTo>
                  <a:pt x="-22973" y="5218643"/>
                  <a:pt x="-26699" y="5010779"/>
                  <a:pt x="0" y="4630760"/>
                </a:cubicBezTo>
                <a:cubicBezTo>
                  <a:pt x="26699" y="4250741"/>
                  <a:pt x="-15389" y="4196664"/>
                  <a:pt x="0" y="3953749"/>
                </a:cubicBezTo>
                <a:cubicBezTo>
                  <a:pt x="15389" y="3710834"/>
                  <a:pt x="468" y="3611311"/>
                  <a:pt x="0" y="3276737"/>
                </a:cubicBezTo>
                <a:cubicBezTo>
                  <a:pt x="-468" y="2942163"/>
                  <a:pt x="15360" y="2781998"/>
                  <a:pt x="0" y="2599725"/>
                </a:cubicBezTo>
                <a:cubicBezTo>
                  <a:pt x="-15360" y="2417452"/>
                  <a:pt x="14816" y="2100232"/>
                  <a:pt x="0" y="1922713"/>
                </a:cubicBezTo>
                <a:cubicBezTo>
                  <a:pt x="-14816" y="1745194"/>
                  <a:pt x="-24648" y="1604167"/>
                  <a:pt x="0" y="1299863"/>
                </a:cubicBezTo>
                <a:cubicBezTo>
                  <a:pt x="24648" y="995559"/>
                  <a:pt x="2182" y="279525"/>
                  <a:pt x="0" y="0"/>
                </a:cubicBezTo>
                <a:close/>
              </a:path>
            </a:pathLst>
          </a:custGeom>
          <a:noFill/>
          <a:ln w="5715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6">
            <a:extLst>
              <a:ext uri="{FF2B5EF4-FFF2-40B4-BE49-F238E27FC236}">
                <a16:creationId xmlns:a16="http://schemas.microsoft.com/office/drawing/2014/main" id="{4E87FCFB-2CCE-460D-B3DD-557C8BD1B9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74206" y="4419423"/>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476612610"/>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4" name="Rectangle 6">
            <a:extLst>
              <a:ext uri="{FF2B5EF4-FFF2-40B4-BE49-F238E27FC236}">
                <a16:creationId xmlns:a16="http://schemas.microsoft.com/office/drawing/2014/main" id="{DA381740-063A-41A4-836D-85D14980EE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4736883"/>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useBgFill="1">
        <p:nvSpPr>
          <p:cNvPr id="25" name="Rectangle 19">
            <a:extLst>
              <a:ext uri="{FF2B5EF4-FFF2-40B4-BE49-F238E27FC236}">
                <a16:creationId xmlns:a16="http://schemas.microsoft.com/office/drawing/2014/main" id="{678CC48C-9275-4EFA-9B84-8E818500B9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2AA35D3-78E3-4EAC-8519-8D5B179C6C61}"/>
              </a:ext>
            </a:extLst>
          </p:cNvPr>
          <p:cNvSpPr>
            <a:spLocks noGrp="1"/>
          </p:cNvSpPr>
          <p:nvPr>
            <p:ph type="title"/>
          </p:nvPr>
        </p:nvSpPr>
        <p:spPr>
          <a:xfrm>
            <a:off x="641604" y="4553712"/>
            <a:ext cx="10908792" cy="1069848"/>
          </a:xfrm>
        </p:spPr>
        <p:txBody>
          <a:bodyPr vert="horz" lIns="91440" tIns="45720" rIns="91440" bIns="45720" rtlCol="0" anchor="ctr">
            <a:normAutofit/>
          </a:bodyPr>
          <a:lstStyle/>
          <a:p>
            <a:pPr algn="ctr">
              <a:lnSpc>
                <a:spcPct val="90000"/>
              </a:lnSpc>
            </a:pPr>
            <a:r>
              <a:rPr lang="en-US" sz="4000" dirty="0">
                <a:latin typeface="Arial Nova Cond Light" panose="020B0306020202020204" pitchFamily="34" charset="0"/>
              </a:rPr>
              <a:t>So what do we know about the heart??</a:t>
            </a:r>
          </a:p>
        </p:txBody>
      </p:sp>
      <p:pic>
        <p:nvPicPr>
          <p:cNvPr id="5" name="Picture 4">
            <a:extLst>
              <a:ext uri="{FF2B5EF4-FFF2-40B4-BE49-F238E27FC236}">
                <a16:creationId xmlns:a16="http://schemas.microsoft.com/office/drawing/2014/main" id="{0A9B7035-A162-4012-A699-9EB3069417C5}"/>
              </a:ext>
            </a:extLst>
          </p:cNvPr>
          <p:cNvPicPr>
            <a:picLocks noChangeAspect="1"/>
          </p:cNvPicPr>
          <p:nvPr/>
        </p:nvPicPr>
        <p:blipFill rotWithShape="1">
          <a:blip r:embed="rId2"/>
          <a:srcRect b="48039"/>
          <a:stretch/>
        </p:blipFill>
        <p:spPr>
          <a:xfrm>
            <a:off x="20" y="10"/>
            <a:ext cx="12191979" cy="4196972"/>
          </a:xfrm>
          <a:custGeom>
            <a:avLst/>
            <a:gdLst/>
            <a:ahLst/>
            <a:cxnLst/>
            <a:rect l="l" t="t" r="r" b="b"/>
            <a:pathLst>
              <a:path w="12191999" h="4196982">
                <a:moveTo>
                  <a:pt x="0" y="0"/>
                </a:moveTo>
                <a:lnTo>
                  <a:pt x="12191999" y="0"/>
                </a:lnTo>
                <a:lnTo>
                  <a:pt x="12191999" y="4170459"/>
                </a:lnTo>
                <a:lnTo>
                  <a:pt x="11986461" y="4175111"/>
                </a:lnTo>
                <a:cubicBezTo>
                  <a:pt x="11912297" y="4174136"/>
                  <a:pt x="11838168" y="4170508"/>
                  <a:pt x="11764214" y="4164231"/>
                </a:cubicBezTo>
                <a:cubicBezTo>
                  <a:pt x="11656850" y="4156227"/>
                  <a:pt x="11548596" y="4145173"/>
                  <a:pt x="11441995" y="4165502"/>
                </a:cubicBezTo>
                <a:cubicBezTo>
                  <a:pt x="11324975" y="4187991"/>
                  <a:pt x="11208081" y="4188118"/>
                  <a:pt x="11090044" y="4182401"/>
                </a:cubicBezTo>
                <a:cubicBezTo>
                  <a:pt x="10989160" y="4177573"/>
                  <a:pt x="10888657" y="4152161"/>
                  <a:pt x="10787011" y="4178970"/>
                </a:cubicBezTo>
                <a:cubicBezTo>
                  <a:pt x="10776897" y="4180444"/>
                  <a:pt x="10766592" y="4180012"/>
                  <a:pt x="10756643" y="4177700"/>
                </a:cubicBezTo>
                <a:cubicBezTo>
                  <a:pt x="10645468" y="4162326"/>
                  <a:pt x="10533530" y="4174904"/>
                  <a:pt x="10421973" y="4170584"/>
                </a:cubicBezTo>
                <a:cubicBezTo>
                  <a:pt x="10370515" y="4168551"/>
                  <a:pt x="10318040" y="4169695"/>
                  <a:pt x="10267216" y="4164231"/>
                </a:cubicBezTo>
                <a:cubicBezTo>
                  <a:pt x="10150577" y="4151780"/>
                  <a:pt x="10034192" y="4145173"/>
                  <a:pt x="9918824" y="4174523"/>
                </a:cubicBezTo>
                <a:cubicBezTo>
                  <a:pt x="9885153" y="4182439"/>
                  <a:pt x="9850745" y="4186695"/>
                  <a:pt x="9816160" y="4187229"/>
                </a:cubicBezTo>
                <a:cubicBezTo>
                  <a:pt x="9703206" y="4191295"/>
                  <a:pt x="9590632" y="4183544"/>
                  <a:pt x="9478059" y="4177191"/>
                </a:cubicBezTo>
                <a:cubicBezTo>
                  <a:pt x="9399918" y="4172744"/>
                  <a:pt x="9321904" y="4163088"/>
                  <a:pt x="9243637" y="4171220"/>
                </a:cubicBezTo>
                <a:cubicBezTo>
                  <a:pt x="9198150" y="4175921"/>
                  <a:pt x="9152282" y="4175921"/>
                  <a:pt x="9106795" y="4171220"/>
                </a:cubicBezTo>
                <a:cubicBezTo>
                  <a:pt x="9022962" y="4161398"/>
                  <a:pt x="8938380" y="4159568"/>
                  <a:pt x="8854204" y="4165756"/>
                </a:cubicBezTo>
                <a:cubicBezTo>
                  <a:pt x="8728543" y="4176556"/>
                  <a:pt x="8603010" y="4185577"/>
                  <a:pt x="8476969" y="4168424"/>
                </a:cubicBezTo>
                <a:cubicBezTo>
                  <a:pt x="8405486" y="4157192"/>
                  <a:pt x="8332808" y="4155871"/>
                  <a:pt x="8260970" y="4164486"/>
                </a:cubicBezTo>
                <a:cubicBezTo>
                  <a:pt x="8089823" y="4188500"/>
                  <a:pt x="7918295" y="4180749"/>
                  <a:pt x="7746767" y="4170839"/>
                </a:cubicBezTo>
                <a:cubicBezTo>
                  <a:pt x="7632160" y="4164104"/>
                  <a:pt x="7517046" y="4151780"/>
                  <a:pt x="7402693" y="4168043"/>
                </a:cubicBezTo>
                <a:cubicBezTo>
                  <a:pt x="7256831" y="4188372"/>
                  <a:pt x="7110841" y="4181638"/>
                  <a:pt x="6964597" y="4175667"/>
                </a:cubicBezTo>
                <a:cubicBezTo>
                  <a:pt x="6857233" y="4171220"/>
                  <a:pt x="6749742" y="4157751"/>
                  <a:pt x="6642124" y="4174396"/>
                </a:cubicBezTo>
                <a:cubicBezTo>
                  <a:pt x="6631045" y="4175908"/>
                  <a:pt x="6619775" y="4174777"/>
                  <a:pt x="6609216" y="4171093"/>
                </a:cubicBezTo>
                <a:cubicBezTo>
                  <a:pt x="6568379" y="4157650"/>
                  <a:pt x="6524595" y="4155846"/>
                  <a:pt x="6482793" y="4165883"/>
                </a:cubicBezTo>
                <a:cubicBezTo>
                  <a:pt x="6405669" y="4182782"/>
                  <a:pt x="6328672" y="4190151"/>
                  <a:pt x="6250150" y="4174777"/>
                </a:cubicBezTo>
                <a:cubicBezTo>
                  <a:pt x="6217254" y="4167891"/>
                  <a:pt x="6183521" y="4165883"/>
                  <a:pt x="6150028" y="4168806"/>
                </a:cubicBezTo>
                <a:cubicBezTo>
                  <a:pt x="6020175" y="4181766"/>
                  <a:pt x="5890068" y="4176683"/>
                  <a:pt x="5760087" y="4174142"/>
                </a:cubicBezTo>
                <a:cubicBezTo>
                  <a:pt x="5521345" y="4169695"/>
                  <a:pt x="5282477" y="4174142"/>
                  <a:pt x="5044242" y="4151399"/>
                </a:cubicBezTo>
                <a:cubicBezTo>
                  <a:pt x="4979506" y="4145237"/>
                  <a:pt x="4914326" y="4141297"/>
                  <a:pt x="4849272" y="4142076"/>
                </a:cubicBezTo>
                <a:cubicBezTo>
                  <a:pt x="4784218" y="4142854"/>
                  <a:pt x="4719291" y="4148349"/>
                  <a:pt x="4655063" y="4161055"/>
                </a:cubicBezTo>
                <a:cubicBezTo>
                  <a:pt x="4447578" y="4201332"/>
                  <a:pt x="4239457" y="4203874"/>
                  <a:pt x="4029811" y="4187610"/>
                </a:cubicBezTo>
                <a:cubicBezTo>
                  <a:pt x="3943792" y="4180876"/>
                  <a:pt x="3857774" y="4169695"/>
                  <a:pt x="3771375" y="4171855"/>
                </a:cubicBezTo>
                <a:cubicBezTo>
                  <a:pt x="3623225" y="4175794"/>
                  <a:pt x="3474948" y="4167789"/>
                  <a:pt x="3326672" y="4169822"/>
                </a:cubicBezTo>
                <a:cubicBezTo>
                  <a:pt x="3322669" y="4170394"/>
                  <a:pt x="3318578" y="4169860"/>
                  <a:pt x="3314855" y="4168297"/>
                </a:cubicBezTo>
                <a:cubicBezTo>
                  <a:pt x="3278008" y="4143013"/>
                  <a:pt x="3237604" y="4152796"/>
                  <a:pt x="3199487" y="4159403"/>
                </a:cubicBezTo>
                <a:cubicBezTo>
                  <a:pt x="3072810" y="4181384"/>
                  <a:pt x="2946260" y="4192184"/>
                  <a:pt x="2817550" y="4175158"/>
                </a:cubicBezTo>
                <a:cubicBezTo>
                  <a:pt x="2694647" y="4157332"/>
                  <a:pt x="2569990" y="4155109"/>
                  <a:pt x="2446541" y="4168551"/>
                </a:cubicBezTo>
                <a:cubicBezTo>
                  <a:pt x="2276791" y="4188372"/>
                  <a:pt x="2107677" y="4184179"/>
                  <a:pt x="1938308" y="4168551"/>
                </a:cubicBezTo>
                <a:cubicBezTo>
                  <a:pt x="1869570" y="4162199"/>
                  <a:pt x="1799815" y="4151399"/>
                  <a:pt x="1731712" y="4167281"/>
                </a:cubicBezTo>
                <a:cubicBezTo>
                  <a:pt x="1647854" y="4186721"/>
                  <a:pt x="1564250" y="4180368"/>
                  <a:pt x="1480137" y="4176048"/>
                </a:cubicBezTo>
                <a:cubicBezTo>
                  <a:pt x="1373663" y="4170457"/>
                  <a:pt x="1267442" y="4154321"/>
                  <a:pt x="1160586" y="4167027"/>
                </a:cubicBezTo>
                <a:cubicBezTo>
                  <a:pt x="1111161" y="4172871"/>
                  <a:pt x="1062116" y="4182147"/>
                  <a:pt x="1012055" y="4179733"/>
                </a:cubicBezTo>
                <a:cubicBezTo>
                  <a:pt x="873562" y="4173380"/>
                  <a:pt x="735196" y="4165883"/>
                  <a:pt x="596449" y="4167027"/>
                </a:cubicBezTo>
                <a:cubicBezTo>
                  <a:pt x="538383" y="4167408"/>
                  <a:pt x="480699" y="4169314"/>
                  <a:pt x="422887" y="4173507"/>
                </a:cubicBezTo>
                <a:cubicBezTo>
                  <a:pt x="315015" y="4181384"/>
                  <a:pt x="207524" y="4170711"/>
                  <a:pt x="100033" y="4166900"/>
                </a:cubicBezTo>
                <a:lnTo>
                  <a:pt x="0" y="4171381"/>
                </a:lnTo>
                <a:close/>
              </a:path>
            </a:pathLst>
          </a:custGeom>
        </p:spPr>
      </p:pic>
    </p:spTree>
    <p:extLst>
      <p:ext uri="{BB962C8B-B14F-4D97-AF65-F5344CB8AC3E}">
        <p14:creationId xmlns:p14="http://schemas.microsoft.com/office/powerpoint/2010/main" val="381841384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EAE48C4B-3A90-42C3-BA00-6092B47717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FE74025-9863-483C-B78C-02B6455FC7E8}"/>
              </a:ext>
            </a:extLst>
          </p:cNvPr>
          <p:cNvSpPr>
            <a:spLocks noGrp="1"/>
          </p:cNvSpPr>
          <p:nvPr>
            <p:ph type="title"/>
          </p:nvPr>
        </p:nvSpPr>
        <p:spPr>
          <a:xfrm>
            <a:off x="3035358" y="758802"/>
            <a:ext cx="6894576" cy="845746"/>
          </a:xfrm>
        </p:spPr>
        <p:txBody>
          <a:bodyPr anchor="b">
            <a:normAutofit/>
          </a:bodyPr>
          <a:lstStyle/>
          <a:p>
            <a:pPr>
              <a:lnSpc>
                <a:spcPct val="90000"/>
              </a:lnSpc>
            </a:pPr>
            <a:r>
              <a:rPr lang="en-GB" sz="3600" dirty="0">
                <a:latin typeface="Arial Nova Light" panose="020B0304020202020204" pitchFamily="34" charset="0"/>
              </a:rPr>
              <a:t>Where is the heart and what is it?</a:t>
            </a:r>
          </a:p>
        </p:txBody>
      </p:sp>
      <p:pic>
        <p:nvPicPr>
          <p:cNvPr id="5" name="Picture 4" descr="A picture containing indoor, white&#10;&#10;Description automatically generated">
            <a:extLst>
              <a:ext uri="{FF2B5EF4-FFF2-40B4-BE49-F238E27FC236}">
                <a16:creationId xmlns:a16="http://schemas.microsoft.com/office/drawing/2014/main" id="{BE05C055-ECDD-4F00-B964-39045AAF4EEC}"/>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3635" r="-2" b="-2"/>
          <a:stretch/>
        </p:blipFill>
        <p:spPr>
          <a:xfrm>
            <a:off x="-1" y="797170"/>
            <a:ext cx="1699847" cy="2266740"/>
          </a:xfrm>
          <a:custGeom>
            <a:avLst/>
            <a:gdLst/>
            <a:ahLst/>
            <a:cxnLst/>
            <a:rect l="l" t="t" r="r" b="b"/>
            <a:pathLst>
              <a:path w="4041336" h="4193763">
                <a:moveTo>
                  <a:pt x="0" y="0"/>
                </a:moveTo>
                <a:lnTo>
                  <a:pt x="4019848" y="0"/>
                </a:lnTo>
                <a:lnTo>
                  <a:pt x="4021195" y="11419"/>
                </a:lnTo>
                <a:cubicBezTo>
                  <a:pt x="4036145" y="95184"/>
                  <a:pt x="4033611" y="180091"/>
                  <a:pt x="4037665" y="264364"/>
                </a:cubicBezTo>
                <a:cubicBezTo>
                  <a:pt x="4042480" y="367421"/>
                  <a:pt x="4036399" y="470858"/>
                  <a:pt x="4034118" y="574168"/>
                </a:cubicBezTo>
                <a:cubicBezTo>
                  <a:pt x="4032344" y="662121"/>
                  <a:pt x="4023602" y="749948"/>
                  <a:pt x="4026263" y="838028"/>
                </a:cubicBezTo>
                <a:cubicBezTo>
                  <a:pt x="4026453" y="841074"/>
                  <a:pt x="4026453" y="844120"/>
                  <a:pt x="4026263" y="847166"/>
                </a:cubicBezTo>
                <a:cubicBezTo>
                  <a:pt x="4018154" y="944003"/>
                  <a:pt x="4018154" y="1041348"/>
                  <a:pt x="4026263" y="1138186"/>
                </a:cubicBezTo>
                <a:cubicBezTo>
                  <a:pt x="4028835" y="1178494"/>
                  <a:pt x="4028113" y="1218943"/>
                  <a:pt x="4024109" y="1259137"/>
                </a:cubicBezTo>
                <a:cubicBezTo>
                  <a:pt x="4020308" y="1310285"/>
                  <a:pt x="4008145" y="1362194"/>
                  <a:pt x="4016887" y="1412960"/>
                </a:cubicBezTo>
                <a:cubicBezTo>
                  <a:pt x="4022576" y="1454780"/>
                  <a:pt x="4025705" y="1496916"/>
                  <a:pt x="4026263" y="1539116"/>
                </a:cubicBezTo>
                <a:cubicBezTo>
                  <a:pt x="4030697" y="1633542"/>
                  <a:pt x="4026516" y="1728475"/>
                  <a:pt x="4024869" y="1823155"/>
                </a:cubicBezTo>
                <a:cubicBezTo>
                  <a:pt x="4023095" y="1933446"/>
                  <a:pt x="4025883" y="2043737"/>
                  <a:pt x="4017014" y="2154154"/>
                </a:cubicBezTo>
                <a:cubicBezTo>
                  <a:pt x="4012136" y="2243351"/>
                  <a:pt x="4012136" y="2332751"/>
                  <a:pt x="4017014" y="2421948"/>
                </a:cubicBezTo>
                <a:cubicBezTo>
                  <a:pt x="4019421" y="2503683"/>
                  <a:pt x="4031711" y="2584656"/>
                  <a:pt x="4029684" y="2667279"/>
                </a:cubicBezTo>
                <a:cubicBezTo>
                  <a:pt x="4027276" y="2763608"/>
                  <a:pt x="4015874" y="2859684"/>
                  <a:pt x="4019421" y="2956268"/>
                </a:cubicBezTo>
                <a:cubicBezTo>
                  <a:pt x="4021068" y="3002339"/>
                  <a:pt x="4021195" y="3048410"/>
                  <a:pt x="4022082" y="3094480"/>
                </a:cubicBezTo>
                <a:cubicBezTo>
                  <a:pt x="4023222" y="3149943"/>
                  <a:pt x="4033231" y="3205278"/>
                  <a:pt x="4027656" y="3260614"/>
                </a:cubicBezTo>
                <a:cubicBezTo>
                  <a:pt x="4018408" y="3352883"/>
                  <a:pt x="3994462" y="3443628"/>
                  <a:pt x="4009412" y="3538181"/>
                </a:cubicBezTo>
                <a:cubicBezTo>
                  <a:pt x="4017647" y="3590217"/>
                  <a:pt x="4026896" y="3642380"/>
                  <a:pt x="4031711" y="3694923"/>
                </a:cubicBezTo>
                <a:cubicBezTo>
                  <a:pt x="4035892" y="3741882"/>
                  <a:pt x="4046407" y="3789603"/>
                  <a:pt x="4038425" y="3836308"/>
                </a:cubicBezTo>
                <a:cubicBezTo>
                  <a:pt x="4031584" y="3876287"/>
                  <a:pt x="4035131" y="3916266"/>
                  <a:pt x="4029810" y="3956245"/>
                </a:cubicBezTo>
                <a:cubicBezTo>
                  <a:pt x="4022842" y="4008661"/>
                  <a:pt x="4019168" y="4061966"/>
                  <a:pt x="4013847" y="4114764"/>
                </a:cubicBezTo>
                <a:lnTo>
                  <a:pt x="4010970" y="4161894"/>
                </a:lnTo>
                <a:lnTo>
                  <a:pt x="4002764" y="4161042"/>
                </a:lnTo>
                <a:cubicBezTo>
                  <a:pt x="3957904" y="4159210"/>
                  <a:pt x="3912934" y="4160186"/>
                  <a:pt x="3868108" y="4163980"/>
                </a:cubicBezTo>
                <a:cubicBezTo>
                  <a:pt x="3637072" y="4178737"/>
                  <a:pt x="3405779" y="4172076"/>
                  <a:pt x="3174741" y="4175341"/>
                </a:cubicBezTo>
                <a:cubicBezTo>
                  <a:pt x="2865668" y="4179782"/>
                  <a:pt x="2556851" y="4168420"/>
                  <a:pt x="2247906" y="4167376"/>
                </a:cubicBezTo>
                <a:cubicBezTo>
                  <a:pt x="2184582" y="4167115"/>
                  <a:pt x="2121002" y="4170510"/>
                  <a:pt x="2057934" y="4175733"/>
                </a:cubicBezTo>
                <a:cubicBezTo>
                  <a:pt x="1970560" y="4182786"/>
                  <a:pt x="1884336" y="4173905"/>
                  <a:pt x="1797729" y="4165547"/>
                </a:cubicBezTo>
                <a:cubicBezTo>
                  <a:pt x="1693340" y="4155492"/>
                  <a:pt x="1589207" y="4164372"/>
                  <a:pt x="1485458" y="4175995"/>
                </a:cubicBezTo>
                <a:cubicBezTo>
                  <a:pt x="1307344" y="4195571"/>
                  <a:pt x="1127888" y="4198979"/>
                  <a:pt x="949185" y="4186181"/>
                </a:cubicBezTo>
                <a:cubicBezTo>
                  <a:pt x="751793" y="4172468"/>
                  <a:pt x="554529" y="4174950"/>
                  <a:pt x="357136" y="4175995"/>
                </a:cubicBezTo>
                <a:lnTo>
                  <a:pt x="0" y="4175060"/>
                </a:lnTo>
                <a:close/>
              </a:path>
            </a:pathLst>
          </a:custGeom>
        </p:spPr>
      </p:pic>
      <p:sp>
        <p:nvSpPr>
          <p:cNvPr id="20" name="Rectangle 6">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6" y="2395728"/>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rgbClr val="93A4C4"/>
          </a:solidFill>
          <a:ln w="38100" cap="rnd">
            <a:solidFill>
              <a:srgbClr val="93A4C4"/>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10" descr="A picture containing sculpture, white&#10;&#10;Description automatically generated">
            <a:extLst>
              <a:ext uri="{FF2B5EF4-FFF2-40B4-BE49-F238E27FC236}">
                <a16:creationId xmlns:a16="http://schemas.microsoft.com/office/drawing/2014/main" id="{76EB0520-AF7D-DC89-F372-4E14B55F6B40}"/>
              </a:ext>
            </a:extLst>
          </p:cNvPr>
          <p:cNvPicPr>
            <a:picLocks noChangeAspect="1"/>
          </p:cNvPicPr>
          <p:nvPr/>
        </p:nvPicPr>
        <p:blipFill rotWithShape="1">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t="13422" r="3" b="24966"/>
          <a:stretch/>
        </p:blipFill>
        <p:spPr>
          <a:xfrm>
            <a:off x="1" y="2911989"/>
            <a:ext cx="5144675" cy="3946011"/>
          </a:xfrm>
          <a:custGeom>
            <a:avLst/>
            <a:gdLst/>
            <a:ahLst/>
            <a:cxnLst/>
            <a:rect l="l" t="t" r="r" b="b"/>
            <a:pathLst>
              <a:path w="4051081" h="2496030">
                <a:moveTo>
                  <a:pt x="2464753" y="4"/>
                </a:moveTo>
                <a:cubicBezTo>
                  <a:pt x="2509518" y="-78"/>
                  <a:pt x="2554292" y="1163"/>
                  <a:pt x="2599067" y="4428"/>
                </a:cubicBezTo>
                <a:cubicBezTo>
                  <a:pt x="2749817" y="17813"/>
                  <a:pt x="2901270" y="21079"/>
                  <a:pt x="3052443" y="14222"/>
                </a:cubicBezTo>
                <a:cubicBezTo>
                  <a:pt x="3173923" y="5694"/>
                  <a:pt x="3295774" y="4206"/>
                  <a:pt x="3417420" y="9782"/>
                </a:cubicBezTo>
                <a:cubicBezTo>
                  <a:pt x="3530764" y="16442"/>
                  <a:pt x="3644108" y="23233"/>
                  <a:pt x="3757835" y="19315"/>
                </a:cubicBezTo>
                <a:cubicBezTo>
                  <a:pt x="3803121" y="17748"/>
                  <a:pt x="3847768" y="15789"/>
                  <a:pt x="3892671" y="13177"/>
                </a:cubicBezTo>
                <a:cubicBezTo>
                  <a:pt x="3933972" y="9619"/>
                  <a:pt x="3975386" y="7938"/>
                  <a:pt x="4016790" y="8134"/>
                </a:cubicBezTo>
                <a:lnTo>
                  <a:pt x="4034037" y="8999"/>
                </a:lnTo>
                <a:lnTo>
                  <a:pt x="4035370" y="62503"/>
                </a:lnTo>
                <a:cubicBezTo>
                  <a:pt x="4033549" y="118790"/>
                  <a:pt x="4026390" y="174983"/>
                  <a:pt x="4020562" y="231143"/>
                </a:cubicBezTo>
                <a:cubicBezTo>
                  <a:pt x="4014860" y="285717"/>
                  <a:pt x="4006498" y="343464"/>
                  <a:pt x="4019168" y="393470"/>
                </a:cubicBezTo>
                <a:cubicBezTo>
                  <a:pt x="4042480" y="482184"/>
                  <a:pt x="4024236" y="566457"/>
                  <a:pt x="4014100" y="651618"/>
                </a:cubicBezTo>
                <a:cubicBezTo>
                  <a:pt x="4001874" y="734926"/>
                  <a:pt x="4003635" y="819681"/>
                  <a:pt x="4019295" y="902406"/>
                </a:cubicBezTo>
                <a:cubicBezTo>
                  <a:pt x="4031711" y="960787"/>
                  <a:pt x="4031711" y="1020184"/>
                  <a:pt x="4033231" y="1078946"/>
                </a:cubicBezTo>
                <a:cubicBezTo>
                  <a:pt x="4034118" y="1115753"/>
                  <a:pt x="4020562" y="1153193"/>
                  <a:pt x="4011566" y="1189872"/>
                </a:cubicBezTo>
                <a:cubicBezTo>
                  <a:pt x="3995476" y="1256123"/>
                  <a:pt x="3989648" y="1323388"/>
                  <a:pt x="4011566" y="1387989"/>
                </a:cubicBezTo>
                <a:cubicBezTo>
                  <a:pt x="4042100" y="1477465"/>
                  <a:pt x="4059584" y="1566941"/>
                  <a:pt x="4046914" y="1661622"/>
                </a:cubicBezTo>
                <a:cubicBezTo>
                  <a:pt x="4039566" y="1720003"/>
                  <a:pt x="4037919" y="1779654"/>
                  <a:pt x="4026896" y="1837274"/>
                </a:cubicBezTo>
                <a:cubicBezTo>
                  <a:pt x="4008779" y="1932843"/>
                  <a:pt x="4015240" y="2027776"/>
                  <a:pt x="4029684" y="2121948"/>
                </a:cubicBezTo>
                <a:cubicBezTo>
                  <a:pt x="4039832" y="2200637"/>
                  <a:pt x="4040934" y="2280226"/>
                  <a:pt x="4032978" y="2359155"/>
                </a:cubicBezTo>
                <a:lnTo>
                  <a:pt x="4023519" y="2496030"/>
                </a:lnTo>
                <a:lnTo>
                  <a:pt x="0" y="2496030"/>
                </a:lnTo>
                <a:lnTo>
                  <a:pt x="0" y="12459"/>
                </a:lnTo>
                <a:lnTo>
                  <a:pt x="17104" y="15006"/>
                </a:lnTo>
                <a:cubicBezTo>
                  <a:pt x="83627" y="15006"/>
                  <a:pt x="150022" y="12263"/>
                  <a:pt x="216416" y="7824"/>
                </a:cubicBezTo>
                <a:cubicBezTo>
                  <a:pt x="361434" y="-156"/>
                  <a:pt x="506837" y="3162"/>
                  <a:pt x="651370" y="17748"/>
                </a:cubicBezTo>
                <a:cubicBezTo>
                  <a:pt x="753623" y="25440"/>
                  <a:pt x="856335" y="24213"/>
                  <a:pt x="958396" y="14092"/>
                </a:cubicBezTo>
                <a:cubicBezTo>
                  <a:pt x="1145682" y="-1710"/>
                  <a:pt x="1332584" y="10958"/>
                  <a:pt x="1519486" y="21666"/>
                </a:cubicBezTo>
                <a:cubicBezTo>
                  <a:pt x="1700504" y="32113"/>
                  <a:pt x="1881394" y="24408"/>
                  <a:pt x="2062411" y="17487"/>
                </a:cubicBezTo>
                <a:cubicBezTo>
                  <a:pt x="2196255" y="12394"/>
                  <a:pt x="2330459" y="249"/>
                  <a:pt x="2464753" y="4"/>
                </a:cubicBezTo>
                <a:close/>
              </a:path>
            </a:pathLst>
          </a:custGeom>
        </p:spPr>
      </p:pic>
      <p:graphicFrame>
        <p:nvGraphicFramePr>
          <p:cNvPr id="22" name="Content Placeholder 2">
            <a:extLst>
              <a:ext uri="{FF2B5EF4-FFF2-40B4-BE49-F238E27FC236}">
                <a16:creationId xmlns:a16="http://schemas.microsoft.com/office/drawing/2014/main" id="{285D81A7-A235-2AFF-6982-14BB14CBE4ED}"/>
              </a:ext>
            </a:extLst>
          </p:cNvPr>
          <p:cNvGraphicFramePr>
            <a:graphicFrameLocks noGrp="1"/>
          </p:cNvGraphicFramePr>
          <p:nvPr>
            <p:ph idx="1"/>
            <p:extLst>
              <p:ext uri="{D42A27DB-BD31-4B8C-83A1-F6EECF244321}">
                <p14:modId xmlns:p14="http://schemas.microsoft.com/office/powerpoint/2010/main" val="1771705304"/>
              </p:ext>
            </p:extLst>
          </p:nvPr>
        </p:nvGraphicFramePr>
        <p:xfrm>
          <a:off x="5144676" y="2574035"/>
          <a:ext cx="6894576" cy="3973443"/>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sp>
        <p:nvSpPr>
          <p:cNvPr id="9" name="TextBox 8">
            <a:extLst>
              <a:ext uri="{FF2B5EF4-FFF2-40B4-BE49-F238E27FC236}">
                <a16:creationId xmlns:a16="http://schemas.microsoft.com/office/drawing/2014/main" id="{D941FE8B-C4CC-F31F-F023-2CDDDC3EE177}"/>
              </a:ext>
            </a:extLst>
          </p:cNvPr>
          <p:cNvSpPr txBox="1"/>
          <p:nvPr/>
        </p:nvSpPr>
        <p:spPr>
          <a:xfrm>
            <a:off x="1500554" y="973015"/>
            <a:ext cx="304800" cy="2031325"/>
          </a:xfrm>
          <a:prstGeom prst="rect">
            <a:avLst/>
          </a:prstGeom>
          <a:solidFill>
            <a:schemeClr val="bg1"/>
          </a:solidFill>
          <a:ln>
            <a:solidFill>
              <a:schemeClr val="bg1"/>
            </a:solidFill>
          </a:ln>
        </p:spPr>
        <p:txBody>
          <a:bodyPr wrap="square" rtlCol="0">
            <a:spAutoFit/>
          </a:bodyPr>
          <a:lstStyle/>
          <a:p>
            <a:pPr algn="l"/>
            <a:r>
              <a:rPr lang="en-GB" dirty="0"/>
              <a:t>  </a:t>
            </a:r>
          </a:p>
          <a:p>
            <a:pPr algn="l"/>
            <a:endParaRPr lang="en-GB" dirty="0"/>
          </a:p>
          <a:p>
            <a:pPr algn="l"/>
            <a:endParaRPr lang="en-GB" dirty="0"/>
          </a:p>
          <a:p>
            <a:pPr algn="l"/>
            <a:endParaRPr lang="en-GB" dirty="0"/>
          </a:p>
          <a:p>
            <a:pPr algn="l"/>
            <a:endParaRPr lang="en-GB" dirty="0"/>
          </a:p>
          <a:p>
            <a:pPr algn="l"/>
            <a:endParaRPr lang="en-GB" dirty="0"/>
          </a:p>
          <a:p>
            <a:pPr algn="l"/>
            <a:endParaRPr lang="en-GB" dirty="0"/>
          </a:p>
        </p:txBody>
      </p:sp>
    </p:spTree>
    <p:extLst>
      <p:ext uri="{BB962C8B-B14F-4D97-AF65-F5344CB8AC3E}">
        <p14:creationId xmlns:p14="http://schemas.microsoft.com/office/powerpoint/2010/main" val="373307390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6" name="Rectangle 50">
            <a:extLst>
              <a:ext uri="{FF2B5EF4-FFF2-40B4-BE49-F238E27FC236}">
                <a16:creationId xmlns:a16="http://schemas.microsoft.com/office/drawing/2014/main" id="{7B831B6F-405A-4B47-B9BB-5CA88F2858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 name="Rectangle 6">
            <a:extLst>
              <a:ext uri="{FF2B5EF4-FFF2-40B4-BE49-F238E27FC236}">
                <a16:creationId xmlns:a16="http://schemas.microsoft.com/office/drawing/2014/main" id="{3CE8AF5E-D374-4CF1-90CC-35CF73B81C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39128" y="2381825"/>
            <a:ext cx="4114800" cy="18288"/>
          </a:xfrm>
          <a:custGeom>
            <a:avLst/>
            <a:gdLst>
              <a:gd name="connsiteX0" fmla="*/ 0 w 4114800"/>
              <a:gd name="connsiteY0" fmla="*/ 0 h 18288"/>
              <a:gd name="connsiteX1" fmla="*/ 768096 w 4114800"/>
              <a:gd name="connsiteY1" fmla="*/ 0 h 18288"/>
              <a:gd name="connsiteX2" fmla="*/ 1495044 w 4114800"/>
              <a:gd name="connsiteY2" fmla="*/ 0 h 18288"/>
              <a:gd name="connsiteX3" fmla="*/ 2221992 w 4114800"/>
              <a:gd name="connsiteY3" fmla="*/ 0 h 18288"/>
              <a:gd name="connsiteX4" fmla="*/ 2784348 w 4114800"/>
              <a:gd name="connsiteY4" fmla="*/ 0 h 18288"/>
              <a:gd name="connsiteX5" fmla="*/ 3387852 w 4114800"/>
              <a:gd name="connsiteY5" fmla="*/ 0 h 18288"/>
              <a:gd name="connsiteX6" fmla="*/ 4114800 w 4114800"/>
              <a:gd name="connsiteY6" fmla="*/ 0 h 18288"/>
              <a:gd name="connsiteX7" fmla="*/ 4114800 w 4114800"/>
              <a:gd name="connsiteY7" fmla="*/ 18288 h 18288"/>
              <a:gd name="connsiteX8" fmla="*/ 3429000 w 4114800"/>
              <a:gd name="connsiteY8" fmla="*/ 18288 h 18288"/>
              <a:gd name="connsiteX9" fmla="*/ 2866644 w 4114800"/>
              <a:gd name="connsiteY9" fmla="*/ 18288 h 18288"/>
              <a:gd name="connsiteX10" fmla="*/ 2304288 w 4114800"/>
              <a:gd name="connsiteY10" fmla="*/ 18288 h 18288"/>
              <a:gd name="connsiteX11" fmla="*/ 1577340 w 4114800"/>
              <a:gd name="connsiteY11" fmla="*/ 18288 h 18288"/>
              <a:gd name="connsiteX12" fmla="*/ 973836 w 4114800"/>
              <a:gd name="connsiteY12" fmla="*/ 18288 h 18288"/>
              <a:gd name="connsiteX13" fmla="*/ 0 w 4114800"/>
              <a:gd name="connsiteY13" fmla="*/ 18288 h 18288"/>
              <a:gd name="connsiteX14" fmla="*/ 0 w 4114800"/>
              <a:gd name="connsiteY14"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114800" h="18288" fill="none" extrusionOk="0">
                <a:moveTo>
                  <a:pt x="0" y="0"/>
                </a:moveTo>
                <a:cubicBezTo>
                  <a:pt x="338280" y="-26110"/>
                  <a:pt x="483942" y="6555"/>
                  <a:pt x="768096" y="0"/>
                </a:cubicBezTo>
                <a:cubicBezTo>
                  <a:pt x="1052250" y="-6555"/>
                  <a:pt x="1331484" y="24616"/>
                  <a:pt x="1495044" y="0"/>
                </a:cubicBezTo>
                <a:cubicBezTo>
                  <a:pt x="1658604" y="-24616"/>
                  <a:pt x="2056661" y="-33562"/>
                  <a:pt x="2221992" y="0"/>
                </a:cubicBezTo>
                <a:cubicBezTo>
                  <a:pt x="2387323" y="33562"/>
                  <a:pt x="2629463" y="-20094"/>
                  <a:pt x="2784348" y="0"/>
                </a:cubicBezTo>
                <a:cubicBezTo>
                  <a:pt x="2939233" y="20094"/>
                  <a:pt x="3151981" y="1524"/>
                  <a:pt x="3387852" y="0"/>
                </a:cubicBezTo>
                <a:cubicBezTo>
                  <a:pt x="3623723" y="-1524"/>
                  <a:pt x="3882724" y="26165"/>
                  <a:pt x="4114800" y="0"/>
                </a:cubicBezTo>
                <a:cubicBezTo>
                  <a:pt x="4114300" y="8855"/>
                  <a:pt x="4114909" y="14521"/>
                  <a:pt x="4114800" y="18288"/>
                </a:cubicBezTo>
                <a:cubicBezTo>
                  <a:pt x="3910038" y="37744"/>
                  <a:pt x="3683432" y="-3969"/>
                  <a:pt x="3429000" y="18288"/>
                </a:cubicBezTo>
                <a:cubicBezTo>
                  <a:pt x="3174568" y="40545"/>
                  <a:pt x="3085815" y="44166"/>
                  <a:pt x="2866644" y="18288"/>
                </a:cubicBezTo>
                <a:cubicBezTo>
                  <a:pt x="2647473" y="-7590"/>
                  <a:pt x="2580474" y="31338"/>
                  <a:pt x="2304288" y="18288"/>
                </a:cubicBezTo>
                <a:cubicBezTo>
                  <a:pt x="2028102" y="5238"/>
                  <a:pt x="1863008" y="-2001"/>
                  <a:pt x="1577340" y="18288"/>
                </a:cubicBezTo>
                <a:cubicBezTo>
                  <a:pt x="1291672" y="38577"/>
                  <a:pt x="1243931" y="9893"/>
                  <a:pt x="973836" y="18288"/>
                </a:cubicBezTo>
                <a:cubicBezTo>
                  <a:pt x="703741" y="26683"/>
                  <a:pt x="317656" y="-5910"/>
                  <a:pt x="0" y="18288"/>
                </a:cubicBezTo>
                <a:cubicBezTo>
                  <a:pt x="683" y="12014"/>
                  <a:pt x="724" y="5908"/>
                  <a:pt x="0" y="0"/>
                </a:cubicBezTo>
                <a:close/>
              </a:path>
              <a:path w="4114800" h="18288" stroke="0" extrusionOk="0">
                <a:moveTo>
                  <a:pt x="0" y="0"/>
                </a:moveTo>
                <a:cubicBezTo>
                  <a:pt x="276109" y="5266"/>
                  <a:pt x="325589" y="-19584"/>
                  <a:pt x="644652" y="0"/>
                </a:cubicBezTo>
                <a:cubicBezTo>
                  <a:pt x="963715" y="19584"/>
                  <a:pt x="1064991" y="6066"/>
                  <a:pt x="1207008" y="0"/>
                </a:cubicBezTo>
                <a:cubicBezTo>
                  <a:pt x="1349025" y="-6066"/>
                  <a:pt x="1791724" y="14506"/>
                  <a:pt x="1975104" y="0"/>
                </a:cubicBezTo>
                <a:cubicBezTo>
                  <a:pt x="2158484" y="-14506"/>
                  <a:pt x="2397469" y="20822"/>
                  <a:pt x="2619756" y="0"/>
                </a:cubicBezTo>
                <a:cubicBezTo>
                  <a:pt x="2842043" y="-20822"/>
                  <a:pt x="2992157" y="20388"/>
                  <a:pt x="3264408" y="0"/>
                </a:cubicBezTo>
                <a:cubicBezTo>
                  <a:pt x="3536659" y="-20388"/>
                  <a:pt x="3855620" y="38211"/>
                  <a:pt x="4114800" y="0"/>
                </a:cubicBezTo>
                <a:cubicBezTo>
                  <a:pt x="4113902" y="7180"/>
                  <a:pt x="4114969" y="13790"/>
                  <a:pt x="4114800" y="18288"/>
                </a:cubicBezTo>
                <a:cubicBezTo>
                  <a:pt x="3968901" y="8593"/>
                  <a:pt x="3623428" y="17559"/>
                  <a:pt x="3429000" y="18288"/>
                </a:cubicBezTo>
                <a:cubicBezTo>
                  <a:pt x="3234572" y="19017"/>
                  <a:pt x="3085079" y="41804"/>
                  <a:pt x="2866644" y="18288"/>
                </a:cubicBezTo>
                <a:cubicBezTo>
                  <a:pt x="2648209" y="-5228"/>
                  <a:pt x="2451737" y="24580"/>
                  <a:pt x="2180844" y="18288"/>
                </a:cubicBezTo>
                <a:cubicBezTo>
                  <a:pt x="1909951" y="11996"/>
                  <a:pt x="1681589" y="12244"/>
                  <a:pt x="1495044" y="18288"/>
                </a:cubicBezTo>
                <a:cubicBezTo>
                  <a:pt x="1308499" y="24332"/>
                  <a:pt x="1136614" y="21789"/>
                  <a:pt x="850392" y="18288"/>
                </a:cubicBezTo>
                <a:cubicBezTo>
                  <a:pt x="564170" y="14787"/>
                  <a:pt x="210636" y="54701"/>
                  <a:pt x="0" y="18288"/>
                </a:cubicBezTo>
                <a:cubicBezTo>
                  <a:pt x="571" y="10093"/>
                  <a:pt x="-125" y="8407"/>
                  <a:pt x="0" y="0"/>
                </a:cubicBezTo>
                <a:close/>
              </a:path>
            </a:pathLst>
          </a:custGeom>
          <a:solidFill>
            <a:srgbClr val="93A4C4"/>
          </a:solidFill>
          <a:ln w="38100" cap="rnd">
            <a:solidFill>
              <a:srgbClr val="93A4C4"/>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Content Placeholder 22">
            <a:extLst>
              <a:ext uri="{FF2B5EF4-FFF2-40B4-BE49-F238E27FC236}">
                <a16:creationId xmlns:a16="http://schemas.microsoft.com/office/drawing/2014/main" id="{E0E3E432-28E2-8623-DF1F-00E9A6A789FF}"/>
              </a:ext>
            </a:extLst>
          </p:cNvPr>
          <p:cNvSpPr>
            <a:spLocks noGrp="1"/>
          </p:cNvSpPr>
          <p:nvPr>
            <p:ph idx="1"/>
          </p:nvPr>
        </p:nvSpPr>
        <p:spPr>
          <a:xfrm>
            <a:off x="6148499" y="2664886"/>
            <a:ext cx="5409517" cy="3550789"/>
          </a:xfrm>
        </p:spPr>
        <p:txBody>
          <a:bodyPr anchor="t">
            <a:normAutofit/>
          </a:bodyPr>
          <a:lstStyle/>
          <a:p>
            <a:r>
              <a:rPr lang="en-GB" dirty="0">
                <a:latin typeface="Arial Nova Light" panose="020B0304020202020204" pitchFamily="34" charset="0"/>
              </a:rPr>
              <a:t>What components do you think the </a:t>
            </a:r>
            <a:r>
              <a:rPr lang="en-GB" b="1" dirty="0">
                <a:latin typeface="Arial Nova Light" panose="020B0304020202020204" pitchFamily="34" charset="0"/>
              </a:rPr>
              <a:t>heart</a:t>
            </a:r>
            <a:r>
              <a:rPr lang="en-GB" dirty="0">
                <a:latin typeface="Arial Nova Light" panose="020B0304020202020204" pitchFamily="34" charset="0"/>
              </a:rPr>
              <a:t> needs to carry out its role?</a:t>
            </a:r>
          </a:p>
        </p:txBody>
      </p:sp>
      <mc:AlternateContent xmlns:mc="http://schemas.openxmlformats.org/markup-compatibility/2006" xmlns:p14="http://schemas.microsoft.com/office/powerpoint/2010/main">
        <mc:Choice Requires="p14">
          <p:contentPart p14:bwMode="auto" r:id="rId2">
            <p14:nvContentPartPr>
              <p14:cNvPr id="55" name="Ink 54">
                <a:extLst>
                  <a:ext uri="{FF2B5EF4-FFF2-40B4-BE49-F238E27FC236}">
                    <a16:creationId xmlns:a16="http://schemas.microsoft.com/office/drawing/2014/main" id="{070477C5-0410-4E4F-97A1-F84C2465C187}"/>
                  </a:ext>
                  <a:ext uri="{C183D7F6-B498-43B3-948B-1728B52AA6E4}">
                    <adec:decorative xmlns:adec="http://schemas.microsoft.com/office/drawing/2017/decorative" val="1"/>
                  </a:ext>
                </a:extLst>
              </p14:cNvPr>
              <p14:cNvContentPartPr>
                <a14:cpLocks xmlns:a14="http://schemas.microsoft.com/office/drawing/2010/main" noGrp="1" noRot="1" noChangeAspect="1" noMove="1" noResize="1" noEditPoints="1" noAdjustHandles="1" noChangeArrowheads="1" noChangeShapeType="1"/>
              </p14:cNvContentPartPr>
              <p14:nvPr>
                <p:extLst>
                  <p:ext uri="{386F3935-93C4-4BCD-93E2-E3B085C9AB24}">
                    <p16:designElem xmlns:p16="http://schemas.microsoft.com/office/powerpoint/2015/main" val="1"/>
                  </p:ext>
                </p:extLst>
              </p14:nvPr>
            </p14:nvContentPartPr>
            <p14:xfrm>
              <a:off x="6436237" y="1971579"/>
              <a:ext cx="360" cy="2160"/>
            </p14:xfrm>
          </p:contentPart>
        </mc:Choice>
        <mc:Fallback xmlns="">
          <p:pic>
            <p:nvPicPr>
              <p:cNvPr id="55" name="Ink 54">
                <a:extLst>
                  <a:ext uri="{FF2B5EF4-FFF2-40B4-BE49-F238E27FC236}">
                    <a16:creationId xmlns:a16="http://schemas.microsoft.com/office/drawing/2014/main" id="{070477C5-0410-4E4F-97A1-F84C2465C18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p:cNvPicPr>
              <p:nvPr/>
            </p:nvPicPr>
            <p:blipFill>
              <a:blip r:embed="rId3"/>
              <a:stretch>
                <a:fillRect/>
              </a:stretch>
            </p:blipFill>
            <p:spPr>
              <a:xfrm>
                <a:off x="6418237" y="1956150"/>
                <a:ext cx="36000" cy="32709"/>
              </a:xfrm>
              <a:prstGeom prst="rect">
                <a:avLst/>
              </a:prstGeom>
            </p:spPr>
          </p:pic>
        </mc:Fallback>
      </mc:AlternateContent>
      <p:pic>
        <p:nvPicPr>
          <p:cNvPr id="2" name="Picture 1" descr="A drawing of a person&#10;&#10;Description automatically generated with low confidence">
            <a:extLst>
              <a:ext uri="{FF2B5EF4-FFF2-40B4-BE49-F238E27FC236}">
                <a16:creationId xmlns:a16="http://schemas.microsoft.com/office/drawing/2014/main" id="{A5E6BFBD-A624-D3DD-26C9-B474A28FF79F}"/>
              </a:ext>
            </a:extLst>
          </p:cNvPr>
          <p:cNvPicPr>
            <a:picLocks noChangeAspect="1"/>
          </p:cNvPicPr>
          <p:nvPr/>
        </p:nvPicPr>
        <p:blipFill rotWithShape="1">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r="3792" b="-3"/>
          <a:stretch/>
        </p:blipFill>
        <p:spPr>
          <a:xfrm>
            <a:off x="677337" y="640080"/>
            <a:ext cx="5366166" cy="5577840"/>
          </a:xfrm>
          <a:prstGeom prst="rect">
            <a:avLst/>
          </a:prstGeom>
        </p:spPr>
      </p:pic>
    </p:spTree>
    <p:extLst>
      <p:ext uri="{BB962C8B-B14F-4D97-AF65-F5344CB8AC3E}">
        <p14:creationId xmlns:p14="http://schemas.microsoft.com/office/powerpoint/2010/main" val="382134397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7" name="Rectangle 36">
            <a:extLst>
              <a:ext uri="{FF2B5EF4-FFF2-40B4-BE49-F238E27FC236}">
                <a16:creationId xmlns:a16="http://schemas.microsoft.com/office/drawing/2014/main" id="{A6D37EE4-EA1B-46EE-A54B-5233C63C96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3BB9F35-2EEF-4A7E-8FD6-1887F129219E}"/>
              </a:ext>
            </a:extLst>
          </p:cNvPr>
          <p:cNvSpPr>
            <a:spLocks noGrp="1"/>
          </p:cNvSpPr>
          <p:nvPr>
            <p:ph type="title"/>
          </p:nvPr>
        </p:nvSpPr>
        <p:spPr>
          <a:xfrm>
            <a:off x="6584794" y="1308231"/>
            <a:ext cx="5553306" cy="1298981"/>
          </a:xfrm>
        </p:spPr>
        <p:txBody>
          <a:bodyPr anchor="b">
            <a:normAutofit/>
          </a:bodyPr>
          <a:lstStyle/>
          <a:p>
            <a:r>
              <a:rPr lang="en-GB" sz="6000" dirty="0">
                <a:latin typeface="Arial Nova Light" panose="020B0304020202020204" pitchFamily="34" charset="0"/>
              </a:rPr>
              <a:t>The heart has…</a:t>
            </a:r>
          </a:p>
        </p:txBody>
      </p:sp>
      <p:sp>
        <p:nvSpPr>
          <p:cNvPr id="39" name="Rectangle 6">
            <a:extLst>
              <a:ext uri="{FF2B5EF4-FFF2-40B4-BE49-F238E27FC236}">
                <a16:creationId xmlns:a16="http://schemas.microsoft.com/office/drawing/2014/main" id="{3EB27620-B0B1-4232-A055-99D347606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83815" y="2895147"/>
            <a:ext cx="3474720" cy="27432"/>
          </a:xfrm>
          <a:custGeom>
            <a:avLst/>
            <a:gdLst>
              <a:gd name="connsiteX0" fmla="*/ 0 w 3474720"/>
              <a:gd name="connsiteY0" fmla="*/ 0 h 27432"/>
              <a:gd name="connsiteX1" fmla="*/ 660197 w 3474720"/>
              <a:gd name="connsiteY1" fmla="*/ 0 h 27432"/>
              <a:gd name="connsiteX2" fmla="*/ 1355141 w 3474720"/>
              <a:gd name="connsiteY2" fmla="*/ 0 h 27432"/>
              <a:gd name="connsiteX3" fmla="*/ 2084832 w 3474720"/>
              <a:gd name="connsiteY3" fmla="*/ 0 h 27432"/>
              <a:gd name="connsiteX4" fmla="*/ 2814523 w 3474720"/>
              <a:gd name="connsiteY4" fmla="*/ 0 h 27432"/>
              <a:gd name="connsiteX5" fmla="*/ 3474720 w 3474720"/>
              <a:gd name="connsiteY5" fmla="*/ 0 h 27432"/>
              <a:gd name="connsiteX6" fmla="*/ 3474720 w 3474720"/>
              <a:gd name="connsiteY6" fmla="*/ 27432 h 27432"/>
              <a:gd name="connsiteX7" fmla="*/ 2710282 w 3474720"/>
              <a:gd name="connsiteY7" fmla="*/ 27432 h 27432"/>
              <a:gd name="connsiteX8" fmla="*/ 1945843 w 3474720"/>
              <a:gd name="connsiteY8" fmla="*/ 27432 h 27432"/>
              <a:gd name="connsiteX9" fmla="*/ 1250899 w 3474720"/>
              <a:gd name="connsiteY9" fmla="*/ 27432 h 27432"/>
              <a:gd name="connsiteX10" fmla="*/ 0 w 3474720"/>
              <a:gd name="connsiteY10" fmla="*/ 27432 h 27432"/>
              <a:gd name="connsiteX11" fmla="*/ 0 w 3474720"/>
              <a:gd name="connsiteY11"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474720" h="27432" fill="none" extrusionOk="0">
                <a:moveTo>
                  <a:pt x="0" y="0"/>
                </a:moveTo>
                <a:cubicBezTo>
                  <a:pt x="307185" y="-8713"/>
                  <a:pt x="392307" y="-13121"/>
                  <a:pt x="660197" y="0"/>
                </a:cubicBezTo>
                <a:cubicBezTo>
                  <a:pt x="928087" y="13121"/>
                  <a:pt x="1167029" y="-2668"/>
                  <a:pt x="1355141" y="0"/>
                </a:cubicBezTo>
                <a:cubicBezTo>
                  <a:pt x="1543253" y="2668"/>
                  <a:pt x="1739408" y="-6709"/>
                  <a:pt x="2084832" y="0"/>
                </a:cubicBezTo>
                <a:cubicBezTo>
                  <a:pt x="2430256" y="6709"/>
                  <a:pt x="2538889" y="29706"/>
                  <a:pt x="2814523" y="0"/>
                </a:cubicBezTo>
                <a:cubicBezTo>
                  <a:pt x="3090157" y="-29706"/>
                  <a:pt x="3152920" y="-15446"/>
                  <a:pt x="3474720" y="0"/>
                </a:cubicBezTo>
                <a:cubicBezTo>
                  <a:pt x="3473554" y="7395"/>
                  <a:pt x="3474765" y="21864"/>
                  <a:pt x="3474720" y="27432"/>
                </a:cubicBezTo>
                <a:cubicBezTo>
                  <a:pt x="3275380" y="12730"/>
                  <a:pt x="2958934" y="10130"/>
                  <a:pt x="2710282" y="27432"/>
                </a:cubicBezTo>
                <a:cubicBezTo>
                  <a:pt x="2461630" y="44734"/>
                  <a:pt x="2131168" y="43757"/>
                  <a:pt x="1945843" y="27432"/>
                </a:cubicBezTo>
                <a:cubicBezTo>
                  <a:pt x="1760518" y="11107"/>
                  <a:pt x="1444829" y="-3738"/>
                  <a:pt x="1250899" y="27432"/>
                </a:cubicBezTo>
                <a:cubicBezTo>
                  <a:pt x="1056969" y="58602"/>
                  <a:pt x="444992" y="52761"/>
                  <a:pt x="0" y="27432"/>
                </a:cubicBezTo>
                <a:cubicBezTo>
                  <a:pt x="-503" y="20663"/>
                  <a:pt x="1168" y="5855"/>
                  <a:pt x="0" y="0"/>
                </a:cubicBezTo>
                <a:close/>
              </a:path>
              <a:path w="3474720" h="27432" stroke="0" extrusionOk="0">
                <a:moveTo>
                  <a:pt x="0" y="0"/>
                </a:moveTo>
                <a:cubicBezTo>
                  <a:pt x="300114" y="-5103"/>
                  <a:pt x="525093" y="-25284"/>
                  <a:pt x="660197" y="0"/>
                </a:cubicBezTo>
                <a:cubicBezTo>
                  <a:pt x="795301" y="25284"/>
                  <a:pt x="1023172" y="17955"/>
                  <a:pt x="1250899" y="0"/>
                </a:cubicBezTo>
                <a:cubicBezTo>
                  <a:pt x="1478626" y="-17955"/>
                  <a:pt x="1782079" y="-27844"/>
                  <a:pt x="2015338" y="0"/>
                </a:cubicBezTo>
                <a:cubicBezTo>
                  <a:pt x="2248597" y="27844"/>
                  <a:pt x="2491007" y="27648"/>
                  <a:pt x="2675534" y="0"/>
                </a:cubicBezTo>
                <a:cubicBezTo>
                  <a:pt x="2860061" y="-27648"/>
                  <a:pt x="3088679" y="-3661"/>
                  <a:pt x="3474720" y="0"/>
                </a:cubicBezTo>
                <a:cubicBezTo>
                  <a:pt x="3474913" y="12649"/>
                  <a:pt x="3473732" y="17989"/>
                  <a:pt x="3474720" y="27432"/>
                </a:cubicBezTo>
                <a:cubicBezTo>
                  <a:pt x="3317198" y="15714"/>
                  <a:pt x="2959205" y="52182"/>
                  <a:pt x="2779776" y="27432"/>
                </a:cubicBezTo>
                <a:cubicBezTo>
                  <a:pt x="2600347" y="2682"/>
                  <a:pt x="2382660" y="-684"/>
                  <a:pt x="2015338" y="27432"/>
                </a:cubicBezTo>
                <a:cubicBezTo>
                  <a:pt x="1648016" y="55548"/>
                  <a:pt x="1641073" y="39646"/>
                  <a:pt x="1424635" y="27432"/>
                </a:cubicBezTo>
                <a:cubicBezTo>
                  <a:pt x="1208197" y="15218"/>
                  <a:pt x="1021559" y="15893"/>
                  <a:pt x="729691" y="27432"/>
                </a:cubicBezTo>
                <a:cubicBezTo>
                  <a:pt x="437823" y="38971"/>
                  <a:pt x="153856" y="-2647"/>
                  <a:pt x="0" y="27432"/>
                </a:cubicBezTo>
                <a:cubicBezTo>
                  <a:pt x="1300" y="19678"/>
                  <a:pt x="-86" y="12044"/>
                  <a:pt x="0" y="0"/>
                </a:cubicBezTo>
                <a:close/>
              </a:path>
            </a:pathLst>
          </a:custGeom>
          <a:solidFill>
            <a:srgbClr val="93A4C4"/>
          </a:solidFill>
          <a:ln w="38100" cap="rnd">
            <a:solidFill>
              <a:srgbClr val="93A4C4"/>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9C4AD21-22C7-4C19-B8D6-33FD2B4C9C71}"/>
              </a:ext>
            </a:extLst>
          </p:cNvPr>
          <p:cNvSpPr>
            <a:spLocks noGrp="1"/>
          </p:cNvSpPr>
          <p:nvPr>
            <p:ph idx="1"/>
          </p:nvPr>
        </p:nvSpPr>
        <p:spPr>
          <a:xfrm>
            <a:off x="7510072" y="2984285"/>
            <a:ext cx="3972393" cy="3713267"/>
          </a:xfrm>
        </p:spPr>
        <p:txBody>
          <a:bodyPr anchor="t">
            <a:normAutofit/>
          </a:bodyPr>
          <a:lstStyle/>
          <a:p>
            <a:pPr>
              <a:lnSpc>
                <a:spcPct val="100000"/>
              </a:lnSpc>
            </a:pPr>
            <a:r>
              <a:rPr lang="en-GB" sz="2400" b="1" dirty="0">
                <a:latin typeface="Arial Nova Cond Light" panose="020B0306020202020204" pitchFamily="34" charset="0"/>
              </a:rPr>
              <a:t>4</a:t>
            </a:r>
            <a:r>
              <a:rPr lang="en-GB" sz="2400" dirty="0">
                <a:latin typeface="Arial Nova Cond Light" panose="020B0306020202020204" pitchFamily="34" charset="0"/>
              </a:rPr>
              <a:t> - valves</a:t>
            </a:r>
          </a:p>
          <a:p>
            <a:pPr marL="0" indent="0">
              <a:lnSpc>
                <a:spcPct val="100000"/>
              </a:lnSpc>
              <a:buNone/>
            </a:pPr>
            <a:endParaRPr lang="en-GB" sz="2400" dirty="0">
              <a:latin typeface="Arial Nova Cond Light" panose="020B0306020202020204" pitchFamily="34" charset="0"/>
            </a:endParaRPr>
          </a:p>
          <a:p>
            <a:pPr>
              <a:lnSpc>
                <a:spcPct val="100000"/>
              </a:lnSpc>
            </a:pPr>
            <a:r>
              <a:rPr lang="en-GB" sz="2400" b="1" dirty="0">
                <a:latin typeface="Arial Nova Cond Light" panose="020B0306020202020204" pitchFamily="34" charset="0"/>
              </a:rPr>
              <a:t>3</a:t>
            </a:r>
            <a:r>
              <a:rPr lang="en-GB" sz="2400" dirty="0">
                <a:latin typeface="Arial Nova Cond Light" panose="020B0306020202020204" pitchFamily="34" charset="0"/>
              </a:rPr>
              <a:t> - entrances</a:t>
            </a:r>
          </a:p>
          <a:p>
            <a:pPr marL="0" indent="0">
              <a:lnSpc>
                <a:spcPct val="100000"/>
              </a:lnSpc>
              <a:buNone/>
            </a:pPr>
            <a:endParaRPr lang="en-GB" sz="2400" dirty="0">
              <a:latin typeface="Arial Nova Cond Light" panose="020B0306020202020204" pitchFamily="34" charset="0"/>
            </a:endParaRPr>
          </a:p>
          <a:p>
            <a:pPr>
              <a:lnSpc>
                <a:spcPct val="100000"/>
              </a:lnSpc>
            </a:pPr>
            <a:r>
              <a:rPr lang="en-GB" sz="2400" b="1" dirty="0">
                <a:latin typeface="Arial Nova Cond Light" panose="020B0306020202020204" pitchFamily="34" charset="0"/>
              </a:rPr>
              <a:t>2 -</a:t>
            </a:r>
            <a:r>
              <a:rPr lang="en-GB" sz="2400" dirty="0">
                <a:latin typeface="Arial Nova Cond Light" panose="020B0306020202020204" pitchFamily="34" charset="0"/>
              </a:rPr>
              <a:t> exits, </a:t>
            </a:r>
            <a:r>
              <a:rPr lang="en-GB" sz="2400" b="1" dirty="0">
                <a:latin typeface="Arial Nova Cond Light" panose="020B0306020202020204" pitchFamily="34" charset="0"/>
              </a:rPr>
              <a:t>2</a:t>
            </a:r>
            <a:r>
              <a:rPr lang="en-GB" sz="2400" dirty="0">
                <a:latin typeface="Arial Nova Cond Light" panose="020B0306020202020204" pitchFamily="34" charset="0"/>
              </a:rPr>
              <a:t> ventricles, </a:t>
            </a:r>
            <a:r>
              <a:rPr lang="en-GB" sz="2400" b="1" dirty="0">
                <a:latin typeface="Arial Nova Cond Light" panose="020B0306020202020204" pitchFamily="34" charset="0"/>
              </a:rPr>
              <a:t>2</a:t>
            </a:r>
            <a:r>
              <a:rPr lang="en-GB" sz="2400" dirty="0">
                <a:latin typeface="Arial Nova Cond Light" panose="020B0306020202020204" pitchFamily="34" charset="0"/>
              </a:rPr>
              <a:t> atriums</a:t>
            </a:r>
          </a:p>
          <a:p>
            <a:pPr marL="0" indent="0">
              <a:lnSpc>
                <a:spcPct val="100000"/>
              </a:lnSpc>
              <a:buNone/>
            </a:pPr>
            <a:endParaRPr lang="en-GB" sz="2400" dirty="0">
              <a:latin typeface="Arial Nova Cond Light" panose="020B0306020202020204" pitchFamily="34" charset="0"/>
            </a:endParaRPr>
          </a:p>
          <a:p>
            <a:pPr>
              <a:lnSpc>
                <a:spcPct val="100000"/>
              </a:lnSpc>
            </a:pPr>
            <a:r>
              <a:rPr lang="en-GB" sz="2400" b="1" dirty="0">
                <a:latin typeface="Arial Nova Cond Light" panose="020B0306020202020204" pitchFamily="34" charset="0"/>
              </a:rPr>
              <a:t>1</a:t>
            </a:r>
            <a:r>
              <a:rPr lang="en-GB" sz="2400" dirty="0">
                <a:latin typeface="Arial Nova Cond Light" panose="020B0306020202020204" pitchFamily="34" charset="0"/>
              </a:rPr>
              <a:t> - electrical system                                                                           </a:t>
            </a:r>
            <a:endParaRPr lang="en-GB" sz="2400" b="1" dirty="0">
              <a:latin typeface="Arial Nova Cond Light" panose="020B0306020202020204" pitchFamily="34" charset="0"/>
            </a:endParaRPr>
          </a:p>
        </p:txBody>
      </p:sp>
      <p:pic>
        <p:nvPicPr>
          <p:cNvPr id="6" name="Picture 5" descr="Diagram&#10;&#10;Description automatically generated">
            <a:extLst>
              <a:ext uri="{FF2B5EF4-FFF2-40B4-BE49-F238E27FC236}">
                <a16:creationId xmlns:a16="http://schemas.microsoft.com/office/drawing/2014/main" id="{BA1E8830-A82A-68E2-8E6E-83EEC6683A6D}"/>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53900" y="849293"/>
            <a:ext cx="6530894" cy="5299223"/>
          </a:xfrm>
          <a:prstGeom prst="rect">
            <a:avLst/>
          </a:prstGeom>
        </p:spPr>
      </p:pic>
      <p:sp>
        <p:nvSpPr>
          <p:cNvPr id="7" name="TextBox 6">
            <a:extLst>
              <a:ext uri="{FF2B5EF4-FFF2-40B4-BE49-F238E27FC236}">
                <a16:creationId xmlns:a16="http://schemas.microsoft.com/office/drawing/2014/main" id="{F1AB2D7C-1894-B86F-9534-26C7237B5652}"/>
              </a:ext>
            </a:extLst>
          </p:cNvPr>
          <p:cNvSpPr txBox="1"/>
          <p:nvPr/>
        </p:nvSpPr>
        <p:spPr>
          <a:xfrm>
            <a:off x="3810000" y="5005387"/>
            <a:ext cx="4572000" cy="230832"/>
          </a:xfrm>
          <a:prstGeom prst="rect">
            <a:avLst/>
          </a:prstGeom>
          <a:noFill/>
        </p:spPr>
        <p:txBody>
          <a:bodyPr wrap="square" rtlCol="0">
            <a:spAutoFit/>
          </a:bodyPr>
          <a:lstStyle/>
          <a:p>
            <a:r>
              <a:rPr lang="en-GB" sz="900">
                <a:hlinkClick r:id="rId3" tooltip="https://med.libretexts.org/Bookshelves/Anatomy_and_Physiology/Book:_Anatomy_and_Physiology_(Boundless)/17:_Cardiovascular_System:_The_Heart/17.2:_Circulation_and_Heart_Valves/17.2B:_Operation_of_Atrioventricular_Valves"/>
              </a:rPr>
              <a:t>This Photo</a:t>
            </a:r>
            <a:r>
              <a:rPr lang="en-GB" sz="900"/>
              <a:t> by Unknown Author is licensed under </a:t>
            </a:r>
            <a:r>
              <a:rPr lang="en-GB" sz="900">
                <a:hlinkClick r:id="rId4" tooltip="https://creativecommons.org/licenses/by-nc-sa/3.0/"/>
              </a:rPr>
              <a:t>CC BY-SA-NC</a:t>
            </a:r>
            <a:endParaRPr lang="en-GB" sz="900"/>
          </a:p>
        </p:txBody>
      </p:sp>
    </p:spTree>
    <p:extLst>
      <p:ext uri="{BB962C8B-B14F-4D97-AF65-F5344CB8AC3E}">
        <p14:creationId xmlns:p14="http://schemas.microsoft.com/office/powerpoint/2010/main" val="356587496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4" name="Rectangle 23">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Neuron system in yellow and light blue">
            <a:extLst>
              <a:ext uri="{FF2B5EF4-FFF2-40B4-BE49-F238E27FC236}">
                <a16:creationId xmlns:a16="http://schemas.microsoft.com/office/drawing/2014/main" id="{974902D0-3970-9813-0929-D84FF2E9BFFF}"/>
              </a:ext>
            </a:extLst>
          </p:cNvPr>
          <p:cNvPicPr>
            <a:picLocks noChangeAspect="1"/>
          </p:cNvPicPr>
          <p:nvPr/>
        </p:nvPicPr>
        <p:blipFill rotWithShape="1">
          <a:blip r:embed="rId2">
            <a:alphaModFix amt="90000"/>
          </a:blip>
          <a:srcRect t="8944" r="-1" b="8617"/>
          <a:stretch/>
        </p:blipFill>
        <p:spPr>
          <a:xfrm>
            <a:off x="20" y="-386852"/>
            <a:ext cx="12188932" cy="6857990"/>
          </a:xfrm>
          <a:prstGeom prst="rect">
            <a:avLst/>
          </a:prstGeom>
        </p:spPr>
      </p:pic>
      <p:sp>
        <p:nvSpPr>
          <p:cNvPr id="26" name="Freeform: Shape 25">
            <a:extLst>
              <a:ext uri="{FF2B5EF4-FFF2-40B4-BE49-F238E27FC236}">
                <a16:creationId xmlns:a16="http://schemas.microsoft.com/office/drawing/2014/main" id="{8D5AAC53-3624-41C3-A6B5-1DA97F2901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54054" y="760956"/>
            <a:ext cx="6248168" cy="5486563"/>
          </a:xfrm>
          <a:custGeom>
            <a:avLst/>
            <a:gdLst>
              <a:gd name="connsiteX0" fmla="*/ 2612540 w 5531319"/>
              <a:gd name="connsiteY0" fmla="*/ 836 h 4424065"/>
              <a:gd name="connsiteX1" fmla="*/ 2946310 w 5531319"/>
              <a:gd name="connsiteY1" fmla="*/ 35548 h 4424065"/>
              <a:gd name="connsiteX2" fmla="*/ 3961099 w 5531319"/>
              <a:gd name="connsiteY2" fmla="*/ 303581 h 4424065"/>
              <a:gd name="connsiteX3" fmla="*/ 4854587 w 5531319"/>
              <a:gd name="connsiteY3" fmla="*/ 764502 h 4424065"/>
              <a:gd name="connsiteX4" fmla="*/ 5377812 w 5531319"/>
              <a:gd name="connsiteY4" fmla="*/ 1339732 h 4424065"/>
              <a:gd name="connsiteX5" fmla="*/ 5526197 w 5531319"/>
              <a:gd name="connsiteY5" fmla="*/ 1825829 h 4424065"/>
              <a:gd name="connsiteX6" fmla="*/ 5510557 w 5531319"/>
              <a:gd name="connsiteY6" fmla="*/ 2199398 h 4424065"/>
              <a:gd name="connsiteX7" fmla="*/ 5509795 w 5531319"/>
              <a:gd name="connsiteY7" fmla="*/ 2402839 h 4424065"/>
              <a:gd name="connsiteX8" fmla="*/ 5323519 w 5531319"/>
              <a:gd name="connsiteY8" fmla="*/ 3144890 h 4424065"/>
              <a:gd name="connsiteX9" fmla="*/ 4853061 w 5531319"/>
              <a:gd name="connsiteY9" fmla="*/ 3612932 h 4424065"/>
              <a:gd name="connsiteX10" fmla="*/ 4316358 w 5531319"/>
              <a:gd name="connsiteY10" fmla="*/ 3982940 h 4424065"/>
              <a:gd name="connsiteX11" fmla="*/ 3352556 w 5531319"/>
              <a:gd name="connsiteY11" fmla="*/ 4386771 h 4424065"/>
              <a:gd name="connsiteX12" fmla="*/ 2770206 w 5531319"/>
              <a:gd name="connsiteY12" fmla="*/ 4412201 h 4424065"/>
              <a:gd name="connsiteX13" fmla="*/ 2514888 w 5531319"/>
              <a:gd name="connsiteY13" fmla="*/ 4393637 h 4424065"/>
              <a:gd name="connsiteX14" fmla="*/ 1903166 w 5531319"/>
              <a:gd name="connsiteY14" fmla="*/ 4263562 h 4424065"/>
              <a:gd name="connsiteX15" fmla="*/ 948392 w 5531319"/>
              <a:gd name="connsiteY15" fmla="*/ 3794249 h 4424065"/>
              <a:gd name="connsiteX16" fmla="*/ 223633 w 5531319"/>
              <a:gd name="connsiteY16" fmla="*/ 2975526 h 4424065"/>
              <a:gd name="connsiteX17" fmla="*/ 39519 w 5531319"/>
              <a:gd name="connsiteY17" fmla="*/ 2401695 h 4424065"/>
              <a:gd name="connsiteX18" fmla="*/ 16251 w 5531319"/>
              <a:gd name="connsiteY18" fmla="*/ 2300991 h 4424065"/>
              <a:gd name="connsiteX19" fmla="*/ 11800 w 5531319"/>
              <a:gd name="connsiteY19" fmla="*/ 2053556 h 4424065"/>
              <a:gd name="connsiteX20" fmla="*/ 812849 w 5531319"/>
              <a:gd name="connsiteY20" fmla="*/ 651084 h 4424065"/>
              <a:gd name="connsiteX21" fmla="*/ 2066809 w 5531319"/>
              <a:gd name="connsiteY21" fmla="*/ 52586 h 4424065"/>
              <a:gd name="connsiteX22" fmla="*/ 2332045 w 5531319"/>
              <a:gd name="connsiteY22" fmla="*/ 14441 h 4424065"/>
              <a:gd name="connsiteX23" fmla="*/ 2612540 w 5531319"/>
              <a:gd name="connsiteY23" fmla="*/ 836 h 4424065"/>
              <a:gd name="connsiteX24" fmla="*/ 5468597 w 5531319"/>
              <a:gd name="connsiteY24" fmla="*/ 2088522 h 4424065"/>
              <a:gd name="connsiteX25" fmla="*/ 5471140 w 5531319"/>
              <a:gd name="connsiteY25" fmla="*/ 1826083 h 4424065"/>
              <a:gd name="connsiteX26" fmla="*/ 5327079 w 5531319"/>
              <a:gd name="connsiteY26" fmla="*/ 1361348 h 4424065"/>
              <a:gd name="connsiteX27" fmla="*/ 4833353 w 5531319"/>
              <a:gd name="connsiteY27" fmla="*/ 816507 h 4424065"/>
              <a:gd name="connsiteX28" fmla="*/ 4063456 w 5531319"/>
              <a:gd name="connsiteY28" fmla="*/ 400724 h 4424065"/>
              <a:gd name="connsiteX29" fmla="*/ 3972543 w 5531319"/>
              <a:gd name="connsiteY29" fmla="*/ 365631 h 4424065"/>
              <a:gd name="connsiteX30" fmla="*/ 3885571 w 5531319"/>
              <a:gd name="connsiteY30" fmla="*/ 334733 h 4424065"/>
              <a:gd name="connsiteX31" fmla="*/ 4355012 w 5531319"/>
              <a:gd name="connsiteY31" fmla="*/ 579880 h 4424065"/>
              <a:gd name="connsiteX32" fmla="*/ 5144618 w 5531319"/>
              <a:gd name="connsiteY32" fmla="*/ 1290779 h 4424065"/>
              <a:gd name="connsiteX33" fmla="*/ 5468597 w 5531319"/>
              <a:gd name="connsiteY33" fmla="*/ 2088522 h 4424065"/>
              <a:gd name="connsiteX34" fmla="*/ 2219771 w 5531319"/>
              <a:gd name="connsiteY34" fmla="*/ 85645 h 4424065"/>
              <a:gd name="connsiteX35" fmla="*/ 2181626 w 5531319"/>
              <a:gd name="connsiteY35" fmla="*/ 89333 h 4424065"/>
              <a:gd name="connsiteX36" fmla="*/ 1462971 w 5531319"/>
              <a:gd name="connsiteY36" fmla="*/ 303073 h 4424065"/>
              <a:gd name="connsiteX37" fmla="*/ 308697 w 5531319"/>
              <a:gd name="connsiteY37" fmla="*/ 1338461 h 4424065"/>
              <a:gd name="connsiteX38" fmla="*/ 65839 w 5531319"/>
              <a:gd name="connsiteY38" fmla="*/ 2064364 h 4424065"/>
              <a:gd name="connsiteX39" fmla="*/ 82114 w 5531319"/>
              <a:gd name="connsiteY39" fmla="*/ 2022150 h 4424065"/>
              <a:gd name="connsiteX40" fmla="*/ 423260 w 5531319"/>
              <a:gd name="connsiteY40" fmla="*/ 1282260 h 4424065"/>
              <a:gd name="connsiteX41" fmla="*/ 1231811 w 5531319"/>
              <a:gd name="connsiteY41" fmla="*/ 454001 h 4424065"/>
              <a:gd name="connsiteX42" fmla="*/ 2219771 w 5531319"/>
              <a:gd name="connsiteY42" fmla="*/ 85645 h 4424065"/>
              <a:gd name="connsiteX43" fmla="*/ 2855524 w 5531319"/>
              <a:gd name="connsiteY43" fmla="*/ 4364392 h 4424065"/>
              <a:gd name="connsiteX44" fmla="*/ 4292327 w 5531319"/>
              <a:gd name="connsiteY44" fmla="*/ 3931444 h 4424065"/>
              <a:gd name="connsiteX45" fmla="*/ 2855652 w 5531319"/>
              <a:gd name="connsiteY45" fmla="*/ 4364392 h 4424065"/>
              <a:gd name="connsiteX46" fmla="*/ 3869805 w 5531319"/>
              <a:gd name="connsiteY46" fmla="*/ 330156 h 4424065"/>
              <a:gd name="connsiteX47" fmla="*/ 3865736 w 5531319"/>
              <a:gd name="connsiteY47" fmla="*/ 329520 h 4424065"/>
              <a:gd name="connsiteX48" fmla="*/ 3866499 w 5531319"/>
              <a:gd name="connsiteY48" fmla="*/ 330537 h 4424065"/>
              <a:gd name="connsiteX49" fmla="*/ 4302117 w 5531319"/>
              <a:gd name="connsiteY49" fmla="*/ 3923561 h 4424065"/>
              <a:gd name="connsiteX50" fmla="*/ 4301101 w 5531319"/>
              <a:gd name="connsiteY50" fmla="*/ 3924959 h 4424065"/>
              <a:gd name="connsiteX51" fmla="*/ 4302880 w 5531319"/>
              <a:gd name="connsiteY51" fmla="*/ 3924959 h 44240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5531319" h="4424065">
                <a:moveTo>
                  <a:pt x="2612540" y="836"/>
                </a:moveTo>
                <a:cubicBezTo>
                  <a:pt x="2715913" y="-4250"/>
                  <a:pt x="2831239" y="14695"/>
                  <a:pt x="2946310" y="35548"/>
                </a:cubicBezTo>
                <a:cubicBezTo>
                  <a:pt x="3291651" y="98106"/>
                  <a:pt x="3631143" y="182915"/>
                  <a:pt x="3961099" y="303581"/>
                </a:cubicBezTo>
                <a:cubicBezTo>
                  <a:pt x="4278340" y="419543"/>
                  <a:pt x="4581340" y="563350"/>
                  <a:pt x="4854587" y="764502"/>
                </a:cubicBezTo>
                <a:cubicBezTo>
                  <a:pt x="5067437" y="921152"/>
                  <a:pt x="5250407" y="1105521"/>
                  <a:pt x="5377812" y="1339732"/>
                </a:cubicBezTo>
                <a:cubicBezTo>
                  <a:pt x="5459811" y="1489986"/>
                  <a:pt x="5510303" y="1655396"/>
                  <a:pt x="5526197" y="1825829"/>
                </a:cubicBezTo>
                <a:cubicBezTo>
                  <a:pt x="5538276" y="1951327"/>
                  <a:pt x="5527341" y="2074917"/>
                  <a:pt x="5510557" y="2199398"/>
                </a:cubicBezTo>
                <a:cubicBezTo>
                  <a:pt x="5502966" y="2266991"/>
                  <a:pt x="5502712" y="2335195"/>
                  <a:pt x="5509795" y="2402839"/>
                </a:cubicBezTo>
                <a:cubicBezTo>
                  <a:pt x="5534207" y="2664197"/>
                  <a:pt x="5468471" y="2926051"/>
                  <a:pt x="5323519" y="3144890"/>
                </a:cubicBezTo>
                <a:cubicBezTo>
                  <a:pt x="5201339" y="3332234"/>
                  <a:pt x="5041041" y="3491719"/>
                  <a:pt x="4853061" y="3612932"/>
                </a:cubicBezTo>
                <a:cubicBezTo>
                  <a:pt x="4671109" y="3732072"/>
                  <a:pt x="4498565" y="3864563"/>
                  <a:pt x="4316358" y="3982940"/>
                </a:cubicBezTo>
                <a:cubicBezTo>
                  <a:pt x="4019716" y="4175573"/>
                  <a:pt x="3701076" y="4317347"/>
                  <a:pt x="3352556" y="4386771"/>
                </a:cubicBezTo>
                <a:cubicBezTo>
                  <a:pt x="3160953" y="4425590"/>
                  <a:pt x="2964455" y="4434173"/>
                  <a:pt x="2770206" y="4412201"/>
                </a:cubicBezTo>
                <a:cubicBezTo>
                  <a:pt x="2685524" y="4402537"/>
                  <a:pt x="2599952" y="4402410"/>
                  <a:pt x="2514888" y="4393637"/>
                </a:cubicBezTo>
                <a:cubicBezTo>
                  <a:pt x="2307136" y="4370851"/>
                  <a:pt x="2102208" y="4327277"/>
                  <a:pt x="1903166" y="4263562"/>
                </a:cubicBezTo>
                <a:cubicBezTo>
                  <a:pt x="1560622" y="4156119"/>
                  <a:pt x="1238931" y="4006972"/>
                  <a:pt x="948392" y="3794249"/>
                </a:cubicBezTo>
                <a:cubicBezTo>
                  <a:pt x="647553" y="3573897"/>
                  <a:pt x="396812" y="3308660"/>
                  <a:pt x="223633" y="2975526"/>
                </a:cubicBezTo>
                <a:cubicBezTo>
                  <a:pt x="129453" y="2796370"/>
                  <a:pt x="67149" y="2602198"/>
                  <a:pt x="39519" y="2401695"/>
                </a:cubicBezTo>
                <a:cubicBezTo>
                  <a:pt x="34509" y="2367555"/>
                  <a:pt x="26728" y="2333872"/>
                  <a:pt x="16251" y="2300991"/>
                </a:cubicBezTo>
                <a:cubicBezTo>
                  <a:pt x="-9180" y="2218598"/>
                  <a:pt x="-25" y="2135695"/>
                  <a:pt x="11800" y="2053556"/>
                </a:cubicBezTo>
                <a:cubicBezTo>
                  <a:pt x="93685" y="1480615"/>
                  <a:pt x="377867" y="1021983"/>
                  <a:pt x="812849" y="651084"/>
                </a:cubicBezTo>
                <a:cubicBezTo>
                  <a:pt x="1176754" y="340201"/>
                  <a:pt x="1598259" y="146042"/>
                  <a:pt x="2066809" y="52586"/>
                </a:cubicBezTo>
                <a:cubicBezTo>
                  <a:pt x="2154543" y="35039"/>
                  <a:pt x="2243040" y="23087"/>
                  <a:pt x="2332045" y="14441"/>
                </a:cubicBezTo>
                <a:cubicBezTo>
                  <a:pt x="2421051" y="5794"/>
                  <a:pt x="2508912" y="2107"/>
                  <a:pt x="2612540" y="836"/>
                </a:cubicBezTo>
                <a:close/>
                <a:moveTo>
                  <a:pt x="5468597" y="2088522"/>
                </a:moveTo>
                <a:cubicBezTo>
                  <a:pt x="5479329" y="2001424"/>
                  <a:pt x="5480181" y="1913385"/>
                  <a:pt x="5471140" y="1826083"/>
                </a:cubicBezTo>
                <a:cubicBezTo>
                  <a:pt x="5455336" y="1662962"/>
                  <a:pt x="5406306" y="1504799"/>
                  <a:pt x="5327079" y="1361348"/>
                </a:cubicBezTo>
                <a:cubicBezTo>
                  <a:pt x="5206159" y="1140233"/>
                  <a:pt x="5033361" y="965782"/>
                  <a:pt x="4833353" y="816507"/>
                </a:cubicBezTo>
                <a:cubicBezTo>
                  <a:pt x="4597234" y="640276"/>
                  <a:pt x="4336321" y="509438"/>
                  <a:pt x="4063456" y="400724"/>
                </a:cubicBezTo>
                <a:cubicBezTo>
                  <a:pt x="4033359" y="388607"/>
                  <a:pt x="4003059" y="376909"/>
                  <a:pt x="3972543" y="365631"/>
                </a:cubicBezTo>
                <a:cubicBezTo>
                  <a:pt x="3943679" y="354950"/>
                  <a:pt x="3914562" y="345033"/>
                  <a:pt x="3885571" y="334733"/>
                </a:cubicBezTo>
                <a:cubicBezTo>
                  <a:pt x="4046888" y="406840"/>
                  <a:pt x="4203652" y="488713"/>
                  <a:pt x="4355012" y="579880"/>
                </a:cubicBezTo>
                <a:cubicBezTo>
                  <a:pt x="4662081" y="768063"/>
                  <a:pt x="4933802" y="995790"/>
                  <a:pt x="5144618" y="1290779"/>
                </a:cubicBezTo>
                <a:cubicBezTo>
                  <a:pt x="5314364" y="1528042"/>
                  <a:pt x="5426257" y="1789591"/>
                  <a:pt x="5468597" y="2088522"/>
                </a:cubicBezTo>
                <a:close/>
                <a:moveTo>
                  <a:pt x="2219771" y="85645"/>
                </a:moveTo>
                <a:cubicBezTo>
                  <a:pt x="2206942" y="84005"/>
                  <a:pt x="2193909" y="85264"/>
                  <a:pt x="2181626" y="89333"/>
                </a:cubicBezTo>
                <a:cubicBezTo>
                  <a:pt x="1932919" y="125113"/>
                  <a:pt x="1690799" y="197118"/>
                  <a:pt x="1462971" y="303073"/>
                </a:cubicBezTo>
                <a:cubicBezTo>
                  <a:pt x="971788" y="529528"/>
                  <a:pt x="578129" y="865460"/>
                  <a:pt x="308697" y="1338461"/>
                </a:cubicBezTo>
                <a:cubicBezTo>
                  <a:pt x="180224" y="1561852"/>
                  <a:pt x="97652" y="1808638"/>
                  <a:pt x="65839" y="2064364"/>
                </a:cubicBezTo>
                <a:cubicBezTo>
                  <a:pt x="71942" y="2050505"/>
                  <a:pt x="77283" y="2036391"/>
                  <a:pt x="82114" y="2022150"/>
                </a:cubicBezTo>
                <a:cubicBezTo>
                  <a:pt x="170103" y="1763653"/>
                  <a:pt x="279579" y="1515073"/>
                  <a:pt x="423260" y="1282260"/>
                </a:cubicBezTo>
                <a:cubicBezTo>
                  <a:pt x="630769" y="945565"/>
                  <a:pt x="895370" y="664944"/>
                  <a:pt x="1231811" y="454001"/>
                </a:cubicBezTo>
                <a:cubicBezTo>
                  <a:pt x="1535192" y="263783"/>
                  <a:pt x="1866801" y="149729"/>
                  <a:pt x="2219771" y="85645"/>
                </a:cubicBezTo>
                <a:close/>
                <a:moveTo>
                  <a:pt x="2855524" y="4364392"/>
                </a:moveTo>
                <a:cubicBezTo>
                  <a:pt x="3386633" y="4394018"/>
                  <a:pt x="3853530" y="4210158"/>
                  <a:pt x="4292327" y="3931444"/>
                </a:cubicBezTo>
                <a:cubicBezTo>
                  <a:pt x="3830134" y="4131325"/>
                  <a:pt x="3346707" y="4259111"/>
                  <a:pt x="2855652" y="4364392"/>
                </a:cubicBezTo>
                <a:close/>
                <a:moveTo>
                  <a:pt x="3869805" y="330156"/>
                </a:moveTo>
                <a:lnTo>
                  <a:pt x="3865736" y="329520"/>
                </a:lnTo>
                <a:cubicBezTo>
                  <a:pt x="3865736" y="329520"/>
                  <a:pt x="3865736" y="330410"/>
                  <a:pt x="3866499" y="330537"/>
                </a:cubicBezTo>
                <a:close/>
                <a:moveTo>
                  <a:pt x="4302117" y="3923561"/>
                </a:moveTo>
                <a:lnTo>
                  <a:pt x="4301101" y="3924959"/>
                </a:lnTo>
                <a:lnTo>
                  <a:pt x="4302880" y="3924959"/>
                </a:lnTo>
                <a:close/>
              </a:path>
            </a:pathLst>
          </a:custGeom>
          <a:solidFill>
            <a:srgbClr val="93A4C4"/>
          </a:solidFill>
          <a:ln w="12700"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E046F2B2-D6C3-40AD-3055-16769B98DC95}"/>
              </a:ext>
            </a:extLst>
          </p:cNvPr>
          <p:cNvSpPr>
            <a:spLocks noGrp="1"/>
          </p:cNvSpPr>
          <p:nvPr>
            <p:ph type="title"/>
          </p:nvPr>
        </p:nvSpPr>
        <p:spPr>
          <a:xfrm>
            <a:off x="6372499" y="1414045"/>
            <a:ext cx="4511843" cy="820862"/>
          </a:xfrm>
        </p:spPr>
        <p:txBody>
          <a:bodyPr anchor="b">
            <a:normAutofit/>
          </a:bodyPr>
          <a:lstStyle/>
          <a:p>
            <a:pPr>
              <a:lnSpc>
                <a:spcPct val="90000"/>
              </a:lnSpc>
            </a:pPr>
            <a:r>
              <a:rPr lang="en-GB" sz="5100" dirty="0">
                <a:solidFill>
                  <a:srgbClr val="FBF9F6"/>
                </a:solidFill>
                <a:latin typeface="Arial Nova Cond Light" panose="020B0604020202020204" pitchFamily="34" charset="0"/>
              </a:rPr>
              <a:t>Veins and arteries </a:t>
            </a:r>
          </a:p>
        </p:txBody>
      </p:sp>
      <p:sp>
        <p:nvSpPr>
          <p:cNvPr id="28" name="Rectangle 6">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72499" y="3095719"/>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rgbClr val="93A4C4"/>
          </a:solidFill>
          <a:ln w="38100" cap="rnd">
            <a:solidFill>
              <a:srgbClr val="93A4C4"/>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Content Placeholder 2">
            <a:extLst>
              <a:ext uri="{FF2B5EF4-FFF2-40B4-BE49-F238E27FC236}">
                <a16:creationId xmlns:a16="http://schemas.microsoft.com/office/drawing/2014/main" id="{18E916C9-F1FE-58CA-7523-C6E50A1D8AE0}"/>
              </a:ext>
            </a:extLst>
          </p:cNvPr>
          <p:cNvSpPr>
            <a:spLocks noGrp="1"/>
          </p:cNvSpPr>
          <p:nvPr>
            <p:ph idx="1"/>
          </p:nvPr>
        </p:nvSpPr>
        <p:spPr>
          <a:xfrm>
            <a:off x="5755850" y="2604146"/>
            <a:ext cx="5444576" cy="3387776"/>
          </a:xfrm>
        </p:spPr>
        <p:txBody>
          <a:bodyPr>
            <a:normAutofit/>
          </a:bodyPr>
          <a:lstStyle/>
          <a:p>
            <a:r>
              <a:rPr lang="en-GB" b="1" u="sng" dirty="0">
                <a:solidFill>
                  <a:srgbClr val="FBF9F6"/>
                </a:solidFill>
                <a:latin typeface="Arial Nova Light" panose="020B0304020202020204" pitchFamily="34" charset="0"/>
              </a:rPr>
              <a:t>Veins</a:t>
            </a:r>
            <a:r>
              <a:rPr lang="en-GB" dirty="0">
                <a:solidFill>
                  <a:srgbClr val="FBF9F6"/>
                </a:solidFill>
                <a:latin typeface="Arial Nova Light" panose="020B0304020202020204" pitchFamily="34" charset="0"/>
              </a:rPr>
              <a:t>- carry blood </a:t>
            </a:r>
            <a:r>
              <a:rPr lang="en-GB" b="1" u="sng" dirty="0">
                <a:solidFill>
                  <a:srgbClr val="FBF9F6"/>
                </a:solidFill>
                <a:latin typeface="Arial Nova Light" panose="020B0304020202020204" pitchFamily="34" charset="0"/>
              </a:rPr>
              <a:t>to</a:t>
            </a:r>
            <a:r>
              <a:rPr lang="en-GB" u="sng" dirty="0">
                <a:solidFill>
                  <a:srgbClr val="FBF9F6"/>
                </a:solidFill>
                <a:latin typeface="Arial Nova Light" panose="020B0304020202020204" pitchFamily="34" charset="0"/>
              </a:rPr>
              <a:t> the </a:t>
            </a:r>
            <a:r>
              <a:rPr lang="en-GB" dirty="0">
                <a:solidFill>
                  <a:srgbClr val="FBF9F6"/>
                </a:solidFill>
                <a:latin typeface="Arial Nova Light" panose="020B0304020202020204" pitchFamily="34" charset="0"/>
              </a:rPr>
              <a:t>heart </a:t>
            </a:r>
          </a:p>
          <a:p>
            <a:pPr marL="0" indent="0">
              <a:buNone/>
            </a:pPr>
            <a:endParaRPr lang="en-GB" dirty="0">
              <a:solidFill>
                <a:srgbClr val="FBF9F6"/>
              </a:solidFill>
              <a:latin typeface="Arial Nova Light" panose="020B0304020202020204" pitchFamily="34" charset="0"/>
            </a:endParaRPr>
          </a:p>
          <a:p>
            <a:r>
              <a:rPr lang="en-GB" b="1" u="sng" dirty="0">
                <a:solidFill>
                  <a:srgbClr val="FBF9F6"/>
                </a:solidFill>
                <a:latin typeface="Arial Nova Light" panose="020B0304020202020204" pitchFamily="34" charset="0"/>
              </a:rPr>
              <a:t>Arteries</a:t>
            </a:r>
            <a:r>
              <a:rPr lang="en-GB" dirty="0">
                <a:solidFill>
                  <a:srgbClr val="FBF9F6"/>
                </a:solidFill>
                <a:latin typeface="Arial Nova Light" panose="020B0304020202020204" pitchFamily="34" charset="0"/>
              </a:rPr>
              <a:t>- carry blood </a:t>
            </a:r>
            <a:r>
              <a:rPr lang="en-GB" b="1" u="sng" dirty="0">
                <a:solidFill>
                  <a:schemeClr val="bg1"/>
                </a:solidFill>
                <a:latin typeface="Arial Nova Light" panose="020B0304020202020204" pitchFamily="34" charset="0"/>
              </a:rPr>
              <a:t>away </a:t>
            </a:r>
            <a:r>
              <a:rPr lang="en-GB" b="1" u="sng" dirty="0">
                <a:solidFill>
                  <a:srgbClr val="FBF9F6"/>
                </a:solidFill>
                <a:latin typeface="Arial Nova Light" panose="020B0304020202020204" pitchFamily="34" charset="0"/>
              </a:rPr>
              <a:t>from</a:t>
            </a:r>
            <a:r>
              <a:rPr lang="en-GB" dirty="0">
                <a:solidFill>
                  <a:srgbClr val="FBF9F6"/>
                </a:solidFill>
                <a:latin typeface="Arial Nova Light" panose="020B0304020202020204" pitchFamily="34" charset="0"/>
              </a:rPr>
              <a:t> heart </a:t>
            </a:r>
          </a:p>
        </p:txBody>
      </p:sp>
    </p:spTree>
    <p:extLst>
      <p:ext uri="{BB962C8B-B14F-4D97-AF65-F5344CB8AC3E}">
        <p14:creationId xmlns:p14="http://schemas.microsoft.com/office/powerpoint/2010/main" val="410800411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563101-A0D7-4295-88BF-57C19DF4761C}"/>
              </a:ext>
            </a:extLst>
          </p:cNvPr>
          <p:cNvSpPr>
            <a:spLocks noGrp="1"/>
          </p:cNvSpPr>
          <p:nvPr>
            <p:ph type="title"/>
          </p:nvPr>
        </p:nvSpPr>
        <p:spPr/>
        <p:txBody>
          <a:bodyPr/>
          <a:lstStyle/>
          <a:p>
            <a:r>
              <a:rPr lang="en-GB" dirty="0">
                <a:latin typeface="Aldhabi" panose="020B0604020202020204" pitchFamily="2" charset="-78"/>
                <a:cs typeface="Aldhabi" panose="020B0604020202020204" pitchFamily="2" charset="-78"/>
              </a:rPr>
              <a:t>MR BEAT…</a:t>
            </a:r>
          </a:p>
        </p:txBody>
      </p:sp>
      <p:sp>
        <p:nvSpPr>
          <p:cNvPr id="3" name="Content Placeholder 2">
            <a:extLst>
              <a:ext uri="{FF2B5EF4-FFF2-40B4-BE49-F238E27FC236}">
                <a16:creationId xmlns:a16="http://schemas.microsoft.com/office/drawing/2014/main" id="{19EFC78B-388A-45A0-8A81-64BE124CA52A}"/>
              </a:ext>
            </a:extLst>
          </p:cNvPr>
          <p:cNvSpPr>
            <a:spLocks noGrp="1"/>
          </p:cNvSpPr>
          <p:nvPr>
            <p:ph idx="1"/>
          </p:nvPr>
        </p:nvSpPr>
        <p:spPr/>
        <p:txBody>
          <a:bodyPr>
            <a:normAutofit lnSpcReduction="10000"/>
          </a:bodyPr>
          <a:lstStyle/>
          <a:p>
            <a:r>
              <a:rPr lang="en-GB" sz="2400" dirty="0">
                <a:latin typeface="Abadi" panose="020B0604020104020204" pitchFamily="34" charset="0"/>
                <a:cs typeface="Aldhabi" panose="01000000000000000000" pitchFamily="2" charset="-78"/>
              </a:rPr>
              <a:t>ALSO KNOWN AS ..</a:t>
            </a:r>
            <a:r>
              <a:rPr lang="en-GB" sz="2400" dirty="0">
                <a:solidFill>
                  <a:srgbClr val="C00000"/>
                </a:solidFill>
                <a:latin typeface="Abadi" panose="020B0604020104020204" pitchFamily="34" charset="0"/>
                <a:cs typeface="Aldhabi" panose="01000000000000000000" pitchFamily="2" charset="-78"/>
              </a:rPr>
              <a:t>Mr/ Mrs  Beat ..your call!</a:t>
            </a:r>
          </a:p>
          <a:p>
            <a:pPr marL="0" indent="0">
              <a:buNone/>
            </a:pPr>
            <a:endParaRPr lang="en-GB" sz="2400" dirty="0">
              <a:solidFill>
                <a:srgbClr val="C00000"/>
              </a:solidFill>
              <a:latin typeface="Abadi" panose="020B0604020104020204" pitchFamily="34" charset="0"/>
              <a:cs typeface="Aldhabi" panose="01000000000000000000" pitchFamily="2" charset="-78"/>
            </a:endParaRPr>
          </a:p>
          <a:p>
            <a:r>
              <a:rPr lang="en-GB" sz="2400" dirty="0">
                <a:latin typeface="Abadi" panose="020B0604020104020204" pitchFamily="34" charset="0"/>
                <a:cs typeface="Aldhabi" panose="01000000000000000000" pitchFamily="2" charset="-78"/>
              </a:rPr>
              <a:t>You are to draw your own Mr Beat (heart) ..</a:t>
            </a:r>
            <a:r>
              <a:rPr lang="en-GB" sz="2400" dirty="0" err="1">
                <a:latin typeface="Abadi" panose="020B0604020104020204" pitchFamily="34" charset="0"/>
                <a:cs typeface="Aldhabi" panose="01000000000000000000" pitchFamily="2" charset="-78"/>
              </a:rPr>
              <a:t>dont</a:t>
            </a:r>
            <a:r>
              <a:rPr lang="en-GB" sz="2400" dirty="0">
                <a:latin typeface="Abadi" panose="020B0604020104020204" pitchFamily="34" charset="0"/>
                <a:cs typeface="Aldhabi" panose="01000000000000000000" pitchFamily="2" charset="-78"/>
              </a:rPr>
              <a:t> panic! We will do this together.</a:t>
            </a:r>
          </a:p>
          <a:p>
            <a:pPr marL="0" indent="0">
              <a:buNone/>
            </a:pPr>
            <a:endParaRPr lang="en-GB" sz="2400" dirty="0">
              <a:latin typeface="Abadi" panose="020B0604020104020204" pitchFamily="34" charset="0"/>
              <a:cs typeface="Aldhabi" panose="01000000000000000000" pitchFamily="2" charset="-78"/>
            </a:endParaRPr>
          </a:p>
          <a:p>
            <a:r>
              <a:rPr lang="en-GB" sz="2400" dirty="0">
                <a:latin typeface="Abadi" panose="020B0604020104020204" pitchFamily="34" charset="0"/>
                <a:cs typeface="Aldhabi" panose="01000000000000000000" pitchFamily="2" charset="-78"/>
              </a:rPr>
              <a:t>By drawing and using a character, his features will help you remember the functions and events related to the heart.</a:t>
            </a:r>
          </a:p>
          <a:p>
            <a:pPr marL="0" indent="0">
              <a:buNone/>
            </a:pPr>
            <a:endParaRPr lang="en-GB" sz="2400" dirty="0">
              <a:latin typeface="Abadi" panose="020B0604020104020204" pitchFamily="34" charset="0"/>
              <a:cs typeface="Aldhabi" panose="01000000000000000000" pitchFamily="2" charset="-78"/>
            </a:endParaRPr>
          </a:p>
          <a:p>
            <a:r>
              <a:rPr lang="en-GB" sz="2400" dirty="0">
                <a:latin typeface="Abadi" panose="020B0604020104020204" pitchFamily="34" charset="0"/>
                <a:cs typeface="Aldhabi" panose="01000000000000000000" pitchFamily="2" charset="-78"/>
              </a:rPr>
              <a:t>You will need a pencil, </a:t>
            </a:r>
            <a:r>
              <a:rPr lang="en-GB" sz="2400" dirty="0">
                <a:solidFill>
                  <a:srgbClr val="FF0000"/>
                </a:solidFill>
                <a:latin typeface="Abadi" panose="020B0604020104020204" pitchFamily="34" charset="0"/>
                <a:cs typeface="Aldhabi" panose="01000000000000000000" pitchFamily="2" charset="-78"/>
              </a:rPr>
              <a:t>red pencil </a:t>
            </a:r>
            <a:r>
              <a:rPr lang="en-GB" sz="2400" dirty="0">
                <a:latin typeface="Abadi" panose="020B0604020104020204" pitchFamily="34" charset="0"/>
                <a:cs typeface="Aldhabi" panose="01000000000000000000" pitchFamily="2" charset="-78"/>
              </a:rPr>
              <a:t>and a </a:t>
            </a:r>
            <a:r>
              <a:rPr lang="en-GB" sz="2400" dirty="0">
                <a:solidFill>
                  <a:srgbClr val="00B0F0"/>
                </a:solidFill>
                <a:latin typeface="Abadi" panose="020B0604020104020204" pitchFamily="34" charset="0"/>
                <a:cs typeface="Aldhabi" panose="01000000000000000000" pitchFamily="2" charset="-78"/>
              </a:rPr>
              <a:t>blue pencil</a:t>
            </a:r>
            <a:r>
              <a:rPr lang="en-GB" sz="2400" dirty="0">
                <a:latin typeface="Abadi" panose="020B0604020104020204" pitchFamily="34" charset="0"/>
                <a:cs typeface="Aldhabi" panose="01000000000000000000" pitchFamily="2" charset="-78"/>
              </a:rPr>
              <a:t>.</a:t>
            </a:r>
          </a:p>
        </p:txBody>
      </p:sp>
    </p:spTree>
    <p:extLst>
      <p:ext uri="{BB962C8B-B14F-4D97-AF65-F5344CB8AC3E}">
        <p14:creationId xmlns:p14="http://schemas.microsoft.com/office/powerpoint/2010/main" val="209443654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0966E39-E6F3-42C0-BBA3-FC088BDAA29C}"/>
              </a:ext>
            </a:extLst>
          </p:cNvPr>
          <p:cNvSpPr/>
          <p:nvPr/>
        </p:nvSpPr>
        <p:spPr>
          <a:xfrm rot="2070249">
            <a:off x="2143598" y="1652955"/>
            <a:ext cx="1730044" cy="44547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Rectangle 2">
            <a:extLst>
              <a:ext uri="{FF2B5EF4-FFF2-40B4-BE49-F238E27FC236}">
                <a16:creationId xmlns:a16="http://schemas.microsoft.com/office/drawing/2014/main" id="{B2548E09-8817-4B64-8CF8-2CF09A0A5F0D}"/>
              </a:ext>
            </a:extLst>
          </p:cNvPr>
          <p:cNvSpPr/>
          <p:nvPr/>
        </p:nvSpPr>
        <p:spPr>
          <a:xfrm rot="19082508">
            <a:off x="2038348" y="4191932"/>
            <a:ext cx="2004646" cy="44547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Rectangle 3">
            <a:extLst>
              <a:ext uri="{FF2B5EF4-FFF2-40B4-BE49-F238E27FC236}">
                <a16:creationId xmlns:a16="http://schemas.microsoft.com/office/drawing/2014/main" id="{1091C63A-C35A-4FA2-8300-95E725E053CE}"/>
              </a:ext>
            </a:extLst>
          </p:cNvPr>
          <p:cNvSpPr/>
          <p:nvPr/>
        </p:nvSpPr>
        <p:spPr>
          <a:xfrm rot="19727023">
            <a:off x="6527396" y="1369092"/>
            <a:ext cx="1992923" cy="36341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Rectangle 4">
            <a:extLst>
              <a:ext uri="{FF2B5EF4-FFF2-40B4-BE49-F238E27FC236}">
                <a16:creationId xmlns:a16="http://schemas.microsoft.com/office/drawing/2014/main" id="{AD46CFE5-2D2E-4743-9D5C-3886560273B0}"/>
              </a:ext>
            </a:extLst>
          </p:cNvPr>
          <p:cNvSpPr/>
          <p:nvPr/>
        </p:nvSpPr>
        <p:spPr>
          <a:xfrm>
            <a:off x="6882644" y="2989385"/>
            <a:ext cx="2589601" cy="360059"/>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Freeform: Shape 6">
            <a:extLst>
              <a:ext uri="{FF2B5EF4-FFF2-40B4-BE49-F238E27FC236}">
                <a16:creationId xmlns:a16="http://schemas.microsoft.com/office/drawing/2014/main" id="{4039F6FA-FF97-4769-A350-DADBCA5E29D0}"/>
              </a:ext>
            </a:extLst>
          </p:cNvPr>
          <p:cNvSpPr/>
          <p:nvPr/>
        </p:nvSpPr>
        <p:spPr>
          <a:xfrm>
            <a:off x="3657600" y="1242646"/>
            <a:ext cx="2215662" cy="1430216"/>
          </a:xfrm>
          <a:custGeom>
            <a:avLst/>
            <a:gdLst>
              <a:gd name="connsiteX0" fmla="*/ 0 w 2215662"/>
              <a:gd name="connsiteY0" fmla="*/ 1430216 h 1430216"/>
              <a:gd name="connsiteX1" fmla="*/ 46892 w 2215662"/>
              <a:gd name="connsiteY1" fmla="*/ 1266092 h 1430216"/>
              <a:gd name="connsiteX2" fmla="*/ 105508 w 2215662"/>
              <a:gd name="connsiteY2" fmla="*/ 1078523 h 1430216"/>
              <a:gd name="connsiteX3" fmla="*/ 152400 w 2215662"/>
              <a:gd name="connsiteY3" fmla="*/ 996462 h 1430216"/>
              <a:gd name="connsiteX4" fmla="*/ 187569 w 2215662"/>
              <a:gd name="connsiteY4" fmla="*/ 914400 h 1430216"/>
              <a:gd name="connsiteX5" fmla="*/ 222738 w 2215662"/>
              <a:gd name="connsiteY5" fmla="*/ 855785 h 1430216"/>
              <a:gd name="connsiteX6" fmla="*/ 269631 w 2215662"/>
              <a:gd name="connsiteY6" fmla="*/ 762000 h 1430216"/>
              <a:gd name="connsiteX7" fmla="*/ 328246 w 2215662"/>
              <a:gd name="connsiteY7" fmla="*/ 679939 h 1430216"/>
              <a:gd name="connsiteX8" fmla="*/ 351692 w 2215662"/>
              <a:gd name="connsiteY8" fmla="*/ 644769 h 1430216"/>
              <a:gd name="connsiteX9" fmla="*/ 422031 w 2215662"/>
              <a:gd name="connsiteY9" fmla="*/ 574431 h 1430216"/>
              <a:gd name="connsiteX10" fmla="*/ 457200 w 2215662"/>
              <a:gd name="connsiteY10" fmla="*/ 539262 h 1430216"/>
              <a:gd name="connsiteX11" fmla="*/ 527538 w 2215662"/>
              <a:gd name="connsiteY11" fmla="*/ 492369 h 1430216"/>
              <a:gd name="connsiteX12" fmla="*/ 550985 w 2215662"/>
              <a:gd name="connsiteY12" fmla="*/ 468923 h 1430216"/>
              <a:gd name="connsiteX13" fmla="*/ 621323 w 2215662"/>
              <a:gd name="connsiteY13" fmla="*/ 422031 h 1430216"/>
              <a:gd name="connsiteX14" fmla="*/ 703385 w 2215662"/>
              <a:gd name="connsiteY14" fmla="*/ 363416 h 1430216"/>
              <a:gd name="connsiteX15" fmla="*/ 797169 w 2215662"/>
              <a:gd name="connsiteY15" fmla="*/ 293077 h 1430216"/>
              <a:gd name="connsiteX16" fmla="*/ 832338 w 2215662"/>
              <a:gd name="connsiteY16" fmla="*/ 281354 h 1430216"/>
              <a:gd name="connsiteX17" fmla="*/ 890954 w 2215662"/>
              <a:gd name="connsiteY17" fmla="*/ 246185 h 1430216"/>
              <a:gd name="connsiteX18" fmla="*/ 961292 w 2215662"/>
              <a:gd name="connsiteY18" fmla="*/ 211016 h 1430216"/>
              <a:gd name="connsiteX19" fmla="*/ 1055077 w 2215662"/>
              <a:gd name="connsiteY19" fmla="*/ 164123 h 1430216"/>
              <a:gd name="connsiteX20" fmla="*/ 1125415 w 2215662"/>
              <a:gd name="connsiteY20" fmla="*/ 128954 h 1430216"/>
              <a:gd name="connsiteX21" fmla="*/ 1160585 w 2215662"/>
              <a:gd name="connsiteY21" fmla="*/ 105508 h 1430216"/>
              <a:gd name="connsiteX22" fmla="*/ 1230923 w 2215662"/>
              <a:gd name="connsiteY22" fmla="*/ 82062 h 1430216"/>
              <a:gd name="connsiteX23" fmla="*/ 1266092 w 2215662"/>
              <a:gd name="connsiteY23" fmla="*/ 58616 h 1430216"/>
              <a:gd name="connsiteX24" fmla="*/ 1336431 w 2215662"/>
              <a:gd name="connsiteY24" fmla="*/ 35169 h 1430216"/>
              <a:gd name="connsiteX25" fmla="*/ 1418492 w 2215662"/>
              <a:gd name="connsiteY25" fmla="*/ 11723 h 1430216"/>
              <a:gd name="connsiteX26" fmla="*/ 1512277 w 2215662"/>
              <a:gd name="connsiteY26" fmla="*/ 0 h 1430216"/>
              <a:gd name="connsiteX27" fmla="*/ 1934308 w 2215662"/>
              <a:gd name="connsiteY27" fmla="*/ 23446 h 1430216"/>
              <a:gd name="connsiteX28" fmla="*/ 2004646 w 2215662"/>
              <a:gd name="connsiteY28" fmla="*/ 46892 h 1430216"/>
              <a:gd name="connsiteX29" fmla="*/ 2051538 w 2215662"/>
              <a:gd name="connsiteY29" fmla="*/ 58616 h 1430216"/>
              <a:gd name="connsiteX30" fmla="*/ 2121877 w 2215662"/>
              <a:gd name="connsiteY30" fmla="*/ 82062 h 1430216"/>
              <a:gd name="connsiteX31" fmla="*/ 2157046 w 2215662"/>
              <a:gd name="connsiteY31" fmla="*/ 93785 h 1430216"/>
              <a:gd name="connsiteX32" fmla="*/ 2215662 w 2215662"/>
              <a:gd name="connsiteY32" fmla="*/ 128954 h 14302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2215662" h="1430216">
                <a:moveTo>
                  <a:pt x="0" y="1430216"/>
                </a:moveTo>
                <a:cubicBezTo>
                  <a:pt x="20683" y="1285436"/>
                  <a:pt x="-4278" y="1409370"/>
                  <a:pt x="46892" y="1266092"/>
                </a:cubicBezTo>
                <a:cubicBezTo>
                  <a:pt x="79226" y="1175556"/>
                  <a:pt x="63031" y="1175612"/>
                  <a:pt x="105508" y="1078523"/>
                </a:cubicBezTo>
                <a:cubicBezTo>
                  <a:pt x="118136" y="1049660"/>
                  <a:pt x="138311" y="1024641"/>
                  <a:pt x="152400" y="996462"/>
                </a:cubicBezTo>
                <a:cubicBezTo>
                  <a:pt x="165709" y="969844"/>
                  <a:pt x="174260" y="941018"/>
                  <a:pt x="187569" y="914400"/>
                </a:cubicBezTo>
                <a:cubicBezTo>
                  <a:pt x="197759" y="894020"/>
                  <a:pt x="211935" y="875847"/>
                  <a:pt x="222738" y="855785"/>
                </a:cubicBezTo>
                <a:cubicBezTo>
                  <a:pt x="239309" y="825011"/>
                  <a:pt x="250243" y="791082"/>
                  <a:pt x="269631" y="762000"/>
                </a:cubicBezTo>
                <a:cubicBezTo>
                  <a:pt x="324895" y="679104"/>
                  <a:pt x="255529" y="781744"/>
                  <a:pt x="328246" y="679939"/>
                </a:cubicBezTo>
                <a:cubicBezTo>
                  <a:pt x="336435" y="668474"/>
                  <a:pt x="342331" y="655300"/>
                  <a:pt x="351692" y="644769"/>
                </a:cubicBezTo>
                <a:cubicBezTo>
                  <a:pt x="373721" y="619986"/>
                  <a:pt x="398585" y="597877"/>
                  <a:pt x="422031" y="574431"/>
                </a:cubicBezTo>
                <a:cubicBezTo>
                  <a:pt x="433754" y="562708"/>
                  <a:pt x="443406" y="548458"/>
                  <a:pt x="457200" y="539262"/>
                </a:cubicBezTo>
                <a:cubicBezTo>
                  <a:pt x="480646" y="523631"/>
                  <a:pt x="507612" y="512294"/>
                  <a:pt x="527538" y="492369"/>
                </a:cubicBezTo>
                <a:cubicBezTo>
                  <a:pt x="535354" y="484554"/>
                  <a:pt x="542143" y="475555"/>
                  <a:pt x="550985" y="468923"/>
                </a:cubicBezTo>
                <a:cubicBezTo>
                  <a:pt x="573528" y="452016"/>
                  <a:pt x="601398" y="441956"/>
                  <a:pt x="621323" y="422031"/>
                </a:cubicBezTo>
                <a:cubicBezTo>
                  <a:pt x="668849" y="374505"/>
                  <a:pt x="641663" y="394276"/>
                  <a:pt x="703385" y="363416"/>
                </a:cubicBezTo>
                <a:cubicBezTo>
                  <a:pt x="731159" y="335641"/>
                  <a:pt x="757399" y="306334"/>
                  <a:pt x="797169" y="293077"/>
                </a:cubicBezTo>
                <a:lnTo>
                  <a:pt x="832338" y="281354"/>
                </a:lnTo>
                <a:cubicBezTo>
                  <a:pt x="878136" y="235558"/>
                  <a:pt x="830080" y="276622"/>
                  <a:pt x="890954" y="246185"/>
                </a:cubicBezTo>
                <a:cubicBezTo>
                  <a:pt x="981856" y="200734"/>
                  <a:pt x="872894" y="240482"/>
                  <a:pt x="961292" y="211016"/>
                </a:cubicBezTo>
                <a:cubicBezTo>
                  <a:pt x="1038356" y="133949"/>
                  <a:pt x="893437" y="271883"/>
                  <a:pt x="1055077" y="164123"/>
                </a:cubicBezTo>
                <a:cubicBezTo>
                  <a:pt x="1155862" y="96933"/>
                  <a:pt x="1028349" y="177487"/>
                  <a:pt x="1125415" y="128954"/>
                </a:cubicBezTo>
                <a:cubicBezTo>
                  <a:pt x="1138017" y="122653"/>
                  <a:pt x="1147710" y="111230"/>
                  <a:pt x="1160585" y="105508"/>
                </a:cubicBezTo>
                <a:cubicBezTo>
                  <a:pt x="1183169" y="95471"/>
                  <a:pt x="1210359" y="95771"/>
                  <a:pt x="1230923" y="82062"/>
                </a:cubicBezTo>
                <a:cubicBezTo>
                  <a:pt x="1242646" y="74247"/>
                  <a:pt x="1253217" y="64338"/>
                  <a:pt x="1266092" y="58616"/>
                </a:cubicBezTo>
                <a:cubicBezTo>
                  <a:pt x="1288677" y="48578"/>
                  <a:pt x="1312985" y="42985"/>
                  <a:pt x="1336431" y="35169"/>
                </a:cubicBezTo>
                <a:cubicBezTo>
                  <a:pt x="1364304" y="25878"/>
                  <a:pt x="1389054" y="16629"/>
                  <a:pt x="1418492" y="11723"/>
                </a:cubicBezTo>
                <a:cubicBezTo>
                  <a:pt x="1449568" y="6544"/>
                  <a:pt x="1481015" y="3908"/>
                  <a:pt x="1512277" y="0"/>
                </a:cubicBezTo>
                <a:cubicBezTo>
                  <a:pt x="1520275" y="286"/>
                  <a:pt x="1833096" y="1758"/>
                  <a:pt x="1934308" y="23446"/>
                </a:cubicBezTo>
                <a:cubicBezTo>
                  <a:pt x="1958474" y="28624"/>
                  <a:pt x="1980670" y="40897"/>
                  <a:pt x="2004646" y="46892"/>
                </a:cubicBezTo>
                <a:cubicBezTo>
                  <a:pt x="2020277" y="50800"/>
                  <a:pt x="2036106" y="53986"/>
                  <a:pt x="2051538" y="58616"/>
                </a:cubicBezTo>
                <a:cubicBezTo>
                  <a:pt x="2075210" y="65718"/>
                  <a:pt x="2098431" y="74247"/>
                  <a:pt x="2121877" y="82062"/>
                </a:cubicBezTo>
                <a:lnTo>
                  <a:pt x="2157046" y="93785"/>
                </a:lnTo>
                <a:cubicBezTo>
                  <a:pt x="2173712" y="143783"/>
                  <a:pt x="2156412" y="128954"/>
                  <a:pt x="2215662" y="128954"/>
                </a:cubicBezTo>
              </a:path>
            </a:pathLst>
          </a:cu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Freeform: Shape 7">
            <a:extLst>
              <a:ext uri="{FF2B5EF4-FFF2-40B4-BE49-F238E27FC236}">
                <a16:creationId xmlns:a16="http://schemas.microsoft.com/office/drawing/2014/main" id="{E54E2297-49F8-4E93-9BEC-A69F615DFD29}"/>
              </a:ext>
            </a:extLst>
          </p:cNvPr>
          <p:cNvSpPr/>
          <p:nvPr/>
        </p:nvSpPr>
        <p:spPr>
          <a:xfrm>
            <a:off x="5838092" y="1348154"/>
            <a:ext cx="762000" cy="527538"/>
          </a:xfrm>
          <a:custGeom>
            <a:avLst/>
            <a:gdLst>
              <a:gd name="connsiteX0" fmla="*/ 0 w 762000"/>
              <a:gd name="connsiteY0" fmla="*/ 0 h 527538"/>
              <a:gd name="connsiteX1" fmla="*/ 58616 w 762000"/>
              <a:gd name="connsiteY1" fmla="*/ 35169 h 527538"/>
              <a:gd name="connsiteX2" fmla="*/ 93785 w 762000"/>
              <a:gd name="connsiteY2" fmla="*/ 46892 h 527538"/>
              <a:gd name="connsiteX3" fmla="*/ 128954 w 762000"/>
              <a:gd name="connsiteY3" fmla="*/ 70338 h 527538"/>
              <a:gd name="connsiteX4" fmla="*/ 199293 w 762000"/>
              <a:gd name="connsiteY4" fmla="*/ 93784 h 527538"/>
              <a:gd name="connsiteX5" fmla="*/ 234462 w 762000"/>
              <a:gd name="connsiteY5" fmla="*/ 105508 h 527538"/>
              <a:gd name="connsiteX6" fmla="*/ 304800 w 762000"/>
              <a:gd name="connsiteY6" fmla="*/ 128954 h 527538"/>
              <a:gd name="connsiteX7" fmla="*/ 339970 w 762000"/>
              <a:gd name="connsiteY7" fmla="*/ 140677 h 527538"/>
              <a:gd name="connsiteX8" fmla="*/ 445477 w 762000"/>
              <a:gd name="connsiteY8" fmla="*/ 211015 h 527538"/>
              <a:gd name="connsiteX9" fmla="*/ 480646 w 762000"/>
              <a:gd name="connsiteY9" fmla="*/ 234461 h 527538"/>
              <a:gd name="connsiteX10" fmla="*/ 539262 w 762000"/>
              <a:gd name="connsiteY10" fmla="*/ 281354 h 527538"/>
              <a:gd name="connsiteX11" fmla="*/ 597877 w 762000"/>
              <a:gd name="connsiteY11" fmla="*/ 328246 h 527538"/>
              <a:gd name="connsiteX12" fmla="*/ 656493 w 762000"/>
              <a:gd name="connsiteY12" fmla="*/ 375138 h 527538"/>
              <a:gd name="connsiteX13" fmla="*/ 726831 w 762000"/>
              <a:gd name="connsiteY13" fmla="*/ 480646 h 527538"/>
              <a:gd name="connsiteX14" fmla="*/ 762000 w 762000"/>
              <a:gd name="connsiteY14" fmla="*/ 527538 h 5275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762000" h="527538">
                <a:moveTo>
                  <a:pt x="0" y="0"/>
                </a:moveTo>
                <a:cubicBezTo>
                  <a:pt x="19539" y="11723"/>
                  <a:pt x="38236" y="24979"/>
                  <a:pt x="58616" y="35169"/>
                </a:cubicBezTo>
                <a:cubicBezTo>
                  <a:pt x="69669" y="40695"/>
                  <a:pt x="82732" y="41366"/>
                  <a:pt x="93785" y="46892"/>
                </a:cubicBezTo>
                <a:cubicBezTo>
                  <a:pt x="106387" y="53193"/>
                  <a:pt x="116079" y="64616"/>
                  <a:pt x="128954" y="70338"/>
                </a:cubicBezTo>
                <a:cubicBezTo>
                  <a:pt x="151538" y="80375"/>
                  <a:pt x="175847" y="85968"/>
                  <a:pt x="199293" y="93784"/>
                </a:cubicBezTo>
                <a:lnTo>
                  <a:pt x="234462" y="105508"/>
                </a:lnTo>
                <a:lnTo>
                  <a:pt x="304800" y="128954"/>
                </a:lnTo>
                <a:lnTo>
                  <a:pt x="339970" y="140677"/>
                </a:lnTo>
                <a:lnTo>
                  <a:pt x="445477" y="211015"/>
                </a:lnTo>
                <a:cubicBezTo>
                  <a:pt x="457200" y="218830"/>
                  <a:pt x="470683" y="224498"/>
                  <a:pt x="480646" y="234461"/>
                </a:cubicBezTo>
                <a:cubicBezTo>
                  <a:pt x="514056" y="267871"/>
                  <a:pt x="494896" y="251777"/>
                  <a:pt x="539262" y="281354"/>
                </a:cubicBezTo>
                <a:cubicBezTo>
                  <a:pt x="606455" y="382143"/>
                  <a:pt x="516985" y="263532"/>
                  <a:pt x="597877" y="328246"/>
                </a:cubicBezTo>
                <a:cubicBezTo>
                  <a:pt x="673628" y="388847"/>
                  <a:pt x="568093" y="345672"/>
                  <a:pt x="656493" y="375138"/>
                </a:cubicBezTo>
                <a:lnTo>
                  <a:pt x="726831" y="480646"/>
                </a:lnTo>
                <a:cubicBezTo>
                  <a:pt x="753342" y="520413"/>
                  <a:pt x="740314" y="505852"/>
                  <a:pt x="762000" y="527538"/>
                </a:cubicBezTo>
              </a:path>
            </a:pathLst>
          </a:cu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Freeform: Shape 8">
            <a:extLst>
              <a:ext uri="{FF2B5EF4-FFF2-40B4-BE49-F238E27FC236}">
                <a16:creationId xmlns:a16="http://schemas.microsoft.com/office/drawing/2014/main" id="{34E45354-80A3-4551-819E-95AF576AF6CD}"/>
              </a:ext>
            </a:extLst>
          </p:cNvPr>
          <p:cNvSpPr/>
          <p:nvPr/>
        </p:nvSpPr>
        <p:spPr>
          <a:xfrm>
            <a:off x="3938954" y="3364523"/>
            <a:ext cx="2967402" cy="1266092"/>
          </a:xfrm>
          <a:custGeom>
            <a:avLst/>
            <a:gdLst>
              <a:gd name="connsiteX0" fmla="*/ 0 w 2967402"/>
              <a:gd name="connsiteY0" fmla="*/ 574431 h 1266092"/>
              <a:gd name="connsiteX1" fmla="*/ 117231 w 2967402"/>
              <a:gd name="connsiteY1" fmla="*/ 691662 h 1266092"/>
              <a:gd name="connsiteX2" fmla="*/ 164123 w 2967402"/>
              <a:gd name="connsiteY2" fmla="*/ 750277 h 1266092"/>
              <a:gd name="connsiteX3" fmla="*/ 222738 w 2967402"/>
              <a:gd name="connsiteY3" fmla="*/ 785446 h 1266092"/>
              <a:gd name="connsiteX4" fmla="*/ 293077 w 2967402"/>
              <a:gd name="connsiteY4" fmla="*/ 832339 h 1266092"/>
              <a:gd name="connsiteX5" fmla="*/ 328246 w 2967402"/>
              <a:gd name="connsiteY5" fmla="*/ 879231 h 1266092"/>
              <a:gd name="connsiteX6" fmla="*/ 386861 w 2967402"/>
              <a:gd name="connsiteY6" fmla="*/ 902677 h 1266092"/>
              <a:gd name="connsiteX7" fmla="*/ 480646 w 2967402"/>
              <a:gd name="connsiteY7" fmla="*/ 949569 h 1266092"/>
              <a:gd name="connsiteX8" fmla="*/ 515815 w 2967402"/>
              <a:gd name="connsiteY8" fmla="*/ 984739 h 1266092"/>
              <a:gd name="connsiteX9" fmla="*/ 574431 w 2967402"/>
              <a:gd name="connsiteY9" fmla="*/ 1008185 h 1266092"/>
              <a:gd name="connsiteX10" fmla="*/ 668215 w 2967402"/>
              <a:gd name="connsiteY10" fmla="*/ 1043354 h 1266092"/>
              <a:gd name="connsiteX11" fmla="*/ 715108 w 2967402"/>
              <a:gd name="connsiteY11" fmla="*/ 1066800 h 1266092"/>
              <a:gd name="connsiteX12" fmla="*/ 773723 w 2967402"/>
              <a:gd name="connsiteY12" fmla="*/ 1090246 h 1266092"/>
              <a:gd name="connsiteX13" fmla="*/ 820615 w 2967402"/>
              <a:gd name="connsiteY13" fmla="*/ 1113692 h 1266092"/>
              <a:gd name="connsiteX14" fmla="*/ 937846 w 2967402"/>
              <a:gd name="connsiteY14" fmla="*/ 1137139 h 1266092"/>
              <a:gd name="connsiteX15" fmla="*/ 1066800 w 2967402"/>
              <a:gd name="connsiteY15" fmla="*/ 1184031 h 1266092"/>
              <a:gd name="connsiteX16" fmla="*/ 1125415 w 2967402"/>
              <a:gd name="connsiteY16" fmla="*/ 1195754 h 1266092"/>
              <a:gd name="connsiteX17" fmla="*/ 1172308 w 2967402"/>
              <a:gd name="connsiteY17" fmla="*/ 1207477 h 1266092"/>
              <a:gd name="connsiteX18" fmla="*/ 1207477 w 2967402"/>
              <a:gd name="connsiteY18" fmla="*/ 1219200 h 1266092"/>
              <a:gd name="connsiteX19" fmla="*/ 1301261 w 2967402"/>
              <a:gd name="connsiteY19" fmla="*/ 1230923 h 1266092"/>
              <a:gd name="connsiteX20" fmla="*/ 1336431 w 2967402"/>
              <a:gd name="connsiteY20" fmla="*/ 1242646 h 1266092"/>
              <a:gd name="connsiteX21" fmla="*/ 1535723 w 2967402"/>
              <a:gd name="connsiteY21" fmla="*/ 1266092 h 1266092"/>
              <a:gd name="connsiteX22" fmla="*/ 2028092 w 2967402"/>
              <a:gd name="connsiteY22" fmla="*/ 1254369 h 1266092"/>
              <a:gd name="connsiteX23" fmla="*/ 2098431 w 2967402"/>
              <a:gd name="connsiteY23" fmla="*/ 1242646 h 1266092"/>
              <a:gd name="connsiteX24" fmla="*/ 2145323 w 2967402"/>
              <a:gd name="connsiteY24" fmla="*/ 1230923 h 1266092"/>
              <a:gd name="connsiteX25" fmla="*/ 2309446 w 2967402"/>
              <a:gd name="connsiteY25" fmla="*/ 1160585 h 1266092"/>
              <a:gd name="connsiteX26" fmla="*/ 2356338 w 2967402"/>
              <a:gd name="connsiteY26" fmla="*/ 1125415 h 1266092"/>
              <a:gd name="connsiteX27" fmla="*/ 2391508 w 2967402"/>
              <a:gd name="connsiteY27" fmla="*/ 1113692 h 1266092"/>
              <a:gd name="connsiteX28" fmla="*/ 2450123 w 2967402"/>
              <a:gd name="connsiteY28" fmla="*/ 1078523 h 1266092"/>
              <a:gd name="connsiteX29" fmla="*/ 2543908 w 2967402"/>
              <a:gd name="connsiteY29" fmla="*/ 1019908 h 1266092"/>
              <a:gd name="connsiteX30" fmla="*/ 2614246 w 2967402"/>
              <a:gd name="connsiteY30" fmla="*/ 961292 h 1266092"/>
              <a:gd name="connsiteX31" fmla="*/ 2637692 w 2967402"/>
              <a:gd name="connsiteY31" fmla="*/ 926123 h 1266092"/>
              <a:gd name="connsiteX32" fmla="*/ 2743200 w 2967402"/>
              <a:gd name="connsiteY32" fmla="*/ 832339 h 1266092"/>
              <a:gd name="connsiteX33" fmla="*/ 2778369 w 2967402"/>
              <a:gd name="connsiteY33" fmla="*/ 785446 h 1266092"/>
              <a:gd name="connsiteX34" fmla="*/ 2848708 w 2967402"/>
              <a:gd name="connsiteY34" fmla="*/ 691662 h 1266092"/>
              <a:gd name="connsiteX35" fmla="*/ 2895600 w 2967402"/>
              <a:gd name="connsiteY35" fmla="*/ 586154 h 1266092"/>
              <a:gd name="connsiteX36" fmla="*/ 2907323 w 2967402"/>
              <a:gd name="connsiteY36" fmla="*/ 539262 h 1266092"/>
              <a:gd name="connsiteX37" fmla="*/ 2919046 w 2967402"/>
              <a:gd name="connsiteY37" fmla="*/ 504092 h 1266092"/>
              <a:gd name="connsiteX38" fmla="*/ 2942492 w 2967402"/>
              <a:gd name="connsiteY38" fmla="*/ 410308 h 1266092"/>
              <a:gd name="connsiteX39" fmla="*/ 2965938 w 2967402"/>
              <a:gd name="connsiteY39" fmla="*/ 316523 h 1266092"/>
              <a:gd name="connsiteX40" fmla="*/ 2965938 w 2967402"/>
              <a:gd name="connsiteY40" fmla="*/ 0 h 12660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Lst>
            <a:rect l="l" t="t" r="r" b="b"/>
            <a:pathLst>
              <a:path w="2967402" h="1266092">
                <a:moveTo>
                  <a:pt x="0" y="574431"/>
                </a:moveTo>
                <a:cubicBezTo>
                  <a:pt x="175196" y="784667"/>
                  <a:pt x="-47664" y="526767"/>
                  <a:pt x="117231" y="691662"/>
                </a:cubicBezTo>
                <a:cubicBezTo>
                  <a:pt x="134924" y="709355"/>
                  <a:pt x="145422" y="733654"/>
                  <a:pt x="164123" y="750277"/>
                </a:cubicBezTo>
                <a:cubicBezTo>
                  <a:pt x="181153" y="765415"/>
                  <a:pt x="203515" y="773213"/>
                  <a:pt x="222738" y="785446"/>
                </a:cubicBezTo>
                <a:cubicBezTo>
                  <a:pt x="246512" y="800575"/>
                  <a:pt x="272016" y="813618"/>
                  <a:pt x="293077" y="832339"/>
                </a:cubicBezTo>
                <a:cubicBezTo>
                  <a:pt x="307680" y="845320"/>
                  <a:pt x="312615" y="867508"/>
                  <a:pt x="328246" y="879231"/>
                </a:cubicBezTo>
                <a:cubicBezTo>
                  <a:pt x="345081" y="891857"/>
                  <a:pt x="368039" y="893266"/>
                  <a:pt x="386861" y="902677"/>
                </a:cubicBezTo>
                <a:cubicBezTo>
                  <a:pt x="527337" y="972914"/>
                  <a:pt x="277821" y="868439"/>
                  <a:pt x="480646" y="949569"/>
                </a:cubicBezTo>
                <a:cubicBezTo>
                  <a:pt x="492369" y="961292"/>
                  <a:pt x="501756" y="975952"/>
                  <a:pt x="515815" y="984739"/>
                </a:cubicBezTo>
                <a:cubicBezTo>
                  <a:pt x="533660" y="995892"/>
                  <a:pt x="554727" y="1000796"/>
                  <a:pt x="574431" y="1008185"/>
                </a:cubicBezTo>
                <a:cubicBezTo>
                  <a:pt x="636302" y="1031386"/>
                  <a:pt x="586652" y="1007104"/>
                  <a:pt x="668215" y="1043354"/>
                </a:cubicBezTo>
                <a:cubicBezTo>
                  <a:pt x="684185" y="1050452"/>
                  <a:pt x="699138" y="1059702"/>
                  <a:pt x="715108" y="1066800"/>
                </a:cubicBezTo>
                <a:cubicBezTo>
                  <a:pt x="734338" y="1075346"/>
                  <a:pt x="754493" y="1081699"/>
                  <a:pt x="773723" y="1090246"/>
                </a:cubicBezTo>
                <a:cubicBezTo>
                  <a:pt x="789692" y="1097344"/>
                  <a:pt x="803812" y="1108891"/>
                  <a:pt x="820615" y="1113692"/>
                </a:cubicBezTo>
                <a:cubicBezTo>
                  <a:pt x="858933" y="1124640"/>
                  <a:pt x="900845" y="1122339"/>
                  <a:pt x="937846" y="1137139"/>
                </a:cubicBezTo>
                <a:cubicBezTo>
                  <a:pt x="968150" y="1149261"/>
                  <a:pt x="1036697" y="1178010"/>
                  <a:pt x="1066800" y="1184031"/>
                </a:cubicBezTo>
                <a:cubicBezTo>
                  <a:pt x="1086338" y="1187939"/>
                  <a:pt x="1105964" y="1191432"/>
                  <a:pt x="1125415" y="1195754"/>
                </a:cubicBezTo>
                <a:cubicBezTo>
                  <a:pt x="1141143" y="1199249"/>
                  <a:pt x="1156816" y="1203051"/>
                  <a:pt x="1172308" y="1207477"/>
                </a:cubicBezTo>
                <a:cubicBezTo>
                  <a:pt x="1184190" y="1210872"/>
                  <a:pt x="1195319" y="1216989"/>
                  <a:pt x="1207477" y="1219200"/>
                </a:cubicBezTo>
                <a:cubicBezTo>
                  <a:pt x="1238473" y="1224836"/>
                  <a:pt x="1270000" y="1227015"/>
                  <a:pt x="1301261" y="1230923"/>
                </a:cubicBezTo>
                <a:cubicBezTo>
                  <a:pt x="1312984" y="1234831"/>
                  <a:pt x="1324368" y="1239965"/>
                  <a:pt x="1336431" y="1242646"/>
                </a:cubicBezTo>
                <a:cubicBezTo>
                  <a:pt x="1401574" y="1257122"/>
                  <a:pt x="1469840" y="1260103"/>
                  <a:pt x="1535723" y="1266092"/>
                </a:cubicBezTo>
                <a:lnTo>
                  <a:pt x="2028092" y="1254369"/>
                </a:lnTo>
                <a:cubicBezTo>
                  <a:pt x="2051841" y="1253379"/>
                  <a:pt x="2075123" y="1247308"/>
                  <a:pt x="2098431" y="1242646"/>
                </a:cubicBezTo>
                <a:cubicBezTo>
                  <a:pt x="2114230" y="1239486"/>
                  <a:pt x="2129891" y="1235553"/>
                  <a:pt x="2145323" y="1230923"/>
                </a:cubicBezTo>
                <a:cubicBezTo>
                  <a:pt x="2195625" y="1215832"/>
                  <a:pt x="2268785" y="1191082"/>
                  <a:pt x="2309446" y="1160585"/>
                </a:cubicBezTo>
                <a:cubicBezTo>
                  <a:pt x="2325077" y="1148862"/>
                  <a:pt x="2339374" y="1135109"/>
                  <a:pt x="2356338" y="1125415"/>
                </a:cubicBezTo>
                <a:cubicBezTo>
                  <a:pt x="2367067" y="1119284"/>
                  <a:pt x="2380455" y="1119218"/>
                  <a:pt x="2391508" y="1113692"/>
                </a:cubicBezTo>
                <a:cubicBezTo>
                  <a:pt x="2411888" y="1103502"/>
                  <a:pt x="2431164" y="1091162"/>
                  <a:pt x="2450123" y="1078523"/>
                </a:cubicBezTo>
                <a:cubicBezTo>
                  <a:pt x="2541430" y="1017652"/>
                  <a:pt x="2452317" y="1065702"/>
                  <a:pt x="2543908" y="1019908"/>
                </a:cubicBezTo>
                <a:cubicBezTo>
                  <a:pt x="2601030" y="934225"/>
                  <a:pt x="2525005" y="1035660"/>
                  <a:pt x="2614246" y="961292"/>
                </a:cubicBezTo>
                <a:cubicBezTo>
                  <a:pt x="2625070" y="952272"/>
                  <a:pt x="2628332" y="936653"/>
                  <a:pt x="2637692" y="926123"/>
                </a:cubicBezTo>
                <a:cubicBezTo>
                  <a:pt x="2696092" y="860423"/>
                  <a:pt x="2689748" y="867974"/>
                  <a:pt x="2743200" y="832339"/>
                </a:cubicBezTo>
                <a:cubicBezTo>
                  <a:pt x="2754923" y="816708"/>
                  <a:pt x="2767164" y="801453"/>
                  <a:pt x="2778369" y="785446"/>
                </a:cubicBezTo>
                <a:cubicBezTo>
                  <a:pt x="2840227" y="697077"/>
                  <a:pt x="2801870" y="738498"/>
                  <a:pt x="2848708" y="691662"/>
                </a:cubicBezTo>
                <a:cubicBezTo>
                  <a:pt x="2876609" y="607957"/>
                  <a:pt x="2858445" y="641887"/>
                  <a:pt x="2895600" y="586154"/>
                </a:cubicBezTo>
                <a:cubicBezTo>
                  <a:pt x="2899508" y="570523"/>
                  <a:pt x="2902897" y="554754"/>
                  <a:pt x="2907323" y="539262"/>
                </a:cubicBezTo>
                <a:cubicBezTo>
                  <a:pt x="2910718" y="527380"/>
                  <a:pt x="2915795" y="516014"/>
                  <a:pt x="2919046" y="504092"/>
                </a:cubicBezTo>
                <a:cubicBezTo>
                  <a:pt x="2927524" y="473004"/>
                  <a:pt x="2932302" y="440878"/>
                  <a:pt x="2942492" y="410308"/>
                </a:cubicBezTo>
                <a:cubicBezTo>
                  <a:pt x="2952348" y="380740"/>
                  <a:pt x="2964962" y="347744"/>
                  <a:pt x="2965938" y="316523"/>
                </a:cubicBezTo>
                <a:cubicBezTo>
                  <a:pt x="2969233" y="211067"/>
                  <a:pt x="2965938" y="105508"/>
                  <a:pt x="2965938" y="0"/>
                </a:cubicBezTo>
              </a:path>
            </a:pathLst>
          </a:cu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Freeform: Shape 9">
            <a:extLst>
              <a:ext uri="{FF2B5EF4-FFF2-40B4-BE49-F238E27FC236}">
                <a16:creationId xmlns:a16="http://schemas.microsoft.com/office/drawing/2014/main" id="{07D4A933-B0EE-4A3C-A070-095D9EE04188}"/>
              </a:ext>
            </a:extLst>
          </p:cNvPr>
          <p:cNvSpPr/>
          <p:nvPr/>
        </p:nvSpPr>
        <p:spPr>
          <a:xfrm>
            <a:off x="6752492" y="2250831"/>
            <a:ext cx="130152" cy="738554"/>
          </a:xfrm>
          <a:custGeom>
            <a:avLst/>
            <a:gdLst>
              <a:gd name="connsiteX0" fmla="*/ 0 w 130152"/>
              <a:gd name="connsiteY0" fmla="*/ 0 h 738554"/>
              <a:gd name="connsiteX1" fmla="*/ 35170 w 130152"/>
              <a:gd name="connsiteY1" fmla="*/ 93784 h 738554"/>
              <a:gd name="connsiteX2" fmla="*/ 58616 w 130152"/>
              <a:gd name="connsiteY2" fmla="*/ 175846 h 738554"/>
              <a:gd name="connsiteX3" fmla="*/ 70339 w 130152"/>
              <a:gd name="connsiteY3" fmla="*/ 257907 h 738554"/>
              <a:gd name="connsiteX4" fmla="*/ 82062 w 130152"/>
              <a:gd name="connsiteY4" fmla="*/ 304800 h 738554"/>
              <a:gd name="connsiteX5" fmla="*/ 93785 w 130152"/>
              <a:gd name="connsiteY5" fmla="*/ 398584 h 738554"/>
              <a:gd name="connsiteX6" fmla="*/ 105508 w 130152"/>
              <a:gd name="connsiteY6" fmla="*/ 480646 h 738554"/>
              <a:gd name="connsiteX7" fmla="*/ 117231 w 130152"/>
              <a:gd name="connsiteY7" fmla="*/ 586154 h 738554"/>
              <a:gd name="connsiteX8" fmla="*/ 128954 w 130152"/>
              <a:gd name="connsiteY8" fmla="*/ 633046 h 738554"/>
              <a:gd name="connsiteX9" fmla="*/ 128954 w 130152"/>
              <a:gd name="connsiteY9" fmla="*/ 738554 h 7385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30152" h="738554">
                <a:moveTo>
                  <a:pt x="0" y="0"/>
                </a:moveTo>
                <a:cubicBezTo>
                  <a:pt x="12380" y="30950"/>
                  <a:pt x="25984" y="61635"/>
                  <a:pt x="35170" y="93784"/>
                </a:cubicBezTo>
                <a:cubicBezTo>
                  <a:pt x="64619" y="196852"/>
                  <a:pt x="30502" y="91503"/>
                  <a:pt x="58616" y="175846"/>
                </a:cubicBezTo>
                <a:cubicBezTo>
                  <a:pt x="62524" y="203200"/>
                  <a:pt x="65396" y="230721"/>
                  <a:pt x="70339" y="257907"/>
                </a:cubicBezTo>
                <a:cubicBezTo>
                  <a:pt x="73221" y="273759"/>
                  <a:pt x="79413" y="288907"/>
                  <a:pt x="82062" y="304800"/>
                </a:cubicBezTo>
                <a:cubicBezTo>
                  <a:pt x="87241" y="335876"/>
                  <a:pt x="89621" y="367356"/>
                  <a:pt x="93785" y="398584"/>
                </a:cubicBezTo>
                <a:cubicBezTo>
                  <a:pt x="97437" y="425973"/>
                  <a:pt x="102081" y="453228"/>
                  <a:pt x="105508" y="480646"/>
                </a:cubicBezTo>
                <a:cubicBezTo>
                  <a:pt x="109897" y="515759"/>
                  <a:pt x="111850" y="551180"/>
                  <a:pt x="117231" y="586154"/>
                </a:cubicBezTo>
                <a:cubicBezTo>
                  <a:pt x="119681" y="602078"/>
                  <a:pt x="127718" y="616982"/>
                  <a:pt x="128954" y="633046"/>
                </a:cubicBezTo>
                <a:cubicBezTo>
                  <a:pt x="131651" y="668112"/>
                  <a:pt x="128954" y="703385"/>
                  <a:pt x="128954" y="738554"/>
                </a:cubicBezTo>
              </a:path>
            </a:pathLst>
          </a:cu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Freeform: Shape 10">
            <a:extLst>
              <a:ext uri="{FF2B5EF4-FFF2-40B4-BE49-F238E27FC236}">
                <a16:creationId xmlns:a16="http://schemas.microsoft.com/office/drawing/2014/main" id="{90DD55A4-8F18-4789-AB78-594B3D17A396}"/>
              </a:ext>
            </a:extLst>
          </p:cNvPr>
          <p:cNvSpPr/>
          <p:nvPr/>
        </p:nvSpPr>
        <p:spPr>
          <a:xfrm>
            <a:off x="3575538" y="3223846"/>
            <a:ext cx="46893" cy="351692"/>
          </a:xfrm>
          <a:custGeom>
            <a:avLst/>
            <a:gdLst>
              <a:gd name="connsiteX0" fmla="*/ 0 w 46893"/>
              <a:gd name="connsiteY0" fmla="*/ 0 h 351692"/>
              <a:gd name="connsiteX1" fmla="*/ 35170 w 46893"/>
              <a:gd name="connsiteY1" fmla="*/ 328246 h 351692"/>
              <a:gd name="connsiteX2" fmla="*/ 46893 w 46893"/>
              <a:gd name="connsiteY2" fmla="*/ 351692 h 351692"/>
            </a:gdLst>
            <a:ahLst/>
            <a:cxnLst>
              <a:cxn ang="0">
                <a:pos x="connsiteX0" y="connsiteY0"/>
              </a:cxn>
              <a:cxn ang="0">
                <a:pos x="connsiteX1" y="connsiteY1"/>
              </a:cxn>
              <a:cxn ang="0">
                <a:pos x="connsiteX2" y="connsiteY2"/>
              </a:cxn>
            </a:cxnLst>
            <a:rect l="l" t="t" r="r" b="b"/>
            <a:pathLst>
              <a:path w="46893" h="351692">
                <a:moveTo>
                  <a:pt x="0" y="0"/>
                </a:moveTo>
                <a:cubicBezTo>
                  <a:pt x="1885" y="37699"/>
                  <a:pt x="-2541" y="252825"/>
                  <a:pt x="35170" y="328246"/>
                </a:cubicBezTo>
                <a:lnTo>
                  <a:pt x="46893" y="351692"/>
                </a:lnTo>
              </a:path>
            </a:pathLst>
          </a:cu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Rectangle 11">
            <a:extLst>
              <a:ext uri="{FF2B5EF4-FFF2-40B4-BE49-F238E27FC236}">
                <a16:creationId xmlns:a16="http://schemas.microsoft.com/office/drawing/2014/main" id="{CD7BC823-C42E-47CC-A1C8-9BD28F24B1C3}"/>
              </a:ext>
            </a:extLst>
          </p:cNvPr>
          <p:cNvSpPr/>
          <p:nvPr/>
        </p:nvSpPr>
        <p:spPr>
          <a:xfrm rot="18461506" flipH="1" flipV="1">
            <a:off x="4158929" y="594926"/>
            <a:ext cx="358827" cy="998852"/>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Rectangle 12">
            <a:extLst>
              <a:ext uri="{FF2B5EF4-FFF2-40B4-BE49-F238E27FC236}">
                <a16:creationId xmlns:a16="http://schemas.microsoft.com/office/drawing/2014/main" id="{5A866727-F423-4C0A-820F-C242385B0195}"/>
              </a:ext>
            </a:extLst>
          </p:cNvPr>
          <p:cNvSpPr/>
          <p:nvPr/>
        </p:nvSpPr>
        <p:spPr>
          <a:xfrm rot="19572341">
            <a:off x="4518600" y="344499"/>
            <a:ext cx="339002" cy="1022659"/>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Rectangle 13">
            <a:extLst>
              <a:ext uri="{FF2B5EF4-FFF2-40B4-BE49-F238E27FC236}">
                <a16:creationId xmlns:a16="http://schemas.microsoft.com/office/drawing/2014/main" id="{2668A695-1CE2-41F7-AE49-A3D9AA35402F}"/>
              </a:ext>
            </a:extLst>
          </p:cNvPr>
          <p:cNvSpPr/>
          <p:nvPr/>
        </p:nvSpPr>
        <p:spPr>
          <a:xfrm rot="5078082" flipH="1" flipV="1">
            <a:off x="4621916" y="546229"/>
            <a:ext cx="1006282" cy="390941"/>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5" name="Freeform: Shape 14">
            <a:extLst>
              <a:ext uri="{FF2B5EF4-FFF2-40B4-BE49-F238E27FC236}">
                <a16:creationId xmlns:a16="http://schemas.microsoft.com/office/drawing/2014/main" id="{81595C8F-2622-44EE-B3AC-EA5AF2BC15B3}"/>
              </a:ext>
            </a:extLst>
          </p:cNvPr>
          <p:cNvSpPr/>
          <p:nvPr/>
        </p:nvSpPr>
        <p:spPr>
          <a:xfrm>
            <a:off x="8112303" y="281354"/>
            <a:ext cx="599863" cy="890954"/>
          </a:xfrm>
          <a:custGeom>
            <a:avLst/>
            <a:gdLst>
              <a:gd name="connsiteX0" fmla="*/ 152466 w 599863"/>
              <a:gd name="connsiteY0" fmla="*/ 574431 h 890954"/>
              <a:gd name="connsiteX1" fmla="*/ 105574 w 599863"/>
              <a:gd name="connsiteY1" fmla="*/ 515815 h 890954"/>
              <a:gd name="connsiteX2" fmla="*/ 82128 w 599863"/>
              <a:gd name="connsiteY2" fmla="*/ 445477 h 890954"/>
              <a:gd name="connsiteX3" fmla="*/ 70405 w 599863"/>
              <a:gd name="connsiteY3" fmla="*/ 410308 h 890954"/>
              <a:gd name="connsiteX4" fmla="*/ 58682 w 599863"/>
              <a:gd name="connsiteY4" fmla="*/ 375138 h 890954"/>
              <a:gd name="connsiteX5" fmla="*/ 35235 w 599863"/>
              <a:gd name="connsiteY5" fmla="*/ 328246 h 890954"/>
              <a:gd name="connsiteX6" fmla="*/ 66 w 599863"/>
              <a:gd name="connsiteY6" fmla="*/ 211015 h 890954"/>
              <a:gd name="connsiteX7" fmla="*/ 46959 w 599863"/>
              <a:gd name="connsiteY7" fmla="*/ 35169 h 890954"/>
              <a:gd name="connsiteX8" fmla="*/ 117297 w 599863"/>
              <a:gd name="connsiteY8" fmla="*/ 11723 h 890954"/>
              <a:gd name="connsiteX9" fmla="*/ 152466 w 599863"/>
              <a:gd name="connsiteY9" fmla="*/ 0 h 890954"/>
              <a:gd name="connsiteX10" fmla="*/ 293143 w 599863"/>
              <a:gd name="connsiteY10" fmla="*/ 23446 h 890954"/>
              <a:gd name="connsiteX11" fmla="*/ 328312 w 599863"/>
              <a:gd name="connsiteY11" fmla="*/ 46892 h 890954"/>
              <a:gd name="connsiteX12" fmla="*/ 351759 w 599863"/>
              <a:gd name="connsiteY12" fmla="*/ 82061 h 890954"/>
              <a:gd name="connsiteX13" fmla="*/ 363482 w 599863"/>
              <a:gd name="connsiteY13" fmla="*/ 117231 h 890954"/>
              <a:gd name="connsiteX14" fmla="*/ 410374 w 599863"/>
              <a:gd name="connsiteY14" fmla="*/ 187569 h 890954"/>
              <a:gd name="connsiteX15" fmla="*/ 433820 w 599863"/>
              <a:gd name="connsiteY15" fmla="*/ 257908 h 890954"/>
              <a:gd name="connsiteX16" fmla="*/ 445543 w 599863"/>
              <a:gd name="connsiteY16" fmla="*/ 304800 h 890954"/>
              <a:gd name="connsiteX17" fmla="*/ 468989 w 599863"/>
              <a:gd name="connsiteY17" fmla="*/ 375138 h 890954"/>
              <a:gd name="connsiteX18" fmla="*/ 480712 w 599863"/>
              <a:gd name="connsiteY18" fmla="*/ 410308 h 890954"/>
              <a:gd name="connsiteX19" fmla="*/ 504159 w 599863"/>
              <a:gd name="connsiteY19" fmla="*/ 504092 h 890954"/>
              <a:gd name="connsiteX20" fmla="*/ 527605 w 599863"/>
              <a:gd name="connsiteY20" fmla="*/ 574431 h 890954"/>
              <a:gd name="connsiteX21" fmla="*/ 539328 w 599863"/>
              <a:gd name="connsiteY21" fmla="*/ 609600 h 890954"/>
              <a:gd name="connsiteX22" fmla="*/ 586220 w 599863"/>
              <a:gd name="connsiteY22" fmla="*/ 679938 h 890954"/>
              <a:gd name="connsiteX23" fmla="*/ 597943 w 599863"/>
              <a:gd name="connsiteY23" fmla="*/ 715108 h 890954"/>
              <a:gd name="connsiteX24" fmla="*/ 527605 w 599863"/>
              <a:gd name="connsiteY24" fmla="*/ 762000 h 890954"/>
              <a:gd name="connsiteX25" fmla="*/ 457266 w 599863"/>
              <a:gd name="connsiteY25" fmla="*/ 797169 h 890954"/>
              <a:gd name="connsiteX26" fmla="*/ 433820 w 599863"/>
              <a:gd name="connsiteY26" fmla="*/ 832338 h 890954"/>
              <a:gd name="connsiteX27" fmla="*/ 398651 w 599863"/>
              <a:gd name="connsiteY27" fmla="*/ 844061 h 890954"/>
              <a:gd name="connsiteX28" fmla="*/ 386928 w 599863"/>
              <a:gd name="connsiteY28" fmla="*/ 879231 h 890954"/>
              <a:gd name="connsiteX29" fmla="*/ 351759 w 599863"/>
              <a:gd name="connsiteY29" fmla="*/ 890954 h 8909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99863" h="890954">
                <a:moveTo>
                  <a:pt x="152466" y="574431"/>
                </a:moveTo>
                <a:cubicBezTo>
                  <a:pt x="136835" y="554892"/>
                  <a:pt x="117556" y="537781"/>
                  <a:pt x="105574" y="515815"/>
                </a:cubicBezTo>
                <a:cubicBezTo>
                  <a:pt x="93740" y="494118"/>
                  <a:pt x="89943" y="468923"/>
                  <a:pt x="82128" y="445477"/>
                </a:cubicBezTo>
                <a:lnTo>
                  <a:pt x="70405" y="410308"/>
                </a:lnTo>
                <a:cubicBezTo>
                  <a:pt x="66497" y="398585"/>
                  <a:pt x="64209" y="386191"/>
                  <a:pt x="58682" y="375138"/>
                </a:cubicBezTo>
                <a:cubicBezTo>
                  <a:pt x="50866" y="359507"/>
                  <a:pt x="41725" y="344472"/>
                  <a:pt x="35235" y="328246"/>
                </a:cubicBezTo>
                <a:cubicBezTo>
                  <a:pt x="16208" y="280679"/>
                  <a:pt x="11581" y="257074"/>
                  <a:pt x="66" y="211015"/>
                </a:cubicBezTo>
                <a:cubicBezTo>
                  <a:pt x="5622" y="144339"/>
                  <a:pt x="-18826" y="71716"/>
                  <a:pt x="46959" y="35169"/>
                </a:cubicBezTo>
                <a:cubicBezTo>
                  <a:pt x="68563" y="23167"/>
                  <a:pt x="93851" y="19538"/>
                  <a:pt x="117297" y="11723"/>
                </a:cubicBezTo>
                <a:lnTo>
                  <a:pt x="152466" y="0"/>
                </a:lnTo>
                <a:cubicBezTo>
                  <a:pt x="173146" y="2585"/>
                  <a:pt x="261249" y="9777"/>
                  <a:pt x="293143" y="23446"/>
                </a:cubicBezTo>
                <a:cubicBezTo>
                  <a:pt x="306093" y="28996"/>
                  <a:pt x="316589" y="39077"/>
                  <a:pt x="328312" y="46892"/>
                </a:cubicBezTo>
                <a:cubicBezTo>
                  <a:pt x="336128" y="58615"/>
                  <a:pt x="345458" y="69459"/>
                  <a:pt x="351759" y="82061"/>
                </a:cubicBezTo>
                <a:cubicBezTo>
                  <a:pt x="357285" y="93114"/>
                  <a:pt x="357481" y="106429"/>
                  <a:pt x="363482" y="117231"/>
                </a:cubicBezTo>
                <a:cubicBezTo>
                  <a:pt x="377167" y="141864"/>
                  <a:pt x="401463" y="160836"/>
                  <a:pt x="410374" y="187569"/>
                </a:cubicBezTo>
                <a:cubicBezTo>
                  <a:pt x="418189" y="211015"/>
                  <a:pt x="427826" y="233931"/>
                  <a:pt x="433820" y="257908"/>
                </a:cubicBezTo>
                <a:cubicBezTo>
                  <a:pt x="437728" y="273539"/>
                  <a:pt x="440913" y="289368"/>
                  <a:pt x="445543" y="304800"/>
                </a:cubicBezTo>
                <a:cubicBezTo>
                  <a:pt x="452645" y="328472"/>
                  <a:pt x="461174" y="351692"/>
                  <a:pt x="468989" y="375138"/>
                </a:cubicBezTo>
                <a:cubicBezTo>
                  <a:pt x="472897" y="386861"/>
                  <a:pt x="477715" y="398320"/>
                  <a:pt x="480712" y="410308"/>
                </a:cubicBezTo>
                <a:cubicBezTo>
                  <a:pt x="488528" y="441569"/>
                  <a:pt x="493969" y="473522"/>
                  <a:pt x="504159" y="504092"/>
                </a:cubicBezTo>
                <a:lnTo>
                  <a:pt x="527605" y="574431"/>
                </a:lnTo>
                <a:cubicBezTo>
                  <a:pt x="531513" y="586154"/>
                  <a:pt x="532473" y="599318"/>
                  <a:pt x="539328" y="609600"/>
                </a:cubicBezTo>
                <a:lnTo>
                  <a:pt x="586220" y="679938"/>
                </a:lnTo>
                <a:cubicBezTo>
                  <a:pt x="590128" y="691661"/>
                  <a:pt x="605126" y="705052"/>
                  <a:pt x="597943" y="715108"/>
                </a:cubicBezTo>
                <a:cubicBezTo>
                  <a:pt x="581565" y="738038"/>
                  <a:pt x="551051" y="746369"/>
                  <a:pt x="527605" y="762000"/>
                </a:cubicBezTo>
                <a:cubicBezTo>
                  <a:pt x="482155" y="792300"/>
                  <a:pt x="505800" y="780991"/>
                  <a:pt x="457266" y="797169"/>
                </a:cubicBezTo>
                <a:cubicBezTo>
                  <a:pt x="449451" y="808892"/>
                  <a:pt x="444822" y="823536"/>
                  <a:pt x="433820" y="832338"/>
                </a:cubicBezTo>
                <a:cubicBezTo>
                  <a:pt x="424171" y="840057"/>
                  <a:pt x="407389" y="835323"/>
                  <a:pt x="398651" y="844061"/>
                </a:cubicBezTo>
                <a:cubicBezTo>
                  <a:pt x="389913" y="852799"/>
                  <a:pt x="395666" y="870493"/>
                  <a:pt x="386928" y="879231"/>
                </a:cubicBezTo>
                <a:cubicBezTo>
                  <a:pt x="378190" y="887969"/>
                  <a:pt x="351759" y="890954"/>
                  <a:pt x="351759" y="890954"/>
                </a:cubicBezTo>
              </a:path>
            </a:pathLst>
          </a:cu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Freeform: Shape 15">
            <a:extLst>
              <a:ext uri="{FF2B5EF4-FFF2-40B4-BE49-F238E27FC236}">
                <a16:creationId xmlns:a16="http://schemas.microsoft.com/office/drawing/2014/main" id="{BA754B60-8E5C-4C83-8F0D-7A1612F1FB40}"/>
              </a:ext>
            </a:extLst>
          </p:cNvPr>
          <p:cNvSpPr/>
          <p:nvPr/>
        </p:nvSpPr>
        <p:spPr>
          <a:xfrm>
            <a:off x="9366738" y="2203938"/>
            <a:ext cx="480793" cy="1160585"/>
          </a:xfrm>
          <a:custGeom>
            <a:avLst/>
            <a:gdLst>
              <a:gd name="connsiteX0" fmla="*/ 117231 w 480793"/>
              <a:gd name="connsiteY0" fmla="*/ 808893 h 1160585"/>
              <a:gd name="connsiteX1" fmla="*/ 82062 w 480793"/>
              <a:gd name="connsiteY1" fmla="*/ 820616 h 1160585"/>
              <a:gd name="connsiteX2" fmla="*/ 58616 w 480793"/>
              <a:gd name="connsiteY2" fmla="*/ 750277 h 1160585"/>
              <a:gd name="connsiteX3" fmla="*/ 35170 w 480793"/>
              <a:gd name="connsiteY3" fmla="*/ 633047 h 1160585"/>
              <a:gd name="connsiteX4" fmla="*/ 23447 w 480793"/>
              <a:gd name="connsiteY4" fmla="*/ 445477 h 1160585"/>
              <a:gd name="connsiteX5" fmla="*/ 11724 w 480793"/>
              <a:gd name="connsiteY5" fmla="*/ 375139 h 1160585"/>
              <a:gd name="connsiteX6" fmla="*/ 0 w 480793"/>
              <a:gd name="connsiteY6" fmla="*/ 293077 h 1160585"/>
              <a:gd name="connsiteX7" fmla="*/ 11724 w 480793"/>
              <a:gd name="connsiteY7" fmla="*/ 128954 h 1160585"/>
              <a:gd name="connsiteX8" fmla="*/ 128954 w 480793"/>
              <a:gd name="connsiteY8" fmla="*/ 11724 h 1160585"/>
              <a:gd name="connsiteX9" fmla="*/ 164124 w 480793"/>
              <a:gd name="connsiteY9" fmla="*/ 0 h 1160585"/>
              <a:gd name="connsiteX10" fmla="*/ 222739 w 480793"/>
              <a:gd name="connsiteY10" fmla="*/ 11724 h 1160585"/>
              <a:gd name="connsiteX11" fmla="*/ 257908 w 480793"/>
              <a:gd name="connsiteY11" fmla="*/ 23447 h 1160585"/>
              <a:gd name="connsiteX12" fmla="*/ 269631 w 480793"/>
              <a:gd name="connsiteY12" fmla="*/ 58616 h 1160585"/>
              <a:gd name="connsiteX13" fmla="*/ 293077 w 480793"/>
              <a:gd name="connsiteY13" fmla="*/ 93785 h 1160585"/>
              <a:gd name="connsiteX14" fmla="*/ 328247 w 480793"/>
              <a:gd name="connsiteY14" fmla="*/ 211016 h 1160585"/>
              <a:gd name="connsiteX15" fmla="*/ 339970 w 480793"/>
              <a:gd name="connsiteY15" fmla="*/ 246185 h 1160585"/>
              <a:gd name="connsiteX16" fmla="*/ 351693 w 480793"/>
              <a:gd name="connsiteY16" fmla="*/ 316524 h 1160585"/>
              <a:gd name="connsiteX17" fmla="*/ 375139 w 480793"/>
              <a:gd name="connsiteY17" fmla="*/ 398585 h 1160585"/>
              <a:gd name="connsiteX18" fmla="*/ 410308 w 480793"/>
              <a:gd name="connsiteY18" fmla="*/ 586154 h 1160585"/>
              <a:gd name="connsiteX19" fmla="*/ 422031 w 480793"/>
              <a:gd name="connsiteY19" fmla="*/ 633047 h 1160585"/>
              <a:gd name="connsiteX20" fmla="*/ 433754 w 480793"/>
              <a:gd name="connsiteY20" fmla="*/ 738554 h 1160585"/>
              <a:gd name="connsiteX21" fmla="*/ 457200 w 480793"/>
              <a:gd name="connsiteY21" fmla="*/ 832339 h 1160585"/>
              <a:gd name="connsiteX22" fmla="*/ 468924 w 480793"/>
              <a:gd name="connsiteY22" fmla="*/ 1078524 h 1160585"/>
              <a:gd name="connsiteX23" fmla="*/ 468924 w 480793"/>
              <a:gd name="connsiteY23" fmla="*/ 1160585 h 1160585"/>
              <a:gd name="connsiteX24" fmla="*/ 304800 w 480793"/>
              <a:gd name="connsiteY24" fmla="*/ 1148862 h 1160585"/>
              <a:gd name="connsiteX25" fmla="*/ 234462 w 480793"/>
              <a:gd name="connsiteY25" fmla="*/ 1137139 h 1160585"/>
              <a:gd name="connsiteX26" fmla="*/ 187570 w 480793"/>
              <a:gd name="connsiteY26" fmla="*/ 1125416 h 1160585"/>
              <a:gd name="connsiteX27" fmla="*/ 105508 w 480793"/>
              <a:gd name="connsiteY27" fmla="*/ 1125416 h 11605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480793" h="1160585">
                <a:moveTo>
                  <a:pt x="117231" y="808893"/>
                </a:moveTo>
                <a:cubicBezTo>
                  <a:pt x="105508" y="812801"/>
                  <a:pt x="90800" y="829354"/>
                  <a:pt x="82062" y="820616"/>
                </a:cubicBezTo>
                <a:cubicBezTo>
                  <a:pt x="64586" y="803140"/>
                  <a:pt x="64610" y="774254"/>
                  <a:pt x="58616" y="750277"/>
                </a:cubicBezTo>
                <a:cubicBezTo>
                  <a:pt x="48951" y="711616"/>
                  <a:pt x="35170" y="633047"/>
                  <a:pt x="35170" y="633047"/>
                </a:cubicBezTo>
                <a:cubicBezTo>
                  <a:pt x="31262" y="570524"/>
                  <a:pt x="29119" y="507865"/>
                  <a:pt x="23447" y="445477"/>
                </a:cubicBezTo>
                <a:cubicBezTo>
                  <a:pt x="21295" y="421805"/>
                  <a:pt x="15338" y="398632"/>
                  <a:pt x="11724" y="375139"/>
                </a:cubicBezTo>
                <a:cubicBezTo>
                  <a:pt x="7522" y="347829"/>
                  <a:pt x="3908" y="320431"/>
                  <a:pt x="0" y="293077"/>
                </a:cubicBezTo>
                <a:cubicBezTo>
                  <a:pt x="3908" y="238369"/>
                  <a:pt x="-1579" y="182163"/>
                  <a:pt x="11724" y="128954"/>
                </a:cubicBezTo>
                <a:cubicBezTo>
                  <a:pt x="23092" y="83482"/>
                  <a:pt x="86325" y="25935"/>
                  <a:pt x="128954" y="11724"/>
                </a:cubicBezTo>
                <a:lnTo>
                  <a:pt x="164124" y="0"/>
                </a:lnTo>
                <a:cubicBezTo>
                  <a:pt x="183662" y="3908"/>
                  <a:pt x="203409" y="6891"/>
                  <a:pt x="222739" y="11724"/>
                </a:cubicBezTo>
                <a:cubicBezTo>
                  <a:pt x="234727" y="14721"/>
                  <a:pt x="249170" y="14709"/>
                  <a:pt x="257908" y="23447"/>
                </a:cubicBezTo>
                <a:cubicBezTo>
                  <a:pt x="266646" y="32185"/>
                  <a:pt x="264105" y="47563"/>
                  <a:pt x="269631" y="58616"/>
                </a:cubicBezTo>
                <a:cubicBezTo>
                  <a:pt x="275932" y="71218"/>
                  <a:pt x="287355" y="80910"/>
                  <a:pt x="293077" y="93785"/>
                </a:cubicBezTo>
                <a:cubicBezTo>
                  <a:pt x="315366" y="143935"/>
                  <a:pt x="314606" y="163273"/>
                  <a:pt x="328247" y="211016"/>
                </a:cubicBezTo>
                <a:cubicBezTo>
                  <a:pt x="331642" y="222898"/>
                  <a:pt x="336062" y="234462"/>
                  <a:pt x="339970" y="246185"/>
                </a:cubicBezTo>
                <a:cubicBezTo>
                  <a:pt x="343878" y="269631"/>
                  <a:pt x="347031" y="293216"/>
                  <a:pt x="351693" y="316524"/>
                </a:cubicBezTo>
                <a:cubicBezTo>
                  <a:pt x="359053" y="353324"/>
                  <a:pt x="363966" y="365066"/>
                  <a:pt x="375139" y="398585"/>
                </a:cubicBezTo>
                <a:cubicBezTo>
                  <a:pt x="390859" y="524346"/>
                  <a:pt x="379221" y="461804"/>
                  <a:pt x="410308" y="586154"/>
                </a:cubicBezTo>
                <a:lnTo>
                  <a:pt x="422031" y="633047"/>
                </a:lnTo>
                <a:cubicBezTo>
                  <a:pt x="425939" y="668216"/>
                  <a:pt x="427605" y="703707"/>
                  <a:pt x="433754" y="738554"/>
                </a:cubicBezTo>
                <a:cubicBezTo>
                  <a:pt x="439354" y="770287"/>
                  <a:pt x="457200" y="832339"/>
                  <a:pt x="457200" y="832339"/>
                </a:cubicBezTo>
                <a:cubicBezTo>
                  <a:pt x="461108" y="914401"/>
                  <a:pt x="462372" y="996631"/>
                  <a:pt x="468924" y="1078524"/>
                </a:cubicBezTo>
                <a:cubicBezTo>
                  <a:pt x="475572" y="1161620"/>
                  <a:pt x="491933" y="1091558"/>
                  <a:pt x="468924" y="1160585"/>
                </a:cubicBezTo>
                <a:cubicBezTo>
                  <a:pt x="414216" y="1156677"/>
                  <a:pt x="359375" y="1154319"/>
                  <a:pt x="304800" y="1148862"/>
                </a:cubicBezTo>
                <a:cubicBezTo>
                  <a:pt x="281149" y="1146497"/>
                  <a:pt x="257770" y="1141801"/>
                  <a:pt x="234462" y="1137139"/>
                </a:cubicBezTo>
                <a:cubicBezTo>
                  <a:pt x="218663" y="1133979"/>
                  <a:pt x="203616" y="1126875"/>
                  <a:pt x="187570" y="1125416"/>
                </a:cubicBezTo>
                <a:cubicBezTo>
                  <a:pt x="160328" y="1122940"/>
                  <a:pt x="132862" y="1125416"/>
                  <a:pt x="105508" y="1125416"/>
                </a:cubicBezTo>
              </a:path>
            </a:pathLst>
          </a:cu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Freeform: Shape 16">
            <a:extLst>
              <a:ext uri="{FF2B5EF4-FFF2-40B4-BE49-F238E27FC236}">
                <a16:creationId xmlns:a16="http://schemas.microsoft.com/office/drawing/2014/main" id="{F6030110-86D7-417A-9C9F-517F47BD86CC}"/>
              </a:ext>
            </a:extLst>
          </p:cNvPr>
          <p:cNvSpPr/>
          <p:nvPr/>
        </p:nvSpPr>
        <p:spPr>
          <a:xfrm>
            <a:off x="1820949" y="878963"/>
            <a:ext cx="621364" cy="698755"/>
          </a:xfrm>
          <a:custGeom>
            <a:avLst/>
            <a:gdLst>
              <a:gd name="connsiteX0" fmla="*/ 621364 w 621364"/>
              <a:gd name="connsiteY0" fmla="*/ 328246 h 698755"/>
              <a:gd name="connsiteX1" fmla="*/ 609641 w 621364"/>
              <a:gd name="connsiteY1" fmla="*/ 269631 h 698755"/>
              <a:gd name="connsiteX2" fmla="*/ 597918 w 621364"/>
              <a:gd name="connsiteY2" fmla="*/ 46892 h 698755"/>
              <a:gd name="connsiteX3" fmla="*/ 574471 w 621364"/>
              <a:gd name="connsiteY3" fmla="*/ 23446 h 698755"/>
              <a:gd name="connsiteX4" fmla="*/ 504133 w 621364"/>
              <a:gd name="connsiteY4" fmla="*/ 0 h 698755"/>
              <a:gd name="connsiteX5" fmla="*/ 480687 w 621364"/>
              <a:gd name="connsiteY5" fmla="*/ 117231 h 698755"/>
              <a:gd name="connsiteX6" fmla="*/ 504133 w 621364"/>
              <a:gd name="connsiteY6" fmla="*/ 152400 h 698755"/>
              <a:gd name="connsiteX7" fmla="*/ 468964 w 621364"/>
              <a:gd name="connsiteY7" fmla="*/ 140677 h 698755"/>
              <a:gd name="connsiteX8" fmla="*/ 433795 w 621364"/>
              <a:gd name="connsiteY8" fmla="*/ 117231 h 698755"/>
              <a:gd name="connsiteX9" fmla="*/ 363456 w 621364"/>
              <a:gd name="connsiteY9" fmla="*/ 93785 h 698755"/>
              <a:gd name="connsiteX10" fmla="*/ 293118 w 621364"/>
              <a:gd name="connsiteY10" fmla="*/ 58615 h 698755"/>
              <a:gd name="connsiteX11" fmla="*/ 257948 w 621364"/>
              <a:gd name="connsiteY11" fmla="*/ 117231 h 698755"/>
              <a:gd name="connsiteX12" fmla="*/ 269671 w 621364"/>
              <a:gd name="connsiteY12" fmla="*/ 199292 h 698755"/>
              <a:gd name="connsiteX13" fmla="*/ 293118 w 621364"/>
              <a:gd name="connsiteY13" fmla="*/ 222739 h 698755"/>
              <a:gd name="connsiteX14" fmla="*/ 328287 w 621364"/>
              <a:gd name="connsiteY14" fmla="*/ 234462 h 698755"/>
              <a:gd name="connsiteX15" fmla="*/ 164164 w 621364"/>
              <a:gd name="connsiteY15" fmla="*/ 222739 h 698755"/>
              <a:gd name="connsiteX16" fmla="*/ 70379 w 621364"/>
              <a:gd name="connsiteY16" fmla="*/ 234462 h 698755"/>
              <a:gd name="connsiteX17" fmla="*/ 82102 w 621364"/>
              <a:gd name="connsiteY17" fmla="*/ 351692 h 698755"/>
              <a:gd name="connsiteX18" fmla="*/ 152441 w 621364"/>
              <a:gd name="connsiteY18" fmla="*/ 375139 h 698755"/>
              <a:gd name="connsiteX19" fmla="*/ 117271 w 621364"/>
              <a:gd name="connsiteY19" fmla="*/ 410308 h 698755"/>
              <a:gd name="connsiteX20" fmla="*/ 46933 w 621364"/>
              <a:gd name="connsiteY20" fmla="*/ 433754 h 698755"/>
              <a:gd name="connsiteX21" fmla="*/ 11764 w 621364"/>
              <a:gd name="connsiteY21" fmla="*/ 562708 h 698755"/>
              <a:gd name="connsiteX22" fmla="*/ 117271 w 621364"/>
              <a:gd name="connsiteY22" fmla="*/ 550985 h 698755"/>
              <a:gd name="connsiteX23" fmla="*/ 140718 w 621364"/>
              <a:gd name="connsiteY23" fmla="*/ 527539 h 698755"/>
              <a:gd name="connsiteX24" fmla="*/ 105548 w 621364"/>
              <a:gd name="connsiteY24" fmla="*/ 515815 h 698755"/>
              <a:gd name="connsiteX25" fmla="*/ 11764 w 621364"/>
              <a:gd name="connsiteY25" fmla="*/ 597877 h 698755"/>
              <a:gd name="connsiteX26" fmla="*/ 41 w 621364"/>
              <a:gd name="connsiteY26" fmla="*/ 633046 h 698755"/>
              <a:gd name="connsiteX27" fmla="*/ 23487 w 621364"/>
              <a:gd name="connsiteY27" fmla="*/ 668215 h 698755"/>
              <a:gd name="connsiteX28" fmla="*/ 175887 w 621364"/>
              <a:gd name="connsiteY28" fmla="*/ 679939 h 698755"/>
              <a:gd name="connsiteX29" fmla="*/ 234502 w 621364"/>
              <a:gd name="connsiteY29" fmla="*/ 633046 h 698755"/>
              <a:gd name="connsiteX30" fmla="*/ 316564 w 621364"/>
              <a:gd name="connsiteY30" fmla="*/ 621323 h 6987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621364" h="698755">
                <a:moveTo>
                  <a:pt x="621364" y="328246"/>
                </a:moveTo>
                <a:cubicBezTo>
                  <a:pt x="617456" y="308708"/>
                  <a:pt x="611296" y="289487"/>
                  <a:pt x="609641" y="269631"/>
                </a:cubicBezTo>
                <a:cubicBezTo>
                  <a:pt x="603467" y="195539"/>
                  <a:pt x="608433" y="120494"/>
                  <a:pt x="597918" y="46892"/>
                </a:cubicBezTo>
                <a:cubicBezTo>
                  <a:pt x="596355" y="35950"/>
                  <a:pt x="584357" y="28389"/>
                  <a:pt x="574471" y="23446"/>
                </a:cubicBezTo>
                <a:cubicBezTo>
                  <a:pt x="552366" y="12394"/>
                  <a:pt x="504133" y="0"/>
                  <a:pt x="504133" y="0"/>
                </a:cubicBezTo>
                <a:cubicBezTo>
                  <a:pt x="440668" y="21155"/>
                  <a:pt x="452498" y="4475"/>
                  <a:pt x="480687" y="117231"/>
                </a:cubicBezTo>
                <a:cubicBezTo>
                  <a:pt x="484104" y="130900"/>
                  <a:pt x="510434" y="139798"/>
                  <a:pt x="504133" y="152400"/>
                </a:cubicBezTo>
                <a:cubicBezTo>
                  <a:pt x="498607" y="163453"/>
                  <a:pt x="480017" y="146203"/>
                  <a:pt x="468964" y="140677"/>
                </a:cubicBezTo>
                <a:cubicBezTo>
                  <a:pt x="456362" y="134376"/>
                  <a:pt x="446670" y="122953"/>
                  <a:pt x="433795" y="117231"/>
                </a:cubicBezTo>
                <a:cubicBezTo>
                  <a:pt x="411211" y="107194"/>
                  <a:pt x="384020" y="107494"/>
                  <a:pt x="363456" y="93785"/>
                </a:cubicBezTo>
                <a:cubicBezTo>
                  <a:pt x="318005" y="63484"/>
                  <a:pt x="341653" y="74795"/>
                  <a:pt x="293118" y="58615"/>
                </a:cubicBezTo>
                <a:cubicBezTo>
                  <a:pt x="274545" y="77188"/>
                  <a:pt x="257948" y="86794"/>
                  <a:pt x="257948" y="117231"/>
                </a:cubicBezTo>
                <a:cubicBezTo>
                  <a:pt x="257948" y="144862"/>
                  <a:pt x="260933" y="173079"/>
                  <a:pt x="269671" y="199292"/>
                </a:cubicBezTo>
                <a:cubicBezTo>
                  <a:pt x="273166" y="209778"/>
                  <a:pt x="283640" y="217052"/>
                  <a:pt x="293118" y="222739"/>
                </a:cubicBezTo>
                <a:cubicBezTo>
                  <a:pt x="303714" y="229097"/>
                  <a:pt x="340644" y="234462"/>
                  <a:pt x="328287" y="234462"/>
                </a:cubicBezTo>
                <a:cubicBezTo>
                  <a:pt x="273440" y="234462"/>
                  <a:pt x="218872" y="226647"/>
                  <a:pt x="164164" y="222739"/>
                </a:cubicBezTo>
                <a:cubicBezTo>
                  <a:pt x="132902" y="226647"/>
                  <a:pt x="87293" y="207883"/>
                  <a:pt x="70379" y="234462"/>
                </a:cubicBezTo>
                <a:cubicBezTo>
                  <a:pt x="49295" y="267594"/>
                  <a:pt x="62314" y="317770"/>
                  <a:pt x="82102" y="351692"/>
                </a:cubicBezTo>
                <a:cubicBezTo>
                  <a:pt x="94555" y="373040"/>
                  <a:pt x="152441" y="375139"/>
                  <a:pt x="152441" y="375139"/>
                </a:cubicBezTo>
                <a:cubicBezTo>
                  <a:pt x="140718" y="386862"/>
                  <a:pt x="131764" y="402257"/>
                  <a:pt x="117271" y="410308"/>
                </a:cubicBezTo>
                <a:cubicBezTo>
                  <a:pt x="95667" y="422310"/>
                  <a:pt x="46933" y="433754"/>
                  <a:pt x="46933" y="433754"/>
                </a:cubicBezTo>
                <a:cubicBezTo>
                  <a:pt x="-11012" y="520671"/>
                  <a:pt x="-5485" y="476461"/>
                  <a:pt x="11764" y="562708"/>
                </a:cubicBezTo>
                <a:cubicBezTo>
                  <a:pt x="46933" y="558800"/>
                  <a:pt x="83132" y="560295"/>
                  <a:pt x="117271" y="550985"/>
                </a:cubicBezTo>
                <a:cubicBezTo>
                  <a:pt x="127934" y="548077"/>
                  <a:pt x="144213" y="538025"/>
                  <a:pt x="140718" y="527539"/>
                </a:cubicBezTo>
                <a:cubicBezTo>
                  <a:pt x="136810" y="515816"/>
                  <a:pt x="117271" y="519723"/>
                  <a:pt x="105548" y="515815"/>
                </a:cubicBezTo>
                <a:cubicBezTo>
                  <a:pt x="52795" y="550984"/>
                  <a:pt x="36187" y="549031"/>
                  <a:pt x="11764" y="597877"/>
                </a:cubicBezTo>
                <a:cubicBezTo>
                  <a:pt x="6238" y="608930"/>
                  <a:pt x="3949" y="621323"/>
                  <a:pt x="41" y="633046"/>
                </a:cubicBezTo>
                <a:cubicBezTo>
                  <a:pt x="7856" y="644769"/>
                  <a:pt x="14686" y="657213"/>
                  <a:pt x="23487" y="668215"/>
                </a:cubicBezTo>
                <a:cubicBezTo>
                  <a:pt x="67392" y="723097"/>
                  <a:pt x="75212" y="689091"/>
                  <a:pt x="175887" y="679939"/>
                </a:cubicBezTo>
                <a:cubicBezTo>
                  <a:pt x="264288" y="650470"/>
                  <a:pt x="158748" y="693649"/>
                  <a:pt x="234502" y="633046"/>
                </a:cubicBezTo>
                <a:cubicBezTo>
                  <a:pt x="255334" y="616380"/>
                  <a:pt x="294206" y="621323"/>
                  <a:pt x="316564" y="621323"/>
                </a:cubicBezTo>
              </a:path>
            </a:pathLst>
          </a:cu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8" name="Freeform: Shape 17">
            <a:extLst>
              <a:ext uri="{FF2B5EF4-FFF2-40B4-BE49-F238E27FC236}">
                <a16:creationId xmlns:a16="http://schemas.microsoft.com/office/drawing/2014/main" id="{28FB3B21-9180-456E-97C2-8E63BB3FDB82}"/>
              </a:ext>
            </a:extLst>
          </p:cNvPr>
          <p:cNvSpPr/>
          <p:nvPr/>
        </p:nvSpPr>
        <p:spPr>
          <a:xfrm>
            <a:off x="1758462" y="4935415"/>
            <a:ext cx="820620" cy="808893"/>
          </a:xfrm>
          <a:custGeom>
            <a:avLst/>
            <a:gdLst>
              <a:gd name="connsiteX0" fmla="*/ 398584 w 820620"/>
              <a:gd name="connsiteY0" fmla="*/ 0 h 808893"/>
              <a:gd name="connsiteX1" fmla="*/ 82061 w 820620"/>
              <a:gd name="connsiteY1" fmla="*/ 11723 h 808893"/>
              <a:gd name="connsiteX2" fmla="*/ 46892 w 820620"/>
              <a:gd name="connsiteY2" fmla="*/ 23447 h 808893"/>
              <a:gd name="connsiteX3" fmla="*/ 0 w 820620"/>
              <a:gd name="connsiteY3" fmla="*/ 93785 h 808893"/>
              <a:gd name="connsiteX4" fmla="*/ 11723 w 820620"/>
              <a:gd name="connsiteY4" fmla="*/ 152400 h 808893"/>
              <a:gd name="connsiteX5" fmla="*/ 35169 w 820620"/>
              <a:gd name="connsiteY5" fmla="*/ 175847 h 808893"/>
              <a:gd name="connsiteX6" fmla="*/ 234461 w 820620"/>
              <a:gd name="connsiteY6" fmla="*/ 164123 h 808893"/>
              <a:gd name="connsiteX7" fmla="*/ 269630 w 820620"/>
              <a:gd name="connsiteY7" fmla="*/ 152400 h 808893"/>
              <a:gd name="connsiteX8" fmla="*/ 246184 w 820620"/>
              <a:gd name="connsiteY8" fmla="*/ 175847 h 808893"/>
              <a:gd name="connsiteX9" fmla="*/ 211015 w 820620"/>
              <a:gd name="connsiteY9" fmla="*/ 199293 h 808893"/>
              <a:gd name="connsiteX10" fmla="*/ 175846 w 820620"/>
              <a:gd name="connsiteY10" fmla="*/ 328247 h 808893"/>
              <a:gd name="connsiteX11" fmla="*/ 211015 w 820620"/>
              <a:gd name="connsiteY11" fmla="*/ 351693 h 808893"/>
              <a:gd name="connsiteX12" fmla="*/ 269630 w 820620"/>
              <a:gd name="connsiteY12" fmla="*/ 339970 h 808893"/>
              <a:gd name="connsiteX13" fmla="*/ 339969 w 820620"/>
              <a:gd name="connsiteY13" fmla="*/ 257908 h 808893"/>
              <a:gd name="connsiteX14" fmla="*/ 363415 w 820620"/>
              <a:gd name="connsiteY14" fmla="*/ 187570 h 808893"/>
              <a:gd name="connsiteX15" fmla="*/ 386861 w 820620"/>
              <a:gd name="connsiteY15" fmla="*/ 164123 h 808893"/>
              <a:gd name="connsiteX16" fmla="*/ 363415 w 820620"/>
              <a:gd name="connsiteY16" fmla="*/ 199293 h 808893"/>
              <a:gd name="connsiteX17" fmla="*/ 316523 w 820620"/>
              <a:gd name="connsiteY17" fmla="*/ 281354 h 808893"/>
              <a:gd name="connsiteX18" fmla="*/ 304800 w 820620"/>
              <a:gd name="connsiteY18" fmla="*/ 339970 h 808893"/>
              <a:gd name="connsiteX19" fmla="*/ 281353 w 820620"/>
              <a:gd name="connsiteY19" fmla="*/ 375139 h 808893"/>
              <a:gd name="connsiteX20" fmla="*/ 257907 w 820620"/>
              <a:gd name="connsiteY20" fmla="*/ 445477 h 808893"/>
              <a:gd name="connsiteX21" fmla="*/ 246184 w 820620"/>
              <a:gd name="connsiteY21" fmla="*/ 480647 h 808893"/>
              <a:gd name="connsiteX22" fmla="*/ 234461 w 820620"/>
              <a:gd name="connsiteY22" fmla="*/ 527539 h 808893"/>
              <a:gd name="connsiteX23" fmla="*/ 246184 w 820620"/>
              <a:gd name="connsiteY23" fmla="*/ 597877 h 808893"/>
              <a:gd name="connsiteX24" fmla="*/ 281353 w 820620"/>
              <a:gd name="connsiteY24" fmla="*/ 574431 h 808893"/>
              <a:gd name="connsiteX25" fmla="*/ 316523 w 820620"/>
              <a:gd name="connsiteY25" fmla="*/ 539262 h 808893"/>
              <a:gd name="connsiteX26" fmla="*/ 339969 w 820620"/>
              <a:gd name="connsiteY26" fmla="*/ 468923 h 808893"/>
              <a:gd name="connsiteX27" fmla="*/ 375138 w 820620"/>
              <a:gd name="connsiteY27" fmla="*/ 386862 h 808893"/>
              <a:gd name="connsiteX28" fmla="*/ 386861 w 820620"/>
              <a:gd name="connsiteY28" fmla="*/ 433754 h 808893"/>
              <a:gd name="connsiteX29" fmla="*/ 398584 w 820620"/>
              <a:gd name="connsiteY29" fmla="*/ 468923 h 808893"/>
              <a:gd name="connsiteX30" fmla="*/ 433753 w 820620"/>
              <a:gd name="connsiteY30" fmla="*/ 574431 h 808893"/>
              <a:gd name="connsiteX31" fmla="*/ 468923 w 820620"/>
              <a:gd name="connsiteY31" fmla="*/ 656493 h 808893"/>
              <a:gd name="connsiteX32" fmla="*/ 504092 w 820620"/>
              <a:gd name="connsiteY32" fmla="*/ 668216 h 808893"/>
              <a:gd name="connsiteX33" fmla="*/ 562707 w 820620"/>
              <a:gd name="connsiteY33" fmla="*/ 586154 h 808893"/>
              <a:gd name="connsiteX34" fmla="*/ 574430 w 820620"/>
              <a:gd name="connsiteY34" fmla="*/ 550985 h 808893"/>
              <a:gd name="connsiteX35" fmla="*/ 586153 w 820620"/>
              <a:gd name="connsiteY35" fmla="*/ 515816 h 808893"/>
              <a:gd name="connsiteX36" fmla="*/ 633046 w 820620"/>
              <a:gd name="connsiteY36" fmla="*/ 644770 h 808893"/>
              <a:gd name="connsiteX37" fmla="*/ 679938 w 820620"/>
              <a:gd name="connsiteY37" fmla="*/ 715108 h 808893"/>
              <a:gd name="connsiteX38" fmla="*/ 691661 w 820620"/>
              <a:gd name="connsiteY38" fmla="*/ 762000 h 808893"/>
              <a:gd name="connsiteX39" fmla="*/ 750276 w 820620"/>
              <a:gd name="connsiteY39" fmla="*/ 808893 h 808893"/>
              <a:gd name="connsiteX40" fmla="*/ 797169 w 820620"/>
              <a:gd name="connsiteY40" fmla="*/ 797170 h 808893"/>
              <a:gd name="connsiteX41" fmla="*/ 820615 w 820620"/>
              <a:gd name="connsiteY41" fmla="*/ 726831 h 808893"/>
              <a:gd name="connsiteX42" fmla="*/ 797169 w 820620"/>
              <a:gd name="connsiteY42" fmla="*/ 504093 h 808893"/>
              <a:gd name="connsiteX43" fmla="*/ 773723 w 820620"/>
              <a:gd name="connsiteY43" fmla="*/ 468923 h 808893"/>
              <a:gd name="connsiteX44" fmla="*/ 762000 w 820620"/>
              <a:gd name="connsiteY44" fmla="*/ 433754 h 808893"/>
              <a:gd name="connsiteX45" fmla="*/ 703384 w 820620"/>
              <a:gd name="connsiteY45" fmla="*/ 386862 h 808893"/>
              <a:gd name="connsiteX46" fmla="*/ 679938 w 820620"/>
              <a:gd name="connsiteY46" fmla="*/ 351693 h 8088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820620" h="808893">
                <a:moveTo>
                  <a:pt x="398584" y="0"/>
                </a:moveTo>
                <a:cubicBezTo>
                  <a:pt x="293076" y="3908"/>
                  <a:pt x="187407" y="4700"/>
                  <a:pt x="82061" y="11723"/>
                </a:cubicBezTo>
                <a:cubicBezTo>
                  <a:pt x="69731" y="12545"/>
                  <a:pt x="55630" y="14709"/>
                  <a:pt x="46892" y="23447"/>
                </a:cubicBezTo>
                <a:cubicBezTo>
                  <a:pt x="26967" y="43372"/>
                  <a:pt x="0" y="93785"/>
                  <a:pt x="0" y="93785"/>
                </a:cubicBezTo>
                <a:cubicBezTo>
                  <a:pt x="3908" y="113323"/>
                  <a:pt x="3874" y="134086"/>
                  <a:pt x="11723" y="152400"/>
                </a:cubicBezTo>
                <a:cubicBezTo>
                  <a:pt x="16077" y="162559"/>
                  <a:pt x="24131" y="175266"/>
                  <a:pt x="35169" y="175847"/>
                </a:cubicBezTo>
                <a:lnTo>
                  <a:pt x="234461" y="164123"/>
                </a:lnTo>
                <a:cubicBezTo>
                  <a:pt x="246184" y="160215"/>
                  <a:pt x="260893" y="143662"/>
                  <a:pt x="269630" y="152400"/>
                </a:cubicBezTo>
                <a:cubicBezTo>
                  <a:pt x="277445" y="160216"/>
                  <a:pt x="254815" y="168942"/>
                  <a:pt x="246184" y="175847"/>
                </a:cubicBezTo>
                <a:cubicBezTo>
                  <a:pt x="235182" y="184649"/>
                  <a:pt x="222738" y="191478"/>
                  <a:pt x="211015" y="199293"/>
                </a:cubicBezTo>
                <a:cubicBezTo>
                  <a:pt x="177464" y="249619"/>
                  <a:pt x="141347" y="267874"/>
                  <a:pt x="175846" y="328247"/>
                </a:cubicBezTo>
                <a:cubicBezTo>
                  <a:pt x="182836" y="340480"/>
                  <a:pt x="199292" y="343878"/>
                  <a:pt x="211015" y="351693"/>
                </a:cubicBezTo>
                <a:cubicBezTo>
                  <a:pt x="230553" y="347785"/>
                  <a:pt x="252212" y="349647"/>
                  <a:pt x="269630" y="339970"/>
                </a:cubicBezTo>
                <a:cubicBezTo>
                  <a:pt x="286775" y="330445"/>
                  <a:pt x="329571" y="281303"/>
                  <a:pt x="339969" y="257908"/>
                </a:cubicBezTo>
                <a:cubicBezTo>
                  <a:pt x="350006" y="235324"/>
                  <a:pt x="345940" y="205046"/>
                  <a:pt x="363415" y="187570"/>
                </a:cubicBezTo>
                <a:cubicBezTo>
                  <a:pt x="371230" y="179754"/>
                  <a:pt x="386861" y="153070"/>
                  <a:pt x="386861" y="164123"/>
                </a:cubicBezTo>
                <a:cubicBezTo>
                  <a:pt x="386861" y="178213"/>
                  <a:pt x="371230" y="187570"/>
                  <a:pt x="363415" y="199293"/>
                </a:cubicBezTo>
                <a:cubicBezTo>
                  <a:pt x="325045" y="352771"/>
                  <a:pt x="386366" y="141666"/>
                  <a:pt x="316523" y="281354"/>
                </a:cubicBezTo>
                <a:cubicBezTo>
                  <a:pt x="307612" y="299176"/>
                  <a:pt x="311796" y="321313"/>
                  <a:pt x="304800" y="339970"/>
                </a:cubicBezTo>
                <a:cubicBezTo>
                  <a:pt x="299853" y="353162"/>
                  <a:pt x="289169" y="363416"/>
                  <a:pt x="281353" y="375139"/>
                </a:cubicBezTo>
                <a:lnTo>
                  <a:pt x="257907" y="445477"/>
                </a:lnTo>
                <a:cubicBezTo>
                  <a:pt x="253999" y="457200"/>
                  <a:pt x="249181" y="468659"/>
                  <a:pt x="246184" y="480647"/>
                </a:cubicBezTo>
                <a:lnTo>
                  <a:pt x="234461" y="527539"/>
                </a:lnTo>
                <a:cubicBezTo>
                  <a:pt x="238369" y="550985"/>
                  <a:pt x="229376" y="581069"/>
                  <a:pt x="246184" y="597877"/>
                </a:cubicBezTo>
                <a:cubicBezTo>
                  <a:pt x="256147" y="607840"/>
                  <a:pt x="270529" y="583451"/>
                  <a:pt x="281353" y="574431"/>
                </a:cubicBezTo>
                <a:cubicBezTo>
                  <a:pt x="294089" y="563817"/>
                  <a:pt x="304800" y="550985"/>
                  <a:pt x="316523" y="539262"/>
                </a:cubicBezTo>
                <a:cubicBezTo>
                  <a:pt x="324338" y="515816"/>
                  <a:pt x="328916" y="491028"/>
                  <a:pt x="339969" y="468923"/>
                </a:cubicBezTo>
                <a:cubicBezTo>
                  <a:pt x="368941" y="410978"/>
                  <a:pt x="357889" y="438610"/>
                  <a:pt x="375138" y="386862"/>
                </a:cubicBezTo>
                <a:cubicBezTo>
                  <a:pt x="379046" y="402493"/>
                  <a:pt x="382435" y="418262"/>
                  <a:pt x="386861" y="433754"/>
                </a:cubicBezTo>
                <a:cubicBezTo>
                  <a:pt x="390256" y="445636"/>
                  <a:pt x="395903" y="456860"/>
                  <a:pt x="398584" y="468923"/>
                </a:cubicBezTo>
                <a:cubicBezTo>
                  <a:pt x="419643" y="563689"/>
                  <a:pt x="392961" y="513243"/>
                  <a:pt x="433753" y="574431"/>
                </a:cubicBezTo>
                <a:cubicBezTo>
                  <a:pt x="440793" y="602591"/>
                  <a:pt x="443623" y="636253"/>
                  <a:pt x="468923" y="656493"/>
                </a:cubicBezTo>
                <a:cubicBezTo>
                  <a:pt x="478572" y="664212"/>
                  <a:pt x="492369" y="664308"/>
                  <a:pt x="504092" y="668216"/>
                </a:cubicBezTo>
                <a:cubicBezTo>
                  <a:pt x="562707" y="648678"/>
                  <a:pt x="535353" y="668216"/>
                  <a:pt x="562707" y="586154"/>
                </a:cubicBezTo>
                <a:lnTo>
                  <a:pt x="574430" y="550985"/>
                </a:lnTo>
                <a:lnTo>
                  <a:pt x="586153" y="515816"/>
                </a:lnTo>
                <a:cubicBezTo>
                  <a:pt x="650964" y="613029"/>
                  <a:pt x="552461" y="456736"/>
                  <a:pt x="633046" y="644770"/>
                </a:cubicBezTo>
                <a:cubicBezTo>
                  <a:pt x="644146" y="670670"/>
                  <a:pt x="679938" y="715108"/>
                  <a:pt x="679938" y="715108"/>
                </a:cubicBezTo>
                <a:cubicBezTo>
                  <a:pt x="683846" y="730739"/>
                  <a:pt x="684456" y="747589"/>
                  <a:pt x="691661" y="762000"/>
                </a:cubicBezTo>
                <a:cubicBezTo>
                  <a:pt x="700014" y="778706"/>
                  <a:pt x="737849" y="800609"/>
                  <a:pt x="750276" y="808893"/>
                </a:cubicBezTo>
                <a:cubicBezTo>
                  <a:pt x="765907" y="804985"/>
                  <a:pt x="786683" y="809403"/>
                  <a:pt x="797169" y="797170"/>
                </a:cubicBezTo>
                <a:cubicBezTo>
                  <a:pt x="813253" y="778405"/>
                  <a:pt x="820615" y="726831"/>
                  <a:pt x="820615" y="726831"/>
                </a:cubicBezTo>
                <a:cubicBezTo>
                  <a:pt x="819539" y="709619"/>
                  <a:pt x="826450" y="562655"/>
                  <a:pt x="797169" y="504093"/>
                </a:cubicBezTo>
                <a:cubicBezTo>
                  <a:pt x="790868" y="491491"/>
                  <a:pt x="780024" y="481525"/>
                  <a:pt x="773723" y="468923"/>
                </a:cubicBezTo>
                <a:cubicBezTo>
                  <a:pt x="768197" y="457870"/>
                  <a:pt x="768358" y="444350"/>
                  <a:pt x="762000" y="433754"/>
                </a:cubicBezTo>
                <a:cubicBezTo>
                  <a:pt x="750864" y="415195"/>
                  <a:pt x="719356" y="397510"/>
                  <a:pt x="703384" y="386862"/>
                </a:cubicBezTo>
                <a:lnTo>
                  <a:pt x="679938" y="351693"/>
                </a:lnTo>
              </a:path>
            </a:pathLst>
          </a:cu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Oval 18">
            <a:extLst>
              <a:ext uri="{FF2B5EF4-FFF2-40B4-BE49-F238E27FC236}">
                <a16:creationId xmlns:a16="http://schemas.microsoft.com/office/drawing/2014/main" id="{6A61D8FD-D515-4A0A-A9EC-396B7D58BD3F}"/>
              </a:ext>
            </a:extLst>
          </p:cNvPr>
          <p:cNvSpPr/>
          <p:nvPr/>
        </p:nvSpPr>
        <p:spPr>
          <a:xfrm>
            <a:off x="4356923" y="2447712"/>
            <a:ext cx="1009795" cy="69218"/>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Oval 19">
            <a:extLst>
              <a:ext uri="{FF2B5EF4-FFF2-40B4-BE49-F238E27FC236}">
                <a16:creationId xmlns:a16="http://schemas.microsoft.com/office/drawing/2014/main" id="{ABCAF183-B2E6-4A0E-A1D2-4668126AC8A1}"/>
              </a:ext>
            </a:extLst>
          </p:cNvPr>
          <p:cNvSpPr/>
          <p:nvPr/>
        </p:nvSpPr>
        <p:spPr>
          <a:xfrm>
            <a:off x="5614508" y="2263150"/>
            <a:ext cx="1020754" cy="81733"/>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Arc 20">
            <a:extLst>
              <a:ext uri="{FF2B5EF4-FFF2-40B4-BE49-F238E27FC236}">
                <a16:creationId xmlns:a16="http://schemas.microsoft.com/office/drawing/2014/main" id="{69904537-988F-4230-8481-4897F2AC6CD7}"/>
              </a:ext>
            </a:extLst>
          </p:cNvPr>
          <p:cNvSpPr/>
          <p:nvPr/>
        </p:nvSpPr>
        <p:spPr>
          <a:xfrm rot="6709569">
            <a:off x="4884420" y="2080291"/>
            <a:ext cx="1630589" cy="1226325"/>
          </a:xfrm>
          <a:prstGeom prst="arc">
            <a:avLst/>
          </a:prstGeom>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22" name="Freeform: Shape 21">
            <a:extLst>
              <a:ext uri="{FF2B5EF4-FFF2-40B4-BE49-F238E27FC236}">
                <a16:creationId xmlns:a16="http://schemas.microsoft.com/office/drawing/2014/main" id="{D823D331-F22F-402D-AE81-B45063A2679C}"/>
              </a:ext>
            </a:extLst>
          </p:cNvPr>
          <p:cNvSpPr/>
          <p:nvPr/>
        </p:nvSpPr>
        <p:spPr>
          <a:xfrm>
            <a:off x="3540369" y="2426677"/>
            <a:ext cx="152400" cy="860936"/>
          </a:xfrm>
          <a:custGeom>
            <a:avLst/>
            <a:gdLst>
              <a:gd name="connsiteX0" fmla="*/ 152400 w 152400"/>
              <a:gd name="connsiteY0" fmla="*/ 0 h 860936"/>
              <a:gd name="connsiteX1" fmla="*/ 128954 w 152400"/>
              <a:gd name="connsiteY1" fmla="*/ 58615 h 860936"/>
              <a:gd name="connsiteX2" fmla="*/ 93785 w 152400"/>
              <a:gd name="connsiteY2" fmla="*/ 128954 h 860936"/>
              <a:gd name="connsiteX3" fmla="*/ 58616 w 152400"/>
              <a:gd name="connsiteY3" fmla="*/ 152400 h 860936"/>
              <a:gd name="connsiteX4" fmla="*/ 35169 w 152400"/>
              <a:gd name="connsiteY4" fmla="*/ 281354 h 860936"/>
              <a:gd name="connsiteX5" fmla="*/ 23446 w 152400"/>
              <a:gd name="connsiteY5" fmla="*/ 351692 h 860936"/>
              <a:gd name="connsiteX6" fmla="*/ 11723 w 152400"/>
              <a:gd name="connsiteY6" fmla="*/ 386861 h 860936"/>
              <a:gd name="connsiteX7" fmla="*/ 0 w 152400"/>
              <a:gd name="connsiteY7" fmla="*/ 433754 h 860936"/>
              <a:gd name="connsiteX8" fmla="*/ 11723 w 152400"/>
              <a:gd name="connsiteY8" fmla="*/ 773723 h 860936"/>
              <a:gd name="connsiteX9" fmla="*/ 23446 w 152400"/>
              <a:gd name="connsiteY9" fmla="*/ 820615 h 8609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2400" h="860936">
                <a:moveTo>
                  <a:pt x="152400" y="0"/>
                </a:moveTo>
                <a:cubicBezTo>
                  <a:pt x="144585" y="19538"/>
                  <a:pt x="136343" y="38911"/>
                  <a:pt x="128954" y="58615"/>
                </a:cubicBezTo>
                <a:cubicBezTo>
                  <a:pt x="117512" y="89127"/>
                  <a:pt x="118685" y="104054"/>
                  <a:pt x="93785" y="128954"/>
                </a:cubicBezTo>
                <a:cubicBezTo>
                  <a:pt x="83822" y="138917"/>
                  <a:pt x="70339" y="144585"/>
                  <a:pt x="58616" y="152400"/>
                </a:cubicBezTo>
                <a:cubicBezTo>
                  <a:pt x="24072" y="359663"/>
                  <a:pt x="67939" y="101123"/>
                  <a:pt x="35169" y="281354"/>
                </a:cubicBezTo>
                <a:cubicBezTo>
                  <a:pt x="30917" y="304740"/>
                  <a:pt x="28602" y="328489"/>
                  <a:pt x="23446" y="351692"/>
                </a:cubicBezTo>
                <a:cubicBezTo>
                  <a:pt x="20765" y="363755"/>
                  <a:pt x="15118" y="374979"/>
                  <a:pt x="11723" y="386861"/>
                </a:cubicBezTo>
                <a:cubicBezTo>
                  <a:pt x="7297" y="402353"/>
                  <a:pt x="3908" y="418123"/>
                  <a:pt x="0" y="433754"/>
                </a:cubicBezTo>
                <a:cubicBezTo>
                  <a:pt x="3908" y="547077"/>
                  <a:pt x="4650" y="660553"/>
                  <a:pt x="11723" y="773723"/>
                </a:cubicBezTo>
                <a:cubicBezTo>
                  <a:pt x="24682" y="981064"/>
                  <a:pt x="23446" y="743262"/>
                  <a:pt x="23446" y="820615"/>
                </a:cubicBezTo>
              </a:path>
            </a:pathLst>
          </a:cu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3" name="Freeform: Shape 22">
            <a:extLst>
              <a:ext uri="{FF2B5EF4-FFF2-40B4-BE49-F238E27FC236}">
                <a16:creationId xmlns:a16="http://schemas.microsoft.com/office/drawing/2014/main" id="{50A2E7E7-7975-43A0-9788-F38C3EE35D8D}"/>
              </a:ext>
            </a:extLst>
          </p:cNvPr>
          <p:cNvSpPr/>
          <p:nvPr/>
        </p:nvSpPr>
        <p:spPr>
          <a:xfrm>
            <a:off x="8112369" y="468923"/>
            <a:ext cx="164123" cy="0"/>
          </a:xfrm>
          <a:custGeom>
            <a:avLst/>
            <a:gdLst>
              <a:gd name="connsiteX0" fmla="*/ 0 w 164123"/>
              <a:gd name="connsiteY0" fmla="*/ 0 h 0"/>
              <a:gd name="connsiteX1" fmla="*/ 164123 w 164123"/>
              <a:gd name="connsiteY1" fmla="*/ 0 h 0"/>
            </a:gdLst>
            <a:ahLst/>
            <a:cxnLst>
              <a:cxn ang="0">
                <a:pos x="connsiteX0" y="connsiteY0"/>
              </a:cxn>
              <a:cxn ang="0">
                <a:pos x="connsiteX1" y="connsiteY1"/>
              </a:cxn>
            </a:cxnLst>
            <a:rect l="l" t="t" r="r" b="b"/>
            <a:pathLst>
              <a:path w="164123">
                <a:moveTo>
                  <a:pt x="0" y="0"/>
                </a:moveTo>
                <a:lnTo>
                  <a:pt x="164123" y="0"/>
                </a:lnTo>
              </a:path>
            </a:pathLst>
          </a:cu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4" name="Freeform: Shape 23">
            <a:extLst>
              <a:ext uri="{FF2B5EF4-FFF2-40B4-BE49-F238E27FC236}">
                <a16:creationId xmlns:a16="http://schemas.microsoft.com/office/drawing/2014/main" id="{9AE05493-8AEF-4C4E-801E-50D9009D0B02}"/>
              </a:ext>
            </a:extLst>
          </p:cNvPr>
          <p:cNvSpPr/>
          <p:nvPr/>
        </p:nvSpPr>
        <p:spPr>
          <a:xfrm>
            <a:off x="9366738" y="2438400"/>
            <a:ext cx="152400" cy="0"/>
          </a:xfrm>
          <a:custGeom>
            <a:avLst/>
            <a:gdLst>
              <a:gd name="connsiteX0" fmla="*/ 0 w 152400"/>
              <a:gd name="connsiteY0" fmla="*/ 0 h 0"/>
              <a:gd name="connsiteX1" fmla="*/ 152400 w 152400"/>
              <a:gd name="connsiteY1" fmla="*/ 0 h 0"/>
            </a:gdLst>
            <a:ahLst/>
            <a:cxnLst>
              <a:cxn ang="0">
                <a:pos x="connsiteX0" y="connsiteY0"/>
              </a:cxn>
              <a:cxn ang="0">
                <a:pos x="connsiteX1" y="connsiteY1"/>
              </a:cxn>
            </a:cxnLst>
            <a:rect l="l" t="t" r="r" b="b"/>
            <a:pathLst>
              <a:path w="152400">
                <a:moveTo>
                  <a:pt x="0" y="0"/>
                </a:moveTo>
                <a:lnTo>
                  <a:pt x="152400" y="0"/>
                </a:lnTo>
              </a:path>
            </a:pathLst>
          </a:cu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5" name="Freeform: Shape 24">
            <a:extLst>
              <a:ext uri="{FF2B5EF4-FFF2-40B4-BE49-F238E27FC236}">
                <a16:creationId xmlns:a16="http://schemas.microsoft.com/office/drawing/2014/main" id="{5FFDAB75-8FCA-40A9-A7A5-C7BFF0F81577}"/>
              </a:ext>
            </a:extLst>
          </p:cNvPr>
          <p:cNvSpPr/>
          <p:nvPr/>
        </p:nvSpPr>
        <p:spPr>
          <a:xfrm>
            <a:off x="8159262" y="620364"/>
            <a:ext cx="164123" cy="12682"/>
          </a:xfrm>
          <a:custGeom>
            <a:avLst/>
            <a:gdLst>
              <a:gd name="connsiteX0" fmla="*/ 0 w 164123"/>
              <a:gd name="connsiteY0" fmla="*/ 959 h 12682"/>
              <a:gd name="connsiteX1" fmla="*/ 58615 w 164123"/>
              <a:gd name="connsiteY1" fmla="*/ 12682 h 12682"/>
              <a:gd name="connsiteX2" fmla="*/ 105507 w 164123"/>
              <a:gd name="connsiteY2" fmla="*/ 959 h 12682"/>
              <a:gd name="connsiteX3" fmla="*/ 164123 w 164123"/>
              <a:gd name="connsiteY3" fmla="*/ 959 h 12682"/>
            </a:gdLst>
            <a:ahLst/>
            <a:cxnLst>
              <a:cxn ang="0">
                <a:pos x="connsiteX0" y="connsiteY0"/>
              </a:cxn>
              <a:cxn ang="0">
                <a:pos x="connsiteX1" y="connsiteY1"/>
              </a:cxn>
              <a:cxn ang="0">
                <a:pos x="connsiteX2" y="connsiteY2"/>
              </a:cxn>
              <a:cxn ang="0">
                <a:pos x="connsiteX3" y="connsiteY3"/>
              </a:cxn>
            </a:cxnLst>
            <a:rect l="l" t="t" r="r" b="b"/>
            <a:pathLst>
              <a:path w="164123" h="12682">
                <a:moveTo>
                  <a:pt x="0" y="959"/>
                </a:moveTo>
                <a:cubicBezTo>
                  <a:pt x="19538" y="4867"/>
                  <a:pt x="38690" y="12682"/>
                  <a:pt x="58615" y="12682"/>
                </a:cubicBezTo>
                <a:cubicBezTo>
                  <a:pt x="74727" y="12682"/>
                  <a:pt x="89494" y="2738"/>
                  <a:pt x="105507" y="959"/>
                </a:cubicBezTo>
                <a:cubicBezTo>
                  <a:pt x="124926" y="-1199"/>
                  <a:pt x="144584" y="959"/>
                  <a:pt x="164123" y="959"/>
                </a:cubicBezTo>
              </a:path>
            </a:pathLst>
          </a:cu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Freeform: Shape 25">
            <a:extLst>
              <a:ext uri="{FF2B5EF4-FFF2-40B4-BE49-F238E27FC236}">
                <a16:creationId xmlns:a16="http://schemas.microsoft.com/office/drawing/2014/main" id="{4E0A4C5E-8CBB-4791-8516-86D78B98D0F3}"/>
              </a:ext>
            </a:extLst>
          </p:cNvPr>
          <p:cNvSpPr/>
          <p:nvPr/>
        </p:nvSpPr>
        <p:spPr>
          <a:xfrm>
            <a:off x="9378462" y="2614246"/>
            <a:ext cx="152400" cy="0"/>
          </a:xfrm>
          <a:custGeom>
            <a:avLst/>
            <a:gdLst>
              <a:gd name="connsiteX0" fmla="*/ 0 w 152400"/>
              <a:gd name="connsiteY0" fmla="*/ 0 h 0"/>
              <a:gd name="connsiteX1" fmla="*/ 152400 w 152400"/>
              <a:gd name="connsiteY1" fmla="*/ 0 h 0"/>
            </a:gdLst>
            <a:ahLst/>
            <a:cxnLst>
              <a:cxn ang="0">
                <a:pos x="connsiteX0" y="connsiteY0"/>
              </a:cxn>
              <a:cxn ang="0">
                <a:pos x="connsiteX1" y="connsiteY1"/>
              </a:cxn>
            </a:cxnLst>
            <a:rect l="l" t="t" r="r" b="b"/>
            <a:pathLst>
              <a:path w="152400">
                <a:moveTo>
                  <a:pt x="0" y="0"/>
                </a:moveTo>
                <a:lnTo>
                  <a:pt x="152400" y="0"/>
                </a:lnTo>
              </a:path>
            </a:pathLst>
          </a:cu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7" name="TextBox 26">
            <a:extLst>
              <a:ext uri="{FF2B5EF4-FFF2-40B4-BE49-F238E27FC236}">
                <a16:creationId xmlns:a16="http://schemas.microsoft.com/office/drawing/2014/main" id="{BA44A4FC-8FB7-40C5-B91B-77EF69219434}"/>
              </a:ext>
            </a:extLst>
          </p:cNvPr>
          <p:cNvSpPr txBox="1"/>
          <p:nvPr/>
        </p:nvSpPr>
        <p:spPr>
          <a:xfrm>
            <a:off x="9472245" y="982390"/>
            <a:ext cx="3634154" cy="1015663"/>
          </a:xfrm>
          <a:prstGeom prst="rect">
            <a:avLst/>
          </a:prstGeom>
          <a:noFill/>
        </p:spPr>
        <p:txBody>
          <a:bodyPr wrap="square" rtlCol="0">
            <a:spAutoFit/>
          </a:bodyPr>
          <a:lstStyle/>
          <a:p>
            <a:r>
              <a:rPr lang="en-GB" sz="6000" dirty="0">
                <a:solidFill>
                  <a:srgbClr val="FF0000"/>
                </a:solidFill>
              </a:rPr>
              <a:t>MR BEAT</a:t>
            </a:r>
          </a:p>
        </p:txBody>
      </p:sp>
      <p:sp>
        <p:nvSpPr>
          <p:cNvPr id="28" name="TextBox 27">
            <a:extLst>
              <a:ext uri="{FF2B5EF4-FFF2-40B4-BE49-F238E27FC236}">
                <a16:creationId xmlns:a16="http://schemas.microsoft.com/office/drawing/2014/main" id="{3DD46A16-1CF7-4017-9F89-E6DB9C3032E4}"/>
              </a:ext>
            </a:extLst>
          </p:cNvPr>
          <p:cNvSpPr txBox="1"/>
          <p:nvPr/>
        </p:nvSpPr>
        <p:spPr>
          <a:xfrm>
            <a:off x="3059723" y="5250448"/>
            <a:ext cx="8909539" cy="1446550"/>
          </a:xfrm>
          <a:prstGeom prst="rect">
            <a:avLst/>
          </a:prstGeom>
          <a:noFill/>
        </p:spPr>
        <p:txBody>
          <a:bodyPr wrap="square" rtlCol="0">
            <a:spAutoFit/>
          </a:bodyPr>
          <a:lstStyle/>
          <a:p>
            <a:r>
              <a:rPr lang="en-GB" sz="4400" dirty="0"/>
              <a:t>Veins carry blood to the heart……Arteries carry blood away from the heart</a:t>
            </a:r>
          </a:p>
        </p:txBody>
      </p:sp>
      <p:cxnSp>
        <p:nvCxnSpPr>
          <p:cNvPr id="43" name="Straight Arrow Connector 42">
            <a:extLst>
              <a:ext uri="{FF2B5EF4-FFF2-40B4-BE49-F238E27FC236}">
                <a16:creationId xmlns:a16="http://schemas.microsoft.com/office/drawing/2014/main" id="{CE5501BA-8D60-4FF7-B36B-2DA8E88A65B9}"/>
              </a:ext>
            </a:extLst>
          </p:cNvPr>
          <p:cNvCxnSpPr/>
          <p:nvPr/>
        </p:nvCxnSpPr>
        <p:spPr>
          <a:xfrm>
            <a:off x="7737231" y="2426677"/>
            <a:ext cx="0"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44" name="TextBox 43">
            <a:extLst>
              <a:ext uri="{FF2B5EF4-FFF2-40B4-BE49-F238E27FC236}">
                <a16:creationId xmlns:a16="http://schemas.microsoft.com/office/drawing/2014/main" id="{28183E87-57E4-4726-9EED-2E69F4AE8A4D}"/>
              </a:ext>
            </a:extLst>
          </p:cNvPr>
          <p:cNvSpPr txBox="1"/>
          <p:nvPr/>
        </p:nvSpPr>
        <p:spPr>
          <a:xfrm>
            <a:off x="1060870" y="509577"/>
            <a:ext cx="944088" cy="707886"/>
          </a:xfrm>
          <a:prstGeom prst="rect">
            <a:avLst/>
          </a:prstGeom>
          <a:noFill/>
        </p:spPr>
        <p:txBody>
          <a:bodyPr wrap="square" rtlCol="0">
            <a:spAutoFit/>
          </a:bodyPr>
          <a:lstStyle/>
          <a:p>
            <a:r>
              <a:rPr lang="en-GB" sz="4000" b="1" dirty="0"/>
              <a:t>1A: in</a:t>
            </a:r>
          </a:p>
        </p:txBody>
      </p:sp>
      <p:sp>
        <p:nvSpPr>
          <p:cNvPr id="45" name="TextBox 44">
            <a:extLst>
              <a:ext uri="{FF2B5EF4-FFF2-40B4-BE49-F238E27FC236}">
                <a16:creationId xmlns:a16="http://schemas.microsoft.com/office/drawing/2014/main" id="{41D129FD-7395-4A61-8268-A096DDD2B76F}"/>
              </a:ext>
            </a:extLst>
          </p:cNvPr>
          <p:cNvSpPr txBox="1"/>
          <p:nvPr/>
        </p:nvSpPr>
        <p:spPr>
          <a:xfrm>
            <a:off x="1137062" y="5187785"/>
            <a:ext cx="1234795" cy="707886"/>
          </a:xfrm>
          <a:prstGeom prst="rect">
            <a:avLst/>
          </a:prstGeom>
          <a:noFill/>
        </p:spPr>
        <p:txBody>
          <a:bodyPr wrap="square" rtlCol="0">
            <a:spAutoFit/>
          </a:bodyPr>
          <a:lstStyle/>
          <a:p>
            <a:r>
              <a:rPr lang="en-GB" sz="4000" b="1" dirty="0"/>
              <a:t>1B: in</a:t>
            </a:r>
          </a:p>
        </p:txBody>
      </p:sp>
      <p:sp>
        <p:nvSpPr>
          <p:cNvPr id="46" name="TextBox 45">
            <a:extLst>
              <a:ext uri="{FF2B5EF4-FFF2-40B4-BE49-F238E27FC236}">
                <a16:creationId xmlns:a16="http://schemas.microsoft.com/office/drawing/2014/main" id="{652E2DF7-AF90-4A5A-AA5A-1E0B1E595604}"/>
              </a:ext>
            </a:extLst>
          </p:cNvPr>
          <p:cNvSpPr txBox="1"/>
          <p:nvPr/>
        </p:nvSpPr>
        <p:spPr>
          <a:xfrm>
            <a:off x="8868579" y="336614"/>
            <a:ext cx="1248435" cy="707886"/>
          </a:xfrm>
          <a:prstGeom prst="rect">
            <a:avLst/>
          </a:prstGeom>
          <a:noFill/>
        </p:spPr>
        <p:txBody>
          <a:bodyPr wrap="square" rtlCol="0">
            <a:spAutoFit/>
          </a:bodyPr>
          <a:lstStyle/>
          <a:p>
            <a:r>
              <a:rPr lang="en-GB" sz="4000" b="1" dirty="0"/>
              <a:t>2: out</a:t>
            </a:r>
          </a:p>
        </p:txBody>
      </p:sp>
      <p:sp>
        <p:nvSpPr>
          <p:cNvPr id="47" name="TextBox 46">
            <a:extLst>
              <a:ext uri="{FF2B5EF4-FFF2-40B4-BE49-F238E27FC236}">
                <a16:creationId xmlns:a16="http://schemas.microsoft.com/office/drawing/2014/main" id="{B1AED615-07CB-4CDA-86DA-C6494299402E}"/>
              </a:ext>
            </a:extLst>
          </p:cNvPr>
          <p:cNvSpPr txBox="1"/>
          <p:nvPr/>
        </p:nvSpPr>
        <p:spPr>
          <a:xfrm>
            <a:off x="9999785" y="2693453"/>
            <a:ext cx="867507" cy="769441"/>
          </a:xfrm>
          <a:prstGeom prst="rect">
            <a:avLst/>
          </a:prstGeom>
          <a:noFill/>
        </p:spPr>
        <p:txBody>
          <a:bodyPr wrap="square" rtlCol="0">
            <a:spAutoFit/>
          </a:bodyPr>
          <a:lstStyle/>
          <a:p>
            <a:r>
              <a:rPr lang="en-GB" sz="4400" b="1" dirty="0"/>
              <a:t>3: in</a:t>
            </a:r>
          </a:p>
        </p:txBody>
      </p:sp>
      <p:sp>
        <p:nvSpPr>
          <p:cNvPr id="48" name="TextBox 47">
            <a:extLst>
              <a:ext uri="{FF2B5EF4-FFF2-40B4-BE49-F238E27FC236}">
                <a16:creationId xmlns:a16="http://schemas.microsoft.com/office/drawing/2014/main" id="{A6944F67-26FC-4E9C-84F1-FCC2721C2796}"/>
              </a:ext>
            </a:extLst>
          </p:cNvPr>
          <p:cNvSpPr txBox="1"/>
          <p:nvPr/>
        </p:nvSpPr>
        <p:spPr>
          <a:xfrm>
            <a:off x="3324648" y="151121"/>
            <a:ext cx="937281" cy="646331"/>
          </a:xfrm>
          <a:prstGeom prst="rect">
            <a:avLst/>
          </a:prstGeom>
          <a:noFill/>
        </p:spPr>
        <p:txBody>
          <a:bodyPr wrap="square" rtlCol="0">
            <a:spAutoFit/>
          </a:bodyPr>
          <a:lstStyle/>
          <a:p>
            <a:r>
              <a:rPr lang="en-GB" sz="3600" b="1" dirty="0"/>
              <a:t>4: out</a:t>
            </a:r>
          </a:p>
        </p:txBody>
      </p:sp>
    </p:spTree>
    <p:extLst>
      <p:ext uri="{BB962C8B-B14F-4D97-AF65-F5344CB8AC3E}">
        <p14:creationId xmlns:p14="http://schemas.microsoft.com/office/powerpoint/2010/main" val="394754710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106495-8F61-4D6A-AF81-74B8F8036080}"/>
              </a:ext>
            </a:extLst>
          </p:cNvPr>
          <p:cNvSpPr>
            <a:spLocks noGrp="1"/>
          </p:cNvSpPr>
          <p:nvPr>
            <p:ph type="title"/>
          </p:nvPr>
        </p:nvSpPr>
        <p:spPr>
          <a:xfrm>
            <a:off x="838200" y="15027"/>
            <a:ext cx="10515600" cy="1325563"/>
          </a:xfrm>
        </p:spPr>
        <p:txBody>
          <a:bodyPr>
            <a:normAutofit/>
          </a:bodyPr>
          <a:lstStyle/>
          <a:p>
            <a:r>
              <a:rPr lang="en-GB" sz="5400" dirty="0">
                <a:latin typeface="Aldhabi" panose="01000000000000000000" pitchFamily="2" charset="-78"/>
                <a:cs typeface="Aldhabi" panose="01000000000000000000" pitchFamily="2" charset="-78"/>
              </a:rPr>
              <a:t>We now have a Mr Beat </a:t>
            </a:r>
          </a:p>
        </p:txBody>
      </p:sp>
      <p:sp>
        <p:nvSpPr>
          <p:cNvPr id="4" name="Text Box 2">
            <a:extLst>
              <a:ext uri="{FF2B5EF4-FFF2-40B4-BE49-F238E27FC236}">
                <a16:creationId xmlns:a16="http://schemas.microsoft.com/office/drawing/2014/main" id="{02CC5905-8387-4B30-A58C-6035520C8A18}"/>
              </a:ext>
            </a:extLst>
          </p:cNvPr>
          <p:cNvSpPr txBox="1">
            <a:spLocks noGrp="1" noChangeArrowheads="1"/>
          </p:cNvSpPr>
          <p:nvPr>
            <p:ph idx="1"/>
          </p:nvPr>
        </p:nvSpPr>
        <p:spPr bwMode="auto">
          <a:xfrm>
            <a:off x="515815" y="1507353"/>
            <a:ext cx="11043139" cy="4913589"/>
          </a:xfrm>
          <a:prstGeom prst="rect">
            <a:avLst/>
          </a:prstGeom>
          <a:solidFill>
            <a:srgbClr val="FFFFFF"/>
          </a:solidFill>
          <a:ln w="9525">
            <a:solidFill>
              <a:srgbClr val="000000"/>
            </a:solidFill>
            <a:miter lim="800000"/>
            <a:headEnd/>
            <a:tailEnd/>
          </a:ln>
        </p:spPr>
        <p:txBody>
          <a:bodyPr rot="0" vert="horz" wrap="square" lIns="91440" tIns="45720" rIns="91440" bIns="45720" anchor="t" anchorCtr="0">
            <a:spAutoFit/>
          </a:bodyPr>
          <a:lstStyle/>
          <a:p>
            <a:pPr>
              <a:lnSpc>
                <a:spcPct val="107000"/>
              </a:lnSpc>
              <a:spcAft>
                <a:spcPts val="800"/>
              </a:spcAft>
            </a:pPr>
            <a:r>
              <a:rPr lang="en-GB" dirty="0">
                <a:effectLst/>
                <a:latin typeface="Calibri" panose="020F0502020204030204" pitchFamily="34" charset="0"/>
                <a:ea typeface="Calibri" panose="020F0502020204030204" pitchFamily="34" charset="0"/>
                <a:cs typeface="Times New Roman" panose="02020603050405020304" pitchFamily="18" charset="0"/>
              </a:rPr>
              <a:t>This helps us bring the heart to </a:t>
            </a:r>
            <a:r>
              <a:rPr lang="en-GB" i="1" dirty="0">
                <a:effectLst/>
                <a:latin typeface="Calibri" panose="020F0502020204030204" pitchFamily="34" charset="0"/>
                <a:ea typeface="Calibri" panose="020F0502020204030204" pitchFamily="34" charset="0"/>
                <a:cs typeface="Times New Roman" panose="02020603050405020304" pitchFamily="18" charset="0"/>
              </a:rPr>
              <a:t>life</a:t>
            </a:r>
            <a:r>
              <a:rPr lang="en-GB" dirty="0">
                <a:effectLst/>
                <a:latin typeface="Calibri" panose="020F0502020204030204" pitchFamily="34" charset="0"/>
                <a:ea typeface="Calibri" panose="020F0502020204030204" pitchFamily="34" charset="0"/>
                <a:cs typeface="Times New Roman" panose="02020603050405020304" pitchFamily="18" charset="0"/>
              </a:rPr>
              <a:t> and associate his body parts with the functions.</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dirty="0">
                <a:effectLst/>
                <a:latin typeface="Calibri" panose="020F0502020204030204" pitchFamily="34" charset="0"/>
                <a:ea typeface="Calibri" panose="020F0502020204030204" pitchFamily="34" charset="0"/>
                <a:cs typeface="Times New Roman" panose="02020603050405020304" pitchFamily="18" charset="0"/>
              </a:rPr>
              <a:t>His arms (blood vessels-VEINS) are blue because they bring in</a:t>
            </a:r>
            <a:r>
              <a:rPr lang="en-GB" dirty="0">
                <a:solidFill>
                  <a:srgbClr val="0070C0"/>
                </a:solidFill>
                <a:effectLst/>
                <a:latin typeface="Calibri" panose="020F0502020204030204" pitchFamily="34" charset="0"/>
                <a:ea typeface="Calibri" panose="020F0502020204030204" pitchFamily="34" charset="0"/>
                <a:cs typeface="Times New Roman" panose="02020603050405020304" pitchFamily="18" charset="0"/>
              </a:rPr>
              <a:t> </a:t>
            </a:r>
            <a:r>
              <a:rPr lang="en-GB" dirty="0" err="1">
                <a:solidFill>
                  <a:srgbClr val="0070C0"/>
                </a:solidFill>
                <a:effectLst/>
                <a:latin typeface="Calibri" panose="020F0502020204030204" pitchFamily="34" charset="0"/>
                <a:ea typeface="Calibri" panose="020F0502020204030204" pitchFamily="34" charset="0"/>
                <a:cs typeface="Times New Roman" panose="02020603050405020304" pitchFamily="18" charset="0"/>
              </a:rPr>
              <a:t>deoxygented</a:t>
            </a:r>
            <a:r>
              <a:rPr lang="en-GB" dirty="0">
                <a:solidFill>
                  <a:srgbClr val="0070C0"/>
                </a:solidFill>
                <a:effectLst/>
                <a:latin typeface="Calibri" panose="020F0502020204030204" pitchFamily="34" charset="0"/>
                <a:ea typeface="Calibri" panose="020F0502020204030204" pitchFamily="34" charset="0"/>
                <a:cs typeface="Times New Roman" panose="02020603050405020304" pitchFamily="18" charset="0"/>
              </a:rPr>
              <a:t> </a:t>
            </a:r>
            <a:r>
              <a:rPr lang="en-GB" dirty="0">
                <a:effectLst/>
                <a:latin typeface="Calibri" panose="020F0502020204030204" pitchFamily="34" charset="0"/>
                <a:ea typeface="Calibri" panose="020F0502020204030204" pitchFamily="34" charset="0"/>
                <a:cs typeface="Times New Roman" panose="02020603050405020304" pitchFamily="18" charset="0"/>
              </a:rPr>
              <a:t>blood from the body.</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dirty="0">
                <a:effectLst/>
                <a:latin typeface="Calibri" panose="020F0502020204030204" pitchFamily="34" charset="0"/>
                <a:ea typeface="Calibri" panose="020F0502020204030204" pitchFamily="34" charset="0"/>
                <a:cs typeface="Times New Roman" panose="02020603050405020304" pitchFamily="18" charset="0"/>
              </a:rPr>
              <a:t>His leg (blood vessel- </a:t>
            </a:r>
            <a:r>
              <a:rPr lang="en-GB" dirty="0">
                <a:latin typeface="Calibri" panose="020F0502020204030204" pitchFamily="34" charset="0"/>
                <a:ea typeface="Calibri" panose="020F0502020204030204" pitchFamily="34" charset="0"/>
                <a:cs typeface="Times New Roman" panose="02020603050405020304" pitchFamily="18" charset="0"/>
              </a:rPr>
              <a:t>ARTERY</a:t>
            </a:r>
            <a:r>
              <a:rPr lang="en-GB" dirty="0">
                <a:effectLst/>
                <a:latin typeface="Calibri" panose="020F0502020204030204" pitchFamily="34" charset="0"/>
                <a:ea typeface="Calibri" panose="020F0502020204030204" pitchFamily="34" charset="0"/>
                <a:cs typeface="Times New Roman" panose="02020603050405020304" pitchFamily="18" charset="0"/>
              </a:rPr>
              <a:t>) is blue because the </a:t>
            </a:r>
            <a:r>
              <a:rPr lang="en-GB" dirty="0">
                <a:solidFill>
                  <a:srgbClr val="0070C0"/>
                </a:solidFill>
                <a:effectLst/>
                <a:latin typeface="Calibri" panose="020F0502020204030204" pitchFamily="34" charset="0"/>
                <a:ea typeface="Calibri" panose="020F0502020204030204" pitchFamily="34" charset="0"/>
                <a:cs typeface="Times New Roman" panose="02020603050405020304" pitchFamily="18" charset="0"/>
              </a:rPr>
              <a:t>deoxygenated</a:t>
            </a:r>
            <a:r>
              <a:rPr lang="en-GB" dirty="0">
                <a:effectLst/>
                <a:latin typeface="Calibri" panose="020F0502020204030204" pitchFamily="34" charset="0"/>
                <a:ea typeface="Calibri" panose="020F0502020204030204" pitchFamily="34" charset="0"/>
                <a:cs typeface="Times New Roman" panose="02020603050405020304" pitchFamily="18" charset="0"/>
              </a:rPr>
              <a:t> blood passes through the heart to get to the </a:t>
            </a:r>
            <a:r>
              <a:rPr lang="en-GB" dirty="0">
                <a:solidFill>
                  <a:srgbClr val="7030A0"/>
                </a:solidFill>
                <a:effectLst/>
                <a:latin typeface="Calibri" panose="020F0502020204030204" pitchFamily="34" charset="0"/>
                <a:ea typeface="Calibri" panose="020F0502020204030204" pitchFamily="34" charset="0"/>
                <a:cs typeface="Times New Roman" panose="02020603050405020304" pitchFamily="18" charset="0"/>
              </a:rPr>
              <a:t>lungs.</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dirty="0">
                <a:effectLst/>
                <a:latin typeface="Calibri" panose="020F0502020204030204" pitchFamily="34" charset="0"/>
                <a:ea typeface="Calibri" panose="020F0502020204030204" pitchFamily="34" charset="0"/>
                <a:cs typeface="Times New Roman" panose="02020603050405020304" pitchFamily="18" charset="0"/>
              </a:rPr>
              <a:t>His other leg (pulmonary vein) is now red, because its bringing </a:t>
            </a:r>
            <a:r>
              <a:rPr lang="en-GB" dirty="0">
                <a:solidFill>
                  <a:srgbClr val="FF0000"/>
                </a:solidFill>
                <a:effectLst/>
                <a:latin typeface="Calibri" panose="020F0502020204030204" pitchFamily="34" charset="0"/>
                <a:ea typeface="Calibri" panose="020F0502020204030204" pitchFamily="34" charset="0"/>
                <a:cs typeface="Times New Roman" panose="02020603050405020304" pitchFamily="18" charset="0"/>
              </a:rPr>
              <a:t>oxygenated</a:t>
            </a:r>
            <a:r>
              <a:rPr lang="en-GB" dirty="0">
                <a:effectLst/>
                <a:latin typeface="Calibri" panose="020F0502020204030204" pitchFamily="34" charset="0"/>
                <a:ea typeface="Calibri" panose="020F0502020204030204" pitchFamily="34" charset="0"/>
                <a:cs typeface="Times New Roman" panose="02020603050405020304" pitchFamily="18" charset="0"/>
              </a:rPr>
              <a:t> blood back from the</a:t>
            </a:r>
            <a:r>
              <a:rPr lang="en-GB" dirty="0">
                <a:solidFill>
                  <a:srgbClr val="7030A0"/>
                </a:solidFill>
                <a:effectLst/>
                <a:latin typeface="Calibri" panose="020F0502020204030204" pitchFamily="34" charset="0"/>
                <a:ea typeface="Calibri" panose="020F0502020204030204" pitchFamily="34" charset="0"/>
                <a:cs typeface="Times New Roman" panose="02020603050405020304" pitchFamily="18" charset="0"/>
              </a:rPr>
              <a:t> lungs </a:t>
            </a:r>
            <a:r>
              <a:rPr lang="en-GB" dirty="0">
                <a:effectLst/>
                <a:latin typeface="Calibri" panose="020F0502020204030204" pitchFamily="34" charset="0"/>
                <a:ea typeface="Calibri" panose="020F0502020204030204" pitchFamily="34" charset="0"/>
                <a:cs typeface="Times New Roman" panose="02020603050405020304" pitchFamily="18" charset="0"/>
              </a:rPr>
              <a:t>to pass through the heart and back round the body through his hair </a:t>
            </a:r>
            <a:r>
              <a:rPr lang="en-GB" dirty="0">
                <a:solidFill>
                  <a:srgbClr val="FF0000"/>
                </a:solidFill>
                <a:effectLst/>
                <a:latin typeface="Calibri" panose="020F0502020204030204" pitchFamily="34" charset="0"/>
                <a:ea typeface="Calibri" panose="020F0502020204030204" pitchFamily="34" charset="0"/>
                <a:cs typeface="Times New Roman" panose="02020603050405020304" pitchFamily="18" charset="0"/>
              </a:rPr>
              <a:t>(AORTA).</a:t>
            </a:r>
            <a:endParaRPr lang="en-GB" sz="1600" dirty="0">
              <a:solidFill>
                <a:srgbClr val="FF0000"/>
              </a:solidFill>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53275184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4BCB9E0F-80B4-4BE1-A13D-A796E81860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A8D7F9E-FC2B-4B6B-9476-F5B021410CB8}"/>
              </a:ext>
            </a:extLst>
          </p:cNvPr>
          <p:cNvSpPr>
            <a:spLocks noGrp="1"/>
          </p:cNvSpPr>
          <p:nvPr>
            <p:ph type="title"/>
          </p:nvPr>
        </p:nvSpPr>
        <p:spPr>
          <a:xfrm>
            <a:off x="572493" y="179924"/>
            <a:ext cx="11047013" cy="1434415"/>
          </a:xfrm>
        </p:spPr>
        <p:txBody>
          <a:bodyPr anchor="b">
            <a:normAutofit/>
          </a:bodyPr>
          <a:lstStyle/>
          <a:p>
            <a:r>
              <a:rPr lang="en-GB" sz="5400" dirty="0">
                <a:solidFill>
                  <a:srgbClr val="FF0000"/>
                </a:solidFill>
                <a:latin typeface="Arial Nova Light" panose="020B0304020202020204" pitchFamily="34" charset="0"/>
              </a:rPr>
              <a:t>              Quick fire round </a:t>
            </a:r>
          </a:p>
        </p:txBody>
      </p:sp>
      <p:sp>
        <p:nvSpPr>
          <p:cNvPr id="28" name="Rectangle 6">
            <a:extLst>
              <a:ext uri="{FF2B5EF4-FFF2-40B4-BE49-F238E27FC236}">
                <a16:creationId xmlns:a16="http://schemas.microsoft.com/office/drawing/2014/main" id="{3CE8AF5E-D374-4CF1-90CC-35CF73B81C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4" y="1817073"/>
            <a:ext cx="11018520" cy="18288"/>
          </a:xfrm>
          <a:custGeom>
            <a:avLst/>
            <a:gdLst>
              <a:gd name="connsiteX0" fmla="*/ 0 w 11018520"/>
              <a:gd name="connsiteY0" fmla="*/ 0 h 18288"/>
              <a:gd name="connsiteX1" fmla="*/ 468287 w 11018520"/>
              <a:gd name="connsiteY1" fmla="*/ 0 h 18288"/>
              <a:gd name="connsiteX2" fmla="*/ 1156945 w 11018520"/>
              <a:gd name="connsiteY2" fmla="*/ 0 h 18288"/>
              <a:gd name="connsiteX3" fmla="*/ 1955787 w 11018520"/>
              <a:gd name="connsiteY3" fmla="*/ 0 h 18288"/>
              <a:gd name="connsiteX4" fmla="*/ 2313889 w 11018520"/>
              <a:gd name="connsiteY4" fmla="*/ 0 h 18288"/>
              <a:gd name="connsiteX5" fmla="*/ 2671991 w 11018520"/>
              <a:gd name="connsiteY5" fmla="*/ 0 h 18288"/>
              <a:gd name="connsiteX6" fmla="*/ 3581019 w 11018520"/>
              <a:gd name="connsiteY6" fmla="*/ 0 h 18288"/>
              <a:gd name="connsiteX7" fmla="*/ 4269677 w 11018520"/>
              <a:gd name="connsiteY7" fmla="*/ 0 h 18288"/>
              <a:gd name="connsiteX8" fmla="*/ 4627778 w 11018520"/>
              <a:gd name="connsiteY8" fmla="*/ 0 h 18288"/>
              <a:gd name="connsiteX9" fmla="*/ 5316436 w 11018520"/>
              <a:gd name="connsiteY9" fmla="*/ 0 h 18288"/>
              <a:gd name="connsiteX10" fmla="*/ 6225464 w 11018520"/>
              <a:gd name="connsiteY10" fmla="*/ 0 h 18288"/>
              <a:gd name="connsiteX11" fmla="*/ 6803936 w 11018520"/>
              <a:gd name="connsiteY11" fmla="*/ 0 h 18288"/>
              <a:gd name="connsiteX12" fmla="*/ 7382408 w 11018520"/>
              <a:gd name="connsiteY12" fmla="*/ 0 h 18288"/>
              <a:gd name="connsiteX13" fmla="*/ 8071066 w 11018520"/>
              <a:gd name="connsiteY13" fmla="*/ 0 h 18288"/>
              <a:gd name="connsiteX14" fmla="*/ 8869909 w 11018520"/>
              <a:gd name="connsiteY14" fmla="*/ 0 h 18288"/>
              <a:gd name="connsiteX15" fmla="*/ 9668751 w 11018520"/>
              <a:gd name="connsiteY15" fmla="*/ 0 h 18288"/>
              <a:gd name="connsiteX16" fmla="*/ 11018520 w 11018520"/>
              <a:gd name="connsiteY16" fmla="*/ 0 h 18288"/>
              <a:gd name="connsiteX17" fmla="*/ 11018520 w 11018520"/>
              <a:gd name="connsiteY17" fmla="*/ 18288 h 18288"/>
              <a:gd name="connsiteX18" fmla="*/ 10550233 w 11018520"/>
              <a:gd name="connsiteY18" fmla="*/ 18288 h 18288"/>
              <a:gd name="connsiteX19" fmla="*/ 9641205 w 11018520"/>
              <a:gd name="connsiteY19" fmla="*/ 18288 h 18288"/>
              <a:gd name="connsiteX20" fmla="*/ 8952548 w 11018520"/>
              <a:gd name="connsiteY20" fmla="*/ 18288 h 18288"/>
              <a:gd name="connsiteX21" fmla="*/ 8594446 w 11018520"/>
              <a:gd name="connsiteY21" fmla="*/ 18288 h 18288"/>
              <a:gd name="connsiteX22" fmla="*/ 7905788 w 11018520"/>
              <a:gd name="connsiteY22" fmla="*/ 18288 h 18288"/>
              <a:gd name="connsiteX23" fmla="*/ 7327316 w 11018520"/>
              <a:gd name="connsiteY23" fmla="*/ 18288 h 18288"/>
              <a:gd name="connsiteX24" fmla="*/ 6748844 w 11018520"/>
              <a:gd name="connsiteY24" fmla="*/ 18288 h 18288"/>
              <a:gd name="connsiteX25" fmla="*/ 6170371 w 11018520"/>
              <a:gd name="connsiteY25" fmla="*/ 18288 h 18288"/>
              <a:gd name="connsiteX26" fmla="*/ 5591899 w 11018520"/>
              <a:gd name="connsiteY26" fmla="*/ 18288 h 18288"/>
              <a:gd name="connsiteX27" fmla="*/ 4793056 w 11018520"/>
              <a:gd name="connsiteY27" fmla="*/ 18288 h 18288"/>
              <a:gd name="connsiteX28" fmla="*/ 4104399 w 11018520"/>
              <a:gd name="connsiteY28" fmla="*/ 18288 h 18288"/>
              <a:gd name="connsiteX29" fmla="*/ 3746297 w 11018520"/>
              <a:gd name="connsiteY29" fmla="*/ 18288 h 18288"/>
              <a:gd name="connsiteX30" fmla="*/ 3167825 w 11018520"/>
              <a:gd name="connsiteY30" fmla="*/ 18288 h 18288"/>
              <a:gd name="connsiteX31" fmla="*/ 2368982 w 11018520"/>
              <a:gd name="connsiteY31" fmla="*/ 18288 h 18288"/>
              <a:gd name="connsiteX32" fmla="*/ 1900695 w 11018520"/>
              <a:gd name="connsiteY32" fmla="*/ 18288 h 18288"/>
              <a:gd name="connsiteX33" fmla="*/ 991667 w 11018520"/>
              <a:gd name="connsiteY33" fmla="*/ 18288 h 18288"/>
              <a:gd name="connsiteX34" fmla="*/ 0 w 11018520"/>
              <a:gd name="connsiteY34" fmla="*/ 18288 h 18288"/>
              <a:gd name="connsiteX35" fmla="*/ 0 w 11018520"/>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1018520" h="18288" fill="none" extrusionOk="0">
                <a:moveTo>
                  <a:pt x="0" y="0"/>
                </a:moveTo>
                <a:cubicBezTo>
                  <a:pt x="176840" y="19448"/>
                  <a:pt x="369510" y="1686"/>
                  <a:pt x="468287" y="0"/>
                </a:cubicBezTo>
                <a:cubicBezTo>
                  <a:pt x="567064" y="-1686"/>
                  <a:pt x="844925" y="28710"/>
                  <a:pt x="1156945" y="0"/>
                </a:cubicBezTo>
                <a:cubicBezTo>
                  <a:pt x="1468965" y="-28710"/>
                  <a:pt x="1755775" y="35306"/>
                  <a:pt x="1955787" y="0"/>
                </a:cubicBezTo>
                <a:cubicBezTo>
                  <a:pt x="2155799" y="-35306"/>
                  <a:pt x="2224532" y="-16632"/>
                  <a:pt x="2313889" y="0"/>
                </a:cubicBezTo>
                <a:cubicBezTo>
                  <a:pt x="2403246" y="16632"/>
                  <a:pt x="2494050" y="6083"/>
                  <a:pt x="2671991" y="0"/>
                </a:cubicBezTo>
                <a:cubicBezTo>
                  <a:pt x="2849932" y="-6083"/>
                  <a:pt x="3354152" y="34614"/>
                  <a:pt x="3581019" y="0"/>
                </a:cubicBezTo>
                <a:cubicBezTo>
                  <a:pt x="3807886" y="-34614"/>
                  <a:pt x="4022451" y="14254"/>
                  <a:pt x="4269677" y="0"/>
                </a:cubicBezTo>
                <a:cubicBezTo>
                  <a:pt x="4516903" y="-14254"/>
                  <a:pt x="4514495" y="-13291"/>
                  <a:pt x="4627778" y="0"/>
                </a:cubicBezTo>
                <a:cubicBezTo>
                  <a:pt x="4741061" y="13291"/>
                  <a:pt x="5120758" y="-22660"/>
                  <a:pt x="5316436" y="0"/>
                </a:cubicBezTo>
                <a:cubicBezTo>
                  <a:pt x="5512114" y="22660"/>
                  <a:pt x="5812155" y="-9513"/>
                  <a:pt x="6225464" y="0"/>
                </a:cubicBezTo>
                <a:cubicBezTo>
                  <a:pt x="6638773" y="9513"/>
                  <a:pt x="6545417" y="2479"/>
                  <a:pt x="6803936" y="0"/>
                </a:cubicBezTo>
                <a:cubicBezTo>
                  <a:pt x="7062455" y="-2479"/>
                  <a:pt x="7245098" y="-20209"/>
                  <a:pt x="7382408" y="0"/>
                </a:cubicBezTo>
                <a:cubicBezTo>
                  <a:pt x="7519718" y="20209"/>
                  <a:pt x="7801947" y="19736"/>
                  <a:pt x="8071066" y="0"/>
                </a:cubicBezTo>
                <a:cubicBezTo>
                  <a:pt x="8340185" y="-19736"/>
                  <a:pt x="8495312" y="-6666"/>
                  <a:pt x="8869909" y="0"/>
                </a:cubicBezTo>
                <a:cubicBezTo>
                  <a:pt x="9244506" y="6666"/>
                  <a:pt x="9501461" y="-13745"/>
                  <a:pt x="9668751" y="0"/>
                </a:cubicBezTo>
                <a:cubicBezTo>
                  <a:pt x="9836041" y="13745"/>
                  <a:pt x="10607605" y="14143"/>
                  <a:pt x="11018520" y="0"/>
                </a:cubicBezTo>
                <a:cubicBezTo>
                  <a:pt x="11019166" y="4451"/>
                  <a:pt x="11019010" y="9226"/>
                  <a:pt x="11018520" y="18288"/>
                </a:cubicBezTo>
                <a:cubicBezTo>
                  <a:pt x="10834966" y="15274"/>
                  <a:pt x="10754561" y="35250"/>
                  <a:pt x="10550233" y="18288"/>
                </a:cubicBezTo>
                <a:cubicBezTo>
                  <a:pt x="10345905" y="1326"/>
                  <a:pt x="9906342" y="45884"/>
                  <a:pt x="9641205" y="18288"/>
                </a:cubicBezTo>
                <a:cubicBezTo>
                  <a:pt x="9376068" y="-9308"/>
                  <a:pt x="9177188" y="43988"/>
                  <a:pt x="8952548" y="18288"/>
                </a:cubicBezTo>
                <a:cubicBezTo>
                  <a:pt x="8727908" y="-7412"/>
                  <a:pt x="8707007" y="3271"/>
                  <a:pt x="8594446" y="18288"/>
                </a:cubicBezTo>
                <a:cubicBezTo>
                  <a:pt x="8481885" y="33305"/>
                  <a:pt x="8175004" y="35109"/>
                  <a:pt x="7905788" y="18288"/>
                </a:cubicBezTo>
                <a:cubicBezTo>
                  <a:pt x="7636572" y="1467"/>
                  <a:pt x="7535638" y="7399"/>
                  <a:pt x="7327316" y="18288"/>
                </a:cubicBezTo>
                <a:cubicBezTo>
                  <a:pt x="7118994" y="29177"/>
                  <a:pt x="6978247" y="47205"/>
                  <a:pt x="6748844" y="18288"/>
                </a:cubicBezTo>
                <a:cubicBezTo>
                  <a:pt x="6519441" y="-10629"/>
                  <a:pt x="6459241" y="43308"/>
                  <a:pt x="6170371" y="18288"/>
                </a:cubicBezTo>
                <a:cubicBezTo>
                  <a:pt x="5881501" y="-6732"/>
                  <a:pt x="5736201" y="35971"/>
                  <a:pt x="5591899" y="18288"/>
                </a:cubicBezTo>
                <a:cubicBezTo>
                  <a:pt x="5447597" y="605"/>
                  <a:pt x="4990303" y="20409"/>
                  <a:pt x="4793056" y="18288"/>
                </a:cubicBezTo>
                <a:cubicBezTo>
                  <a:pt x="4595809" y="16167"/>
                  <a:pt x="4271723" y="2909"/>
                  <a:pt x="4104399" y="18288"/>
                </a:cubicBezTo>
                <a:cubicBezTo>
                  <a:pt x="3937075" y="33667"/>
                  <a:pt x="3923235" y="10730"/>
                  <a:pt x="3746297" y="18288"/>
                </a:cubicBezTo>
                <a:cubicBezTo>
                  <a:pt x="3569359" y="25846"/>
                  <a:pt x="3351081" y="24702"/>
                  <a:pt x="3167825" y="18288"/>
                </a:cubicBezTo>
                <a:cubicBezTo>
                  <a:pt x="2984569" y="11874"/>
                  <a:pt x="2708033" y="13293"/>
                  <a:pt x="2368982" y="18288"/>
                </a:cubicBezTo>
                <a:cubicBezTo>
                  <a:pt x="2029931" y="23283"/>
                  <a:pt x="2009060" y="37671"/>
                  <a:pt x="1900695" y="18288"/>
                </a:cubicBezTo>
                <a:cubicBezTo>
                  <a:pt x="1792330" y="-1095"/>
                  <a:pt x="1183178" y="9337"/>
                  <a:pt x="991667" y="18288"/>
                </a:cubicBezTo>
                <a:cubicBezTo>
                  <a:pt x="800156" y="27239"/>
                  <a:pt x="375690" y="34110"/>
                  <a:pt x="0" y="18288"/>
                </a:cubicBezTo>
                <a:cubicBezTo>
                  <a:pt x="-213" y="9468"/>
                  <a:pt x="187" y="4459"/>
                  <a:pt x="0" y="0"/>
                </a:cubicBezTo>
                <a:close/>
              </a:path>
              <a:path w="11018520" h="18288" stroke="0" extrusionOk="0">
                <a:moveTo>
                  <a:pt x="0" y="0"/>
                </a:moveTo>
                <a:cubicBezTo>
                  <a:pt x="266588" y="-23405"/>
                  <a:pt x="350503" y="-27031"/>
                  <a:pt x="578472" y="0"/>
                </a:cubicBezTo>
                <a:cubicBezTo>
                  <a:pt x="806441" y="27031"/>
                  <a:pt x="803976" y="13604"/>
                  <a:pt x="936574" y="0"/>
                </a:cubicBezTo>
                <a:cubicBezTo>
                  <a:pt x="1069172" y="-13604"/>
                  <a:pt x="1661335" y="-31902"/>
                  <a:pt x="1845602" y="0"/>
                </a:cubicBezTo>
                <a:cubicBezTo>
                  <a:pt x="2029869" y="31902"/>
                  <a:pt x="2273452" y="17005"/>
                  <a:pt x="2424074" y="0"/>
                </a:cubicBezTo>
                <a:cubicBezTo>
                  <a:pt x="2574696" y="-17005"/>
                  <a:pt x="2790864" y="-28133"/>
                  <a:pt x="3002547" y="0"/>
                </a:cubicBezTo>
                <a:cubicBezTo>
                  <a:pt x="3214230" y="28133"/>
                  <a:pt x="3605033" y="-14934"/>
                  <a:pt x="3911575" y="0"/>
                </a:cubicBezTo>
                <a:cubicBezTo>
                  <a:pt x="4218117" y="14934"/>
                  <a:pt x="4198004" y="3604"/>
                  <a:pt x="4379862" y="0"/>
                </a:cubicBezTo>
                <a:cubicBezTo>
                  <a:pt x="4561720" y="-3604"/>
                  <a:pt x="4941151" y="-37368"/>
                  <a:pt x="5288890" y="0"/>
                </a:cubicBezTo>
                <a:cubicBezTo>
                  <a:pt x="5636629" y="37368"/>
                  <a:pt x="6011513" y="-33898"/>
                  <a:pt x="6197918" y="0"/>
                </a:cubicBezTo>
                <a:cubicBezTo>
                  <a:pt x="6384323" y="33898"/>
                  <a:pt x="6555799" y="11241"/>
                  <a:pt x="6886575" y="0"/>
                </a:cubicBezTo>
                <a:cubicBezTo>
                  <a:pt x="7217351" y="-11241"/>
                  <a:pt x="7604472" y="-44614"/>
                  <a:pt x="7795603" y="0"/>
                </a:cubicBezTo>
                <a:cubicBezTo>
                  <a:pt x="7986734" y="44614"/>
                  <a:pt x="8098870" y="-11086"/>
                  <a:pt x="8374075" y="0"/>
                </a:cubicBezTo>
                <a:cubicBezTo>
                  <a:pt x="8649280" y="11086"/>
                  <a:pt x="8701749" y="-25020"/>
                  <a:pt x="8952548" y="0"/>
                </a:cubicBezTo>
                <a:cubicBezTo>
                  <a:pt x="9203347" y="25020"/>
                  <a:pt x="9519297" y="4274"/>
                  <a:pt x="9751390" y="0"/>
                </a:cubicBezTo>
                <a:cubicBezTo>
                  <a:pt x="9983483" y="-4274"/>
                  <a:pt x="10169881" y="16480"/>
                  <a:pt x="10329863" y="0"/>
                </a:cubicBezTo>
                <a:cubicBezTo>
                  <a:pt x="10489845" y="-16480"/>
                  <a:pt x="10750941" y="-9727"/>
                  <a:pt x="11018520" y="0"/>
                </a:cubicBezTo>
                <a:cubicBezTo>
                  <a:pt x="11018113" y="8690"/>
                  <a:pt x="11018366" y="14141"/>
                  <a:pt x="11018520" y="18288"/>
                </a:cubicBezTo>
                <a:cubicBezTo>
                  <a:pt x="10841176" y="-3597"/>
                  <a:pt x="10399304" y="41504"/>
                  <a:pt x="10219677" y="18288"/>
                </a:cubicBezTo>
                <a:cubicBezTo>
                  <a:pt x="10040050" y="-4928"/>
                  <a:pt x="10030762" y="16144"/>
                  <a:pt x="9861575" y="18288"/>
                </a:cubicBezTo>
                <a:cubicBezTo>
                  <a:pt x="9692388" y="20432"/>
                  <a:pt x="9529439" y="40380"/>
                  <a:pt x="9393288" y="18288"/>
                </a:cubicBezTo>
                <a:cubicBezTo>
                  <a:pt x="9257137" y="-3804"/>
                  <a:pt x="8825003" y="25592"/>
                  <a:pt x="8484260" y="18288"/>
                </a:cubicBezTo>
                <a:cubicBezTo>
                  <a:pt x="8143517" y="10984"/>
                  <a:pt x="8082894" y="45968"/>
                  <a:pt x="7795603" y="18288"/>
                </a:cubicBezTo>
                <a:cubicBezTo>
                  <a:pt x="7508312" y="-9392"/>
                  <a:pt x="7466074" y="19486"/>
                  <a:pt x="7327316" y="18288"/>
                </a:cubicBezTo>
                <a:cubicBezTo>
                  <a:pt x="7188558" y="17090"/>
                  <a:pt x="6869645" y="4657"/>
                  <a:pt x="6638658" y="18288"/>
                </a:cubicBezTo>
                <a:cubicBezTo>
                  <a:pt x="6407671" y="31919"/>
                  <a:pt x="6359238" y="35967"/>
                  <a:pt x="6280556" y="18288"/>
                </a:cubicBezTo>
                <a:cubicBezTo>
                  <a:pt x="6201874" y="609"/>
                  <a:pt x="6041216" y="22404"/>
                  <a:pt x="5922455" y="18288"/>
                </a:cubicBezTo>
                <a:cubicBezTo>
                  <a:pt x="5803694" y="14172"/>
                  <a:pt x="5555521" y="48848"/>
                  <a:pt x="5233797" y="18288"/>
                </a:cubicBezTo>
                <a:cubicBezTo>
                  <a:pt x="4912073" y="-12272"/>
                  <a:pt x="4986440" y="-2740"/>
                  <a:pt x="4765510" y="18288"/>
                </a:cubicBezTo>
                <a:cubicBezTo>
                  <a:pt x="4544580" y="39316"/>
                  <a:pt x="4177715" y="18248"/>
                  <a:pt x="3966667" y="18288"/>
                </a:cubicBezTo>
                <a:cubicBezTo>
                  <a:pt x="3755619" y="18328"/>
                  <a:pt x="3664519" y="22387"/>
                  <a:pt x="3498380" y="18288"/>
                </a:cubicBezTo>
                <a:cubicBezTo>
                  <a:pt x="3332241" y="14189"/>
                  <a:pt x="3065858" y="-7524"/>
                  <a:pt x="2699537" y="18288"/>
                </a:cubicBezTo>
                <a:cubicBezTo>
                  <a:pt x="2333216" y="44100"/>
                  <a:pt x="2505666" y="4650"/>
                  <a:pt x="2341436" y="18288"/>
                </a:cubicBezTo>
                <a:cubicBezTo>
                  <a:pt x="2177206" y="31926"/>
                  <a:pt x="1790164" y="19880"/>
                  <a:pt x="1542593" y="18288"/>
                </a:cubicBezTo>
                <a:cubicBezTo>
                  <a:pt x="1295022" y="16696"/>
                  <a:pt x="1218012" y="39325"/>
                  <a:pt x="1074306" y="18288"/>
                </a:cubicBezTo>
                <a:cubicBezTo>
                  <a:pt x="930600" y="-2749"/>
                  <a:pt x="797266" y="24589"/>
                  <a:pt x="716204" y="18288"/>
                </a:cubicBezTo>
                <a:cubicBezTo>
                  <a:pt x="635142" y="11987"/>
                  <a:pt x="344503" y="41396"/>
                  <a:pt x="0" y="18288"/>
                </a:cubicBezTo>
                <a:cubicBezTo>
                  <a:pt x="-53" y="11301"/>
                  <a:pt x="-649" y="7756"/>
                  <a:pt x="0" y="0"/>
                </a:cubicBezTo>
                <a:close/>
              </a:path>
            </a:pathLst>
          </a:custGeom>
          <a:solidFill>
            <a:srgbClr val="93A4C4"/>
          </a:solidFill>
          <a:ln w="38100" cap="rnd">
            <a:solidFill>
              <a:srgbClr val="93A4C4"/>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Content Placeholder 17" descr="A picture containing porcelain&#10;&#10;Description automatically generated">
            <a:extLst>
              <a:ext uri="{FF2B5EF4-FFF2-40B4-BE49-F238E27FC236}">
                <a16:creationId xmlns:a16="http://schemas.microsoft.com/office/drawing/2014/main" id="{7C63C299-BB65-3EBE-C6E7-1C3E47049C73}"/>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13969" r="13970"/>
          <a:stretch/>
        </p:blipFill>
        <p:spPr>
          <a:xfrm>
            <a:off x="572492" y="2089604"/>
            <a:ext cx="3941064" cy="4096511"/>
          </a:xfrm>
          <a:prstGeom prst="rect">
            <a:avLst/>
          </a:prstGeom>
        </p:spPr>
      </p:pic>
      <p:sp>
        <p:nvSpPr>
          <p:cNvPr id="3" name="Content Placeholder 2">
            <a:extLst>
              <a:ext uri="{FF2B5EF4-FFF2-40B4-BE49-F238E27FC236}">
                <a16:creationId xmlns:a16="http://schemas.microsoft.com/office/drawing/2014/main" id="{2762F47A-F6AE-4B74-8F3E-12AD3D7FA099}"/>
              </a:ext>
            </a:extLst>
          </p:cNvPr>
          <p:cNvSpPr>
            <a:spLocks noGrp="1"/>
          </p:cNvSpPr>
          <p:nvPr>
            <p:ph idx="1"/>
          </p:nvPr>
        </p:nvSpPr>
        <p:spPr>
          <a:xfrm>
            <a:off x="4877462" y="1989576"/>
            <a:ext cx="7311490" cy="4096511"/>
          </a:xfrm>
        </p:spPr>
        <p:txBody>
          <a:bodyPr anchor="t">
            <a:normAutofit/>
          </a:bodyPr>
          <a:lstStyle/>
          <a:p>
            <a:r>
              <a:rPr lang="en-GB" dirty="0">
                <a:latin typeface="Abadi" panose="020B0604020104020204" pitchFamily="34" charset="0"/>
              </a:rPr>
              <a:t>What are veins and arteries? B……. V…...</a:t>
            </a:r>
          </a:p>
          <a:p>
            <a:r>
              <a:rPr lang="en-GB" dirty="0">
                <a:latin typeface="Abadi" panose="020B0604020104020204" pitchFamily="34" charset="0"/>
              </a:rPr>
              <a:t>Usually, veins…….and contain……blood</a:t>
            </a:r>
          </a:p>
          <a:p>
            <a:r>
              <a:rPr lang="en-GB" dirty="0">
                <a:latin typeface="Abadi" panose="020B0604020104020204" pitchFamily="34" charset="0"/>
              </a:rPr>
              <a:t>Usually, arteries …..and contain …..</a:t>
            </a:r>
          </a:p>
          <a:p>
            <a:r>
              <a:rPr lang="en-GB" dirty="0">
                <a:latin typeface="Abadi" panose="020B0604020104020204" pitchFamily="34" charset="0"/>
              </a:rPr>
              <a:t>How many entrances does the heart have…?</a:t>
            </a:r>
          </a:p>
          <a:p>
            <a:r>
              <a:rPr lang="en-GB" dirty="0">
                <a:latin typeface="Abadi" panose="020B0604020104020204" pitchFamily="34" charset="0"/>
              </a:rPr>
              <a:t>How many exits does the heart have..? </a:t>
            </a:r>
          </a:p>
          <a:p>
            <a:endParaRPr lang="en-GB" b="1" dirty="0">
              <a:latin typeface="Abadi" panose="020B0604020104020204" pitchFamily="34" charset="0"/>
            </a:endParaRPr>
          </a:p>
        </p:txBody>
      </p:sp>
      <p:sp>
        <p:nvSpPr>
          <p:cNvPr id="7" name="TextBox 6">
            <a:extLst>
              <a:ext uri="{FF2B5EF4-FFF2-40B4-BE49-F238E27FC236}">
                <a16:creationId xmlns:a16="http://schemas.microsoft.com/office/drawing/2014/main" id="{AFACB478-563B-17F4-B424-8AE9AC6CE0D1}"/>
              </a:ext>
            </a:extLst>
          </p:cNvPr>
          <p:cNvSpPr txBox="1"/>
          <p:nvPr/>
        </p:nvSpPr>
        <p:spPr>
          <a:xfrm>
            <a:off x="3189155" y="5986060"/>
            <a:ext cx="1324401"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hellasfrappe.blogspot.com/2014/05/cardiovascular-diseases-increase-during.html">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3.0/">
                  <a:extLst>
                    <a:ext uri="{A12FA001-AC4F-418D-AE19-62706E023703}">
                      <ahyp:hlinkClr xmlns:ahyp="http://schemas.microsoft.com/office/drawing/2018/hyperlinkcolor" val="tx"/>
                    </a:ext>
                  </a:extLst>
                </a:hlinkClick>
              </a:rPr>
              <a:t>CC BY</a:t>
            </a:r>
            <a:endParaRPr lang="en-GB" sz="700">
              <a:solidFill>
                <a:srgbClr val="FFFFFF"/>
              </a:solidFill>
            </a:endParaRPr>
          </a:p>
        </p:txBody>
      </p:sp>
    </p:spTree>
    <p:extLst>
      <p:ext uri="{BB962C8B-B14F-4D97-AF65-F5344CB8AC3E}">
        <p14:creationId xmlns:p14="http://schemas.microsoft.com/office/powerpoint/2010/main" val="258519287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91886F-8B49-E616-7051-8253B18C8D49}"/>
              </a:ext>
            </a:extLst>
          </p:cNvPr>
          <p:cNvSpPr>
            <a:spLocks noGrp="1"/>
          </p:cNvSpPr>
          <p:nvPr>
            <p:ph type="title"/>
          </p:nvPr>
        </p:nvSpPr>
        <p:spPr/>
        <p:txBody>
          <a:bodyPr/>
          <a:lstStyle/>
          <a:p>
            <a:pPr algn="just"/>
            <a:r>
              <a:rPr lang="en-GB" dirty="0">
                <a:latin typeface="Arial Nova Light" panose="020B0304020202020204" pitchFamily="34" charset="0"/>
              </a:rPr>
              <a:t>Answers</a:t>
            </a:r>
            <a:r>
              <a:rPr lang="en-GB" dirty="0"/>
              <a:t> </a:t>
            </a:r>
          </a:p>
        </p:txBody>
      </p:sp>
      <p:sp>
        <p:nvSpPr>
          <p:cNvPr id="3" name="Content Placeholder 2">
            <a:extLst>
              <a:ext uri="{FF2B5EF4-FFF2-40B4-BE49-F238E27FC236}">
                <a16:creationId xmlns:a16="http://schemas.microsoft.com/office/drawing/2014/main" id="{F1254BB6-2AC0-4DEB-C642-9F55467C108D}"/>
              </a:ext>
            </a:extLst>
          </p:cNvPr>
          <p:cNvSpPr>
            <a:spLocks noGrp="1"/>
          </p:cNvSpPr>
          <p:nvPr>
            <p:ph idx="1"/>
          </p:nvPr>
        </p:nvSpPr>
        <p:spPr/>
        <p:txBody>
          <a:bodyPr/>
          <a:lstStyle/>
          <a:p>
            <a:r>
              <a:rPr lang="en-GB" dirty="0">
                <a:latin typeface="Abadi" panose="020B0604020104020204" pitchFamily="34" charset="0"/>
              </a:rPr>
              <a:t>What are veins and arteries? </a:t>
            </a:r>
            <a:r>
              <a:rPr lang="en-GB" dirty="0">
                <a:solidFill>
                  <a:srgbClr val="00B050"/>
                </a:solidFill>
                <a:latin typeface="Abadi" panose="020B0604020104020204" pitchFamily="34" charset="0"/>
              </a:rPr>
              <a:t>Blood Vessels </a:t>
            </a:r>
          </a:p>
          <a:p>
            <a:r>
              <a:rPr lang="en-GB" dirty="0">
                <a:latin typeface="Abadi" panose="020B0604020104020204" pitchFamily="34" charset="0"/>
              </a:rPr>
              <a:t>Usually, veins </a:t>
            </a:r>
            <a:r>
              <a:rPr lang="en-GB" dirty="0">
                <a:solidFill>
                  <a:srgbClr val="00B050"/>
                </a:solidFill>
                <a:latin typeface="Abadi" panose="020B0604020104020204" pitchFamily="34" charset="0"/>
              </a:rPr>
              <a:t>carry blood to the heart </a:t>
            </a:r>
            <a:r>
              <a:rPr lang="en-GB" dirty="0">
                <a:latin typeface="Abadi" panose="020B0604020104020204" pitchFamily="34" charset="0"/>
              </a:rPr>
              <a:t>and contain </a:t>
            </a:r>
            <a:r>
              <a:rPr lang="en-GB" dirty="0">
                <a:solidFill>
                  <a:srgbClr val="00B050"/>
                </a:solidFill>
                <a:latin typeface="Abadi" panose="020B0604020104020204" pitchFamily="34" charset="0"/>
              </a:rPr>
              <a:t>deoxygenated blood</a:t>
            </a:r>
          </a:p>
          <a:p>
            <a:r>
              <a:rPr lang="en-GB" dirty="0">
                <a:latin typeface="Abadi" panose="020B0604020104020204" pitchFamily="34" charset="0"/>
              </a:rPr>
              <a:t>Usually, arteries </a:t>
            </a:r>
            <a:r>
              <a:rPr lang="en-GB" dirty="0">
                <a:solidFill>
                  <a:srgbClr val="00B050"/>
                </a:solidFill>
                <a:latin typeface="Abadi" panose="020B0604020104020204" pitchFamily="34" charset="0"/>
              </a:rPr>
              <a:t>carry blood away </a:t>
            </a:r>
            <a:r>
              <a:rPr lang="en-GB" dirty="0">
                <a:latin typeface="Abadi" panose="020B0604020104020204" pitchFamily="34" charset="0"/>
              </a:rPr>
              <a:t>from the heart and contain </a:t>
            </a:r>
            <a:r>
              <a:rPr lang="en-GB" dirty="0">
                <a:solidFill>
                  <a:srgbClr val="00B050"/>
                </a:solidFill>
                <a:latin typeface="Abadi" panose="020B0604020104020204" pitchFamily="34" charset="0"/>
              </a:rPr>
              <a:t>oxygenated blood</a:t>
            </a:r>
          </a:p>
          <a:p>
            <a:r>
              <a:rPr lang="en-GB" dirty="0">
                <a:latin typeface="Abadi" panose="020B0604020104020204" pitchFamily="34" charset="0"/>
              </a:rPr>
              <a:t>How many entrances does the heart have? </a:t>
            </a:r>
            <a:r>
              <a:rPr lang="en-GB" dirty="0">
                <a:solidFill>
                  <a:srgbClr val="00B050"/>
                </a:solidFill>
                <a:latin typeface="Abadi" panose="020B0604020104020204" pitchFamily="34" charset="0"/>
              </a:rPr>
              <a:t>3</a:t>
            </a:r>
          </a:p>
          <a:p>
            <a:r>
              <a:rPr lang="en-GB" dirty="0">
                <a:latin typeface="Abadi" panose="020B0604020104020204" pitchFamily="34" charset="0"/>
              </a:rPr>
              <a:t>How many exits does the heart have? </a:t>
            </a:r>
            <a:r>
              <a:rPr lang="en-GB" dirty="0">
                <a:solidFill>
                  <a:srgbClr val="00B050"/>
                </a:solidFill>
                <a:latin typeface="Abadi" panose="020B0604020104020204" pitchFamily="34" charset="0"/>
              </a:rPr>
              <a:t>2</a:t>
            </a:r>
          </a:p>
          <a:p>
            <a:endParaRPr lang="en-GB" dirty="0"/>
          </a:p>
        </p:txBody>
      </p:sp>
      <p:pic>
        <p:nvPicPr>
          <p:cNvPr id="5" name="Picture 4" descr="A picture containing logo&#10;&#10;Description automatically generated">
            <a:extLst>
              <a:ext uri="{FF2B5EF4-FFF2-40B4-BE49-F238E27FC236}">
                <a16:creationId xmlns:a16="http://schemas.microsoft.com/office/drawing/2014/main" id="{7FC4E6B2-0546-D611-F048-291CC9BCEBD2}"/>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9167717" y="4964894"/>
            <a:ext cx="2186083" cy="1527981"/>
          </a:xfrm>
          <a:prstGeom prst="rect">
            <a:avLst/>
          </a:prstGeom>
        </p:spPr>
      </p:pic>
    </p:spTree>
    <p:extLst>
      <p:ext uri="{BB962C8B-B14F-4D97-AF65-F5344CB8AC3E}">
        <p14:creationId xmlns:p14="http://schemas.microsoft.com/office/powerpoint/2010/main" val="35246093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ectangle 6">
            <a:extLst>
              <a:ext uri="{FF2B5EF4-FFF2-40B4-BE49-F238E27FC236}">
                <a16:creationId xmlns:a16="http://schemas.microsoft.com/office/drawing/2014/main" id="{DA381740-063A-41A4-836D-85D14980EE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4736883"/>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useBgFill="1">
        <p:nvSpPr>
          <p:cNvPr id="19" name="Rectangle 18">
            <a:extLst>
              <a:ext uri="{FF2B5EF4-FFF2-40B4-BE49-F238E27FC236}">
                <a16:creationId xmlns:a16="http://schemas.microsoft.com/office/drawing/2014/main" id="{657F69E0-C4B0-4BEC-A689-4F8D877F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4" descr="A cup of coffee on a table&#10;&#10;Description automatically generated with medium confidence">
            <a:extLst>
              <a:ext uri="{FF2B5EF4-FFF2-40B4-BE49-F238E27FC236}">
                <a16:creationId xmlns:a16="http://schemas.microsoft.com/office/drawing/2014/main" id="{645D656C-86F2-AE32-DCC4-51B7A52080C0}"/>
              </a:ext>
            </a:extLst>
          </p:cNvPr>
          <p:cNvPicPr>
            <a:picLocks noChangeAspect="1"/>
          </p:cNvPicPr>
          <p:nvPr/>
        </p:nvPicPr>
        <p:blipFill rotWithShape="1">
          <a:blip r:embed="rId2">
            <a:alphaModFix amt="50000"/>
            <a:extLst>
              <a:ext uri="{837473B0-CC2E-450A-ABE3-18F120FF3D39}">
                <a1611:picAttrSrcUrl xmlns:a1611="http://schemas.microsoft.com/office/drawing/2016/11/main" r:id="rId3"/>
              </a:ext>
            </a:extLst>
          </a:blip>
          <a:srcRect t="22526" r="-1" b="21210"/>
          <a:stretch/>
        </p:blipFill>
        <p:spPr>
          <a:xfrm>
            <a:off x="20" y="10"/>
            <a:ext cx="12188930" cy="6857990"/>
          </a:xfrm>
          <a:prstGeom prst="rect">
            <a:avLst/>
          </a:prstGeom>
        </p:spPr>
      </p:pic>
      <p:sp>
        <p:nvSpPr>
          <p:cNvPr id="2" name="Title 1">
            <a:extLst>
              <a:ext uri="{FF2B5EF4-FFF2-40B4-BE49-F238E27FC236}">
                <a16:creationId xmlns:a16="http://schemas.microsoft.com/office/drawing/2014/main" id="{BF6FC904-E012-DA2B-633D-84C01F497BDF}"/>
              </a:ext>
            </a:extLst>
          </p:cNvPr>
          <p:cNvSpPr>
            <a:spLocks noGrp="1"/>
          </p:cNvSpPr>
          <p:nvPr>
            <p:ph type="title"/>
          </p:nvPr>
        </p:nvSpPr>
        <p:spPr>
          <a:xfrm>
            <a:off x="1524000" y="1122363"/>
            <a:ext cx="9144000" cy="3063240"/>
          </a:xfrm>
        </p:spPr>
        <p:txBody>
          <a:bodyPr vert="horz" lIns="91440" tIns="45720" rIns="91440" bIns="45720" rtlCol="0" anchor="b">
            <a:normAutofit/>
          </a:bodyPr>
          <a:lstStyle/>
          <a:p>
            <a:pPr algn="ctr">
              <a:lnSpc>
                <a:spcPct val="90000"/>
              </a:lnSpc>
            </a:pPr>
            <a:r>
              <a:rPr lang="en-US" sz="10000"/>
              <a:t>Breaktime – 15 minutes </a:t>
            </a:r>
          </a:p>
        </p:txBody>
      </p:sp>
      <p:sp>
        <p:nvSpPr>
          <p:cNvPr id="21" name="Rectangle 6">
            <a:extLst>
              <a:ext uri="{FF2B5EF4-FFF2-40B4-BE49-F238E27FC236}">
                <a16:creationId xmlns:a16="http://schemas.microsoft.com/office/drawing/2014/main" id="{9F6380B4-6A1C-481E-8408-B4E6C75B9B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74206" y="4368623"/>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406EBE67-9C5A-B947-6E8C-973BFA678769}"/>
              </a:ext>
            </a:extLst>
          </p:cNvPr>
          <p:cNvSpPr txBox="1"/>
          <p:nvPr/>
        </p:nvSpPr>
        <p:spPr>
          <a:xfrm>
            <a:off x="10864548" y="6657945"/>
            <a:ext cx="1324402"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www.flickr.com/photos/ultrakml/25120574863">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3.0/">
                  <a:extLst>
                    <a:ext uri="{A12FA001-AC4F-418D-AE19-62706E023703}">
                      <ahyp:hlinkClr xmlns:ahyp="http://schemas.microsoft.com/office/drawing/2018/hyperlinkcolor" val="tx"/>
                    </a:ext>
                  </a:extLst>
                </a:hlinkClick>
              </a:rPr>
              <a:t>CC BY</a:t>
            </a:r>
            <a:endParaRPr lang="en-GB" sz="700">
              <a:solidFill>
                <a:srgbClr val="FFFFFF"/>
              </a:solidFill>
            </a:endParaRPr>
          </a:p>
        </p:txBody>
      </p:sp>
    </p:spTree>
    <p:extLst>
      <p:ext uri="{BB962C8B-B14F-4D97-AF65-F5344CB8AC3E}">
        <p14:creationId xmlns:p14="http://schemas.microsoft.com/office/powerpoint/2010/main" val="3891375385"/>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0966E39-E6F3-42C0-BBA3-FC088BDAA29C}"/>
              </a:ext>
            </a:extLst>
          </p:cNvPr>
          <p:cNvSpPr/>
          <p:nvPr/>
        </p:nvSpPr>
        <p:spPr>
          <a:xfrm rot="2070249">
            <a:off x="2143598" y="1652955"/>
            <a:ext cx="1730044" cy="44547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Rectangle 2">
            <a:extLst>
              <a:ext uri="{FF2B5EF4-FFF2-40B4-BE49-F238E27FC236}">
                <a16:creationId xmlns:a16="http://schemas.microsoft.com/office/drawing/2014/main" id="{B2548E09-8817-4B64-8CF8-2CF09A0A5F0D}"/>
              </a:ext>
            </a:extLst>
          </p:cNvPr>
          <p:cNvSpPr/>
          <p:nvPr/>
        </p:nvSpPr>
        <p:spPr>
          <a:xfrm rot="19082508">
            <a:off x="2038348" y="4191932"/>
            <a:ext cx="2004646" cy="44547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Rectangle 3">
            <a:extLst>
              <a:ext uri="{FF2B5EF4-FFF2-40B4-BE49-F238E27FC236}">
                <a16:creationId xmlns:a16="http://schemas.microsoft.com/office/drawing/2014/main" id="{1091C63A-C35A-4FA2-8300-95E725E053CE}"/>
              </a:ext>
            </a:extLst>
          </p:cNvPr>
          <p:cNvSpPr/>
          <p:nvPr/>
        </p:nvSpPr>
        <p:spPr>
          <a:xfrm rot="19727023">
            <a:off x="6527396" y="1369092"/>
            <a:ext cx="1992923" cy="36341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Rectangle 4">
            <a:extLst>
              <a:ext uri="{FF2B5EF4-FFF2-40B4-BE49-F238E27FC236}">
                <a16:creationId xmlns:a16="http://schemas.microsoft.com/office/drawing/2014/main" id="{AD46CFE5-2D2E-4743-9D5C-3886560273B0}"/>
              </a:ext>
            </a:extLst>
          </p:cNvPr>
          <p:cNvSpPr/>
          <p:nvPr/>
        </p:nvSpPr>
        <p:spPr>
          <a:xfrm>
            <a:off x="6847484" y="2952214"/>
            <a:ext cx="2589601" cy="360059"/>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Freeform: Shape 6">
            <a:extLst>
              <a:ext uri="{FF2B5EF4-FFF2-40B4-BE49-F238E27FC236}">
                <a16:creationId xmlns:a16="http://schemas.microsoft.com/office/drawing/2014/main" id="{4039F6FA-FF97-4769-A350-DADBCA5E29D0}"/>
              </a:ext>
            </a:extLst>
          </p:cNvPr>
          <p:cNvSpPr/>
          <p:nvPr/>
        </p:nvSpPr>
        <p:spPr>
          <a:xfrm>
            <a:off x="3657600" y="1242646"/>
            <a:ext cx="2215662" cy="1430216"/>
          </a:xfrm>
          <a:custGeom>
            <a:avLst/>
            <a:gdLst>
              <a:gd name="connsiteX0" fmla="*/ 0 w 2215662"/>
              <a:gd name="connsiteY0" fmla="*/ 1430216 h 1430216"/>
              <a:gd name="connsiteX1" fmla="*/ 46892 w 2215662"/>
              <a:gd name="connsiteY1" fmla="*/ 1266092 h 1430216"/>
              <a:gd name="connsiteX2" fmla="*/ 105508 w 2215662"/>
              <a:gd name="connsiteY2" fmla="*/ 1078523 h 1430216"/>
              <a:gd name="connsiteX3" fmla="*/ 152400 w 2215662"/>
              <a:gd name="connsiteY3" fmla="*/ 996462 h 1430216"/>
              <a:gd name="connsiteX4" fmla="*/ 187569 w 2215662"/>
              <a:gd name="connsiteY4" fmla="*/ 914400 h 1430216"/>
              <a:gd name="connsiteX5" fmla="*/ 222738 w 2215662"/>
              <a:gd name="connsiteY5" fmla="*/ 855785 h 1430216"/>
              <a:gd name="connsiteX6" fmla="*/ 269631 w 2215662"/>
              <a:gd name="connsiteY6" fmla="*/ 762000 h 1430216"/>
              <a:gd name="connsiteX7" fmla="*/ 328246 w 2215662"/>
              <a:gd name="connsiteY7" fmla="*/ 679939 h 1430216"/>
              <a:gd name="connsiteX8" fmla="*/ 351692 w 2215662"/>
              <a:gd name="connsiteY8" fmla="*/ 644769 h 1430216"/>
              <a:gd name="connsiteX9" fmla="*/ 422031 w 2215662"/>
              <a:gd name="connsiteY9" fmla="*/ 574431 h 1430216"/>
              <a:gd name="connsiteX10" fmla="*/ 457200 w 2215662"/>
              <a:gd name="connsiteY10" fmla="*/ 539262 h 1430216"/>
              <a:gd name="connsiteX11" fmla="*/ 527538 w 2215662"/>
              <a:gd name="connsiteY11" fmla="*/ 492369 h 1430216"/>
              <a:gd name="connsiteX12" fmla="*/ 550985 w 2215662"/>
              <a:gd name="connsiteY12" fmla="*/ 468923 h 1430216"/>
              <a:gd name="connsiteX13" fmla="*/ 621323 w 2215662"/>
              <a:gd name="connsiteY13" fmla="*/ 422031 h 1430216"/>
              <a:gd name="connsiteX14" fmla="*/ 703385 w 2215662"/>
              <a:gd name="connsiteY14" fmla="*/ 363416 h 1430216"/>
              <a:gd name="connsiteX15" fmla="*/ 797169 w 2215662"/>
              <a:gd name="connsiteY15" fmla="*/ 293077 h 1430216"/>
              <a:gd name="connsiteX16" fmla="*/ 832338 w 2215662"/>
              <a:gd name="connsiteY16" fmla="*/ 281354 h 1430216"/>
              <a:gd name="connsiteX17" fmla="*/ 890954 w 2215662"/>
              <a:gd name="connsiteY17" fmla="*/ 246185 h 1430216"/>
              <a:gd name="connsiteX18" fmla="*/ 961292 w 2215662"/>
              <a:gd name="connsiteY18" fmla="*/ 211016 h 1430216"/>
              <a:gd name="connsiteX19" fmla="*/ 1055077 w 2215662"/>
              <a:gd name="connsiteY19" fmla="*/ 164123 h 1430216"/>
              <a:gd name="connsiteX20" fmla="*/ 1125415 w 2215662"/>
              <a:gd name="connsiteY20" fmla="*/ 128954 h 1430216"/>
              <a:gd name="connsiteX21" fmla="*/ 1160585 w 2215662"/>
              <a:gd name="connsiteY21" fmla="*/ 105508 h 1430216"/>
              <a:gd name="connsiteX22" fmla="*/ 1230923 w 2215662"/>
              <a:gd name="connsiteY22" fmla="*/ 82062 h 1430216"/>
              <a:gd name="connsiteX23" fmla="*/ 1266092 w 2215662"/>
              <a:gd name="connsiteY23" fmla="*/ 58616 h 1430216"/>
              <a:gd name="connsiteX24" fmla="*/ 1336431 w 2215662"/>
              <a:gd name="connsiteY24" fmla="*/ 35169 h 1430216"/>
              <a:gd name="connsiteX25" fmla="*/ 1418492 w 2215662"/>
              <a:gd name="connsiteY25" fmla="*/ 11723 h 1430216"/>
              <a:gd name="connsiteX26" fmla="*/ 1512277 w 2215662"/>
              <a:gd name="connsiteY26" fmla="*/ 0 h 1430216"/>
              <a:gd name="connsiteX27" fmla="*/ 1934308 w 2215662"/>
              <a:gd name="connsiteY27" fmla="*/ 23446 h 1430216"/>
              <a:gd name="connsiteX28" fmla="*/ 2004646 w 2215662"/>
              <a:gd name="connsiteY28" fmla="*/ 46892 h 1430216"/>
              <a:gd name="connsiteX29" fmla="*/ 2051538 w 2215662"/>
              <a:gd name="connsiteY29" fmla="*/ 58616 h 1430216"/>
              <a:gd name="connsiteX30" fmla="*/ 2121877 w 2215662"/>
              <a:gd name="connsiteY30" fmla="*/ 82062 h 1430216"/>
              <a:gd name="connsiteX31" fmla="*/ 2157046 w 2215662"/>
              <a:gd name="connsiteY31" fmla="*/ 93785 h 1430216"/>
              <a:gd name="connsiteX32" fmla="*/ 2215662 w 2215662"/>
              <a:gd name="connsiteY32" fmla="*/ 128954 h 14302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2215662" h="1430216">
                <a:moveTo>
                  <a:pt x="0" y="1430216"/>
                </a:moveTo>
                <a:cubicBezTo>
                  <a:pt x="20683" y="1285436"/>
                  <a:pt x="-4278" y="1409370"/>
                  <a:pt x="46892" y="1266092"/>
                </a:cubicBezTo>
                <a:cubicBezTo>
                  <a:pt x="79226" y="1175556"/>
                  <a:pt x="63031" y="1175612"/>
                  <a:pt x="105508" y="1078523"/>
                </a:cubicBezTo>
                <a:cubicBezTo>
                  <a:pt x="118136" y="1049660"/>
                  <a:pt x="138311" y="1024641"/>
                  <a:pt x="152400" y="996462"/>
                </a:cubicBezTo>
                <a:cubicBezTo>
                  <a:pt x="165709" y="969844"/>
                  <a:pt x="174260" y="941018"/>
                  <a:pt x="187569" y="914400"/>
                </a:cubicBezTo>
                <a:cubicBezTo>
                  <a:pt x="197759" y="894020"/>
                  <a:pt x="211935" y="875847"/>
                  <a:pt x="222738" y="855785"/>
                </a:cubicBezTo>
                <a:cubicBezTo>
                  <a:pt x="239309" y="825011"/>
                  <a:pt x="250243" y="791082"/>
                  <a:pt x="269631" y="762000"/>
                </a:cubicBezTo>
                <a:cubicBezTo>
                  <a:pt x="324895" y="679104"/>
                  <a:pt x="255529" y="781744"/>
                  <a:pt x="328246" y="679939"/>
                </a:cubicBezTo>
                <a:cubicBezTo>
                  <a:pt x="336435" y="668474"/>
                  <a:pt x="342331" y="655300"/>
                  <a:pt x="351692" y="644769"/>
                </a:cubicBezTo>
                <a:cubicBezTo>
                  <a:pt x="373721" y="619986"/>
                  <a:pt x="398585" y="597877"/>
                  <a:pt x="422031" y="574431"/>
                </a:cubicBezTo>
                <a:cubicBezTo>
                  <a:pt x="433754" y="562708"/>
                  <a:pt x="443406" y="548458"/>
                  <a:pt x="457200" y="539262"/>
                </a:cubicBezTo>
                <a:cubicBezTo>
                  <a:pt x="480646" y="523631"/>
                  <a:pt x="507612" y="512294"/>
                  <a:pt x="527538" y="492369"/>
                </a:cubicBezTo>
                <a:cubicBezTo>
                  <a:pt x="535354" y="484554"/>
                  <a:pt x="542143" y="475555"/>
                  <a:pt x="550985" y="468923"/>
                </a:cubicBezTo>
                <a:cubicBezTo>
                  <a:pt x="573528" y="452016"/>
                  <a:pt x="601398" y="441956"/>
                  <a:pt x="621323" y="422031"/>
                </a:cubicBezTo>
                <a:cubicBezTo>
                  <a:pt x="668849" y="374505"/>
                  <a:pt x="641663" y="394276"/>
                  <a:pt x="703385" y="363416"/>
                </a:cubicBezTo>
                <a:cubicBezTo>
                  <a:pt x="731159" y="335641"/>
                  <a:pt x="757399" y="306334"/>
                  <a:pt x="797169" y="293077"/>
                </a:cubicBezTo>
                <a:lnTo>
                  <a:pt x="832338" y="281354"/>
                </a:lnTo>
                <a:cubicBezTo>
                  <a:pt x="878136" y="235558"/>
                  <a:pt x="830080" y="276622"/>
                  <a:pt x="890954" y="246185"/>
                </a:cubicBezTo>
                <a:cubicBezTo>
                  <a:pt x="981856" y="200734"/>
                  <a:pt x="872894" y="240482"/>
                  <a:pt x="961292" y="211016"/>
                </a:cubicBezTo>
                <a:cubicBezTo>
                  <a:pt x="1038356" y="133949"/>
                  <a:pt x="893437" y="271883"/>
                  <a:pt x="1055077" y="164123"/>
                </a:cubicBezTo>
                <a:cubicBezTo>
                  <a:pt x="1155862" y="96933"/>
                  <a:pt x="1028349" y="177487"/>
                  <a:pt x="1125415" y="128954"/>
                </a:cubicBezTo>
                <a:cubicBezTo>
                  <a:pt x="1138017" y="122653"/>
                  <a:pt x="1147710" y="111230"/>
                  <a:pt x="1160585" y="105508"/>
                </a:cubicBezTo>
                <a:cubicBezTo>
                  <a:pt x="1183169" y="95471"/>
                  <a:pt x="1210359" y="95771"/>
                  <a:pt x="1230923" y="82062"/>
                </a:cubicBezTo>
                <a:cubicBezTo>
                  <a:pt x="1242646" y="74247"/>
                  <a:pt x="1253217" y="64338"/>
                  <a:pt x="1266092" y="58616"/>
                </a:cubicBezTo>
                <a:cubicBezTo>
                  <a:pt x="1288677" y="48578"/>
                  <a:pt x="1312985" y="42985"/>
                  <a:pt x="1336431" y="35169"/>
                </a:cubicBezTo>
                <a:cubicBezTo>
                  <a:pt x="1364304" y="25878"/>
                  <a:pt x="1389054" y="16629"/>
                  <a:pt x="1418492" y="11723"/>
                </a:cubicBezTo>
                <a:cubicBezTo>
                  <a:pt x="1449568" y="6544"/>
                  <a:pt x="1481015" y="3908"/>
                  <a:pt x="1512277" y="0"/>
                </a:cubicBezTo>
                <a:cubicBezTo>
                  <a:pt x="1520275" y="286"/>
                  <a:pt x="1833096" y="1758"/>
                  <a:pt x="1934308" y="23446"/>
                </a:cubicBezTo>
                <a:cubicBezTo>
                  <a:pt x="1958474" y="28624"/>
                  <a:pt x="1980670" y="40897"/>
                  <a:pt x="2004646" y="46892"/>
                </a:cubicBezTo>
                <a:cubicBezTo>
                  <a:pt x="2020277" y="50800"/>
                  <a:pt x="2036106" y="53986"/>
                  <a:pt x="2051538" y="58616"/>
                </a:cubicBezTo>
                <a:cubicBezTo>
                  <a:pt x="2075210" y="65718"/>
                  <a:pt x="2098431" y="74247"/>
                  <a:pt x="2121877" y="82062"/>
                </a:cubicBezTo>
                <a:lnTo>
                  <a:pt x="2157046" y="93785"/>
                </a:lnTo>
                <a:cubicBezTo>
                  <a:pt x="2173712" y="143783"/>
                  <a:pt x="2156412" y="128954"/>
                  <a:pt x="2215662" y="128954"/>
                </a:cubicBezTo>
              </a:path>
            </a:pathLst>
          </a:cu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Freeform: Shape 7">
            <a:extLst>
              <a:ext uri="{FF2B5EF4-FFF2-40B4-BE49-F238E27FC236}">
                <a16:creationId xmlns:a16="http://schemas.microsoft.com/office/drawing/2014/main" id="{E54E2297-49F8-4E93-9BEC-A69F615DFD29}"/>
              </a:ext>
            </a:extLst>
          </p:cNvPr>
          <p:cNvSpPr/>
          <p:nvPr/>
        </p:nvSpPr>
        <p:spPr>
          <a:xfrm>
            <a:off x="5838092" y="1348154"/>
            <a:ext cx="762000" cy="527538"/>
          </a:xfrm>
          <a:custGeom>
            <a:avLst/>
            <a:gdLst>
              <a:gd name="connsiteX0" fmla="*/ 0 w 762000"/>
              <a:gd name="connsiteY0" fmla="*/ 0 h 527538"/>
              <a:gd name="connsiteX1" fmla="*/ 58616 w 762000"/>
              <a:gd name="connsiteY1" fmla="*/ 35169 h 527538"/>
              <a:gd name="connsiteX2" fmla="*/ 93785 w 762000"/>
              <a:gd name="connsiteY2" fmla="*/ 46892 h 527538"/>
              <a:gd name="connsiteX3" fmla="*/ 128954 w 762000"/>
              <a:gd name="connsiteY3" fmla="*/ 70338 h 527538"/>
              <a:gd name="connsiteX4" fmla="*/ 199293 w 762000"/>
              <a:gd name="connsiteY4" fmla="*/ 93784 h 527538"/>
              <a:gd name="connsiteX5" fmla="*/ 234462 w 762000"/>
              <a:gd name="connsiteY5" fmla="*/ 105508 h 527538"/>
              <a:gd name="connsiteX6" fmla="*/ 304800 w 762000"/>
              <a:gd name="connsiteY6" fmla="*/ 128954 h 527538"/>
              <a:gd name="connsiteX7" fmla="*/ 339970 w 762000"/>
              <a:gd name="connsiteY7" fmla="*/ 140677 h 527538"/>
              <a:gd name="connsiteX8" fmla="*/ 445477 w 762000"/>
              <a:gd name="connsiteY8" fmla="*/ 211015 h 527538"/>
              <a:gd name="connsiteX9" fmla="*/ 480646 w 762000"/>
              <a:gd name="connsiteY9" fmla="*/ 234461 h 527538"/>
              <a:gd name="connsiteX10" fmla="*/ 539262 w 762000"/>
              <a:gd name="connsiteY10" fmla="*/ 281354 h 527538"/>
              <a:gd name="connsiteX11" fmla="*/ 597877 w 762000"/>
              <a:gd name="connsiteY11" fmla="*/ 328246 h 527538"/>
              <a:gd name="connsiteX12" fmla="*/ 656493 w 762000"/>
              <a:gd name="connsiteY12" fmla="*/ 375138 h 527538"/>
              <a:gd name="connsiteX13" fmla="*/ 726831 w 762000"/>
              <a:gd name="connsiteY13" fmla="*/ 480646 h 527538"/>
              <a:gd name="connsiteX14" fmla="*/ 762000 w 762000"/>
              <a:gd name="connsiteY14" fmla="*/ 527538 h 5275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762000" h="527538">
                <a:moveTo>
                  <a:pt x="0" y="0"/>
                </a:moveTo>
                <a:cubicBezTo>
                  <a:pt x="19539" y="11723"/>
                  <a:pt x="38236" y="24979"/>
                  <a:pt x="58616" y="35169"/>
                </a:cubicBezTo>
                <a:cubicBezTo>
                  <a:pt x="69669" y="40695"/>
                  <a:pt x="82732" y="41366"/>
                  <a:pt x="93785" y="46892"/>
                </a:cubicBezTo>
                <a:cubicBezTo>
                  <a:pt x="106387" y="53193"/>
                  <a:pt x="116079" y="64616"/>
                  <a:pt x="128954" y="70338"/>
                </a:cubicBezTo>
                <a:cubicBezTo>
                  <a:pt x="151538" y="80375"/>
                  <a:pt x="175847" y="85968"/>
                  <a:pt x="199293" y="93784"/>
                </a:cubicBezTo>
                <a:lnTo>
                  <a:pt x="234462" y="105508"/>
                </a:lnTo>
                <a:lnTo>
                  <a:pt x="304800" y="128954"/>
                </a:lnTo>
                <a:lnTo>
                  <a:pt x="339970" y="140677"/>
                </a:lnTo>
                <a:lnTo>
                  <a:pt x="445477" y="211015"/>
                </a:lnTo>
                <a:cubicBezTo>
                  <a:pt x="457200" y="218830"/>
                  <a:pt x="470683" y="224498"/>
                  <a:pt x="480646" y="234461"/>
                </a:cubicBezTo>
                <a:cubicBezTo>
                  <a:pt x="514056" y="267871"/>
                  <a:pt x="494896" y="251777"/>
                  <a:pt x="539262" y="281354"/>
                </a:cubicBezTo>
                <a:cubicBezTo>
                  <a:pt x="606455" y="382143"/>
                  <a:pt x="516985" y="263532"/>
                  <a:pt x="597877" y="328246"/>
                </a:cubicBezTo>
                <a:cubicBezTo>
                  <a:pt x="673628" y="388847"/>
                  <a:pt x="568093" y="345672"/>
                  <a:pt x="656493" y="375138"/>
                </a:cubicBezTo>
                <a:lnTo>
                  <a:pt x="726831" y="480646"/>
                </a:lnTo>
                <a:cubicBezTo>
                  <a:pt x="753342" y="520413"/>
                  <a:pt x="740314" y="505852"/>
                  <a:pt x="762000" y="527538"/>
                </a:cubicBezTo>
              </a:path>
            </a:pathLst>
          </a:cu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Freeform: Shape 8">
            <a:extLst>
              <a:ext uri="{FF2B5EF4-FFF2-40B4-BE49-F238E27FC236}">
                <a16:creationId xmlns:a16="http://schemas.microsoft.com/office/drawing/2014/main" id="{34E45354-80A3-4551-819E-95AF576AF6CD}"/>
              </a:ext>
            </a:extLst>
          </p:cNvPr>
          <p:cNvSpPr/>
          <p:nvPr/>
        </p:nvSpPr>
        <p:spPr>
          <a:xfrm>
            <a:off x="3938954" y="3364523"/>
            <a:ext cx="2967402" cy="1266092"/>
          </a:xfrm>
          <a:custGeom>
            <a:avLst/>
            <a:gdLst>
              <a:gd name="connsiteX0" fmla="*/ 0 w 2967402"/>
              <a:gd name="connsiteY0" fmla="*/ 574431 h 1266092"/>
              <a:gd name="connsiteX1" fmla="*/ 117231 w 2967402"/>
              <a:gd name="connsiteY1" fmla="*/ 691662 h 1266092"/>
              <a:gd name="connsiteX2" fmla="*/ 164123 w 2967402"/>
              <a:gd name="connsiteY2" fmla="*/ 750277 h 1266092"/>
              <a:gd name="connsiteX3" fmla="*/ 222738 w 2967402"/>
              <a:gd name="connsiteY3" fmla="*/ 785446 h 1266092"/>
              <a:gd name="connsiteX4" fmla="*/ 293077 w 2967402"/>
              <a:gd name="connsiteY4" fmla="*/ 832339 h 1266092"/>
              <a:gd name="connsiteX5" fmla="*/ 328246 w 2967402"/>
              <a:gd name="connsiteY5" fmla="*/ 879231 h 1266092"/>
              <a:gd name="connsiteX6" fmla="*/ 386861 w 2967402"/>
              <a:gd name="connsiteY6" fmla="*/ 902677 h 1266092"/>
              <a:gd name="connsiteX7" fmla="*/ 480646 w 2967402"/>
              <a:gd name="connsiteY7" fmla="*/ 949569 h 1266092"/>
              <a:gd name="connsiteX8" fmla="*/ 515815 w 2967402"/>
              <a:gd name="connsiteY8" fmla="*/ 984739 h 1266092"/>
              <a:gd name="connsiteX9" fmla="*/ 574431 w 2967402"/>
              <a:gd name="connsiteY9" fmla="*/ 1008185 h 1266092"/>
              <a:gd name="connsiteX10" fmla="*/ 668215 w 2967402"/>
              <a:gd name="connsiteY10" fmla="*/ 1043354 h 1266092"/>
              <a:gd name="connsiteX11" fmla="*/ 715108 w 2967402"/>
              <a:gd name="connsiteY11" fmla="*/ 1066800 h 1266092"/>
              <a:gd name="connsiteX12" fmla="*/ 773723 w 2967402"/>
              <a:gd name="connsiteY12" fmla="*/ 1090246 h 1266092"/>
              <a:gd name="connsiteX13" fmla="*/ 820615 w 2967402"/>
              <a:gd name="connsiteY13" fmla="*/ 1113692 h 1266092"/>
              <a:gd name="connsiteX14" fmla="*/ 937846 w 2967402"/>
              <a:gd name="connsiteY14" fmla="*/ 1137139 h 1266092"/>
              <a:gd name="connsiteX15" fmla="*/ 1066800 w 2967402"/>
              <a:gd name="connsiteY15" fmla="*/ 1184031 h 1266092"/>
              <a:gd name="connsiteX16" fmla="*/ 1125415 w 2967402"/>
              <a:gd name="connsiteY16" fmla="*/ 1195754 h 1266092"/>
              <a:gd name="connsiteX17" fmla="*/ 1172308 w 2967402"/>
              <a:gd name="connsiteY17" fmla="*/ 1207477 h 1266092"/>
              <a:gd name="connsiteX18" fmla="*/ 1207477 w 2967402"/>
              <a:gd name="connsiteY18" fmla="*/ 1219200 h 1266092"/>
              <a:gd name="connsiteX19" fmla="*/ 1301261 w 2967402"/>
              <a:gd name="connsiteY19" fmla="*/ 1230923 h 1266092"/>
              <a:gd name="connsiteX20" fmla="*/ 1336431 w 2967402"/>
              <a:gd name="connsiteY20" fmla="*/ 1242646 h 1266092"/>
              <a:gd name="connsiteX21" fmla="*/ 1535723 w 2967402"/>
              <a:gd name="connsiteY21" fmla="*/ 1266092 h 1266092"/>
              <a:gd name="connsiteX22" fmla="*/ 2028092 w 2967402"/>
              <a:gd name="connsiteY22" fmla="*/ 1254369 h 1266092"/>
              <a:gd name="connsiteX23" fmla="*/ 2098431 w 2967402"/>
              <a:gd name="connsiteY23" fmla="*/ 1242646 h 1266092"/>
              <a:gd name="connsiteX24" fmla="*/ 2145323 w 2967402"/>
              <a:gd name="connsiteY24" fmla="*/ 1230923 h 1266092"/>
              <a:gd name="connsiteX25" fmla="*/ 2309446 w 2967402"/>
              <a:gd name="connsiteY25" fmla="*/ 1160585 h 1266092"/>
              <a:gd name="connsiteX26" fmla="*/ 2356338 w 2967402"/>
              <a:gd name="connsiteY26" fmla="*/ 1125415 h 1266092"/>
              <a:gd name="connsiteX27" fmla="*/ 2391508 w 2967402"/>
              <a:gd name="connsiteY27" fmla="*/ 1113692 h 1266092"/>
              <a:gd name="connsiteX28" fmla="*/ 2450123 w 2967402"/>
              <a:gd name="connsiteY28" fmla="*/ 1078523 h 1266092"/>
              <a:gd name="connsiteX29" fmla="*/ 2543908 w 2967402"/>
              <a:gd name="connsiteY29" fmla="*/ 1019908 h 1266092"/>
              <a:gd name="connsiteX30" fmla="*/ 2614246 w 2967402"/>
              <a:gd name="connsiteY30" fmla="*/ 961292 h 1266092"/>
              <a:gd name="connsiteX31" fmla="*/ 2637692 w 2967402"/>
              <a:gd name="connsiteY31" fmla="*/ 926123 h 1266092"/>
              <a:gd name="connsiteX32" fmla="*/ 2743200 w 2967402"/>
              <a:gd name="connsiteY32" fmla="*/ 832339 h 1266092"/>
              <a:gd name="connsiteX33" fmla="*/ 2778369 w 2967402"/>
              <a:gd name="connsiteY33" fmla="*/ 785446 h 1266092"/>
              <a:gd name="connsiteX34" fmla="*/ 2848708 w 2967402"/>
              <a:gd name="connsiteY34" fmla="*/ 691662 h 1266092"/>
              <a:gd name="connsiteX35" fmla="*/ 2895600 w 2967402"/>
              <a:gd name="connsiteY35" fmla="*/ 586154 h 1266092"/>
              <a:gd name="connsiteX36" fmla="*/ 2907323 w 2967402"/>
              <a:gd name="connsiteY36" fmla="*/ 539262 h 1266092"/>
              <a:gd name="connsiteX37" fmla="*/ 2919046 w 2967402"/>
              <a:gd name="connsiteY37" fmla="*/ 504092 h 1266092"/>
              <a:gd name="connsiteX38" fmla="*/ 2942492 w 2967402"/>
              <a:gd name="connsiteY38" fmla="*/ 410308 h 1266092"/>
              <a:gd name="connsiteX39" fmla="*/ 2965938 w 2967402"/>
              <a:gd name="connsiteY39" fmla="*/ 316523 h 1266092"/>
              <a:gd name="connsiteX40" fmla="*/ 2965938 w 2967402"/>
              <a:gd name="connsiteY40" fmla="*/ 0 h 12660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Lst>
            <a:rect l="l" t="t" r="r" b="b"/>
            <a:pathLst>
              <a:path w="2967402" h="1266092">
                <a:moveTo>
                  <a:pt x="0" y="574431"/>
                </a:moveTo>
                <a:cubicBezTo>
                  <a:pt x="175196" y="784667"/>
                  <a:pt x="-47664" y="526767"/>
                  <a:pt x="117231" y="691662"/>
                </a:cubicBezTo>
                <a:cubicBezTo>
                  <a:pt x="134924" y="709355"/>
                  <a:pt x="145422" y="733654"/>
                  <a:pt x="164123" y="750277"/>
                </a:cubicBezTo>
                <a:cubicBezTo>
                  <a:pt x="181153" y="765415"/>
                  <a:pt x="203515" y="773213"/>
                  <a:pt x="222738" y="785446"/>
                </a:cubicBezTo>
                <a:cubicBezTo>
                  <a:pt x="246512" y="800575"/>
                  <a:pt x="272016" y="813618"/>
                  <a:pt x="293077" y="832339"/>
                </a:cubicBezTo>
                <a:cubicBezTo>
                  <a:pt x="307680" y="845320"/>
                  <a:pt x="312615" y="867508"/>
                  <a:pt x="328246" y="879231"/>
                </a:cubicBezTo>
                <a:cubicBezTo>
                  <a:pt x="345081" y="891857"/>
                  <a:pt x="368039" y="893266"/>
                  <a:pt x="386861" y="902677"/>
                </a:cubicBezTo>
                <a:cubicBezTo>
                  <a:pt x="527337" y="972914"/>
                  <a:pt x="277821" y="868439"/>
                  <a:pt x="480646" y="949569"/>
                </a:cubicBezTo>
                <a:cubicBezTo>
                  <a:pt x="492369" y="961292"/>
                  <a:pt x="501756" y="975952"/>
                  <a:pt x="515815" y="984739"/>
                </a:cubicBezTo>
                <a:cubicBezTo>
                  <a:pt x="533660" y="995892"/>
                  <a:pt x="554727" y="1000796"/>
                  <a:pt x="574431" y="1008185"/>
                </a:cubicBezTo>
                <a:cubicBezTo>
                  <a:pt x="636302" y="1031386"/>
                  <a:pt x="586652" y="1007104"/>
                  <a:pt x="668215" y="1043354"/>
                </a:cubicBezTo>
                <a:cubicBezTo>
                  <a:pt x="684185" y="1050452"/>
                  <a:pt x="699138" y="1059702"/>
                  <a:pt x="715108" y="1066800"/>
                </a:cubicBezTo>
                <a:cubicBezTo>
                  <a:pt x="734338" y="1075346"/>
                  <a:pt x="754493" y="1081699"/>
                  <a:pt x="773723" y="1090246"/>
                </a:cubicBezTo>
                <a:cubicBezTo>
                  <a:pt x="789692" y="1097344"/>
                  <a:pt x="803812" y="1108891"/>
                  <a:pt x="820615" y="1113692"/>
                </a:cubicBezTo>
                <a:cubicBezTo>
                  <a:pt x="858933" y="1124640"/>
                  <a:pt x="900845" y="1122339"/>
                  <a:pt x="937846" y="1137139"/>
                </a:cubicBezTo>
                <a:cubicBezTo>
                  <a:pt x="968150" y="1149261"/>
                  <a:pt x="1036697" y="1178010"/>
                  <a:pt x="1066800" y="1184031"/>
                </a:cubicBezTo>
                <a:cubicBezTo>
                  <a:pt x="1086338" y="1187939"/>
                  <a:pt x="1105964" y="1191432"/>
                  <a:pt x="1125415" y="1195754"/>
                </a:cubicBezTo>
                <a:cubicBezTo>
                  <a:pt x="1141143" y="1199249"/>
                  <a:pt x="1156816" y="1203051"/>
                  <a:pt x="1172308" y="1207477"/>
                </a:cubicBezTo>
                <a:cubicBezTo>
                  <a:pt x="1184190" y="1210872"/>
                  <a:pt x="1195319" y="1216989"/>
                  <a:pt x="1207477" y="1219200"/>
                </a:cubicBezTo>
                <a:cubicBezTo>
                  <a:pt x="1238473" y="1224836"/>
                  <a:pt x="1270000" y="1227015"/>
                  <a:pt x="1301261" y="1230923"/>
                </a:cubicBezTo>
                <a:cubicBezTo>
                  <a:pt x="1312984" y="1234831"/>
                  <a:pt x="1324368" y="1239965"/>
                  <a:pt x="1336431" y="1242646"/>
                </a:cubicBezTo>
                <a:cubicBezTo>
                  <a:pt x="1401574" y="1257122"/>
                  <a:pt x="1469840" y="1260103"/>
                  <a:pt x="1535723" y="1266092"/>
                </a:cubicBezTo>
                <a:lnTo>
                  <a:pt x="2028092" y="1254369"/>
                </a:lnTo>
                <a:cubicBezTo>
                  <a:pt x="2051841" y="1253379"/>
                  <a:pt x="2075123" y="1247308"/>
                  <a:pt x="2098431" y="1242646"/>
                </a:cubicBezTo>
                <a:cubicBezTo>
                  <a:pt x="2114230" y="1239486"/>
                  <a:pt x="2129891" y="1235553"/>
                  <a:pt x="2145323" y="1230923"/>
                </a:cubicBezTo>
                <a:cubicBezTo>
                  <a:pt x="2195625" y="1215832"/>
                  <a:pt x="2268785" y="1191082"/>
                  <a:pt x="2309446" y="1160585"/>
                </a:cubicBezTo>
                <a:cubicBezTo>
                  <a:pt x="2325077" y="1148862"/>
                  <a:pt x="2339374" y="1135109"/>
                  <a:pt x="2356338" y="1125415"/>
                </a:cubicBezTo>
                <a:cubicBezTo>
                  <a:pt x="2367067" y="1119284"/>
                  <a:pt x="2380455" y="1119218"/>
                  <a:pt x="2391508" y="1113692"/>
                </a:cubicBezTo>
                <a:cubicBezTo>
                  <a:pt x="2411888" y="1103502"/>
                  <a:pt x="2431164" y="1091162"/>
                  <a:pt x="2450123" y="1078523"/>
                </a:cubicBezTo>
                <a:cubicBezTo>
                  <a:pt x="2541430" y="1017652"/>
                  <a:pt x="2452317" y="1065702"/>
                  <a:pt x="2543908" y="1019908"/>
                </a:cubicBezTo>
                <a:cubicBezTo>
                  <a:pt x="2601030" y="934225"/>
                  <a:pt x="2525005" y="1035660"/>
                  <a:pt x="2614246" y="961292"/>
                </a:cubicBezTo>
                <a:cubicBezTo>
                  <a:pt x="2625070" y="952272"/>
                  <a:pt x="2628332" y="936653"/>
                  <a:pt x="2637692" y="926123"/>
                </a:cubicBezTo>
                <a:cubicBezTo>
                  <a:pt x="2696092" y="860423"/>
                  <a:pt x="2689748" y="867974"/>
                  <a:pt x="2743200" y="832339"/>
                </a:cubicBezTo>
                <a:cubicBezTo>
                  <a:pt x="2754923" y="816708"/>
                  <a:pt x="2767164" y="801453"/>
                  <a:pt x="2778369" y="785446"/>
                </a:cubicBezTo>
                <a:cubicBezTo>
                  <a:pt x="2840227" y="697077"/>
                  <a:pt x="2801870" y="738498"/>
                  <a:pt x="2848708" y="691662"/>
                </a:cubicBezTo>
                <a:cubicBezTo>
                  <a:pt x="2876609" y="607957"/>
                  <a:pt x="2858445" y="641887"/>
                  <a:pt x="2895600" y="586154"/>
                </a:cubicBezTo>
                <a:cubicBezTo>
                  <a:pt x="2899508" y="570523"/>
                  <a:pt x="2902897" y="554754"/>
                  <a:pt x="2907323" y="539262"/>
                </a:cubicBezTo>
                <a:cubicBezTo>
                  <a:pt x="2910718" y="527380"/>
                  <a:pt x="2915795" y="516014"/>
                  <a:pt x="2919046" y="504092"/>
                </a:cubicBezTo>
                <a:cubicBezTo>
                  <a:pt x="2927524" y="473004"/>
                  <a:pt x="2932302" y="440878"/>
                  <a:pt x="2942492" y="410308"/>
                </a:cubicBezTo>
                <a:cubicBezTo>
                  <a:pt x="2952348" y="380740"/>
                  <a:pt x="2964962" y="347744"/>
                  <a:pt x="2965938" y="316523"/>
                </a:cubicBezTo>
                <a:cubicBezTo>
                  <a:pt x="2969233" y="211067"/>
                  <a:pt x="2965938" y="105508"/>
                  <a:pt x="2965938" y="0"/>
                </a:cubicBezTo>
              </a:path>
            </a:pathLst>
          </a:cu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Freeform: Shape 9">
            <a:extLst>
              <a:ext uri="{FF2B5EF4-FFF2-40B4-BE49-F238E27FC236}">
                <a16:creationId xmlns:a16="http://schemas.microsoft.com/office/drawing/2014/main" id="{07D4A933-B0EE-4A3C-A070-095D9EE04188}"/>
              </a:ext>
            </a:extLst>
          </p:cNvPr>
          <p:cNvSpPr/>
          <p:nvPr/>
        </p:nvSpPr>
        <p:spPr>
          <a:xfrm>
            <a:off x="6752492" y="2250831"/>
            <a:ext cx="130152" cy="738554"/>
          </a:xfrm>
          <a:custGeom>
            <a:avLst/>
            <a:gdLst>
              <a:gd name="connsiteX0" fmla="*/ 0 w 130152"/>
              <a:gd name="connsiteY0" fmla="*/ 0 h 738554"/>
              <a:gd name="connsiteX1" fmla="*/ 35170 w 130152"/>
              <a:gd name="connsiteY1" fmla="*/ 93784 h 738554"/>
              <a:gd name="connsiteX2" fmla="*/ 58616 w 130152"/>
              <a:gd name="connsiteY2" fmla="*/ 175846 h 738554"/>
              <a:gd name="connsiteX3" fmla="*/ 70339 w 130152"/>
              <a:gd name="connsiteY3" fmla="*/ 257907 h 738554"/>
              <a:gd name="connsiteX4" fmla="*/ 82062 w 130152"/>
              <a:gd name="connsiteY4" fmla="*/ 304800 h 738554"/>
              <a:gd name="connsiteX5" fmla="*/ 93785 w 130152"/>
              <a:gd name="connsiteY5" fmla="*/ 398584 h 738554"/>
              <a:gd name="connsiteX6" fmla="*/ 105508 w 130152"/>
              <a:gd name="connsiteY6" fmla="*/ 480646 h 738554"/>
              <a:gd name="connsiteX7" fmla="*/ 117231 w 130152"/>
              <a:gd name="connsiteY7" fmla="*/ 586154 h 738554"/>
              <a:gd name="connsiteX8" fmla="*/ 128954 w 130152"/>
              <a:gd name="connsiteY8" fmla="*/ 633046 h 738554"/>
              <a:gd name="connsiteX9" fmla="*/ 128954 w 130152"/>
              <a:gd name="connsiteY9" fmla="*/ 738554 h 7385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30152" h="738554">
                <a:moveTo>
                  <a:pt x="0" y="0"/>
                </a:moveTo>
                <a:cubicBezTo>
                  <a:pt x="12380" y="30950"/>
                  <a:pt x="25984" y="61635"/>
                  <a:pt x="35170" y="93784"/>
                </a:cubicBezTo>
                <a:cubicBezTo>
                  <a:pt x="64619" y="196852"/>
                  <a:pt x="30502" y="91503"/>
                  <a:pt x="58616" y="175846"/>
                </a:cubicBezTo>
                <a:cubicBezTo>
                  <a:pt x="62524" y="203200"/>
                  <a:pt x="65396" y="230721"/>
                  <a:pt x="70339" y="257907"/>
                </a:cubicBezTo>
                <a:cubicBezTo>
                  <a:pt x="73221" y="273759"/>
                  <a:pt x="79413" y="288907"/>
                  <a:pt x="82062" y="304800"/>
                </a:cubicBezTo>
                <a:cubicBezTo>
                  <a:pt x="87241" y="335876"/>
                  <a:pt x="89621" y="367356"/>
                  <a:pt x="93785" y="398584"/>
                </a:cubicBezTo>
                <a:cubicBezTo>
                  <a:pt x="97437" y="425973"/>
                  <a:pt x="102081" y="453228"/>
                  <a:pt x="105508" y="480646"/>
                </a:cubicBezTo>
                <a:cubicBezTo>
                  <a:pt x="109897" y="515759"/>
                  <a:pt x="111850" y="551180"/>
                  <a:pt x="117231" y="586154"/>
                </a:cubicBezTo>
                <a:cubicBezTo>
                  <a:pt x="119681" y="602078"/>
                  <a:pt x="127718" y="616982"/>
                  <a:pt x="128954" y="633046"/>
                </a:cubicBezTo>
                <a:cubicBezTo>
                  <a:pt x="131651" y="668112"/>
                  <a:pt x="128954" y="703385"/>
                  <a:pt x="128954" y="738554"/>
                </a:cubicBezTo>
              </a:path>
            </a:pathLst>
          </a:cu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Freeform: Shape 10">
            <a:extLst>
              <a:ext uri="{FF2B5EF4-FFF2-40B4-BE49-F238E27FC236}">
                <a16:creationId xmlns:a16="http://schemas.microsoft.com/office/drawing/2014/main" id="{90DD55A4-8F18-4789-AB78-594B3D17A396}"/>
              </a:ext>
            </a:extLst>
          </p:cNvPr>
          <p:cNvSpPr/>
          <p:nvPr/>
        </p:nvSpPr>
        <p:spPr>
          <a:xfrm>
            <a:off x="3575538" y="3223846"/>
            <a:ext cx="46893" cy="351692"/>
          </a:xfrm>
          <a:custGeom>
            <a:avLst/>
            <a:gdLst>
              <a:gd name="connsiteX0" fmla="*/ 0 w 46893"/>
              <a:gd name="connsiteY0" fmla="*/ 0 h 351692"/>
              <a:gd name="connsiteX1" fmla="*/ 35170 w 46893"/>
              <a:gd name="connsiteY1" fmla="*/ 328246 h 351692"/>
              <a:gd name="connsiteX2" fmla="*/ 46893 w 46893"/>
              <a:gd name="connsiteY2" fmla="*/ 351692 h 351692"/>
            </a:gdLst>
            <a:ahLst/>
            <a:cxnLst>
              <a:cxn ang="0">
                <a:pos x="connsiteX0" y="connsiteY0"/>
              </a:cxn>
              <a:cxn ang="0">
                <a:pos x="connsiteX1" y="connsiteY1"/>
              </a:cxn>
              <a:cxn ang="0">
                <a:pos x="connsiteX2" y="connsiteY2"/>
              </a:cxn>
            </a:cxnLst>
            <a:rect l="l" t="t" r="r" b="b"/>
            <a:pathLst>
              <a:path w="46893" h="351692">
                <a:moveTo>
                  <a:pt x="0" y="0"/>
                </a:moveTo>
                <a:cubicBezTo>
                  <a:pt x="1885" y="37699"/>
                  <a:pt x="-2541" y="252825"/>
                  <a:pt x="35170" y="328246"/>
                </a:cubicBezTo>
                <a:lnTo>
                  <a:pt x="46893" y="351692"/>
                </a:lnTo>
              </a:path>
            </a:pathLst>
          </a:cu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Rectangle 11">
            <a:extLst>
              <a:ext uri="{FF2B5EF4-FFF2-40B4-BE49-F238E27FC236}">
                <a16:creationId xmlns:a16="http://schemas.microsoft.com/office/drawing/2014/main" id="{CD7BC823-C42E-47CC-A1C8-9BD28F24B1C3}"/>
              </a:ext>
            </a:extLst>
          </p:cNvPr>
          <p:cNvSpPr/>
          <p:nvPr/>
        </p:nvSpPr>
        <p:spPr>
          <a:xfrm rot="18461506" flipH="1" flipV="1">
            <a:off x="4158929" y="594926"/>
            <a:ext cx="358827" cy="998852"/>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Rectangle 12">
            <a:extLst>
              <a:ext uri="{FF2B5EF4-FFF2-40B4-BE49-F238E27FC236}">
                <a16:creationId xmlns:a16="http://schemas.microsoft.com/office/drawing/2014/main" id="{5A866727-F423-4C0A-820F-C242385B0195}"/>
              </a:ext>
            </a:extLst>
          </p:cNvPr>
          <p:cNvSpPr/>
          <p:nvPr/>
        </p:nvSpPr>
        <p:spPr>
          <a:xfrm rot="19572341">
            <a:off x="4547025" y="438075"/>
            <a:ext cx="339002" cy="920448"/>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Rectangle 13">
            <a:extLst>
              <a:ext uri="{FF2B5EF4-FFF2-40B4-BE49-F238E27FC236}">
                <a16:creationId xmlns:a16="http://schemas.microsoft.com/office/drawing/2014/main" id="{2668A695-1CE2-41F7-AE49-A3D9AA35402F}"/>
              </a:ext>
            </a:extLst>
          </p:cNvPr>
          <p:cNvSpPr/>
          <p:nvPr/>
        </p:nvSpPr>
        <p:spPr>
          <a:xfrm rot="5078082" flipH="1" flipV="1">
            <a:off x="4748701" y="661664"/>
            <a:ext cx="774394" cy="390941"/>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5" name="Freeform: Shape 14">
            <a:extLst>
              <a:ext uri="{FF2B5EF4-FFF2-40B4-BE49-F238E27FC236}">
                <a16:creationId xmlns:a16="http://schemas.microsoft.com/office/drawing/2014/main" id="{81595C8F-2622-44EE-B3AC-EA5AF2BC15B3}"/>
              </a:ext>
            </a:extLst>
          </p:cNvPr>
          <p:cNvSpPr/>
          <p:nvPr/>
        </p:nvSpPr>
        <p:spPr>
          <a:xfrm>
            <a:off x="8112303" y="281354"/>
            <a:ext cx="599863" cy="890954"/>
          </a:xfrm>
          <a:custGeom>
            <a:avLst/>
            <a:gdLst>
              <a:gd name="connsiteX0" fmla="*/ 152466 w 599863"/>
              <a:gd name="connsiteY0" fmla="*/ 574431 h 890954"/>
              <a:gd name="connsiteX1" fmla="*/ 105574 w 599863"/>
              <a:gd name="connsiteY1" fmla="*/ 515815 h 890954"/>
              <a:gd name="connsiteX2" fmla="*/ 82128 w 599863"/>
              <a:gd name="connsiteY2" fmla="*/ 445477 h 890954"/>
              <a:gd name="connsiteX3" fmla="*/ 70405 w 599863"/>
              <a:gd name="connsiteY3" fmla="*/ 410308 h 890954"/>
              <a:gd name="connsiteX4" fmla="*/ 58682 w 599863"/>
              <a:gd name="connsiteY4" fmla="*/ 375138 h 890954"/>
              <a:gd name="connsiteX5" fmla="*/ 35235 w 599863"/>
              <a:gd name="connsiteY5" fmla="*/ 328246 h 890954"/>
              <a:gd name="connsiteX6" fmla="*/ 66 w 599863"/>
              <a:gd name="connsiteY6" fmla="*/ 211015 h 890954"/>
              <a:gd name="connsiteX7" fmla="*/ 46959 w 599863"/>
              <a:gd name="connsiteY7" fmla="*/ 35169 h 890954"/>
              <a:gd name="connsiteX8" fmla="*/ 117297 w 599863"/>
              <a:gd name="connsiteY8" fmla="*/ 11723 h 890954"/>
              <a:gd name="connsiteX9" fmla="*/ 152466 w 599863"/>
              <a:gd name="connsiteY9" fmla="*/ 0 h 890954"/>
              <a:gd name="connsiteX10" fmla="*/ 293143 w 599863"/>
              <a:gd name="connsiteY10" fmla="*/ 23446 h 890954"/>
              <a:gd name="connsiteX11" fmla="*/ 328312 w 599863"/>
              <a:gd name="connsiteY11" fmla="*/ 46892 h 890954"/>
              <a:gd name="connsiteX12" fmla="*/ 351759 w 599863"/>
              <a:gd name="connsiteY12" fmla="*/ 82061 h 890954"/>
              <a:gd name="connsiteX13" fmla="*/ 363482 w 599863"/>
              <a:gd name="connsiteY13" fmla="*/ 117231 h 890954"/>
              <a:gd name="connsiteX14" fmla="*/ 410374 w 599863"/>
              <a:gd name="connsiteY14" fmla="*/ 187569 h 890954"/>
              <a:gd name="connsiteX15" fmla="*/ 433820 w 599863"/>
              <a:gd name="connsiteY15" fmla="*/ 257908 h 890954"/>
              <a:gd name="connsiteX16" fmla="*/ 445543 w 599863"/>
              <a:gd name="connsiteY16" fmla="*/ 304800 h 890954"/>
              <a:gd name="connsiteX17" fmla="*/ 468989 w 599863"/>
              <a:gd name="connsiteY17" fmla="*/ 375138 h 890954"/>
              <a:gd name="connsiteX18" fmla="*/ 480712 w 599863"/>
              <a:gd name="connsiteY18" fmla="*/ 410308 h 890954"/>
              <a:gd name="connsiteX19" fmla="*/ 504159 w 599863"/>
              <a:gd name="connsiteY19" fmla="*/ 504092 h 890954"/>
              <a:gd name="connsiteX20" fmla="*/ 527605 w 599863"/>
              <a:gd name="connsiteY20" fmla="*/ 574431 h 890954"/>
              <a:gd name="connsiteX21" fmla="*/ 539328 w 599863"/>
              <a:gd name="connsiteY21" fmla="*/ 609600 h 890954"/>
              <a:gd name="connsiteX22" fmla="*/ 586220 w 599863"/>
              <a:gd name="connsiteY22" fmla="*/ 679938 h 890954"/>
              <a:gd name="connsiteX23" fmla="*/ 597943 w 599863"/>
              <a:gd name="connsiteY23" fmla="*/ 715108 h 890954"/>
              <a:gd name="connsiteX24" fmla="*/ 527605 w 599863"/>
              <a:gd name="connsiteY24" fmla="*/ 762000 h 890954"/>
              <a:gd name="connsiteX25" fmla="*/ 457266 w 599863"/>
              <a:gd name="connsiteY25" fmla="*/ 797169 h 890954"/>
              <a:gd name="connsiteX26" fmla="*/ 433820 w 599863"/>
              <a:gd name="connsiteY26" fmla="*/ 832338 h 890954"/>
              <a:gd name="connsiteX27" fmla="*/ 398651 w 599863"/>
              <a:gd name="connsiteY27" fmla="*/ 844061 h 890954"/>
              <a:gd name="connsiteX28" fmla="*/ 386928 w 599863"/>
              <a:gd name="connsiteY28" fmla="*/ 879231 h 890954"/>
              <a:gd name="connsiteX29" fmla="*/ 351759 w 599863"/>
              <a:gd name="connsiteY29" fmla="*/ 890954 h 8909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99863" h="890954">
                <a:moveTo>
                  <a:pt x="152466" y="574431"/>
                </a:moveTo>
                <a:cubicBezTo>
                  <a:pt x="136835" y="554892"/>
                  <a:pt x="117556" y="537781"/>
                  <a:pt x="105574" y="515815"/>
                </a:cubicBezTo>
                <a:cubicBezTo>
                  <a:pt x="93740" y="494118"/>
                  <a:pt x="89943" y="468923"/>
                  <a:pt x="82128" y="445477"/>
                </a:cubicBezTo>
                <a:lnTo>
                  <a:pt x="70405" y="410308"/>
                </a:lnTo>
                <a:cubicBezTo>
                  <a:pt x="66497" y="398585"/>
                  <a:pt x="64209" y="386191"/>
                  <a:pt x="58682" y="375138"/>
                </a:cubicBezTo>
                <a:cubicBezTo>
                  <a:pt x="50866" y="359507"/>
                  <a:pt x="41725" y="344472"/>
                  <a:pt x="35235" y="328246"/>
                </a:cubicBezTo>
                <a:cubicBezTo>
                  <a:pt x="16208" y="280679"/>
                  <a:pt x="11581" y="257074"/>
                  <a:pt x="66" y="211015"/>
                </a:cubicBezTo>
                <a:cubicBezTo>
                  <a:pt x="5622" y="144339"/>
                  <a:pt x="-18826" y="71716"/>
                  <a:pt x="46959" y="35169"/>
                </a:cubicBezTo>
                <a:cubicBezTo>
                  <a:pt x="68563" y="23167"/>
                  <a:pt x="93851" y="19538"/>
                  <a:pt x="117297" y="11723"/>
                </a:cubicBezTo>
                <a:lnTo>
                  <a:pt x="152466" y="0"/>
                </a:lnTo>
                <a:cubicBezTo>
                  <a:pt x="173146" y="2585"/>
                  <a:pt x="261249" y="9777"/>
                  <a:pt x="293143" y="23446"/>
                </a:cubicBezTo>
                <a:cubicBezTo>
                  <a:pt x="306093" y="28996"/>
                  <a:pt x="316589" y="39077"/>
                  <a:pt x="328312" y="46892"/>
                </a:cubicBezTo>
                <a:cubicBezTo>
                  <a:pt x="336128" y="58615"/>
                  <a:pt x="345458" y="69459"/>
                  <a:pt x="351759" y="82061"/>
                </a:cubicBezTo>
                <a:cubicBezTo>
                  <a:pt x="357285" y="93114"/>
                  <a:pt x="357481" y="106429"/>
                  <a:pt x="363482" y="117231"/>
                </a:cubicBezTo>
                <a:cubicBezTo>
                  <a:pt x="377167" y="141864"/>
                  <a:pt x="401463" y="160836"/>
                  <a:pt x="410374" y="187569"/>
                </a:cubicBezTo>
                <a:cubicBezTo>
                  <a:pt x="418189" y="211015"/>
                  <a:pt x="427826" y="233931"/>
                  <a:pt x="433820" y="257908"/>
                </a:cubicBezTo>
                <a:cubicBezTo>
                  <a:pt x="437728" y="273539"/>
                  <a:pt x="440913" y="289368"/>
                  <a:pt x="445543" y="304800"/>
                </a:cubicBezTo>
                <a:cubicBezTo>
                  <a:pt x="452645" y="328472"/>
                  <a:pt x="461174" y="351692"/>
                  <a:pt x="468989" y="375138"/>
                </a:cubicBezTo>
                <a:cubicBezTo>
                  <a:pt x="472897" y="386861"/>
                  <a:pt x="477715" y="398320"/>
                  <a:pt x="480712" y="410308"/>
                </a:cubicBezTo>
                <a:cubicBezTo>
                  <a:pt x="488528" y="441569"/>
                  <a:pt x="493969" y="473522"/>
                  <a:pt x="504159" y="504092"/>
                </a:cubicBezTo>
                <a:lnTo>
                  <a:pt x="527605" y="574431"/>
                </a:lnTo>
                <a:cubicBezTo>
                  <a:pt x="531513" y="586154"/>
                  <a:pt x="532473" y="599318"/>
                  <a:pt x="539328" y="609600"/>
                </a:cubicBezTo>
                <a:lnTo>
                  <a:pt x="586220" y="679938"/>
                </a:lnTo>
                <a:cubicBezTo>
                  <a:pt x="590128" y="691661"/>
                  <a:pt x="605126" y="705052"/>
                  <a:pt x="597943" y="715108"/>
                </a:cubicBezTo>
                <a:cubicBezTo>
                  <a:pt x="581565" y="738038"/>
                  <a:pt x="551051" y="746369"/>
                  <a:pt x="527605" y="762000"/>
                </a:cubicBezTo>
                <a:cubicBezTo>
                  <a:pt x="482155" y="792300"/>
                  <a:pt x="505800" y="780991"/>
                  <a:pt x="457266" y="797169"/>
                </a:cubicBezTo>
                <a:cubicBezTo>
                  <a:pt x="449451" y="808892"/>
                  <a:pt x="444822" y="823536"/>
                  <a:pt x="433820" y="832338"/>
                </a:cubicBezTo>
                <a:cubicBezTo>
                  <a:pt x="424171" y="840057"/>
                  <a:pt x="407389" y="835323"/>
                  <a:pt x="398651" y="844061"/>
                </a:cubicBezTo>
                <a:cubicBezTo>
                  <a:pt x="389913" y="852799"/>
                  <a:pt x="395666" y="870493"/>
                  <a:pt x="386928" y="879231"/>
                </a:cubicBezTo>
                <a:cubicBezTo>
                  <a:pt x="378190" y="887969"/>
                  <a:pt x="351759" y="890954"/>
                  <a:pt x="351759" y="890954"/>
                </a:cubicBezTo>
              </a:path>
            </a:pathLst>
          </a:cu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Freeform: Shape 15">
            <a:extLst>
              <a:ext uri="{FF2B5EF4-FFF2-40B4-BE49-F238E27FC236}">
                <a16:creationId xmlns:a16="http://schemas.microsoft.com/office/drawing/2014/main" id="{BA754B60-8E5C-4C83-8F0D-7A1612F1FB40}"/>
              </a:ext>
            </a:extLst>
          </p:cNvPr>
          <p:cNvSpPr/>
          <p:nvPr/>
        </p:nvSpPr>
        <p:spPr>
          <a:xfrm>
            <a:off x="9366738" y="2203938"/>
            <a:ext cx="480793" cy="1160585"/>
          </a:xfrm>
          <a:custGeom>
            <a:avLst/>
            <a:gdLst>
              <a:gd name="connsiteX0" fmla="*/ 117231 w 480793"/>
              <a:gd name="connsiteY0" fmla="*/ 808893 h 1160585"/>
              <a:gd name="connsiteX1" fmla="*/ 82062 w 480793"/>
              <a:gd name="connsiteY1" fmla="*/ 820616 h 1160585"/>
              <a:gd name="connsiteX2" fmla="*/ 58616 w 480793"/>
              <a:gd name="connsiteY2" fmla="*/ 750277 h 1160585"/>
              <a:gd name="connsiteX3" fmla="*/ 35170 w 480793"/>
              <a:gd name="connsiteY3" fmla="*/ 633047 h 1160585"/>
              <a:gd name="connsiteX4" fmla="*/ 23447 w 480793"/>
              <a:gd name="connsiteY4" fmla="*/ 445477 h 1160585"/>
              <a:gd name="connsiteX5" fmla="*/ 11724 w 480793"/>
              <a:gd name="connsiteY5" fmla="*/ 375139 h 1160585"/>
              <a:gd name="connsiteX6" fmla="*/ 0 w 480793"/>
              <a:gd name="connsiteY6" fmla="*/ 293077 h 1160585"/>
              <a:gd name="connsiteX7" fmla="*/ 11724 w 480793"/>
              <a:gd name="connsiteY7" fmla="*/ 128954 h 1160585"/>
              <a:gd name="connsiteX8" fmla="*/ 128954 w 480793"/>
              <a:gd name="connsiteY8" fmla="*/ 11724 h 1160585"/>
              <a:gd name="connsiteX9" fmla="*/ 164124 w 480793"/>
              <a:gd name="connsiteY9" fmla="*/ 0 h 1160585"/>
              <a:gd name="connsiteX10" fmla="*/ 222739 w 480793"/>
              <a:gd name="connsiteY10" fmla="*/ 11724 h 1160585"/>
              <a:gd name="connsiteX11" fmla="*/ 257908 w 480793"/>
              <a:gd name="connsiteY11" fmla="*/ 23447 h 1160585"/>
              <a:gd name="connsiteX12" fmla="*/ 269631 w 480793"/>
              <a:gd name="connsiteY12" fmla="*/ 58616 h 1160585"/>
              <a:gd name="connsiteX13" fmla="*/ 293077 w 480793"/>
              <a:gd name="connsiteY13" fmla="*/ 93785 h 1160585"/>
              <a:gd name="connsiteX14" fmla="*/ 328247 w 480793"/>
              <a:gd name="connsiteY14" fmla="*/ 211016 h 1160585"/>
              <a:gd name="connsiteX15" fmla="*/ 339970 w 480793"/>
              <a:gd name="connsiteY15" fmla="*/ 246185 h 1160585"/>
              <a:gd name="connsiteX16" fmla="*/ 351693 w 480793"/>
              <a:gd name="connsiteY16" fmla="*/ 316524 h 1160585"/>
              <a:gd name="connsiteX17" fmla="*/ 375139 w 480793"/>
              <a:gd name="connsiteY17" fmla="*/ 398585 h 1160585"/>
              <a:gd name="connsiteX18" fmla="*/ 410308 w 480793"/>
              <a:gd name="connsiteY18" fmla="*/ 586154 h 1160585"/>
              <a:gd name="connsiteX19" fmla="*/ 422031 w 480793"/>
              <a:gd name="connsiteY19" fmla="*/ 633047 h 1160585"/>
              <a:gd name="connsiteX20" fmla="*/ 433754 w 480793"/>
              <a:gd name="connsiteY20" fmla="*/ 738554 h 1160585"/>
              <a:gd name="connsiteX21" fmla="*/ 457200 w 480793"/>
              <a:gd name="connsiteY21" fmla="*/ 832339 h 1160585"/>
              <a:gd name="connsiteX22" fmla="*/ 468924 w 480793"/>
              <a:gd name="connsiteY22" fmla="*/ 1078524 h 1160585"/>
              <a:gd name="connsiteX23" fmla="*/ 468924 w 480793"/>
              <a:gd name="connsiteY23" fmla="*/ 1160585 h 1160585"/>
              <a:gd name="connsiteX24" fmla="*/ 304800 w 480793"/>
              <a:gd name="connsiteY24" fmla="*/ 1148862 h 1160585"/>
              <a:gd name="connsiteX25" fmla="*/ 234462 w 480793"/>
              <a:gd name="connsiteY25" fmla="*/ 1137139 h 1160585"/>
              <a:gd name="connsiteX26" fmla="*/ 187570 w 480793"/>
              <a:gd name="connsiteY26" fmla="*/ 1125416 h 1160585"/>
              <a:gd name="connsiteX27" fmla="*/ 105508 w 480793"/>
              <a:gd name="connsiteY27" fmla="*/ 1125416 h 11605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480793" h="1160585">
                <a:moveTo>
                  <a:pt x="117231" y="808893"/>
                </a:moveTo>
                <a:cubicBezTo>
                  <a:pt x="105508" y="812801"/>
                  <a:pt x="90800" y="829354"/>
                  <a:pt x="82062" y="820616"/>
                </a:cubicBezTo>
                <a:cubicBezTo>
                  <a:pt x="64586" y="803140"/>
                  <a:pt x="64610" y="774254"/>
                  <a:pt x="58616" y="750277"/>
                </a:cubicBezTo>
                <a:cubicBezTo>
                  <a:pt x="48951" y="711616"/>
                  <a:pt x="35170" y="633047"/>
                  <a:pt x="35170" y="633047"/>
                </a:cubicBezTo>
                <a:cubicBezTo>
                  <a:pt x="31262" y="570524"/>
                  <a:pt x="29119" y="507865"/>
                  <a:pt x="23447" y="445477"/>
                </a:cubicBezTo>
                <a:cubicBezTo>
                  <a:pt x="21295" y="421805"/>
                  <a:pt x="15338" y="398632"/>
                  <a:pt x="11724" y="375139"/>
                </a:cubicBezTo>
                <a:cubicBezTo>
                  <a:pt x="7522" y="347829"/>
                  <a:pt x="3908" y="320431"/>
                  <a:pt x="0" y="293077"/>
                </a:cubicBezTo>
                <a:cubicBezTo>
                  <a:pt x="3908" y="238369"/>
                  <a:pt x="-1579" y="182163"/>
                  <a:pt x="11724" y="128954"/>
                </a:cubicBezTo>
                <a:cubicBezTo>
                  <a:pt x="23092" y="83482"/>
                  <a:pt x="86325" y="25935"/>
                  <a:pt x="128954" y="11724"/>
                </a:cubicBezTo>
                <a:lnTo>
                  <a:pt x="164124" y="0"/>
                </a:lnTo>
                <a:cubicBezTo>
                  <a:pt x="183662" y="3908"/>
                  <a:pt x="203409" y="6891"/>
                  <a:pt x="222739" y="11724"/>
                </a:cubicBezTo>
                <a:cubicBezTo>
                  <a:pt x="234727" y="14721"/>
                  <a:pt x="249170" y="14709"/>
                  <a:pt x="257908" y="23447"/>
                </a:cubicBezTo>
                <a:cubicBezTo>
                  <a:pt x="266646" y="32185"/>
                  <a:pt x="264105" y="47563"/>
                  <a:pt x="269631" y="58616"/>
                </a:cubicBezTo>
                <a:cubicBezTo>
                  <a:pt x="275932" y="71218"/>
                  <a:pt x="287355" y="80910"/>
                  <a:pt x="293077" y="93785"/>
                </a:cubicBezTo>
                <a:cubicBezTo>
                  <a:pt x="315366" y="143935"/>
                  <a:pt x="314606" y="163273"/>
                  <a:pt x="328247" y="211016"/>
                </a:cubicBezTo>
                <a:cubicBezTo>
                  <a:pt x="331642" y="222898"/>
                  <a:pt x="336062" y="234462"/>
                  <a:pt x="339970" y="246185"/>
                </a:cubicBezTo>
                <a:cubicBezTo>
                  <a:pt x="343878" y="269631"/>
                  <a:pt x="347031" y="293216"/>
                  <a:pt x="351693" y="316524"/>
                </a:cubicBezTo>
                <a:cubicBezTo>
                  <a:pt x="359053" y="353324"/>
                  <a:pt x="363966" y="365066"/>
                  <a:pt x="375139" y="398585"/>
                </a:cubicBezTo>
                <a:cubicBezTo>
                  <a:pt x="390859" y="524346"/>
                  <a:pt x="379221" y="461804"/>
                  <a:pt x="410308" y="586154"/>
                </a:cubicBezTo>
                <a:lnTo>
                  <a:pt x="422031" y="633047"/>
                </a:lnTo>
                <a:cubicBezTo>
                  <a:pt x="425939" y="668216"/>
                  <a:pt x="427605" y="703707"/>
                  <a:pt x="433754" y="738554"/>
                </a:cubicBezTo>
                <a:cubicBezTo>
                  <a:pt x="439354" y="770287"/>
                  <a:pt x="457200" y="832339"/>
                  <a:pt x="457200" y="832339"/>
                </a:cubicBezTo>
                <a:cubicBezTo>
                  <a:pt x="461108" y="914401"/>
                  <a:pt x="462372" y="996631"/>
                  <a:pt x="468924" y="1078524"/>
                </a:cubicBezTo>
                <a:cubicBezTo>
                  <a:pt x="475572" y="1161620"/>
                  <a:pt x="491933" y="1091558"/>
                  <a:pt x="468924" y="1160585"/>
                </a:cubicBezTo>
                <a:cubicBezTo>
                  <a:pt x="414216" y="1156677"/>
                  <a:pt x="359375" y="1154319"/>
                  <a:pt x="304800" y="1148862"/>
                </a:cubicBezTo>
                <a:cubicBezTo>
                  <a:pt x="281149" y="1146497"/>
                  <a:pt x="257770" y="1141801"/>
                  <a:pt x="234462" y="1137139"/>
                </a:cubicBezTo>
                <a:cubicBezTo>
                  <a:pt x="218663" y="1133979"/>
                  <a:pt x="203616" y="1126875"/>
                  <a:pt x="187570" y="1125416"/>
                </a:cubicBezTo>
                <a:cubicBezTo>
                  <a:pt x="160328" y="1122940"/>
                  <a:pt x="132862" y="1125416"/>
                  <a:pt x="105508" y="1125416"/>
                </a:cubicBezTo>
              </a:path>
            </a:pathLst>
          </a:cu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Freeform: Shape 16">
            <a:extLst>
              <a:ext uri="{FF2B5EF4-FFF2-40B4-BE49-F238E27FC236}">
                <a16:creationId xmlns:a16="http://schemas.microsoft.com/office/drawing/2014/main" id="{F6030110-86D7-417A-9C9F-517F47BD86CC}"/>
              </a:ext>
            </a:extLst>
          </p:cNvPr>
          <p:cNvSpPr/>
          <p:nvPr/>
        </p:nvSpPr>
        <p:spPr>
          <a:xfrm>
            <a:off x="1820949" y="878963"/>
            <a:ext cx="621364" cy="698755"/>
          </a:xfrm>
          <a:custGeom>
            <a:avLst/>
            <a:gdLst>
              <a:gd name="connsiteX0" fmla="*/ 621364 w 621364"/>
              <a:gd name="connsiteY0" fmla="*/ 328246 h 698755"/>
              <a:gd name="connsiteX1" fmla="*/ 609641 w 621364"/>
              <a:gd name="connsiteY1" fmla="*/ 269631 h 698755"/>
              <a:gd name="connsiteX2" fmla="*/ 597918 w 621364"/>
              <a:gd name="connsiteY2" fmla="*/ 46892 h 698755"/>
              <a:gd name="connsiteX3" fmla="*/ 574471 w 621364"/>
              <a:gd name="connsiteY3" fmla="*/ 23446 h 698755"/>
              <a:gd name="connsiteX4" fmla="*/ 504133 w 621364"/>
              <a:gd name="connsiteY4" fmla="*/ 0 h 698755"/>
              <a:gd name="connsiteX5" fmla="*/ 480687 w 621364"/>
              <a:gd name="connsiteY5" fmla="*/ 117231 h 698755"/>
              <a:gd name="connsiteX6" fmla="*/ 504133 w 621364"/>
              <a:gd name="connsiteY6" fmla="*/ 152400 h 698755"/>
              <a:gd name="connsiteX7" fmla="*/ 468964 w 621364"/>
              <a:gd name="connsiteY7" fmla="*/ 140677 h 698755"/>
              <a:gd name="connsiteX8" fmla="*/ 433795 w 621364"/>
              <a:gd name="connsiteY8" fmla="*/ 117231 h 698755"/>
              <a:gd name="connsiteX9" fmla="*/ 363456 w 621364"/>
              <a:gd name="connsiteY9" fmla="*/ 93785 h 698755"/>
              <a:gd name="connsiteX10" fmla="*/ 293118 w 621364"/>
              <a:gd name="connsiteY10" fmla="*/ 58615 h 698755"/>
              <a:gd name="connsiteX11" fmla="*/ 257948 w 621364"/>
              <a:gd name="connsiteY11" fmla="*/ 117231 h 698755"/>
              <a:gd name="connsiteX12" fmla="*/ 269671 w 621364"/>
              <a:gd name="connsiteY12" fmla="*/ 199292 h 698755"/>
              <a:gd name="connsiteX13" fmla="*/ 293118 w 621364"/>
              <a:gd name="connsiteY13" fmla="*/ 222739 h 698755"/>
              <a:gd name="connsiteX14" fmla="*/ 328287 w 621364"/>
              <a:gd name="connsiteY14" fmla="*/ 234462 h 698755"/>
              <a:gd name="connsiteX15" fmla="*/ 164164 w 621364"/>
              <a:gd name="connsiteY15" fmla="*/ 222739 h 698755"/>
              <a:gd name="connsiteX16" fmla="*/ 70379 w 621364"/>
              <a:gd name="connsiteY16" fmla="*/ 234462 h 698755"/>
              <a:gd name="connsiteX17" fmla="*/ 82102 w 621364"/>
              <a:gd name="connsiteY17" fmla="*/ 351692 h 698755"/>
              <a:gd name="connsiteX18" fmla="*/ 152441 w 621364"/>
              <a:gd name="connsiteY18" fmla="*/ 375139 h 698755"/>
              <a:gd name="connsiteX19" fmla="*/ 117271 w 621364"/>
              <a:gd name="connsiteY19" fmla="*/ 410308 h 698755"/>
              <a:gd name="connsiteX20" fmla="*/ 46933 w 621364"/>
              <a:gd name="connsiteY20" fmla="*/ 433754 h 698755"/>
              <a:gd name="connsiteX21" fmla="*/ 11764 w 621364"/>
              <a:gd name="connsiteY21" fmla="*/ 562708 h 698755"/>
              <a:gd name="connsiteX22" fmla="*/ 117271 w 621364"/>
              <a:gd name="connsiteY22" fmla="*/ 550985 h 698755"/>
              <a:gd name="connsiteX23" fmla="*/ 140718 w 621364"/>
              <a:gd name="connsiteY23" fmla="*/ 527539 h 698755"/>
              <a:gd name="connsiteX24" fmla="*/ 105548 w 621364"/>
              <a:gd name="connsiteY24" fmla="*/ 515815 h 698755"/>
              <a:gd name="connsiteX25" fmla="*/ 11764 w 621364"/>
              <a:gd name="connsiteY25" fmla="*/ 597877 h 698755"/>
              <a:gd name="connsiteX26" fmla="*/ 41 w 621364"/>
              <a:gd name="connsiteY26" fmla="*/ 633046 h 698755"/>
              <a:gd name="connsiteX27" fmla="*/ 23487 w 621364"/>
              <a:gd name="connsiteY27" fmla="*/ 668215 h 698755"/>
              <a:gd name="connsiteX28" fmla="*/ 175887 w 621364"/>
              <a:gd name="connsiteY28" fmla="*/ 679939 h 698755"/>
              <a:gd name="connsiteX29" fmla="*/ 234502 w 621364"/>
              <a:gd name="connsiteY29" fmla="*/ 633046 h 698755"/>
              <a:gd name="connsiteX30" fmla="*/ 316564 w 621364"/>
              <a:gd name="connsiteY30" fmla="*/ 621323 h 6987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621364" h="698755">
                <a:moveTo>
                  <a:pt x="621364" y="328246"/>
                </a:moveTo>
                <a:cubicBezTo>
                  <a:pt x="617456" y="308708"/>
                  <a:pt x="611296" y="289487"/>
                  <a:pt x="609641" y="269631"/>
                </a:cubicBezTo>
                <a:cubicBezTo>
                  <a:pt x="603467" y="195539"/>
                  <a:pt x="608433" y="120494"/>
                  <a:pt x="597918" y="46892"/>
                </a:cubicBezTo>
                <a:cubicBezTo>
                  <a:pt x="596355" y="35950"/>
                  <a:pt x="584357" y="28389"/>
                  <a:pt x="574471" y="23446"/>
                </a:cubicBezTo>
                <a:cubicBezTo>
                  <a:pt x="552366" y="12394"/>
                  <a:pt x="504133" y="0"/>
                  <a:pt x="504133" y="0"/>
                </a:cubicBezTo>
                <a:cubicBezTo>
                  <a:pt x="440668" y="21155"/>
                  <a:pt x="452498" y="4475"/>
                  <a:pt x="480687" y="117231"/>
                </a:cubicBezTo>
                <a:cubicBezTo>
                  <a:pt x="484104" y="130900"/>
                  <a:pt x="510434" y="139798"/>
                  <a:pt x="504133" y="152400"/>
                </a:cubicBezTo>
                <a:cubicBezTo>
                  <a:pt x="498607" y="163453"/>
                  <a:pt x="480017" y="146203"/>
                  <a:pt x="468964" y="140677"/>
                </a:cubicBezTo>
                <a:cubicBezTo>
                  <a:pt x="456362" y="134376"/>
                  <a:pt x="446670" y="122953"/>
                  <a:pt x="433795" y="117231"/>
                </a:cubicBezTo>
                <a:cubicBezTo>
                  <a:pt x="411211" y="107194"/>
                  <a:pt x="384020" y="107494"/>
                  <a:pt x="363456" y="93785"/>
                </a:cubicBezTo>
                <a:cubicBezTo>
                  <a:pt x="318005" y="63484"/>
                  <a:pt x="341653" y="74795"/>
                  <a:pt x="293118" y="58615"/>
                </a:cubicBezTo>
                <a:cubicBezTo>
                  <a:pt x="274545" y="77188"/>
                  <a:pt x="257948" y="86794"/>
                  <a:pt x="257948" y="117231"/>
                </a:cubicBezTo>
                <a:cubicBezTo>
                  <a:pt x="257948" y="144862"/>
                  <a:pt x="260933" y="173079"/>
                  <a:pt x="269671" y="199292"/>
                </a:cubicBezTo>
                <a:cubicBezTo>
                  <a:pt x="273166" y="209778"/>
                  <a:pt x="283640" y="217052"/>
                  <a:pt x="293118" y="222739"/>
                </a:cubicBezTo>
                <a:cubicBezTo>
                  <a:pt x="303714" y="229097"/>
                  <a:pt x="340644" y="234462"/>
                  <a:pt x="328287" y="234462"/>
                </a:cubicBezTo>
                <a:cubicBezTo>
                  <a:pt x="273440" y="234462"/>
                  <a:pt x="218872" y="226647"/>
                  <a:pt x="164164" y="222739"/>
                </a:cubicBezTo>
                <a:cubicBezTo>
                  <a:pt x="132902" y="226647"/>
                  <a:pt x="87293" y="207883"/>
                  <a:pt x="70379" y="234462"/>
                </a:cubicBezTo>
                <a:cubicBezTo>
                  <a:pt x="49295" y="267594"/>
                  <a:pt x="62314" y="317770"/>
                  <a:pt x="82102" y="351692"/>
                </a:cubicBezTo>
                <a:cubicBezTo>
                  <a:pt x="94555" y="373040"/>
                  <a:pt x="152441" y="375139"/>
                  <a:pt x="152441" y="375139"/>
                </a:cubicBezTo>
                <a:cubicBezTo>
                  <a:pt x="140718" y="386862"/>
                  <a:pt x="131764" y="402257"/>
                  <a:pt x="117271" y="410308"/>
                </a:cubicBezTo>
                <a:cubicBezTo>
                  <a:pt x="95667" y="422310"/>
                  <a:pt x="46933" y="433754"/>
                  <a:pt x="46933" y="433754"/>
                </a:cubicBezTo>
                <a:cubicBezTo>
                  <a:pt x="-11012" y="520671"/>
                  <a:pt x="-5485" y="476461"/>
                  <a:pt x="11764" y="562708"/>
                </a:cubicBezTo>
                <a:cubicBezTo>
                  <a:pt x="46933" y="558800"/>
                  <a:pt x="83132" y="560295"/>
                  <a:pt x="117271" y="550985"/>
                </a:cubicBezTo>
                <a:cubicBezTo>
                  <a:pt x="127934" y="548077"/>
                  <a:pt x="144213" y="538025"/>
                  <a:pt x="140718" y="527539"/>
                </a:cubicBezTo>
                <a:cubicBezTo>
                  <a:pt x="136810" y="515816"/>
                  <a:pt x="117271" y="519723"/>
                  <a:pt x="105548" y="515815"/>
                </a:cubicBezTo>
                <a:cubicBezTo>
                  <a:pt x="52795" y="550984"/>
                  <a:pt x="36187" y="549031"/>
                  <a:pt x="11764" y="597877"/>
                </a:cubicBezTo>
                <a:cubicBezTo>
                  <a:pt x="6238" y="608930"/>
                  <a:pt x="3949" y="621323"/>
                  <a:pt x="41" y="633046"/>
                </a:cubicBezTo>
                <a:cubicBezTo>
                  <a:pt x="7856" y="644769"/>
                  <a:pt x="14686" y="657213"/>
                  <a:pt x="23487" y="668215"/>
                </a:cubicBezTo>
                <a:cubicBezTo>
                  <a:pt x="67392" y="723097"/>
                  <a:pt x="75212" y="689091"/>
                  <a:pt x="175887" y="679939"/>
                </a:cubicBezTo>
                <a:cubicBezTo>
                  <a:pt x="264288" y="650470"/>
                  <a:pt x="158748" y="693649"/>
                  <a:pt x="234502" y="633046"/>
                </a:cubicBezTo>
                <a:cubicBezTo>
                  <a:pt x="255334" y="616380"/>
                  <a:pt x="294206" y="621323"/>
                  <a:pt x="316564" y="621323"/>
                </a:cubicBezTo>
              </a:path>
            </a:pathLst>
          </a:cu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8" name="Freeform: Shape 17">
            <a:extLst>
              <a:ext uri="{FF2B5EF4-FFF2-40B4-BE49-F238E27FC236}">
                <a16:creationId xmlns:a16="http://schemas.microsoft.com/office/drawing/2014/main" id="{28FB3B21-9180-456E-97C2-8E63BB3FDB82}"/>
              </a:ext>
            </a:extLst>
          </p:cNvPr>
          <p:cNvSpPr/>
          <p:nvPr/>
        </p:nvSpPr>
        <p:spPr>
          <a:xfrm>
            <a:off x="1758462" y="4935415"/>
            <a:ext cx="820620" cy="808893"/>
          </a:xfrm>
          <a:custGeom>
            <a:avLst/>
            <a:gdLst>
              <a:gd name="connsiteX0" fmla="*/ 398584 w 820620"/>
              <a:gd name="connsiteY0" fmla="*/ 0 h 808893"/>
              <a:gd name="connsiteX1" fmla="*/ 82061 w 820620"/>
              <a:gd name="connsiteY1" fmla="*/ 11723 h 808893"/>
              <a:gd name="connsiteX2" fmla="*/ 46892 w 820620"/>
              <a:gd name="connsiteY2" fmla="*/ 23447 h 808893"/>
              <a:gd name="connsiteX3" fmla="*/ 0 w 820620"/>
              <a:gd name="connsiteY3" fmla="*/ 93785 h 808893"/>
              <a:gd name="connsiteX4" fmla="*/ 11723 w 820620"/>
              <a:gd name="connsiteY4" fmla="*/ 152400 h 808893"/>
              <a:gd name="connsiteX5" fmla="*/ 35169 w 820620"/>
              <a:gd name="connsiteY5" fmla="*/ 175847 h 808893"/>
              <a:gd name="connsiteX6" fmla="*/ 234461 w 820620"/>
              <a:gd name="connsiteY6" fmla="*/ 164123 h 808893"/>
              <a:gd name="connsiteX7" fmla="*/ 269630 w 820620"/>
              <a:gd name="connsiteY7" fmla="*/ 152400 h 808893"/>
              <a:gd name="connsiteX8" fmla="*/ 246184 w 820620"/>
              <a:gd name="connsiteY8" fmla="*/ 175847 h 808893"/>
              <a:gd name="connsiteX9" fmla="*/ 211015 w 820620"/>
              <a:gd name="connsiteY9" fmla="*/ 199293 h 808893"/>
              <a:gd name="connsiteX10" fmla="*/ 175846 w 820620"/>
              <a:gd name="connsiteY10" fmla="*/ 328247 h 808893"/>
              <a:gd name="connsiteX11" fmla="*/ 211015 w 820620"/>
              <a:gd name="connsiteY11" fmla="*/ 351693 h 808893"/>
              <a:gd name="connsiteX12" fmla="*/ 269630 w 820620"/>
              <a:gd name="connsiteY12" fmla="*/ 339970 h 808893"/>
              <a:gd name="connsiteX13" fmla="*/ 339969 w 820620"/>
              <a:gd name="connsiteY13" fmla="*/ 257908 h 808893"/>
              <a:gd name="connsiteX14" fmla="*/ 363415 w 820620"/>
              <a:gd name="connsiteY14" fmla="*/ 187570 h 808893"/>
              <a:gd name="connsiteX15" fmla="*/ 386861 w 820620"/>
              <a:gd name="connsiteY15" fmla="*/ 164123 h 808893"/>
              <a:gd name="connsiteX16" fmla="*/ 363415 w 820620"/>
              <a:gd name="connsiteY16" fmla="*/ 199293 h 808893"/>
              <a:gd name="connsiteX17" fmla="*/ 316523 w 820620"/>
              <a:gd name="connsiteY17" fmla="*/ 281354 h 808893"/>
              <a:gd name="connsiteX18" fmla="*/ 304800 w 820620"/>
              <a:gd name="connsiteY18" fmla="*/ 339970 h 808893"/>
              <a:gd name="connsiteX19" fmla="*/ 281353 w 820620"/>
              <a:gd name="connsiteY19" fmla="*/ 375139 h 808893"/>
              <a:gd name="connsiteX20" fmla="*/ 257907 w 820620"/>
              <a:gd name="connsiteY20" fmla="*/ 445477 h 808893"/>
              <a:gd name="connsiteX21" fmla="*/ 246184 w 820620"/>
              <a:gd name="connsiteY21" fmla="*/ 480647 h 808893"/>
              <a:gd name="connsiteX22" fmla="*/ 234461 w 820620"/>
              <a:gd name="connsiteY22" fmla="*/ 527539 h 808893"/>
              <a:gd name="connsiteX23" fmla="*/ 246184 w 820620"/>
              <a:gd name="connsiteY23" fmla="*/ 597877 h 808893"/>
              <a:gd name="connsiteX24" fmla="*/ 281353 w 820620"/>
              <a:gd name="connsiteY24" fmla="*/ 574431 h 808893"/>
              <a:gd name="connsiteX25" fmla="*/ 316523 w 820620"/>
              <a:gd name="connsiteY25" fmla="*/ 539262 h 808893"/>
              <a:gd name="connsiteX26" fmla="*/ 339969 w 820620"/>
              <a:gd name="connsiteY26" fmla="*/ 468923 h 808893"/>
              <a:gd name="connsiteX27" fmla="*/ 375138 w 820620"/>
              <a:gd name="connsiteY27" fmla="*/ 386862 h 808893"/>
              <a:gd name="connsiteX28" fmla="*/ 386861 w 820620"/>
              <a:gd name="connsiteY28" fmla="*/ 433754 h 808893"/>
              <a:gd name="connsiteX29" fmla="*/ 398584 w 820620"/>
              <a:gd name="connsiteY29" fmla="*/ 468923 h 808893"/>
              <a:gd name="connsiteX30" fmla="*/ 433753 w 820620"/>
              <a:gd name="connsiteY30" fmla="*/ 574431 h 808893"/>
              <a:gd name="connsiteX31" fmla="*/ 468923 w 820620"/>
              <a:gd name="connsiteY31" fmla="*/ 656493 h 808893"/>
              <a:gd name="connsiteX32" fmla="*/ 504092 w 820620"/>
              <a:gd name="connsiteY32" fmla="*/ 668216 h 808893"/>
              <a:gd name="connsiteX33" fmla="*/ 562707 w 820620"/>
              <a:gd name="connsiteY33" fmla="*/ 586154 h 808893"/>
              <a:gd name="connsiteX34" fmla="*/ 574430 w 820620"/>
              <a:gd name="connsiteY34" fmla="*/ 550985 h 808893"/>
              <a:gd name="connsiteX35" fmla="*/ 586153 w 820620"/>
              <a:gd name="connsiteY35" fmla="*/ 515816 h 808893"/>
              <a:gd name="connsiteX36" fmla="*/ 633046 w 820620"/>
              <a:gd name="connsiteY36" fmla="*/ 644770 h 808893"/>
              <a:gd name="connsiteX37" fmla="*/ 679938 w 820620"/>
              <a:gd name="connsiteY37" fmla="*/ 715108 h 808893"/>
              <a:gd name="connsiteX38" fmla="*/ 691661 w 820620"/>
              <a:gd name="connsiteY38" fmla="*/ 762000 h 808893"/>
              <a:gd name="connsiteX39" fmla="*/ 750276 w 820620"/>
              <a:gd name="connsiteY39" fmla="*/ 808893 h 808893"/>
              <a:gd name="connsiteX40" fmla="*/ 797169 w 820620"/>
              <a:gd name="connsiteY40" fmla="*/ 797170 h 808893"/>
              <a:gd name="connsiteX41" fmla="*/ 820615 w 820620"/>
              <a:gd name="connsiteY41" fmla="*/ 726831 h 808893"/>
              <a:gd name="connsiteX42" fmla="*/ 797169 w 820620"/>
              <a:gd name="connsiteY42" fmla="*/ 504093 h 808893"/>
              <a:gd name="connsiteX43" fmla="*/ 773723 w 820620"/>
              <a:gd name="connsiteY43" fmla="*/ 468923 h 808893"/>
              <a:gd name="connsiteX44" fmla="*/ 762000 w 820620"/>
              <a:gd name="connsiteY44" fmla="*/ 433754 h 808893"/>
              <a:gd name="connsiteX45" fmla="*/ 703384 w 820620"/>
              <a:gd name="connsiteY45" fmla="*/ 386862 h 808893"/>
              <a:gd name="connsiteX46" fmla="*/ 679938 w 820620"/>
              <a:gd name="connsiteY46" fmla="*/ 351693 h 8088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820620" h="808893">
                <a:moveTo>
                  <a:pt x="398584" y="0"/>
                </a:moveTo>
                <a:cubicBezTo>
                  <a:pt x="293076" y="3908"/>
                  <a:pt x="187407" y="4700"/>
                  <a:pt x="82061" y="11723"/>
                </a:cubicBezTo>
                <a:cubicBezTo>
                  <a:pt x="69731" y="12545"/>
                  <a:pt x="55630" y="14709"/>
                  <a:pt x="46892" y="23447"/>
                </a:cubicBezTo>
                <a:cubicBezTo>
                  <a:pt x="26967" y="43372"/>
                  <a:pt x="0" y="93785"/>
                  <a:pt x="0" y="93785"/>
                </a:cubicBezTo>
                <a:cubicBezTo>
                  <a:pt x="3908" y="113323"/>
                  <a:pt x="3874" y="134086"/>
                  <a:pt x="11723" y="152400"/>
                </a:cubicBezTo>
                <a:cubicBezTo>
                  <a:pt x="16077" y="162559"/>
                  <a:pt x="24131" y="175266"/>
                  <a:pt x="35169" y="175847"/>
                </a:cubicBezTo>
                <a:lnTo>
                  <a:pt x="234461" y="164123"/>
                </a:lnTo>
                <a:cubicBezTo>
                  <a:pt x="246184" y="160215"/>
                  <a:pt x="260893" y="143662"/>
                  <a:pt x="269630" y="152400"/>
                </a:cubicBezTo>
                <a:cubicBezTo>
                  <a:pt x="277445" y="160216"/>
                  <a:pt x="254815" y="168942"/>
                  <a:pt x="246184" y="175847"/>
                </a:cubicBezTo>
                <a:cubicBezTo>
                  <a:pt x="235182" y="184649"/>
                  <a:pt x="222738" y="191478"/>
                  <a:pt x="211015" y="199293"/>
                </a:cubicBezTo>
                <a:cubicBezTo>
                  <a:pt x="177464" y="249619"/>
                  <a:pt x="141347" y="267874"/>
                  <a:pt x="175846" y="328247"/>
                </a:cubicBezTo>
                <a:cubicBezTo>
                  <a:pt x="182836" y="340480"/>
                  <a:pt x="199292" y="343878"/>
                  <a:pt x="211015" y="351693"/>
                </a:cubicBezTo>
                <a:cubicBezTo>
                  <a:pt x="230553" y="347785"/>
                  <a:pt x="252212" y="349647"/>
                  <a:pt x="269630" y="339970"/>
                </a:cubicBezTo>
                <a:cubicBezTo>
                  <a:pt x="286775" y="330445"/>
                  <a:pt x="329571" y="281303"/>
                  <a:pt x="339969" y="257908"/>
                </a:cubicBezTo>
                <a:cubicBezTo>
                  <a:pt x="350006" y="235324"/>
                  <a:pt x="345940" y="205046"/>
                  <a:pt x="363415" y="187570"/>
                </a:cubicBezTo>
                <a:cubicBezTo>
                  <a:pt x="371230" y="179754"/>
                  <a:pt x="386861" y="153070"/>
                  <a:pt x="386861" y="164123"/>
                </a:cubicBezTo>
                <a:cubicBezTo>
                  <a:pt x="386861" y="178213"/>
                  <a:pt x="371230" y="187570"/>
                  <a:pt x="363415" y="199293"/>
                </a:cubicBezTo>
                <a:cubicBezTo>
                  <a:pt x="325045" y="352771"/>
                  <a:pt x="386366" y="141666"/>
                  <a:pt x="316523" y="281354"/>
                </a:cubicBezTo>
                <a:cubicBezTo>
                  <a:pt x="307612" y="299176"/>
                  <a:pt x="311796" y="321313"/>
                  <a:pt x="304800" y="339970"/>
                </a:cubicBezTo>
                <a:cubicBezTo>
                  <a:pt x="299853" y="353162"/>
                  <a:pt x="289169" y="363416"/>
                  <a:pt x="281353" y="375139"/>
                </a:cubicBezTo>
                <a:lnTo>
                  <a:pt x="257907" y="445477"/>
                </a:lnTo>
                <a:cubicBezTo>
                  <a:pt x="253999" y="457200"/>
                  <a:pt x="249181" y="468659"/>
                  <a:pt x="246184" y="480647"/>
                </a:cubicBezTo>
                <a:lnTo>
                  <a:pt x="234461" y="527539"/>
                </a:lnTo>
                <a:cubicBezTo>
                  <a:pt x="238369" y="550985"/>
                  <a:pt x="229376" y="581069"/>
                  <a:pt x="246184" y="597877"/>
                </a:cubicBezTo>
                <a:cubicBezTo>
                  <a:pt x="256147" y="607840"/>
                  <a:pt x="270529" y="583451"/>
                  <a:pt x="281353" y="574431"/>
                </a:cubicBezTo>
                <a:cubicBezTo>
                  <a:pt x="294089" y="563817"/>
                  <a:pt x="304800" y="550985"/>
                  <a:pt x="316523" y="539262"/>
                </a:cubicBezTo>
                <a:cubicBezTo>
                  <a:pt x="324338" y="515816"/>
                  <a:pt x="328916" y="491028"/>
                  <a:pt x="339969" y="468923"/>
                </a:cubicBezTo>
                <a:cubicBezTo>
                  <a:pt x="368941" y="410978"/>
                  <a:pt x="357889" y="438610"/>
                  <a:pt x="375138" y="386862"/>
                </a:cubicBezTo>
                <a:cubicBezTo>
                  <a:pt x="379046" y="402493"/>
                  <a:pt x="382435" y="418262"/>
                  <a:pt x="386861" y="433754"/>
                </a:cubicBezTo>
                <a:cubicBezTo>
                  <a:pt x="390256" y="445636"/>
                  <a:pt x="395903" y="456860"/>
                  <a:pt x="398584" y="468923"/>
                </a:cubicBezTo>
                <a:cubicBezTo>
                  <a:pt x="419643" y="563689"/>
                  <a:pt x="392961" y="513243"/>
                  <a:pt x="433753" y="574431"/>
                </a:cubicBezTo>
                <a:cubicBezTo>
                  <a:pt x="440793" y="602591"/>
                  <a:pt x="443623" y="636253"/>
                  <a:pt x="468923" y="656493"/>
                </a:cubicBezTo>
                <a:cubicBezTo>
                  <a:pt x="478572" y="664212"/>
                  <a:pt x="492369" y="664308"/>
                  <a:pt x="504092" y="668216"/>
                </a:cubicBezTo>
                <a:cubicBezTo>
                  <a:pt x="562707" y="648678"/>
                  <a:pt x="535353" y="668216"/>
                  <a:pt x="562707" y="586154"/>
                </a:cubicBezTo>
                <a:lnTo>
                  <a:pt x="574430" y="550985"/>
                </a:lnTo>
                <a:lnTo>
                  <a:pt x="586153" y="515816"/>
                </a:lnTo>
                <a:cubicBezTo>
                  <a:pt x="650964" y="613029"/>
                  <a:pt x="552461" y="456736"/>
                  <a:pt x="633046" y="644770"/>
                </a:cubicBezTo>
                <a:cubicBezTo>
                  <a:pt x="644146" y="670670"/>
                  <a:pt x="679938" y="715108"/>
                  <a:pt x="679938" y="715108"/>
                </a:cubicBezTo>
                <a:cubicBezTo>
                  <a:pt x="683846" y="730739"/>
                  <a:pt x="684456" y="747589"/>
                  <a:pt x="691661" y="762000"/>
                </a:cubicBezTo>
                <a:cubicBezTo>
                  <a:pt x="700014" y="778706"/>
                  <a:pt x="737849" y="800609"/>
                  <a:pt x="750276" y="808893"/>
                </a:cubicBezTo>
                <a:cubicBezTo>
                  <a:pt x="765907" y="804985"/>
                  <a:pt x="786683" y="809403"/>
                  <a:pt x="797169" y="797170"/>
                </a:cubicBezTo>
                <a:cubicBezTo>
                  <a:pt x="813253" y="778405"/>
                  <a:pt x="820615" y="726831"/>
                  <a:pt x="820615" y="726831"/>
                </a:cubicBezTo>
                <a:cubicBezTo>
                  <a:pt x="819539" y="709619"/>
                  <a:pt x="826450" y="562655"/>
                  <a:pt x="797169" y="504093"/>
                </a:cubicBezTo>
                <a:cubicBezTo>
                  <a:pt x="790868" y="491491"/>
                  <a:pt x="780024" y="481525"/>
                  <a:pt x="773723" y="468923"/>
                </a:cubicBezTo>
                <a:cubicBezTo>
                  <a:pt x="768197" y="457870"/>
                  <a:pt x="768358" y="444350"/>
                  <a:pt x="762000" y="433754"/>
                </a:cubicBezTo>
                <a:cubicBezTo>
                  <a:pt x="750864" y="415195"/>
                  <a:pt x="719356" y="397510"/>
                  <a:pt x="703384" y="386862"/>
                </a:cubicBezTo>
                <a:lnTo>
                  <a:pt x="679938" y="351693"/>
                </a:lnTo>
              </a:path>
            </a:pathLst>
          </a:cu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Oval 18">
            <a:extLst>
              <a:ext uri="{FF2B5EF4-FFF2-40B4-BE49-F238E27FC236}">
                <a16:creationId xmlns:a16="http://schemas.microsoft.com/office/drawing/2014/main" id="{6A61D8FD-D515-4A0A-A9EC-396B7D58BD3F}"/>
              </a:ext>
            </a:extLst>
          </p:cNvPr>
          <p:cNvSpPr/>
          <p:nvPr/>
        </p:nvSpPr>
        <p:spPr>
          <a:xfrm>
            <a:off x="4544670" y="2426676"/>
            <a:ext cx="822048" cy="90253"/>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Oval 19">
            <a:extLst>
              <a:ext uri="{FF2B5EF4-FFF2-40B4-BE49-F238E27FC236}">
                <a16:creationId xmlns:a16="http://schemas.microsoft.com/office/drawing/2014/main" id="{ABCAF183-B2E6-4A0E-A1D2-4668126AC8A1}"/>
              </a:ext>
            </a:extLst>
          </p:cNvPr>
          <p:cNvSpPr/>
          <p:nvPr/>
        </p:nvSpPr>
        <p:spPr>
          <a:xfrm>
            <a:off x="5575360" y="2166868"/>
            <a:ext cx="902163" cy="7414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Arc 20">
            <a:extLst>
              <a:ext uri="{FF2B5EF4-FFF2-40B4-BE49-F238E27FC236}">
                <a16:creationId xmlns:a16="http://schemas.microsoft.com/office/drawing/2014/main" id="{69904537-988F-4230-8481-4897F2AC6CD7}"/>
              </a:ext>
            </a:extLst>
          </p:cNvPr>
          <p:cNvSpPr/>
          <p:nvPr/>
        </p:nvSpPr>
        <p:spPr>
          <a:xfrm rot="5400000">
            <a:off x="4884420" y="2080291"/>
            <a:ext cx="1630589" cy="1226325"/>
          </a:xfrm>
          <a:prstGeom prst="arc">
            <a:avLst/>
          </a:prstGeom>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22" name="Freeform: Shape 21">
            <a:extLst>
              <a:ext uri="{FF2B5EF4-FFF2-40B4-BE49-F238E27FC236}">
                <a16:creationId xmlns:a16="http://schemas.microsoft.com/office/drawing/2014/main" id="{D823D331-F22F-402D-AE81-B45063A2679C}"/>
              </a:ext>
            </a:extLst>
          </p:cNvPr>
          <p:cNvSpPr/>
          <p:nvPr/>
        </p:nvSpPr>
        <p:spPr>
          <a:xfrm>
            <a:off x="3540369" y="2426677"/>
            <a:ext cx="152400" cy="860936"/>
          </a:xfrm>
          <a:custGeom>
            <a:avLst/>
            <a:gdLst>
              <a:gd name="connsiteX0" fmla="*/ 152400 w 152400"/>
              <a:gd name="connsiteY0" fmla="*/ 0 h 860936"/>
              <a:gd name="connsiteX1" fmla="*/ 128954 w 152400"/>
              <a:gd name="connsiteY1" fmla="*/ 58615 h 860936"/>
              <a:gd name="connsiteX2" fmla="*/ 93785 w 152400"/>
              <a:gd name="connsiteY2" fmla="*/ 128954 h 860936"/>
              <a:gd name="connsiteX3" fmla="*/ 58616 w 152400"/>
              <a:gd name="connsiteY3" fmla="*/ 152400 h 860936"/>
              <a:gd name="connsiteX4" fmla="*/ 35169 w 152400"/>
              <a:gd name="connsiteY4" fmla="*/ 281354 h 860936"/>
              <a:gd name="connsiteX5" fmla="*/ 23446 w 152400"/>
              <a:gd name="connsiteY5" fmla="*/ 351692 h 860936"/>
              <a:gd name="connsiteX6" fmla="*/ 11723 w 152400"/>
              <a:gd name="connsiteY6" fmla="*/ 386861 h 860936"/>
              <a:gd name="connsiteX7" fmla="*/ 0 w 152400"/>
              <a:gd name="connsiteY7" fmla="*/ 433754 h 860936"/>
              <a:gd name="connsiteX8" fmla="*/ 11723 w 152400"/>
              <a:gd name="connsiteY8" fmla="*/ 773723 h 860936"/>
              <a:gd name="connsiteX9" fmla="*/ 23446 w 152400"/>
              <a:gd name="connsiteY9" fmla="*/ 820615 h 8609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2400" h="860936">
                <a:moveTo>
                  <a:pt x="152400" y="0"/>
                </a:moveTo>
                <a:cubicBezTo>
                  <a:pt x="144585" y="19538"/>
                  <a:pt x="136343" y="38911"/>
                  <a:pt x="128954" y="58615"/>
                </a:cubicBezTo>
                <a:cubicBezTo>
                  <a:pt x="117512" y="89127"/>
                  <a:pt x="118685" y="104054"/>
                  <a:pt x="93785" y="128954"/>
                </a:cubicBezTo>
                <a:cubicBezTo>
                  <a:pt x="83822" y="138917"/>
                  <a:pt x="70339" y="144585"/>
                  <a:pt x="58616" y="152400"/>
                </a:cubicBezTo>
                <a:cubicBezTo>
                  <a:pt x="24072" y="359663"/>
                  <a:pt x="67939" y="101123"/>
                  <a:pt x="35169" y="281354"/>
                </a:cubicBezTo>
                <a:cubicBezTo>
                  <a:pt x="30917" y="304740"/>
                  <a:pt x="28602" y="328489"/>
                  <a:pt x="23446" y="351692"/>
                </a:cubicBezTo>
                <a:cubicBezTo>
                  <a:pt x="20765" y="363755"/>
                  <a:pt x="15118" y="374979"/>
                  <a:pt x="11723" y="386861"/>
                </a:cubicBezTo>
                <a:cubicBezTo>
                  <a:pt x="7297" y="402353"/>
                  <a:pt x="3908" y="418123"/>
                  <a:pt x="0" y="433754"/>
                </a:cubicBezTo>
                <a:cubicBezTo>
                  <a:pt x="3908" y="547077"/>
                  <a:pt x="4650" y="660553"/>
                  <a:pt x="11723" y="773723"/>
                </a:cubicBezTo>
                <a:cubicBezTo>
                  <a:pt x="24682" y="981064"/>
                  <a:pt x="23446" y="743262"/>
                  <a:pt x="23446" y="820615"/>
                </a:cubicBezTo>
              </a:path>
            </a:pathLst>
          </a:cu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3" name="Freeform: Shape 22">
            <a:extLst>
              <a:ext uri="{FF2B5EF4-FFF2-40B4-BE49-F238E27FC236}">
                <a16:creationId xmlns:a16="http://schemas.microsoft.com/office/drawing/2014/main" id="{50A2E7E7-7975-43A0-9788-F38C3EE35D8D}"/>
              </a:ext>
            </a:extLst>
          </p:cNvPr>
          <p:cNvSpPr/>
          <p:nvPr/>
        </p:nvSpPr>
        <p:spPr>
          <a:xfrm>
            <a:off x="8112369" y="468923"/>
            <a:ext cx="164123" cy="0"/>
          </a:xfrm>
          <a:custGeom>
            <a:avLst/>
            <a:gdLst>
              <a:gd name="connsiteX0" fmla="*/ 0 w 164123"/>
              <a:gd name="connsiteY0" fmla="*/ 0 h 0"/>
              <a:gd name="connsiteX1" fmla="*/ 164123 w 164123"/>
              <a:gd name="connsiteY1" fmla="*/ 0 h 0"/>
            </a:gdLst>
            <a:ahLst/>
            <a:cxnLst>
              <a:cxn ang="0">
                <a:pos x="connsiteX0" y="connsiteY0"/>
              </a:cxn>
              <a:cxn ang="0">
                <a:pos x="connsiteX1" y="connsiteY1"/>
              </a:cxn>
            </a:cxnLst>
            <a:rect l="l" t="t" r="r" b="b"/>
            <a:pathLst>
              <a:path w="164123">
                <a:moveTo>
                  <a:pt x="0" y="0"/>
                </a:moveTo>
                <a:lnTo>
                  <a:pt x="164123" y="0"/>
                </a:lnTo>
              </a:path>
            </a:pathLst>
          </a:cu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4" name="Freeform: Shape 23">
            <a:extLst>
              <a:ext uri="{FF2B5EF4-FFF2-40B4-BE49-F238E27FC236}">
                <a16:creationId xmlns:a16="http://schemas.microsoft.com/office/drawing/2014/main" id="{9AE05493-8AEF-4C4E-801E-50D9009D0B02}"/>
              </a:ext>
            </a:extLst>
          </p:cNvPr>
          <p:cNvSpPr/>
          <p:nvPr/>
        </p:nvSpPr>
        <p:spPr>
          <a:xfrm>
            <a:off x="9366738" y="2438400"/>
            <a:ext cx="152400" cy="0"/>
          </a:xfrm>
          <a:custGeom>
            <a:avLst/>
            <a:gdLst>
              <a:gd name="connsiteX0" fmla="*/ 0 w 152400"/>
              <a:gd name="connsiteY0" fmla="*/ 0 h 0"/>
              <a:gd name="connsiteX1" fmla="*/ 152400 w 152400"/>
              <a:gd name="connsiteY1" fmla="*/ 0 h 0"/>
            </a:gdLst>
            <a:ahLst/>
            <a:cxnLst>
              <a:cxn ang="0">
                <a:pos x="connsiteX0" y="connsiteY0"/>
              </a:cxn>
              <a:cxn ang="0">
                <a:pos x="connsiteX1" y="connsiteY1"/>
              </a:cxn>
            </a:cxnLst>
            <a:rect l="l" t="t" r="r" b="b"/>
            <a:pathLst>
              <a:path w="152400">
                <a:moveTo>
                  <a:pt x="0" y="0"/>
                </a:moveTo>
                <a:lnTo>
                  <a:pt x="152400" y="0"/>
                </a:lnTo>
              </a:path>
            </a:pathLst>
          </a:cu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5" name="Freeform: Shape 24">
            <a:extLst>
              <a:ext uri="{FF2B5EF4-FFF2-40B4-BE49-F238E27FC236}">
                <a16:creationId xmlns:a16="http://schemas.microsoft.com/office/drawing/2014/main" id="{5FFDAB75-8FCA-40A9-A7A5-C7BFF0F81577}"/>
              </a:ext>
            </a:extLst>
          </p:cNvPr>
          <p:cNvSpPr/>
          <p:nvPr/>
        </p:nvSpPr>
        <p:spPr>
          <a:xfrm>
            <a:off x="8159262" y="620364"/>
            <a:ext cx="164123" cy="12682"/>
          </a:xfrm>
          <a:custGeom>
            <a:avLst/>
            <a:gdLst>
              <a:gd name="connsiteX0" fmla="*/ 0 w 164123"/>
              <a:gd name="connsiteY0" fmla="*/ 959 h 12682"/>
              <a:gd name="connsiteX1" fmla="*/ 58615 w 164123"/>
              <a:gd name="connsiteY1" fmla="*/ 12682 h 12682"/>
              <a:gd name="connsiteX2" fmla="*/ 105507 w 164123"/>
              <a:gd name="connsiteY2" fmla="*/ 959 h 12682"/>
              <a:gd name="connsiteX3" fmla="*/ 164123 w 164123"/>
              <a:gd name="connsiteY3" fmla="*/ 959 h 12682"/>
            </a:gdLst>
            <a:ahLst/>
            <a:cxnLst>
              <a:cxn ang="0">
                <a:pos x="connsiteX0" y="connsiteY0"/>
              </a:cxn>
              <a:cxn ang="0">
                <a:pos x="connsiteX1" y="connsiteY1"/>
              </a:cxn>
              <a:cxn ang="0">
                <a:pos x="connsiteX2" y="connsiteY2"/>
              </a:cxn>
              <a:cxn ang="0">
                <a:pos x="connsiteX3" y="connsiteY3"/>
              </a:cxn>
            </a:cxnLst>
            <a:rect l="l" t="t" r="r" b="b"/>
            <a:pathLst>
              <a:path w="164123" h="12682">
                <a:moveTo>
                  <a:pt x="0" y="959"/>
                </a:moveTo>
                <a:cubicBezTo>
                  <a:pt x="19538" y="4867"/>
                  <a:pt x="38690" y="12682"/>
                  <a:pt x="58615" y="12682"/>
                </a:cubicBezTo>
                <a:cubicBezTo>
                  <a:pt x="74727" y="12682"/>
                  <a:pt x="89494" y="2738"/>
                  <a:pt x="105507" y="959"/>
                </a:cubicBezTo>
                <a:cubicBezTo>
                  <a:pt x="124926" y="-1199"/>
                  <a:pt x="144584" y="959"/>
                  <a:pt x="164123" y="959"/>
                </a:cubicBezTo>
              </a:path>
            </a:pathLst>
          </a:cu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Freeform: Shape 25">
            <a:extLst>
              <a:ext uri="{FF2B5EF4-FFF2-40B4-BE49-F238E27FC236}">
                <a16:creationId xmlns:a16="http://schemas.microsoft.com/office/drawing/2014/main" id="{4E0A4C5E-8CBB-4791-8516-86D78B98D0F3}"/>
              </a:ext>
            </a:extLst>
          </p:cNvPr>
          <p:cNvSpPr/>
          <p:nvPr/>
        </p:nvSpPr>
        <p:spPr>
          <a:xfrm>
            <a:off x="9378462" y="2614246"/>
            <a:ext cx="152400" cy="0"/>
          </a:xfrm>
          <a:custGeom>
            <a:avLst/>
            <a:gdLst>
              <a:gd name="connsiteX0" fmla="*/ 0 w 152400"/>
              <a:gd name="connsiteY0" fmla="*/ 0 h 0"/>
              <a:gd name="connsiteX1" fmla="*/ 152400 w 152400"/>
              <a:gd name="connsiteY1" fmla="*/ 0 h 0"/>
            </a:gdLst>
            <a:ahLst/>
            <a:cxnLst>
              <a:cxn ang="0">
                <a:pos x="connsiteX0" y="connsiteY0"/>
              </a:cxn>
              <a:cxn ang="0">
                <a:pos x="connsiteX1" y="connsiteY1"/>
              </a:cxn>
            </a:cxnLst>
            <a:rect l="l" t="t" r="r" b="b"/>
            <a:pathLst>
              <a:path w="152400">
                <a:moveTo>
                  <a:pt x="0" y="0"/>
                </a:moveTo>
                <a:lnTo>
                  <a:pt x="152400" y="0"/>
                </a:lnTo>
              </a:path>
            </a:pathLst>
          </a:cu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7" name="TextBox 26">
            <a:extLst>
              <a:ext uri="{FF2B5EF4-FFF2-40B4-BE49-F238E27FC236}">
                <a16:creationId xmlns:a16="http://schemas.microsoft.com/office/drawing/2014/main" id="{BA44A4FC-8FB7-40C5-B91B-77EF69219434}"/>
              </a:ext>
            </a:extLst>
          </p:cNvPr>
          <p:cNvSpPr txBox="1"/>
          <p:nvPr/>
        </p:nvSpPr>
        <p:spPr>
          <a:xfrm>
            <a:off x="4234651" y="2471377"/>
            <a:ext cx="3634154" cy="1015663"/>
          </a:xfrm>
          <a:prstGeom prst="rect">
            <a:avLst/>
          </a:prstGeom>
          <a:noFill/>
        </p:spPr>
        <p:txBody>
          <a:bodyPr wrap="square" rtlCol="0">
            <a:spAutoFit/>
          </a:bodyPr>
          <a:lstStyle/>
          <a:p>
            <a:r>
              <a:rPr lang="en-GB" sz="6000" dirty="0">
                <a:solidFill>
                  <a:srgbClr val="FF0000"/>
                </a:solidFill>
              </a:rPr>
              <a:t>MR BEAT</a:t>
            </a:r>
          </a:p>
        </p:txBody>
      </p:sp>
      <p:sp>
        <p:nvSpPr>
          <p:cNvPr id="28" name="TextBox 27">
            <a:extLst>
              <a:ext uri="{FF2B5EF4-FFF2-40B4-BE49-F238E27FC236}">
                <a16:creationId xmlns:a16="http://schemas.microsoft.com/office/drawing/2014/main" id="{3DD46A16-1CF7-4017-9F89-E6DB9C3032E4}"/>
              </a:ext>
            </a:extLst>
          </p:cNvPr>
          <p:cNvSpPr txBox="1"/>
          <p:nvPr/>
        </p:nvSpPr>
        <p:spPr>
          <a:xfrm>
            <a:off x="3414035" y="5305205"/>
            <a:ext cx="8909539" cy="2492990"/>
          </a:xfrm>
          <a:prstGeom prst="rect">
            <a:avLst/>
          </a:prstGeom>
          <a:noFill/>
        </p:spPr>
        <p:txBody>
          <a:bodyPr wrap="square" rtlCol="0">
            <a:spAutoFit/>
          </a:bodyPr>
          <a:lstStyle/>
          <a:p>
            <a:r>
              <a:rPr lang="en-GB" sz="4400" dirty="0">
                <a:solidFill>
                  <a:srgbClr val="00B0F0"/>
                </a:solidFill>
                <a:latin typeface="Aldhabi" panose="01000000000000000000" pitchFamily="2" charset="-78"/>
                <a:cs typeface="Aldhabi" panose="01000000000000000000" pitchFamily="2" charset="-78"/>
              </a:rPr>
              <a:t>Remember: Veins carry blood to the heart……Arteries carry blood away from the heart</a:t>
            </a:r>
          </a:p>
          <a:p>
            <a:endParaRPr lang="en-GB" sz="4400" dirty="0">
              <a:solidFill>
                <a:srgbClr val="00B0F0"/>
              </a:solidFill>
              <a:latin typeface="Aldhabi" panose="01000000000000000000" pitchFamily="2" charset="-78"/>
              <a:cs typeface="Aldhabi" panose="01000000000000000000" pitchFamily="2" charset="-78"/>
            </a:endParaRPr>
          </a:p>
          <a:p>
            <a:endParaRPr lang="en-GB" sz="2400" dirty="0">
              <a:solidFill>
                <a:srgbClr val="00B0F0"/>
              </a:solidFill>
              <a:latin typeface="Aldhabi" panose="01000000000000000000" pitchFamily="2" charset="-78"/>
              <a:cs typeface="Aldhabi" panose="01000000000000000000" pitchFamily="2" charset="-78"/>
            </a:endParaRPr>
          </a:p>
        </p:txBody>
      </p:sp>
      <p:sp>
        <p:nvSpPr>
          <p:cNvPr id="29" name="TextBox 28">
            <a:extLst>
              <a:ext uri="{FF2B5EF4-FFF2-40B4-BE49-F238E27FC236}">
                <a16:creationId xmlns:a16="http://schemas.microsoft.com/office/drawing/2014/main" id="{19E71C63-565D-46D4-9488-A36022898E7B}"/>
              </a:ext>
            </a:extLst>
          </p:cNvPr>
          <p:cNvSpPr txBox="1"/>
          <p:nvPr/>
        </p:nvSpPr>
        <p:spPr>
          <a:xfrm>
            <a:off x="371653" y="2595115"/>
            <a:ext cx="2142183" cy="1384995"/>
          </a:xfrm>
          <a:prstGeom prst="rect">
            <a:avLst/>
          </a:prstGeom>
          <a:noFill/>
        </p:spPr>
        <p:txBody>
          <a:bodyPr wrap="square" rtlCol="0">
            <a:spAutoFit/>
          </a:bodyPr>
          <a:lstStyle/>
          <a:p>
            <a:r>
              <a:rPr lang="en-GB" sz="2800" i="1" u="sng" dirty="0">
                <a:solidFill>
                  <a:srgbClr val="00B0F0"/>
                </a:solidFill>
                <a:latin typeface="Aldhabi" panose="01000000000000000000" pitchFamily="2" charset="-78"/>
                <a:cs typeface="Aldhabi" panose="01000000000000000000" pitchFamily="2" charset="-78"/>
              </a:rPr>
              <a:t>Label your heart entrances and exit points. </a:t>
            </a:r>
          </a:p>
        </p:txBody>
      </p:sp>
      <p:sp>
        <p:nvSpPr>
          <p:cNvPr id="30" name="TextBox 29">
            <a:extLst>
              <a:ext uri="{FF2B5EF4-FFF2-40B4-BE49-F238E27FC236}">
                <a16:creationId xmlns:a16="http://schemas.microsoft.com/office/drawing/2014/main" id="{BACFF915-A0BA-4D3D-B0E7-1C337A95801C}"/>
              </a:ext>
            </a:extLst>
          </p:cNvPr>
          <p:cNvSpPr txBox="1"/>
          <p:nvPr/>
        </p:nvSpPr>
        <p:spPr>
          <a:xfrm>
            <a:off x="116709" y="5462809"/>
            <a:ext cx="2700978" cy="1384995"/>
          </a:xfrm>
          <a:prstGeom prst="rect">
            <a:avLst/>
          </a:prstGeom>
          <a:noFill/>
        </p:spPr>
        <p:txBody>
          <a:bodyPr wrap="square" rtlCol="0">
            <a:spAutoFit/>
          </a:bodyPr>
          <a:lstStyle/>
          <a:p>
            <a:r>
              <a:rPr lang="en-GB" sz="2800" b="1" dirty="0">
                <a:latin typeface="Aldhabi" panose="01000000000000000000" pitchFamily="2" charset="-78"/>
                <a:cs typeface="Aldhabi" panose="01000000000000000000" pitchFamily="2" charset="-78"/>
              </a:rPr>
              <a:t>Inferior vena cava: </a:t>
            </a:r>
            <a:r>
              <a:rPr lang="en-GB" sz="2800" dirty="0">
                <a:latin typeface="Aldhabi" panose="01000000000000000000" pitchFamily="2" charset="-78"/>
                <a:cs typeface="Aldhabi" panose="01000000000000000000" pitchFamily="2" charset="-78"/>
              </a:rPr>
              <a:t>Large</a:t>
            </a:r>
            <a:r>
              <a:rPr lang="en-GB" sz="2800" b="1" dirty="0">
                <a:latin typeface="Aldhabi" panose="01000000000000000000" pitchFamily="2" charset="-78"/>
                <a:cs typeface="Aldhabi" panose="01000000000000000000" pitchFamily="2" charset="-78"/>
              </a:rPr>
              <a:t> </a:t>
            </a:r>
            <a:r>
              <a:rPr lang="en-GB" sz="2800" dirty="0">
                <a:latin typeface="Aldhabi" panose="01000000000000000000" pitchFamily="2" charset="-78"/>
                <a:cs typeface="Aldhabi" panose="01000000000000000000" pitchFamily="2" charset="-78"/>
              </a:rPr>
              <a:t>vein brings blood from bottom part of the body.</a:t>
            </a:r>
          </a:p>
        </p:txBody>
      </p:sp>
      <p:sp>
        <p:nvSpPr>
          <p:cNvPr id="31" name="TextBox 30">
            <a:extLst>
              <a:ext uri="{FF2B5EF4-FFF2-40B4-BE49-F238E27FC236}">
                <a16:creationId xmlns:a16="http://schemas.microsoft.com/office/drawing/2014/main" id="{2C75E7D6-A616-4349-9636-D7B9D1EEDE08}"/>
              </a:ext>
            </a:extLst>
          </p:cNvPr>
          <p:cNvSpPr txBox="1"/>
          <p:nvPr/>
        </p:nvSpPr>
        <p:spPr>
          <a:xfrm>
            <a:off x="47321" y="-5184"/>
            <a:ext cx="2986816" cy="1384995"/>
          </a:xfrm>
          <a:prstGeom prst="rect">
            <a:avLst/>
          </a:prstGeom>
          <a:noFill/>
        </p:spPr>
        <p:txBody>
          <a:bodyPr wrap="square" rtlCol="0">
            <a:spAutoFit/>
          </a:bodyPr>
          <a:lstStyle/>
          <a:p>
            <a:r>
              <a:rPr lang="en-GB" sz="2800" b="1" dirty="0">
                <a:latin typeface="Aldhabi" panose="01000000000000000000" pitchFamily="2" charset="-78"/>
                <a:cs typeface="Aldhabi" panose="01000000000000000000" pitchFamily="2" charset="-78"/>
              </a:rPr>
              <a:t>Superior vena cava</a:t>
            </a:r>
            <a:r>
              <a:rPr lang="en-GB" sz="2800" dirty="0">
                <a:latin typeface="Aldhabi" panose="01000000000000000000" pitchFamily="2" charset="-78"/>
                <a:cs typeface="Aldhabi" panose="01000000000000000000" pitchFamily="2" charset="-78"/>
              </a:rPr>
              <a:t>: large vein brings blood from top part of the body</a:t>
            </a:r>
          </a:p>
        </p:txBody>
      </p:sp>
      <p:sp>
        <p:nvSpPr>
          <p:cNvPr id="32" name="TextBox 31">
            <a:extLst>
              <a:ext uri="{FF2B5EF4-FFF2-40B4-BE49-F238E27FC236}">
                <a16:creationId xmlns:a16="http://schemas.microsoft.com/office/drawing/2014/main" id="{2BBF4B10-FBBD-4357-912C-5BD0197C1D36}"/>
              </a:ext>
            </a:extLst>
          </p:cNvPr>
          <p:cNvSpPr txBox="1"/>
          <p:nvPr/>
        </p:nvSpPr>
        <p:spPr>
          <a:xfrm>
            <a:off x="10399334" y="294133"/>
            <a:ext cx="2161762" cy="1600438"/>
          </a:xfrm>
          <a:prstGeom prst="rect">
            <a:avLst/>
          </a:prstGeom>
          <a:noFill/>
        </p:spPr>
        <p:txBody>
          <a:bodyPr wrap="square" rtlCol="0">
            <a:spAutoFit/>
          </a:bodyPr>
          <a:lstStyle/>
          <a:p>
            <a:r>
              <a:rPr lang="en-GB" sz="4400" dirty="0">
                <a:latin typeface="Aldhabi" panose="01000000000000000000" pitchFamily="2" charset="-78"/>
                <a:cs typeface="Aldhabi" panose="01000000000000000000" pitchFamily="2" charset="-78"/>
              </a:rPr>
              <a:t>Lungs:</a:t>
            </a:r>
            <a:r>
              <a:rPr lang="en-GB" sz="6600" dirty="0">
                <a:latin typeface="Aldhabi" panose="01000000000000000000" pitchFamily="2" charset="-78"/>
                <a:cs typeface="Aldhabi" panose="01000000000000000000" pitchFamily="2" charset="-78"/>
              </a:rPr>
              <a:t> </a:t>
            </a:r>
            <a:r>
              <a:rPr lang="en-GB" sz="3200" dirty="0">
                <a:latin typeface="Aldhabi" panose="01000000000000000000" pitchFamily="2" charset="-78"/>
                <a:cs typeface="Aldhabi" panose="01000000000000000000" pitchFamily="2" charset="-78"/>
              </a:rPr>
              <a:t>exchange gas </a:t>
            </a:r>
          </a:p>
        </p:txBody>
      </p:sp>
      <p:sp>
        <p:nvSpPr>
          <p:cNvPr id="33" name="Arrow: Curved Right 32">
            <a:extLst>
              <a:ext uri="{FF2B5EF4-FFF2-40B4-BE49-F238E27FC236}">
                <a16:creationId xmlns:a16="http://schemas.microsoft.com/office/drawing/2014/main" id="{0249842F-50CA-4250-83D1-D445B64DDF80}"/>
              </a:ext>
            </a:extLst>
          </p:cNvPr>
          <p:cNvSpPr/>
          <p:nvPr/>
        </p:nvSpPr>
        <p:spPr>
          <a:xfrm rot="18551769" flipH="1">
            <a:off x="9185933" y="1081"/>
            <a:ext cx="929531" cy="1795822"/>
          </a:xfrm>
          <a:prstGeom prst="curved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34" name="Arrow: Curved Right 33">
            <a:extLst>
              <a:ext uri="{FF2B5EF4-FFF2-40B4-BE49-F238E27FC236}">
                <a16:creationId xmlns:a16="http://schemas.microsoft.com/office/drawing/2014/main" id="{489754A3-936A-4EF2-8B19-FE8EEAE26451}"/>
              </a:ext>
            </a:extLst>
          </p:cNvPr>
          <p:cNvSpPr/>
          <p:nvPr/>
        </p:nvSpPr>
        <p:spPr>
          <a:xfrm rot="20854138" flipH="1">
            <a:off x="9967277" y="1715507"/>
            <a:ext cx="1258101" cy="1460974"/>
          </a:xfrm>
          <a:prstGeom prst="curvedRight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39" name="Arc 38">
            <a:extLst>
              <a:ext uri="{FF2B5EF4-FFF2-40B4-BE49-F238E27FC236}">
                <a16:creationId xmlns:a16="http://schemas.microsoft.com/office/drawing/2014/main" id="{87EE7268-1832-4666-8707-770736654093}"/>
              </a:ext>
            </a:extLst>
          </p:cNvPr>
          <p:cNvSpPr/>
          <p:nvPr/>
        </p:nvSpPr>
        <p:spPr>
          <a:xfrm>
            <a:off x="10520285" y="468923"/>
            <a:ext cx="1412341" cy="4466492"/>
          </a:xfrm>
          <a:prstGeom prst="arc">
            <a:avLst/>
          </a:prstGeom>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40" name="Arc 39">
            <a:extLst>
              <a:ext uri="{FF2B5EF4-FFF2-40B4-BE49-F238E27FC236}">
                <a16:creationId xmlns:a16="http://schemas.microsoft.com/office/drawing/2014/main" id="{8F1D327C-A2B0-480D-BF04-FF4DEDBD0F27}"/>
              </a:ext>
            </a:extLst>
          </p:cNvPr>
          <p:cNvSpPr/>
          <p:nvPr/>
        </p:nvSpPr>
        <p:spPr>
          <a:xfrm flipH="1">
            <a:off x="9245604" y="515383"/>
            <a:ext cx="1121501" cy="4115231"/>
          </a:xfrm>
          <a:prstGeom prst="arc">
            <a:avLst/>
          </a:prstGeom>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cxnSp>
        <p:nvCxnSpPr>
          <p:cNvPr id="42" name="Straight Connector 41">
            <a:extLst>
              <a:ext uri="{FF2B5EF4-FFF2-40B4-BE49-F238E27FC236}">
                <a16:creationId xmlns:a16="http://schemas.microsoft.com/office/drawing/2014/main" id="{D841874B-DFBF-4601-A8D2-BBC1B84E6BFC}"/>
              </a:ext>
            </a:extLst>
          </p:cNvPr>
          <p:cNvCxnSpPr/>
          <p:nvPr/>
        </p:nvCxnSpPr>
        <p:spPr>
          <a:xfrm>
            <a:off x="10399334" y="726831"/>
            <a:ext cx="120951" cy="2781917"/>
          </a:xfrm>
          <a:prstGeom prst="line">
            <a:avLst/>
          </a:prstGeom>
        </p:spPr>
        <p:style>
          <a:lnRef idx="1">
            <a:schemeClr val="accent1"/>
          </a:lnRef>
          <a:fillRef idx="0">
            <a:schemeClr val="accent1"/>
          </a:fillRef>
          <a:effectRef idx="0">
            <a:schemeClr val="accent1"/>
          </a:effectRef>
          <a:fontRef idx="minor">
            <a:schemeClr val="tx1"/>
          </a:fontRef>
        </p:style>
      </p:cxnSp>
      <p:cxnSp>
        <p:nvCxnSpPr>
          <p:cNvPr id="44" name="Straight Connector 43">
            <a:extLst>
              <a:ext uri="{FF2B5EF4-FFF2-40B4-BE49-F238E27FC236}">
                <a16:creationId xmlns:a16="http://schemas.microsoft.com/office/drawing/2014/main" id="{DA5D9C2D-4D1E-4CC1-8B6C-15FAF61127CF}"/>
              </a:ext>
            </a:extLst>
          </p:cNvPr>
          <p:cNvCxnSpPr/>
          <p:nvPr/>
        </p:nvCxnSpPr>
        <p:spPr>
          <a:xfrm>
            <a:off x="10535480" y="726831"/>
            <a:ext cx="134944" cy="2781917"/>
          </a:xfrm>
          <a:prstGeom prst="line">
            <a:avLst/>
          </a:prstGeom>
        </p:spPr>
        <p:style>
          <a:lnRef idx="1">
            <a:schemeClr val="accent1"/>
          </a:lnRef>
          <a:fillRef idx="0">
            <a:schemeClr val="accent1"/>
          </a:fillRef>
          <a:effectRef idx="0">
            <a:schemeClr val="accent1"/>
          </a:effectRef>
          <a:fontRef idx="minor">
            <a:schemeClr val="tx1"/>
          </a:fontRef>
        </p:style>
      </p:cxnSp>
      <p:sp>
        <p:nvSpPr>
          <p:cNvPr id="45" name="Arrow: Curved Right 44">
            <a:extLst>
              <a:ext uri="{FF2B5EF4-FFF2-40B4-BE49-F238E27FC236}">
                <a16:creationId xmlns:a16="http://schemas.microsoft.com/office/drawing/2014/main" id="{3C5B290A-8D8B-43A4-8A49-F04E280B532C}"/>
              </a:ext>
            </a:extLst>
          </p:cNvPr>
          <p:cNvSpPr/>
          <p:nvPr/>
        </p:nvSpPr>
        <p:spPr>
          <a:xfrm rot="17168256" flipH="1">
            <a:off x="10398132" y="-105872"/>
            <a:ext cx="428601" cy="1216152"/>
          </a:xfrm>
          <a:prstGeom prst="curved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46" name="TextBox 45">
            <a:extLst>
              <a:ext uri="{FF2B5EF4-FFF2-40B4-BE49-F238E27FC236}">
                <a16:creationId xmlns:a16="http://schemas.microsoft.com/office/drawing/2014/main" id="{CC2871DE-C250-4918-B41B-D1A59766854C}"/>
              </a:ext>
            </a:extLst>
          </p:cNvPr>
          <p:cNvSpPr txBox="1"/>
          <p:nvPr/>
        </p:nvSpPr>
        <p:spPr>
          <a:xfrm>
            <a:off x="3217618" y="-35991"/>
            <a:ext cx="4857800" cy="523220"/>
          </a:xfrm>
          <a:prstGeom prst="rect">
            <a:avLst/>
          </a:prstGeom>
          <a:noFill/>
        </p:spPr>
        <p:txBody>
          <a:bodyPr wrap="square" rtlCol="0">
            <a:spAutoFit/>
          </a:bodyPr>
          <a:lstStyle/>
          <a:p>
            <a:r>
              <a:rPr lang="en-GB" sz="2800" b="1" dirty="0">
                <a:latin typeface="Aldhabi" panose="01000000000000000000" pitchFamily="2" charset="-78"/>
                <a:cs typeface="Aldhabi" panose="01000000000000000000" pitchFamily="2" charset="-78"/>
              </a:rPr>
              <a:t>Aorta: </a:t>
            </a:r>
            <a:r>
              <a:rPr lang="en-GB" sz="2800" dirty="0">
                <a:latin typeface="Aldhabi" panose="01000000000000000000" pitchFamily="2" charset="-78"/>
                <a:cs typeface="Aldhabi" panose="01000000000000000000" pitchFamily="2" charset="-78"/>
              </a:rPr>
              <a:t>sends oxygenated blood to the whole body</a:t>
            </a:r>
            <a:r>
              <a:rPr lang="en-GB" sz="2800" dirty="0"/>
              <a:t> </a:t>
            </a:r>
          </a:p>
        </p:txBody>
      </p:sp>
      <p:sp>
        <p:nvSpPr>
          <p:cNvPr id="47" name="TextBox 46">
            <a:extLst>
              <a:ext uri="{FF2B5EF4-FFF2-40B4-BE49-F238E27FC236}">
                <a16:creationId xmlns:a16="http://schemas.microsoft.com/office/drawing/2014/main" id="{2126DE2D-0D10-4E96-B8DF-4425B6F57C98}"/>
              </a:ext>
            </a:extLst>
          </p:cNvPr>
          <p:cNvSpPr txBox="1"/>
          <p:nvPr/>
        </p:nvSpPr>
        <p:spPr>
          <a:xfrm>
            <a:off x="7674692" y="1383240"/>
            <a:ext cx="2296122" cy="1384995"/>
          </a:xfrm>
          <a:prstGeom prst="rect">
            <a:avLst/>
          </a:prstGeom>
          <a:noFill/>
        </p:spPr>
        <p:txBody>
          <a:bodyPr wrap="square" rtlCol="0">
            <a:spAutoFit/>
          </a:bodyPr>
          <a:lstStyle/>
          <a:p>
            <a:r>
              <a:rPr lang="en-GB" sz="2800" b="1" dirty="0">
                <a:latin typeface="Aldhabi" panose="01000000000000000000" pitchFamily="2" charset="-78"/>
                <a:cs typeface="Aldhabi" panose="01000000000000000000" pitchFamily="2" charset="-78"/>
              </a:rPr>
              <a:t>Pulmonary artery </a:t>
            </a:r>
            <a:r>
              <a:rPr lang="en-GB" sz="2800" dirty="0">
                <a:latin typeface="Aldhabi" panose="01000000000000000000" pitchFamily="2" charset="-78"/>
                <a:cs typeface="Aldhabi" panose="01000000000000000000" pitchFamily="2" charset="-78"/>
              </a:rPr>
              <a:t>;</a:t>
            </a:r>
          </a:p>
          <a:p>
            <a:r>
              <a:rPr lang="en-GB" sz="2800" dirty="0">
                <a:latin typeface="Aldhabi" panose="01000000000000000000" pitchFamily="2" charset="-78"/>
                <a:cs typeface="Aldhabi" panose="01000000000000000000" pitchFamily="2" charset="-78"/>
              </a:rPr>
              <a:t>Takes blood out to the lungs</a:t>
            </a:r>
          </a:p>
        </p:txBody>
      </p:sp>
      <p:sp>
        <p:nvSpPr>
          <p:cNvPr id="48" name="TextBox 47">
            <a:extLst>
              <a:ext uri="{FF2B5EF4-FFF2-40B4-BE49-F238E27FC236}">
                <a16:creationId xmlns:a16="http://schemas.microsoft.com/office/drawing/2014/main" id="{983943E8-EB9C-459F-A14E-45B2407778B0}"/>
              </a:ext>
            </a:extLst>
          </p:cNvPr>
          <p:cNvSpPr txBox="1"/>
          <p:nvPr/>
        </p:nvSpPr>
        <p:spPr>
          <a:xfrm>
            <a:off x="6976447" y="3921881"/>
            <a:ext cx="2967402" cy="1384995"/>
          </a:xfrm>
          <a:prstGeom prst="rect">
            <a:avLst/>
          </a:prstGeom>
          <a:noFill/>
        </p:spPr>
        <p:txBody>
          <a:bodyPr wrap="square" rtlCol="0">
            <a:spAutoFit/>
          </a:bodyPr>
          <a:lstStyle/>
          <a:p>
            <a:r>
              <a:rPr lang="en-GB" sz="2800" b="1" dirty="0">
                <a:latin typeface="Aldhabi" panose="01000000000000000000" pitchFamily="2" charset="-78"/>
                <a:cs typeface="Aldhabi" panose="01000000000000000000" pitchFamily="2" charset="-78"/>
              </a:rPr>
              <a:t>Pulmonary vein; </a:t>
            </a:r>
            <a:r>
              <a:rPr lang="en-GB" sz="2800" dirty="0">
                <a:latin typeface="Aldhabi" panose="01000000000000000000" pitchFamily="2" charset="-78"/>
                <a:cs typeface="Aldhabi" panose="01000000000000000000" pitchFamily="2" charset="-78"/>
              </a:rPr>
              <a:t>bring the oxygenated blood back in from the lungs</a:t>
            </a:r>
          </a:p>
        </p:txBody>
      </p:sp>
      <p:sp>
        <p:nvSpPr>
          <p:cNvPr id="49" name="Freeform: Shape 48">
            <a:extLst>
              <a:ext uri="{FF2B5EF4-FFF2-40B4-BE49-F238E27FC236}">
                <a16:creationId xmlns:a16="http://schemas.microsoft.com/office/drawing/2014/main" id="{1DA5B7EA-622A-4FD1-9674-54EACD965C18}"/>
              </a:ext>
            </a:extLst>
          </p:cNvPr>
          <p:cNvSpPr/>
          <p:nvPr/>
        </p:nvSpPr>
        <p:spPr>
          <a:xfrm>
            <a:off x="10773508" y="1287698"/>
            <a:ext cx="738554" cy="72179"/>
          </a:xfrm>
          <a:custGeom>
            <a:avLst/>
            <a:gdLst>
              <a:gd name="connsiteX0" fmla="*/ 0 w 738554"/>
              <a:gd name="connsiteY0" fmla="*/ 13564 h 72179"/>
              <a:gd name="connsiteX1" fmla="*/ 281354 w 738554"/>
              <a:gd name="connsiteY1" fmla="*/ 13564 h 72179"/>
              <a:gd name="connsiteX2" fmla="*/ 304800 w 738554"/>
              <a:gd name="connsiteY2" fmla="*/ 48733 h 72179"/>
              <a:gd name="connsiteX3" fmla="*/ 339969 w 738554"/>
              <a:gd name="connsiteY3" fmla="*/ 72179 h 72179"/>
              <a:gd name="connsiteX4" fmla="*/ 480646 w 738554"/>
              <a:gd name="connsiteY4" fmla="*/ 48733 h 72179"/>
              <a:gd name="connsiteX5" fmla="*/ 550984 w 738554"/>
              <a:gd name="connsiteY5" fmla="*/ 25287 h 72179"/>
              <a:gd name="connsiteX6" fmla="*/ 586154 w 738554"/>
              <a:gd name="connsiteY6" fmla="*/ 13564 h 72179"/>
              <a:gd name="connsiteX7" fmla="*/ 738554 w 738554"/>
              <a:gd name="connsiteY7" fmla="*/ 13564 h 721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38554" h="72179">
                <a:moveTo>
                  <a:pt x="0" y="13564"/>
                </a:moveTo>
                <a:cubicBezTo>
                  <a:pt x="97542" y="3809"/>
                  <a:pt x="181776" y="-11331"/>
                  <a:pt x="281354" y="13564"/>
                </a:cubicBezTo>
                <a:cubicBezTo>
                  <a:pt x="295023" y="16981"/>
                  <a:pt x="294837" y="38770"/>
                  <a:pt x="304800" y="48733"/>
                </a:cubicBezTo>
                <a:cubicBezTo>
                  <a:pt x="314763" y="58696"/>
                  <a:pt x="328246" y="64364"/>
                  <a:pt x="339969" y="72179"/>
                </a:cubicBezTo>
                <a:cubicBezTo>
                  <a:pt x="406468" y="63867"/>
                  <a:pt x="425320" y="65331"/>
                  <a:pt x="480646" y="48733"/>
                </a:cubicBezTo>
                <a:cubicBezTo>
                  <a:pt x="504318" y="41631"/>
                  <a:pt x="527538" y="33102"/>
                  <a:pt x="550984" y="25287"/>
                </a:cubicBezTo>
                <a:cubicBezTo>
                  <a:pt x="562707" y="21379"/>
                  <a:pt x="573797" y="13564"/>
                  <a:pt x="586154" y="13564"/>
                </a:cubicBezTo>
                <a:lnTo>
                  <a:pt x="738554" y="13564"/>
                </a:lnTo>
              </a:path>
            </a:pathLst>
          </a:cu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0" name="Freeform: Shape 49">
            <a:extLst>
              <a:ext uri="{FF2B5EF4-FFF2-40B4-BE49-F238E27FC236}">
                <a16:creationId xmlns:a16="http://schemas.microsoft.com/office/drawing/2014/main" id="{FC54D984-2A31-4907-951E-5D9EEE8B74C9}"/>
              </a:ext>
            </a:extLst>
          </p:cNvPr>
          <p:cNvSpPr/>
          <p:nvPr/>
        </p:nvSpPr>
        <p:spPr>
          <a:xfrm>
            <a:off x="9694985" y="1148862"/>
            <a:ext cx="609600" cy="140676"/>
          </a:xfrm>
          <a:custGeom>
            <a:avLst/>
            <a:gdLst>
              <a:gd name="connsiteX0" fmla="*/ 0 w 609600"/>
              <a:gd name="connsiteY0" fmla="*/ 35169 h 140676"/>
              <a:gd name="connsiteX1" fmla="*/ 93784 w 609600"/>
              <a:gd name="connsiteY1" fmla="*/ 23446 h 140676"/>
              <a:gd name="connsiteX2" fmla="*/ 187569 w 609600"/>
              <a:gd name="connsiteY2" fmla="*/ 0 h 140676"/>
              <a:gd name="connsiteX3" fmla="*/ 386861 w 609600"/>
              <a:gd name="connsiteY3" fmla="*/ 11723 h 140676"/>
              <a:gd name="connsiteX4" fmla="*/ 445477 w 609600"/>
              <a:gd name="connsiteY4" fmla="*/ 58615 h 140676"/>
              <a:gd name="connsiteX5" fmla="*/ 515815 w 609600"/>
              <a:gd name="connsiteY5" fmla="*/ 82061 h 140676"/>
              <a:gd name="connsiteX6" fmla="*/ 539261 w 609600"/>
              <a:gd name="connsiteY6" fmla="*/ 117230 h 140676"/>
              <a:gd name="connsiteX7" fmla="*/ 609600 w 609600"/>
              <a:gd name="connsiteY7" fmla="*/ 140676 h 140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09600" h="140676">
                <a:moveTo>
                  <a:pt x="0" y="35169"/>
                </a:moveTo>
                <a:cubicBezTo>
                  <a:pt x="31261" y="31261"/>
                  <a:pt x="62819" y="29252"/>
                  <a:pt x="93784" y="23446"/>
                </a:cubicBezTo>
                <a:cubicBezTo>
                  <a:pt x="125456" y="17508"/>
                  <a:pt x="187569" y="0"/>
                  <a:pt x="187569" y="0"/>
                </a:cubicBezTo>
                <a:cubicBezTo>
                  <a:pt x="254000" y="3908"/>
                  <a:pt x="321052" y="1852"/>
                  <a:pt x="386861" y="11723"/>
                </a:cubicBezTo>
                <a:cubicBezTo>
                  <a:pt x="426571" y="17679"/>
                  <a:pt x="415720" y="43736"/>
                  <a:pt x="445477" y="58615"/>
                </a:cubicBezTo>
                <a:cubicBezTo>
                  <a:pt x="467582" y="69667"/>
                  <a:pt x="515815" y="82061"/>
                  <a:pt x="515815" y="82061"/>
                </a:cubicBezTo>
                <a:cubicBezTo>
                  <a:pt x="523630" y="93784"/>
                  <a:pt x="527313" y="109763"/>
                  <a:pt x="539261" y="117230"/>
                </a:cubicBezTo>
                <a:cubicBezTo>
                  <a:pt x="560219" y="130329"/>
                  <a:pt x="609600" y="140676"/>
                  <a:pt x="609600" y="140676"/>
                </a:cubicBezTo>
              </a:path>
            </a:pathLst>
          </a:cu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6250335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680155-E146-4291-99B1-180FE6C86B02}"/>
              </a:ext>
            </a:extLst>
          </p:cNvPr>
          <p:cNvSpPr>
            <a:spLocks noGrp="1"/>
          </p:cNvSpPr>
          <p:nvPr>
            <p:ph type="title"/>
          </p:nvPr>
        </p:nvSpPr>
        <p:spPr/>
        <p:txBody>
          <a:bodyPr/>
          <a:lstStyle/>
          <a:p>
            <a:r>
              <a:rPr lang="en-GB" dirty="0">
                <a:latin typeface="Aldhabi" panose="01000000000000000000" pitchFamily="2" charset="-78"/>
                <a:cs typeface="Aldhabi" panose="01000000000000000000" pitchFamily="2" charset="-78"/>
              </a:rPr>
              <a:t>Entrance and exit: blood route</a:t>
            </a:r>
          </a:p>
        </p:txBody>
      </p:sp>
      <p:sp>
        <p:nvSpPr>
          <p:cNvPr id="3" name="Content Placeholder 2">
            <a:extLst>
              <a:ext uri="{FF2B5EF4-FFF2-40B4-BE49-F238E27FC236}">
                <a16:creationId xmlns:a16="http://schemas.microsoft.com/office/drawing/2014/main" id="{EBB661B2-569B-4978-B7B3-8461934DEC58}"/>
              </a:ext>
            </a:extLst>
          </p:cNvPr>
          <p:cNvSpPr>
            <a:spLocks noGrp="1"/>
          </p:cNvSpPr>
          <p:nvPr>
            <p:ph idx="1"/>
          </p:nvPr>
        </p:nvSpPr>
        <p:spPr>
          <a:xfrm>
            <a:off x="943707" y="1952829"/>
            <a:ext cx="10515600" cy="4717601"/>
          </a:xfrm>
        </p:spPr>
        <p:txBody>
          <a:bodyPr/>
          <a:lstStyle/>
          <a:p>
            <a:r>
              <a:rPr lang="en-GB" sz="2800" b="1" dirty="0">
                <a:solidFill>
                  <a:srgbClr val="00B0F0"/>
                </a:solidFill>
                <a:latin typeface="Aldhabi" panose="01000000000000000000" pitchFamily="2" charset="-78"/>
                <a:cs typeface="Aldhabi" panose="01000000000000000000" pitchFamily="2" charset="-78"/>
              </a:rPr>
              <a:t>Superior vena cava                                                 Inferior vena cava</a:t>
            </a:r>
          </a:p>
          <a:p>
            <a:pPr marL="0" indent="0">
              <a:buNone/>
            </a:pPr>
            <a:r>
              <a:rPr lang="en-GB" b="1" dirty="0">
                <a:solidFill>
                  <a:srgbClr val="00B0F0"/>
                </a:solidFill>
                <a:latin typeface="Aldhabi" panose="01000000000000000000" pitchFamily="2" charset="-78"/>
                <a:cs typeface="Aldhabi" panose="01000000000000000000" pitchFamily="2" charset="-78"/>
              </a:rPr>
              <a:t>                                                  </a:t>
            </a:r>
            <a:r>
              <a:rPr lang="en-GB" sz="2800" b="1" dirty="0">
                <a:solidFill>
                  <a:srgbClr val="00B0F0"/>
                </a:solidFill>
                <a:latin typeface="Aldhabi" panose="01000000000000000000" pitchFamily="2" charset="-78"/>
                <a:cs typeface="Aldhabi" panose="01000000000000000000" pitchFamily="2" charset="-78"/>
              </a:rPr>
              <a:t>Pulmonary artery </a:t>
            </a:r>
          </a:p>
          <a:p>
            <a:pPr marL="0" indent="0">
              <a:buNone/>
            </a:pPr>
            <a:r>
              <a:rPr lang="en-GB" b="1" dirty="0">
                <a:solidFill>
                  <a:srgbClr val="00B0F0"/>
                </a:solidFill>
                <a:latin typeface="Aldhabi" panose="01000000000000000000" pitchFamily="2" charset="-78"/>
                <a:cs typeface="Aldhabi" panose="01000000000000000000" pitchFamily="2" charset="-78"/>
              </a:rPr>
              <a:t>                                                       </a:t>
            </a:r>
            <a:r>
              <a:rPr lang="en-GB" sz="2800" b="1" dirty="0">
                <a:solidFill>
                  <a:srgbClr val="FF0000"/>
                </a:solidFill>
                <a:latin typeface="Aldhabi" panose="01000000000000000000" pitchFamily="2" charset="-78"/>
                <a:cs typeface="Aldhabi" panose="01000000000000000000" pitchFamily="2" charset="-78"/>
              </a:rPr>
              <a:t>                                          </a:t>
            </a:r>
            <a:r>
              <a:rPr lang="en-GB" sz="4000" b="1" dirty="0">
                <a:solidFill>
                  <a:srgbClr val="FF0000"/>
                </a:solidFill>
                <a:latin typeface="Aldhabi" panose="01000000000000000000" pitchFamily="2" charset="-78"/>
                <a:cs typeface="Aldhabi" panose="01000000000000000000" pitchFamily="2" charset="-78"/>
              </a:rPr>
              <a:t>lungs </a:t>
            </a:r>
          </a:p>
          <a:p>
            <a:pPr marL="0" indent="0">
              <a:buNone/>
            </a:pPr>
            <a:endParaRPr lang="en-GB" sz="2800" b="1" dirty="0">
              <a:solidFill>
                <a:srgbClr val="FF0000"/>
              </a:solidFill>
              <a:latin typeface="Aldhabi" panose="01000000000000000000" pitchFamily="2" charset="-78"/>
              <a:cs typeface="Aldhabi" panose="01000000000000000000" pitchFamily="2" charset="-78"/>
            </a:endParaRPr>
          </a:p>
          <a:p>
            <a:pPr marL="0" indent="0">
              <a:buNone/>
            </a:pPr>
            <a:r>
              <a:rPr lang="en-GB" b="1" dirty="0">
                <a:solidFill>
                  <a:srgbClr val="FF0000"/>
                </a:solidFill>
                <a:latin typeface="Aldhabi" panose="01000000000000000000" pitchFamily="2" charset="-78"/>
                <a:cs typeface="Aldhabi" panose="01000000000000000000" pitchFamily="2" charset="-78"/>
              </a:rPr>
              <a:t>               Aorta                            </a:t>
            </a:r>
            <a:r>
              <a:rPr lang="en-GB" sz="2800" b="1" dirty="0">
                <a:solidFill>
                  <a:srgbClr val="FF0000"/>
                </a:solidFill>
                <a:latin typeface="Aldhabi" panose="01000000000000000000" pitchFamily="2" charset="-78"/>
                <a:cs typeface="Aldhabi" panose="01000000000000000000" pitchFamily="2" charset="-78"/>
              </a:rPr>
              <a:t>Pulmonary vein</a:t>
            </a:r>
            <a:endParaRPr lang="en-GB" sz="2800" b="1" dirty="0">
              <a:latin typeface="Aldhabi" panose="01000000000000000000" pitchFamily="2" charset="-78"/>
              <a:cs typeface="Aldhabi" panose="01000000000000000000" pitchFamily="2" charset="-78"/>
            </a:endParaRPr>
          </a:p>
          <a:p>
            <a:pPr marL="0" indent="0">
              <a:buNone/>
            </a:pPr>
            <a:endParaRPr lang="en-GB" sz="2800" b="1" dirty="0">
              <a:latin typeface="Aldhabi" panose="01000000000000000000" pitchFamily="2" charset="-78"/>
              <a:cs typeface="Aldhabi" panose="01000000000000000000" pitchFamily="2" charset="-78"/>
            </a:endParaRPr>
          </a:p>
          <a:p>
            <a:pPr marL="0" indent="0">
              <a:buNone/>
            </a:pPr>
            <a:r>
              <a:rPr lang="en-GB" b="1" dirty="0">
                <a:solidFill>
                  <a:srgbClr val="FF0000"/>
                </a:solidFill>
                <a:latin typeface="Aldhabi" panose="01000000000000000000" pitchFamily="2" charset="-78"/>
                <a:cs typeface="Aldhabi" panose="01000000000000000000" pitchFamily="2" charset="-78"/>
              </a:rPr>
              <a:t>                                                          </a:t>
            </a:r>
            <a:endParaRPr lang="en-GB" sz="2800" b="1" dirty="0">
              <a:solidFill>
                <a:srgbClr val="FF0000"/>
              </a:solidFill>
              <a:latin typeface="Aldhabi" panose="01000000000000000000" pitchFamily="2" charset="-78"/>
              <a:cs typeface="Aldhabi" panose="01000000000000000000" pitchFamily="2" charset="-78"/>
            </a:endParaRPr>
          </a:p>
          <a:p>
            <a:endParaRPr lang="en-GB" dirty="0"/>
          </a:p>
        </p:txBody>
      </p:sp>
      <p:sp>
        <p:nvSpPr>
          <p:cNvPr id="4" name="Arrow: Down 3">
            <a:extLst>
              <a:ext uri="{FF2B5EF4-FFF2-40B4-BE49-F238E27FC236}">
                <a16:creationId xmlns:a16="http://schemas.microsoft.com/office/drawing/2014/main" id="{CEA7BB38-9B67-4E22-8BAD-2566F2FC41B1}"/>
              </a:ext>
            </a:extLst>
          </p:cNvPr>
          <p:cNvSpPr/>
          <p:nvPr/>
        </p:nvSpPr>
        <p:spPr>
          <a:xfrm>
            <a:off x="3892002" y="2179977"/>
            <a:ext cx="375139" cy="491136"/>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Arrow: Right 5">
            <a:extLst>
              <a:ext uri="{FF2B5EF4-FFF2-40B4-BE49-F238E27FC236}">
                <a16:creationId xmlns:a16="http://schemas.microsoft.com/office/drawing/2014/main" id="{FECCB017-8779-47DB-84D1-2EDFDAB5519A}"/>
              </a:ext>
            </a:extLst>
          </p:cNvPr>
          <p:cNvSpPr/>
          <p:nvPr/>
        </p:nvSpPr>
        <p:spPr>
          <a:xfrm>
            <a:off x="3176955" y="2151184"/>
            <a:ext cx="504092" cy="339969"/>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Arrow: Right 6">
            <a:extLst>
              <a:ext uri="{FF2B5EF4-FFF2-40B4-BE49-F238E27FC236}">
                <a16:creationId xmlns:a16="http://schemas.microsoft.com/office/drawing/2014/main" id="{8E983E3C-B0E2-4362-9D44-78D698126927}"/>
              </a:ext>
            </a:extLst>
          </p:cNvPr>
          <p:cNvSpPr/>
          <p:nvPr/>
        </p:nvSpPr>
        <p:spPr>
          <a:xfrm flipH="1">
            <a:off x="4509395" y="2151184"/>
            <a:ext cx="574429" cy="316523"/>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Arrow: Down 7">
            <a:extLst>
              <a:ext uri="{FF2B5EF4-FFF2-40B4-BE49-F238E27FC236}">
                <a16:creationId xmlns:a16="http://schemas.microsoft.com/office/drawing/2014/main" id="{E806F432-0676-4A6E-84FE-CD9F1BFE6DE4}"/>
              </a:ext>
            </a:extLst>
          </p:cNvPr>
          <p:cNvSpPr/>
          <p:nvPr/>
        </p:nvSpPr>
        <p:spPr>
          <a:xfrm rot="5400000" flipH="1">
            <a:off x="2580640" y="4445996"/>
            <a:ext cx="406439" cy="839519"/>
          </a:xfrm>
          <a:prstGeom prst="down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9" name="Arrow: Curved Right 8">
            <a:extLst>
              <a:ext uri="{FF2B5EF4-FFF2-40B4-BE49-F238E27FC236}">
                <a16:creationId xmlns:a16="http://schemas.microsoft.com/office/drawing/2014/main" id="{FC600EAB-A004-4806-ACB2-1A4102FA8E72}"/>
              </a:ext>
            </a:extLst>
          </p:cNvPr>
          <p:cNvSpPr/>
          <p:nvPr/>
        </p:nvSpPr>
        <p:spPr>
          <a:xfrm rot="17661903" flipH="1">
            <a:off x="5579638" y="2325808"/>
            <a:ext cx="453893" cy="1141068"/>
          </a:xfrm>
          <a:prstGeom prst="curved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tx1"/>
              </a:solidFill>
            </a:endParaRPr>
          </a:p>
        </p:txBody>
      </p:sp>
      <p:sp>
        <p:nvSpPr>
          <p:cNvPr id="10" name="Arrow: Curved Right 9">
            <a:extLst>
              <a:ext uri="{FF2B5EF4-FFF2-40B4-BE49-F238E27FC236}">
                <a16:creationId xmlns:a16="http://schemas.microsoft.com/office/drawing/2014/main" id="{0C269167-0991-4BED-97DB-CB1EB368A511}"/>
              </a:ext>
            </a:extLst>
          </p:cNvPr>
          <p:cNvSpPr/>
          <p:nvPr/>
        </p:nvSpPr>
        <p:spPr>
          <a:xfrm rot="1556384" flipH="1">
            <a:off x="5718847" y="3900022"/>
            <a:ext cx="574432" cy="1299656"/>
          </a:xfrm>
          <a:prstGeom prst="curvedRight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1" name="TextBox 10">
            <a:extLst>
              <a:ext uri="{FF2B5EF4-FFF2-40B4-BE49-F238E27FC236}">
                <a16:creationId xmlns:a16="http://schemas.microsoft.com/office/drawing/2014/main" id="{D82C453E-728F-4A2F-971E-0EF5E87ABC23}"/>
              </a:ext>
            </a:extLst>
          </p:cNvPr>
          <p:cNvSpPr txBox="1"/>
          <p:nvPr/>
        </p:nvSpPr>
        <p:spPr>
          <a:xfrm>
            <a:off x="7453150" y="2790092"/>
            <a:ext cx="3795143" cy="1938992"/>
          </a:xfrm>
          <a:prstGeom prst="rect">
            <a:avLst/>
          </a:prstGeom>
          <a:noFill/>
        </p:spPr>
        <p:txBody>
          <a:bodyPr wrap="square" rtlCol="0">
            <a:spAutoFit/>
          </a:bodyPr>
          <a:lstStyle/>
          <a:p>
            <a:r>
              <a:rPr lang="en-GB" sz="4000" dirty="0">
                <a:solidFill>
                  <a:srgbClr val="00B0F0"/>
                </a:solidFill>
                <a:latin typeface="Aldhabi" panose="01000000000000000000" pitchFamily="2" charset="-78"/>
                <a:cs typeface="Aldhabi" panose="01000000000000000000" pitchFamily="2" charset="-78"/>
              </a:rPr>
              <a:t>Blue: </a:t>
            </a:r>
            <a:r>
              <a:rPr lang="en-GB" sz="4000" dirty="0">
                <a:latin typeface="Aldhabi" panose="01000000000000000000" pitchFamily="2" charset="-78"/>
                <a:cs typeface="Aldhabi" panose="01000000000000000000" pitchFamily="2" charset="-78"/>
              </a:rPr>
              <a:t>deoxygenated blood</a:t>
            </a:r>
          </a:p>
          <a:p>
            <a:endParaRPr lang="en-GB" sz="4000" dirty="0">
              <a:latin typeface="Aldhabi" panose="01000000000000000000" pitchFamily="2" charset="-78"/>
              <a:cs typeface="Aldhabi" panose="01000000000000000000" pitchFamily="2" charset="-78"/>
            </a:endParaRPr>
          </a:p>
          <a:p>
            <a:r>
              <a:rPr lang="en-GB" sz="4000" dirty="0">
                <a:solidFill>
                  <a:srgbClr val="FF0000"/>
                </a:solidFill>
                <a:latin typeface="Aldhabi" panose="01000000000000000000" pitchFamily="2" charset="-78"/>
                <a:cs typeface="Aldhabi" panose="01000000000000000000" pitchFamily="2" charset="-78"/>
              </a:rPr>
              <a:t>Red: </a:t>
            </a:r>
            <a:r>
              <a:rPr lang="en-GB" sz="4000" dirty="0">
                <a:latin typeface="Aldhabi" panose="01000000000000000000" pitchFamily="2" charset="-78"/>
                <a:cs typeface="Aldhabi" panose="01000000000000000000" pitchFamily="2" charset="-78"/>
              </a:rPr>
              <a:t>oxygenated blood</a:t>
            </a:r>
          </a:p>
        </p:txBody>
      </p:sp>
    </p:spTree>
    <p:extLst>
      <p:ext uri="{BB962C8B-B14F-4D97-AF65-F5344CB8AC3E}">
        <p14:creationId xmlns:p14="http://schemas.microsoft.com/office/powerpoint/2010/main" val="313314357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DBBC9CC-574D-5347-8960-5935136E4CB3}"/>
              </a:ext>
            </a:extLst>
          </p:cNvPr>
          <p:cNvSpPr>
            <a:spLocks noGrp="1"/>
          </p:cNvSpPr>
          <p:nvPr>
            <p:ph type="title"/>
          </p:nvPr>
        </p:nvSpPr>
        <p:spPr>
          <a:xfrm>
            <a:off x="4963157" y="1192016"/>
            <a:ext cx="6136010" cy="805872"/>
          </a:xfrm>
        </p:spPr>
        <p:txBody>
          <a:bodyPr anchor="b">
            <a:normAutofit fontScale="90000"/>
          </a:bodyPr>
          <a:lstStyle/>
          <a:p>
            <a:r>
              <a:rPr lang="en-GB" sz="7200" dirty="0">
                <a:solidFill>
                  <a:srgbClr val="FF0000"/>
                </a:solidFill>
                <a:latin typeface="Arial Nova Light" panose="020B0304020202020204" pitchFamily="34" charset="0"/>
              </a:rPr>
              <a:t>Quick fire round!</a:t>
            </a:r>
          </a:p>
        </p:txBody>
      </p:sp>
      <p:sp>
        <p:nvSpPr>
          <p:cNvPr id="15" name="Rectangle 6">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2862" y="2395728"/>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rgbClr val="93A4C4"/>
          </a:solidFill>
          <a:ln w="38100" cap="rnd">
            <a:solidFill>
              <a:srgbClr val="93A4C4"/>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Content Placeholder 9">
            <a:extLst>
              <a:ext uri="{FF2B5EF4-FFF2-40B4-BE49-F238E27FC236}">
                <a16:creationId xmlns:a16="http://schemas.microsoft.com/office/drawing/2014/main" id="{64A6E069-32B0-27CC-364C-B68B00FFD3A7}"/>
              </a:ext>
            </a:extLst>
          </p:cNvPr>
          <p:cNvSpPr>
            <a:spLocks noGrp="1"/>
          </p:cNvSpPr>
          <p:nvPr>
            <p:ph idx="1"/>
          </p:nvPr>
        </p:nvSpPr>
        <p:spPr>
          <a:xfrm>
            <a:off x="4841823" y="2620730"/>
            <a:ext cx="7240249" cy="3569758"/>
          </a:xfrm>
        </p:spPr>
        <p:txBody>
          <a:bodyPr>
            <a:normAutofit/>
          </a:bodyPr>
          <a:lstStyle/>
          <a:p>
            <a:r>
              <a:rPr lang="en-US" dirty="0">
                <a:latin typeface="Arial Nova Light" panose="020B0304020202020204" pitchFamily="34" charset="0"/>
              </a:rPr>
              <a:t>Where is the deoxygenated blood entering the heart, what are the correct names?</a:t>
            </a:r>
          </a:p>
          <a:p>
            <a:r>
              <a:rPr lang="en-US" dirty="0">
                <a:latin typeface="Arial Nova Light" panose="020B0304020202020204" pitchFamily="34" charset="0"/>
              </a:rPr>
              <a:t>Where is the pulmonary vein? And what is its role?</a:t>
            </a:r>
          </a:p>
          <a:p>
            <a:r>
              <a:rPr lang="en-US" dirty="0">
                <a:latin typeface="Arial Nova Light" panose="020B0304020202020204" pitchFamily="34" charset="0"/>
              </a:rPr>
              <a:t>Where is the blood going when leaving the aorta?</a:t>
            </a:r>
          </a:p>
          <a:p>
            <a:endParaRPr lang="en-US" b="1" dirty="0">
              <a:latin typeface="Arial Nova Light" panose="020B0304020202020204" pitchFamily="34" charset="0"/>
            </a:endParaRPr>
          </a:p>
        </p:txBody>
      </p:sp>
      <p:pic>
        <p:nvPicPr>
          <p:cNvPr id="5" name="Content Placeholder 4">
            <a:extLst>
              <a:ext uri="{FF2B5EF4-FFF2-40B4-BE49-F238E27FC236}">
                <a16:creationId xmlns:a16="http://schemas.microsoft.com/office/drawing/2014/main" id="{E95D600C-F83B-DC75-0D61-114949F8CD7A}"/>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9199" r="9226"/>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Tree>
    <p:extLst>
      <p:ext uri="{BB962C8B-B14F-4D97-AF65-F5344CB8AC3E}">
        <p14:creationId xmlns:p14="http://schemas.microsoft.com/office/powerpoint/2010/main" val="105373059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6BA628-A49C-F379-E175-07AB9B7A1592}"/>
              </a:ext>
            </a:extLst>
          </p:cNvPr>
          <p:cNvSpPr>
            <a:spLocks noGrp="1"/>
          </p:cNvSpPr>
          <p:nvPr>
            <p:ph type="title"/>
          </p:nvPr>
        </p:nvSpPr>
        <p:spPr/>
        <p:txBody>
          <a:bodyPr/>
          <a:lstStyle/>
          <a:p>
            <a:r>
              <a:rPr lang="en-GB" dirty="0">
                <a:latin typeface="Arial Nova Light" panose="020B0304020202020204" pitchFamily="34" charset="0"/>
              </a:rPr>
              <a:t>Answers</a:t>
            </a:r>
            <a:r>
              <a:rPr lang="en-GB" dirty="0"/>
              <a:t> </a:t>
            </a:r>
          </a:p>
        </p:txBody>
      </p:sp>
      <p:pic>
        <p:nvPicPr>
          <p:cNvPr id="4" name="Content Placeholder 3" descr="A picture containing logo&#10;&#10;Description automatically generated">
            <a:extLst>
              <a:ext uri="{FF2B5EF4-FFF2-40B4-BE49-F238E27FC236}">
                <a16:creationId xmlns:a16="http://schemas.microsoft.com/office/drawing/2014/main" id="{0F4B0663-BA3B-9E9C-65FB-217153342BF5}"/>
              </a:ext>
            </a:extLst>
          </p:cNvPr>
          <p:cNvPicPr>
            <a:picLocks noGrp="1" noChangeAspect="1"/>
          </p:cNvPicPr>
          <p:nvPr>
            <p:ph idx="1"/>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8690682" y="5169354"/>
            <a:ext cx="2217248" cy="1549764"/>
          </a:xfrm>
          <a:prstGeom prst="rect">
            <a:avLst/>
          </a:prstGeom>
        </p:spPr>
      </p:pic>
      <p:sp>
        <p:nvSpPr>
          <p:cNvPr id="6" name="TextBox 5">
            <a:extLst>
              <a:ext uri="{FF2B5EF4-FFF2-40B4-BE49-F238E27FC236}">
                <a16:creationId xmlns:a16="http://schemas.microsoft.com/office/drawing/2014/main" id="{C478B310-B49B-E123-D531-04DC63D119A7}"/>
              </a:ext>
            </a:extLst>
          </p:cNvPr>
          <p:cNvSpPr txBox="1"/>
          <p:nvPr/>
        </p:nvSpPr>
        <p:spPr>
          <a:xfrm>
            <a:off x="838200" y="2158584"/>
            <a:ext cx="10920046" cy="3785652"/>
          </a:xfrm>
          <a:prstGeom prst="rect">
            <a:avLst/>
          </a:prstGeom>
          <a:noFill/>
        </p:spPr>
        <p:txBody>
          <a:bodyPr wrap="square" rtlCol="0">
            <a:spAutoFit/>
          </a:bodyPr>
          <a:lstStyle/>
          <a:p>
            <a:pPr marL="342900" indent="-342900">
              <a:buFont typeface="Wingdings" panose="05000000000000000000" pitchFamily="2" charset="2"/>
              <a:buChar char="ü"/>
            </a:pPr>
            <a:r>
              <a:rPr lang="en-US" sz="2400" dirty="0">
                <a:latin typeface="Arial Nova Light" panose="020B0304020202020204" pitchFamily="34" charset="0"/>
              </a:rPr>
              <a:t>Where is the deoxygenated blood entering the heart (what are the correct names?) </a:t>
            </a:r>
            <a:r>
              <a:rPr lang="en-US" sz="2400" dirty="0">
                <a:solidFill>
                  <a:srgbClr val="00B050"/>
                </a:solidFill>
                <a:latin typeface="Arial Nova Light" panose="020B0304020202020204" pitchFamily="34" charset="0"/>
              </a:rPr>
              <a:t>superior and inferior vena cava (large veins/ blood vessels)</a:t>
            </a:r>
          </a:p>
          <a:p>
            <a:pPr marL="342900" indent="-342900">
              <a:buFont typeface="Wingdings" panose="05000000000000000000" pitchFamily="2" charset="2"/>
              <a:buChar char="ü"/>
            </a:pPr>
            <a:endParaRPr lang="en-US" sz="2400" dirty="0">
              <a:solidFill>
                <a:srgbClr val="00B050"/>
              </a:solidFill>
              <a:latin typeface="Arial Nova Light" panose="020B0304020202020204" pitchFamily="34" charset="0"/>
            </a:endParaRPr>
          </a:p>
          <a:p>
            <a:pPr marL="342900" indent="-342900">
              <a:buFont typeface="Wingdings" panose="05000000000000000000" pitchFamily="2" charset="2"/>
              <a:buChar char="ü"/>
            </a:pPr>
            <a:r>
              <a:rPr lang="en-US" sz="2400" dirty="0">
                <a:latin typeface="Arial Nova Light" panose="020B0304020202020204" pitchFamily="34" charset="0"/>
              </a:rPr>
              <a:t>Where is the pulmonary vein? </a:t>
            </a:r>
            <a:r>
              <a:rPr lang="en-US" sz="2400" dirty="0">
                <a:solidFill>
                  <a:srgbClr val="00B050"/>
                </a:solidFill>
                <a:latin typeface="Arial Nova Light" panose="020B0304020202020204" pitchFamily="34" charset="0"/>
              </a:rPr>
              <a:t>Vein travelling back from the lungs</a:t>
            </a:r>
            <a:r>
              <a:rPr lang="en-US" sz="2400" dirty="0">
                <a:latin typeface="Arial Nova Light" panose="020B0304020202020204" pitchFamily="34" charset="0"/>
              </a:rPr>
              <a:t>. And what is its role? </a:t>
            </a:r>
            <a:r>
              <a:rPr lang="en-US" sz="2400" dirty="0">
                <a:solidFill>
                  <a:srgbClr val="00B050"/>
                </a:solidFill>
                <a:latin typeface="Arial Nova Light" panose="020B0304020202020204" pitchFamily="34" charset="0"/>
              </a:rPr>
              <a:t>Carry oxygenated blood back from the lungs </a:t>
            </a:r>
          </a:p>
          <a:p>
            <a:pPr marL="342900" indent="-342900">
              <a:buFont typeface="Wingdings" panose="05000000000000000000" pitchFamily="2" charset="2"/>
              <a:buChar char="ü"/>
            </a:pPr>
            <a:endParaRPr lang="en-US" sz="2400" dirty="0">
              <a:latin typeface="Arial Nova Light" panose="020B0304020202020204" pitchFamily="34" charset="0"/>
            </a:endParaRPr>
          </a:p>
          <a:p>
            <a:pPr marL="342900" indent="-342900">
              <a:buFont typeface="Wingdings" panose="05000000000000000000" pitchFamily="2" charset="2"/>
              <a:buChar char="ü"/>
            </a:pPr>
            <a:r>
              <a:rPr lang="en-US" sz="2400" dirty="0">
                <a:latin typeface="Arial Nova Light" panose="020B0304020202020204" pitchFamily="34" charset="0"/>
              </a:rPr>
              <a:t>Where is the blood going after leaving the aorta? </a:t>
            </a:r>
            <a:r>
              <a:rPr lang="en-US" sz="2400" dirty="0">
                <a:solidFill>
                  <a:srgbClr val="00B050"/>
                </a:solidFill>
                <a:latin typeface="Arial Nova Light" panose="020B0304020202020204" pitchFamily="34" charset="0"/>
              </a:rPr>
              <a:t>Rest of the body</a:t>
            </a:r>
          </a:p>
          <a:p>
            <a:pPr marL="342900" indent="-342900">
              <a:buFont typeface="Wingdings" panose="05000000000000000000" pitchFamily="2" charset="2"/>
              <a:buChar char="ü"/>
            </a:pPr>
            <a:endParaRPr lang="en-US" sz="2400" dirty="0">
              <a:solidFill>
                <a:srgbClr val="00B050"/>
              </a:solidFill>
              <a:latin typeface="Arial Nova Light" panose="020B0304020202020204" pitchFamily="34" charset="0"/>
            </a:endParaRPr>
          </a:p>
          <a:p>
            <a:endParaRPr lang="en-US" sz="2400" dirty="0">
              <a:latin typeface="Arial Nova Light" panose="020B0304020202020204" pitchFamily="34" charset="0"/>
            </a:endParaRPr>
          </a:p>
          <a:p>
            <a:r>
              <a:rPr lang="en-US" sz="2400" b="1" dirty="0">
                <a:latin typeface="Arial Nova Light" panose="020B0304020202020204" pitchFamily="34" charset="0"/>
              </a:rPr>
              <a:t> Lets now look at inside the heart </a:t>
            </a:r>
          </a:p>
        </p:txBody>
      </p:sp>
    </p:spTree>
    <p:extLst>
      <p:ext uri="{BB962C8B-B14F-4D97-AF65-F5344CB8AC3E}">
        <p14:creationId xmlns:p14="http://schemas.microsoft.com/office/powerpoint/2010/main" val="112073211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A6D37EE4-EA1B-46EE-A54B-5233C63C96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110F47-8539-4C6E-AA2E-55A3E2AE8C92}"/>
              </a:ext>
            </a:extLst>
          </p:cNvPr>
          <p:cNvSpPr>
            <a:spLocks noGrp="1"/>
          </p:cNvSpPr>
          <p:nvPr>
            <p:ph type="title"/>
          </p:nvPr>
        </p:nvSpPr>
        <p:spPr>
          <a:xfrm>
            <a:off x="603988" y="449317"/>
            <a:ext cx="11047013" cy="1434415"/>
          </a:xfrm>
        </p:spPr>
        <p:txBody>
          <a:bodyPr anchor="b">
            <a:normAutofit/>
          </a:bodyPr>
          <a:lstStyle/>
          <a:p>
            <a:pPr>
              <a:lnSpc>
                <a:spcPct val="90000"/>
              </a:lnSpc>
            </a:pPr>
            <a:r>
              <a:rPr lang="en-GB" sz="4500" dirty="0">
                <a:latin typeface="Arial Nova Light" panose="020B0304020202020204" pitchFamily="34" charset="0"/>
              </a:rPr>
              <a:t>How does it get there ?</a:t>
            </a:r>
            <a:br>
              <a:rPr lang="en-GB" sz="4500" dirty="0"/>
            </a:br>
            <a:endParaRPr lang="en-GB" sz="4500" dirty="0"/>
          </a:p>
        </p:txBody>
      </p:sp>
      <p:sp>
        <p:nvSpPr>
          <p:cNvPr id="25" name="Rectangle 6">
            <a:extLst>
              <a:ext uri="{FF2B5EF4-FFF2-40B4-BE49-F238E27FC236}">
                <a16:creationId xmlns:a16="http://schemas.microsoft.com/office/drawing/2014/main" id="{3CE8AF5E-D374-4CF1-90CC-35CF73B81C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4" y="1817073"/>
            <a:ext cx="11018520" cy="18288"/>
          </a:xfrm>
          <a:custGeom>
            <a:avLst/>
            <a:gdLst>
              <a:gd name="connsiteX0" fmla="*/ 0 w 11018520"/>
              <a:gd name="connsiteY0" fmla="*/ 0 h 18288"/>
              <a:gd name="connsiteX1" fmla="*/ 468287 w 11018520"/>
              <a:gd name="connsiteY1" fmla="*/ 0 h 18288"/>
              <a:gd name="connsiteX2" fmla="*/ 1156945 w 11018520"/>
              <a:gd name="connsiteY2" fmla="*/ 0 h 18288"/>
              <a:gd name="connsiteX3" fmla="*/ 1955787 w 11018520"/>
              <a:gd name="connsiteY3" fmla="*/ 0 h 18288"/>
              <a:gd name="connsiteX4" fmla="*/ 2313889 w 11018520"/>
              <a:gd name="connsiteY4" fmla="*/ 0 h 18288"/>
              <a:gd name="connsiteX5" fmla="*/ 2671991 w 11018520"/>
              <a:gd name="connsiteY5" fmla="*/ 0 h 18288"/>
              <a:gd name="connsiteX6" fmla="*/ 3581019 w 11018520"/>
              <a:gd name="connsiteY6" fmla="*/ 0 h 18288"/>
              <a:gd name="connsiteX7" fmla="*/ 4269677 w 11018520"/>
              <a:gd name="connsiteY7" fmla="*/ 0 h 18288"/>
              <a:gd name="connsiteX8" fmla="*/ 4627778 w 11018520"/>
              <a:gd name="connsiteY8" fmla="*/ 0 h 18288"/>
              <a:gd name="connsiteX9" fmla="*/ 5316436 w 11018520"/>
              <a:gd name="connsiteY9" fmla="*/ 0 h 18288"/>
              <a:gd name="connsiteX10" fmla="*/ 6225464 w 11018520"/>
              <a:gd name="connsiteY10" fmla="*/ 0 h 18288"/>
              <a:gd name="connsiteX11" fmla="*/ 6803936 w 11018520"/>
              <a:gd name="connsiteY11" fmla="*/ 0 h 18288"/>
              <a:gd name="connsiteX12" fmla="*/ 7382408 w 11018520"/>
              <a:gd name="connsiteY12" fmla="*/ 0 h 18288"/>
              <a:gd name="connsiteX13" fmla="*/ 8071066 w 11018520"/>
              <a:gd name="connsiteY13" fmla="*/ 0 h 18288"/>
              <a:gd name="connsiteX14" fmla="*/ 8869909 w 11018520"/>
              <a:gd name="connsiteY14" fmla="*/ 0 h 18288"/>
              <a:gd name="connsiteX15" fmla="*/ 9668751 w 11018520"/>
              <a:gd name="connsiteY15" fmla="*/ 0 h 18288"/>
              <a:gd name="connsiteX16" fmla="*/ 11018520 w 11018520"/>
              <a:gd name="connsiteY16" fmla="*/ 0 h 18288"/>
              <a:gd name="connsiteX17" fmla="*/ 11018520 w 11018520"/>
              <a:gd name="connsiteY17" fmla="*/ 18288 h 18288"/>
              <a:gd name="connsiteX18" fmla="*/ 10550233 w 11018520"/>
              <a:gd name="connsiteY18" fmla="*/ 18288 h 18288"/>
              <a:gd name="connsiteX19" fmla="*/ 9641205 w 11018520"/>
              <a:gd name="connsiteY19" fmla="*/ 18288 h 18288"/>
              <a:gd name="connsiteX20" fmla="*/ 8952548 w 11018520"/>
              <a:gd name="connsiteY20" fmla="*/ 18288 h 18288"/>
              <a:gd name="connsiteX21" fmla="*/ 8594446 w 11018520"/>
              <a:gd name="connsiteY21" fmla="*/ 18288 h 18288"/>
              <a:gd name="connsiteX22" fmla="*/ 7905788 w 11018520"/>
              <a:gd name="connsiteY22" fmla="*/ 18288 h 18288"/>
              <a:gd name="connsiteX23" fmla="*/ 7327316 w 11018520"/>
              <a:gd name="connsiteY23" fmla="*/ 18288 h 18288"/>
              <a:gd name="connsiteX24" fmla="*/ 6748844 w 11018520"/>
              <a:gd name="connsiteY24" fmla="*/ 18288 h 18288"/>
              <a:gd name="connsiteX25" fmla="*/ 6170371 w 11018520"/>
              <a:gd name="connsiteY25" fmla="*/ 18288 h 18288"/>
              <a:gd name="connsiteX26" fmla="*/ 5591899 w 11018520"/>
              <a:gd name="connsiteY26" fmla="*/ 18288 h 18288"/>
              <a:gd name="connsiteX27" fmla="*/ 4793056 w 11018520"/>
              <a:gd name="connsiteY27" fmla="*/ 18288 h 18288"/>
              <a:gd name="connsiteX28" fmla="*/ 4104399 w 11018520"/>
              <a:gd name="connsiteY28" fmla="*/ 18288 h 18288"/>
              <a:gd name="connsiteX29" fmla="*/ 3746297 w 11018520"/>
              <a:gd name="connsiteY29" fmla="*/ 18288 h 18288"/>
              <a:gd name="connsiteX30" fmla="*/ 3167825 w 11018520"/>
              <a:gd name="connsiteY30" fmla="*/ 18288 h 18288"/>
              <a:gd name="connsiteX31" fmla="*/ 2368982 w 11018520"/>
              <a:gd name="connsiteY31" fmla="*/ 18288 h 18288"/>
              <a:gd name="connsiteX32" fmla="*/ 1900695 w 11018520"/>
              <a:gd name="connsiteY32" fmla="*/ 18288 h 18288"/>
              <a:gd name="connsiteX33" fmla="*/ 991667 w 11018520"/>
              <a:gd name="connsiteY33" fmla="*/ 18288 h 18288"/>
              <a:gd name="connsiteX34" fmla="*/ 0 w 11018520"/>
              <a:gd name="connsiteY34" fmla="*/ 18288 h 18288"/>
              <a:gd name="connsiteX35" fmla="*/ 0 w 11018520"/>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1018520" h="18288" fill="none" extrusionOk="0">
                <a:moveTo>
                  <a:pt x="0" y="0"/>
                </a:moveTo>
                <a:cubicBezTo>
                  <a:pt x="176840" y="19448"/>
                  <a:pt x="369510" y="1686"/>
                  <a:pt x="468287" y="0"/>
                </a:cubicBezTo>
                <a:cubicBezTo>
                  <a:pt x="567064" y="-1686"/>
                  <a:pt x="844925" y="28710"/>
                  <a:pt x="1156945" y="0"/>
                </a:cubicBezTo>
                <a:cubicBezTo>
                  <a:pt x="1468965" y="-28710"/>
                  <a:pt x="1755775" y="35306"/>
                  <a:pt x="1955787" y="0"/>
                </a:cubicBezTo>
                <a:cubicBezTo>
                  <a:pt x="2155799" y="-35306"/>
                  <a:pt x="2224532" y="-16632"/>
                  <a:pt x="2313889" y="0"/>
                </a:cubicBezTo>
                <a:cubicBezTo>
                  <a:pt x="2403246" y="16632"/>
                  <a:pt x="2494050" y="6083"/>
                  <a:pt x="2671991" y="0"/>
                </a:cubicBezTo>
                <a:cubicBezTo>
                  <a:pt x="2849932" y="-6083"/>
                  <a:pt x="3354152" y="34614"/>
                  <a:pt x="3581019" y="0"/>
                </a:cubicBezTo>
                <a:cubicBezTo>
                  <a:pt x="3807886" y="-34614"/>
                  <a:pt x="4022451" y="14254"/>
                  <a:pt x="4269677" y="0"/>
                </a:cubicBezTo>
                <a:cubicBezTo>
                  <a:pt x="4516903" y="-14254"/>
                  <a:pt x="4514495" y="-13291"/>
                  <a:pt x="4627778" y="0"/>
                </a:cubicBezTo>
                <a:cubicBezTo>
                  <a:pt x="4741061" y="13291"/>
                  <a:pt x="5120758" y="-22660"/>
                  <a:pt x="5316436" y="0"/>
                </a:cubicBezTo>
                <a:cubicBezTo>
                  <a:pt x="5512114" y="22660"/>
                  <a:pt x="5812155" y="-9513"/>
                  <a:pt x="6225464" y="0"/>
                </a:cubicBezTo>
                <a:cubicBezTo>
                  <a:pt x="6638773" y="9513"/>
                  <a:pt x="6545417" y="2479"/>
                  <a:pt x="6803936" y="0"/>
                </a:cubicBezTo>
                <a:cubicBezTo>
                  <a:pt x="7062455" y="-2479"/>
                  <a:pt x="7245098" y="-20209"/>
                  <a:pt x="7382408" y="0"/>
                </a:cubicBezTo>
                <a:cubicBezTo>
                  <a:pt x="7519718" y="20209"/>
                  <a:pt x="7801947" y="19736"/>
                  <a:pt x="8071066" y="0"/>
                </a:cubicBezTo>
                <a:cubicBezTo>
                  <a:pt x="8340185" y="-19736"/>
                  <a:pt x="8495312" y="-6666"/>
                  <a:pt x="8869909" y="0"/>
                </a:cubicBezTo>
                <a:cubicBezTo>
                  <a:pt x="9244506" y="6666"/>
                  <a:pt x="9501461" y="-13745"/>
                  <a:pt x="9668751" y="0"/>
                </a:cubicBezTo>
                <a:cubicBezTo>
                  <a:pt x="9836041" y="13745"/>
                  <a:pt x="10607605" y="14143"/>
                  <a:pt x="11018520" y="0"/>
                </a:cubicBezTo>
                <a:cubicBezTo>
                  <a:pt x="11019166" y="4451"/>
                  <a:pt x="11019010" y="9226"/>
                  <a:pt x="11018520" y="18288"/>
                </a:cubicBezTo>
                <a:cubicBezTo>
                  <a:pt x="10834966" y="15274"/>
                  <a:pt x="10754561" y="35250"/>
                  <a:pt x="10550233" y="18288"/>
                </a:cubicBezTo>
                <a:cubicBezTo>
                  <a:pt x="10345905" y="1326"/>
                  <a:pt x="9906342" y="45884"/>
                  <a:pt x="9641205" y="18288"/>
                </a:cubicBezTo>
                <a:cubicBezTo>
                  <a:pt x="9376068" y="-9308"/>
                  <a:pt x="9177188" y="43988"/>
                  <a:pt x="8952548" y="18288"/>
                </a:cubicBezTo>
                <a:cubicBezTo>
                  <a:pt x="8727908" y="-7412"/>
                  <a:pt x="8707007" y="3271"/>
                  <a:pt x="8594446" y="18288"/>
                </a:cubicBezTo>
                <a:cubicBezTo>
                  <a:pt x="8481885" y="33305"/>
                  <a:pt x="8175004" y="35109"/>
                  <a:pt x="7905788" y="18288"/>
                </a:cubicBezTo>
                <a:cubicBezTo>
                  <a:pt x="7636572" y="1467"/>
                  <a:pt x="7535638" y="7399"/>
                  <a:pt x="7327316" y="18288"/>
                </a:cubicBezTo>
                <a:cubicBezTo>
                  <a:pt x="7118994" y="29177"/>
                  <a:pt x="6978247" y="47205"/>
                  <a:pt x="6748844" y="18288"/>
                </a:cubicBezTo>
                <a:cubicBezTo>
                  <a:pt x="6519441" y="-10629"/>
                  <a:pt x="6459241" y="43308"/>
                  <a:pt x="6170371" y="18288"/>
                </a:cubicBezTo>
                <a:cubicBezTo>
                  <a:pt x="5881501" y="-6732"/>
                  <a:pt x="5736201" y="35971"/>
                  <a:pt x="5591899" y="18288"/>
                </a:cubicBezTo>
                <a:cubicBezTo>
                  <a:pt x="5447597" y="605"/>
                  <a:pt x="4990303" y="20409"/>
                  <a:pt x="4793056" y="18288"/>
                </a:cubicBezTo>
                <a:cubicBezTo>
                  <a:pt x="4595809" y="16167"/>
                  <a:pt x="4271723" y="2909"/>
                  <a:pt x="4104399" y="18288"/>
                </a:cubicBezTo>
                <a:cubicBezTo>
                  <a:pt x="3937075" y="33667"/>
                  <a:pt x="3923235" y="10730"/>
                  <a:pt x="3746297" y="18288"/>
                </a:cubicBezTo>
                <a:cubicBezTo>
                  <a:pt x="3569359" y="25846"/>
                  <a:pt x="3351081" y="24702"/>
                  <a:pt x="3167825" y="18288"/>
                </a:cubicBezTo>
                <a:cubicBezTo>
                  <a:pt x="2984569" y="11874"/>
                  <a:pt x="2708033" y="13293"/>
                  <a:pt x="2368982" y="18288"/>
                </a:cubicBezTo>
                <a:cubicBezTo>
                  <a:pt x="2029931" y="23283"/>
                  <a:pt x="2009060" y="37671"/>
                  <a:pt x="1900695" y="18288"/>
                </a:cubicBezTo>
                <a:cubicBezTo>
                  <a:pt x="1792330" y="-1095"/>
                  <a:pt x="1183178" y="9337"/>
                  <a:pt x="991667" y="18288"/>
                </a:cubicBezTo>
                <a:cubicBezTo>
                  <a:pt x="800156" y="27239"/>
                  <a:pt x="375690" y="34110"/>
                  <a:pt x="0" y="18288"/>
                </a:cubicBezTo>
                <a:cubicBezTo>
                  <a:pt x="-213" y="9468"/>
                  <a:pt x="187" y="4459"/>
                  <a:pt x="0" y="0"/>
                </a:cubicBezTo>
                <a:close/>
              </a:path>
              <a:path w="11018520" h="18288" stroke="0" extrusionOk="0">
                <a:moveTo>
                  <a:pt x="0" y="0"/>
                </a:moveTo>
                <a:cubicBezTo>
                  <a:pt x="266588" y="-23405"/>
                  <a:pt x="350503" y="-27031"/>
                  <a:pt x="578472" y="0"/>
                </a:cubicBezTo>
                <a:cubicBezTo>
                  <a:pt x="806441" y="27031"/>
                  <a:pt x="803976" y="13604"/>
                  <a:pt x="936574" y="0"/>
                </a:cubicBezTo>
                <a:cubicBezTo>
                  <a:pt x="1069172" y="-13604"/>
                  <a:pt x="1661335" y="-31902"/>
                  <a:pt x="1845602" y="0"/>
                </a:cubicBezTo>
                <a:cubicBezTo>
                  <a:pt x="2029869" y="31902"/>
                  <a:pt x="2273452" y="17005"/>
                  <a:pt x="2424074" y="0"/>
                </a:cubicBezTo>
                <a:cubicBezTo>
                  <a:pt x="2574696" y="-17005"/>
                  <a:pt x="2790864" y="-28133"/>
                  <a:pt x="3002547" y="0"/>
                </a:cubicBezTo>
                <a:cubicBezTo>
                  <a:pt x="3214230" y="28133"/>
                  <a:pt x="3605033" y="-14934"/>
                  <a:pt x="3911575" y="0"/>
                </a:cubicBezTo>
                <a:cubicBezTo>
                  <a:pt x="4218117" y="14934"/>
                  <a:pt x="4198004" y="3604"/>
                  <a:pt x="4379862" y="0"/>
                </a:cubicBezTo>
                <a:cubicBezTo>
                  <a:pt x="4561720" y="-3604"/>
                  <a:pt x="4941151" y="-37368"/>
                  <a:pt x="5288890" y="0"/>
                </a:cubicBezTo>
                <a:cubicBezTo>
                  <a:pt x="5636629" y="37368"/>
                  <a:pt x="6011513" y="-33898"/>
                  <a:pt x="6197918" y="0"/>
                </a:cubicBezTo>
                <a:cubicBezTo>
                  <a:pt x="6384323" y="33898"/>
                  <a:pt x="6555799" y="11241"/>
                  <a:pt x="6886575" y="0"/>
                </a:cubicBezTo>
                <a:cubicBezTo>
                  <a:pt x="7217351" y="-11241"/>
                  <a:pt x="7604472" y="-44614"/>
                  <a:pt x="7795603" y="0"/>
                </a:cubicBezTo>
                <a:cubicBezTo>
                  <a:pt x="7986734" y="44614"/>
                  <a:pt x="8098870" y="-11086"/>
                  <a:pt x="8374075" y="0"/>
                </a:cubicBezTo>
                <a:cubicBezTo>
                  <a:pt x="8649280" y="11086"/>
                  <a:pt x="8701749" y="-25020"/>
                  <a:pt x="8952548" y="0"/>
                </a:cubicBezTo>
                <a:cubicBezTo>
                  <a:pt x="9203347" y="25020"/>
                  <a:pt x="9519297" y="4274"/>
                  <a:pt x="9751390" y="0"/>
                </a:cubicBezTo>
                <a:cubicBezTo>
                  <a:pt x="9983483" y="-4274"/>
                  <a:pt x="10169881" y="16480"/>
                  <a:pt x="10329863" y="0"/>
                </a:cubicBezTo>
                <a:cubicBezTo>
                  <a:pt x="10489845" y="-16480"/>
                  <a:pt x="10750941" y="-9727"/>
                  <a:pt x="11018520" y="0"/>
                </a:cubicBezTo>
                <a:cubicBezTo>
                  <a:pt x="11018113" y="8690"/>
                  <a:pt x="11018366" y="14141"/>
                  <a:pt x="11018520" y="18288"/>
                </a:cubicBezTo>
                <a:cubicBezTo>
                  <a:pt x="10841176" y="-3597"/>
                  <a:pt x="10399304" y="41504"/>
                  <a:pt x="10219677" y="18288"/>
                </a:cubicBezTo>
                <a:cubicBezTo>
                  <a:pt x="10040050" y="-4928"/>
                  <a:pt x="10030762" y="16144"/>
                  <a:pt x="9861575" y="18288"/>
                </a:cubicBezTo>
                <a:cubicBezTo>
                  <a:pt x="9692388" y="20432"/>
                  <a:pt x="9529439" y="40380"/>
                  <a:pt x="9393288" y="18288"/>
                </a:cubicBezTo>
                <a:cubicBezTo>
                  <a:pt x="9257137" y="-3804"/>
                  <a:pt x="8825003" y="25592"/>
                  <a:pt x="8484260" y="18288"/>
                </a:cubicBezTo>
                <a:cubicBezTo>
                  <a:pt x="8143517" y="10984"/>
                  <a:pt x="8082894" y="45968"/>
                  <a:pt x="7795603" y="18288"/>
                </a:cubicBezTo>
                <a:cubicBezTo>
                  <a:pt x="7508312" y="-9392"/>
                  <a:pt x="7466074" y="19486"/>
                  <a:pt x="7327316" y="18288"/>
                </a:cubicBezTo>
                <a:cubicBezTo>
                  <a:pt x="7188558" y="17090"/>
                  <a:pt x="6869645" y="4657"/>
                  <a:pt x="6638658" y="18288"/>
                </a:cubicBezTo>
                <a:cubicBezTo>
                  <a:pt x="6407671" y="31919"/>
                  <a:pt x="6359238" y="35967"/>
                  <a:pt x="6280556" y="18288"/>
                </a:cubicBezTo>
                <a:cubicBezTo>
                  <a:pt x="6201874" y="609"/>
                  <a:pt x="6041216" y="22404"/>
                  <a:pt x="5922455" y="18288"/>
                </a:cubicBezTo>
                <a:cubicBezTo>
                  <a:pt x="5803694" y="14172"/>
                  <a:pt x="5555521" y="48848"/>
                  <a:pt x="5233797" y="18288"/>
                </a:cubicBezTo>
                <a:cubicBezTo>
                  <a:pt x="4912073" y="-12272"/>
                  <a:pt x="4986440" y="-2740"/>
                  <a:pt x="4765510" y="18288"/>
                </a:cubicBezTo>
                <a:cubicBezTo>
                  <a:pt x="4544580" y="39316"/>
                  <a:pt x="4177715" y="18248"/>
                  <a:pt x="3966667" y="18288"/>
                </a:cubicBezTo>
                <a:cubicBezTo>
                  <a:pt x="3755619" y="18328"/>
                  <a:pt x="3664519" y="22387"/>
                  <a:pt x="3498380" y="18288"/>
                </a:cubicBezTo>
                <a:cubicBezTo>
                  <a:pt x="3332241" y="14189"/>
                  <a:pt x="3065858" y="-7524"/>
                  <a:pt x="2699537" y="18288"/>
                </a:cubicBezTo>
                <a:cubicBezTo>
                  <a:pt x="2333216" y="44100"/>
                  <a:pt x="2505666" y="4650"/>
                  <a:pt x="2341436" y="18288"/>
                </a:cubicBezTo>
                <a:cubicBezTo>
                  <a:pt x="2177206" y="31926"/>
                  <a:pt x="1790164" y="19880"/>
                  <a:pt x="1542593" y="18288"/>
                </a:cubicBezTo>
                <a:cubicBezTo>
                  <a:pt x="1295022" y="16696"/>
                  <a:pt x="1218012" y="39325"/>
                  <a:pt x="1074306" y="18288"/>
                </a:cubicBezTo>
                <a:cubicBezTo>
                  <a:pt x="930600" y="-2749"/>
                  <a:pt x="797266" y="24589"/>
                  <a:pt x="716204" y="18288"/>
                </a:cubicBezTo>
                <a:cubicBezTo>
                  <a:pt x="635142" y="11987"/>
                  <a:pt x="344503" y="41396"/>
                  <a:pt x="0" y="18288"/>
                </a:cubicBezTo>
                <a:cubicBezTo>
                  <a:pt x="-53" y="11301"/>
                  <a:pt x="-649" y="7756"/>
                  <a:pt x="0" y="0"/>
                </a:cubicBezTo>
                <a:close/>
              </a:path>
            </a:pathLst>
          </a:custGeom>
          <a:solidFill>
            <a:srgbClr val="93A4C4"/>
          </a:solidFill>
          <a:ln w="38100" cap="rnd">
            <a:solidFill>
              <a:srgbClr val="93A4C4"/>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picture containing indoor, white&#10;&#10;Description automatically generated">
            <a:extLst>
              <a:ext uri="{FF2B5EF4-FFF2-40B4-BE49-F238E27FC236}">
                <a16:creationId xmlns:a16="http://schemas.microsoft.com/office/drawing/2014/main" id="{9E3A95A8-372B-4BAC-84D9-376CCE1D1D44}"/>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5741" r="3" b="3"/>
          <a:stretch/>
        </p:blipFill>
        <p:spPr>
          <a:xfrm flipH="1">
            <a:off x="9898116" y="2286696"/>
            <a:ext cx="1752885" cy="2441470"/>
          </a:xfrm>
          <a:custGeom>
            <a:avLst/>
            <a:gdLst/>
            <a:ahLst/>
            <a:cxnLst/>
            <a:rect l="l" t="t" r="r" b="b"/>
            <a:pathLst>
              <a:path w="3807743" h="6307845">
                <a:moveTo>
                  <a:pt x="723201" y="386"/>
                </a:moveTo>
                <a:cubicBezTo>
                  <a:pt x="853884" y="-4204"/>
                  <a:pt x="1013493" y="33912"/>
                  <a:pt x="1176100" y="22622"/>
                </a:cubicBezTo>
                <a:cubicBezTo>
                  <a:pt x="1230302" y="18859"/>
                  <a:pt x="1281736" y="20622"/>
                  <a:pt x="1331852" y="24473"/>
                </a:cubicBezTo>
                <a:lnTo>
                  <a:pt x="1439547" y="34944"/>
                </a:lnTo>
                <a:lnTo>
                  <a:pt x="1484197" y="36226"/>
                </a:lnTo>
                <a:cubicBezTo>
                  <a:pt x="1535166" y="35421"/>
                  <a:pt x="1586369" y="31625"/>
                  <a:pt x="1636625" y="22622"/>
                </a:cubicBezTo>
                <a:cubicBezTo>
                  <a:pt x="1686882" y="13619"/>
                  <a:pt x="1729837" y="10653"/>
                  <a:pt x="1768740" y="10885"/>
                </a:cubicBezTo>
                <a:lnTo>
                  <a:pt x="1829538" y="15086"/>
                </a:lnTo>
                <a:lnTo>
                  <a:pt x="1869968" y="7996"/>
                </a:lnTo>
                <a:cubicBezTo>
                  <a:pt x="1953577" y="-31"/>
                  <a:pt x="2036989" y="9808"/>
                  <a:pt x="2112925" y="20118"/>
                </a:cubicBezTo>
                <a:lnTo>
                  <a:pt x="2119331" y="20977"/>
                </a:lnTo>
                <a:lnTo>
                  <a:pt x="2221855" y="13374"/>
                </a:lnTo>
                <a:cubicBezTo>
                  <a:pt x="2261207" y="12845"/>
                  <a:pt x="2298379" y="14359"/>
                  <a:pt x="2333484" y="16393"/>
                </a:cubicBezTo>
                <a:lnTo>
                  <a:pt x="2372613" y="18812"/>
                </a:lnTo>
                <a:lnTo>
                  <a:pt x="2404945" y="9387"/>
                </a:lnTo>
                <a:cubicBezTo>
                  <a:pt x="2452532" y="1754"/>
                  <a:pt x="2506192" y="9333"/>
                  <a:pt x="2561622" y="17814"/>
                </a:cubicBezTo>
                <a:lnTo>
                  <a:pt x="2583950" y="20591"/>
                </a:lnTo>
                <a:lnTo>
                  <a:pt x="2643527" y="20319"/>
                </a:lnTo>
                <a:cubicBezTo>
                  <a:pt x="2669677" y="20426"/>
                  <a:pt x="2697963" y="20717"/>
                  <a:pt x="2727392" y="21103"/>
                </a:cubicBezTo>
                <a:lnTo>
                  <a:pt x="2786908" y="21989"/>
                </a:lnTo>
                <a:lnTo>
                  <a:pt x="2846459" y="13267"/>
                </a:lnTo>
                <a:cubicBezTo>
                  <a:pt x="2896401" y="10176"/>
                  <a:pt x="2960607" y="12733"/>
                  <a:pt x="3036361" y="17072"/>
                </a:cubicBezTo>
                <a:lnTo>
                  <a:pt x="3129100" y="22671"/>
                </a:lnTo>
                <a:lnTo>
                  <a:pt x="3130653" y="22622"/>
                </a:lnTo>
                <a:cubicBezTo>
                  <a:pt x="3178874" y="19804"/>
                  <a:pt x="3260845" y="26231"/>
                  <a:pt x="3352422" y="32691"/>
                </a:cubicBezTo>
                <a:lnTo>
                  <a:pt x="3362608" y="33356"/>
                </a:lnTo>
                <a:lnTo>
                  <a:pt x="3446036" y="35579"/>
                </a:lnTo>
                <a:cubicBezTo>
                  <a:pt x="3550323" y="36566"/>
                  <a:pt x="3662083" y="33535"/>
                  <a:pt x="3778601" y="22622"/>
                </a:cubicBezTo>
                <a:cubicBezTo>
                  <a:pt x="3793981" y="243672"/>
                  <a:pt x="3764152" y="318695"/>
                  <a:pt x="3778601" y="467157"/>
                </a:cubicBezTo>
                <a:cubicBezTo>
                  <a:pt x="3790077" y="557563"/>
                  <a:pt x="3783697" y="684218"/>
                  <a:pt x="3777639" y="811856"/>
                </a:cubicBezTo>
                <a:lnTo>
                  <a:pt x="3773760" y="922625"/>
                </a:lnTo>
                <a:lnTo>
                  <a:pt x="3778601" y="974384"/>
                </a:lnTo>
                <a:cubicBezTo>
                  <a:pt x="3785784" y="1003717"/>
                  <a:pt x="3785160" y="1041120"/>
                  <a:pt x="3781239" y="1085904"/>
                </a:cubicBezTo>
                <a:lnTo>
                  <a:pt x="3776107" y="1132519"/>
                </a:lnTo>
                <a:lnTo>
                  <a:pt x="3778601" y="1162456"/>
                </a:lnTo>
                <a:cubicBezTo>
                  <a:pt x="3791360" y="1256797"/>
                  <a:pt x="3774958" y="1367020"/>
                  <a:pt x="3763568" y="1469787"/>
                </a:cubicBezTo>
                <a:lnTo>
                  <a:pt x="3758806" y="1520515"/>
                </a:lnTo>
                <a:lnTo>
                  <a:pt x="3760417" y="1549437"/>
                </a:lnTo>
                <a:cubicBezTo>
                  <a:pt x="3764298" y="1588133"/>
                  <a:pt x="3770171" y="1628243"/>
                  <a:pt x="3778601" y="1669683"/>
                </a:cubicBezTo>
                <a:cubicBezTo>
                  <a:pt x="3846039" y="2001203"/>
                  <a:pt x="3774784" y="2142285"/>
                  <a:pt x="3778601" y="2364982"/>
                </a:cubicBezTo>
                <a:lnTo>
                  <a:pt x="3776565" y="2406088"/>
                </a:lnTo>
                <a:lnTo>
                  <a:pt x="3778601" y="2427673"/>
                </a:lnTo>
                <a:cubicBezTo>
                  <a:pt x="3821357" y="2695960"/>
                  <a:pt x="3735684" y="2699438"/>
                  <a:pt x="3778601" y="2809517"/>
                </a:cubicBezTo>
                <a:cubicBezTo>
                  <a:pt x="3789330" y="2837037"/>
                  <a:pt x="3791666" y="2872927"/>
                  <a:pt x="3789892" y="2914654"/>
                </a:cubicBezTo>
                <a:lnTo>
                  <a:pt x="3784971" y="2966248"/>
                </a:lnTo>
                <a:lnTo>
                  <a:pt x="3796722" y="3024078"/>
                </a:lnTo>
                <a:cubicBezTo>
                  <a:pt x="3809238" y="3115139"/>
                  <a:pt x="3806232" y="3210898"/>
                  <a:pt x="3799338" y="3302850"/>
                </a:cubicBezTo>
                <a:lnTo>
                  <a:pt x="3787405" y="3438354"/>
                </a:lnTo>
                <a:lnTo>
                  <a:pt x="3790719" y="3460532"/>
                </a:lnTo>
                <a:cubicBezTo>
                  <a:pt x="3797323" y="3541872"/>
                  <a:pt x="3789007" y="3624193"/>
                  <a:pt x="3780361" y="3709762"/>
                </a:cubicBezTo>
                <a:lnTo>
                  <a:pt x="3780169" y="3712283"/>
                </a:lnTo>
                <a:lnTo>
                  <a:pt x="3781239" y="3768266"/>
                </a:lnTo>
                <a:cubicBezTo>
                  <a:pt x="3780994" y="3815588"/>
                  <a:pt x="3779902" y="3863939"/>
                  <a:pt x="3778794" y="3912511"/>
                </a:cubicBezTo>
                <a:lnTo>
                  <a:pt x="3776324" y="4054010"/>
                </a:lnTo>
                <a:lnTo>
                  <a:pt x="3778601" y="4074733"/>
                </a:lnTo>
                <a:cubicBezTo>
                  <a:pt x="3822365" y="4336760"/>
                  <a:pt x="3765189" y="4482586"/>
                  <a:pt x="3778601" y="4644650"/>
                </a:cubicBezTo>
                <a:cubicBezTo>
                  <a:pt x="3781954" y="4685166"/>
                  <a:pt x="3782850" y="4718916"/>
                  <a:pt x="3782504" y="4749344"/>
                </a:cubicBezTo>
                <a:lnTo>
                  <a:pt x="3780512" y="4796832"/>
                </a:lnTo>
                <a:lnTo>
                  <a:pt x="3786260" y="4877451"/>
                </a:lnTo>
                <a:cubicBezTo>
                  <a:pt x="3786165" y="4918212"/>
                  <a:pt x="3784020" y="4964155"/>
                  <a:pt x="3781623" y="5015963"/>
                </a:cubicBezTo>
                <a:lnTo>
                  <a:pt x="3779076" y="5087925"/>
                </a:lnTo>
                <a:lnTo>
                  <a:pt x="3779599" y="5155456"/>
                </a:lnTo>
                <a:lnTo>
                  <a:pt x="3775907" y="5219073"/>
                </a:lnTo>
                <a:lnTo>
                  <a:pt x="3778601" y="5402640"/>
                </a:lnTo>
                <a:cubicBezTo>
                  <a:pt x="3780494" y="5441637"/>
                  <a:pt x="3781680" y="5475146"/>
                  <a:pt x="3782335" y="5504141"/>
                </a:cubicBezTo>
                <a:lnTo>
                  <a:pt x="3782798" y="5566951"/>
                </a:lnTo>
                <a:lnTo>
                  <a:pt x="3786885" y="5599303"/>
                </a:lnTo>
                <a:cubicBezTo>
                  <a:pt x="3799534" y="5776838"/>
                  <a:pt x="3769350" y="6111156"/>
                  <a:pt x="3778601" y="6291711"/>
                </a:cubicBezTo>
                <a:cubicBezTo>
                  <a:pt x="3687392" y="6306733"/>
                  <a:pt x="3632350" y="6304889"/>
                  <a:pt x="3574752" y="6300212"/>
                </a:cubicBezTo>
                <a:lnTo>
                  <a:pt x="3545837" y="6297718"/>
                </a:lnTo>
                <a:lnTo>
                  <a:pt x="3527963" y="6296834"/>
                </a:lnTo>
                <a:cubicBezTo>
                  <a:pt x="3482151" y="6294419"/>
                  <a:pt x="3430025" y="6291672"/>
                  <a:pt x="3355561" y="6291711"/>
                </a:cubicBezTo>
                <a:cubicBezTo>
                  <a:pt x="3304843" y="6293555"/>
                  <a:pt x="3262749" y="6292377"/>
                  <a:pt x="3225711" y="6290098"/>
                </a:cubicBezTo>
                <a:lnTo>
                  <a:pt x="3218247" y="6289525"/>
                </a:lnTo>
                <a:lnTo>
                  <a:pt x="3198550" y="6289212"/>
                </a:lnTo>
                <a:cubicBezTo>
                  <a:pt x="3144315" y="6287803"/>
                  <a:pt x="3088976" y="6286105"/>
                  <a:pt x="3034921" y="6284968"/>
                </a:cubicBezTo>
                <a:lnTo>
                  <a:pt x="2973802" y="6284626"/>
                </a:lnTo>
                <a:lnTo>
                  <a:pt x="2932520" y="6291711"/>
                </a:lnTo>
                <a:cubicBezTo>
                  <a:pt x="2893699" y="6300111"/>
                  <a:pt x="2847670" y="6301992"/>
                  <a:pt x="2797581" y="6300669"/>
                </a:cubicBezTo>
                <a:lnTo>
                  <a:pt x="2672392" y="6292599"/>
                </a:lnTo>
                <a:lnTo>
                  <a:pt x="2629726" y="6293120"/>
                </a:lnTo>
                <a:lnTo>
                  <a:pt x="2540544" y="6284698"/>
                </a:lnTo>
                <a:lnTo>
                  <a:pt x="2473475" y="6280786"/>
                </a:lnTo>
                <a:cubicBezTo>
                  <a:pt x="2419724" y="6279900"/>
                  <a:pt x="2368202" y="6282437"/>
                  <a:pt x="2322057" y="6291711"/>
                </a:cubicBezTo>
                <a:cubicBezTo>
                  <a:pt x="2275912" y="6300985"/>
                  <a:pt x="2236301" y="6305003"/>
                  <a:pt x="2199195" y="6305968"/>
                </a:cubicBezTo>
                <a:lnTo>
                  <a:pt x="2094190" y="6302012"/>
                </a:lnTo>
                <a:lnTo>
                  <a:pt x="2029724" y="6307766"/>
                </a:lnTo>
                <a:cubicBezTo>
                  <a:pt x="1971866" y="6308389"/>
                  <a:pt x="1916420" y="6305265"/>
                  <a:pt x="1864312" y="6301339"/>
                </a:cubicBezTo>
                <a:lnTo>
                  <a:pt x="1761307" y="6293375"/>
                </a:lnTo>
                <a:lnTo>
                  <a:pt x="1745972" y="6293782"/>
                </a:lnTo>
                <a:cubicBezTo>
                  <a:pt x="1699734" y="6294177"/>
                  <a:pt x="1664143" y="6292827"/>
                  <a:pt x="1633352" y="6291083"/>
                </a:cubicBezTo>
                <a:lnTo>
                  <a:pt x="1621369" y="6290324"/>
                </a:lnTo>
                <a:lnTo>
                  <a:pt x="1599140" y="6291711"/>
                </a:lnTo>
                <a:cubicBezTo>
                  <a:pt x="1564093" y="6296354"/>
                  <a:pt x="1527169" y="6296254"/>
                  <a:pt x="1488567" y="6294097"/>
                </a:cubicBezTo>
                <a:lnTo>
                  <a:pt x="1429716" y="6289243"/>
                </a:lnTo>
                <a:lnTo>
                  <a:pt x="1401008" y="6291711"/>
                </a:lnTo>
                <a:cubicBezTo>
                  <a:pt x="1314301" y="6301163"/>
                  <a:pt x="1222976" y="6299856"/>
                  <a:pt x="1127367" y="6296839"/>
                </a:cubicBezTo>
                <a:lnTo>
                  <a:pt x="1062601" y="6295730"/>
                </a:lnTo>
                <a:lnTo>
                  <a:pt x="964991" y="6305909"/>
                </a:lnTo>
                <a:cubicBezTo>
                  <a:pt x="833250" y="6307778"/>
                  <a:pt x="714190" y="6280255"/>
                  <a:pt x="603122" y="6291711"/>
                </a:cubicBezTo>
                <a:cubicBezTo>
                  <a:pt x="455032" y="6306986"/>
                  <a:pt x="261206" y="6260346"/>
                  <a:pt x="30143" y="6291711"/>
                </a:cubicBezTo>
                <a:cubicBezTo>
                  <a:pt x="-1198" y="6167281"/>
                  <a:pt x="7291" y="6044138"/>
                  <a:pt x="19371" y="5934598"/>
                </a:cubicBezTo>
                <a:lnTo>
                  <a:pt x="33559" y="5801663"/>
                </a:lnTo>
                <a:lnTo>
                  <a:pt x="30143" y="5784485"/>
                </a:lnTo>
                <a:cubicBezTo>
                  <a:pt x="7257" y="5691455"/>
                  <a:pt x="7506" y="5585492"/>
                  <a:pt x="13352" y="5476692"/>
                </a:cubicBezTo>
                <a:lnTo>
                  <a:pt x="21882" y="5346809"/>
                </a:lnTo>
                <a:lnTo>
                  <a:pt x="22064" y="5339439"/>
                </a:lnTo>
                <a:lnTo>
                  <a:pt x="29601" y="5166357"/>
                </a:lnTo>
                <a:lnTo>
                  <a:pt x="30143" y="5151877"/>
                </a:lnTo>
                <a:cubicBezTo>
                  <a:pt x="30018" y="5125783"/>
                  <a:pt x="30111" y="5102484"/>
                  <a:pt x="30346" y="5081409"/>
                </a:cubicBezTo>
                <a:lnTo>
                  <a:pt x="30433" y="5076663"/>
                </a:lnTo>
                <a:lnTo>
                  <a:pt x="30143" y="4963804"/>
                </a:lnTo>
                <a:cubicBezTo>
                  <a:pt x="27040" y="4910138"/>
                  <a:pt x="27067" y="4856021"/>
                  <a:pt x="28459" y="4800989"/>
                </a:cubicBezTo>
                <a:lnTo>
                  <a:pt x="30399" y="4750796"/>
                </a:lnTo>
                <a:lnTo>
                  <a:pt x="31514" y="4666872"/>
                </a:lnTo>
                <a:lnTo>
                  <a:pt x="34697" y="4639551"/>
                </a:lnTo>
                <a:lnTo>
                  <a:pt x="34963" y="4632686"/>
                </a:lnTo>
                <a:cubicBezTo>
                  <a:pt x="37318" y="4575362"/>
                  <a:pt x="39271" y="4516661"/>
                  <a:pt x="39056" y="4456118"/>
                </a:cubicBezTo>
                <a:lnTo>
                  <a:pt x="36996" y="4412759"/>
                </a:lnTo>
                <a:lnTo>
                  <a:pt x="30143" y="4388188"/>
                </a:lnTo>
                <a:cubicBezTo>
                  <a:pt x="7389" y="4328002"/>
                  <a:pt x="11492" y="4256950"/>
                  <a:pt x="19232" y="4188739"/>
                </a:cubicBezTo>
                <a:lnTo>
                  <a:pt x="23985" y="4147809"/>
                </a:lnTo>
                <a:lnTo>
                  <a:pt x="23690" y="4087290"/>
                </a:lnTo>
                <a:lnTo>
                  <a:pt x="29097" y="3984687"/>
                </a:lnTo>
                <a:lnTo>
                  <a:pt x="28035" y="3962690"/>
                </a:lnTo>
                <a:cubicBezTo>
                  <a:pt x="28525" y="3945828"/>
                  <a:pt x="30052" y="3926691"/>
                  <a:pt x="32148" y="3905387"/>
                </a:cubicBezTo>
                <a:lnTo>
                  <a:pt x="34754" y="3881032"/>
                </a:lnTo>
                <a:lnTo>
                  <a:pt x="39206" y="3802233"/>
                </a:lnTo>
                <a:cubicBezTo>
                  <a:pt x="39778" y="3763353"/>
                  <a:pt x="37619" y="3728800"/>
                  <a:pt x="30143" y="3698588"/>
                </a:cubicBezTo>
                <a:cubicBezTo>
                  <a:pt x="7714" y="3607954"/>
                  <a:pt x="33117" y="3482508"/>
                  <a:pt x="36579" y="3365983"/>
                </a:cubicBezTo>
                <a:lnTo>
                  <a:pt x="36510" y="3356621"/>
                </a:lnTo>
                <a:lnTo>
                  <a:pt x="30143" y="3311044"/>
                </a:lnTo>
                <a:cubicBezTo>
                  <a:pt x="14271" y="3224157"/>
                  <a:pt x="11445" y="3149243"/>
                  <a:pt x="14856" y="3082749"/>
                </a:cubicBezTo>
                <a:lnTo>
                  <a:pt x="22229" y="3005366"/>
                </a:lnTo>
                <a:lnTo>
                  <a:pt x="27244" y="2895198"/>
                </a:lnTo>
                <a:cubicBezTo>
                  <a:pt x="29143" y="2848776"/>
                  <a:pt x="30527" y="2799531"/>
                  <a:pt x="30143" y="2746826"/>
                </a:cubicBezTo>
                <a:lnTo>
                  <a:pt x="36784" y="2638240"/>
                </a:lnTo>
                <a:lnTo>
                  <a:pt x="30143" y="2615745"/>
                </a:lnTo>
                <a:cubicBezTo>
                  <a:pt x="-20952" y="2495890"/>
                  <a:pt x="17898" y="2340273"/>
                  <a:pt x="37923" y="2201958"/>
                </a:cubicBezTo>
                <a:lnTo>
                  <a:pt x="42734" y="2158379"/>
                </a:lnTo>
                <a:lnTo>
                  <a:pt x="30143" y="2114218"/>
                </a:lnTo>
                <a:cubicBezTo>
                  <a:pt x="2269" y="2040950"/>
                  <a:pt x="-2735" y="1972014"/>
                  <a:pt x="1162" y="1906697"/>
                </a:cubicBezTo>
                <a:lnTo>
                  <a:pt x="6289" y="1854885"/>
                </a:lnTo>
                <a:lnTo>
                  <a:pt x="8053" y="1809168"/>
                </a:lnTo>
                <a:cubicBezTo>
                  <a:pt x="9832" y="1790244"/>
                  <a:pt x="12470" y="1771472"/>
                  <a:pt x="15415" y="1752867"/>
                </a:cubicBezTo>
                <a:lnTo>
                  <a:pt x="30925" y="1652561"/>
                </a:lnTo>
                <a:lnTo>
                  <a:pt x="30143" y="1606992"/>
                </a:lnTo>
                <a:cubicBezTo>
                  <a:pt x="28397" y="1588584"/>
                  <a:pt x="27931" y="1568665"/>
                  <a:pt x="28348" y="1547550"/>
                </a:cubicBezTo>
                <a:lnTo>
                  <a:pt x="29206" y="1531212"/>
                </a:lnTo>
                <a:lnTo>
                  <a:pt x="23637" y="1487282"/>
                </a:lnTo>
                <a:cubicBezTo>
                  <a:pt x="16479" y="1367166"/>
                  <a:pt x="59638" y="1246041"/>
                  <a:pt x="30143" y="1156757"/>
                </a:cubicBezTo>
                <a:cubicBezTo>
                  <a:pt x="21716" y="1131248"/>
                  <a:pt x="18318" y="1090735"/>
                  <a:pt x="17757" y="1041370"/>
                </a:cubicBezTo>
                <a:lnTo>
                  <a:pt x="18463" y="985697"/>
                </a:lnTo>
                <a:lnTo>
                  <a:pt x="16239" y="975915"/>
                </a:lnTo>
                <a:cubicBezTo>
                  <a:pt x="13541" y="957312"/>
                  <a:pt x="12597" y="940330"/>
                  <a:pt x="12862" y="924477"/>
                </a:cubicBezTo>
                <a:lnTo>
                  <a:pt x="23640" y="845857"/>
                </a:lnTo>
                <a:lnTo>
                  <a:pt x="30907" y="688163"/>
                </a:lnTo>
                <a:lnTo>
                  <a:pt x="31375" y="662715"/>
                </a:lnTo>
                <a:lnTo>
                  <a:pt x="30143" y="655230"/>
                </a:lnTo>
                <a:cubicBezTo>
                  <a:pt x="20345" y="615334"/>
                  <a:pt x="17924" y="569960"/>
                  <a:pt x="19185" y="520814"/>
                </a:cubicBezTo>
                <a:lnTo>
                  <a:pt x="26662" y="415314"/>
                </a:lnTo>
                <a:lnTo>
                  <a:pt x="25635" y="383217"/>
                </a:lnTo>
                <a:cubicBezTo>
                  <a:pt x="25461" y="243905"/>
                  <a:pt x="35455" y="113017"/>
                  <a:pt x="30143" y="22622"/>
                </a:cubicBezTo>
                <a:cubicBezTo>
                  <a:pt x="90096" y="13526"/>
                  <a:pt x="146841" y="12585"/>
                  <a:pt x="200495" y="15390"/>
                </a:cubicBezTo>
                <a:lnTo>
                  <a:pt x="324102" y="27794"/>
                </a:lnTo>
                <a:lnTo>
                  <a:pt x="329634" y="27979"/>
                </a:lnTo>
                <a:cubicBezTo>
                  <a:pt x="398332" y="30204"/>
                  <a:pt x="468106" y="31425"/>
                  <a:pt x="551798" y="27886"/>
                </a:cubicBezTo>
                <a:lnTo>
                  <a:pt x="592464" y="25476"/>
                </a:lnTo>
                <a:lnTo>
                  <a:pt x="603122" y="22622"/>
                </a:lnTo>
                <a:cubicBezTo>
                  <a:pt x="639294" y="8191"/>
                  <a:pt x="679641" y="1916"/>
                  <a:pt x="723201" y="386"/>
                </a:cubicBezTo>
                <a:close/>
              </a:path>
            </a:pathLst>
          </a:custGeom>
        </p:spPr>
      </p:pic>
      <p:sp>
        <p:nvSpPr>
          <p:cNvPr id="3" name="Content Placeholder 2">
            <a:extLst>
              <a:ext uri="{FF2B5EF4-FFF2-40B4-BE49-F238E27FC236}">
                <a16:creationId xmlns:a16="http://schemas.microsoft.com/office/drawing/2014/main" id="{ABE7E1B8-8FD3-4917-871B-E04D5B1EB0C5}"/>
              </a:ext>
            </a:extLst>
          </p:cNvPr>
          <p:cNvSpPr>
            <a:spLocks noGrp="1"/>
          </p:cNvSpPr>
          <p:nvPr>
            <p:ph idx="1"/>
          </p:nvPr>
        </p:nvSpPr>
        <p:spPr>
          <a:xfrm>
            <a:off x="-32106" y="1826217"/>
            <a:ext cx="6779441" cy="4114800"/>
          </a:xfrm>
        </p:spPr>
        <p:txBody>
          <a:bodyPr anchor="t">
            <a:normAutofit lnSpcReduction="10000"/>
          </a:bodyPr>
          <a:lstStyle/>
          <a:p>
            <a:r>
              <a:rPr lang="en-GB" sz="2000" dirty="0">
                <a:latin typeface="Abadi" panose="020B0604020104020204" pitchFamily="34" charset="0"/>
              </a:rPr>
              <a:t>So now we no how blood flows through the heart, what makes it keep moving?</a:t>
            </a:r>
          </a:p>
          <a:p>
            <a:pPr marL="0" indent="0">
              <a:buNone/>
            </a:pPr>
            <a:endParaRPr lang="en-GB" sz="2000" dirty="0">
              <a:latin typeface="Abadi" panose="020B0604020104020204" pitchFamily="34" charset="0"/>
            </a:endParaRPr>
          </a:p>
          <a:p>
            <a:r>
              <a:rPr lang="en-GB" sz="2000" dirty="0">
                <a:latin typeface="Abadi" panose="020B0604020104020204" pitchFamily="34" charset="0"/>
              </a:rPr>
              <a:t>Lets take a closer look inside Mr beat. The heart has </a:t>
            </a:r>
            <a:r>
              <a:rPr lang="en-GB" sz="2000" dirty="0">
                <a:solidFill>
                  <a:srgbClr val="FF0000"/>
                </a:solidFill>
                <a:latin typeface="Abadi" panose="020B0604020104020204" pitchFamily="34" charset="0"/>
              </a:rPr>
              <a:t>2 sides; left and right </a:t>
            </a:r>
            <a:r>
              <a:rPr lang="en-GB" sz="2000" dirty="0">
                <a:latin typeface="Abadi" panose="020B0604020104020204" pitchFamily="34" charset="0"/>
              </a:rPr>
              <a:t>(this is from the person with the hearts left or right, not someone looking at it)</a:t>
            </a:r>
          </a:p>
          <a:p>
            <a:r>
              <a:rPr lang="en-GB" sz="2000" dirty="0">
                <a:latin typeface="Abadi" panose="020B0604020104020204" pitchFamily="34" charset="0"/>
              </a:rPr>
              <a:t>The heart also </a:t>
            </a:r>
            <a:r>
              <a:rPr lang="en-GB" sz="2000" u="sng" dirty="0">
                <a:solidFill>
                  <a:srgbClr val="7030A0"/>
                </a:solidFill>
                <a:latin typeface="Abadi" panose="020B0604020104020204" pitchFamily="34" charset="0"/>
              </a:rPr>
              <a:t>four chambers </a:t>
            </a:r>
            <a:r>
              <a:rPr lang="en-GB" sz="2000" dirty="0">
                <a:latin typeface="Abadi" panose="020B0604020104020204" pitchFamily="34" charset="0"/>
              </a:rPr>
              <a:t>each with </a:t>
            </a:r>
            <a:r>
              <a:rPr lang="en-GB" sz="2000" u="sng" dirty="0">
                <a:solidFill>
                  <a:srgbClr val="7030A0"/>
                </a:solidFill>
                <a:latin typeface="Abadi" panose="020B0604020104020204" pitchFamily="34" charset="0"/>
              </a:rPr>
              <a:t>Atriums</a:t>
            </a:r>
            <a:r>
              <a:rPr lang="en-GB" sz="2000" dirty="0">
                <a:latin typeface="Abadi" panose="020B0604020104020204" pitchFamily="34" charset="0"/>
              </a:rPr>
              <a:t> and </a:t>
            </a:r>
            <a:r>
              <a:rPr lang="en-GB" sz="2000" u="sng" dirty="0">
                <a:solidFill>
                  <a:srgbClr val="7030A0"/>
                </a:solidFill>
                <a:latin typeface="Abadi" panose="020B0604020104020204" pitchFamily="34" charset="0"/>
              </a:rPr>
              <a:t>ventricles.</a:t>
            </a:r>
          </a:p>
          <a:p>
            <a:pPr marL="0" indent="0">
              <a:buNone/>
            </a:pPr>
            <a:endParaRPr lang="en-GB" sz="2000" dirty="0">
              <a:latin typeface="Abadi" panose="020B0604020104020204" pitchFamily="34" charset="0"/>
            </a:endParaRPr>
          </a:p>
          <a:p>
            <a:r>
              <a:rPr lang="en-GB" sz="2000" dirty="0">
                <a:latin typeface="Abadi" panose="020B0604020104020204" pitchFamily="34" charset="0"/>
              </a:rPr>
              <a:t>Atriums and </a:t>
            </a:r>
            <a:r>
              <a:rPr lang="en-GB" sz="2000" dirty="0" err="1">
                <a:latin typeface="Abadi" panose="020B0604020104020204" pitchFamily="34" charset="0"/>
              </a:rPr>
              <a:t>venticles</a:t>
            </a:r>
            <a:r>
              <a:rPr lang="en-GB" sz="2000" dirty="0">
                <a:latin typeface="Abadi" panose="020B0604020104020204" pitchFamily="34" charset="0"/>
              </a:rPr>
              <a:t> provide a route the blood must take to travel through the heart …lets look…. </a:t>
            </a:r>
          </a:p>
        </p:txBody>
      </p:sp>
      <p:sp>
        <p:nvSpPr>
          <p:cNvPr id="5" name="TextBox 4">
            <a:extLst>
              <a:ext uri="{FF2B5EF4-FFF2-40B4-BE49-F238E27FC236}">
                <a16:creationId xmlns:a16="http://schemas.microsoft.com/office/drawing/2014/main" id="{A691CB01-D7B8-4A29-A5FB-36207A6360EB}"/>
              </a:ext>
            </a:extLst>
          </p:cNvPr>
          <p:cNvSpPr txBox="1"/>
          <p:nvPr/>
        </p:nvSpPr>
        <p:spPr>
          <a:xfrm>
            <a:off x="10697681" y="6657945"/>
            <a:ext cx="1494319"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cellularscale.blogspot.com/2012_01_01_archive.html">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nc-sa/3.0/">
                  <a:extLst>
                    <a:ext uri="{A12FA001-AC4F-418D-AE19-62706E023703}">
                      <ahyp:hlinkClr xmlns:ahyp="http://schemas.microsoft.com/office/drawing/2018/hyperlinkcolor" val="tx"/>
                    </a:ext>
                  </a:extLst>
                </a:hlinkClick>
              </a:rPr>
              <a:t>CC BY-SA-NC</a:t>
            </a:r>
            <a:endParaRPr lang="en-GB" sz="700">
              <a:solidFill>
                <a:srgbClr val="FFFFFF"/>
              </a:solidFill>
            </a:endParaRPr>
          </a:p>
        </p:txBody>
      </p:sp>
      <p:sp>
        <p:nvSpPr>
          <p:cNvPr id="6" name="Flowchart: Connector 5">
            <a:extLst>
              <a:ext uri="{FF2B5EF4-FFF2-40B4-BE49-F238E27FC236}">
                <a16:creationId xmlns:a16="http://schemas.microsoft.com/office/drawing/2014/main" id="{69CA345B-8837-4BA8-B2C6-42D5EEF8442C}"/>
              </a:ext>
            </a:extLst>
          </p:cNvPr>
          <p:cNvSpPr/>
          <p:nvPr/>
        </p:nvSpPr>
        <p:spPr>
          <a:xfrm>
            <a:off x="6783324" y="3013182"/>
            <a:ext cx="2157046" cy="2273574"/>
          </a:xfrm>
          <a:prstGeom prst="flowChartConnector">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8" name="Straight Connector 7">
            <a:extLst>
              <a:ext uri="{FF2B5EF4-FFF2-40B4-BE49-F238E27FC236}">
                <a16:creationId xmlns:a16="http://schemas.microsoft.com/office/drawing/2014/main" id="{B4A82679-708D-482E-A288-82A73033B0DE}"/>
              </a:ext>
            </a:extLst>
          </p:cNvPr>
          <p:cNvCxnSpPr>
            <a:cxnSpLocks/>
          </p:cNvCxnSpPr>
          <p:nvPr/>
        </p:nvCxnSpPr>
        <p:spPr>
          <a:xfrm>
            <a:off x="7655169" y="4067908"/>
            <a:ext cx="410308" cy="433754"/>
          </a:xfrm>
          <a:prstGeom prst="line">
            <a:avLst/>
          </a:prstGeom>
        </p:spPr>
        <p:style>
          <a:lnRef idx="1">
            <a:schemeClr val="accent1"/>
          </a:lnRef>
          <a:fillRef idx="0">
            <a:schemeClr val="accent1"/>
          </a:fillRef>
          <a:effectRef idx="0">
            <a:schemeClr val="accent1"/>
          </a:effectRef>
          <a:fontRef idx="minor">
            <a:schemeClr val="tx1"/>
          </a:fontRef>
        </p:style>
      </p:cxnSp>
      <p:sp>
        <p:nvSpPr>
          <p:cNvPr id="13" name="Freeform: Shape 12">
            <a:extLst>
              <a:ext uri="{FF2B5EF4-FFF2-40B4-BE49-F238E27FC236}">
                <a16:creationId xmlns:a16="http://schemas.microsoft.com/office/drawing/2014/main" id="{358C12EB-685A-4C09-AA79-078760D389B2}"/>
              </a:ext>
            </a:extLst>
          </p:cNvPr>
          <p:cNvSpPr/>
          <p:nvPr/>
        </p:nvSpPr>
        <p:spPr>
          <a:xfrm>
            <a:off x="7766534" y="3241431"/>
            <a:ext cx="187578" cy="2086708"/>
          </a:xfrm>
          <a:custGeom>
            <a:avLst/>
            <a:gdLst>
              <a:gd name="connsiteX0" fmla="*/ 0 w 187578"/>
              <a:gd name="connsiteY0" fmla="*/ 0 h 2086708"/>
              <a:gd name="connsiteX1" fmla="*/ 11723 w 187578"/>
              <a:gd name="connsiteY1" fmla="*/ 316523 h 2086708"/>
              <a:gd name="connsiteX2" fmla="*/ 35169 w 187578"/>
              <a:gd name="connsiteY2" fmla="*/ 480646 h 2086708"/>
              <a:gd name="connsiteX3" fmla="*/ 82061 w 187578"/>
              <a:gd name="connsiteY3" fmla="*/ 762000 h 2086708"/>
              <a:gd name="connsiteX4" fmla="*/ 93784 w 187578"/>
              <a:gd name="connsiteY4" fmla="*/ 867508 h 2086708"/>
              <a:gd name="connsiteX5" fmla="*/ 105507 w 187578"/>
              <a:gd name="connsiteY5" fmla="*/ 937846 h 2086708"/>
              <a:gd name="connsiteX6" fmla="*/ 117230 w 187578"/>
              <a:gd name="connsiteY6" fmla="*/ 1019908 h 2086708"/>
              <a:gd name="connsiteX7" fmla="*/ 140677 w 187578"/>
              <a:gd name="connsiteY7" fmla="*/ 1254369 h 2086708"/>
              <a:gd name="connsiteX8" fmla="*/ 152400 w 187578"/>
              <a:gd name="connsiteY8" fmla="*/ 1348154 h 2086708"/>
              <a:gd name="connsiteX9" fmla="*/ 164123 w 187578"/>
              <a:gd name="connsiteY9" fmla="*/ 1840523 h 2086708"/>
              <a:gd name="connsiteX10" fmla="*/ 175846 w 187578"/>
              <a:gd name="connsiteY10" fmla="*/ 1875692 h 2086708"/>
              <a:gd name="connsiteX11" fmla="*/ 187569 w 187578"/>
              <a:gd name="connsiteY11" fmla="*/ 2086708 h 20867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87578" h="2086708">
                <a:moveTo>
                  <a:pt x="0" y="0"/>
                </a:moveTo>
                <a:cubicBezTo>
                  <a:pt x="3908" y="105508"/>
                  <a:pt x="4018" y="211224"/>
                  <a:pt x="11723" y="316523"/>
                </a:cubicBezTo>
                <a:cubicBezTo>
                  <a:pt x="15756" y="371639"/>
                  <a:pt x="28315" y="425810"/>
                  <a:pt x="35169" y="480646"/>
                </a:cubicBezTo>
                <a:cubicBezTo>
                  <a:pt x="62612" y="700191"/>
                  <a:pt x="43333" y="607087"/>
                  <a:pt x="82061" y="762000"/>
                </a:cubicBezTo>
                <a:cubicBezTo>
                  <a:pt x="85969" y="797169"/>
                  <a:pt x="89107" y="832433"/>
                  <a:pt x="93784" y="867508"/>
                </a:cubicBezTo>
                <a:cubicBezTo>
                  <a:pt x="96925" y="891069"/>
                  <a:pt x="101893" y="914353"/>
                  <a:pt x="105507" y="937846"/>
                </a:cubicBezTo>
                <a:cubicBezTo>
                  <a:pt x="109709" y="965156"/>
                  <a:pt x="113803" y="992490"/>
                  <a:pt x="117230" y="1019908"/>
                </a:cubicBezTo>
                <a:cubicBezTo>
                  <a:pt x="134961" y="1161755"/>
                  <a:pt x="124235" y="1098175"/>
                  <a:pt x="140677" y="1254369"/>
                </a:cubicBezTo>
                <a:cubicBezTo>
                  <a:pt x="143975" y="1285701"/>
                  <a:pt x="148492" y="1316892"/>
                  <a:pt x="152400" y="1348154"/>
                </a:cubicBezTo>
                <a:cubicBezTo>
                  <a:pt x="156308" y="1512277"/>
                  <a:pt x="156834" y="1676515"/>
                  <a:pt x="164123" y="1840523"/>
                </a:cubicBezTo>
                <a:cubicBezTo>
                  <a:pt x="164672" y="1852868"/>
                  <a:pt x="174481" y="1863410"/>
                  <a:pt x="175846" y="1875692"/>
                </a:cubicBezTo>
                <a:cubicBezTo>
                  <a:pt x="188349" y="1988218"/>
                  <a:pt x="187569" y="2007763"/>
                  <a:pt x="187569" y="2086708"/>
                </a:cubicBezTo>
              </a:path>
            </a:pathLst>
          </a:custGeom>
          <a:noFill/>
          <a:ln>
            <a:solidFill>
              <a:schemeClr val="bg2">
                <a:lumMod val="1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Freeform: Shape 14">
            <a:extLst>
              <a:ext uri="{FF2B5EF4-FFF2-40B4-BE49-F238E27FC236}">
                <a16:creationId xmlns:a16="http://schemas.microsoft.com/office/drawing/2014/main" id="{49E291F8-F63B-403B-B182-0099CC46275E}"/>
              </a:ext>
            </a:extLst>
          </p:cNvPr>
          <p:cNvSpPr/>
          <p:nvPr/>
        </p:nvSpPr>
        <p:spPr>
          <a:xfrm>
            <a:off x="6860093" y="3962400"/>
            <a:ext cx="1981200" cy="187569"/>
          </a:xfrm>
          <a:custGeom>
            <a:avLst/>
            <a:gdLst>
              <a:gd name="connsiteX0" fmla="*/ 0 w 1981200"/>
              <a:gd name="connsiteY0" fmla="*/ 0 h 187569"/>
              <a:gd name="connsiteX1" fmla="*/ 82061 w 1981200"/>
              <a:gd name="connsiteY1" fmla="*/ 128954 h 187569"/>
              <a:gd name="connsiteX2" fmla="*/ 164123 w 1981200"/>
              <a:gd name="connsiteY2" fmla="*/ 140677 h 187569"/>
              <a:gd name="connsiteX3" fmla="*/ 351692 w 1981200"/>
              <a:gd name="connsiteY3" fmla="*/ 164123 h 187569"/>
              <a:gd name="connsiteX4" fmla="*/ 726830 w 1981200"/>
              <a:gd name="connsiteY4" fmla="*/ 187569 h 187569"/>
              <a:gd name="connsiteX5" fmla="*/ 1055077 w 1981200"/>
              <a:gd name="connsiteY5" fmla="*/ 175846 h 187569"/>
              <a:gd name="connsiteX6" fmla="*/ 1090246 w 1981200"/>
              <a:gd name="connsiteY6" fmla="*/ 164123 h 187569"/>
              <a:gd name="connsiteX7" fmla="*/ 1148861 w 1981200"/>
              <a:gd name="connsiteY7" fmla="*/ 152400 h 187569"/>
              <a:gd name="connsiteX8" fmla="*/ 1219200 w 1981200"/>
              <a:gd name="connsiteY8" fmla="*/ 128954 h 187569"/>
              <a:gd name="connsiteX9" fmla="*/ 1254369 w 1981200"/>
              <a:gd name="connsiteY9" fmla="*/ 117231 h 187569"/>
              <a:gd name="connsiteX10" fmla="*/ 1312984 w 1981200"/>
              <a:gd name="connsiteY10" fmla="*/ 105508 h 187569"/>
              <a:gd name="connsiteX11" fmla="*/ 1465384 w 1981200"/>
              <a:gd name="connsiteY11" fmla="*/ 70339 h 187569"/>
              <a:gd name="connsiteX12" fmla="*/ 1547446 w 1981200"/>
              <a:gd name="connsiteY12" fmla="*/ 58616 h 187569"/>
              <a:gd name="connsiteX13" fmla="*/ 1981200 w 1981200"/>
              <a:gd name="connsiteY13" fmla="*/ 58616 h 1875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981200" h="187569">
                <a:moveTo>
                  <a:pt x="0" y="0"/>
                </a:moveTo>
                <a:cubicBezTo>
                  <a:pt x="27354" y="42985"/>
                  <a:pt x="43377" y="95796"/>
                  <a:pt x="82061" y="128954"/>
                </a:cubicBezTo>
                <a:cubicBezTo>
                  <a:pt x="103041" y="146936"/>
                  <a:pt x="136723" y="137103"/>
                  <a:pt x="164123" y="140677"/>
                </a:cubicBezTo>
                <a:cubicBezTo>
                  <a:pt x="226603" y="148827"/>
                  <a:pt x="288779" y="160628"/>
                  <a:pt x="351692" y="164123"/>
                </a:cubicBezTo>
                <a:cubicBezTo>
                  <a:pt x="617470" y="178888"/>
                  <a:pt x="492439" y="170827"/>
                  <a:pt x="726830" y="187569"/>
                </a:cubicBezTo>
                <a:cubicBezTo>
                  <a:pt x="836246" y="183661"/>
                  <a:pt x="945819" y="182895"/>
                  <a:pt x="1055077" y="175846"/>
                </a:cubicBezTo>
                <a:cubicBezTo>
                  <a:pt x="1067408" y="175050"/>
                  <a:pt x="1078258" y="167120"/>
                  <a:pt x="1090246" y="164123"/>
                </a:cubicBezTo>
                <a:cubicBezTo>
                  <a:pt x="1109576" y="159290"/>
                  <a:pt x="1129638" y="157643"/>
                  <a:pt x="1148861" y="152400"/>
                </a:cubicBezTo>
                <a:cubicBezTo>
                  <a:pt x="1172705" y="145897"/>
                  <a:pt x="1195754" y="136769"/>
                  <a:pt x="1219200" y="128954"/>
                </a:cubicBezTo>
                <a:cubicBezTo>
                  <a:pt x="1230923" y="125046"/>
                  <a:pt x="1242252" y="119654"/>
                  <a:pt x="1254369" y="117231"/>
                </a:cubicBezTo>
                <a:cubicBezTo>
                  <a:pt x="1273907" y="113323"/>
                  <a:pt x="1293569" y="109988"/>
                  <a:pt x="1312984" y="105508"/>
                </a:cubicBezTo>
                <a:cubicBezTo>
                  <a:pt x="1384163" y="89082"/>
                  <a:pt x="1401102" y="81053"/>
                  <a:pt x="1465384" y="70339"/>
                </a:cubicBezTo>
                <a:cubicBezTo>
                  <a:pt x="1492640" y="65796"/>
                  <a:pt x="1519821" y="59244"/>
                  <a:pt x="1547446" y="58616"/>
                </a:cubicBezTo>
                <a:cubicBezTo>
                  <a:pt x="1691993" y="55331"/>
                  <a:pt x="1836615" y="58616"/>
                  <a:pt x="1981200" y="58616"/>
                </a:cubicBezTo>
              </a:path>
            </a:pathLst>
          </a:cu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TextBox 19">
            <a:extLst>
              <a:ext uri="{FF2B5EF4-FFF2-40B4-BE49-F238E27FC236}">
                <a16:creationId xmlns:a16="http://schemas.microsoft.com/office/drawing/2014/main" id="{56647BBD-F7F4-4AA3-8D65-2CFB5EEE0FCD}"/>
              </a:ext>
            </a:extLst>
          </p:cNvPr>
          <p:cNvSpPr txBox="1"/>
          <p:nvPr/>
        </p:nvSpPr>
        <p:spPr>
          <a:xfrm>
            <a:off x="7917836" y="3395835"/>
            <a:ext cx="1787761" cy="646331"/>
          </a:xfrm>
          <a:prstGeom prst="rect">
            <a:avLst/>
          </a:prstGeom>
          <a:noFill/>
        </p:spPr>
        <p:txBody>
          <a:bodyPr wrap="square" rtlCol="0">
            <a:spAutoFit/>
          </a:bodyPr>
          <a:lstStyle/>
          <a:p>
            <a:r>
              <a:rPr lang="en-GB" dirty="0">
                <a:latin typeface="Abadi" panose="020B0604020104020204" pitchFamily="34" charset="0"/>
              </a:rPr>
              <a:t>Left</a:t>
            </a:r>
          </a:p>
          <a:p>
            <a:r>
              <a:rPr lang="en-GB" dirty="0">
                <a:latin typeface="Abadi" panose="020B0604020104020204" pitchFamily="34" charset="0"/>
              </a:rPr>
              <a:t>atrium</a:t>
            </a:r>
          </a:p>
        </p:txBody>
      </p:sp>
      <p:sp>
        <p:nvSpPr>
          <p:cNvPr id="21" name="TextBox 20">
            <a:extLst>
              <a:ext uri="{FF2B5EF4-FFF2-40B4-BE49-F238E27FC236}">
                <a16:creationId xmlns:a16="http://schemas.microsoft.com/office/drawing/2014/main" id="{85A1BCC4-4E6D-42FE-BB2B-A2C4AD464D58}"/>
              </a:ext>
            </a:extLst>
          </p:cNvPr>
          <p:cNvSpPr txBox="1"/>
          <p:nvPr/>
        </p:nvSpPr>
        <p:spPr>
          <a:xfrm>
            <a:off x="6957259" y="3395835"/>
            <a:ext cx="1420272" cy="646331"/>
          </a:xfrm>
          <a:prstGeom prst="rect">
            <a:avLst/>
          </a:prstGeom>
          <a:noFill/>
        </p:spPr>
        <p:txBody>
          <a:bodyPr wrap="square" rtlCol="0">
            <a:spAutoFit/>
          </a:bodyPr>
          <a:lstStyle/>
          <a:p>
            <a:r>
              <a:rPr lang="en-GB" dirty="0">
                <a:latin typeface="Abadi" panose="020B0604020104020204" pitchFamily="34" charset="0"/>
              </a:rPr>
              <a:t>Right</a:t>
            </a:r>
          </a:p>
          <a:p>
            <a:r>
              <a:rPr lang="en-GB" dirty="0">
                <a:latin typeface="Abadi" panose="020B0604020104020204" pitchFamily="34" charset="0"/>
              </a:rPr>
              <a:t> atrium </a:t>
            </a:r>
          </a:p>
        </p:txBody>
      </p:sp>
      <p:sp>
        <p:nvSpPr>
          <p:cNvPr id="22" name="TextBox 21">
            <a:extLst>
              <a:ext uri="{FF2B5EF4-FFF2-40B4-BE49-F238E27FC236}">
                <a16:creationId xmlns:a16="http://schemas.microsoft.com/office/drawing/2014/main" id="{7D7ECEF5-04AA-4CF3-87E5-A390D6D3BBFB}"/>
              </a:ext>
            </a:extLst>
          </p:cNvPr>
          <p:cNvSpPr txBox="1"/>
          <p:nvPr/>
        </p:nvSpPr>
        <p:spPr>
          <a:xfrm>
            <a:off x="7873743" y="4274348"/>
            <a:ext cx="1464222" cy="646331"/>
          </a:xfrm>
          <a:prstGeom prst="rect">
            <a:avLst/>
          </a:prstGeom>
          <a:noFill/>
        </p:spPr>
        <p:txBody>
          <a:bodyPr wrap="square" rtlCol="0">
            <a:spAutoFit/>
          </a:bodyPr>
          <a:lstStyle/>
          <a:p>
            <a:r>
              <a:rPr lang="en-GB" dirty="0">
                <a:latin typeface="Abadi" panose="020B0604020104020204" pitchFamily="34" charset="0"/>
              </a:rPr>
              <a:t>Left</a:t>
            </a:r>
          </a:p>
          <a:p>
            <a:r>
              <a:rPr lang="en-GB" dirty="0" err="1">
                <a:latin typeface="Abadi" panose="020B0604020104020204" pitchFamily="34" charset="0"/>
              </a:rPr>
              <a:t>ventrical</a:t>
            </a:r>
            <a:endParaRPr lang="en-GB" dirty="0">
              <a:latin typeface="Abadi" panose="020B0604020104020204" pitchFamily="34" charset="0"/>
            </a:endParaRPr>
          </a:p>
        </p:txBody>
      </p:sp>
      <p:sp>
        <p:nvSpPr>
          <p:cNvPr id="24" name="TextBox 23">
            <a:extLst>
              <a:ext uri="{FF2B5EF4-FFF2-40B4-BE49-F238E27FC236}">
                <a16:creationId xmlns:a16="http://schemas.microsoft.com/office/drawing/2014/main" id="{B552F300-4943-4644-8219-2D1E136E94CB}"/>
              </a:ext>
            </a:extLst>
          </p:cNvPr>
          <p:cNvSpPr txBox="1"/>
          <p:nvPr/>
        </p:nvSpPr>
        <p:spPr>
          <a:xfrm>
            <a:off x="6941709" y="4285565"/>
            <a:ext cx="1093055" cy="646331"/>
          </a:xfrm>
          <a:prstGeom prst="rect">
            <a:avLst/>
          </a:prstGeom>
          <a:noFill/>
        </p:spPr>
        <p:txBody>
          <a:bodyPr wrap="square" rtlCol="0">
            <a:spAutoFit/>
          </a:bodyPr>
          <a:lstStyle/>
          <a:p>
            <a:r>
              <a:rPr lang="en-GB" dirty="0">
                <a:latin typeface="Abadi" panose="020B0604020104020204" pitchFamily="34" charset="0"/>
              </a:rPr>
              <a:t>Right </a:t>
            </a:r>
            <a:r>
              <a:rPr lang="en-GB" dirty="0" err="1">
                <a:latin typeface="Abadi" panose="020B0604020104020204" pitchFamily="34" charset="0"/>
              </a:rPr>
              <a:t>ventrical</a:t>
            </a:r>
            <a:endParaRPr lang="en-GB" dirty="0">
              <a:latin typeface="Abadi" panose="020B0604020104020204" pitchFamily="34" charset="0"/>
            </a:endParaRPr>
          </a:p>
        </p:txBody>
      </p:sp>
      <p:sp>
        <p:nvSpPr>
          <p:cNvPr id="26" name="TextBox 25">
            <a:extLst>
              <a:ext uri="{FF2B5EF4-FFF2-40B4-BE49-F238E27FC236}">
                <a16:creationId xmlns:a16="http://schemas.microsoft.com/office/drawing/2014/main" id="{1F72C15D-1FBF-4C79-A581-84F92074FBC7}"/>
              </a:ext>
            </a:extLst>
          </p:cNvPr>
          <p:cNvSpPr txBox="1"/>
          <p:nvPr/>
        </p:nvSpPr>
        <p:spPr>
          <a:xfrm>
            <a:off x="7170754" y="2576052"/>
            <a:ext cx="1359877" cy="369332"/>
          </a:xfrm>
          <a:prstGeom prst="rect">
            <a:avLst/>
          </a:prstGeom>
          <a:noFill/>
        </p:spPr>
        <p:txBody>
          <a:bodyPr wrap="square" rtlCol="0">
            <a:spAutoFit/>
          </a:bodyPr>
          <a:lstStyle/>
          <a:p>
            <a:r>
              <a:rPr lang="en-GB" dirty="0">
                <a:latin typeface="Abadi" panose="020B0604020104020204" pitchFamily="34" charset="0"/>
              </a:rPr>
              <a:t>4 chambers </a:t>
            </a:r>
          </a:p>
        </p:txBody>
      </p:sp>
      <p:sp>
        <p:nvSpPr>
          <p:cNvPr id="27" name="TextBox 26">
            <a:extLst>
              <a:ext uri="{FF2B5EF4-FFF2-40B4-BE49-F238E27FC236}">
                <a16:creationId xmlns:a16="http://schemas.microsoft.com/office/drawing/2014/main" id="{D08CDA5B-DB4A-4105-A872-E0779E33F2DD}"/>
              </a:ext>
            </a:extLst>
          </p:cNvPr>
          <p:cNvSpPr txBox="1"/>
          <p:nvPr/>
        </p:nvSpPr>
        <p:spPr>
          <a:xfrm>
            <a:off x="6631489" y="5334704"/>
            <a:ext cx="5412952" cy="1323439"/>
          </a:xfrm>
          <a:prstGeom prst="rect">
            <a:avLst/>
          </a:prstGeom>
          <a:noFill/>
        </p:spPr>
        <p:txBody>
          <a:bodyPr wrap="square" rtlCol="0">
            <a:spAutoFit/>
          </a:bodyPr>
          <a:lstStyle/>
          <a:p>
            <a:r>
              <a:rPr lang="en-GB" sz="2000" dirty="0">
                <a:solidFill>
                  <a:srgbClr val="00B0F0"/>
                </a:solidFill>
                <a:latin typeface="Abadi" panose="020B0604020104020204" pitchFamily="34" charset="0"/>
              </a:rPr>
              <a:t>Deoxygenated blood- </a:t>
            </a:r>
            <a:r>
              <a:rPr lang="en-GB" sz="2000" dirty="0">
                <a:latin typeface="Abadi" panose="020B0604020104020204" pitchFamily="34" charset="0"/>
              </a:rPr>
              <a:t>Right atrium to the right ventricle…</a:t>
            </a:r>
          </a:p>
          <a:p>
            <a:endParaRPr lang="en-GB" sz="2000" dirty="0">
              <a:latin typeface="Abadi" panose="020B0604020104020204" pitchFamily="34" charset="0"/>
            </a:endParaRPr>
          </a:p>
          <a:p>
            <a:r>
              <a:rPr lang="en-GB" sz="2000" dirty="0">
                <a:solidFill>
                  <a:srgbClr val="FF0000"/>
                </a:solidFill>
                <a:latin typeface="Abadi" panose="020B0604020104020204" pitchFamily="34" charset="0"/>
              </a:rPr>
              <a:t>Oxygenated blood- </a:t>
            </a:r>
            <a:r>
              <a:rPr lang="en-GB" sz="2000" dirty="0">
                <a:latin typeface="Abadi" panose="020B0604020104020204" pitchFamily="34" charset="0"/>
              </a:rPr>
              <a:t>left atrium into left ventricle </a:t>
            </a:r>
          </a:p>
        </p:txBody>
      </p:sp>
    </p:spTree>
    <p:extLst>
      <p:ext uri="{BB962C8B-B14F-4D97-AF65-F5344CB8AC3E}">
        <p14:creationId xmlns:p14="http://schemas.microsoft.com/office/powerpoint/2010/main" val="282665885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9">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D3BA4CC-A8C4-50BD-4B4C-07F8F64D9982}"/>
              </a:ext>
            </a:extLst>
          </p:cNvPr>
          <p:cNvSpPr>
            <a:spLocks noGrp="1"/>
          </p:cNvSpPr>
          <p:nvPr>
            <p:ph type="title"/>
          </p:nvPr>
        </p:nvSpPr>
        <p:spPr>
          <a:xfrm>
            <a:off x="630936" y="639520"/>
            <a:ext cx="3429000" cy="1719072"/>
          </a:xfrm>
        </p:spPr>
        <p:txBody>
          <a:bodyPr anchor="b">
            <a:normAutofit/>
          </a:bodyPr>
          <a:lstStyle/>
          <a:p>
            <a:endParaRPr lang="en-GB"/>
          </a:p>
        </p:txBody>
      </p:sp>
      <p:sp>
        <p:nvSpPr>
          <p:cNvPr id="12" name="Rectangle 6">
            <a:extLst>
              <a:ext uri="{FF2B5EF4-FFF2-40B4-BE49-F238E27FC236}">
                <a16:creationId xmlns:a16="http://schemas.microsoft.com/office/drawing/2014/main" id="{3CE8AF5E-D374-4CF1-90CC-35CF73B81C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9084" y="2532888"/>
            <a:ext cx="3291840" cy="18288"/>
          </a:xfrm>
          <a:custGeom>
            <a:avLst/>
            <a:gdLst>
              <a:gd name="connsiteX0" fmla="*/ 0 w 3291840"/>
              <a:gd name="connsiteY0" fmla="*/ 0 h 18288"/>
              <a:gd name="connsiteX1" fmla="*/ 625450 w 3291840"/>
              <a:gd name="connsiteY1" fmla="*/ 0 h 18288"/>
              <a:gd name="connsiteX2" fmla="*/ 1283818 w 3291840"/>
              <a:gd name="connsiteY2" fmla="*/ 0 h 18288"/>
              <a:gd name="connsiteX3" fmla="*/ 1975104 w 3291840"/>
              <a:gd name="connsiteY3" fmla="*/ 0 h 18288"/>
              <a:gd name="connsiteX4" fmla="*/ 2666390 w 3291840"/>
              <a:gd name="connsiteY4" fmla="*/ 0 h 18288"/>
              <a:gd name="connsiteX5" fmla="*/ 3291840 w 3291840"/>
              <a:gd name="connsiteY5" fmla="*/ 0 h 18288"/>
              <a:gd name="connsiteX6" fmla="*/ 3291840 w 3291840"/>
              <a:gd name="connsiteY6" fmla="*/ 18288 h 18288"/>
              <a:gd name="connsiteX7" fmla="*/ 2567635 w 3291840"/>
              <a:gd name="connsiteY7" fmla="*/ 18288 h 18288"/>
              <a:gd name="connsiteX8" fmla="*/ 1843430 w 3291840"/>
              <a:gd name="connsiteY8" fmla="*/ 18288 h 18288"/>
              <a:gd name="connsiteX9" fmla="*/ 1185062 w 3291840"/>
              <a:gd name="connsiteY9" fmla="*/ 18288 h 18288"/>
              <a:gd name="connsiteX10" fmla="*/ 0 w 3291840"/>
              <a:gd name="connsiteY10" fmla="*/ 18288 h 18288"/>
              <a:gd name="connsiteX11" fmla="*/ 0 w 3291840"/>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91840" h="18288" fill="none" extrusionOk="0">
                <a:moveTo>
                  <a:pt x="0" y="0"/>
                </a:moveTo>
                <a:cubicBezTo>
                  <a:pt x="173613" y="5552"/>
                  <a:pt x="489242" y="1770"/>
                  <a:pt x="625450" y="0"/>
                </a:cubicBezTo>
                <a:cubicBezTo>
                  <a:pt x="761658" y="-1770"/>
                  <a:pt x="1015131" y="32079"/>
                  <a:pt x="1283818" y="0"/>
                </a:cubicBezTo>
                <a:cubicBezTo>
                  <a:pt x="1552505" y="-32079"/>
                  <a:pt x="1752773" y="10771"/>
                  <a:pt x="1975104" y="0"/>
                </a:cubicBezTo>
                <a:cubicBezTo>
                  <a:pt x="2197435" y="-10771"/>
                  <a:pt x="2433070" y="21341"/>
                  <a:pt x="2666390" y="0"/>
                </a:cubicBezTo>
                <a:cubicBezTo>
                  <a:pt x="2899710" y="-21341"/>
                  <a:pt x="3028437" y="16612"/>
                  <a:pt x="3291840" y="0"/>
                </a:cubicBezTo>
                <a:cubicBezTo>
                  <a:pt x="3291131" y="8157"/>
                  <a:pt x="3291427" y="12125"/>
                  <a:pt x="3291840" y="18288"/>
                </a:cubicBezTo>
                <a:cubicBezTo>
                  <a:pt x="3043276" y="37868"/>
                  <a:pt x="2921041" y="-12908"/>
                  <a:pt x="2567635" y="18288"/>
                </a:cubicBezTo>
                <a:cubicBezTo>
                  <a:pt x="2214230" y="49484"/>
                  <a:pt x="2189623" y="-13019"/>
                  <a:pt x="1843430" y="18288"/>
                </a:cubicBezTo>
                <a:cubicBezTo>
                  <a:pt x="1497237" y="49595"/>
                  <a:pt x="1492584" y="29180"/>
                  <a:pt x="1185062" y="18288"/>
                </a:cubicBezTo>
                <a:cubicBezTo>
                  <a:pt x="877540" y="7396"/>
                  <a:pt x="313238" y="46443"/>
                  <a:pt x="0" y="18288"/>
                </a:cubicBezTo>
                <a:cubicBezTo>
                  <a:pt x="-46" y="12483"/>
                  <a:pt x="-203" y="6491"/>
                  <a:pt x="0" y="0"/>
                </a:cubicBezTo>
                <a:close/>
              </a:path>
              <a:path w="3291840" h="18288" stroke="0" extrusionOk="0">
                <a:moveTo>
                  <a:pt x="0" y="0"/>
                </a:moveTo>
                <a:cubicBezTo>
                  <a:pt x="281971" y="23935"/>
                  <a:pt x="485873" y="-14021"/>
                  <a:pt x="625450" y="0"/>
                </a:cubicBezTo>
                <a:cubicBezTo>
                  <a:pt x="765027" y="14021"/>
                  <a:pt x="1048900" y="27914"/>
                  <a:pt x="1185062" y="0"/>
                </a:cubicBezTo>
                <a:cubicBezTo>
                  <a:pt x="1321224" y="-27914"/>
                  <a:pt x="1648252" y="-3988"/>
                  <a:pt x="1909267" y="0"/>
                </a:cubicBezTo>
                <a:cubicBezTo>
                  <a:pt x="2170282" y="3988"/>
                  <a:pt x="2301957" y="25891"/>
                  <a:pt x="2534717" y="0"/>
                </a:cubicBezTo>
                <a:cubicBezTo>
                  <a:pt x="2767477" y="-25891"/>
                  <a:pt x="3078800" y="21500"/>
                  <a:pt x="3291840" y="0"/>
                </a:cubicBezTo>
                <a:cubicBezTo>
                  <a:pt x="3291576" y="4493"/>
                  <a:pt x="3292224" y="9472"/>
                  <a:pt x="3291840" y="18288"/>
                </a:cubicBezTo>
                <a:cubicBezTo>
                  <a:pt x="3120474" y="15714"/>
                  <a:pt x="2816568" y="4633"/>
                  <a:pt x="2633472" y="18288"/>
                </a:cubicBezTo>
                <a:cubicBezTo>
                  <a:pt x="2450376" y="31943"/>
                  <a:pt x="2160769" y="37350"/>
                  <a:pt x="1909267" y="18288"/>
                </a:cubicBezTo>
                <a:cubicBezTo>
                  <a:pt x="1657765" y="-774"/>
                  <a:pt x="1623992" y="9648"/>
                  <a:pt x="1349654" y="18288"/>
                </a:cubicBezTo>
                <a:cubicBezTo>
                  <a:pt x="1075316" y="26928"/>
                  <a:pt x="833426" y="34181"/>
                  <a:pt x="691286" y="18288"/>
                </a:cubicBezTo>
                <a:cubicBezTo>
                  <a:pt x="549146" y="2395"/>
                  <a:pt x="342011" y="24201"/>
                  <a:pt x="0" y="18288"/>
                </a:cubicBezTo>
                <a:cubicBezTo>
                  <a:pt x="843" y="9577"/>
                  <a:pt x="371" y="6900"/>
                  <a:pt x="0" y="0"/>
                </a:cubicBezTo>
                <a:close/>
              </a:path>
            </a:pathLst>
          </a:custGeom>
          <a:solidFill>
            <a:srgbClr val="93A4C4"/>
          </a:solidFill>
          <a:ln w="38100" cap="rnd">
            <a:solidFill>
              <a:srgbClr val="93A4C4"/>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C1A9BD2-2D2E-ACCB-DD9C-F4578D549ED1}"/>
              </a:ext>
            </a:extLst>
          </p:cNvPr>
          <p:cNvSpPr>
            <a:spLocks noGrp="1"/>
          </p:cNvSpPr>
          <p:nvPr>
            <p:ph idx="1"/>
          </p:nvPr>
        </p:nvSpPr>
        <p:spPr>
          <a:xfrm>
            <a:off x="630936" y="2807208"/>
            <a:ext cx="3429000" cy="3410712"/>
          </a:xfrm>
        </p:spPr>
        <p:txBody>
          <a:bodyPr anchor="t">
            <a:normAutofit/>
          </a:bodyPr>
          <a:lstStyle/>
          <a:p>
            <a:endParaRPr lang="en-GB" sz="2400"/>
          </a:p>
        </p:txBody>
      </p:sp>
      <mc:AlternateContent xmlns:mc="http://schemas.openxmlformats.org/markup-compatibility/2006" xmlns:p14="http://schemas.microsoft.com/office/powerpoint/2010/main">
        <mc:Choice Requires="p14">
          <p:contentPart p14:bwMode="auto" r:id="rId2">
            <p14:nvContentPartPr>
              <p14:cNvPr id="14" name="Ink 13">
                <a:extLst>
                  <a:ext uri="{FF2B5EF4-FFF2-40B4-BE49-F238E27FC236}">
                    <a16:creationId xmlns:a16="http://schemas.microsoft.com/office/drawing/2014/main" id="{070477C5-0410-4E4F-97A1-F84C2465C187}"/>
                  </a:ext>
                  <a:ext uri="{C183D7F6-B498-43B3-948B-1728B52AA6E4}">
                    <adec:decorative xmlns:adec="http://schemas.microsoft.com/office/drawing/2017/decorative" val="1"/>
                  </a:ext>
                </a:extLst>
              </p14:cNvPr>
              <p14:cNvContentPartPr>
                <a14:cpLocks xmlns:a14="http://schemas.microsoft.com/office/drawing/2010/main" noGrp="1" noRot="1" noChangeAspect="1" noMove="1" noResize="1" noEditPoints="1" noAdjustHandles="1" noChangeArrowheads="1" noChangeShapeType="1"/>
              </p14:cNvContentPartPr>
              <p14:nvPr>
                <p:extLst>
                  <p:ext uri="{386F3935-93C4-4BCD-93E2-E3B085C9AB24}">
                    <p16:designElem xmlns:p16="http://schemas.microsoft.com/office/powerpoint/2015/main" val="1"/>
                  </p:ext>
                </p:extLst>
              </p14:nvPr>
            </p14:nvContentPartPr>
            <p14:xfrm>
              <a:off x="5755403" y="1971579"/>
              <a:ext cx="360" cy="2160"/>
            </p14:xfrm>
          </p:contentPart>
        </mc:Choice>
        <mc:Fallback xmlns="">
          <p:pic>
            <p:nvPicPr>
              <p:cNvPr id="14" name="Ink 13">
                <a:extLst>
                  <a:ext uri="{FF2B5EF4-FFF2-40B4-BE49-F238E27FC236}">
                    <a16:creationId xmlns:a16="http://schemas.microsoft.com/office/drawing/2014/main" id="{070477C5-0410-4E4F-97A1-F84C2465C18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p:cNvPicPr>
              <p:nvPr/>
            </p:nvPicPr>
            <p:blipFill>
              <a:blip r:embed="rId3"/>
              <a:stretch>
                <a:fillRect/>
              </a:stretch>
            </p:blipFill>
            <p:spPr>
              <a:xfrm>
                <a:off x="5737403" y="1956150"/>
                <a:ext cx="36000" cy="32709"/>
              </a:xfrm>
              <a:prstGeom prst="rect">
                <a:avLst/>
              </a:prstGeom>
            </p:spPr>
          </p:pic>
        </mc:Fallback>
      </mc:AlternateContent>
      <p:pic>
        <p:nvPicPr>
          <p:cNvPr id="4" name="Picture 3" descr="Diagram&#10;&#10;Description automatically generated">
            <a:extLst>
              <a:ext uri="{FF2B5EF4-FFF2-40B4-BE49-F238E27FC236}">
                <a16:creationId xmlns:a16="http://schemas.microsoft.com/office/drawing/2014/main" id="{DAFC059F-37E6-E488-0E5C-62D10CD96D78}"/>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0" y="-32480"/>
            <a:ext cx="12192000" cy="6738079"/>
          </a:xfrm>
          <a:prstGeom prst="rect">
            <a:avLst/>
          </a:prstGeom>
        </p:spPr>
      </p:pic>
      <p:sp>
        <p:nvSpPr>
          <p:cNvPr id="6" name="TextBox 5">
            <a:extLst>
              <a:ext uri="{FF2B5EF4-FFF2-40B4-BE49-F238E27FC236}">
                <a16:creationId xmlns:a16="http://schemas.microsoft.com/office/drawing/2014/main" id="{484A099B-373E-CAE3-2717-D6702DF63280}"/>
              </a:ext>
            </a:extLst>
          </p:cNvPr>
          <p:cNvSpPr txBox="1"/>
          <p:nvPr/>
        </p:nvSpPr>
        <p:spPr>
          <a:xfrm>
            <a:off x="9188970" y="531382"/>
            <a:ext cx="2756124" cy="2585323"/>
          </a:xfrm>
          <a:prstGeom prst="rect">
            <a:avLst/>
          </a:prstGeom>
          <a:solidFill>
            <a:srgbClr val="FFFFCC"/>
          </a:solidFill>
        </p:spPr>
        <p:txBody>
          <a:bodyPr wrap="square" rtlCol="0">
            <a:spAutoFit/>
          </a:bodyPr>
          <a:lstStyle/>
          <a:p>
            <a:pPr algn="l"/>
            <a:r>
              <a:rPr lang="en-GB" dirty="0">
                <a:solidFill>
                  <a:srgbClr val="FFFFCC"/>
                </a:solidFill>
              </a:rPr>
              <a:t>W</a:t>
            </a:r>
          </a:p>
          <a:p>
            <a:pPr algn="l"/>
            <a:r>
              <a:rPr lang="en-GB" dirty="0">
                <a:solidFill>
                  <a:srgbClr val="FFFFCC"/>
                </a:solidFill>
              </a:rPr>
              <a:t>W</a:t>
            </a:r>
          </a:p>
          <a:p>
            <a:pPr algn="l"/>
            <a:r>
              <a:rPr lang="en-GB" dirty="0">
                <a:solidFill>
                  <a:srgbClr val="FFFFCC"/>
                </a:solidFill>
              </a:rPr>
              <a:t>W</a:t>
            </a:r>
          </a:p>
          <a:p>
            <a:pPr algn="l"/>
            <a:r>
              <a:rPr lang="en-GB" dirty="0">
                <a:solidFill>
                  <a:srgbClr val="FFFFCC"/>
                </a:solidFill>
              </a:rPr>
              <a:t>W</a:t>
            </a:r>
          </a:p>
          <a:p>
            <a:pPr algn="l"/>
            <a:r>
              <a:rPr lang="en-GB" dirty="0">
                <a:solidFill>
                  <a:srgbClr val="FFFFCC"/>
                </a:solidFill>
              </a:rPr>
              <a:t>W</a:t>
            </a:r>
          </a:p>
          <a:p>
            <a:pPr algn="l"/>
            <a:r>
              <a:rPr lang="en-GB" dirty="0">
                <a:solidFill>
                  <a:srgbClr val="FFFFCC"/>
                </a:solidFill>
              </a:rPr>
              <a:t>W</a:t>
            </a:r>
          </a:p>
          <a:p>
            <a:pPr algn="l"/>
            <a:r>
              <a:rPr lang="en-GB" dirty="0">
                <a:solidFill>
                  <a:srgbClr val="FFFFCC"/>
                </a:solidFill>
              </a:rPr>
              <a:t>W</a:t>
            </a:r>
          </a:p>
          <a:p>
            <a:pPr algn="l"/>
            <a:r>
              <a:rPr lang="en-GB" dirty="0" err="1">
                <a:solidFill>
                  <a:srgbClr val="FFFFCC"/>
                </a:solidFill>
              </a:rPr>
              <a:t>Wd</a:t>
            </a:r>
            <a:endParaRPr lang="en-GB" dirty="0">
              <a:solidFill>
                <a:srgbClr val="FFFFCC"/>
              </a:solidFill>
            </a:endParaRPr>
          </a:p>
          <a:p>
            <a:pPr algn="l"/>
            <a:endParaRPr lang="en-GB" dirty="0"/>
          </a:p>
        </p:txBody>
      </p:sp>
      <p:sp>
        <p:nvSpPr>
          <p:cNvPr id="7" name="TextBox 6">
            <a:extLst>
              <a:ext uri="{FF2B5EF4-FFF2-40B4-BE49-F238E27FC236}">
                <a16:creationId xmlns:a16="http://schemas.microsoft.com/office/drawing/2014/main" id="{C0B1AE16-0D68-56FC-D9E7-EF8D075F98B2}"/>
              </a:ext>
            </a:extLst>
          </p:cNvPr>
          <p:cNvSpPr txBox="1"/>
          <p:nvPr/>
        </p:nvSpPr>
        <p:spPr>
          <a:xfrm>
            <a:off x="9188970" y="3678069"/>
            <a:ext cx="2756123" cy="2585323"/>
          </a:xfrm>
          <a:prstGeom prst="rect">
            <a:avLst/>
          </a:prstGeom>
          <a:solidFill>
            <a:srgbClr val="FFFFCC"/>
          </a:solidFill>
        </p:spPr>
        <p:txBody>
          <a:bodyPr wrap="square" rtlCol="0">
            <a:spAutoFit/>
          </a:bodyPr>
          <a:lstStyle/>
          <a:p>
            <a:pPr algn="l"/>
            <a:r>
              <a:rPr lang="en-GB" dirty="0">
                <a:solidFill>
                  <a:srgbClr val="FFFFCC"/>
                </a:solidFill>
              </a:rPr>
              <a:t>W</a:t>
            </a:r>
          </a:p>
          <a:p>
            <a:pPr algn="l"/>
            <a:r>
              <a:rPr lang="en-GB" dirty="0">
                <a:solidFill>
                  <a:srgbClr val="FFFFCC"/>
                </a:solidFill>
              </a:rPr>
              <a:t>W</a:t>
            </a:r>
          </a:p>
          <a:p>
            <a:pPr algn="l"/>
            <a:r>
              <a:rPr lang="en-GB" dirty="0">
                <a:solidFill>
                  <a:srgbClr val="FFFFCC"/>
                </a:solidFill>
              </a:rPr>
              <a:t>W</a:t>
            </a:r>
          </a:p>
          <a:p>
            <a:pPr algn="l"/>
            <a:r>
              <a:rPr lang="en-GB" dirty="0">
                <a:solidFill>
                  <a:srgbClr val="FFFFCC"/>
                </a:solidFill>
              </a:rPr>
              <a:t>W</a:t>
            </a:r>
          </a:p>
          <a:p>
            <a:pPr algn="l"/>
            <a:r>
              <a:rPr lang="en-GB" dirty="0">
                <a:solidFill>
                  <a:srgbClr val="FFFFCC"/>
                </a:solidFill>
              </a:rPr>
              <a:t>W</a:t>
            </a:r>
          </a:p>
          <a:p>
            <a:pPr algn="l"/>
            <a:r>
              <a:rPr lang="en-GB" dirty="0">
                <a:solidFill>
                  <a:srgbClr val="FFFFCC"/>
                </a:solidFill>
              </a:rPr>
              <a:t>W</a:t>
            </a:r>
          </a:p>
          <a:p>
            <a:pPr algn="l"/>
            <a:r>
              <a:rPr lang="en-GB" dirty="0">
                <a:solidFill>
                  <a:srgbClr val="FFFFCC"/>
                </a:solidFill>
              </a:rPr>
              <a:t>W</a:t>
            </a:r>
          </a:p>
          <a:p>
            <a:pPr algn="l"/>
            <a:r>
              <a:rPr lang="en-GB" dirty="0" err="1">
                <a:solidFill>
                  <a:srgbClr val="FFFFCC"/>
                </a:solidFill>
              </a:rPr>
              <a:t>Wd</a:t>
            </a:r>
            <a:endParaRPr lang="en-GB" dirty="0">
              <a:solidFill>
                <a:srgbClr val="FFFFCC"/>
              </a:solidFill>
            </a:endParaRPr>
          </a:p>
          <a:p>
            <a:pPr algn="l"/>
            <a:endParaRPr lang="en-GB" dirty="0"/>
          </a:p>
        </p:txBody>
      </p:sp>
      <p:sp>
        <p:nvSpPr>
          <p:cNvPr id="8" name="TextBox 7">
            <a:extLst>
              <a:ext uri="{FF2B5EF4-FFF2-40B4-BE49-F238E27FC236}">
                <a16:creationId xmlns:a16="http://schemas.microsoft.com/office/drawing/2014/main" id="{BD88F26B-C8C0-DDA5-D82A-CF6167E3FB9D}"/>
              </a:ext>
            </a:extLst>
          </p:cNvPr>
          <p:cNvSpPr txBox="1"/>
          <p:nvPr/>
        </p:nvSpPr>
        <p:spPr>
          <a:xfrm>
            <a:off x="246185" y="531382"/>
            <a:ext cx="3291840" cy="2585323"/>
          </a:xfrm>
          <a:prstGeom prst="rect">
            <a:avLst/>
          </a:prstGeom>
          <a:solidFill>
            <a:srgbClr val="FFFFCC"/>
          </a:solidFill>
        </p:spPr>
        <p:txBody>
          <a:bodyPr wrap="square" rtlCol="0">
            <a:spAutoFit/>
          </a:bodyPr>
          <a:lstStyle/>
          <a:p>
            <a:pPr algn="l"/>
            <a:r>
              <a:rPr lang="en-GB" dirty="0">
                <a:solidFill>
                  <a:srgbClr val="FFFFCC"/>
                </a:solidFill>
              </a:rPr>
              <a:t>W</a:t>
            </a:r>
          </a:p>
          <a:p>
            <a:pPr algn="l"/>
            <a:r>
              <a:rPr lang="en-GB" dirty="0">
                <a:solidFill>
                  <a:srgbClr val="FFFFCC"/>
                </a:solidFill>
              </a:rPr>
              <a:t>W</a:t>
            </a:r>
          </a:p>
          <a:p>
            <a:pPr algn="l"/>
            <a:r>
              <a:rPr lang="en-GB" dirty="0">
                <a:solidFill>
                  <a:srgbClr val="FFFFCC"/>
                </a:solidFill>
              </a:rPr>
              <a:t>W</a:t>
            </a:r>
          </a:p>
          <a:p>
            <a:pPr algn="l"/>
            <a:r>
              <a:rPr lang="en-GB" dirty="0">
                <a:solidFill>
                  <a:srgbClr val="FFFFCC"/>
                </a:solidFill>
              </a:rPr>
              <a:t>W</a:t>
            </a:r>
          </a:p>
          <a:p>
            <a:pPr algn="l"/>
            <a:r>
              <a:rPr lang="en-GB" dirty="0">
                <a:solidFill>
                  <a:srgbClr val="FFFFCC"/>
                </a:solidFill>
              </a:rPr>
              <a:t>W</a:t>
            </a:r>
          </a:p>
          <a:p>
            <a:pPr algn="l"/>
            <a:r>
              <a:rPr lang="en-GB" dirty="0">
                <a:solidFill>
                  <a:srgbClr val="FFFFCC"/>
                </a:solidFill>
              </a:rPr>
              <a:t>W</a:t>
            </a:r>
          </a:p>
          <a:p>
            <a:pPr algn="l"/>
            <a:r>
              <a:rPr lang="en-GB" dirty="0">
                <a:solidFill>
                  <a:srgbClr val="FFFFCC"/>
                </a:solidFill>
              </a:rPr>
              <a:t>W</a:t>
            </a:r>
          </a:p>
          <a:p>
            <a:pPr algn="l"/>
            <a:r>
              <a:rPr lang="en-GB" dirty="0" err="1">
                <a:solidFill>
                  <a:srgbClr val="FFFFCC"/>
                </a:solidFill>
              </a:rPr>
              <a:t>Wd</a:t>
            </a:r>
            <a:endParaRPr lang="en-GB" dirty="0">
              <a:solidFill>
                <a:srgbClr val="FFFFCC"/>
              </a:solidFill>
            </a:endParaRPr>
          </a:p>
          <a:p>
            <a:pPr algn="l"/>
            <a:endParaRPr lang="en-GB" dirty="0"/>
          </a:p>
        </p:txBody>
      </p:sp>
      <p:sp>
        <p:nvSpPr>
          <p:cNvPr id="9" name="TextBox 8">
            <a:extLst>
              <a:ext uri="{FF2B5EF4-FFF2-40B4-BE49-F238E27FC236}">
                <a16:creationId xmlns:a16="http://schemas.microsoft.com/office/drawing/2014/main" id="{19D00E3A-DE1C-F776-85F1-22437239CAC1}"/>
              </a:ext>
            </a:extLst>
          </p:cNvPr>
          <p:cNvSpPr txBox="1"/>
          <p:nvPr/>
        </p:nvSpPr>
        <p:spPr>
          <a:xfrm>
            <a:off x="246185" y="1514546"/>
            <a:ext cx="3291840" cy="2585323"/>
          </a:xfrm>
          <a:prstGeom prst="rect">
            <a:avLst/>
          </a:prstGeom>
          <a:solidFill>
            <a:srgbClr val="FFFFCC"/>
          </a:solidFill>
        </p:spPr>
        <p:txBody>
          <a:bodyPr wrap="square" rtlCol="0">
            <a:spAutoFit/>
          </a:bodyPr>
          <a:lstStyle/>
          <a:p>
            <a:pPr algn="l"/>
            <a:r>
              <a:rPr lang="en-GB" dirty="0">
                <a:solidFill>
                  <a:srgbClr val="FFFFCC"/>
                </a:solidFill>
              </a:rPr>
              <a:t>W</a:t>
            </a:r>
          </a:p>
          <a:p>
            <a:pPr algn="l"/>
            <a:r>
              <a:rPr lang="en-GB" dirty="0">
                <a:solidFill>
                  <a:srgbClr val="FFFFCC"/>
                </a:solidFill>
              </a:rPr>
              <a:t>W</a:t>
            </a:r>
          </a:p>
          <a:p>
            <a:pPr algn="l"/>
            <a:r>
              <a:rPr lang="en-GB" dirty="0">
                <a:solidFill>
                  <a:srgbClr val="FFFFCC"/>
                </a:solidFill>
              </a:rPr>
              <a:t>W</a:t>
            </a:r>
          </a:p>
          <a:p>
            <a:pPr algn="l"/>
            <a:r>
              <a:rPr lang="en-GB" dirty="0">
                <a:solidFill>
                  <a:srgbClr val="FFFFCC"/>
                </a:solidFill>
              </a:rPr>
              <a:t>W</a:t>
            </a:r>
          </a:p>
          <a:p>
            <a:pPr algn="l"/>
            <a:r>
              <a:rPr lang="en-GB" dirty="0">
                <a:solidFill>
                  <a:srgbClr val="FFFFCC"/>
                </a:solidFill>
              </a:rPr>
              <a:t>W</a:t>
            </a:r>
          </a:p>
          <a:p>
            <a:pPr algn="l"/>
            <a:r>
              <a:rPr lang="en-GB" dirty="0">
                <a:solidFill>
                  <a:srgbClr val="FFFFCC"/>
                </a:solidFill>
              </a:rPr>
              <a:t>W</a:t>
            </a:r>
          </a:p>
          <a:p>
            <a:pPr algn="l"/>
            <a:r>
              <a:rPr lang="en-GB" dirty="0">
                <a:solidFill>
                  <a:srgbClr val="FFFFCC"/>
                </a:solidFill>
              </a:rPr>
              <a:t>W</a:t>
            </a:r>
          </a:p>
          <a:p>
            <a:pPr algn="l"/>
            <a:r>
              <a:rPr lang="en-GB" dirty="0" err="1">
                <a:solidFill>
                  <a:srgbClr val="FFFFCC"/>
                </a:solidFill>
              </a:rPr>
              <a:t>Wd</a:t>
            </a:r>
            <a:endParaRPr lang="en-GB" dirty="0">
              <a:solidFill>
                <a:srgbClr val="FFFFCC"/>
              </a:solidFill>
            </a:endParaRPr>
          </a:p>
          <a:p>
            <a:pPr algn="l"/>
            <a:endParaRPr lang="en-GB" dirty="0"/>
          </a:p>
        </p:txBody>
      </p:sp>
      <p:sp>
        <p:nvSpPr>
          <p:cNvPr id="11" name="TextBox 10">
            <a:extLst>
              <a:ext uri="{FF2B5EF4-FFF2-40B4-BE49-F238E27FC236}">
                <a16:creationId xmlns:a16="http://schemas.microsoft.com/office/drawing/2014/main" id="{01EB7048-F5C7-D827-DA05-3D77FDF91FBC}"/>
              </a:ext>
            </a:extLst>
          </p:cNvPr>
          <p:cNvSpPr txBox="1"/>
          <p:nvPr/>
        </p:nvSpPr>
        <p:spPr>
          <a:xfrm rot="5400000">
            <a:off x="417734" y="4295955"/>
            <a:ext cx="2341995" cy="2585323"/>
          </a:xfrm>
          <a:prstGeom prst="rect">
            <a:avLst/>
          </a:prstGeom>
          <a:solidFill>
            <a:srgbClr val="FFFFCC"/>
          </a:solidFill>
        </p:spPr>
        <p:txBody>
          <a:bodyPr wrap="square" rtlCol="0">
            <a:spAutoFit/>
          </a:bodyPr>
          <a:lstStyle/>
          <a:p>
            <a:pPr algn="l"/>
            <a:r>
              <a:rPr lang="en-GB" dirty="0">
                <a:solidFill>
                  <a:srgbClr val="FFFFCC"/>
                </a:solidFill>
              </a:rPr>
              <a:t>W</a:t>
            </a:r>
          </a:p>
          <a:p>
            <a:pPr algn="l"/>
            <a:r>
              <a:rPr lang="en-GB" dirty="0">
                <a:solidFill>
                  <a:srgbClr val="FFFFCC"/>
                </a:solidFill>
              </a:rPr>
              <a:t>W</a:t>
            </a:r>
          </a:p>
          <a:p>
            <a:pPr algn="l"/>
            <a:r>
              <a:rPr lang="en-GB" dirty="0">
                <a:solidFill>
                  <a:srgbClr val="FFFFCC"/>
                </a:solidFill>
              </a:rPr>
              <a:t>W</a:t>
            </a:r>
          </a:p>
          <a:p>
            <a:pPr algn="l"/>
            <a:r>
              <a:rPr lang="en-GB" dirty="0">
                <a:solidFill>
                  <a:srgbClr val="FFFFCC"/>
                </a:solidFill>
              </a:rPr>
              <a:t>W</a:t>
            </a:r>
          </a:p>
          <a:p>
            <a:pPr algn="l"/>
            <a:r>
              <a:rPr lang="en-GB" dirty="0">
                <a:solidFill>
                  <a:srgbClr val="FFFFCC"/>
                </a:solidFill>
              </a:rPr>
              <a:t>W</a:t>
            </a:r>
          </a:p>
          <a:p>
            <a:pPr algn="l"/>
            <a:r>
              <a:rPr lang="en-GB" dirty="0">
                <a:solidFill>
                  <a:srgbClr val="FFFFCC"/>
                </a:solidFill>
              </a:rPr>
              <a:t>W</a:t>
            </a:r>
          </a:p>
          <a:p>
            <a:pPr algn="l"/>
            <a:r>
              <a:rPr lang="en-GB" dirty="0">
                <a:solidFill>
                  <a:srgbClr val="FFFFCC"/>
                </a:solidFill>
              </a:rPr>
              <a:t>W</a:t>
            </a:r>
          </a:p>
          <a:p>
            <a:pPr algn="l"/>
            <a:r>
              <a:rPr lang="en-GB" dirty="0" err="1">
                <a:solidFill>
                  <a:srgbClr val="FFFFCC"/>
                </a:solidFill>
              </a:rPr>
              <a:t>Wd</a:t>
            </a:r>
            <a:endParaRPr lang="en-GB" dirty="0">
              <a:solidFill>
                <a:srgbClr val="FFFFCC"/>
              </a:solidFill>
            </a:endParaRPr>
          </a:p>
          <a:p>
            <a:pPr algn="l"/>
            <a:endParaRPr lang="en-GB" dirty="0"/>
          </a:p>
        </p:txBody>
      </p:sp>
      <p:sp>
        <p:nvSpPr>
          <p:cNvPr id="15" name="TextBox 14">
            <a:extLst>
              <a:ext uri="{FF2B5EF4-FFF2-40B4-BE49-F238E27FC236}">
                <a16:creationId xmlns:a16="http://schemas.microsoft.com/office/drawing/2014/main" id="{DBB90B33-518F-9471-0A75-F3A0B13FF1A0}"/>
              </a:ext>
            </a:extLst>
          </p:cNvPr>
          <p:cNvSpPr txBox="1"/>
          <p:nvPr/>
        </p:nvSpPr>
        <p:spPr>
          <a:xfrm rot="5400000">
            <a:off x="1977941" y="4067278"/>
            <a:ext cx="1806904" cy="2585323"/>
          </a:xfrm>
          <a:prstGeom prst="rect">
            <a:avLst/>
          </a:prstGeom>
          <a:solidFill>
            <a:srgbClr val="FFFFCC"/>
          </a:solidFill>
        </p:spPr>
        <p:txBody>
          <a:bodyPr wrap="square" rtlCol="0">
            <a:spAutoFit/>
          </a:bodyPr>
          <a:lstStyle/>
          <a:p>
            <a:pPr algn="l"/>
            <a:r>
              <a:rPr lang="en-GB" dirty="0">
                <a:solidFill>
                  <a:srgbClr val="FFFFCC"/>
                </a:solidFill>
              </a:rPr>
              <a:t>W</a:t>
            </a:r>
          </a:p>
          <a:p>
            <a:pPr algn="l"/>
            <a:r>
              <a:rPr lang="en-GB" dirty="0">
                <a:solidFill>
                  <a:srgbClr val="FFFFCC"/>
                </a:solidFill>
              </a:rPr>
              <a:t>W</a:t>
            </a:r>
          </a:p>
          <a:p>
            <a:pPr algn="l"/>
            <a:r>
              <a:rPr lang="en-GB" dirty="0">
                <a:solidFill>
                  <a:srgbClr val="FFFFCC"/>
                </a:solidFill>
              </a:rPr>
              <a:t>W</a:t>
            </a:r>
          </a:p>
          <a:p>
            <a:pPr algn="l"/>
            <a:r>
              <a:rPr lang="en-GB" dirty="0">
                <a:solidFill>
                  <a:srgbClr val="FFFFCC"/>
                </a:solidFill>
              </a:rPr>
              <a:t>W</a:t>
            </a:r>
          </a:p>
          <a:p>
            <a:pPr algn="l"/>
            <a:r>
              <a:rPr lang="en-GB" dirty="0">
                <a:solidFill>
                  <a:srgbClr val="FFFFCC"/>
                </a:solidFill>
              </a:rPr>
              <a:t>W</a:t>
            </a:r>
          </a:p>
          <a:p>
            <a:pPr algn="l"/>
            <a:r>
              <a:rPr lang="en-GB" dirty="0">
                <a:solidFill>
                  <a:srgbClr val="FFFFCC"/>
                </a:solidFill>
              </a:rPr>
              <a:t>W</a:t>
            </a:r>
          </a:p>
          <a:p>
            <a:pPr algn="l"/>
            <a:r>
              <a:rPr lang="en-GB" dirty="0">
                <a:solidFill>
                  <a:srgbClr val="FFFFCC"/>
                </a:solidFill>
              </a:rPr>
              <a:t>W</a:t>
            </a:r>
          </a:p>
          <a:p>
            <a:pPr algn="l"/>
            <a:r>
              <a:rPr lang="en-GB" dirty="0" err="1">
                <a:solidFill>
                  <a:srgbClr val="FFFFCC"/>
                </a:solidFill>
              </a:rPr>
              <a:t>Wd</a:t>
            </a:r>
            <a:endParaRPr lang="en-GB" dirty="0">
              <a:solidFill>
                <a:srgbClr val="FFFFCC"/>
              </a:solidFill>
            </a:endParaRPr>
          </a:p>
          <a:p>
            <a:pPr algn="l"/>
            <a:endParaRPr lang="en-GB" dirty="0"/>
          </a:p>
        </p:txBody>
      </p:sp>
      <p:sp>
        <p:nvSpPr>
          <p:cNvPr id="17" name="TextBox 16">
            <a:extLst>
              <a:ext uri="{FF2B5EF4-FFF2-40B4-BE49-F238E27FC236}">
                <a16:creationId xmlns:a16="http://schemas.microsoft.com/office/drawing/2014/main" id="{2BB445C8-693B-B357-F68C-D8DC78AA18CF}"/>
              </a:ext>
            </a:extLst>
          </p:cNvPr>
          <p:cNvSpPr txBox="1"/>
          <p:nvPr/>
        </p:nvSpPr>
        <p:spPr>
          <a:xfrm>
            <a:off x="1610182" y="5559285"/>
            <a:ext cx="3856533" cy="1200329"/>
          </a:xfrm>
          <a:prstGeom prst="rect">
            <a:avLst/>
          </a:prstGeom>
          <a:solidFill>
            <a:srgbClr val="FFFFCC"/>
          </a:solidFill>
        </p:spPr>
        <p:txBody>
          <a:bodyPr wrap="square" rtlCol="0">
            <a:spAutoFit/>
          </a:bodyPr>
          <a:lstStyle/>
          <a:p>
            <a:pPr algn="l"/>
            <a:r>
              <a:rPr lang="en-GB" dirty="0">
                <a:solidFill>
                  <a:srgbClr val="FFFFCC"/>
                </a:solidFill>
              </a:rPr>
              <a:t>F</a:t>
            </a:r>
          </a:p>
          <a:p>
            <a:pPr algn="l"/>
            <a:r>
              <a:rPr lang="en-GB" dirty="0">
                <a:solidFill>
                  <a:srgbClr val="FFFFCC"/>
                </a:solidFill>
              </a:rPr>
              <a:t>F</a:t>
            </a:r>
          </a:p>
          <a:p>
            <a:pPr algn="l"/>
            <a:r>
              <a:rPr lang="en-GB" dirty="0">
                <a:solidFill>
                  <a:srgbClr val="FFFFCC"/>
                </a:solidFill>
              </a:rPr>
              <a:t>F</a:t>
            </a:r>
            <a:r>
              <a:rPr lang="en-GB" dirty="0"/>
              <a:t>j</a:t>
            </a:r>
          </a:p>
          <a:p>
            <a:pPr algn="l"/>
            <a:endParaRPr lang="en-GB" dirty="0"/>
          </a:p>
        </p:txBody>
      </p:sp>
      <p:sp>
        <p:nvSpPr>
          <p:cNvPr id="18" name="TextBox 17">
            <a:extLst>
              <a:ext uri="{FF2B5EF4-FFF2-40B4-BE49-F238E27FC236}">
                <a16:creationId xmlns:a16="http://schemas.microsoft.com/office/drawing/2014/main" id="{A914BE98-F035-96E2-F009-28C32A94039E}"/>
              </a:ext>
            </a:extLst>
          </p:cNvPr>
          <p:cNvSpPr txBox="1"/>
          <p:nvPr/>
        </p:nvSpPr>
        <p:spPr>
          <a:xfrm>
            <a:off x="5369169" y="6072554"/>
            <a:ext cx="6572684" cy="646331"/>
          </a:xfrm>
          <a:prstGeom prst="rect">
            <a:avLst/>
          </a:prstGeom>
          <a:solidFill>
            <a:srgbClr val="FFFFCC"/>
          </a:solidFill>
        </p:spPr>
        <p:txBody>
          <a:bodyPr wrap="square" rtlCol="0">
            <a:spAutoFit/>
          </a:bodyPr>
          <a:lstStyle/>
          <a:p>
            <a:pPr algn="l"/>
            <a:r>
              <a:rPr lang="en-GB" dirty="0" err="1">
                <a:solidFill>
                  <a:srgbClr val="FFFFCC"/>
                </a:solidFill>
              </a:rPr>
              <a:t>Sdfgmbv</a:t>
            </a:r>
            <a:endParaRPr lang="en-GB" dirty="0">
              <a:solidFill>
                <a:srgbClr val="FFFFCC"/>
              </a:solidFill>
            </a:endParaRPr>
          </a:p>
          <a:p>
            <a:pPr algn="l"/>
            <a:r>
              <a:rPr lang="en-GB" dirty="0">
                <a:solidFill>
                  <a:srgbClr val="FFFFCC"/>
                </a:solidFill>
              </a:rPr>
              <a:t>L</a:t>
            </a:r>
          </a:p>
        </p:txBody>
      </p:sp>
    </p:spTree>
    <p:extLst>
      <p:ext uri="{BB962C8B-B14F-4D97-AF65-F5344CB8AC3E}">
        <p14:creationId xmlns:p14="http://schemas.microsoft.com/office/powerpoint/2010/main" val="228907338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0966E39-E6F3-42C0-BBA3-FC088BDAA29C}"/>
              </a:ext>
            </a:extLst>
          </p:cNvPr>
          <p:cNvSpPr/>
          <p:nvPr/>
        </p:nvSpPr>
        <p:spPr>
          <a:xfrm rot="2070249">
            <a:off x="2143598" y="1652955"/>
            <a:ext cx="1730044" cy="44547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Rectangle 2">
            <a:extLst>
              <a:ext uri="{FF2B5EF4-FFF2-40B4-BE49-F238E27FC236}">
                <a16:creationId xmlns:a16="http://schemas.microsoft.com/office/drawing/2014/main" id="{B2548E09-8817-4B64-8CF8-2CF09A0A5F0D}"/>
              </a:ext>
            </a:extLst>
          </p:cNvPr>
          <p:cNvSpPr/>
          <p:nvPr/>
        </p:nvSpPr>
        <p:spPr>
          <a:xfrm rot="19082508">
            <a:off x="2038348" y="4191932"/>
            <a:ext cx="2004646" cy="44547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Rectangle 3">
            <a:extLst>
              <a:ext uri="{FF2B5EF4-FFF2-40B4-BE49-F238E27FC236}">
                <a16:creationId xmlns:a16="http://schemas.microsoft.com/office/drawing/2014/main" id="{1091C63A-C35A-4FA2-8300-95E725E053CE}"/>
              </a:ext>
            </a:extLst>
          </p:cNvPr>
          <p:cNvSpPr/>
          <p:nvPr/>
        </p:nvSpPr>
        <p:spPr>
          <a:xfrm rot="20293646">
            <a:off x="6612487" y="1478360"/>
            <a:ext cx="2164450" cy="36341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Rectangle 4">
            <a:extLst>
              <a:ext uri="{FF2B5EF4-FFF2-40B4-BE49-F238E27FC236}">
                <a16:creationId xmlns:a16="http://schemas.microsoft.com/office/drawing/2014/main" id="{AD46CFE5-2D2E-4743-9D5C-3886560273B0}"/>
              </a:ext>
            </a:extLst>
          </p:cNvPr>
          <p:cNvSpPr/>
          <p:nvPr/>
        </p:nvSpPr>
        <p:spPr>
          <a:xfrm>
            <a:off x="6868461" y="2580470"/>
            <a:ext cx="2044022" cy="360059"/>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Freeform: Shape 6">
            <a:extLst>
              <a:ext uri="{FF2B5EF4-FFF2-40B4-BE49-F238E27FC236}">
                <a16:creationId xmlns:a16="http://schemas.microsoft.com/office/drawing/2014/main" id="{4039F6FA-FF97-4769-A350-DADBCA5E29D0}"/>
              </a:ext>
            </a:extLst>
          </p:cNvPr>
          <p:cNvSpPr/>
          <p:nvPr/>
        </p:nvSpPr>
        <p:spPr>
          <a:xfrm>
            <a:off x="3657600" y="1242646"/>
            <a:ext cx="2215662" cy="1430216"/>
          </a:xfrm>
          <a:custGeom>
            <a:avLst/>
            <a:gdLst>
              <a:gd name="connsiteX0" fmla="*/ 0 w 2215662"/>
              <a:gd name="connsiteY0" fmla="*/ 1430216 h 1430216"/>
              <a:gd name="connsiteX1" fmla="*/ 46892 w 2215662"/>
              <a:gd name="connsiteY1" fmla="*/ 1266092 h 1430216"/>
              <a:gd name="connsiteX2" fmla="*/ 105508 w 2215662"/>
              <a:gd name="connsiteY2" fmla="*/ 1078523 h 1430216"/>
              <a:gd name="connsiteX3" fmla="*/ 152400 w 2215662"/>
              <a:gd name="connsiteY3" fmla="*/ 996462 h 1430216"/>
              <a:gd name="connsiteX4" fmla="*/ 187569 w 2215662"/>
              <a:gd name="connsiteY4" fmla="*/ 914400 h 1430216"/>
              <a:gd name="connsiteX5" fmla="*/ 222738 w 2215662"/>
              <a:gd name="connsiteY5" fmla="*/ 855785 h 1430216"/>
              <a:gd name="connsiteX6" fmla="*/ 269631 w 2215662"/>
              <a:gd name="connsiteY6" fmla="*/ 762000 h 1430216"/>
              <a:gd name="connsiteX7" fmla="*/ 328246 w 2215662"/>
              <a:gd name="connsiteY7" fmla="*/ 679939 h 1430216"/>
              <a:gd name="connsiteX8" fmla="*/ 351692 w 2215662"/>
              <a:gd name="connsiteY8" fmla="*/ 644769 h 1430216"/>
              <a:gd name="connsiteX9" fmla="*/ 422031 w 2215662"/>
              <a:gd name="connsiteY9" fmla="*/ 574431 h 1430216"/>
              <a:gd name="connsiteX10" fmla="*/ 457200 w 2215662"/>
              <a:gd name="connsiteY10" fmla="*/ 539262 h 1430216"/>
              <a:gd name="connsiteX11" fmla="*/ 527538 w 2215662"/>
              <a:gd name="connsiteY11" fmla="*/ 492369 h 1430216"/>
              <a:gd name="connsiteX12" fmla="*/ 550985 w 2215662"/>
              <a:gd name="connsiteY12" fmla="*/ 468923 h 1430216"/>
              <a:gd name="connsiteX13" fmla="*/ 621323 w 2215662"/>
              <a:gd name="connsiteY13" fmla="*/ 422031 h 1430216"/>
              <a:gd name="connsiteX14" fmla="*/ 703385 w 2215662"/>
              <a:gd name="connsiteY14" fmla="*/ 363416 h 1430216"/>
              <a:gd name="connsiteX15" fmla="*/ 797169 w 2215662"/>
              <a:gd name="connsiteY15" fmla="*/ 293077 h 1430216"/>
              <a:gd name="connsiteX16" fmla="*/ 832338 w 2215662"/>
              <a:gd name="connsiteY16" fmla="*/ 281354 h 1430216"/>
              <a:gd name="connsiteX17" fmla="*/ 890954 w 2215662"/>
              <a:gd name="connsiteY17" fmla="*/ 246185 h 1430216"/>
              <a:gd name="connsiteX18" fmla="*/ 961292 w 2215662"/>
              <a:gd name="connsiteY18" fmla="*/ 211016 h 1430216"/>
              <a:gd name="connsiteX19" fmla="*/ 1055077 w 2215662"/>
              <a:gd name="connsiteY19" fmla="*/ 164123 h 1430216"/>
              <a:gd name="connsiteX20" fmla="*/ 1125415 w 2215662"/>
              <a:gd name="connsiteY20" fmla="*/ 128954 h 1430216"/>
              <a:gd name="connsiteX21" fmla="*/ 1160585 w 2215662"/>
              <a:gd name="connsiteY21" fmla="*/ 105508 h 1430216"/>
              <a:gd name="connsiteX22" fmla="*/ 1230923 w 2215662"/>
              <a:gd name="connsiteY22" fmla="*/ 82062 h 1430216"/>
              <a:gd name="connsiteX23" fmla="*/ 1266092 w 2215662"/>
              <a:gd name="connsiteY23" fmla="*/ 58616 h 1430216"/>
              <a:gd name="connsiteX24" fmla="*/ 1336431 w 2215662"/>
              <a:gd name="connsiteY24" fmla="*/ 35169 h 1430216"/>
              <a:gd name="connsiteX25" fmla="*/ 1418492 w 2215662"/>
              <a:gd name="connsiteY25" fmla="*/ 11723 h 1430216"/>
              <a:gd name="connsiteX26" fmla="*/ 1512277 w 2215662"/>
              <a:gd name="connsiteY26" fmla="*/ 0 h 1430216"/>
              <a:gd name="connsiteX27" fmla="*/ 1934308 w 2215662"/>
              <a:gd name="connsiteY27" fmla="*/ 23446 h 1430216"/>
              <a:gd name="connsiteX28" fmla="*/ 2004646 w 2215662"/>
              <a:gd name="connsiteY28" fmla="*/ 46892 h 1430216"/>
              <a:gd name="connsiteX29" fmla="*/ 2051538 w 2215662"/>
              <a:gd name="connsiteY29" fmla="*/ 58616 h 1430216"/>
              <a:gd name="connsiteX30" fmla="*/ 2121877 w 2215662"/>
              <a:gd name="connsiteY30" fmla="*/ 82062 h 1430216"/>
              <a:gd name="connsiteX31" fmla="*/ 2157046 w 2215662"/>
              <a:gd name="connsiteY31" fmla="*/ 93785 h 1430216"/>
              <a:gd name="connsiteX32" fmla="*/ 2215662 w 2215662"/>
              <a:gd name="connsiteY32" fmla="*/ 128954 h 14302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2215662" h="1430216">
                <a:moveTo>
                  <a:pt x="0" y="1430216"/>
                </a:moveTo>
                <a:cubicBezTo>
                  <a:pt x="20683" y="1285436"/>
                  <a:pt x="-4278" y="1409370"/>
                  <a:pt x="46892" y="1266092"/>
                </a:cubicBezTo>
                <a:cubicBezTo>
                  <a:pt x="79226" y="1175556"/>
                  <a:pt x="63031" y="1175612"/>
                  <a:pt x="105508" y="1078523"/>
                </a:cubicBezTo>
                <a:cubicBezTo>
                  <a:pt x="118136" y="1049660"/>
                  <a:pt x="138311" y="1024641"/>
                  <a:pt x="152400" y="996462"/>
                </a:cubicBezTo>
                <a:cubicBezTo>
                  <a:pt x="165709" y="969844"/>
                  <a:pt x="174260" y="941018"/>
                  <a:pt x="187569" y="914400"/>
                </a:cubicBezTo>
                <a:cubicBezTo>
                  <a:pt x="197759" y="894020"/>
                  <a:pt x="211935" y="875847"/>
                  <a:pt x="222738" y="855785"/>
                </a:cubicBezTo>
                <a:cubicBezTo>
                  <a:pt x="239309" y="825011"/>
                  <a:pt x="250243" y="791082"/>
                  <a:pt x="269631" y="762000"/>
                </a:cubicBezTo>
                <a:cubicBezTo>
                  <a:pt x="324895" y="679104"/>
                  <a:pt x="255529" y="781744"/>
                  <a:pt x="328246" y="679939"/>
                </a:cubicBezTo>
                <a:cubicBezTo>
                  <a:pt x="336435" y="668474"/>
                  <a:pt x="342331" y="655300"/>
                  <a:pt x="351692" y="644769"/>
                </a:cubicBezTo>
                <a:cubicBezTo>
                  <a:pt x="373721" y="619986"/>
                  <a:pt x="398585" y="597877"/>
                  <a:pt x="422031" y="574431"/>
                </a:cubicBezTo>
                <a:cubicBezTo>
                  <a:pt x="433754" y="562708"/>
                  <a:pt x="443406" y="548458"/>
                  <a:pt x="457200" y="539262"/>
                </a:cubicBezTo>
                <a:cubicBezTo>
                  <a:pt x="480646" y="523631"/>
                  <a:pt x="507612" y="512294"/>
                  <a:pt x="527538" y="492369"/>
                </a:cubicBezTo>
                <a:cubicBezTo>
                  <a:pt x="535354" y="484554"/>
                  <a:pt x="542143" y="475555"/>
                  <a:pt x="550985" y="468923"/>
                </a:cubicBezTo>
                <a:cubicBezTo>
                  <a:pt x="573528" y="452016"/>
                  <a:pt x="601398" y="441956"/>
                  <a:pt x="621323" y="422031"/>
                </a:cubicBezTo>
                <a:cubicBezTo>
                  <a:pt x="668849" y="374505"/>
                  <a:pt x="641663" y="394276"/>
                  <a:pt x="703385" y="363416"/>
                </a:cubicBezTo>
                <a:cubicBezTo>
                  <a:pt x="731159" y="335641"/>
                  <a:pt x="757399" y="306334"/>
                  <a:pt x="797169" y="293077"/>
                </a:cubicBezTo>
                <a:lnTo>
                  <a:pt x="832338" y="281354"/>
                </a:lnTo>
                <a:cubicBezTo>
                  <a:pt x="878136" y="235558"/>
                  <a:pt x="830080" y="276622"/>
                  <a:pt x="890954" y="246185"/>
                </a:cubicBezTo>
                <a:cubicBezTo>
                  <a:pt x="981856" y="200734"/>
                  <a:pt x="872894" y="240482"/>
                  <a:pt x="961292" y="211016"/>
                </a:cubicBezTo>
                <a:cubicBezTo>
                  <a:pt x="1038356" y="133949"/>
                  <a:pt x="893437" y="271883"/>
                  <a:pt x="1055077" y="164123"/>
                </a:cubicBezTo>
                <a:cubicBezTo>
                  <a:pt x="1155862" y="96933"/>
                  <a:pt x="1028349" y="177487"/>
                  <a:pt x="1125415" y="128954"/>
                </a:cubicBezTo>
                <a:cubicBezTo>
                  <a:pt x="1138017" y="122653"/>
                  <a:pt x="1147710" y="111230"/>
                  <a:pt x="1160585" y="105508"/>
                </a:cubicBezTo>
                <a:cubicBezTo>
                  <a:pt x="1183169" y="95471"/>
                  <a:pt x="1210359" y="95771"/>
                  <a:pt x="1230923" y="82062"/>
                </a:cubicBezTo>
                <a:cubicBezTo>
                  <a:pt x="1242646" y="74247"/>
                  <a:pt x="1253217" y="64338"/>
                  <a:pt x="1266092" y="58616"/>
                </a:cubicBezTo>
                <a:cubicBezTo>
                  <a:pt x="1288677" y="48578"/>
                  <a:pt x="1312985" y="42985"/>
                  <a:pt x="1336431" y="35169"/>
                </a:cubicBezTo>
                <a:cubicBezTo>
                  <a:pt x="1364304" y="25878"/>
                  <a:pt x="1389054" y="16629"/>
                  <a:pt x="1418492" y="11723"/>
                </a:cubicBezTo>
                <a:cubicBezTo>
                  <a:pt x="1449568" y="6544"/>
                  <a:pt x="1481015" y="3908"/>
                  <a:pt x="1512277" y="0"/>
                </a:cubicBezTo>
                <a:cubicBezTo>
                  <a:pt x="1520275" y="286"/>
                  <a:pt x="1833096" y="1758"/>
                  <a:pt x="1934308" y="23446"/>
                </a:cubicBezTo>
                <a:cubicBezTo>
                  <a:pt x="1958474" y="28624"/>
                  <a:pt x="1980670" y="40897"/>
                  <a:pt x="2004646" y="46892"/>
                </a:cubicBezTo>
                <a:cubicBezTo>
                  <a:pt x="2020277" y="50800"/>
                  <a:pt x="2036106" y="53986"/>
                  <a:pt x="2051538" y="58616"/>
                </a:cubicBezTo>
                <a:cubicBezTo>
                  <a:pt x="2075210" y="65718"/>
                  <a:pt x="2098431" y="74247"/>
                  <a:pt x="2121877" y="82062"/>
                </a:cubicBezTo>
                <a:lnTo>
                  <a:pt x="2157046" y="93785"/>
                </a:lnTo>
                <a:cubicBezTo>
                  <a:pt x="2173712" y="143783"/>
                  <a:pt x="2156412" y="128954"/>
                  <a:pt x="2215662" y="128954"/>
                </a:cubicBezTo>
              </a:path>
            </a:pathLst>
          </a:cu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Freeform: Shape 7">
            <a:extLst>
              <a:ext uri="{FF2B5EF4-FFF2-40B4-BE49-F238E27FC236}">
                <a16:creationId xmlns:a16="http://schemas.microsoft.com/office/drawing/2014/main" id="{E54E2297-49F8-4E93-9BEC-A69F615DFD29}"/>
              </a:ext>
            </a:extLst>
          </p:cNvPr>
          <p:cNvSpPr/>
          <p:nvPr/>
        </p:nvSpPr>
        <p:spPr>
          <a:xfrm>
            <a:off x="5838092" y="1348154"/>
            <a:ext cx="762000" cy="527538"/>
          </a:xfrm>
          <a:custGeom>
            <a:avLst/>
            <a:gdLst>
              <a:gd name="connsiteX0" fmla="*/ 0 w 762000"/>
              <a:gd name="connsiteY0" fmla="*/ 0 h 527538"/>
              <a:gd name="connsiteX1" fmla="*/ 58616 w 762000"/>
              <a:gd name="connsiteY1" fmla="*/ 35169 h 527538"/>
              <a:gd name="connsiteX2" fmla="*/ 93785 w 762000"/>
              <a:gd name="connsiteY2" fmla="*/ 46892 h 527538"/>
              <a:gd name="connsiteX3" fmla="*/ 128954 w 762000"/>
              <a:gd name="connsiteY3" fmla="*/ 70338 h 527538"/>
              <a:gd name="connsiteX4" fmla="*/ 199293 w 762000"/>
              <a:gd name="connsiteY4" fmla="*/ 93784 h 527538"/>
              <a:gd name="connsiteX5" fmla="*/ 234462 w 762000"/>
              <a:gd name="connsiteY5" fmla="*/ 105508 h 527538"/>
              <a:gd name="connsiteX6" fmla="*/ 304800 w 762000"/>
              <a:gd name="connsiteY6" fmla="*/ 128954 h 527538"/>
              <a:gd name="connsiteX7" fmla="*/ 339970 w 762000"/>
              <a:gd name="connsiteY7" fmla="*/ 140677 h 527538"/>
              <a:gd name="connsiteX8" fmla="*/ 445477 w 762000"/>
              <a:gd name="connsiteY8" fmla="*/ 211015 h 527538"/>
              <a:gd name="connsiteX9" fmla="*/ 480646 w 762000"/>
              <a:gd name="connsiteY9" fmla="*/ 234461 h 527538"/>
              <a:gd name="connsiteX10" fmla="*/ 539262 w 762000"/>
              <a:gd name="connsiteY10" fmla="*/ 281354 h 527538"/>
              <a:gd name="connsiteX11" fmla="*/ 597877 w 762000"/>
              <a:gd name="connsiteY11" fmla="*/ 328246 h 527538"/>
              <a:gd name="connsiteX12" fmla="*/ 656493 w 762000"/>
              <a:gd name="connsiteY12" fmla="*/ 375138 h 527538"/>
              <a:gd name="connsiteX13" fmla="*/ 726831 w 762000"/>
              <a:gd name="connsiteY13" fmla="*/ 480646 h 527538"/>
              <a:gd name="connsiteX14" fmla="*/ 762000 w 762000"/>
              <a:gd name="connsiteY14" fmla="*/ 527538 h 5275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762000" h="527538">
                <a:moveTo>
                  <a:pt x="0" y="0"/>
                </a:moveTo>
                <a:cubicBezTo>
                  <a:pt x="19539" y="11723"/>
                  <a:pt x="38236" y="24979"/>
                  <a:pt x="58616" y="35169"/>
                </a:cubicBezTo>
                <a:cubicBezTo>
                  <a:pt x="69669" y="40695"/>
                  <a:pt x="82732" y="41366"/>
                  <a:pt x="93785" y="46892"/>
                </a:cubicBezTo>
                <a:cubicBezTo>
                  <a:pt x="106387" y="53193"/>
                  <a:pt x="116079" y="64616"/>
                  <a:pt x="128954" y="70338"/>
                </a:cubicBezTo>
                <a:cubicBezTo>
                  <a:pt x="151538" y="80375"/>
                  <a:pt x="175847" y="85968"/>
                  <a:pt x="199293" y="93784"/>
                </a:cubicBezTo>
                <a:lnTo>
                  <a:pt x="234462" y="105508"/>
                </a:lnTo>
                <a:lnTo>
                  <a:pt x="304800" y="128954"/>
                </a:lnTo>
                <a:lnTo>
                  <a:pt x="339970" y="140677"/>
                </a:lnTo>
                <a:lnTo>
                  <a:pt x="445477" y="211015"/>
                </a:lnTo>
                <a:cubicBezTo>
                  <a:pt x="457200" y="218830"/>
                  <a:pt x="470683" y="224498"/>
                  <a:pt x="480646" y="234461"/>
                </a:cubicBezTo>
                <a:cubicBezTo>
                  <a:pt x="514056" y="267871"/>
                  <a:pt x="494896" y="251777"/>
                  <a:pt x="539262" y="281354"/>
                </a:cubicBezTo>
                <a:cubicBezTo>
                  <a:pt x="606455" y="382143"/>
                  <a:pt x="516985" y="263532"/>
                  <a:pt x="597877" y="328246"/>
                </a:cubicBezTo>
                <a:cubicBezTo>
                  <a:pt x="673628" y="388847"/>
                  <a:pt x="568093" y="345672"/>
                  <a:pt x="656493" y="375138"/>
                </a:cubicBezTo>
                <a:lnTo>
                  <a:pt x="726831" y="480646"/>
                </a:lnTo>
                <a:cubicBezTo>
                  <a:pt x="753342" y="520413"/>
                  <a:pt x="740314" y="505852"/>
                  <a:pt x="762000" y="527538"/>
                </a:cubicBezTo>
              </a:path>
            </a:pathLst>
          </a:cu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Freeform: Shape 8">
            <a:extLst>
              <a:ext uri="{FF2B5EF4-FFF2-40B4-BE49-F238E27FC236}">
                <a16:creationId xmlns:a16="http://schemas.microsoft.com/office/drawing/2014/main" id="{34E45354-80A3-4551-819E-95AF576AF6CD}"/>
              </a:ext>
            </a:extLst>
          </p:cNvPr>
          <p:cNvSpPr/>
          <p:nvPr/>
        </p:nvSpPr>
        <p:spPr>
          <a:xfrm>
            <a:off x="3938954" y="3364523"/>
            <a:ext cx="2967402" cy="1266092"/>
          </a:xfrm>
          <a:custGeom>
            <a:avLst/>
            <a:gdLst>
              <a:gd name="connsiteX0" fmla="*/ 0 w 2967402"/>
              <a:gd name="connsiteY0" fmla="*/ 574431 h 1266092"/>
              <a:gd name="connsiteX1" fmla="*/ 117231 w 2967402"/>
              <a:gd name="connsiteY1" fmla="*/ 691662 h 1266092"/>
              <a:gd name="connsiteX2" fmla="*/ 164123 w 2967402"/>
              <a:gd name="connsiteY2" fmla="*/ 750277 h 1266092"/>
              <a:gd name="connsiteX3" fmla="*/ 222738 w 2967402"/>
              <a:gd name="connsiteY3" fmla="*/ 785446 h 1266092"/>
              <a:gd name="connsiteX4" fmla="*/ 293077 w 2967402"/>
              <a:gd name="connsiteY4" fmla="*/ 832339 h 1266092"/>
              <a:gd name="connsiteX5" fmla="*/ 328246 w 2967402"/>
              <a:gd name="connsiteY5" fmla="*/ 879231 h 1266092"/>
              <a:gd name="connsiteX6" fmla="*/ 386861 w 2967402"/>
              <a:gd name="connsiteY6" fmla="*/ 902677 h 1266092"/>
              <a:gd name="connsiteX7" fmla="*/ 480646 w 2967402"/>
              <a:gd name="connsiteY7" fmla="*/ 949569 h 1266092"/>
              <a:gd name="connsiteX8" fmla="*/ 515815 w 2967402"/>
              <a:gd name="connsiteY8" fmla="*/ 984739 h 1266092"/>
              <a:gd name="connsiteX9" fmla="*/ 574431 w 2967402"/>
              <a:gd name="connsiteY9" fmla="*/ 1008185 h 1266092"/>
              <a:gd name="connsiteX10" fmla="*/ 668215 w 2967402"/>
              <a:gd name="connsiteY10" fmla="*/ 1043354 h 1266092"/>
              <a:gd name="connsiteX11" fmla="*/ 715108 w 2967402"/>
              <a:gd name="connsiteY11" fmla="*/ 1066800 h 1266092"/>
              <a:gd name="connsiteX12" fmla="*/ 773723 w 2967402"/>
              <a:gd name="connsiteY12" fmla="*/ 1090246 h 1266092"/>
              <a:gd name="connsiteX13" fmla="*/ 820615 w 2967402"/>
              <a:gd name="connsiteY13" fmla="*/ 1113692 h 1266092"/>
              <a:gd name="connsiteX14" fmla="*/ 937846 w 2967402"/>
              <a:gd name="connsiteY14" fmla="*/ 1137139 h 1266092"/>
              <a:gd name="connsiteX15" fmla="*/ 1066800 w 2967402"/>
              <a:gd name="connsiteY15" fmla="*/ 1184031 h 1266092"/>
              <a:gd name="connsiteX16" fmla="*/ 1125415 w 2967402"/>
              <a:gd name="connsiteY16" fmla="*/ 1195754 h 1266092"/>
              <a:gd name="connsiteX17" fmla="*/ 1172308 w 2967402"/>
              <a:gd name="connsiteY17" fmla="*/ 1207477 h 1266092"/>
              <a:gd name="connsiteX18" fmla="*/ 1207477 w 2967402"/>
              <a:gd name="connsiteY18" fmla="*/ 1219200 h 1266092"/>
              <a:gd name="connsiteX19" fmla="*/ 1301261 w 2967402"/>
              <a:gd name="connsiteY19" fmla="*/ 1230923 h 1266092"/>
              <a:gd name="connsiteX20" fmla="*/ 1336431 w 2967402"/>
              <a:gd name="connsiteY20" fmla="*/ 1242646 h 1266092"/>
              <a:gd name="connsiteX21" fmla="*/ 1535723 w 2967402"/>
              <a:gd name="connsiteY21" fmla="*/ 1266092 h 1266092"/>
              <a:gd name="connsiteX22" fmla="*/ 2028092 w 2967402"/>
              <a:gd name="connsiteY22" fmla="*/ 1254369 h 1266092"/>
              <a:gd name="connsiteX23" fmla="*/ 2098431 w 2967402"/>
              <a:gd name="connsiteY23" fmla="*/ 1242646 h 1266092"/>
              <a:gd name="connsiteX24" fmla="*/ 2145323 w 2967402"/>
              <a:gd name="connsiteY24" fmla="*/ 1230923 h 1266092"/>
              <a:gd name="connsiteX25" fmla="*/ 2309446 w 2967402"/>
              <a:gd name="connsiteY25" fmla="*/ 1160585 h 1266092"/>
              <a:gd name="connsiteX26" fmla="*/ 2356338 w 2967402"/>
              <a:gd name="connsiteY26" fmla="*/ 1125415 h 1266092"/>
              <a:gd name="connsiteX27" fmla="*/ 2391508 w 2967402"/>
              <a:gd name="connsiteY27" fmla="*/ 1113692 h 1266092"/>
              <a:gd name="connsiteX28" fmla="*/ 2450123 w 2967402"/>
              <a:gd name="connsiteY28" fmla="*/ 1078523 h 1266092"/>
              <a:gd name="connsiteX29" fmla="*/ 2543908 w 2967402"/>
              <a:gd name="connsiteY29" fmla="*/ 1019908 h 1266092"/>
              <a:gd name="connsiteX30" fmla="*/ 2614246 w 2967402"/>
              <a:gd name="connsiteY30" fmla="*/ 961292 h 1266092"/>
              <a:gd name="connsiteX31" fmla="*/ 2637692 w 2967402"/>
              <a:gd name="connsiteY31" fmla="*/ 926123 h 1266092"/>
              <a:gd name="connsiteX32" fmla="*/ 2743200 w 2967402"/>
              <a:gd name="connsiteY32" fmla="*/ 832339 h 1266092"/>
              <a:gd name="connsiteX33" fmla="*/ 2778369 w 2967402"/>
              <a:gd name="connsiteY33" fmla="*/ 785446 h 1266092"/>
              <a:gd name="connsiteX34" fmla="*/ 2848708 w 2967402"/>
              <a:gd name="connsiteY34" fmla="*/ 691662 h 1266092"/>
              <a:gd name="connsiteX35" fmla="*/ 2895600 w 2967402"/>
              <a:gd name="connsiteY35" fmla="*/ 586154 h 1266092"/>
              <a:gd name="connsiteX36" fmla="*/ 2907323 w 2967402"/>
              <a:gd name="connsiteY36" fmla="*/ 539262 h 1266092"/>
              <a:gd name="connsiteX37" fmla="*/ 2919046 w 2967402"/>
              <a:gd name="connsiteY37" fmla="*/ 504092 h 1266092"/>
              <a:gd name="connsiteX38" fmla="*/ 2942492 w 2967402"/>
              <a:gd name="connsiteY38" fmla="*/ 410308 h 1266092"/>
              <a:gd name="connsiteX39" fmla="*/ 2965938 w 2967402"/>
              <a:gd name="connsiteY39" fmla="*/ 316523 h 1266092"/>
              <a:gd name="connsiteX40" fmla="*/ 2965938 w 2967402"/>
              <a:gd name="connsiteY40" fmla="*/ 0 h 12660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Lst>
            <a:rect l="l" t="t" r="r" b="b"/>
            <a:pathLst>
              <a:path w="2967402" h="1266092">
                <a:moveTo>
                  <a:pt x="0" y="574431"/>
                </a:moveTo>
                <a:cubicBezTo>
                  <a:pt x="175196" y="784667"/>
                  <a:pt x="-47664" y="526767"/>
                  <a:pt x="117231" y="691662"/>
                </a:cubicBezTo>
                <a:cubicBezTo>
                  <a:pt x="134924" y="709355"/>
                  <a:pt x="145422" y="733654"/>
                  <a:pt x="164123" y="750277"/>
                </a:cubicBezTo>
                <a:cubicBezTo>
                  <a:pt x="181153" y="765415"/>
                  <a:pt x="203515" y="773213"/>
                  <a:pt x="222738" y="785446"/>
                </a:cubicBezTo>
                <a:cubicBezTo>
                  <a:pt x="246512" y="800575"/>
                  <a:pt x="272016" y="813618"/>
                  <a:pt x="293077" y="832339"/>
                </a:cubicBezTo>
                <a:cubicBezTo>
                  <a:pt x="307680" y="845320"/>
                  <a:pt x="312615" y="867508"/>
                  <a:pt x="328246" y="879231"/>
                </a:cubicBezTo>
                <a:cubicBezTo>
                  <a:pt x="345081" y="891857"/>
                  <a:pt x="368039" y="893266"/>
                  <a:pt x="386861" y="902677"/>
                </a:cubicBezTo>
                <a:cubicBezTo>
                  <a:pt x="527337" y="972914"/>
                  <a:pt x="277821" y="868439"/>
                  <a:pt x="480646" y="949569"/>
                </a:cubicBezTo>
                <a:cubicBezTo>
                  <a:pt x="492369" y="961292"/>
                  <a:pt x="501756" y="975952"/>
                  <a:pt x="515815" y="984739"/>
                </a:cubicBezTo>
                <a:cubicBezTo>
                  <a:pt x="533660" y="995892"/>
                  <a:pt x="554727" y="1000796"/>
                  <a:pt x="574431" y="1008185"/>
                </a:cubicBezTo>
                <a:cubicBezTo>
                  <a:pt x="636302" y="1031386"/>
                  <a:pt x="586652" y="1007104"/>
                  <a:pt x="668215" y="1043354"/>
                </a:cubicBezTo>
                <a:cubicBezTo>
                  <a:pt x="684185" y="1050452"/>
                  <a:pt x="699138" y="1059702"/>
                  <a:pt x="715108" y="1066800"/>
                </a:cubicBezTo>
                <a:cubicBezTo>
                  <a:pt x="734338" y="1075346"/>
                  <a:pt x="754493" y="1081699"/>
                  <a:pt x="773723" y="1090246"/>
                </a:cubicBezTo>
                <a:cubicBezTo>
                  <a:pt x="789692" y="1097344"/>
                  <a:pt x="803812" y="1108891"/>
                  <a:pt x="820615" y="1113692"/>
                </a:cubicBezTo>
                <a:cubicBezTo>
                  <a:pt x="858933" y="1124640"/>
                  <a:pt x="900845" y="1122339"/>
                  <a:pt x="937846" y="1137139"/>
                </a:cubicBezTo>
                <a:cubicBezTo>
                  <a:pt x="968150" y="1149261"/>
                  <a:pt x="1036697" y="1178010"/>
                  <a:pt x="1066800" y="1184031"/>
                </a:cubicBezTo>
                <a:cubicBezTo>
                  <a:pt x="1086338" y="1187939"/>
                  <a:pt x="1105964" y="1191432"/>
                  <a:pt x="1125415" y="1195754"/>
                </a:cubicBezTo>
                <a:cubicBezTo>
                  <a:pt x="1141143" y="1199249"/>
                  <a:pt x="1156816" y="1203051"/>
                  <a:pt x="1172308" y="1207477"/>
                </a:cubicBezTo>
                <a:cubicBezTo>
                  <a:pt x="1184190" y="1210872"/>
                  <a:pt x="1195319" y="1216989"/>
                  <a:pt x="1207477" y="1219200"/>
                </a:cubicBezTo>
                <a:cubicBezTo>
                  <a:pt x="1238473" y="1224836"/>
                  <a:pt x="1270000" y="1227015"/>
                  <a:pt x="1301261" y="1230923"/>
                </a:cubicBezTo>
                <a:cubicBezTo>
                  <a:pt x="1312984" y="1234831"/>
                  <a:pt x="1324368" y="1239965"/>
                  <a:pt x="1336431" y="1242646"/>
                </a:cubicBezTo>
                <a:cubicBezTo>
                  <a:pt x="1401574" y="1257122"/>
                  <a:pt x="1469840" y="1260103"/>
                  <a:pt x="1535723" y="1266092"/>
                </a:cubicBezTo>
                <a:lnTo>
                  <a:pt x="2028092" y="1254369"/>
                </a:lnTo>
                <a:cubicBezTo>
                  <a:pt x="2051841" y="1253379"/>
                  <a:pt x="2075123" y="1247308"/>
                  <a:pt x="2098431" y="1242646"/>
                </a:cubicBezTo>
                <a:cubicBezTo>
                  <a:pt x="2114230" y="1239486"/>
                  <a:pt x="2129891" y="1235553"/>
                  <a:pt x="2145323" y="1230923"/>
                </a:cubicBezTo>
                <a:cubicBezTo>
                  <a:pt x="2195625" y="1215832"/>
                  <a:pt x="2268785" y="1191082"/>
                  <a:pt x="2309446" y="1160585"/>
                </a:cubicBezTo>
                <a:cubicBezTo>
                  <a:pt x="2325077" y="1148862"/>
                  <a:pt x="2339374" y="1135109"/>
                  <a:pt x="2356338" y="1125415"/>
                </a:cubicBezTo>
                <a:cubicBezTo>
                  <a:pt x="2367067" y="1119284"/>
                  <a:pt x="2380455" y="1119218"/>
                  <a:pt x="2391508" y="1113692"/>
                </a:cubicBezTo>
                <a:cubicBezTo>
                  <a:pt x="2411888" y="1103502"/>
                  <a:pt x="2431164" y="1091162"/>
                  <a:pt x="2450123" y="1078523"/>
                </a:cubicBezTo>
                <a:cubicBezTo>
                  <a:pt x="2541430" y="1017652"/>
                  <a:pt x="2452317" y="1065702"/>
                  <a:pt x="2543908" y="1019908"/>
                </a:cubicBezTo>
                <a:cubicBezTo>
                  <a:pt x="2601030" y="934225"/>
                  <a:pt x="2525005" y="1035660"/>
                  <a:pt x="2614246" y="961292"/>
                </a:cubicBezTo>
                <a:cubicBezTo>
                  <a:pt x="2625070" y="952272"/>
                  <a:pt x="2628332" y="936653"/>
                  <a:pt x="2637692" y="926123"/>
                </a:cubicBezTo>
                <a:cubicBezTo>
                  <a:pt x="2696092" y="860423"/>
                  <a:pt x="2689748" y="867974"/>
                  <a:pt x="2743200" y="832339"/>
                </a:cubicBezTo>
                <a:cubicBezTo>
                  <a:pt x="2754923" y="816708"/>
                  <a:pt x="2767164" y="801453"/>
                  <a:pt x="2778369" y="785446"/>
                </a:cubicBezTo>
                <a:cubicBezTo>
                  <a:pt x="2840227" y="697077"/>
                  <a:pt x="2801870" y="738498"/>
                  <a:pt x="2848708" y="691662"/>
                </a:cubicBezTo>
                <a:cubicBezTo>
                  <a:pt x="2876609" y="607957"/>
                  <a:pt x="2858445" y="641887"/>
                  <a:pt x="2895600" y="586154"/>
                </a:cubicBezTo>
                <a:cubicBezTo>
                  <a:pt x="2899508" y="570523"/>
                  <a:pt x="2902897" y="554754"/>
                  <a:pt x="2907323" y="539262"/>
                </a:cubicBezTo>
                <a:cubicBezTo>
                  <a:pt x="2910718" y="527380"/>
                  <a:pt x="2915795" y="516014"/>
                  <a:pt x="2919046" y="504092"/>
                </a:cubicBezTo>
                <a:cubicBezTo>
                  <a:pt x="2927524" y="473004"/>
                  <a:pt x="2932302" y="440878"/>
                  <a:pt x="2942492" y="410308"/>
                </a:cubicBezTo>
                <a:cubicBezTo>
                  <a:pt x="2952348" y="380740"/>
                  <a:pt x="2964962" y="347744"/>
                  <a:pt x="2965938" y="316523"/>
                </a:cubicBezTo>
                <a:cubicBezTo>
                  <a:pt x="2969233" y="211067"/>
                  <a:pt x="2965938" y="105508"/>
                  <a:pt x="2965938" y="0"/>
                </a:cubicBezTo>
              </a:path>
            </a:pathLst>
          </a:cu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Freeform: Shape 9">
            <a:extLst>
              <a:ext uri="{FF2B5EF4-FFF2-40B4-BE49-F238E27FC236}">
                <a16:creationId xmlns:a16="http://schemas.microsoft.com/office/drawing/2014/main" id="{07D4A933-B0EE-4A3C-A070-095D9EE04188}"/>
              </a:ext>
            </a:extLst>
          </p:cNvPr>
          <p:cNvSpPr/>
          <p:nvPr/>
        </p:nvSpPr>
        <p:spPr>
          <a:xfrm>
            <a:off x="6752492" y="2250831"/>
            <a:ext cx="130152" cy="738554"/>
          </a:xfrm>
          <a:custGeom>
            <a:avLst/>
            <a:gdLst>
              <a:gd name="connsiteX0" fmla="*/ 0 w 130152"/>
              <a:gd name="connsiteY0" fmla="*/ 0 h 738554"/>
              <a:gd name="connsiteX1" fmla="*/ 35170 w 130152"/>
              <a:gd name="connsiteY1" fmla="*/ 93784 h 738554"/>
              <a:gd name="connsiteX2" fmla="*/ 58616 w 130152"/>
              <a:gd name="connsiteY2" fmla="*/ 175846 h 738554"/>
              <a:gd name="connsiteX3" fmla="*/ 70339 w 130152"/>
              <a:gd name="connsiteY3" fmla="*/ 257907 h 738554"/>
              <a:gd name="connsiteX4" fmla="*/ 82062 w 130152"/>
              <a:gd name="connsiteY4" fmla="*/ 304800 h 738554"/>
              <a:gd name="connsiteX5" fmla="*/ 93785 w 130152"/>
              <a:gd name="connsiteY5" fmla="*/ 398584 h 738554"/>
              <a:gd name="connsiteX6" fmla="*/ 105508 w 130152"/>
              <a:gd name="connsiteY6" fmla="*/ 480646 h 738554"/>
              <a:gd name="connsiteX7" fmla="*/ 117231 w 130152"/>
              <a:gd name="connsiteY7" fmla="*/ 586154 h 738554"/>
              <a:gd name="connsiteX8" fmla="*/ 128954 w 130152"/>
              <a:gd name="connsiteY8" fmla="*/ 633046 h 738554"/>
              <a:gd name="connsiteX9" fmla="*/ 128954 w 130152"/>
              <a:gd name="connsiteY9" fmla="*/ 738554 h 7385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30152" h="738554">
                <a:moveTo>
                  <a:pt x="0" y="0"/>
                </a:moveTo>
                <a:cubicBezTo>
                  <a:pt x="12380" y="30950"/>
                  <a:pt x="25984" y="61635"/>
                  <a:pt x="35170" y="93784"/>
                </a:cubicBezTo>
                <a:cubicBezTo>
                  <a:pt x="64619" y="196852"/>
                  <a:pt x="30502" y="91503"/>
                  <a:pt x="58616" y="175846"/>
                </a:cubicBezTo>
                <a:cubicBezTo>
                  <a:pt x="62524" y="203200"/>
                  <a:pt x="65396" y="230721"/>
                  <a:pt x="70339" y="257907"/>
                </a:cubicBezTo>
                <a:cubicBezTo>
                  <a:pt x="73221" y="273759"/>
                  <a:pt x="79413" y="288907"/>
                  <a:pt x="82062" y="304800"/>
                </a:cubicBezTo>
                <a:cubicBezTo>
                  <a:pt x="87241" y="335876"/>
                  <a:pt x="89621" y="367356"/>
                  <a:pt x="93785" y="398584"/>
                </a:cubicBezTo>
                <a:cubicBezTo>
                  <a:pt x="97437" y="425973"/>
                  <a:pt x="102081" y="453228"/>
                  <a:pt x="105508" y="480646"/>
                </a:cubicBezTo>
                <a:cubicBezTo>
                  <a:pt x="109897" y="515759"/>
                  <a:pt x="111850" y="551180"/>
                  <a:pt x="117231" y="586154"/>
                </a:cubicBezTo>
                <a:cubicBezTo>
                  <a:pt x="119681" y="602078"/>
                  <a:pt x="127718" y="616982"/>
                  <a:pt x="128954" y="633046"/>
                </a:cubicBezTo>
                <a:cubicBezTo>
                  <a:pt x="131651" y="668112"/>
                  <a:pt x="128954" y="703385"/>
                  <a:pt x="128954" y="738554"/>
                </a:cubicBezTo>
              </a:path>
            </a:pathLst>
          </a:cu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Freeform: Shape 10">
            <a:extLst>
              <a:ext uri="{FF2B5EF4-FFF2-40B4-BE49-F238E27FC236}">
                <a16:creationId xmlns:a16="http://schemas.microsoft.com/office/drawing/2014/main" id="{90DD55A4-8F18-4789-AB78-594B3D17A396}"/>
              </a:ext>
            </a:extLst>
          </p:cNvPr>
          <p:cNvSpPr/>
          <p:nvPr/>
        </p:nvSpPr>
        <p:spPr>
          <a:xfrm>
            <a:off x="3575538" y="3223846"/>
            <a:ext cx="46893" cy="351692"/>
          </a:xfrm>
          <a:custGeom>
            <a:avLst/>
            <a:gdLst>
              <a:gd name="connsiteX0" fmla="*/ 0 w 46893"/>
              <a:gd name="connsiteY0" fmla="*/ 0 h 351692"/>
              <a:gd name="connsiteX1" fmla="*/ 35170 w 46893"/>
              <a:gd name="connsiteY1" fmla="*/ 328246 h 351692"/>
              <a:gd name="connsiteX2" fmla="*/ 46893 w 46893"/>
              <a:gd name="connsiteY2" fmla="*/ 351692 h 351692"/>
            </a:gdLst>
            <a:ahLst/>
            <a:cxnLst>
              <a:cxn ang="0">
                <a:pos x="connsiteX0" y="connsiteY0"/>
              </a:cxn>
              <a:cxn ang="0">
                <a:pos x="connsiteX1" y="connsiteY1"/>
              </a:cxn>
              <a:cxn ang="0">
                <a:pos x="connsiteX2" y="connsiteY2"/>
              </a:cxn>
            </a:cxnLst>
            <a:rect l="l" t="t" r="r" b="b"/>
            <a:pathLst>
              <a:path w="46893" h="351692">
                <a:moveTo>
                  <a:pt x="0" y="0"/>
                </a:moveTo>
                <a:cubicBezTo>
                  <a:pt x="1885" y="37699"/>
                  <a:pt x="-2541" y="252825"/>
                  <a:pt x="35170" y="328246"/>
                </a:cubicBezTo>
                <a:lnTo>
                  <a:pt x="46893" y="351692"/>
                </a:lnTo>
              </a:path>
            </a:pathLst>
          </a:cu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Rectangle 11">
            <a:extLst>
              <a:ext uri="{FF2B5EF4-FFF2-40B4-BE49-F238E27FC236}">
                <a16:creationId xmlns:a16="http://schemas.microsoft.com/office/drawing/2014/main" id="{CD7BC823-C42E-47CC-A1C8-9BD28F24B1C3}"/>
              </a:ext>
            </a:extLst>
          </p:cNvPr>
          <p:cNvSpPr/>
          <p:nvPr/>
        </p:nvSpPr>
        <p:spPr>
          <a:xfrm rot="18461506" flipH="1" flipV="1">
            <a:off x="4158929" y="594926"/>
            <a:ext cx="358827" cy="998852"/>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Rectangle 12">
            <a:extLst>
              <a:ext uri="{FF2B5EF4-FFF2-40B4-BE49-F238E27FC236}">
                <a16:creationId xmlns:a16="http://schemas.microsoft.com/office/drawing/2014/main" id="{5A866727-F423-4C0A-820F-C242385B0195}"/>
              </a:ext>
            </a:extLst>
          </p:cNvPr>
          <p:cNvSpPr/>
          <p:nvPr/>
        </p:nvSpPr>
        <p:spPr>
          <a:xfrm rot="19572341">
            <a:off x="4518600" y="344499"/>
            <a:ext cx="339002" cy="1022659"/>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Rectangle 13">
            <a:extLst>
              <a:ext uri="{FF2B5EF4-FFF2-40B4-BE49-F238E27FC236}">
                <a16:creationId xmlns:a16="http://schemas.microsoft.com/office/drawing/2014/main" id="{2668A695-1CE2-41F7-AE49-A3D9AA35402F}"/>
              </a:ext>
            </a:extLst>
          </p:cNvPr>
          <p:cNvSpPr/>
          <p:nvPr/>
        </p:nvSpPr>
        <p:spPr>
          <a:xfrm rot="5078082" flipH="1" flipV="1">
            <a:off x="4621916" y="546229"/>
            <a:ext cx="1006282" cy="390941"/>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5" name="Freeform: Shape 14">
            <a:extLst>
              <a:ext uri="{FF2B5EF4-FFF2-40B4-BE49-F238E27FC236}">
                <a16:creationId xmlns:a16="http://schemas.microsoft.com/office/drawing/2014/main" id="{81595C8F-2622-44EE-B3AC-EA5AF2BC15B3}"/>
              </a:ext>
            </a:extLst>
          </p:cNvPr>
          <p:cNvSpPr/>
          <p:nvPr/>
        </p:nvSpPr>
        <p:spPr>
          <a:xfrm>
            <a:off x="8437749" y="574401"/>
            <a:ext cx="599863" cy="890954"/>
          </a:xfrm>
          <a:custGeom>
            <a:avLst/>
            <a:gdLst>
              <a:gd name="connsiteX0" fmla="*/ 152466 w 599863"/>
              <a:gd name="connsiteY0" fmla="*/ 574431 h 890954"/>
              <a:gd name="connsiteX1" fmla="*/ 105574 w 599863"/>
              <a:gd name="connsiteY1" fmla="*/ 515815 h 890954"/>
              <a:gd name="connsiteX2" fmla="*/ 82128 w 599863"/>
              <a:gd name="connsiteY2" fmla="*/ 445477 h 890954"/>
              <a:gd name="connsiteX3" fmla="*/ 70405 w 599863"/>
              <a:gd name="connsiteY3" fmla="*/ 410308 h 890954"/>
              <a:gd name="connsiteX4" fmla="*/ 58682 w 599863"/>
              <a:gd name="connsiteY4" fmla="*/ 375138 h 890954"/>
              <a:gd name="connsiteX5" fmla="*/ 35235 w 599863"/>
              <a:gd name="connsiteY5" fmla="*/ 328246 h 890954"/>
              <a:gd name="connsiteX6" fmla="*/ 66 w 599863"/>
              <a:gd name="connsiteY6" fmla="*/ 211015 h 890954"/>
              <a:gd name="connsiteX7" fmla="*/ 46959 w 599863"/>
              <a:gd name="connsiteY7" fmla="*/ 35169 h 890954"/>
              <a:gd name="connsiteX8" fmla="*/ 117297 w 599863"/>
              <a:gd name="connsiteY8" fmla="*/ 11723 h 890954"/>
              <a:gd name="connsiteX9" fmla="*/ 152466 w 599863"/>
              <a:gd name="connsiteY9" fmla="*/ 0 h 890954"/>
              <a:gd name="connsiteX10" fmla="*/ 293143 w 599863"/>
              <a:gd name="connsiteY10" fmla="*/ 23446 h 890954"/>
              <a:gd name="connsiteX11" fmla="*/ 328312 w 599863"/>
              <a:gd name="connsiteY11" fmla="*/ 46892 h 890954"/>
              <a:gd name="connsiteX12" fmla="*/ 351759 w 599863"/>
              <a:gd name="connsiteY12" fmla="*/ 82061 h 890954"/>
              <a:gd name="connsiteX13" fmla="*/ 363482 w 599863"/>
              <a:gd name="connsiteY13" fmla="*/ 117231 h 890954"/>
              <a:gd name="connsiteX14" fmla="*/ 410374 w 599863"/>
              <a:gd name="connsiteY14" fmla="*/ 187569 h 890954"/>
              <a:gd name="connsiteX15" fmla="*/ 433820 w 599863"/>
              <a:gd name="connsiteY15" fmla="*/ 257908 h 890954"/>
              <a:gd name="connsiteX16" fmla="*/ 445543 w 599863"/>
              <a:gd name="connsiteY16" fmla="*/ 304800 h 890954"/>
              <a:gd name="connsiteX17" fmla="*/ 468989 w 599863"/>
              <a:gd name="connsiteY17" fmla="*/ 375138 h 890954"/>
              <a:gd name="connsiteX18" fmla="*/ 480712 w 599863"/>
              <a:gd name="connsiteY18" fmla="*/ 410308 h 890954"/>
              <a:gd name="connsiteX19" fmla="*/ 504159 w 599863"/>
              <a:gd name="connsiteY19" fmla="*/ 504092 h 890954"/>
              <a:gd name="connsiteX20" fmla="*/ 527605 w 599863"/>
              <a:gd name="connsiteY20" fmla="*/ 574431 h 890954"/>
              <a:gd name="connsiteX21" fmla="*/ 539328 w 599863"/>
              <a:gd name="connsiteY21" fmla="*/ 609600 h 890954"/>
              <a:gd name="connsiteX22" fmla="*/ 586220 w 599863"/>
              <a:gd name="connsiteY22" fmla="*/ 679938 h 890954"/>
              <a:gd name="connsiteX23" fmla="*/ 597943 w 599863"/>
              <a:gd name="connsiteY23" fmla="*/ 715108 h 890954"/>
              <a:gd name="connsiteX24" fmla="*/ 527605 w 599863"/>
              <a:gd name="connsiteY24" fmla="*/ 762000 h 890954"/>
              <a:gd name="connsiteX25" fmla="*/ 457266 w 599863"/>
              <a:gd name="connsiteY25" fmla="*/ 797169 h 890954"/>
              <a:gd name="connsiteX26" fmla="*/ 433820 w 599863"/>
              <a:gd name="connsiteY26" fmla="*/ 832338 h 890954"/>
              <a:gd name="connsiteX27" fmla="*/ 398651 w 599863"/>
              <a:gd name="connsiteY27" fmla="*/ 844061 h 890954"/>
              <a:gd name="connsiteX28" fmla="*/ 386928 w 599863"/>
              <a:gd name="connsiteY28" fmla="*/ 879231 h 890954"/>
              <a:gd name="connsiteX29" fmla="*/ 351759 w 599863"/>
              <a:gd name="connsiteY29" fmla="*/ 890954 h 8909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99863" h="890954">
                <a:moveTo>
                  <a:pt x="152466" y="574431"/>
                </a:moveTo>
                <a:cubicBezTo>
                  <a:pt x="136835" y="554892"/>
                  <a:pt x="117556" y="537781"/>
                  <a:pt x="105574" y="515815"/>
                </a:cubicBezTo>
                <a:cubicBezTo>
                  <a:pt x="93740" y="494118"/>
                  <a:pt x="89943" y="468923"/>
                  <a:pt x="82128" y="445477"/>
                </a:cubicBezTo>
                <a:lnTo>
                  <a:pt x="70405" y="410308"/>
                </a:lnTo>
                <a:cubicBezTo>
                  <a:pt x="66497" y="398585"/>
                  <a:pt x="64209" y="386191"/>
                  <a:pt x="58682" y="375138"/>
                </a:cubicBezTo>
                <a:cubicBezTo>
                  <a:pt x="50866" y="359507"/>
                  <a:pt x="41725" y="344472"/>
                  <a:pt x="35235" y="328246"/>
                </a:cubicBezTo>
                <a:cubicBezTo>
                  <a:pt x="16208" y="280679"/>
                  <a:pt x="11581" y="257074"/>
                  <a:pt x="66" y="211015"/>
                </a:cubicBezTo>
                <a:cubicBezTo>
                  <a:pt x="5622" y="144339"/>
                  <a:pt x="-18826" y="71716"/>
                  <a:pt x="46959" y="35169"/>
                </a:cubicBezTo>
                <a:cubicBezTo>
                  <a:pt x="68563" y="23167"/>
                  <a:pt x="93851" y="19538"/>
                  <a:pt x="117297" y="11723"/>
                </a:cubicBezTo>
                <a:lnTo>
                  <a:pt x="152466" y="0"/>
                </a:lnTo>
                <a:cubicBezTo>
                  <a:pt x="173146" y="2585"/>
                  <a:pt x="261249" y="9777"/>
                  <a:pt x="293143" y="23446"/>
                </a:cubicBezTo>
                <a:cubicBezTo>
                  <a:pt x="306093" y="28996"/>
                  <a:pt x="316589" y="39077"/>
                  <a:pt x="328312" y="46892"/>
                </a:cubicBezTo>
                <a:cubicBezTo>
                  <a:pt x="336128" y="58615"/>
                  <a:pt x="345458" y="69459"/>
                  <a:pt x="351759" y="82061"/>
                </a:cubicBezTo>
                <a:cubicBezTo>
                  <a:pt x="357285" y="93114"/>
                  <a:pt x="357481" y="106429"/>
                  <a:pt x="363482" y="117231"/>
                </a:cubicBezTo>
                <a:cubicBezTo>
                  <a:pt x="377167" y="141864"/>
                  <a:pt x="401463" y="160836"/>
                  <a:pt x="410374" y="187569"/>
                </a:cubicBezTo>
                <a:cubicBezTo>
                  <a:pt x="418189" y="211015"/>
                  <a:pt x="427826" y="233931"/>
                  <a:pt x="433820" y="257908"/>
                </a:cubicBezTo>
                <a:cubicBezTo>
                  <a:pt x="437728" y="273539"/>
                  <a:pt x="440913" y="289368"/>
                  <a:pt x="445543" y="304800"/>
                </a:cubicBezTo>
                <a:cubicBezTo>
                  <a:pt x="452645" y="328472"/>
                  <a:pt x="461174" y="351692"/>
                  <a:pt x="468989" y="375138"/>
                </a:cubicBezTo>
                <a:cubicBezTo>
                  <a:pt x="472897" y="386861"/>
                  <a:pt x="477715" y="398320"/>
                  <a:pt x="480712" y="410308"/>
                </a:cubicBezTo>
                <a:cubicBezTo>
                  <a:pt x="488528" y="441569"/>
                  <a:pt x="493969" y="473522"/>
                  <a:pt x="504159" y="504092"/>
                </a:cubicBezTo>
                <a:lnTo>
                  <a:pt x="527605" y="574431"/>
                </a:lnTo>
                <a:cubicBezTo>
                  <a:pt x="531513" y="586154"/>
                  <a:pt x="532473" y="599318"/>
                  <a:pt x="539328" y="609600"/>
                </a:cubicBezTo>
                <a:lnTo>
                  <a:pt x="586220" y="679938"/>
                </a:lnTo>
                <a:cubicBezTo>
                  <a:pt x="590128" y="691661"/>
                  <a:pt x="605126" y="705052"/>
                  <a:pt x="597943" y="715108"/>
                </a:cubicBezTo>
                <a:cubicBezTo>
                  <a:pt x="581565" y="738038"/>
                  <a:pt x="551051" y="746369"/>
                  <a:pt x="527605" y="762000"/>
                </a:cubicBezTo>
                <a:cubicBezTo>
                  <a:pt x="482155" y="792300"/>
                  <a:pt x="505800" y="780991"/>
                  <a:pt x="457266" y="797169"/>
                </a:cubicBezTo>
                <a:cubicBezTo>
                  <a:pt x="449451" y="808892"/>
                  <a:pt x="444822" y="823536"/>
                  <a:pt x="433820" y="832338"/>
                </a:cubicBezTo>
                <a:cubicBezTo>
                  <a:pt x="424171" y="840057"/>
                  <a:pt x="407389" y="835323"/>
                  <a:pt x="398651" y="844061"/>
                </a:cubicBezTo>
                <a:cubicBezTo>
                  <a:pt x="389913" y="852799"/>
                  <a:pt x="395666" y="870493"/>
                  <a:pt x="386928" y="879231"/>
                </a:cubicBezTo>
                <a:cubicBezTo>
                  <a:pt x="378190" y="887969"/>
                  <a:pt x="351759" y="890954"/>
                  <a:pt x="351759" y="890954"/>
                </a:cubicBezTo>
              </a:path>
            </a:pathLst>
          </a:cu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Freeform: Shape 16">
            <a:extLst>
              <a:ext uri="{FF2B5EF4-FFF2-40B4-BE49-F238E27FC236}">
                <a16:creationId xmlns:a16="http://schemas.microsoft.com/office/drawing/2014/main" id="{F6030110-86D7-417A-9C9F-517F47BD86CC}"/>
              </a:ext>
            </a:extLst>
          </p:cNvPr>
          <p:cNvSpPr/>
          <p:nvPr/>
        </p:nvSpPr>
        <p:spPr>
          <a:xfrm>
            <a:off x="1820949" y="878963"/>
            <a:ext cx="621364" cy="698755"/>
          </a:xfrm>
          <a:custGeom>
            <a:avLst/>
            <a:gdLst>
              <a:gd name="connsiteX0" fmla="*/ 621364 w 621364"/>
              <a:gd name="connsiteY0" fmla="*/ 328246 h 698755"/>
              <a:gd name="connsiteX1" fmla="*/ 609641 w 621364"/>
              <a:gd name="connsiteY1" fmla="*/ 269631 h 698755"/>
              <a:gd name="connsiteX2" fmla="*/ 597918 w 621364"/>
              <a:gd name="connsiteY2" fmla="*/ 46892 h 698755"/>
              <a:gd name="connsiteX3" fmla="*/ 574471 w 621364"/>
              <a:gd name="connsiteY3" fmla="*/ 23446 h 698755"/>
              <a:gd name="connsiteX4" fmla="*/ 504133 w 621364"/>
              <a:gd name="connsiteY4" fmla="*/ 0 h 698755"/>
              <a:gd name="connsiteX5" fmla="*/ 480687 w 621364"/>
              <a:gd name="connsiteY5" fmla="*/ 117231 h 698755"/>
              <a:gd name="connsiteX6" fmla="*/ 504133 w 621364"/>
              <a:gd name="connsiteY6" fmla="*/ 152400 h 698755"/>
              <a:gd name="connsiteX7" fmla="*/ 468964 w 621364"/>
              <a:gd name="connsiteY7" fmla="*/ 140677 h 698755"/>
              <a:gd name="connsiteX8" fmla="*/ 433795 w 621364"/>
              <a:gd name="connsiteY8" fmla="*/ 117231 h 698755"/>
              <a:gd name="connsiteX9" fmla="*/ 363456 w 621364"/>
              <a:gd name="connsiteY9" fmla="*/ 93785 h 698755"/>
              <a:gd name="connsiteX10" fmla="*/ 293118 w 621364"/>
              <a:gd name="connsiteY10" fmla="*/ 58615 h 698755"/>
              <a:gd name="connsiteX11" fmla="*/ 257948 w 621364"/>
              <a:gd name="connsiteY11" fmla="*/ 117231 h 698755"/>
              <a:gd name="connsiteX12" fmla="*/ 269671 w 621364"/>
              <a:gd name="connsiteY12" fmla="*/ 199292 h 698755"/>
              <a:gd name="connsiteX13" fmla="*/ 293118 w 621364"/>
              <a:gd name="connsiteY13" fmla="*/ 222739 h 698755"/>
              <a:gd name="connsiteX14" fmla="*/ 328287 w 621364"/>
              <a:gd name="connsiteY14" fmla="*/ 234462 h 698755"/>
              <a:gd name="connsiteX15" fmla="*/ 164164 w 621364"/>
              <a:gd name="connsiteY15" fmla="*/ 222739 h 698755"/>
              <a:gd name="connsiteX16" fmla="*/ 70379 w 621364"/>
              <a:gd name="connsiteY16" fmla="*/ 234462 h 698755"/>
              <a:gd name="connsiteX17" fmla="*/ 82102 w 621364"/>
              <a:gd name="connsiteY17" fmla="*/ 351692 h 698755"/>
              <a:gd name="connsiteX18" fmla="*/ 152441 w 621364"/>
              <a:gd name="connsiteY18" fmla="*/ 375139 h 698755"/>
              <a:gd name="connsiteX19" fmla="*/ 117271 w 621364"/>
              <a:gd name="connsiteY19" fmla="*/ 410308 h 698755"/>
              <a:gd name="connsiteX20" fmla="*/ 46933 w 621364"/>
              <a:gd name="connsiteY20" fmla="*/ 433754 h 698755"/>
              <a:gd name="connsiteX21" fmla="*/ 11764 w 621364"/>
              <a:gd name="connsiteY21" fmla="*/ 562708 h 698755"/>
              <a:gd name="connsiteX22" fmla="*/ 117271 w 621364"/>
              <a:gd name="connsiteY22" fmla="*/ 550985 h 698755"/>
              <a:gd name="connsiteX23" fmla="*/ 140718 w 621364"/>
              <a:gd name="connsiteY23" fmla="*/ 527539 h 698755"/>
              <a:gd name="connsiteX24" fmla="*/ 105548 w 621364"/>
              <a:gd name="connsiteY24" fmla="*/ 515815 h 698755"/>
              <a:gd name="connsiteX25" fmla="*/ 11764 w 621364"/>
              <a:gd name="connsiteY25" fmla="*/ 597877 h 698755"/>
              <a:gd name="connsiteX26" fmla="*/ 41 w 621364"/>
              <a:gd name="connsiteY26" fmla="*/ 633046 h 698755"/>
              <a:gd name="connsiteX27" fmla="*/ 23487 w 621364"/>
              <a:gd name="connsiteY27" fmla="*/ 668215 h 698755"/>
              <a:gd name="connsiteX28" fmla="*/ 175887 w 621364"/>
              <a:gd name="connsiteY28" fmla="*/ 679939 h 698755"/>
              <a:gd name="connsiteX29" fmla="*/ 234502 w 621364"/>
              <a:gd name="connsiteY29" fmla="*/ 633046 h 698755"/>
              <a:gd name="connsiteX30" fmla="*/ 316564 w 621364"/>
              <a:gd name="connsiteY30" fmla="*/ 621323 h 6987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621364" h="698755">
                <a:moveTo>
                  <a:pt x="621364" y="328246"/>
                </a:moveTo>
                <a:cubicBezTo>
                  <a:pt x="617456" y="308708"/>
                  <a:pt x="611296" y="289487"/>
                  <a:pt x="609641" y="269631"/>
                </a:cubicBezTo>
                <a:cubicBezTo>
                  <a:pt x="603467" y="195539"/>
                  <a:pt x="608433" y="120494"/>
                  <a:pt x="597918" y="46892"/>
                </a:cubicBezTo>
                <a:cubicBezTo>
                  <a:pt x="596355" y="35950"/>
                  <a:pt x="584357" y="28389"/>
                  <a:pt x="574471" y="23446"/>
                </a:cubicBezTo>
                <a:cubicBezTo>
                  <a:pt x="552366" y="12394"/>
                  <a:pt x="504133" y="0"/>
                  <a:pt x="504133" y="0"/>
                </a:cubicBezTo>
                <a:cubicBezTo>
                  <a:pt x="440668" y="21155"/>
                  <a:pt x="452498" y="4475"/>
                  <a:pt x="480687" y="117231"/>
                </a:cubicBezTo>
                <a:cubicBezTo>
                  <a:pt x="484104" y="130900"/>
                  <a:pt x="510434" y="139798"/>
                  <a:pt x="504133" y="152400"/>
                </a:cubicBezTo>
                <a:cubicBezTo>
                  <a:pt x="498607" y="163453"/>
                  <a:pt x="480017" y="146203"/>
                  <a:pt x="468964" y="140677"/>
                </a:cubicBezTo>
                <a:cubicBezTo>
                  <a:pt x="456362" y="134376"/>
                  <a:pt x="446670" y="122953"/>
                  <a:pt x="433795" y="117231"/>
                </a:cubicBezTo>
                <a:cubicBezTo>
                  <a:pt x="411211" y="107194"/>
                  <a:pt x="384020" y="107494"/>
                  <a:pt x="363456" y="93785"/>
                </a:cubicBezTo>
                <a:cubicBezTo>
                  <a:pt x="318005" y="63484"/>
                  <a:pt x="341653" y="74795"/>
                  <a:pt x="293118" y="58615"/>
                </a:cubicBezTo>
                <a:cubicBezTo>
                  <a:pt x="274545" y="77188"/>
                  <a:pt x="257948" y="86794"/>
                  <a:pt x="257948" y="117231"/>
                </a:cubicBezTo>
                <a:cubicBezTo>
                  <a:pt x="257948" y="144862"/>
                  <a:pt x="260933" y="173079"/>
                  <a:pt x="269671" y="199292"/>
                </a:cubicBezTo>
                <a:cubicBezTo>
                  <a:pt x="273166" y="209778"/>
                  <a:pt x="283640" y="217052"/>
                  <a:pt x="293118" y="222739"/>
                </a:cubicBezTo>
                <a:cubicBezTo>
                  <a:pt x="303714" y="229097"/>
                  <a:pt x="340644" y="234462"/>
                  <a:pt x="328287" y="234462"/>
                </a:cubicBezTo>
                <a:cubicBezTo>
                  <a:pt x="273440" y="234462"/>
                  <a:pt x="218872" y="226647"/>
                  <a:pt x="164164" y="222739"/>
                </a:cubicBezTo>
                <a:cubicBezTo>
                  <a:pt x="132902" y="226647"/>
                  <a:pt x="87293" y="207883"/>
                  <a:pt x="70379" y="234462"/>
                </a:cubicBezTo>
                <a:cubicBezTo>
                  <a:pt x="49295" y="267594"/>
                  <a:pt x="62314" y="317770"/>
                  <a:pt x="82102" y="351692"/>
                </a:cubicBezTo>
                <a:cubicBezTo>
                  <a:pt x="94555" y="373040"/>
                  <a:pt x="152441" y="375139"/>
                  <a:pt x="152441" y="375139"/>
                </a:cubicBezTo>
                <a:cubicBezTo>
                  <a:pt x="140718" y="386862"/>
                  <a:pt x="131764" y="402257"/>
                  <a:pt x="117271" y="410308"/>
                </a:cubicBezTo>
                <a:cubicBezTo>
                  <a:pt x="95667" y="422310"/>
                  <a:pt x="46933" y="433754"/>
                  <a:pt x="46933" y="433754"/>
                </a:cubicBezTo>
                <a:cubicBezTo>
                  <a:pt x="-11012" y="520671"/>
                  <a:pt x="-5485" y="476461"/>
                  <a:pt x="11764" y="562708"/>
                </a:cubicBezTo>
                <a:cubicBezTo>
                  <a:pt x="46933" y="558800"/>
                  <a:pt x="83132" y="560295"/>
                  <a:pt x="117271" y="550985"/>
                </a:cubicBezTo>
                <a:cubicBezTo>
                  <a:pt x="127934" y="548077"/>
                  <a:pt x="144213" y="538025"/>
                  <a:pt x="140718" y="527539"/>
                </a:cubicBezTo>
                <a:cubicBezTo>
                  <a:pt x="136810" y="515816"/>
                  <a:pt x="117271" y="519723"/>
                  <a:pt x="105548" y="515815"/>
                </a:cubicBezTo>
                <a:cubicBezTo>
                  <a:pt x="52795" y="550984"/>
                  <a:pt x="36187" y="549031"/>
                  <a:pt x="11764" y="597877"/>
                </a:cubicBezTo>
                <a:cubicBezTo>
                  <a:pt x="6238" y="608930"/>
                  <a:pt x="3949" y="621323"/>
                  <a:pt x="41" y="633046"/>
                </a:cubicBezTo>
                <a:cubicBezTo>
                  <a:pt x="7856" y="644769"/>
                  <a:pt x="14686" y="657213"/>
                  <a:pt x="23487" y="668215"/>
                </a:cubicBezTo>
                <a:cubicBezTo>
                  <a:pt x="67392" y="723097"/>
                  <a:pt x="75212" y="689091"/>
                  <a:pt x="175887" y="679939"/>
                </a:cubicBezTo>
                <a:cubicBezTo>
                  <a:pt x="264288" y="650470"/>
                  <a:pt x="158748" y="693649"/>
                  <a:pt x="234502" y="633046"/>
                </a:cubicBezTo>
                <a:cubicBezTo>
                  <a:pt x="255334" y="616380"/>
                  <a:pt x="294206" y="621323"/>
                  <a:pt x="316564" y="621323"/>
                </a:cubicBezTo>
              </a:path>
            </a:pathLst>
          </a:cu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8" name="Freeform: Shape 17">
            <a:extLst>
              <a:ext uri="{FF2B5EF4-FFF2-40B4-BE49-F238E27FC236}">
                <a16:creationId xmlns:a16="http://schemas.microsoft.com/office/drawing/2014/main" id="{28FB3B21-9180-456E-97C2-8E63BB3FDB82}"/>
              </a:ext>
            </a:extLst>
          </p:cNvPr>
          <p:cNvSpPr/>
          <p:nvPr/>
        </p:nvSpPr>
        <p:spPr>
          <a:xfrm>
            <a:off x="1758462" y="4935415"/>
            <a:ext cx="820620" cy="808893"/>
          </a:xfrm>
          <a:custGeom>
            <a:avLst/>
            <a:gdLst>
              <a:gd name="connsiteX0" fmla="*/ 398584 w 820620"/>
              <a:gd name="connsiteY0" fmla="*/ 0 h 808893"/>
              <a:gd name="connsiteX1" fmla="*/ 82061 w 820620"/>
              <a:gd name="connsiteY1" fmla="*/ 11723 h 808893"/>
              <a:gd name="connsiteX2" fmla="*/ 46892 w 820620"/>
              <a:gd name="connsiteY2" fmla="*/ 23447 h 808893"/>
              <a:gd name="connsiteX3" fmla="*/ 0 w 820620"/>
              <a:gd name="connsiteY3" fmla="*/ 93785 h 808893"/>
              <a:gd name="connsiteX4" fmla="*/ 11723 w 820620"/>
              <a:gd name="connsiteY4" fmla="*/ 152400 h 808893"/>
              <a:gd name="connsiteX5" fmla="*/ 35169 w 820620"/>
              <a:gd name="connsiteY5" fmla="*/ 175847 h 808893"/>
              <a:gd name="connsiteX6" fmla="*/ 234461 w 820620"/>
              <a:gd name="connsiteY6" fmla="*/ 164123 h 808893"/>
              <a:gd name="connsiteX7" fmla="*/ 269630 w 820620"/>
              <a:gd name="connsiteY7" fmla="*/ 152400 h 808893"/>
              <a:gd name="connsiteX8" fmla="*/ 246184 w 820620"/>
              <a:gd name="connsiteY8" fmla="*/ 175847 h 808893"/>
              <a:gd name="connsiteX9" fmla="*/ 211015 w 820620"/>
              <a:gd name="connsiteY9" fmla="*/ 199293 h 808893"/>
              <a:gd name="connsiteX10" fmla="*/ 175846 w 820620"/>
              <a:gd name="connsiteY10" fmla="*/ 328247 h 808893"/>
              <a:gd name="connsiteX11" fmla="*/ 211015 w 820620"/>
              <a:gd name="connsiteY11" fmla="*/ 351693 h 808893"/>
              <a:gd name="connsiteX12" fmla="*/ 269630 w 820620"/>
              <a:gd name="connsiteY12" fmla="*/ 339970 h 808893"/>
              <a:gd name="connsiteX13" fmla="*/ 339969 w 820620"/>
              <a:gd name="connsiteY13" fmla="*/ 257908 h 808893"/>
              <a:gd name="connsiteX14" fmla="*/ 363415 w 820620"/>
              <a:gd name="connsiteY14" fmla="*/ 187570 h 808893"/>
              <a:gd name="connsiteX15" fmla="*/ 386861 w 820620"/>
              <a:gd name="connsiteY15" fmla="*/ 164123 h 808893"/>
              <a:gd name="connsiteX16" fmla="*/ 363415 w 820620"/>
              <a:gd name="connsiteY16" fmla="*/ 199293 h 808893"/>
              <a:gd name="connsiteX17" fmla="*/ 316523 w 820620"/>
              <a:gd name="connsiteY17" fmla="*/ 281354 h 808893"/>
              <a:gd name="connsiteX18" fmla="*/ 304800 w 820620"/>
              <a:gd name="connsiteY18" fmla="*/ 339970 h 808893"/>
              <a:gd name="connsiteX19" fmla="*/ 281353 w 820620"/>
              <a:gd name="connsiteY19" fmla="*/ 375139 h 808893"/>
              <a:gd name="connsiteX20" fmla="*/ 257907 w 820620"/>
              <a:gd name="connsiteY20" fmla="*/ 445477 h 808893"/>
              <a:gd name="connsiteX21" fmla="*/ 246184 w 820620"/>
              <a:gd name="connsiteY21" fmla="*/ 480647 h 808893"/>
              <a:gd name="connsiteX22" fmla="*/ 234461 w 820620"/>
              <a:gd name="connsiteY22" fmla="*/ 527539 h 808893"/>
              <a:gd name="connsiteX23" fmla="*/ 246184 w 820620"/>
              <a:gd name="connsiteY23" fmla="*/ 597877 h 808893"/>
              <a:gd name="connsiteX24" fmla="*/ 281353 w 820620"/>
              <a:gd name="connsiteY24" fmla="*/ 574431 h 808893"/>
              <a:gd name="connsiteX25" fmla="*/ 316523 w 820620"/>
              <a:gd name="connsiteY25" fmla="*/ 539262 h 808893"/>
              <a:gd name="connsiteX26" fmla="*/ 339969 w 820620"/>
              <a:gd name="connsiteY26" fmla="*/ 468923 h 808893"/>
              <a:gd name="connsiteX27" fmla="*/ 375138 w 820620"/>
              <a:gd name="connsiteY27" fmla="*/ 386862 h 808893"/>
              <a:gd name="connsiteX28" fmla="*/ 386861 w 820620"/>
              <a:gd name="connsiteY28" fmla="*/ 433754 h 808893"/>
              <a:gd name="connsiteX29" fmla="*/ 398584 w 820620"/>
              <a:gd name="connsiteY29" fmla="*/ 468923 h 808893"/>
              <a:gd name="connsiteX30" fmla="*/ 433753 w 820620"/>
              <a:gd name="connsiteY30" fmla="*/ 574431 h 808893"/>
              <a:gd name="connsiteX31" fmla="*/ 468923 w 820620"/>
              <a:gd name="connsiteY31" fmla="*/ 656493 h 808893"/>
              <a:gd name="connsiteX32" fmla="*/ 504092 w 820620"/>
              <a:gd name="connsiteY32" fmla="*/ 668216 h 808893"/>
              <a:gd name="connsiteX33" fmla="*/ 562707 w 820620"/>
              <a:gd name="connsiteY33" fmla="*/ 586154 h 808893"/>
              <a:gd name="connsiteX34" fmla="*/ 574430 w 820620"/>
              <a:gd name="connsiteY34" fmla="*/ 550985 h 808893"/>
              <a:gd name="connsiteX35" fmla="*/ 586153 w 820620"/>
              <a:gd name="connsiteY35" fmla="*/ 515816 h 808893"/>
              <a:gd name="connsiteX36" fmla="*/ 633046 w 820620"/>
              <a:gd name="connsiteY36" fmla="*/ 644770 h 808893"/>
              <a:gd name="connsiteX37" fmla="*/ 679938 w 820620"/>
              <a:gd name="connsiteY37" fmla="*/ 715108 h 808893"/>
              <a:gd name="connsiteX38" fmla="*/ 691661 w 820620"/>
              <a:gd name="connsiteY38" fmla="*/ 762000 h 808893"/>
              <a:gd name="connsiteX39" fmla="*/ 750276 w 820620"/>
              <a:gd name="connsiteY39" fmla="*/ 808893 h 808893"/>
              <a:gd name="connsiteX40" fmla="*/ 797169 w 820620"/>
              <a:gd name="connsiteY40" fmla="*/ 797170 h 808893"/>
              <a:gd name="connsiteX41" fmla="*/ 820615 w 820620"/>
              <a:gd name="connsiteY41" fmla="*/ 726831 h 808893"/>
              <a:gd name="connsiteX42" fmla="*/ 797169 w 820620"/>
              <a:gd name="connsiteY42" fmla="*/ 504093 h 808893"/>
              <a:gd name="connsiteX43" fmla="*/ 773723 w 820620"/>
              <a:gd name="connsiteY43" fmla="*/ 468923 h 808893"/>
              <a:gd name="connsiteX44" fmla="*/ 762000 w 820620"/>
              <a:gd name="connsiteY44" fmla="*/ 433754 h 808893"/>
              <a:gd name="connsiteX45" fmla="*/ 703384 w 820620"/>
              <a:gd name="connsiteY45" fmla="*/ 386862 h 808893"/>
              <a:gd name="connsiteX46" fmla="*/ 679938 w 820620"/>
              <a:gd name="connsiteY46" fmla="*/ 351693 h 8088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820620" h="808893">
                <a:moveTo>
                  <a:pt x="398584" y="0"/>
                </a:moveTo>
                <a:cubicBezTo>
                  <a:pt x="293076" y="3908"/>
                  <a:pt x="187407" y="4700"/>
                  <a:pt x="82061" y="11723"/>
                </a:cubicBezTo>
                <a:cubicBezTo>
                  <a:pt x="69731" y="12545"/>
                  <a:pt x="55630" y="14709"/>
                  <a:pt x="46892" y="23447"/>
                </a:cubicBezTo>
                <a:cubicBezTo>
                  <a:pt x="26967" y="43372"/>
                  <a:pt x="0" y="93785"/>
                  <a:pt x="0" y="93785"/>
                </a:cubicBezTo>
                <a:cubicBezTo>
                  <a:pt x="3908" y="113323"/>
                  <a:pt x="3874" y="134086"/>
                  <a:pt x="11723" y="152400"/>
                </a:cubicBezTo>
                <a:cubicBezTo>
                  <a:pt x="16077" y="162559"/>
                  <a:pt x="24131" y="175266"/>
                  <a:pt x="35169" y="175847"/>
                </a:cubicBezTo>
                <a:lnTo>
                  <a:pt x="234461" y="164123"/>
                </a:lnTo>
                <a:cubicBezTo>
                  <a:pt x="246184" y="160215"/>
                  <a:pt x="260893" y="143662"/>
                  <a:pt x="269630" y="152400"/>
                </a:cubicBezTo>
                <a:cubicBezTo>
                  <a:pt x="277445" y="160216"/>
                  <a:pt x="254815" y="168942"/>
                  <a:pt x="246184" y="175847"/>
                </a:cubicBezTo>
                <a:cubicBezTo>
                  <a:pt x="235182" y="184649"/>
                  <a:pt x="222738" y="191478"/>
                  <a:pt x="211015" y="199293"/>
                </a:cubicBezTo>
                <a:cubicBezTo>
                  <a:pt x="177464" y="249619"/>
                  <a:pt x="141347" y="267874"/>
                  <a:pt x="175846" y="328247"/>
                </a:cubicBezTo>
                <a:cubicBezTo>
                  <a:pt x="182836" y="340480"/>
                  <a:pt x="199292" y="343878"/>
                  <a:pt x="211015" y="351693"/>
                </a:cubicBezTo>
                <a:cubicBezTo>
                  <a:pt x="230553" y="347785"/>
                  <a:pt x="252212" y="349647"/>
                  <a:pt x="269630" y="339970"/>
                </a:cubicBezTo>
                <a:cubicBezTo>
                  <a:pt x="286775" y="330445"/>
                  <a:pt x="329571" y="281303"/>
                  <a:pt x="339969" y="257908"/>
                </a:cubicBezTo>
                <a:cubicBezTo>
                  <a:pt x="350006" y="235324"/>
                  <a:pt x="345940" y="205046"/>
                  <a:pt x="363415" y="187570"/>
                </a:cubicBezTo>
                <a:cubicBezTo>
                  <a:pt x="371230" y="179754"/>
                  <a:pt x="386861" y="153070"/>
                  <a:pt x="386861" y="164123"/>
                </a:cubicBezTo>
                <a:cubicBezTo>
                  <a:pt x="386861" y="178213"/>
                  <a:pt x="371230" y="187570"/>
                  <a:pt x="363415" y="199293"/>
                </a:cubicBezTo>
                <a:cubicBezTo>
                  <a:pt x="325045" y="352771"/>
                  <a:pt x="386366" y="141666"/>
                  <a:pt x="316523" y="281354"/>
                </a:cubicBezTo>
                <a:cubicBezTo>
                  <a:pt x="307612" y="299176"/>
                  <a:pt x="311796" y="321313"/>
                  <a:pt x="304800" y="339970"/>
                </a:cubicBezTo>
                <a:cubicBezTo>
                  <a:pt x="299853" y="353162"/>
                  <a:pt x="289169" y="363416"/>
                  <a:pt x="281353" y="375139"/>
                </a:cubicBezTo>
                <a:lnTo>
                  <a:pt x="257907" y="445477"/>
                </a:lnTo>
                <a:cubicBezTo>
                  <a:pt x="253999" y="457200"/>
                  <a:pt x="249181" y="468659"/>
                  <a:pt x="246184" y="480647"/>
                </a:cubicBezTo>
                <a:lnTo>
                  <a:pt x="234461" y="527539"/>
                </a:lnTo>
                <a:cubicBezTo>
                  <a:pt x="238369" y="550985"/>
                  <a:pt x="229376" y="581069"/>
                  <a:pt x="246184" y="597877"/>
                </a:cubicBezTo>
                <a:cubicBezTo>
                  <a:pt x="256147" y="607840"/>
                  <a:pt x="270529" y="583451"/>
                  <a:pt x="281353" y="574431"/>
                </a:cubicBezTo>
                <a:cubicBezTo>
                  <a:pt x="294089" y="563817"/>
                  <a:pt x="304800" y="550985"/>
                  <a:pt x="316523" y="539262"/>
                </a:cubicBezTo>
                <a:cubicBezTo>
                  <a:pt x="324338" y="515816"/>
                  <a:pt x="328916" y="491028"/>
                  <a:pt x="339969" y="468923"/>
                </a:cubicBezTo>
                <a:cubicBezTo>
                  <a:pt x="368941" y="410978"/>
                  <a:pt x="357889" y="438610"/>
                  <a:pt x="375138" y="386862"/>
                </a:cubicBezTo>
                <a:cubicBezTo>
                  <a:pt x="379046" y="402493"/>
                  <a:pt x="382435" y="418262"/>
                  <a:pt x="386861" y="433754"/>
                </a:cubicBezTo>
                <a:cubicBezTo>
                  <a:pt x="390256" y="445636"/>
                  <a:pt x="395903" y="456860"/>
                  <a:pt x="398584" y="468923"/>
                </a:cubicBezTo>
                <a:cubicBezTo>
                  <a:pt x="419643" y="563689"/>
                  <a:pt x="392961" y="513243"/>
                  <a:pt x="433753" y="574431"/>
                </a:cubicBezTo>
                <a:cubicBezTo>
                  <a:pt x="440793" y="602591"/>
                  <a:pt x="443623" y="636253"/>
                  <a:pt x="468923" y="656493"/>
                </a:cubicBezTo>
                <a:cubicBezTo>
                  <a:pt x="478572" y="664212"/>
                  <a:pt x="492369" y="664308"/>
                  <a:pt x="504092" y="668216"/>
                </a:cubicBezTo>
                <a:cubicBezTo>
                  <a:pt x="562707" y="648678"/>
                  <a:pt x="535353" y="668216"/>
                  <a:pt x="562707" y="586154"/>
                </a:cubicBezTo>
                <a:lnTo>
                  <a:pt x="574430" y="550985"/>
                </a:lnTo>
                <a:lnTo>
                  <a:pt x="586153" y="515816"/>
                </a:lnTo>
                <a:cubicBezTo>
                  <a:pt x="650964" y="613029"/>
                  <a:pt x="552461" y="456736"/>
                  <a:pt x="633046" y="644770"/>
                </a:cubicBezTo>
                <a:cubicBezTo>
                  <a:pt x="644146" y="670670"/>
                  <a:pt x="679938" y="715108"/>
                  <a:pt x="679938" y="715108"/>
                </a:cubicBezTo>
                <a:cubicBezTo>
                  <a:pt x="683846" y="730739"/>
                  <a:pt x="684456" y="747589"/>
                  <a:pt x="691661" y="762000"/>
                </a:cubicBezTo>
                <a:cubicBezTo>
                  <a:pt x="700014" y="778706"/>
                  <a:pt x="737849" y="800609"/>
                  <a:pt x="750276" y="808893"/>
                </a:cubicBezTo>
                <a:cubicBezTo>
                  <a:pt x="765907" y="804985"/>
                  <a:pt x="786683" y="809403"/>
                  <a:pt x="797169" y="797170"/>
                </a:cubicBezTo>
                <a:cubicBezTo>
                  <a:pt x="813253" y="778405"/>
                  <a:pt x="820615" y="726831"/>
                  <a:pt x="820615" y="726831"/>
                </a:cubicBezTo>
                <a:cubicBezTo>
                  <a:pt x="819539" y="709619"/>
                  <a:pt x="826450" y="562655"/>
                  <a:pt x="797169" y="504093"/>
                </a:cubicBezTo>
                <a:cubicBezTo>
                  <a:pt x="790868" y="491491"/>
                  <a:pt x="780024" y="481525"/>
                  <a:pt x="773723" y="468923"/>
                </a:cubicBezTo>
                <a:cubicBezTo>
                  <a:pt x="768197" y="457870"/>
                  <a:pt x="768358" y="444350"/>
                  <a:pt x="762000" y="433754"/>
                </a:cubicBezTo>
                <a:cubicBezTo>
                  <a:pt x="750864" y="415195"/>
                  <a:pt x="719356" y="397510"/>
                  <a:pt x="703384" y="386862"/>
                </a:cubicBezTo>
                <a:lnTo>
                  <a:pt x="679938" y="351693"/>
                </a:lnTo>
              </a:path>
            </a:pathLst>
          </a:cu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Arc 20">
            <a:extLst>
              <a:ext uri="{FF2B5EF4-FFF2-40B4-BE49-F238E27FC236}">
                <a16:creationId xmlns:a16="http://schemas.microsoft.com/office/drawing/2014/main" id="{69904537-988F-4230-8481-4897F2AC6CD7}"/>
              </a:ext>
            </a:extLst>
          </p:cNvPr>
          <p:cNvSpPr/>
          <p:nvPr/>
        </p:nvSpPr>
        <p:spPr>
          <a:xfrm rot="5400000">
            <a:off x="4884420" y="2080291"/>
            <a:ext cx="1630589" cy="1226325"/>
          </a:xfrm>
          <a:prstGeom prst="arc">
            <a:avLst/>
          </a:prstGeom>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22" name="Freeform: Shape 21">
            <a:extLst>
              <a:ext uri="{FF2B5EF4-FFF2-40B4-BE49-F238E27FC236}">
                <a16:creationId xmlns:a16="http://schemas.microsoft.com/office/drawing/2014/main" id="{D823D331-F22F-402D-AE81-B45063A2679C}"/>
              </a:ext>
            </a:extLst>
          </p:cNvPr>
          <p:cNvSpPr/>
          <p:nvPr/>
        </p:nvSpPr>
        <p:spPr>
          <a:xfrm>
            <a:off x="3540369" y="2426677"/>
            <a:ext cx="152400" cy="860936"/>
          </a:xfrm>
          <a:custGeom>
            <a:avLst/>
            <a:gdLst>
              <a:gd name="connsiteX0" fmla="*/ 152400 w 152400"/>
              <a:gd name="connsiteY0" fmla="*/ 0 h 860936"/>
              <a:gd name="connsiteX1" fmla="*/ 128954 w 152400"/>
              <a:gd name="connsiteY1" fmla="*/ 58615 h 860936"/>
              <a:gd name="connsiteX2" fmla="*/ 93785 w 152400"/>
              <a:gd name="connsiteY2" fmla="*/ 128954 h 860936"/>
              <a:gd name="connsiteX3" fmla="*/ 58616 w 152400"/>
              <a:gd name="connsiteY3" fmla="*/ 152400 h 860936"/>
              <a:gd name="connsiteX4" fmla="*/ 35169 w 152400"/>
              <a:gd name="connsiteY4" fmla="*/ 281354 h 860936"/>
              <a:gd name="connsiteX5" fmla="*/ 23446 w 152400"/>
              <a:gd name="connsiteY5" fmla="*/ 351692 h 860936"/>
              <a:gd name="connsiteX6" fmla="*/ 11723 w 152400"/>
              <a:gd name="connsiteY6" fmla="*/ 386861 h 860936"/>
              <a:gd name="connsiteX7" fmla="*/ 0 w 152400"/>
              <a:gd name="connsiteY7" fmla="*/ 433754 h 860936"/>
              <a:gd name="connsiteX8" fmla="*/ 11723 w 152400"/>
              <a:gd name="connsiteY8" fmla="*/ 773723 h 860936"/>
              <a:gd name="connsiteX9" fmla="*/ 23446 w 152400"/>
              <a:gd name="connsiteY9" fmla="*/ 820615 h 8609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2400" h="860936">
                <a:moveTo>
                  <a:pt x="152400" y="0"/>
                </a:moveTo>
                <a:cubicBezTo>
                  <a:pt x="144585" y="19538"/>
                  <a:pt x="136343" y="38911"/>
                  <a:pt x="128954" y="58615"/>
                </a:cubicBezTo>
                <a:cubicBezTo>
                  <a:pt x="117512" y="89127"/>
                  <a:pt x="118685" y="104054"/>
                  <a:pt x="93785" y="128954"/>
                </a:cubicBezTo>
                <a:cubicBezTo>
                  <a:pt x="83822" y="138917"/>
                  <a:pt x="70339" y="144585"/>
                  <a:pt x="58616" y="152400"/>
                </a:cubicBezTo>
                <a:cubicBezTo>
                  <a:pt x="24072" y="359663"/>
                  <a:pt x="67939" y="101123"/>
                  <a:pt x="35169" y="281354"/>
                </a:cubicBezTo>
                <a:cubicBezTo>
                  <a:pt x="30917" y="304740"/>
                  <a:pt x="28602" y="328489"/>
                  <a:pt x="23446" y="351692"/>
                </a:cubicBezTo>
                <a:cubicBezTo>
                  <a:pt x="20765" y="363755"/>
                  <a:pt x="15118" y="374979"/>
                  <a:pt x="11723" y="386861"/>
                </a:cubicBezTo>
                <a:cubicBezTo>
                  <a:pt x="7297" y="402353"/>
                  <a:pt x="3908" y="418123"/>
                  <a:pt x="0" y="433754"/>
                </a:cubicBezTo>
                <a:cubicBezTo>
                  <a:pt x="3908" y="547077"/>
                  <a:pt x="4650" y="660553"/>
                  <a:pt x="11723" y="773723"/>
                </a:cubicBezTo>
                <a:cubicBezTo>
                  <a:pt x="24682" y="981064"/>
                  <a:pt x="23446" y="743262"/>
                  <a:pt x="23446" y="820615"/>
                </a:cubicBezTo>
              </a:path>
            </a:pathLst>
          </a:cu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3" name="Freeform: Shape 22">
            <a:extLst>
              <a:ext uri="{FF2B5EF4-FFF2-40B4-BE49-F238E27FC236}">
                <a16:creationId xmlns:a16="http://schemas.microsoft.com/office/drawing/2014/main" id="{50A2E7E7-7975-43A0-9788-F38C3EE35D8D}"/>
              </a:ext>
            </a:extLst>
          </p:cNvPr>
          <p:cNvSpPr/>
          <p:nvPr/>
        </p:nvSpPr>
        <p:spPr>
          <a:xfrm>
            <a:off x="8112369" y="468923"/>
            <a:ext cx="164123" cy="0"/>
          </a:xfrm>
          <a:custGeom>
            <a:avLst/>
            <a:gdLst>
              <a:gd name="connsiteX0" fmla="*/ 0 w 164123"/>
              <a:gd name="connsiteY0" fmla="*/ 0 h 0"/>
              <a:gd name="connsiteX1" fmla="*/ 164123 w 164123"/>
              <a:gd name="connsiteY1" fmla="*/ 0 h 0"/>
            </a:gdLst>
            <a:ahLst/>
            <a:cxnLst>
              <a:cxn ang="0">
                <a:pos x="connsiteX0" y="connsiteY0"/>
              </a:cxn>
              <a:cxn ang="0">
                <a:pos x="connsiteX1" y="connsiteY1"/>
              </a:cxn>
            </a:cxnLst>
            <a:rect l="l" t="t" r="r" b="b"/>
            <a:pathLst>
              <a:path w="164123">
                <a:moveTo>
                  <a:pt x="0" y="0"/>
                </a:moveTo>
                <a:lnTo>
                  <a:pt x="164123" y="0"/>
                </a:lnTo>
              </a:path>
            </a:pathLst>
          </a:cu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5" name="Freeform: Shape 24">
            <a:extLst>
              <a:ext uri="{FF2B5EF4-FFF2-40B4-BE49-F238E27FC236}">
                <a16:creationId xmlns:a16="http://schemas.microsoft.com/office/drawing/2014/main" id="{5FFDAB75-8FCA-40A9-A7A5-C7BFF0F81577}"/>
              </a:ext>
            </a:extLst>
          </p:cNvPr>
          <p:cNvSpPr/>
          <p:nvPr/>
        </p:nvSpPr>
        <p:spPr>
          <a:xfrm>
            <a:off x="8159262" y="620364"/>
            <a:ext cx="164123" cy="12682"/>
          </a:xfrm>
          <a:custGeom>
            <a:avLst/>
            <a:gdLst>
              <a:gd name="connsiteX0" fmla="*/ 0 w 164123"/>
              <a:gd name="connsiteY0" fmla="*/ 959 h 12682"/>
              <a:gd name="connsiteX1" fmla="*/ 58615 w 164123"/>
              <a:gd name="connsiteY1" fmla="*/ 12682 h 12682"/>
              <a:gd name="connsiteX2" fmla="*/ 105507 w 164123"/>
              <a:gd name="connsiteY2" fmla="*/ 959 h 12682"/>
              <a:gd name="connsiteX3" fmla="*/ 164123 w 164123"/>
              <a:gd name="connsiteY3" fmla="*/ 959 h 12682"/>
            </a:gdLst>
            <a:ahLst/>
            <a:cxnLst>
              <a:cxn ang="0">
                <a:pos x="connsiteX0" y="connsiteY0"/>
              </a:cxn>
              <a:cxn ang="0">
                <a:pos x="connsiteX1" y="connsiteY1"/>
              </a:cxn>
              <a:cxn ang="0">
                <a:pos x="connsiteX2" y="connsiteY2"/>
              </a:cxn>
              <a:cxn ang="0">
                <a:pos x="connsiteX3" y="connsiteY3"/>
              </a:cxn>
            </a:cxnLst>
            <a:rect l="l" t="t" r="r" b="b"/>
            <a:pathLst>
              <a:path w="164123" h="12682">
                <a:moveTo>
                  <a:pt x="0" y="959"/>
                </a:moveTo>
                <a:cubicBezTo>
                  <a:pt x="19538" y="4867"/>
                  <a:pt x="38690" y="12682"/>
                  <a:pt x="58615" y="12682"/>
                </a:cubicBezTo>
                <a:cubicBezTo>
                  <a:pt x="74727" y="12682"/>
                  <a:pt x="89494" y="2738"/>
                  <a:pt x="105507" y="959"/>
                </a:cubicBezTo>
                <a:cubicBezTo>
                  <a:pt x="124926" y="-1199"/>
                  <a:pt x="144584" y="959"/>
                  <a:pt x="164123" y="959"/>
                </a:cubicBezTo>
              </a:path>
            </a:pathLst>
          </a:cu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7" name="TextBox 26">
            <a:extLst>
              <a:ext uri="{FF2B5EF4-FFF2-40B4-BE49-F238E27FC236}">
                <a16:creationId xmlns:a16="http://schemas.microsoft.com/office/drawing/2014/main" id="{BA44A4FC-8FB7-40C5-B91B-77EF69219434}"/>
              </a:ext>
            </a:extLst>
          </p:cNvPr>
          <p:cNvSpPr txBox="1"/>
          <p:nvPr/>
        </p:nvSpPr>
        <p:spPr>
          <a:xfrm>
            <a:off x="10254825" y="631254"/>
            <a:ext cx="3634154" cy="1015663"/>
          </a:xfrm>
          <a:prstGeom prst="rect">
            <a:avLst/>
          </a:prstGeom>
          <a:noFill/>
        </p:spPr>
        <p:txBody>
          <a:bodyPr wrap="square" rtlCol="0">
            <a:spAutoFit/>
          </a:bodyPr>
          <a:lstStyle/>
          <a:p>
            <a:r>
              <a:rPr lang="en-GB" sz="6000" dirty="0">
                <a:solidFill>
                  <a:srgbClr val="FF0000"/>
                </a:solidFill>
              </a:rPr>
              <a:t>LUNGS </a:t>
            </a:r>
          </a:p>
        </p:txBody>
      </p:sp>
      <p:cxnSp>
        <p:nvCxnSpPr>
          <p:cNvPr id="43" name="Straight Arrow Connector 42">
            <a:extLst>
              <a:ext uri="{FF2B5EF4-FFF2-40B4-BE49-F238E27FC236}">
                <a16:creationId xmlns:a16="http://schemas.microsoft.com/office/drawing/2014/main" id="{CE5501BA-8D60-4FF7-B36B-2DA8E88A65B9}"/>
              </a:ext>
            </a:extLst>
          </p:cNvPr>
          <p:cNvCxnSpPr/>
          <p:nvPr/>
        </p:nvCxnSpPr>
        <p:spPr>
          <a:xfrm>
            <a:off x="7737231" y="2426677"/>
            <a:ext cx="0"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29" name="Freeform: Shape 28">
            <a:extLst>
              <a:ext uri="{FF2B5EF4-FFF2-40B4-BE49-F238E27FC236}">
                <a16:creationId xmlns:a16="http://schemas.microsoft.com/office/drawing/2014/main" id="{DAEBB2B6-1841-429B-837E-1914B20F89CA}"/>
              </a:ext>
            </a:extLst>
          </p:cNvPr>
          <p:cNvSpPr/>
          <p:nvPr/>
        </p:nvSpPr>
        <p:spPr>
          <a:xfrm>
            <a:off x="4091354" y="1875692"/>
            <a:ext cx="1066800" cy="949570"/>
          </a:xfrm>
          <a:custGeom>
            <a:avLst/>
            <a:gdLst>
              <a:gd name="connsiteX0" fmla="*/ 0 w 1066800"/>
              <a:gd name="connsiteY0" fmla="*/ 0 h 949570"/>
              <a:gd name="connsiteX1" fmla="*/ 433754 w 1066800"/>
              <a:gd name="connsiteY1" fmla="*/ 23446 h 949570"/>
              <a:gd name="connsiteX2" fmla="*/ 527538 w 1066800"/>
              <a:gd name="connsiteY2" fmla="*/ 46893 h 949570"/>
              <a:gd name="connsiteX3" fmla="*/ 597877 w 1066800"/>
              <a:gd name="connsiteY3" fmla="*/ 70339 h 949570"/>
              <a:gd name="connsiteX4" fmla="*/ 703384 w 1066800"/>
              <a:gd name="connsiteY4" fmla="*/ 128954 h 949570"/>
              <a:gd name="connsiteX5" fmla="*/ 762000 w 1066800"/>
              <a:gd name="connsiteY5" fmla="*/ 187570 h 949570"/>
              <a:gd name="connsiteX6" fmla="*/ 808892 w 1066800"/>
              <a:gd name="connsiteY6" fmla="*/ 257908 h 949570"/>
              <a:gd name="connsiteX7" fmla="*/ 820615 w 1066800"/>
              <a:gd name="connsiteY7" fmla="*/ 293077 h 949570"/>
              <a:gd name="connsiteX8" fmla="*/ 867508 w 1066800"/>
              <a:gd name="connsiteY8" fmla="*/ 363416 h 949570"/>
              <a:gd name="connsiteX9" fmla="*/ 902677 w 1066800"/>
              <a:gd name="connsiteY9" fmla="*/ 433754 h 949570"/>
              <a:gd name="connsiteX10" fmla="*/ 937846 w 1066800"/>
              <a:gd name="connsiteY10" fmla="*/ 492370 h 949570"/>
              <a:gd name="connsiteX11" fmla="*/ 961292 w 1066800"/>
              <a:gd name="connsiteY11" fmla="*/ 562708 h 949570"/>
              <a:gd name="connsiteX12" fmla="*/ 1008184 w 1066800"/>
              <a:gd name="connsiteY12" fmla="*/ 633046 h 949570"/>
              <a:gd name="connsiteX13" fmla="*/ 1031631 w 1066800"/>
              <a:gd name="connsiteY13" fmla="*/ 715108 h 949570"/>
              <a:gd name="connsiteX14" fmla="*/ 1043354 w 1066800"/>
              <a:gd name="connsiteY14" fmla="*/ 762000 h 949570"/>
              <a:gd name="connsiteX15" fmla="*/ 1066800 w 1066800"/>
              <a:gd name="connsiteY15" fmla="*/ 832339 h 949570"/>
              <a:gd name="connsiteX16" fmla="*/ 1066800 w 1066800"/>
              <a:gd name="connsiteY16" fmla="*/ 949570 h 9495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066800" h="949570">
                <a:moveTo>
                  <a:pt x="0" y="0"/>
                </a:moveTo>
                <a:cubicBezTo>
                  <a:pt x="133843" y="4318"/>
                  <a:pt x="293545" y="-6599"/>
                  <a:pt x="433754" y="23446"/>
                </a:cubicBezTo>
                <a:cubicBezTo>
                  <a:pt x="465262" y="30198"/>
                  <a:pt x="496968" y="36703"/>
                  <a:pt x="527538" y="46893"/>
                </a:cubicBezTo>
                <a:lnTo>
                  <a:pt x="597877" y="70339"/>
                </a:lnTo>
                <a:cubicBezTo>
                  <a:pt x="642101" y="85080"/>
                  <a:pt x="663075" y="88645"/>
                  <a:pt x="703384" y="128954"/>
                </a:cubicBezTo>
                <a:lnTo>
                  <a:pt x="762000" y="187570"/>
                </a:lnTo>
                <a:cubicBezTo>
                  <a:pt x="789874" y="271193"/>
                  <a:pt x="750350" y="170094"/>
                  <a:pt x="808892" y="257908"/>
                </a:cubicBezTo>
                <a:cubicBezTo>
                  <a:pt x="815747" y="268190"/>
                  <a:pt x="814614" y="282275"/>
                  <a:pt x="820615" y="293077"/>
                </a:cubicBezTo>
                <a:cubicBezTo>
                  <a:pt x="834300" y="317710"/>
                  <a:pt x="867508" y="363416"/>
                  <a:pt x="867508" y="363416"/>
                </a:cubicBezTo>
                <a:cubicBezTo>
                  <a:pt x="896974" y="451814"/>
                  <a:pt x="857226" y="342852"/>
                  <a:pt x="902677" y="433754"/>
                </a:cubicBezTo>
                <a:cubicBezTo>
                  <a:pt x="933114" y="494628"/>
                  <a:pt x="892050" y="446572"/>
                  <a:pt x="937846" y="492370"/>
                </a:cubicBezTo>
                <a:cubicBezTo>
                  <a:pt x="945661" y="515816"/>
                  <a:pt x="947583" y="542144"/>
                  <a:pt x="961292" y="562708"/>
                </a:cubicBezTo>
                <a:lnTo>
                  <a:pt x="1008184" y="633046"/>
                </a:lnTo>
                <a:cubicBezTo>
                  <a:pt x="1044845" y="779681"/>
                  <a:pt x="997986" y="597351"/>
                  <a:pt x="1031631" y="715108"/>
                </a:cubicBezTo>
                <a:cubicBezTo>
                  <a:pt x="1036057" y="730600"/>
                  <a:pt x="1038724" y="746568"/>
                  <a:pt x="1043354" y="762000"/>
                </a:cubicBezTo>
                <a:cubicBezTo>
                  <a:pt x="1050456" y="785672"/>
                  <a:pt x="1066800" y="807624"/>
                  <a:pt x="1066800" y="832339"/>
                </a:cubicBezTo>
                <a:lnTo>
                  <a:pt x="1066800" y="949570"/>
                </a:lnTo>
              </a:path>
            </a:pathLst>
          </a:custGeom>
          <a:noFill/>
          <a:ln>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0" name="Freeform: Shape 29">
            <a:extLst>
              <a:ext uri="{FF2B5EF4-FFF2-40B4-BE49-F238E27FC236}">
                <a16:creationId xmlns:a16="http://schemas.microsoft.com/office/drawing/2014/main" id="{11632237-0270-4776-8BF3-0D4299CC1F50}"/>
              </a:ext>
            </a:extLst>
          </p:cNvPr>
          <p:cNvSpPr/>
          <p:nvPr/>
        </p:nvSpPr>
        <p:spPr>
          <a:xfrm>
            <a:off x="3948993" y="2344884"/>
            <a:ext cx="1220884" cy="1608910"/>
          </a:xfrm>
          <a:custGeom>
            <a:avLst/>
            <a:gdLst>
              <a:gd name="connsiteX0" fmla="*/ 1220884 w 1220884"/>
              <a:gd name="connsiteY0" fmla="*/ 0 h 1234039"/>
              <a:gd name="connsiteX1" fmla="*/ 1209161 w 1220884"/>
              <a:gd name="connsiteY1" fmla="*/ 422031 h 1234039"/>
              <a:gd name="connsiteX2" fmla="*/ 1197438 w 1220884"/>
              <a:gd name="connsiteY2" fmla="*/ 515815 h 1234039"/>
              <a:gd name="connsiteX3" fmla="*/ 1185715 w 1220884"/>
              <a:gd name="connsiteY3" fmla="*/ 633046 h 1234039"/>
              <a:gd name="connsiteX4" fmla="*/ 1162269 w 1220884"/>
              <a:gd name="connsiteY4" fmla="*/ 715108 h 1234039"/>
              <a:gd name="connsiteX5" fmla="*/ 1127099 w 1220884"/>
              <a:gd name="connsiteY5" fmla="*/ 738554 h 1234039"/>
              <a:gd name="connsiteX6" fmla="*/ 1056761 w 1220884"/>
              <a:gd name="connsiteY6" fmla="*/ 808892 h 1234039"/>
              <a:gd name="connsiteX7" fmla="*/ 1021592 w 1220884"/>
              <a:gd name="connsiteY7" fmla="*/ 844061 h 1234039"/>
              <a:gd name="connsiteX8" fmla="*/ 962976 w 1220884"/>
              <a:gd name="connsiteY8" fmla="*/ 867508 h 1234039"/>
              <a:gd name="connsiteX9" fmla="*/ 869192 w 1220884"/>
              <a:gd name="connsiteY9" fmla="*/ 902677 h 1234039"/>
              <a:gd name="connsiteX10" fmla="*/ 834022 w 1220884"/>
              <a:gd name="connsiteY10" fmla="*/ 926123 h 1234039"/>
              <a:gd name="connsiteX11" fmla="*/ 763684 w 1220884"/>
              <a:gd name="connsiteY11" fmla="*/ 949569 h 1234039"/>
              <a:gd name="connsiteX12" fmla="*/ 693345 w 1220884"/>
              <a:gd name="connsiteY12" fmla="*/ 984738 h 1234039"/>
              <a:gd name="connsiteX13" fmla="*/ 623007 w 1220884"/>
              <a:gd name="connsiteY13" fmla="*/ 1031631 h 1234039"/>
              <a:gd name="connsiteX14" fmla="*/ 552669 w 1220884"/>
              <a:gd name="connsiteY14" fmla="*/ 1078523 h 1234039"/>
              <a:gd name="connsiteX15" fmla="*/ 517499 w 1220884"/>
              <a:gd name="connsiteY15" fmla="*/ 1090246 h 1234039"/>
              <a:gd name="connsiteX16" fmla="*/ 470607 w 1220884"/>
              <a:gd name="connsiteY16" fmla="*/ 1113692 h 1234039"/>
              <a:gd name="connsiteX17" fmla="*/ 435438 w 1220884"/>
              <a:gd name="connsiteY17" fmla="*/ 1137138 h 1234039"/>
              <a:gd name="connsiteX18" fmla="*/ 365099 w 1220884"/>
              <a:gd name="connsiteY18" fmla="*/ 1160584 h 1234039"/>
              <a:gd name="connsiteX19" fmla="*/ 294761 w 1220884"/>
              <a:gd name="connsiteY19" fmla="*/ 1184031 h 1234039"/>
              <a:gd name="connsiteX20" fmla="*/ 212699 w 1220884"/>
              <a:gd name="connsiteY20" fmla="*/ 1207477 h 1234039"/>
              <a:gd name="connsiteX21" fmla="*/ 130638 w 1220884"/>
              <a:gd name="connsiteY21" fmla="*/ 1219200 h 1234039"/>
              <a:gd name="connsiteX22" fmla="*/ 1684 w 1220884"/>
              <a:gd name="connsiteY22" fmla="*/ 1219200 h 1234039"/>
              <a:gd name="connsiteX23" fmla="*/ 1684 w 1220884"/>
              <a:gd name="connsiteY23" fmla="*/ 1207477 h 1234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220884" h="1234039">
                <a:moveTo>
                  <a:pt x="1220884" y="0"/>
                </a:moveTo>
                <a:cubicBezTo>
                  <a:pt x="1216976" y="140677"/>
                  <a:pt x="1215551" y="281445"/>
                  <a:pt x="1209161" y="422031"/>
                </a:cubicBezTo>
                <a:cubicBezTo>
                  <a:pt x="1207730" y="453503"/>
                  <a:pt x="1200917" y="484503"/>
                  <a:pt x="1197438" y="515815"/>
                </a:cubicBezTo>
                <a:cubicBezTo>
                  <a:pt x="1193101" y="554847"/>
                  <a:pt x="1191269" y="594169"/>
                  <a:pt x="1185715" y="633046"/>
                </a:cubicBezTo>
                <a:cubicBezTo>
                  <a:pt x="1185349" y="635610"/>
                  <a:pt x="1168078" y="707847"/>
                  <a:pt x="1162269" y="715108"/>
                </a:cubicBezTo>
                <a:cubicBezTo>
                  <a:pt x="1153467" y="726110"/>
                  <a:pt x="1138822" y="730739"/>
                  <a:pt x="1127099" y="738554"/>
                </a:cubicBezTo>
                <a:cubicBezTo>
                  <a:pt x="1105668" y="802846"/>
                  <a:pt x="1130586" y="753523"/>
                  <a:pt x="1056761" y="808892"/>
                </a:cubicBezTo>
                <a:cubicBezTo>
                  <a:pt x="1043498" y="818839"/>
                  <a:pt x="1035651" y="835274"/>
                  <a:pt x="1021592" y="844061"/>
                </a:cubicBezTo>
                <a:cubicBezTo>
                  <a:pt x="1003747" y="855214"/>
                  <a:pt x="982206" y="858961"/>
                  <a:pt x="962976" y="867508"/>
                </a:cubicBezTo>
                <a:cubicBezTo>
                  <a:pt x="884160" y="902538"/>
                  <a:pt x="949184" y="882679"/>
                  <a:pt x="869192" y="902677"/>
                </a:cubicBezTo>
                <a:cubicBezTo>
                  <a:pt x="857469" y="910492"/>
                  <a:pt x="846897" y="920401"/>
                  <a:pt x="834022" y="926123"/>
                </a:cubicBezTo>
                <a:cubicBezTo>
                  <a:pt x="811438" y="936160"/>
                  <a:pt x="784248" y="935860"/>
                  <a:pt x="763684" y="949569"/>
                </a:cubicBezTo>
                <a:cubicBezTo>
                  <a:pt x="718233" y="979870"/>
                  <a:pt x="741881" y="968560"/>
                  <a:pt x="693345" y="984738"/>
                </a:cubicBezTo>
                <a:cubicBezTo>
                  <a:pt x="615297" y="1062788"/>
                  <a:pt x="699351" y="989218"/>
                  <a:pt x="623007" y="1031631"/>
                </a:cubicBezTo>
                <a:cubicBezTo>
                  <a:pt x="598374" y="1045316"/>
                  <a:pt x="579402" y="1069612"/>
                  <a:pt x="552669" y="1078523"/>
                </a:cubicBezTo>
                <a:cubicBezTo>
                  <a:pt x="540946" y="1082431"/>
                  <a:pt x="528857" y="1085378"/>
                  <a:pt x="517499" y="1090246"/>
                </a:cubicBezTo>
                <a:cubicBezTo>
                  <a:pt x="501436" y="1097130"/>
                  <a:pt x="485780" y="1105022"/>
                  <a:pt x="470607" y="1113692"/>
                </a:cubicBezTo>
                <a:cubicBezTo>
                  <a:pt x="458374" y="1120682"/>
                  <a:pt x="448313" y="1131416"/>
                  <a:pt x="435438" y="1137138"/>
                </a:cubicBezTo>
                <a:cubicBezTo>
                  <a:pt x="412854" y="1147175"/>
                  <a:pt x="388545" y="1152768"/>
                  <a:pt x="365099" y="1160584"/>
                </a:cubicBezTo>
                <a:lnTo>
                  <a:pt x="294761" y="1184031"/>
                </a:lnTo>
                <a:cubicBezTo>
                  <a:pt x="264627" y="1194076"/>
                  <a:pt x="245085" y="1201589"/>
                  <a:pt x="212699" y="1207477"/>
                </a:cubicBezTo>
                <a:cubicBezTo>
                  <a:pt x="185513" y="1212420"/>
                  <a:pt x="157992" y="1215292"/>
                  <a:pt x="130638" y="1219200"/>
                </a:cubicBezTo>
                <a:cubicBezTo>
                  <a:pt x="74494" y="1237915"/>
                  <a:pt x="85007" y="1240030"/>
                  <a:pt x="1684" y="1219200"/>
                </a:cubicBezTo>
                <a:cubicBezTo>
                  <a:pt x="-2107" y="1218252"/>
                  <a:pt x="1684" y="1211385"/>
                  <a:pt x="1684" y="1207477"/>
                </a:cubicBezTo>
              </a:path>
            </a:pathLst>
          </a:custGeom>
          <a:noFill/>
          <a:ln>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1" name="Freeform: Shape 30">
            <a:extLst>
              <a:ext uri="{FF2B5EF4-FFF2-40B4-BE49-F238E27FC236}">
                <a16:creationId xmlns:a16="http://schemas.microsoft.com/office/drawing/2014/main" id="{B4BC1FBE-F0E3-457F-84E8-FDAF1A37CD1A}"/>
              </a:ext>
            </a:extLst>
          </p:cNvPr>
          <p:cNvSpPr/>
          <p:nvPr/>
        </p:nvSpPr>
        <p:spPr>
          <a:xfrm>
            <a:off x="6881446" y="2942492"/>
            <a:ext cx="48169" cy="445477"/>
          </a:xfrm>
          <a:custGeom>
            <a:avLst/>
            <a:gdLst>
              <a:gd name="connsiteX0" fmla="*/ 0 w 48169"/>
              <a:gd name="connsiteY0" fmla="*/ 0 h 445477"/>
              <a:gd name="connsiteX1" fmla="*/ 11723 w 48169"/>
              <a:gd name="connsiteY1" fmla="*/ 58616 h 445477"/>
              <a:gd name="connsiteX2" fmla="*/ 23446 w 48169"/>
              <a:gd name="connsiteY2" fmla="*/ 105508 h 445477"/>
              <a:gd name="connsiteX3" fmla="*/ 35169 w 48169"/>
              <a:gd name="connsiteY3" fmla="*/ 222739 h 445477"/>
              <a:gd name="connsiteX4" fmla="*/ 46892 w 48169"/>
              <a:gd name="connsiteY4" fmla="*/ 281354 h 445477"/>
              <a:gd name="connsiteX5" fmla="*/ 46892 w 48169"/>
              <a:gd name="connsiteY5" fmla="*/ 445477 h 4454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8169" h="445477">
                <a:moveTo>
                  <a:pt x="0" y="0"/>
                </a:moveTo>
                <a:cubicBezTo>
                  <a:pt x="3908" y="19539"/>
                  <a:pt x="7401" y="39165"/>
                  <a:pt x="11723" y="58616"/>
                </a:cubicBezTo>
                <a:cubicBezTo>
                  <a:pt x="15218" y="74344"/>
                  <a:pt x="21167" y="89558"/>
                  <a:pt x="23446" y="105508"/>
                </a:cubicBezTo>
                <a:cubicBezTo>
                  <a:pt x="29000" y="144385"/>
                  <a:pt x="29979" y="183812"/>
                  <a:pt x="35169" y="222739"/>
                </a:cubicBezTo>
                <a:cubicBezTo>
                  <a:pt x="37802" y="242489"/>
                  <a:pt x="45845" y="261456"/>
                  <a:pt x="46892" y="281354"/>
                </a:cubicBezTo>
                <a:cubicBezTo>
                  <a:pt x="49767" y="335986"/>
                  <a:pt x="46892" y="390769"/>
                  <a:pt x="46892" y="445477"/>
                </a:cubicBezTo>
              </a:path>
            </a:pathLst>
          </a:cu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2" name="Arrow: Left-Right 31">
            <a:extLst>
              <a:ext uri="{FF2B5EF4-FFF2-40B4-BE49-F238E27FC236}">
                <a16:creationId xmlns:a16="http://schemas.microsoft.com/office/drawing/2014/main" id="{012ABAE5-5A77-492D-82DE-708F485F9E3C}"/>
              </a:ext>
            </a:extLst>
          </p:cNvPr>
          <p:cNvSpPr/>
          <p:nvPr/>
        </p:nvSpPr>
        <p:spPr>
          <a:xfrm>
            <a:off x="2609585" y="3015979"/>
            <a:ext cx="1470046" cy="150743"/>
          </a:xfrm>
          <a:prstGeom prst="leftRightArrow">
            <a:avLst/>
          </a:prstGeom>
          <a:solidFill>
            <a:srgbClr val="00B050"/>
          </a:solidFill>
          <a:ln>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33" name="TextBox 32">
            <a:extLst>
              <a:ext uri="{FF2B5EF4-FFF2-40B4-BE49-F238E27FC236}">
                <a16:creationId xmlns:a16="http://schemas.microsoft.com/office/drawing/2014/main" id="{1E7D2E1A-0CAD-4A76-9150-3543BC6E3BEC}"/>
              </a:ext>
            </a:extLst>
          </p:cNvPr>
          <p:cNvSpPr txBox="1"/>
          <p:nvPr/>
        </p:nvSpPr>
        <p:spPr>
          <a:xfrm>
            <a:off x="1" y="2360434"/>
            <a:ext cx="2733006" cy="1015663"/>
          </a:xfrm>
          <a:prstGeom prst="rect">
            <a:avLst/>
          </a:prstGeom>
          <a:noFill/>
        </p:spPr>
        <p:txBody>
          <a:bodyPr wrap="square" rtlCol="0">
            <a:spAutoFit/>
          </a:bodyPr>
          <a:lstStyle/>
          <a:p>
            <a:r>
              <a:rPr lang="en-GB" sz="2000" b="1" dirty="0">
                <a:latin typeface="Abadi" panose="020B0604020104020204" pitchFamily="34" charset="0"/>
                <a:cs typeface="Aldhabi" panose="01000000000000000000" pitchFamily="2" charset="-78"/>
              </a:rPr>
              <a:t>Step 2</a:t>
            </a:r>
            <a:r>
              <a:rPr lang="en-GB" sz="2000" b="1" dirty="0">
                <a:solidFill>
                  <a:srgbClr val="00B050"/>
                </a:solidFill>
                <a:latin typeface="Abadi" panose="020B0604020104020204" pitchFamily="34" charset="0"/>
                <a:cs typeface="Aldhabi" panose="01000000000000000000" pitchFamily="2" charset="-78"/>
              </a:rPr>
              <a:t>: Right Atrium</a:t>
            </a:r>
            <a:r>
              <a:rPr lang="en-GB" sz="2000" dirty="0">
                <a:latin typeface="Abadi" panose="020B0604020104020204" pitchFamily="34" charset="0"/>
                <a:cs typeface="Aldhabi" panose="01000000000000000000" pitchFamily="2" charset="-78"/>
              </a:rPr>
              <a:t>: this fills up with deoxygenated blood</a:t>
            </a:r>
          </a:p>
        </p:txBody>
      </p:sp>
      <p:sp>
        <p:nvSpPr>
          <p:cNvPr id="34" name="Freeform: Shape 33">
            <a:extLst>
              <a:ext uri="{FF2B5EF4-FFF2-40B4-BE49-F238E27FC236}">
                <a16:creationId xmlns:a16="http://schemas.microsoft.com/office/drawing/2014/main" id="{4C5DB31C-D743-4BBF-9991-667132CAD1FD}"/>
              </a:ext>
            </a:extLst>
          </p:cNvPr>
          <p:cNvSpPr/>
          <p:nvPr/>
        </p:nvSpPr>
        <p:spPr>
          <a:xfrm>
            <a:off x="4103077" y="2965938"/>
            <a:ext cx="1758461" cy="1629508"/>
          </a:xfrm>
          <a:custGeom>
            <a:avLst/>
            <a:gdLst>
              <a:gd name="connsiteX0" fmla="*/ 1383323 w 1758461"/>
              <a:gd name="connsiteY0" fmla="*/ 0 h 1629508"/>
              <a:gd name="connsiteX1" fmla="*/ 1406769 w 1758461"/>
              <a:gd name="connsiteY1" fmla="*/ 70339 h 1629508"/>
              <a:gd name="connsiteX2" fmla="*/ 1441938 w 1758461"/>
              <a:gd name="connsiteY2" fmla="*/ 140677 h 1629508"/>
              <a:gd name="connsiteX3" fmla="*/ 1465385 w 1758461"/>
              <a:gd name="connsiteY3" fmla="*/ 222739 h 1629508"/>
              <a:gd name="connsiteX4" fmla="*/ 1500554 w 1758461"/>
              <a:gd name="connsiteY4" fmla="*/ 316524 h 1629508"/>
              <a:gd name="connsiteX5" fmla="*/ 1524000 w 1758461"/>
              <a:gd name="connsiteY5" fmla="*/ 398585 h 1629508"/>
              <a:gd name="connsiteX6" fmla="*/ 1559169 w 1758461"/>
              <a:gd name="connsiteY6" fmla="*/ 457200 h 1629508"/>
              <a:gd name="connsiteX7" fmla="*/ 1594338 w 1758461"/>
              <a:gd name="connsiteY7" fmla="*/ 562708 h 1629508"/>
              <a:gd name="connsiteX8" fmla="*/ 1617785 w 1758461"/>
              <a:gd name="connsiteY8" fmla="*/ 644770 h 1629508"/>
              <a:gd name="connsiteX9" fmla="*/ 1641231 w 1758461"/>
              <a:gd name="connsiteY9" fmla="*/ 715108 h 1629508"/>
              <a:gd name="connsiteX10" fmla="*/ 1652954 w 1758461"/>
              <a:gd name="connsiteY10" fmla="*/ 750277 h 1629508"/>
              <a:gd name="connsiteX11" fmla="*/ 1699846 w 1758461"/>
              <a:gd name="connsiteY11" fmla="*/ 867508 h 1629508"/>
              <a:gd name="connsiteX12" fmla="*/ 1723292 w 1758461"/>
              <a:gd name="connsiteY12" fmla="*/ 961293 h 1629508"/>
              <a:gd name="connsiteX13" fmla="*/ 1735015 w 1758461"/>
              <a:gd name="connsiteY13" fmla="*/ 1008185 h 1629508"/>
              <a:gd name="connsiteX14" fmla="*/ 1758461 w 1758461"/>
              <a:gd name="connsiteY14" fmla="*/ 1078524 h 1629508"/>
              <a:gd name="connsiteX15" fmla="*/ 1746738 w 1758461"/>
              <a:gd name="connsiteY15" fmla="*/ 1277816 h 1629508"/>
              <a:gd name="connsiteX16" fmla="*/ 1676400 w 1758461"/>
              <a:gd name="connsiteY16" fmla="*/ 1418493 h 1629508"/>
              <a:gd name="connsiteX17" fmla="*/ 1652954 w 1758461"/>
              <a:gd name="connsiteY17" fmla="*/ 1453662 h 1629508"/>
              <a:gd name="connsiteX18" fmla="*/ 1629508 w 1758461"/>
              <a:gd name="connsiteY18" fmla="*/ 1488831 h 1629508"/>
              <a:gd name="connsiteX19" fmla="*/ 1606061 w 1758461"/>
              <a:gd name="connsiteY19" fmla="*/ 1512277 h 1629508"/>
              <a:gd name="connsiteX20" fmla="*/ 1547446 w 1758461"/>
              <a:gd name="connsiteY20" fmla="*/ 1582616 h 1629508"/>
              <a:gd name="connsiteX21" fmla="*/ 1477108 w 1758461"/>
              <a:gd name="connsiteY21" fmla="*/ 1629508 h 1629508"/>
              <a:gd name="connsiteX22" fmla="*/ 1324708 w 1758461"/>
              <a:gd name="connsiteY22" fmla="*/ 1606062 h 1629508"/>
              <a:gd name="connsiteX23" fmla="*/ 1301261 w 1758461"/>
              <a:gd name="connsiteY23" fmla="*/ 1582616 h 1629508"/>
              <a:gd name="connsiteX24" fmla="*/ 1230923 w 1758461"/>
              <a:gd name="connsiteY24" fmla="*/ 1535724 h 1629508"/>
              <a:gd name="connsiteX25" fmla="*/ 1207477 w 1758461"/>
              <a:gd name="connsiteY25" fmla="*/ 1512277 h 1629508"/>
              <a:gd name="connsiteX26" fmla="*/ 1160585 w 1758461"/>
              <a:gd name="connsiteY26" fmla="*/ 1500554 h 1629508"/>
              <a:gd name="connsiteX27" fmla="*/ 1090246 w 1758461"/>
              <a:gd name="connsiteY27" fmla="*/ 1477108 h 1629508"/>
              <a:gd name="connsiteX28" fmla="*/ 973015 w 1758461"/>
              <a:gd name="connsiteY28" fmla="*/ 1453662 h 1629508"/>
              <a:gd name="connsiteX29" fmla="*/ 902677 w 1758461"/>
              <a:gd name="connsiteY29" fmla="*/ 1430216 h 1629508"/>
              <a:gd name="connsiteX30" fmla="*/ 867508 w 1758461"/>
              <a:gd name="connsiteY30" fmla="*/ 1418493 h 1629508"/>
              <a:gd name="connsiteX31" fmla="*/ 832338 w 1758461"/>
              <a:gd name="connsiteY31" fmla="*/ 1395047 h 1629508"/>
              <a:gd name="connsiteX32" fmla="*/ 750277 w 1758461"/>
              <a:gd name="connsiteY32" fmla="*/ 1371600 h 1629508"/>
              <a:gd name="connsiteX33" fmla="*/ 679938 w 1758461"/>
              <a:gd name="connsiteY33" fmla="*/ 1336431 h 1629508"/>
              <a:gd name="connsiteX34" fmla="*/ 644769 w 1758461"/>
              <a:gd name="connsiteY34" fmla="*/ 1312985 h 1629508"/>
              <a:gd name="connsiteX35" fmla="*/ 574431 w 1758461"/>
              <a:gd name="connsiteY35" fmla="*/ 1289539 h 1629508"/>
              <a:gd name="connsiteX36" fmla="*/ 539261 w 1758461"/>
              <a:gd name="connsiteY36" fmla="*/ 1266093 h 1629508"/>
              <a:gd name="connsiteX37" fmla="*/ 468923 w 1758461"/>
              <a:gd name="connsiteY37" fmla="*/ 1242647 h 1629508"/>
              <a:gd name="connsiteX38" fmla="*/ 433754 w 1758461"/>
              <a:gd name="connsiteY38" fmla="*/ 1219200 h 1629508"/>
              <a:gd name="connsiteX39" fmla="*/ 351692 w 1758461"/>
              <a:gd name="connsiteY39" fmla="*/ 1195754 h 1629508"/>
              <a:gd name="connsiteX40" fmla="*/ 316523 w 1758461"/>
              <a:gd name="connsiteY40" fmla="*/ 1172308 h 1629508"/>
              <a:gd name="connsiteX41" fmla="*/ 281354 w 1758461"/>
              <a:gd name="connsiteY41" fmla="*/ 1160585 h 1629508"/>
              <a:gd name="connsiteX42" fmla="*/ 211015 w 1758461"/>
              <a:gd name="connsiteY42" fmla="*/ 1125416 h 1629508"/>
              <a:gd name="connsiteX43" fmla="*/ 140677 w 1758461"/>
              <a:gd name="connsiteY43" fmla="*/ 1078524 h 1629508"/>
              <a:gd name="connsiteX44" fmla="*/ 117231 w 1758461"/>
              <a:gd name="connsiteY44" fmla="*/ 1055077 h 1629508"/>
              <a:gd name="connsiteX45" fmla="*/ 82061 w 1758461"/>
              <a:gd name="connsiteY45" fmla="*/ 1043354 h 1629508"/>
              <a:gd name="connsiteX46" fmla="*/ 11723 w 1758461"/>
              <a:gd name="connsiteY46" fmla="*/ 984739 h 1629508"/>
              <a:gd name="connsiteX47" fmla="*/ 0 w 1758461"/>
              <a:gd name="connsiteY47" fmla="*/ 984739 h 16295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1758461" h="1629508">
                <a:moveTo>
                  <a:pt x="1383323" y="0"/>
                </a:moveTo>
                <a:cubicBezTo>
                  <a:pt x="1391138" y="23446"/>
                  <a:pt x="1397263" y="47526"/>
                  <a:pt x="1406769" y="70339"/>
                </a:cubicBezTo>
                <a:cubicBezTo>
                  <a:pt x="1416851" y="94536"/>
                  <a:pt x="1432528" y="116211"/>
                  <a:pt x="1441938" y="140677"/>
                </a:cubicBezTo>
                <a:cubicBezTo>
                  <a:pt x="1452151" y="167229"/>
                  <a:pt x="1456389" y="195750"/>
                  <a:pt x="1465385" y="222739"/>
                </a:cubicBezTo>
                <a:cubicBezTo>
                  <a:pt x="1475943" y="254413"/>
                  <a:pt x="1489996" y="284850"/>
                  <a:pt x="1500554" y="316524"/>
                </a:cubicBezTo>
                <a:cubicBezTo>
                  <a:pt x="1509550" y="343512"/>
                  <a:pt x="1513058" y="372325"/>
                  <a:pt x="1524000" y="398585"/>
                </a:cubicBezTo>
                <a:cubicBezTo>
                  <a:pt x="1532764" y="419618"/>
                  <a:pt x="1547446" y="437662"/>
                  <a:pt x="1559169" y="457200"/>
                </a:cubicBezTo>
                <a:cubicBezTo>
                  <a:pt x="1587260" y="569566"/>
                  <a:pt x="1550196" y="430285"/>
                  <a:pt x="1594338" y="562708"/>
                </a:cubicBezTo>
                <a:cubicBezTo>
                  <a:pt x="1603334" y="589697"/>
                  <a:pt x="1609419" y="617579"/>
                  <a:pt x="1617785" y="644770"/>
                </a:cubicBezTo>
                <a:cubicBezTo>
                  <a:pt x="1625053" y="668391"/>
                  <a:pt x="1633416" y="691662"/>
                  <a:pt x="1641231" y="715108"/>
                </a:cubicBezTo>
                <a:cubicBezTo>
                  <a:pt x="1645139" y="726831"/>
                  <a:pt x="1647428" y="739224"/>
                  <a:pt x="1652954" y="750277"/>
                </a:cubicBezTo>
                <a:cubicBezTo>
                  <a:pt x="1673794" y="791958"/>
                  <a:pt x="1690189" y="819223"/>
                  <a:pt x="1699846" y="867508"/>
                </a:cubicBezTo>
                <a:cubicBezTo>
                  <a:pt x="1723680" y="986678"/>
                  <a:pt x="1699260" y="877182"/>
                  <a:pt x="1723292" y="961293"/>
                </a:cubicBezTo>
                <a:cubicBezTo>
                  <a:pt x="1727718" y="976785"/>
                  <a:pt x="1730385" y="992753"/>
                  <a:pt x="1735015" y="1008185"/>
                </a:cubicBezTo>
                <a:cubicBezTo>
                  <a:pt x="1742117" y="1031857"/>
                  <a:pt x="1758461" y="1078524"/>
                  <a:pt x="1758461" y="1078524"/>
                </a:cubicBezTo>
                <a:cubicBezTo>
                  <a:pt x="1754553" y="1144955"/>
                  <a:pt x="1755345" y="1211829"/>
                  <a:pt x="1746738" y="1277816"/>
                </a:cubicBezTo>
                <a:cubicBezTo>
                  <a:pt x="1738868" y="1338156"/>
                  <a:pt x="1709082" y="1369470"/>
                  <a:pt x="1676400" y="1418493"/>
                </a:cubicBezTo>
                <a:lnTo>
                  <a:pt x="1652954" y="1453662"/>
                </a:lnTo>
                <a:cubicBezTo>
                  <a:pt x="1645139" y="1465385"/>
                  <a:pt x="1639471" y="1478869"/>
                  <a:pt x="1629508" y="1488831"/>
                </a:cubicBezTo>
                <a:cubicBezTo>
                  <a:pt x="1621692" y="1496646"/>
                  <a:pt x="1612966" y="1503646"/>
                  <a:pt x="1606061" y="1512277"/>
                </a:cubicBezTo>
                <a:cubicBezTo>
                  <a:pt x="1574184" y="1552123"/>
                  <a:pt x="1591677" y="1548214"/>
                  <a:pt x="1547446" y="1582616"/>
                </a:cubicBezTo>
                <a:cubicBezTo>
                  <a:pt x="1525203" y="1599916"/>
                  <a:pt x="1477108" y="1629508"/>
                  <a:pt x="1477108" y="1629508"/>
                </a:cubicBezTo>
                <a:cubicBezTo>
                  <a:pt x="1470338" y="1628831"/>
                  <a:pt x="1358507" y="1626341"/>
                  <a:pt x="1324708" y="1606062"/>
                </a:cubicBezTo>
                <a:cubicBezTo>
                  <a:pt x="1315230" y="1600375"/>
                  <a:pt x="1310103" y="1589248"/>
                  <a:pt x="1301261" y="1582616"/>
                </a:cubicBezTo>
                <a:cubicBezTo>
                  <a:pt x="1278718" y="1565709"/>
                  <a:pt x="1250848" y="1555650"/>
                  <a:pt x="1230923" y="1535724"/>
                </a:cubicBezTo>
                <a:cubicBezTo>
                  <a:pt x="1223108" y="1527908"/>
                  <a:pt x="1217363" y="1517220"/>
                  <a:pt x="1207477" y="1512277"/>
                </a:cubicBezTo>
                <a:cubicBezTo>
                  <a:pt x="1193066" y="1505071"/>
                  <a:pt x="1176017" y="1505184"/>
                  <a:pt x="1160585" y="1500554"/>
                </a:cubicBezTo>
                <a:cubicBezTo>
                  <a:pt x="1136913" y="1493452"/>
                  <a:pt x="1114481" y="1481955"/>
                  <a:pt x="1090246" y="1477108"/>
                </a:cubicBezTo>
                <a:cubicBezTo>
                  <a:pt x="1051169" y="1469293"/>
                  <a:pt x="1010821" y="1466264"/>
                  <a:pt x="973015" y="1453662"/>
                </a:cubicBezTo>
                <a:lnTo>
                  <a:pt x="902677" y="1430216"/>
                </a:lnTo>
                <a:cubicBezTo>
                  <a:pt x="890954" y="1426308"/>
                  <a:pt x="877790" y="1425347"/>
                  <a:pt x="867508" y="1418493"/>
                </a:cubicBezTo>
                <a:cubicBezTo>
                  <a:pt x="855785" y="1410678"/>
                  <a:pt x="844940" y="1401348"/>
                  <a:pt x="832338" y="1395047"/>
                </a:cubicBezTo>
                <a:cubicBezTo>
                  <a:pt x="815522" y="1386639"/>
                  <a:pt x="765298" y="1375356"/>
                  <a:pt x="750277" y="1371600"/>
                </a:cubicBezTo>
                <a:cubicBezTo>
                  <a:pt x="649489" y="1304408"/>
                  <a:pt x="777009" y="1384966"/>
                  <a:pt x="679938" y="1336431"/>
                </a:cubicBezTo>
                <a:cubicBezTo>
                  <a:pt x="667336" y="1330130"/>
                  <a:pt x="657644" y="1318707"/>
                  <a:pt x="644769" y="1312985"/>
                </a:cubicBezTo>
                <a:cubicBezTo>
                  <a:pt x="622185" y="1302948"/>
                  <a:pt x="594995" y="1303248"/>
                  <a:pt x="574431" y="1289539"/>
                </a:cubicBezTo>
                <a:cubicBezTo>
                  <a:pt x="562708" y="1281724"/>
                  <a:pt x="552136" y="1271815"/>
                  <a:pt x="539261" y="1266093"/>
                </a:cubicBezTo>
                <a:cubicBezTo>
                  <a:pt x="516677" y="1256056"/>
                  <a:pt x="468923" y="1242647"/>
                  <a:pt x="468923" y="1242647"/>
                </a:cubicBezTo>
                <a:cubicBezTo>
                  <a:pt x="457200" y="1234831"/>
                  <a:pt x="446704" y="1224750"/>
                  <a:pt x="433754" y="1219200"/>
                </a:cubicBezTo>
                <a:cubicBezTo>
                  <a:pt x="381160" y="1196659"/>
                  <a:pt x="397324" y="1218570"/>
                  <a:pt x="351692" y="1195754"/>
                </a:cubicBezTo>
                <a:cubicBezTo>
                  <a:pt x="339090" y="1189453"/>
                  <a:pt x="329125" y="1178609"/>
                  <a:pt x="316523" y="1172308"/>
                </a:cubicBezTo>
                <a:cubicBezTo>
                  <a:pt x="305470" y="1166782"/>
                  <a:pt x="292407" y="1166111"/>
                  <a:pt x="281354" y="1160585"/>
                </a:cubicBezTo>
                <a:cubicBezTo>
                  <a:pt x="190455" y="1115135"/>
                  <a:pt x="299413" y="1154881"/>
                  <a:pt x="211015" y="1125416"/>
                </a:cubicBezTo>
                <a:cubicBezTo>
                  <a:pt x="187569" y="1109785"/>
                  <a:pt x="160602" y="1098450"/>
                  <a:pt x="140677" y="1078524"/>
                </a:cubicBezTo>
                <a:cubicBezTo>
                  <a:pt x="132862" y="1070708"/>
                  <a:pt x="126709" y="1060764"/>
                  <a:pt x="117231" y="1055077"/>
                </a:cubicBezTo>
                <a:cubicBezTo>
                  <a:pt x="106635" y="1048719"/>
                  <a:pt x="93784" y="1047262"/>
                  <a:pt x="82061" y="1043354"/>
                </a:cubicBezTo>
                <a:cubicBezTo>
                  <a:pt x="56134" y="1017427"/>
                  <a:pt x="44365" y="1001060"/>
                  <a:pt x="11723" y="984739"/>
                </a:cubicBezTo>
                <a:cubicBezTo>
                  <a:pt x="8228" y="982991"/>
                  <a:pt x="3908" y="984739"/>
                  <a:pt x="0" y="984739"/>
                </a:cubicBezTo>
              </a:path>
            </a:pathLst>
          </a:custGeom>
          <a:solidFill>
            <a:srgbClr val="FFFF00"/>
          </a:solidFill>
          <a:ln>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5" name="Arrow: Left-Right 34">
            <a:extLst>
              <a:ext uri="{FF2B5EF4-FFF2-40B4-BE49-F238E27FC236}">
                <a16:creationId xmlns:a16="http://schemas.microsoft.com/office/drawing/2014/main" id="{50A8EAA4-7E6D-4CA8-A044-A56E930BFAA5}"/>
              </a:ext>
            </a:extLst>
          </p:cNvPr>
          <p:cNvSpPr/>
          <p:nvPr/>
        </p:nvSpPr>
        <p:spPr>
          <a:xfrm rot="17269552">
            <a:off x="4149789" y="4808738"/>
            <a:ext cx="1343589" cy="187953"/>
          </a:xfrm>
          <a:prstGeom prst="leftRightArrow">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6" name="TextBox 35">
            <a:extLst>
              <a:ext uri="{FF2B5EF4-FFF2-40B4-BE49-F238E27FC236}">
                <a16:creationId xmlns:a16="http://schemas.microsoft.com/office/drawing/2014/main" id="{DE75DC0C-6DB8-4F82-BC30-6111D7B25E28}"/>
              </a:ext>
            </a:extLst>
          </p:cNvPr>
          <p:cNvSpPr txBox="1"/>
          <p:nvPr/>
        </p:nvSpPr>
        <p:spPr>
          <a:xfrm>
            <a:off x="2619748" y="5559111"/>
            <a:ext cx="3980343" cy="1015663"/>
          </a:xfrm>
          <a:prstGeom prst="rect">
            <a:avLst/>
          </a:prstGeom>
          <a:noFill/>
        </p:spPr>
        <p:txBody>
          <a:bodyPr wrap="square" rtlCol="0">
            <a:spAutoFit/>
          </a:bodyPr>
          <a:lstStyle/>
          <a:p>
            <a:r>
              <a:rPr lang="en-GB" sz="2000" b="1" dirty="0">
                <a:latin typeface="Abadi" panose="020B0604020104020204" pitchFamily="34" charset="0"/>
                <a:cs typeface="Aldhabi" panose="01000000000000000000" pitchFamily="2" charset="-78"/>
              </a:rPr>
              <a:t>Step 3: </a:t>
            </a:r>
            <a:r>
              <a:rPr lang="en-GB" sz="2000" b="1" dirty="0">
                <a:solidFill>
                  <a:srgbClr val="FFFF00"/>
                </a:solidFill>
                <a:latin typeface="Abadi" panose="020B0604020104020204" pitchFamily="34" charset="0"/>
                <a:cs typeface="Aldhabi" panose="01000000000000000000" pitchFamily="2" charset="-78"/>
              </a:rPr>
              <a:t>Right ventricle</a:t>
            </a:r>
            <a:r>
              <a:rPr lang="en-GB" sz="2000" dirty="0">
                <a:solidFill>
                  <a:srgbClr val="FFFF00"/>
                </a:solidFill>
                <a:latin typeface="Abadi" panose="020B0604020104020204" pitchFamily="34" charset="0"/>
                <a:cs typeface="Aldhabi" panose="01000000000000000000" pitchFamily="2" charset="-78"/>
              </a:rPr>
              <a:t>- </a:t>
            </a:r>
            <a:r>
              <a:rPr lang="en-GB" sz="2000" dirty="0">
                <a:latin typeface="Abadi" panose="020B0604020104020204" pitchFamily="34" charset="0"/>
                <a:cs typeface="Aldhabi" panose="01000000000000000000" pitchFamily="2" charset="-78"/>
              </a:rPr>
              <a:t>the blood from the right atrium is pushed into here</a:t>
            </a:r>
          </a:p>
        </p:txBody>
      </p:sp>
      <p:sp>
        <p:nvSpPr>
          <p:cNvPr id="37" name="TextBox 36">
            <a:extLst>
              <a:ext uri="{FF2B5EF4-FFF2-40B4-BE49-F238E27FC236}">
                <a16:creationId xmlns:a16="http://schemas.microsoft.com/office/drawing/2014/main" id="{EE835E1A-B868-4726-B944-2BECB3CCF145}"/>
              </a:ext>
            </a:extLst>
          </p:cNvPr>
          <p:cNvSpPr txBox="1"/>
          <p:nvPr/>
        </p:nvSpPr>
        <p:spPr>
          <a:xfrm>
            <a:off x="104523" y="127983"/>
            <a:ext cx="2655898" cy="1015663"/>
          </a:xfrm>
          <a:prstGeom prst="rect">
            <a:avLst/>
          </a:prstGeom>
          <a:noFill/>
        </p:spPr>
        <p:txBody>
          <a:bodyPr wrap="square" rtlCol="0">
            <a:spAutoFit/>
          </a:bodyPr>
          <a:lstStyle/>
          <a:p>
            <a:r>
              <a:rPr lang="en-GB" sz="2000" b="1" u="sng" dirty="0">
                <a:latin typeface="Abadi" panose="020B0604020104020204" pitchFamily="34" charset="0"/>
                <a:cs typeface="Aldhabi" panose="01000000000000000000" pitchFamily="2" charset="-78"/>
              </a:rPr>
              <a:t>Step 1a: </a:t>
            </a:r>
            <a:r>
              <a:rPr lang="en-GB" sz="2000" u="sng" dirty="0">
                <a:latin typeface="Abadi" panose="020B0604020104020204" pitchFamily="34" charset="0"/>
                <a:cs typeface="Aldhabi" panose="01000000000000000000" pitchFamily="2" charset="-78"/>
              </a:rPr>
              <a:t>bloods enters superior vena cava (vein) here..</a:t>
            </a:r>
          </a:p>
        </p:txBody>
      </p:sp>
      <p:cxnSp>
        <p:nvCxnSpPr>
          <p:cNvPr id="39" name="Straight Arrow Connector 38">
            <a:extLst>
              <a:ext uri="{FF2B5EF4-FFF2-40B4-BE49-F238E27FC236}">
                <a16:creationId xmlns:a16="http://schemas.microsoft.com/office/drawing/2014/main" id="{AFC96B08-3307-4F5E-A92D-7C583E80505A}"/>
              </a:ext>
            </a:extLst>
          </p:cNvPr>
          <p:cNvCxnSpPr>
            <a:cxnSpLocks/>
          </p:cNvCxnSpPr>
          <p:nvPr/>
        </p:nvCxnSpPr>
        <p:spPr>
          <a:xfrm>
            <a:off x="1535352" y="918238"/>
            <a:ext cx="245441" cy="17611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42" name="TextBox 41">
            <a:extLst>
              <a:ext uri="{FF2B5EF4-FFF2-40B4-BE49-F238E27FC236}">
                <a16:creationId xmlns:a16="http://schemas.microsoft.com/office/drawing/2014/main" id="{1F7FF076-4A97-4087-B2E4-EE02D7F89311}"/>
              </a:ext>
            </a:extLst>
          </p:cNvPr>
          <p:cNvSpPr txBox="1"/>
          <p:nvPr/>
        </p:nvSpPr>
        <p:spPr>
          <a:xfrm>
            <a:off x="156065" y="5250448"/>
            <a:ext cx="2204923" cy="1323439"/>
          </a:xfrm>
          <a:prstGeom prst="rect">
            <a:avLst/>
          </a:prstGeom>
          <a:noFill/>
        </p:spPr>
        <p:txBody>
          <a:bodyPr wrap="square" rtlCol="0">
            <a:spAutoFit/>
          </a:bodyPr>
          <a:lstStyle/>
          <a:p>
            <a:r>
              <a:rPr lang="en-GB" sz="2000" b="1" u="sng" dirty="0">
                <a:latin typeface="Abadi" panose="020B0604020104020204" pitchFamily="34" charset="0"/>
                <a:cs typeface="Aldhabi" panose="01000000000000000000" pitchFamily="2" charset="-78"/>
              </a:rPr>
              <a:t>Step 1b</a:t>
            </a:r>
            <a:r>
              <a:rPr lang="en-GB" sz="2000" u="sng" dirty="0">
                <a:latin typeface="Abadi" panose="020B0604020104020204" pitchFamily="34" charset="0"/>
                <a:cs typeface="Aldhabi" panose="01000000000000000000" pitchFamily="2" charset="-78"/>
              </a:rPr>
              <a:t>: bloods enters superior vena cava (vein) here..</a:t>
            </a:r>
          </a:p>
        </p:txBody>
      </p:sp>
      <p:sp>
        <p:nvSpPr>
          <p:cNvPr id="46" name="Freeform: Shape 45">
            <a:extLst>
              <a:ext uri="{FF2B5EF4-FFF2-40B4-BE49-F238E27FC236}">
                <a16:creationId xmlns:a16="http://schemas.microsoft.com/office/drawing/2014/main" id="{7A915E09-CA0E-4C64-BE2F-005B71B733C1}"/>
              </a:ext>
            </a:extLst>
          </p:cNvPr>
          <p:cNvSpPr/>
          <p:nvPr/>
        </p:nvSpPr>
        <p:spPr>
          <a:xfrm rot="21106467">
            <a:off x="2050824" y="5627077"/>
            <a:ext cx="167995" cy="328246"/>
          </a:xfrm>
          <a:custGeom>
            <a:avLst/>
            <a:gdLst>
              <a:gd name="connsiteX0" fmla="*/ 211015 w 211015"/>
              <a:gd name="connsiteY0" fmla="*/ 0 h 328246"/>
              <a:gd name="connsiteX1" fmla="*/ 175846 w 211015"/>
              <a:gd name="connsiteY1" fmla="*/ 58615 h 328246"/>
              <a:gd name="connsiteX2" fmla="*/ 164123 w 211015"/>
              <a:gd name="connsiteY2" fmla="*/ 93784 h 328246"/>
              <a:gd name="connsiteX3" fmla="*/ 140677 w 211015"/>
              <a:gd name="connsiteY3" fmla="*/ 117231 h 328246"/>
              <a:gd name="connsiteX4" fmla="*/ 70338 w 211015"/>
              <a:gd name="connsiteY4" fmla="*/ 222738 h 328246"/>
              <a:gd name="connsiteX5" fmla="*/ 46892 w 211015"/>
              <a:gd name="connsiteY5" fmla="*/ 257907 h 328246"/>
              <a:gd name="connsiteX6" fmla="*/ 23446 w 211015"/>
              <a:gd name="connsiteY6" fmla="*/ 281354 h 328246"/>
              <a:gd name="connsiteX7" fmla="*/ 0 w 211015"/>
              <a:gd name="connsiteY7" fmla="*/ 328246 h 3282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11015" h="328246">
                <a:moveTo>
                  <a:pt x="211015" y="0"/>
                </a:moveTo>
                <a:cubicBezTo>
                  <a:pt x="199292" y="19538"/>
                  <a:pt x="186036" y="38235"/>
                  <a:pt x="175846" y="58615"/>
                </a:cubicBezTo>
                <a:cubicBezTo>
                  <a:pt x="170320" y="69668"/>
                  <a:pt x="170481" y="83188"/>
                  <a:pt x="164123" y="93784"/>
                </a:cubicBezTo>
                <a:cubicBezTo>
                  <a:pt x="158436" y="103262"/>
                  <a:pt x="147309" y="108389"/>
                  <a:pt x="140677" y="117231"/>
                </a:cubicBezTo>
                <a:cubicBezTo>
                  <a:pt x="140667" y="117245"/>
                  <a:pt x="82066" y="205146"/>
                  <a:pt x="70338" y="222738"/>
                </a:cubicBezTo>
                <a:cubicBezTo>
                  <a:pt x="62523" y="234461"/>
                  <a:pt x="56854" y="247944"/>
                  <a:pt x="46892" y="257907"/>
                </a:cubicBezTo>
                <a:lnTo>
                  <a:pt x="23446" y="281354"/>
                </a:lnTo>
                <a:cubicBezTo>
                  <a:pt x="9975" y="321766"/>
                  <a:pt x="20461" y="307785"/>
                  <a:pt x="0" y="328246"/>
                </a:cubicBezTo>
              </a:path>
            </a:pathLst>
          </a:cu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7" name="Freeform: Shape 46">
            <a:extLst>
              <a:ext uri="{FF2B5EF4-FFF2-40B4-BE49-F238E27FC236}">
                <a16:creationId xmlns:a16="http://schemas.microsoft.com/office/drawing/2014/main" id="{90B7664B-4F33-462D-B48C-7539C2B6DE2F}"/>
              </a:ext>
            </a:extLst>
          </p:cNvPr>
          <p:cNvSpPr/>
          <p:nvPr/>
        </p:nvSpPr>
        <p:spPr>
          <a:xfrm>
            <a:off x="2051514" y="5620502"/>
            <a:ext cx="211015" cy="156319"/>
          </a:xfrm>
          <a:custGeom>
            <a:avLst/>
            <a:gdLst>
              <a:gd name="connsiteX0" fmla="*/ 0 w 211015"/>
              <a:gd name="connsiteY0" fmla="*/ 15642 h 156319"/>
              <a:gd name="connsiteX1" fmla="*/ 164123 w 211015"/>
              <a:gd name="connsiteY1" fmla="*/ 15642 h 156319"/>
              <a:gd name="connsiteX2" fmla="*/ 199292 w 211015"/>
              <a:gd name="connsiteY2" fmla="*/ 121150 h 156319"/>
              <a:gd name="connsiteX3" fmla="*/ 211015 w 211015"/>
              <a:gd name="connsiteY3" fmla="*/ 156319 h 156319"/>
            </a:gdLst>
            <a:ahLst/>
            <a:cxnLst>
              <a:cxn ang="0">
                <a:pos x="connsiteX0" y="connsiteY0"/>
              </a:cxn>
              <a:cxn ang="0">
                <a:pos x="connsiteX1" y="connsiteY1"/>
              </a:cxn>
              <a:cxn ang="0">
                <a:pos x="connsiteX2" y="connsiteY2"/>
              </a:cxn>
              <a:cxn ang="0">
                <a:pos x="connsiteX3" y="connsiteY3"/>
              </a:cxn>
            </a:cxnLst>
            <a:rect l="l" t="t" r="r" b="b"/>
            <a:pathLst>
              <a:path w="211015" h="156319">
                <a:moveTo>
                  <a:pt x="0" y="15642"/>
                </a:moveTo>
                <a:cubicBezTo>
                  <a:pt x="49000" y="5842"/>
                  <a:pt x="117509" y="-14021"/>
                  <a:pt x="164123" y="15642"/>
                </a:cubicBezTo>
                <a:cubicBezTo>
                  <a:pt x="164124" y="15643"/>
                  <a:pt x="193431" y="103565"/>
                  <a:pt x="199292" y="121150"/>
                </a:cubicBezTo>
                <a:lnTo>
                  <a:pt x="211015" y="156319"/>
                </a:lnTo>
              </a:path>
            </a:pathLst>
          </a:cu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8" name="Arrow: Right 47">
            <a:extLst>
              <a:ext uri="{FF2B5EF4-FFF2-40B4-BE49-F238E27FC236}">
                <a16:creationId xmlns:a16="http://schemas.microsoft.com/office/drawing/2014/main" id="{17DBD178-DBF5-4F06-9458-13854E98640B}"/>
              </a:ext>
            </a:extLst>
          </p:cNvPr>
          <p:cNvSpPr/>
          <p:nvPr/>
        </p:nvSpPr>
        <p:spPr>
          <a:xfrm rot="19144774">
            <a:off x="5053832" y="2505628"/>
            <a:ext cx="1879815" cy="367846"/>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9" name="Arrow: Down 48">
            <a:extLst>
              <a:ext uri="{FF2B5EF4-FFF2-40B4-BE49-F238E27FC236}">
                <a16:creationId xmlns:a16="http://schemas.microsoft.com/office/drawing/2014/main" id="{F85AF0EA-D824-4187-8D95-63171C264521}"/>
              </a:ext>
            </a:extLst>
          </p:cNvPr>
          <p:cNvSpPr/>
          <p:nvPr/>
        </p:nvSpPr>
        <p:spPr>
          <a:xfrm rot="7302284" flipH="1">
            <a:off x="6943301" y="2259877"/>
            <a:ext cx="184112" cy="2417973"/>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0" name="TextBox 49">
            <a:extLst>
              <a:ext uri="{FF2B5EF4-FFF2-40B4-BE49-F238E27FC236}">
                <a16:creationId xmlns:a16="http://schemas.microsoft.com/office/drawing/2014/main" id="{C8C2D002-341D-4FE5-BA83-B5A144A70656}"/>
              </a:ext>
            </a:extLst>
          </p:cNvPr>
          <p:cNvSpPr txBox="1"/>
          <p:nvPr/>
        </p:nvSpPr>
        <p:spPr>
          <a:xfrm>
            <a:off x="7808920" y="4070987"/>
            <a:ext cx="4383080" cy="1015663"/>
          </a:xfrm>
          <a:prstGeom prst="rect">
            <a:avLst/>
          </a:prstGeom>
          <a:noFill/>
        </p:spPr>
        <p:txBody>
          <a:bodyPr wrap="square" rtlCol="0">
            <a:spAutoFit/>
          </a:bodyPr>
          <a:lstStyle/>
          <a:p>
            <a:r>
              <a:rPr lang="en-GB" sz="2000" b="1" dirty="0">
                <a:latin typeface="Abadi" panose="020B0604020104020204" pitchFamily="34" charset="0"/>
                <a:cs typeface="Aldhabi" panose="01000000000000000000" pitchFamily="2" charset="-78"/>
              </a:rPr>
              <a:t>Step 4: </a:t>
            </a:r>
            <a:r>
              <a:rPr lang="en-GB" sz="2000" b="1" dirty="0">
                <a:solidFill>
                  <a:schemeClr val="accent1"/>
                </a:solidFill>
                <a:latin typeface="Abadi" panose="020B0604020104020204" pitchFamily="34" charset="0"/>
                <a:cs typeface="Aldhabi" panose="01000000000000000000" pitchFamily="2" charset="-78"/>
              </a:rPr>
              <a:t>pulmonary artery </a:t>
            </a:r>
            <a:r>
              <a:rPr lang="en-GB" sz="2000" dirty="0">
                <a:latin typeface="Abadi" panose="020B0604020104020204" pitchFamily="34" charset="0"/>
                <a:cs typeface="Aldhabi" panose="01000000000000000000" pitchFamily="2" charset="-78"/>
              </a:rPr>
              <a:t>pushes the blood forced up from the right ventricle out into the lungs</a:t>
            </a:r>
          </a:p>
        </p:txBody>
      </p:sp>
      <p:cxnSp>
        <p:nvCxnSpPr>
          <p:cNvPr id="52" name="Straight Connector 51">
            <a:extLst>
              <a:ext uri="{FF2B5EF4-FFF2-40B4-BE49-F238E27FC236}">
                <a16:creationId xmlns:a16="http://schemas.microsoft.com/office/drawing/2014/main" id="{D0049C72-3EE1-4963-B4B3-7592BFDEA61B}"/>
              </a:ext>
            </a:extLst>
          </p:cNvPr>
          <p:cNvCxnSpPr>
            <a:cxnSpLocks/>
          </p:cNvCxnSpPr>
          <p:nvPr/>
        </p:nvCxnSpPr>
        <p:spPr>
          <a:xfrm>
            <a:off x="5491462" y="923670"/>
            <a:ext cx="63432" cy="3690572"/>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8" name="Straight Connector 57">
            <a:extLst>
              <a:ext uri="{FF2B5EF4-FFF2-40B4-BE49-F238E27FC236}">
                <a16:creationId xmlns:a16="http://schemas.microsoft.com/office/drawing/2014/main" id="{F699AD50-0B93-42AF-B5FD-CA7B5EC5702A}"/>
              </a:ext>
            </a:extLst>
          </p:cNvPr>
          <p:cNvCxnSpPr>
            <a:cxnSpLocks/>
            <a:endCxn id="31" idx="2"/>
          </p:cNvCxnSpPr>
          <p:nvPr/>
        </p:nvCxnSpPr>
        <p:spPr>
          <a:xfrm>
            <a:off x="3238005" y="3009409"/>
            <a:ext cx="3666887" cy="38591"/>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63" name="Freeform: Shape 62">
            <a:extLst>
              <a:ext uri="{FF2B5EF4-FFF2-40B4-BE49-F238E27FC236}">
                <a16:creationId xmlns:a16="http://schemas.microsoft.com/office/drawing/2014/main" id="{6CFFB375-DE20-458F-830D-2701D250599C}"/>
              </a:ext>
            </a:extLst>
          </p:cNvPr>
          <p:cNvSpPr/>
          <p:nvPr/>
        </p:nvSpPr>
        <p:spPr>
          <a:xfrm>
            <a:off x="5403075" y="1953039"/>
            <a:ext cx="1477108" cy="1376315"/>
          </a:xfrm>
          <a:custGeom>
            <a:avLst/>
            <a:gdLst>
              <a:gd name="connsiteX0" fmla="*/ 1406770 w 1477108"/>
              <a:gd name="connsiteY0" fmla="*/ 485361 h 1376315"/>
              <a:gd name="connsiteX1" fmla="*/ 1266093 w 1477108"/>
              <a:gd name="connsiteY1" fmla="*/ 309515 h 1376315"/>
              <a:gd name="connsiteX2" fmla="*/ 1137139 w 1477108"/>
              <a:gd name="connsiteY2" fmla="*/ 204007 h 1376315"/>
              <a:gd name="connsiteX3" fmla="*/ 1090247 w 1477108"/>
              <a:gd name="connsiteY3" fmla="*/ 157115 h 1376315"/>
              <a:gd name="connsiteX4" fmla="*/ 949570 w 1477108"/>
              <a:gd name="connsiteY4" fmla="*/ 75053 h 1376315"/>
              <a:gd name="connsiteX5" fmla="*/ 902677 w 1477108"/>
              <a:gd name="connsiteY5" fmla="*/ 63330 h 1376315"/>
              <a:gd name="connsiteX6" fmla="*/ 773724 w 1477108"/>
              <a:gd name="connsiteY6" fmla="*/ 28161 h 1376315"/>
              <a:gd name="connsiteX7" fmla="*/ 633047 w 1477108"/>
              <a:gd name="connsiteY7" fmla="*/ 4715 h 1376315"/>
              <a:gd name="connsiteX8" fmla="*/ 281354 w 1477108"/>
              <a:gd name="connsiteY8" fmla="*/ 39884 h 1376315"/>
              <a:gd name="connsiteX9" fmla="*/ 222739 w 1477108"/>
              <a:gd name="connsiteY9" fmla="*/ 75053 h 1376315"/>
              <a:gd name="connsiteX10" fmla="*/ 187570 w 1477108"/>
              <a:gd name="connsiteY10" fmla="*/ 121946 h 1376315"/>
              <a:gd name="connsiteX11" fmla="*/ 105508 w 1477108"/>
              <a:gd name="connsiteY11" fmla="*/ 204007 h 1376315"/>
              <a:gd name="connsiteX12" fmla="*/ 58616 w 1477108"/>
              <a:gd name="connsiteY12" fmla="*/ 297792 h 1376315"/>
              <a:gd name="connsiteX13" fmla="*/ 35170 w 1477108"/>
              <a:gd name="connsiteY13" fmla="*/ 344684 h 1376315"/>
              <a:gd name="connsiteX14" fmla="*/ 23447 w 1477108"/>
              <a:gd name="connsiteY14" fmla="*/ 403299 h 1376315"/>
              <a:gd name="connsiteX15" fmla="*/ 0 w 1477108"/>
              <a:gd name="connsiteY15" fmla="*/ 473638 h 1376315"/>
              <a:gd name="connsiteX16" fmla="*/ 35170 w 1477108"/>
              <a:gd name="connsiteY16" fmla="*/ 801884 h 1376315"/>
              <a:gd name="connsiteX17" fmla="*/ 46893 w 1477108"/>
              <a:gd name="connsiteY17" fmla="*/ 837053 h 1376315"/>
              <a:gd name="connsiteX18" fmla="*/ 93785 w 1477108"/>
              <a:gd name="connsiteY18" fmla="*/ 907392 h 1376315"/>
              <a:gd name="connsiteX19" fmla="*/ 128954 w 1477108"/>
              <a:gd name="connsiteY19" fmla="*/ 930838 h 1376315"/>
              <a:gd name="connsiteX20" fmla="*/ 164124 w 1477108"/>
              <a:gd name="connsiteY20" fmla="*/ 989453 h 1376315"/>
              <a:gd name="connsiteX21" fmla="*/ 187570 w 1477108"/>
              <a:gd name="connsiteY21" fmla="*/ 1024623 h 1376315"/>
              <a:gd name="connsiteX22" fmla="*/ 257908 w 1477108"/>
              <a:gd name="connsiteY22" fmla="*/ 1071515 h 1376315"/>
              <a:gd name="connsiteX23" fmla="*/ 304800 w 1477108"/>
              <a:gd name="connsiteY23" fmla="*/ 1106684 h 1376315"/>
              <a:gd name="connsiteX24" fmla="*/ 328247 w 1477108"/>
              <a:gd name="connsiteY24" fmla="*/ 1130130 h 1376315"/>
              <a:gd name="connsiteX25" fmla="*/ 398585 w 1477108"/>
              <a:gd name="connsiteY25" fmla="*/ 1153576 h 1376315"/>
              <a:gd name="connsiteX26" fmla="*/ 468924 w 1477108"/>
              <a:gd name="connsiteY26" fmla="*/ 1200469 h 1376315"/>
              <a:gd name="connsiteX27" fmla="*/ 539262 w 1477108"/>
              <a:gd name="connsiteY27" fmla="*/ 1247361 h 1376315"/>
              <a:gd name="connsiteX28" fmla="*/ 574431 w 1477108"/>
              <a:gd name="connsiteY28" fmla="*/ 1270807 h 1376315"/>
              <a:gd name="connsiteX29" fmla="*/ 644770 w 1477108"/>
              <a:gd name="connsiteY29" fmla="*/ 1294253 h 1376315"/>
              <a:gd name="connsiteX30" fmla="*/ 679939 w 1477108"/>
              <a:gd name="connsiteY30" fmla="*/ 1305976 h 1376315"/>
              <a:gd name="connsiteX31" fmla="*/ 785447 w 1477108"/>
              <a:gd name="connsiteY31" fmla="*/ 1341146 h 1376315"/>
              <a:gd name="connsiteX32" fmla="*/ 832339 w 1477108"/>
              <a:gd name="connsiteY32" fmla="*/ 1352869 h 1376315"/>
              <a:gd name="connsiteX33" fmla="*/ 867508 w 1477108"/>
              <a:gd name="connsiteY33" fmla="*/ 1364592 h 1376315"/>
              <a:gd name="connsiteX34" fmla="*/ 984739 w 1477108"/>
              <a:gd name="connsiteY34" fmla="*/ 1376315 h 1376315"/>
              <a:gd name="connsiteX35" fmla="*/ 1301262 w 1477108"/>
              <a:gd name="connsiteY35" fmla="*/ 1364592 h 1376315"/>
              <a:gd name="connsiteX36" fmla="*/ 1336431 w 1477108"/>
              <a:gd name="connsiteY36" fmla="*/ 1352869 h 1376315"/>
              <a:gd name="connsiteX37" fmla="*/ 1371600 w 1477108"/>
              <a:gd name="connsiteY37" fmla="*/ 1329423 h 1376315"/>
              <a:gd name="connsiteX38" fmla="*/ 1383324 w 1477108"/>
              <a:gd name="connsiteY38" fmla="*/ 1294253 h 1376315"/>
              <a:gd name="connsiteX39" fmla="*/ 1453662 w 1477108"/>
              <a:gd name="connsiteY39" fmla="*/ 1235638 h 1376315"/>
              <a:gd name="connsiteX40" fmla="*/ 1477108 w 1477108"/>
              <a:gd name="connsiteY40" fmla="*/ 1212192 h 13763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Lst>
            <a:rect l="l" t="t" r="r" b="b"/>
            <a:pathLst>
              <a:path w="1477108" h="1376315">
                <a:moveTo>
                  <a:pt x="1406770" y="485361"/>
                </a:moveTo>
                <a:cubicBezTo>
                  <a:pt x="1359878" y="426746"/>
                  <a:pt x="1324190" y="357049"/>
                  <a:pt x="1266093" y="309515"/>
                </a:cubicBezTo>
                <a:cubicBezTo>
                  <a:pt x="1223108" y="274346"/>
                  <a:pt x="1176411" y="243279"/>
                  <a:pt x="1137139" y="204007"/>
                </a:cubicBezTo>
                <a:cubicBezTo>
                  <a:pt x="1121508" y="188376"/>
                  <a:pt x="1107931" y="170378"/>
                  <a:pt x="1090247" y="157115"/>
                </a:cubicBezTo>
                <a:cubicBezTo>
                  <a:pt x="1074003" y="144932"/>
                  <a:pt x="985653" y="88584"/>
                  <a:pt x="949570" y="75053"/>
                </a:cubicBezTo>
                <a:cubicBezTo>
                  <a:pt x="934484" y="69396"/>
                  <a:pt x="918169" y="67756"/>
                  <a:pt x="902677" y="63330"/>
                </a:cubicBezTo>
                <a:cubicBezTo>
                  <a:pt x="839034" y="45147"/>
                  <a:pt x="874030" y="44879"/>
                  <a:pt x="773724" y="28161"/>
                </a:cubicBezTo>
                <a:lnTo>
                  <a:pt x="633047" y="4715"/>
                </a:lnTo>
                <a:cubicBezTo>
                  <a:pt x="396950" y="13796"/>
                  <a:pt x="404378" y="-28462"/>
                  <a:pt x="281354" y="39884"/>
                </a:cubicBezTo>
                <a:cubicBezTo>
                  <a:pt x="261436" y="50949"/>
                  <a:pt x="242277" y="63330"/>
                  <a:pt x="222739" y="75053"/>
                </a:cubicBezTo>
                <a:cubicBezTo>
                  <a:pt x="211016" y="90684"/>
                  <a:pt x="200713" y="107489"/>
                  <a:pt x="187570" y="121946"/>
                </a:cubicBezTo>
                <a:cubicBezTo>
                  <a:pt x="161548" y="150570"/>
                  <a:pt x="122808" y="169407"/>
                  <a:pt x="105508" y="204007"/>
                </a:cubicBezTo>
                <a:lnTo>
                  <a:pt x="58616" y="297792"/>
                </a:lnTo>
                <a:lnTo>
                  <a:pt x="35170" y="344684"/>
                </a:lnTo>
                <a:cubicBezTo>
                  <a:pt x="31262" y="364222"/>
                  <a:pt x="28690" y="384076"/>
                  <a:pt x="23447" y="403299"/>
                </a:cubicBezTo>
                <a:cubicBezTo>
                  <a:pt x="16944" y="427143"/>
                  <a:pt x="0" y="473638"/>
                  <a:pt x="0" y="473638"/>
                </a:cubicBezTo>
                <a:cubicBezTo>
                  <a:pt x="12846" y="756235"/>
                  <a:pt x="-15490" y="649904"/>
                  <a:pt x="35170" y="801884"/>
                </a:cubicBezTo>
                <a:cubicBezTo>
                  <a:pt x="39078" y="813607"/>
                  <a:pt x="40039" y="826771"/>
                  <a:pt x="46893" y="837053"/>
                </a:cubicBezTo>
                <a:cubicBezTo>
                  <a:pt x="62524" y="860499"/>
                  <a:pt x="70339" y="891761"/>
                  <a:pt x="93785" y="907392"/>
                </a:cubicBezTo>
                <a:lnTo>
                  <a:pt x="128954" y="930838"/>
                </a:lnTo>
                <a:cubicBezTo>
                  <a:pt x="149313" y="991916"/>
                  <a:pt x="127340" y="943474"/>
                  <a:pt x="164124" y="989453"/>
                </a:cubicBezTo>
                <a:cubicBezTo>
                  <a:pt x="172926" y="1000455"/>
                  <a:pt x="176967" y="1015345"/>
                  <a:pt x="187570" y="1024623"/>
                </a:cubicBezTo>
                <a:cubicBezTo>
                  <a:pt x="208776" y="1043179"/>
                  <a:pt x="235365" y="1054608"/>
                  <a:pt x="257908" y="1071515"/>
                </a:cubicBezTo>
                <a:cubicBezTo>
                  <a:pt x="273539" y="1083238"/>
                  <a:pt x="289790" y="1094176"/>
                  <a:pt x="304800" y="1106684"/>
                </a:cubicBezTo>
                <a:cubicBezTo>
                  <a:pt x="313291" y="1113760"/>
                  <a:pt x="318361" y="1125187"/>
                  <a:pt x="328247" y="1130130"/>
                </a:cubicBezTo>
                <a:cubicBezTo>
                  <a:pt x="350352" y="1141182"/>
                  <a:pt x="398585" y="1153576"/>
                  <a:pt x="398585" y="1153576"/>
                </a:cubicBezTo>
                <a:cubicBezTo>
                  <a:pt x="443365" y="1198358"/>
                  <a:pt x="397951" y="1157886"/>
                  <a:pt x="468924" y="1200469"/>
                </a:cubicBezTo>
                <a:cubicBezTo>
                  <a:pt x="493087" y="1214967"/>
                  <a:pt x="515816" y="1231730"/>
                  <a:pt x="539262" y="1247361"/>
                </a:cubicBezTo>
                <a:cubicBezTo>
                  <a:pt x="550985" y="1255176"/>
                  <a:pt x="561065" y="1266352"/>
                  <a:pt x="574431" y="1270807"/>
                </a:cubicBezTo>
                <a:lnTo>
                  <a:pt x="644770" y="1294253"/>
                </a:lnTo>
                <a:lnTo>
                  <a:pt x="679939" y="1305976"/>
                </a:lnTo>
                <a:cubicBezTo>
                  <a:pt x="738452" y="1344986"/>
                  <a:pt x="695194" y="1323095"/>
                  <a:pt x="785447" y="1341146"/>
                </a:cubicBezTo>
                <a:cubicBezTo>
                  <a:pt x="801246" y="1344306"/>
                  <a:pt x="816847" y="1348443"/>
                  <a:pt x="832339" y="1352869"/>
                </a:cubicBezTo>
                <a:cubicBezTo>
                  <a:pt x="844221" y="1356264"/>
                  <a:pt x="855295" y="1362713"/>
                  <a:pt x="867508" y="1364592"/>
                </a:cubicBezTo>
                <a:cubicBezTo>
                  <a:pt x="906323" y="1370564"/>
                  <a:pt x="945662" y="1372407"/>
                  <a:pt x="984739" y="1376315"/>
                </a:cubicBezTo>
                <a:cubicBezTo>
                  <a:pt x="1090247" y="1372407"/>
                  <a:pt x="1195916" y="1371615"/>
                  <a:pt x="1301262" y="1364592"/>
                </a:cubicBezTo>
                <a:cubicBezTo>
                  <a:pt x="1313592" y="1363770"/>
                  <a:pt x="1325378" y="1358395"/>
                  <a:pt x="1336431" y="1352869"/>
                </a:cubicBezTo>
                <a:cubicBezTo>
                  <a:pt x="1349033" y="1346568"/>
                  <a:pt x="1359877" y="1337238"/>
                  <a:pt x="1371600" y="1329423"/>
                </a:cubicBezTo>
                <a:cubicBezTo>
                  <a:pt x="1375508" y="1317700"/>
                  <a:pt x="1376469" y="1304535"/>
                  <a:pt x="1383324" y="1294253"/>
                </a:cubicBezTo>
                <a:cubicBezTo>
                  <a:pt x="1407193" y="1258449"/>
                  <a:pt x="1422768" y="1260353"/>
                  <a:pt x="1453662" y="1235638"/>
                </a:cubicBezTo>
                <a:cubicBezTo>
                  <a:pt x="1462293" y="1228734"/>
                  <a:pt x="1469293" y="1220007"/>
                  <a:pt x="1477108" y="1212192"/>
                </a:cubicBezTo>
              </a:path>
            </a:pathLst>
          </a:custGeom>
          <a:noFill/>
          <a:ln>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4" name="Freeform: Shape 63">
            <a:extLst>
              <a:ext uri="{FF2B5EF4-FFF2-40B4-BE49-F238E27FC236}">
                <a16:creationId xmlns:a16="http://schemas.microsoft.com/office/drawing/2014/main" id="{17C52A85-C075-45FF-BBC5-8EE7E28F89A9}"/>
              </a:ext>
            </a:extLst>
          </p:cNvPr>
          <p:cNvSpPr/>
          <p:nvPr/>
        </p:nvSpPr>
        <p:spPr>
          <a:xfrm>
            <a:off x="5650523" y="3235569"/>
            <a:ext cx="1173782" cy="1068524"/>
          </a:xfrm>
          <a:custGeom>
            <a:avLst/>
            <a:gdLst>
              <a:gd name="connsiteX0" fmla="*/ 0 w 1173782"/>
              <a:gd name="connsiteY0" fmla="*/ 0 h 1068524"/>
              <a:gd name="connsiteX1" fmla="*/ 23446 w 1173782"/>
              <a:gd name="connsiteY1" fmla="*/ 93785 h 1068524"/>
              <a:gd name="connsiteX2" fmla="*/ 46892 w 1173782"/>
              <a:gd name="connsiteY2" fmla="*/ 128954 h 1068524"/>
              <a:gd name="connsiteX3" fmla="*/ 58615 w 1173782"/>
              <a:gd name="connsiteY3" fmla="*/ 164123 h 1068524"/>
              <a:gd name="connsiteX4" fmla="*/ 105508 w 1173782"/>
              <a:gd name="connsiteY4" fmla="*/ 234462 h 1068524"/>
              <a:gd name="connsiteX5" fmla="*/ 128954 w 1173782"/>
              <a:gd name="connsiteY5" fmla="*/ 269631 h 1068524"/>
              <a:gd name="connsiteX6" fmla="*/ 164123 w 1173782"/>
              <a:gd name="connsiteY6" fmla="*/ 339969 h 1068524"/>
              <a:gd name="connsiteX7" fmla="*/ 187569 w 1173782"/>
              <a:gd name="connsiteY7" fmla="*/ 410308 h 1068524"/>
              <a:gd name="connsiteX8" fmla="*/ 211015 w 1173782"/>
              <a:gd name="connsiteY8" fmla="*/ 445477 h 1068524"/>
              <a:gd name="connsiteX9" fmla="*/ 246185 w 1173782"/>
              <a:gd name="connsiteY9" fmla="*/ 504093 h 1068524"/>
              <a:gd name="connsiteX10" fmla="*/ 269631 w 1173782"/>
              <a:gd name="connsiteY10" fmla="*/ 574431 h 1068524"/>
              <a:gd name="connsiteX11" fmla="*/ 281354 w 1173782"/>
              <a:gd name="connsiteY11" fmla="*/ 609600 h 1068524"/>
              <a:gd name="connsiteX12" fmla="*/ 304800 w 1173782"/>
              <a:gd name="connsiteY12" fmla="*/ 644769 h 1068524"/>
              <a:gd name="connsiteX13" fmla="*/ 363415 w 1173782"/>
              <a:gd name="connsiteY13" fmla="*/ 750277 h 1068524"/>
              <a:gd name="connsiteX14" fmla="*/ 410308 w 1173782"/>
              <a:gd name="connsiteY14" fmla="*/ 808893 h 1068524"/>
              <a:gd name="connsiteX15" fmla="*/ 445477 w 1173782"/>
              <a:gd name="connsiteY15" fmla="*/ 832339 h 1068524"/>
              <a:gd name="connsiteX16" fmla="*/ 480646 w 1173782"/>
              <a:gd name="connsiteY16" fmla="*/ 867508 h 1068524"/>
              <a:gd name="connsiteX17" fmla="*/ 574431 w 1173782"/>
              <a:gd name="connsiteY17" fmla="*/ 949569 h 1068524"/>
              <a:gd name="connsiteX18" fmla="*/ 597877 w 1173782"/>
              <a:gd name="connsiteY18" fmla="*/ 984739 h 1068524"/>
              <a:gd name="connsiteX19" fmla="*/ 609600 w 1173782"/>
              <a:gd name="connsiteY19" fmla="*/ 1019908 h 1068524"/>
              <a:gd name="connsiteX20" fmla="*/ 679939 w 1173782"/>
              <a:gd name="connsiteY20" fmla="*/ 1066800 h 1068524"/>
              <a:gd name="connsiteX21" fmla="*/ 926123 w 1173782"/>
              <a:gd name="connsiteY21" fmla="*/ 1055077 h 1068524"/>
              <a:gd name="connsiteX22" fmla="*/ 949569 w 1173782"/>
              <a:gd name="connsiteY22" fmla="*/ 984739 h 1068524"/>
              <a:gd name="connsiteX23" fmla="*/ 961292 w 1173782"/>
              <a:gd name="connsiteY23" fmla="*/ 949569 h 1068524"/>
              <a:gd name="connsiteX24" fmla="*/ 973015 w 1173782"/>
              <a:gd name="connsiteY24" fmla="*/ 890954 h 1068524"/>
              <a:gd name="connsiteX25" fmla="*/ 984739 w 1173782"/>
              <a:gd name="connsiteY25" fmla="*/ 773723 h 1068524"/>
              <a:gd name="connsiteX26" fmla="*/ 1043354 w 1173782"/>
              <a:gd name="connsiteY26" fmla="*/ 715108 h 1068524"/>
              <a:gd name="connsiteX27" fmla="*/ 1078523 w 1173782"/>
              <a:gd name="connsiteY27" fmla="*/ 644769 h 1068524"/>
              <a:gd name="connsiteX28" fmla="*/ 1101969 w 1173782"/>
              <a:gd name="connsiteY28" fmla="*/ 609600 h 1068524"/>
              <a:gd name="connsiteX29" fmla="*/ 1125415 w 1173782"/>
              <a:gd name="connsiteY29" fmla="*/ 539262 h 1068524"/>
              <a:gd name="connsiteX30" fmla="*/ 1148862 w 1173782"/>
              <a:gd name="connsiteY30" fmla="*/ 398585 h 1068524"/>
              <a:gd name="connsiteX31" fmla="*/ 1160585 w 1173782"/>
              <a:gd name="connsiteY31" fmla="*/ 328246 h 1068524"/>
              <a:gd name="connsiteX32" fmla="*/ 1172308 w 1173782"/>
              <a:gd name="connsiteY32" fmla="*/ 293077 h 1068524"/>
              <a:gd name="connsiteX33" fmla="*/ 1172308 w 1173782"/>
              <a:gd name="connsiteY33" fmla="*/ 93785 h 10685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Lst>
            <a:rect l="l" t="t" r="r" b="b"/>
            <a:pathLst>
              <a:path w="1173782" h="1068524">
                <a:moveTo>
                  <a:pt x="0" y="0"/>
                </a:moveTo>
                <a:cubicBezTo>
                  <a:pt x="4459" y="22295"/>
                  <a:pt x="11430" y="69753"/>
                  <a:pt x="23446" y="93785"/>
                </a:cubicBezTo>
                <a:cubicBezTo>
                  <a:pt x="29747" y="106387"/>
                  <a:pt x="40591" y="116352"/>
                  <a:pt x="46892" y="128954"/>
                </a:cubicBezTo>
                <a:cubicBezTo>
                  <a:pt x="52418" y="140007"/>
                  <a:pt x="52614" y="153321"/>
                  <a:pt x="58615" y="164123"/>
                </a:cubicBezTo>
                <a:cubicBezTo>
                  <a:pt x="72300" y="188756"/>
                  <a:pt x="89877" y="211016"/>
                  <a:pt x="105508" y="234462"/>
                </a:cubicBezTo>
                <a:cubicBezTo>
                  <a:pt x="113323" y="246185"/>
                  <a:pt x="124499" y="256265"/>
                  <a:pt x="128954" y="269631"/>
                </a:cubicBezTo>
                <a:cubicBezTo>
                  <a:pt x="145132" y="318166"/>
                  <a:pt x="133822" y="294518"/>
                  <a:pt x="164123" y="339969"/>
                </a:cubicBezTo>
                <a:cubicBezTo>
                  <a:pt x="171938" y="363415"/>
                  <a:pt x="173860" y="389744"/>
                  <a:pt x="187569" y="410308"/>
                </a:cubicBezTo>
                <a:cubicBezTo>
                  <a:pt x="195384" y="422031"/>
                  <a:pt x="204714" y="432875"/>
                  <a:pt x="211015" y="445477"/>
                </a:cubicBezTo>
                <a:cubicBezTo>
                  <a:pt x="241452" y="506350"/>
                  <a:pt x="200390" y="458296"/>
                  <a:pt x="246185" y="504093"/>
                </a:cubicBezTo>
                <a:lnTo>
                  <a:pt x="269631" y="574431"/>
                </a:lnTo>
                <a:cubicBezTo>
                  <a:pt x="273539" y="586154"/>
                  <a:pt x="274499" y="599318"/>
                  <a:pt x="281354" y="609600"/>
                </a:cubicBezTo>
                <a:lnTo>
                  <a:pt x="304800" y="644769"/>
                </a:lnTo>
                <a:cubicBezTo>
                  <a:pt x="325433" y="706671"/>
                  <a:pt x="309669" y="669659"/>
                  <a:pt x="363415" y="750277"/>
                </a:cubicBezTo>
                <a:cubicBezTo>
                  <a:pt x="380821" y="776386"/>
                  <a:pt x="386448" y="789805"/>
                  <a:pt x="410308" y="808893"/>
                </a:cubicBezTo>
                <a:cubicBezTo>
                  <a:pt x="421310" y="817695"/>
                  <a:pt x="434653" y="823319"/>
                  <a:pt x="445477" y="832339"/>
                </a:cubicBezTo>
                <a:cubicBezTo>
                  <a:pt x="458213" y="842953"/>
                  <a:pt x="467910" y="856894"/>
                  <a:pt x="480646" y="867508"/>
                </a:cubicBezTo>
                <a:cubicBezTo>
                  <a:pt x="527117" y="906234"/>
                  <a:pt x="528776" y="881084"/>
                  <a:pt x="574431" y="949569"/>
                </a:cubicBezTo>
                <a:cubicBezTo>
                  <a:pt x="582246" y="961292"/>
                  <a:pt x="591576" y="972137"/>
                  <a:pt x="597877" y="984739"/>
                </a:cubicBezTo>
                <a:cubicBezTo>
                  <a:pt x="603403" y="995792"/>
                  <a:pt x="600862" y="1011170"/>
                  <a:pt x="609600" y="1019908"/>
                </a:cubicBezTo>
                <a:cubicBezTo>
                  <a:pt x="629526" y="1039833"/>
                  <a:pt x="679939" y="1066800"/>
                  <a:pt x="679939" y="1066800"/>
                </a:cubicBezTo>
                <a:cubicBezTo>
                  <a:pt x="762000" y="1062892"/>
                  <a:pt x="847528" y="1078997"/>
                  <a:pt x="926123" y="1055077"/>
                </a:cubicBezTo>
                <a:cubicBezTo>
                  <a:pt x="949766" y="1047881"/>
                  <a:pt x="941754" y="1008185"/>
                  <a:pt x="949569" y="984739"/>
                </a:cubicBezTo>
                <a:cubicBezTo>
                  <a:pt x="953477" y="973016"/>
                  <a:pt x="958869" y="961686"/>
                  <a:pt x="961292" y="949569"/>
                </a:cubicBezTo>
                <a:cubicBezTo>
                  <a:pt x="965200" y="930031"/>
                  <a:pt x="970382" y="910704"/>
                  <a:pt x="973015" y="890954"/>
                </a:cubicBezTo>
                <a:cubicBezTo>
                  <a:pt x="978206" y="852027"/>
                  <a:pt x="975908" y="811989"/>
                  <a:pt x="984739" y="773723"/>
                </a:cubicBezTo>
                <a:cubicBezTo>
                  <a:pt x="991844" y="742935"/>
                  <a:pt x="1020618" y="730265"/>
                  <a:pt x="1043354" y="715108"/>
                </a:cubicBezTo>
                <a:cubicBezTo>
                  <a:pt x="1110546" y="614320"/>
                  <a:pt x="1029988" y="741840"/>
                  <a:pt x="1078523" y="644769"/>
                </a:cubicBezTo>
                <a:cubicBezTo>
                  <a:pt x="1084824" y="632167"/>
                  <a:pt x="1096247" y="622475"/>
                  <a:pt x="1101969" y="609600"/>
                </a:cubicBezTo>
                <a:cubicBezTo>
                  <a:pt x="1112006" y="587016"/>
                  <a:pt x="1125415" y="539262"/>
                  <a:pt x="1125415" y="539262"/>
                </a:cubicBezTo>
                <a:cubicBezTo>
                  <a:pt x="1151762" y="328499"/>
                  <a:pt x="1123042" y="527688"/>
                  <a:pt x="1148862" y="398585"/>
                </a:cubicBezTo>
                <a:cubicBezTo>
                  <a:pt x="1153524" y="375277"/>
                  <a:pt x="1155429" y="351450"/>
                  <a:pt x="1160585" y="328246"/>
                </a:cubicBezTo>
                <a:cubicBezTo>
                  <a:pt x="1163266" y="316183"/>
                  <a:pt x="1171691" y="305419"/>
                  <a:pt x="1172308" y="293077"/>
                </a:cubicBezTo>
                <a:cubicBezTo>
                  <a:pt x="1175625" y="226729"/>
                  <a:pt x="1172308" y="160216"/>
                  <a:pt x="1172308" y="93785"/>
                </a:cubicBezTo>
              </a:path>
            </a:pathLst>
          </a:cu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5" name="Arrow: Left-Right 64">
            <a:extLst>
              <a:ext uri="{FF2B5EF4-FFF2-40B4-BE49-F238E27FC236}">
                <a16:creationId xmlns:a16="http://schemas.microsoft.com/office/drawing/2014/main" id="{F6E19C18-8266-4E00-AC51-384C9CA1A28E}"/>
              </a:ext>
            </a:extLst>
          </p:cNvPr>
          <p:cNvSpPr/>
          <p:nvPr/>
        </p:nvSpPr>
        <p:spPr>
          <a:xfrm rot="14465290">
            <a:off x="6204003" y="4868044"/>
            <a:ext cx="1770323" cy="184061"/>
          </a:xfrm>
          <a:prstGeom prst="leftRightArrow">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6" name="TextBox 65">
            <a:extLst>
              <a:ext uri="{FF2B5EF4-FFF2-40B4-BE49-F238E27FC236}">
                <a16:creationId xmlns:a16="http://schemas.microsoft.com/office/drawing/2014/main" id="{4D92B6C8-0231-4733-BA2D-AB80848FFF89}"/>
              </a:ext>
            </a:extLst>
          </p:cNvPr>
          <p:cNvSpPr txBox="1"/>
          <p:nvPr/>
        </p:nvSpPr>
        <p:spPr>
          <a:xfrm>
            <a:off x="7118486" y="5879793"/>
            <a:ext cx="4718025" cy="707886"/>
          </a:xfrm>
          <a:prstGeom prst="rect">
            <a:avLst/>
          </a:prstGeom>
          <a:noFill/>
        </p:spPr>
        <p:txBody>
          <a:bodyPr wrap="square" rtlCol="0">
            <a:spAutoFit/>
          </a:bodyPr>
          <a:lstStyle/>
          <a:p>
            <a:r>
              <a:rPr lang="en-GB" sz="2000" b="1" dirty="0">
                <a:latin typeface="Abadi" panose="020B0604020104020204" pitchFamily="34" charset="0"/>
                <a:cs typeface="Aldhabi" panose="01000000000000000000" pitchFamily="2" charset="-78"/>
              </a:rPr>
              <a:t>Step 7: </a:t>
            </a:r>
            <a:r>
              <a:rPr lang="en-GB" sz="2000" b="1" dirty="0">
                <a:solidFill>
                  <a:srgbClr val="FFFF00"/>
                </a:solidFill>
                <a:latin typeface="Abadi" panose="020B0604020104020204" pitchFamily="34" charset="0"/>
                <a:cs typeface="Aldhabi" panose="01000000000000000000" pitchFamily="2" charset="-78"/>
              </a:rPr>
              <a:t>left ventricle </a:t>
            </a:r>
            <a:r>
              <a:rPr lang="en-GB" sz="2000" dirty="0">
                <a:latin typeface="Abadi" panose="020B0604020104020204" pitchFamily="34" charset="0"/>
                <a:cs typeface="Aldhabi" panose="01000000000000000000" pitchFamily="2" charset="-78"/>
              </a:rPr>
              <a:t>received the forced blood from the left atrium.</a:t>
            </a:r>
          </a:p>
        </p:txBody>
      </p:sp>
      <p:sp>
        <p:nvSpPr>
          <p:cNvPr id="67" name="Arrow: Left-Right 66">
            <a:extLst>
              <a:ext uri="{FF2B5EF4-FFF2-40B4-BE49-F238E27FC236}">
                <a16:creationId xmlns:a16="http://schemas.microsoft.com/office/drawing/2014/main" id="{ED51C635-1E1B-4800-86CF-D0891C9C80FB}"/>
              </a:ext>
            </a:extLst>
          </p:cNvPr>
          <p:cNvSpPr/>
          <p:nvPr/>
        </p:nvSpPr>
        <p:spPr>
          <a:xfrm rot="20184301">
            <a:off x="6444745" y="2410206"/>
            <a:ext cx="916523" cy="160253"/>
          </a:xfrm>
          <a:prstGeom prst="leftRightArrow">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8" name="TextBox 67">
            <a:extLst>
              <a:ext uri="{FF2B5EF4-FFF2-40B4-BE49-F238E27FC236}">
                <a16:creationId xmlns:a16="http://schemas.microsoft.com/office/drawing/2014/main" id="{BCEB5878-03C6-486D-9994-5C0089A5C886}"/>
              </a:ext>
            </a:extLst>
          </p:cNvPr>
          <p:cNvSpPr txBox="1"/>
          <p:nvPr/>
        </p:nvSpPr>
        <p:spPr>
          <a:xfrm>
            <a:off x="9463087" y="2810460"/>
            <a:ext cx="2688008" cy="1015663"/>
          </a:xfrm>
          <a:prstGeom prst="rect">
            <a:avLst/>
          </a:prstGeom>
          <a:noFill/>
        </p:spPr>
        <p:txBody>
          <a:bodyPr wrap="square" rtlCol="0">
            <a:spAutoFit/>
          </a:bodyPr>
          <a:lstStyle/>
          <a:p>
            <a:r>
              <a:rPr lang="en-GB" sz="2000" b="1" dirty="0">
                <a:latin typeface="Abadi" panose="020B0604020104020204" pitchFamily="34" charset="0"/>
                <a:cs typeface="Aldhabi" panose="01000000000000000000" pitchFamily="2" charset="-78"/>
              </a:rPr>
              <a:t>Step 5:</a:t>
            </a:r>
            <a:r>
              <a:rPr lang="en-GB" sz="2000" b="1" dirty="0">
                <a:solidFill>
                  <a:srgbClr val="FF0000"/>
                </a:solidFill>
                <a:latin typeface="Abadi" panose="020B0604020104020204" pitchFamily="34" charset="0"/>
                <a:cs typeface="Aldhabi" panose="01000000000000000000" pitchFamily="2" charset="-78"/>
              </a:rPr>
              <a:t> pulmonary vein</a:t>
            </a:r>
            <a:r>
              <a:rPr lang="en-GB" sz="2000" b="1" dirty="0">
                <a:latin typeface="Abadi" panose="020B0604020104020204" pitchFamily="34" charset="0"/>
                <a:cs typeface="Aldhabi" panose="01000000000000000000" pitchFamily="2" charset="-78"/>
              </a:rPr>
              <a:t> </a:t>
            </a:r>
            <a:r>
              <a:rPr lang="en-GB" sz="2000" dirty="0">
                <a:latin typeface="Abadi" panose="020B0604020104020204" pitchFamily="34" charset="0"/>
                <a:cs typeface="Aldhabi" panose="01000000000000000000" pitchFamily="2" charset="-78"/>
              </a:rPr>
              <a:t>returns oxygenated blood</a:t>
            </a:r>
          </a:p>
        </p:txBody>
      </p:sp>
      <p:sp>
        <p:nvSpPr>
          <p:cNvPr id="69" name="Arrow: Left-Right 68">
            <a:extLst>
              <a:ext uri="{FF2B5EF4-FFF2-40B4-BE49-F238E27FC236}">
                <a16:creationId xmlns:a16="http://schemas.microsoft.com/office/drawing/2014/main" id="{598C6A19-00FD-443A-9D88-BE3C5728D222}"/>
              </a:ext>
            </a:extLst>
          </p:cNvPr>
          <p:cNvSpPr/>
          <p:nvPr/>
        </p:nvSpPr>
        <p:spPr>
          <a:xfrm rot="1696360">
            <a:off x="9159258" y="3033364"/>
            <a:ext cx="415754" cy="94405"/>
          </a:xfrm>
          <a:prstGeom prst="leftRightArrow">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0" name="Arrow: Curved Right 69">
            <a:extLst>
              <a:ext uri="{FF2B5EF4-FFF2-40B4-BE49-F238E27FC236}">
                <a16:creationId xmlns:a16="http://schemas.microsoft.com/office/drawing/2014/main" id="{54FB0E97-38CC-4CA1-8BC5-328DFA58E434}"/>
              </a:ext>
            </a:extLst>
          </p:cNvPr>
          <p:cNvSpPr/>
          <p:nvPr/>
        </p:nvSpPr>
        <p:spPr>
          <a:xfrm rot="19981021" flipH="1">
            <a:off x="10232013" y="-232168"/>
            <a:ext cx="1688949" cy="2907601"/>
          </a:xfrm>
          <a:prstGeom prst="curved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71" name="TextBox 70">
            <a:extLst>
              <a:ext uri="{FF2B5EF4-FFF2-40B4-BE49-F238E27FC236}">
                <a16:creationId xmlns:a16="http://schemas.microsoft.com/office/drawing/2014/main" id="{F0E42194-FEF6-4746-B942-57B0C05EB7A9}"/>
              </a:ext>
            </a:extLst>
          </p:cNvPr>
          <p:cNvSpPr txBox="1"/>
          <p:nvPr/>
        </p:nvSpPr>
        <p:spPr>
          <a:xfrm>
            <a:off x="7721603" y="1718791"/>
            <a:ext cx="3634154" cy="707886"/>
          </a:xfrm>
          <a:prstGeom prst="rect">
            <a:avLst/>
          </a:prstGeom>
          <a:noFill/>
        </p:spPr>
        <p:txBody>
          <a:bodyPr wrap="square" rtlCol="0">
            <a:spAutoFit/>
          </a:bodyPr>
          <a:lstStyle/>
          <a:p>
            <a:r>
              <a:rPr lang="en-GB" sz="2000" b="1" dirty="0">
                <a:latin typeface="Abadi" panose="020B0604020104020204" pitchFamily="34" charset="0"/>
                <a:cs typeface="Aldhabi" panose="01000000000000000000" pitchFamily="2" charset="-78"/>
              </a:rPr>
              <a:t>Step 6: </a:t>
            </a:r>
            <a:r>
              <a:rPr lang="en-GB" sz="2000" b="1" dirty="0">
                <a:solidFill>
                  <a:srgbClr val="00B050"/>
                </a:solidFill>
                <a:latin typeface="Abadi" panose="020B0604020104020204" pitchFamily="34" charset="0"/>
                <a:cs typeface="Aldhabi" panose="01000000000000000000" pitchFamily="2" charset="-78"/>
              </a:rPr>
              <a:t>right atrium </a:t>
            </a:r>
            <a:r>
              <a:rPr lang="en-GB" sz="2000" dirty="0">
                <a:latin typeface="Abadi" panose="020B0604020104020204" pitchFamily="34" charset="0"/>
                <a:cs typeface="Aldhabi" panose="01000000000000000000" pitchFamily="2" charset="-78"/>
              </a:rPr>
              <a:t>fills with oxygenated blood</a:t>
            </a:r>
          </a:p>
        </p:txBody>
      </p:sp>
      <p:sp>
        <p:nvSpPr>
          <p:cNvPr id="72" name="Arrow: Down 71">
            <a:extLst>
              <a:ext uri="{FF2B5EF4-FFF2-40B4-BE49-F238E27FC236}">
                <a16:creationId xmlns:a16="http://schemas.microsoft.com/office/drawing/2014/main" id="{B458C369-8897-4718-82F6-7C1C008621B0}"/>
              </a:ext>
            </a:extLst>
          </p:cNvPr>
          <p:cNvSpPr/>
          <p:nvPr/>
        </p:nvSpPr>
        <p:spPr>
          <a:xfrm rot="8910609">
            <a:off x="5453808" y="1279049"/>
            <a:ext cx="324831" cy="2372418"/>
          </a:xfrm>
          <a:prstGeom prst="down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3" name="TextBox 72">
            <a:extLst>
              <a:ext uri="{FF2B5EF4-FFF2-40B4-BE49-F238E27FC236}">
                <a16:creationId xmlns:a16="http://schemas.microsoft.com/office/drawing/2014/main" id="{A2EBE8E8-38A1-43A3-A6FB-6FDF86F470D6}"/>
              </a:ext>
            </a:extLst>
          </p:cNvPr>
          <p:cNvSpPr txBox="1"/>
          <p:nvPr/>
        </p:nvSpPr>
        <p:spPr>
          <a:xfrm>
            <a:off x="5376619" y="-37721"/>
            <a:ext cx="3634153" cy="1015663"/>
          </a:xfrm>
          <a:prstGeom prst="rect">
            <a:avLst/>
          </a:prstGeom>
          <a:noFill/>
        </p:spPr>
        <p:txBody>
          <a:bodyPr wrap="square" rtlCol="0">
            <a:spAutoFit/>
          </a:bodyPr>
          <a:lstStyle/>
          <a:p>
            <a:r>
              <a:rPr lang="en-GB" sz="2000" b="1" dirty="0">
                <a:latin typeface="Abadi" panose="020B0604020104020204" pitchFamily="34" charset="0"/>
                <a:cs typeface="Aldhabi" panose="01000000000000000000" pitchFamily="2" charset="-78"/>
              </a:rPr>
              <a:t>Step 8</a:t>
            </a:r>
            <a:r>
              <a:rPr lang="en-GB" sz="2000" dirty="0">
                <a:latin typeface="Abadi" panose="020B0604020104020204" pitchFamily="34" charset="0"/>
                <a:cs typeface="Aldhabi" panose="01000000000000000000" pitchFamily="2" charset="-78"/>
              </a:rPr>
              <a:t>:</a:t>
            </a:r>
            <a:r>
              <a:rPr lang="en-GB" sz="2000" dirty="0">
                <a:solidFill>
                  <a:srgbClr val="FF0000"/>
                </a:solidFill>
                <a:latin typeface="Abadi" panose="020B0604020104020204" pitchFamily="34" charset="0"/>
                <a:cs typeface="Aldhabi" panose="01000000000000000000" pitchFamily="2" charset="-78"/>
              </a:rPr>
              <a:t> Aorta </a:t>
            </a:r>
            <a:r>
              <a:rPr lang="en-GB" sz="2000" dirty="0">
                <a:latin typeface="Abadi" panose="020B0604020104020204" pitchFamily="34" charset="0"/>
                <a:cs typeface="Aldhabi" panose="01000000000000000000" pitchFamily="2" charset="-78"/>
              </a:rPr>
              <a:t>receives blood from the aortic artery and send the blood around the body </a:t>
            </a:r>
            <a:endParaRPr lang="en-GB" sz="1600" dirty="0">
              <a:latin typeface="Abadi" panose="020B0604020104020204" pitchFamily="34" charset="0"/>
              <a:cs typeface="Aldhabi" panose="01000000000000000000" pitchFamily="2" charset="-78"/>
            </a:endParaRPr>
          </a:p>
        </p:txBody>
      </p:sp>
      <p:sp>
        <p:nvSpPr>
          <p:cNvPr id="74" name="Freeform: Shape 73">
            <a:extLst>
              <a:ext uri="{FF2B5EF4-FFF2-40B4-BE49-F238E27FC236}">
                <a16:creationId xmlns:a16="http://schemas.microsoft.com/office/drawing/2014/main" id="{16C5BEA5-B3EE-4CC3-A947-E43D0C171463}"/>
              </a:ext>
            </a:extLst>
          </p:cNvPr>
          <p:cNvSpPr/>
          <p:nvPr/>
        </p:nvSpPr>
        <p:spPr>
          <a:xfrm>
            <a:off x="8892117" y="2353456"/>
            <a:ext cx="269631" cy="599637"/>
          </a:xfrm>
          <a:custGeom>
            <a:avLst/>
            <a:gdLst>
              <a:gd name="connsiteX0" fmla="*/ 27031 w 269631"/>
              <a:gd name="connsiteY0" fmla="*/ 239842 h 599637"/>
              <a:gd name="connsiteX1" fmla="*/ 86991 w 269631"/>
              <a:gd name="connsiteY1" fmla="*/ 0 h 599637"/>
              <a:gd name="connsiteX2" fmla="*/ 191922 w 269631"/>
              <a:gd name="connsiteY2" fmla="*/ 14990 h 599637"/>
              <a:gd name="connsiteX3" fmla="*/ 236893 w 269631"/>
              <a:gd name="connsiteY3" fmla="*/ 29980 h 599637"/>
              <a:gd name="connsiteX4" fmla="*/ 266873 w 269631"/>
              <a:gd name="connsiteY4" fmla="*/ 119921 h 599637"/>
              <a:gd name="connsiteX5" fmla="*/ 251883 w 269631"/>
              <a:gd name="connsiteY5" fmla="*/ 554636 h 599637"/>
              <a:gd name="connsiteX6" fmla="*/ 161942 w 269631"/>
              <a:gd name="connsiteY6" fmla="*/ 584616 h 599637"/>
              <a:gd name="connsiteX7" fmla="*/ 116972 w 269631"/>
              <a:gd name="connsiteY7" fmla="*/ 599606 h 599637"/>
              <a:gd name="connsiteX8" fmla="*/ 42021 w 269631"/>
              <a:gd name="connsiteY8" fmla="*/ 584616 h 599637"/>
              <a:gd name="connsiteX9" fmla="*/ 101981 w 269631"/>
              <a:gd name="connsiteY9" fmla="*/ 254833 h 599637"/>
              <a:gd name="connsiteX10" fmla="*/ 57011 w 269631"/>
              <a:gd name="connsiteY10" fmla="*/ 239842 h 599637"/>
              <a:gd name="connsiteX11" fmla="*/ 116972 w 269631"/>
              <a:gd name="connsiteY11" fmla="*/ 179882 h 599637"/>
              <a:gd name="connsiteX12" fmla="*/ 57011 w 269631"/>
              <a:gd name="connsiteY12" fmla="*/ 149901 h 5996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69631" h="599637">
                <a:moveTo>
                  <a:pt x="27031" y="239842"/>
                </a:moveTo>
                <a:cubicBezTo>
                  <a:pt x="30793" y="183413"/>
                  <a:pt x="-26658" y="0"/>
                  <a:pt x="86991" y="0"/>
                </a:cubicBezTo>
                <a:cubicBezTo>
                  <a:pt x="122323" y="0"/>
                  <a:pt x="156945" y="9993"/>
                  <a:pt x="191922" y="14990"/>
                </a:cubicBezTo>
                <a:cubicBezTo>
                  <a:pt x="206912" y="19987"/>
                  <a:pt x="227709" y="17122"/>
                  <a:pt x="236893" y="29980"/>
                </a:cubicBezTo>
                <a:cubicBezTo>
                  <a:pt x="255261" y="55696"/>
                  <a:pt x="266873" y="119921"/>
                  <a:pt x="266873" y="119921"/>
                </a:cubicBezTo>
                <a:cubicBezTo>
                  <a:pt x="261876" y="264826"/>
                  <a:pt x="283819" y="413206"/>
                  <a:pt x="251883" y="554636"/>
                </a:cubicBezTo>
                <a:cubicBezTo>
                  <a:pt x="244922" y="585462"/>
                  <a:pt x="191922" y="574623"/>
                  <a:pt x="161942" y="584616"/>
                </a:cubicBezTo>
                <a:lnTo>
                  <a:pt x="116972" y="599606"/>
                </a:lnTo>
                <a:cubicBezTo>
                  <a:pt x="91988" y="594609"/>
                  <a:pt x="46579" y="609683"/>
                  <a:pt x="42021" y="584616"/>
                </a:cubicBezTo>
                <a:cubicBezTo>
                  <a:pt x="-13750" y="277878"/>
                  <a:pt x="-31892" y="299457"/>
                  <a:pt x="101981" y="254833"/>
                </a:cubicBezTo>
                <a:cubicBezTo>
                  <a:pt x="86991" y="249836"/>
                  <a:pt x="64077" y="253975"/>
                  <a:pt x="57011" y="239842"/>
                </a:cubicBezTo>
                <a:cubicBezTo>
                  <a:pt x="34169" y="194158"/>
                  <a:pt x="99840" y="185592"/>
                  <a:pt x="116972" y="179882"/>
                </a:cubicBezTo>
                <a:cubicBezTo>
                  <a:pt x="79925" y="142835"/>
                  <a:pt x="101124" y="149901"/>
                  <a:pt x="57011" y="149901"/>
                </a:cubicBezTo>
              </a:path>
            </a:pathLst>
          </a:cu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2061754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6">
            <a:extLst>
              <a:ext uri="{FF2B5EF4-FFF2-40B4-BE49-F238E27FC236}">
                <a16:creationId xmlns:a16="http://schemas.microsoft.com/office/drawing/2014/main" id="{DA381740-063A-41A4-836D-85D14980EE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4736883"/>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useBgFill="1">
        <p:nvSpPr>
          <p:cNvPr id="10" name="Rectangle 9">
            <a:extLst>
              <a:ext uri="{FF2B5EF4-FFF2-40B4-BE49-F238E27FC236}">
                <a16:creationId xmlns:a16="http://schemas.microsoft.com/office/drawing/2014/main" id="{93245F62-CCC4-49E4-B95B-EA6C1E7905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519CC3F1-437A-E703-C92C-DF85BBD4D654}"/>
              </a:ext>
            </a:extLst>
          </p:cNvPr>
          <p:cNvSpPr txBox="1"/>
          <p:nvPr/>
        </p:nvSpPr>
        <p:spPr>
          <a:xfrm>
            <a:off x="638882" y="3577456"/>
            <a:ext cx="10909640" cy="1687814"/>
          </a:xfrm>
          <a:prstGeom prst="rect">
            <a:avLst/>
          </a:prstGeom>
        </p:spPr>
        <p:txBody>
          <a:bodyPr vert="horz" lIns="91440" tIns="45720" rIns="91440" bIns="45720" rtlCol="0" anchor="b">
            <a:normAutofit/>
          </a:bodyPr>
          <a:lstStyle/>
          <a:p>
            <a:pPr algn="ctr">
              <a:lnSpc>
                <a:spcPct val="90000"/>
              </a:lnSpc>
              <a:spcBef>
                <a:spcPct val="0"/>
              </a:spcBef>
              <a:spcAft>
                <a:spcPts val="600"/>
              </a:spcAft>
            </a:pPr>
            <a:r>
              <a:rPr lang="en-US" sz="4000" dirty="0">
                <a:latin typeface="Arial Nova Cond Light" panose="020B0306020202020204" pitchFamily="34" charset="0"/>
                <a:ea typeface="+mj-ea"/>
                <a:cs typeface="+mj-cs"/>
              </a:rPr>
              <a:t>Remember, this does not happen in steps, this is just for learning purposes,  </a:t>
            </a:r>
          </a:p>
        </p:txBody>
      </p:sp>
      <p:pic>
        <p:nvPicPr>
          <p:cNvPr id="3" name="Content Placeholder 4">
            <a:extLst>
              <a:ext uri="{FF2B5EF4-FFF2-40B4-BE49-F238E27FC236}">
                <a16:creationId xmlns:a16="http://schemas.microsoft.com/office/drawing/2014/main" id="{9BC08A31-5AC2-9058-1174-C93925526F4B}"/>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9199" r="9226"/>
          <a:stretch/>
        </p:blipFill>
        <p:spPr>
          <a:xfrm>
            <a:off x="4601980" y="591670"/>
            <a:ext cx="2818151" cy="3425694"/>
          </a:xfrm>
          <a:prstGeom prst="rect">
            <a:avLst/>
          </a:prstGeom>
        </p:spPr>
      </p:pic>
      <p:sp>
        <p:nvSpPr>
          <p:cNvPr id="12" name="Rectangle 6">
            <a:extLst>
              <a:ext uri="{FF2B5EF4-FFF2-40B4-BE49-F238E27FC236}">
                <a16:creationId xmlns:a16="http://schemas.microsoft.com/office/drawing/2014/main" id="{E6C0DD6B-6AA3-448F-9B99-8386295BC1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07702" y="5509052"/>
            <a:ext cx="4572000" cy="27432"/>
          </a:xfrm>
          <a:custGeom>
            <a:avLst/>
            <a:gdLst>
              <a:gd name="connsiteX0" fmla="*/ 0 w 4572000"/>
              <a:gd name="connsiteY0" fmla="*/ 0 h 27432"/>
              <a:gd name="connsiteX1" fmla="*/ 607423 w 4572000"/>
              <a:gd name="connsiteY1" fmla="*/ 0 h 27432"/>
              <a:gd name="connsiteX2" fmla="*/ 1123406 w 4572000"/>
              <a:gd name="connsiteY2" fmla="*/ 0 h 27432"/>
              <a:gd name="connsiteX3" fmla="*/ 1685109 w 4572000"/>
              <a:gd name="connsiteY3" fmla="*/ 0 h 27432"/>
              <a:gd name="connsiteX4" fmla="*/ 2383971 w 4572000"/>
              <a:gd name="connsiteY4" fmla="*/ 0 h 27432"/>
              <a:gd name="connsiteX5" fmla="*/ 2991394 w 4572000"/>
              <a:gd name="connsiteY5" fmla="*/ 0 h 27432"/>
              <a:gd name="connsiteX6" fmla="*/ 3553097 w 4572000"/>
              <a:gd name="connsiteY6" fmla="*/ 0 h 27432"/>
              <a:gd name="connsiteX7" fmla="*/ 4572000 w 4572000"/>
              <a:gd name="connsiteY7" fmla="*/ 0 h 27432"/>
              <a:gd name="connsiteX8" fmla="*/ 4572000 w 4572000"/>
              <a:gd name="connsiteY8" fmla="*/ 27432 h 27432"/>
              <a:gd name="connsiteX9" fmla="*/ 3918857 w 4572000"/>
              <a:gd name="connsiteY9" fmla="*/ 27432 h 27432"/>
              <a:gd name="connsiteX10" fmla="*/ 3357154 w 4572000"/>
              <a:gd name="connsiteY10" fmla="*/ 27432 h 27432"/>
              <a:gd name="connsiteX11" fmla="*/ 2612571 w 4572000"/>
              <a:gd name="connsiteY11" fmla="*/ 27432 h 27432"/>
              <a:gd name="connsiteX12" fmla="*/ 2005149 w 4572000"/>
              <a:gd name="connsiteY12" fmla="*/ 27432 h 27432"/>
              <a:gd name="connsiteX13" fmla="*/ 1489166 w 4572000"/>
              <a:gd name="connsiteY13" fmla="*/ 27432 h 27432"/>
              <a:gd name="connsiteX14" fmla="*/ 790303 w 4572000"/>
              <a:gd name="connsiteY14" fmla="*/ 27432 h 27432"/>
              <a:gd name="connsiteX15" fmla="*/ 0 w 4572000"/>
              <a:gd name="connsiteY15" fmla="*/ 27432 h 27432"/>
              <a:gd name="connsiteX16" fmla="*/ 0 w 4572000"/>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572000" h="27432" fill="none" extrusionOk="0">
                <a:moveTo>
                  <a:pt x="0" y="0"/>
                </a:moveTo>
                <a:cubicBezTo>
                  <a:pt x="150397" y="-23421"/>
                  <a:pt x="474161" y="9174"/>
                  <a:pt x="607423" y="0"/>
                </a:cubicBezTo>
                <a:cubicBezTo>
                  <a:pt x="740685" y="-9174"/>
                  <a:pt x="868821" y="-4258"/>
                  <a:pt x="1123406" y="0"/>
                </a:cubicBezTo>
                <a:cubicBezTo>
                  <a:pt x="1377991" y="4258"/>
                  <a:pt x="1567664" y="-12410"/>
                  <a:pt x="1685109" y="0"/>
                </a:cubicBezTo>
                <a:cubicBezTo>
                  <a:pt x="1802554" y="12410"/>
                  <a:pt x="2193086" y="-14353"/>
                  <a:pt x="2383971" y="0"/>
                </a:cubicBezTo>
                <a:cubicBezTo>
                  <a:pt x="2574856" y="14353"/>
                  <a:pt x="2697477" y="-26142"/>
                  <a:pt x="2991394" y="0"/>
                </a:cubicBezTo>
                <a:cubicBezTo>
                  <a:pt x="3285311" y="26142"/>
                  <a:pt x="3423667" y="26544"/>
                  <a:pt x="3553097" y="0"/>
                </a:cubicBezTo>
                <a:cubicBezTo>
                  <a:pt x="3682527" y="-26544"/>
                  <a:pt x="4344147" y="50350"/>
                  <a:pt x="4572000" y="0"/>
                </a:cubicBezTo>
                <a:cubicBezTo>
                  <a:pt x="4571027" y="8304"/>
                  <a:pt x="4571522" y="21512"/>
                  <a:pt x="4572000" y="27432"/>
                </a:cubicBezTo>
                <a:cubicBezTo>
                  <a:pt x="4438349" y="5490"/>
                  <a:pt x="4090129" y="31231"/>
                  <a:pt x="3918857" y="27432"/>
                </a:cubicBezTo>
                <a:cubicBezTo>
                  <a:pt x="3747585" y="23633"/>
                  <a:pt x="3498826" y="6883"/>
                  <a:pt x="3357154" y="27432"/>
                </a:cubicBezTo>
                <a:cubicBezTo>
                  <a:pt x="3215482" y="47981"/>
                  <a:pt x="2784289" y="56849"/>
                  <a:pt x="2612571" y="27432"/>
                </a:cubicBezTo>
                <a:cubicBezTo>
                  <a:pt x="2440853" y="-1985"/>
                  <a:pt x="2261292" y="25951"/>
                  <a:pt x="2005149" y="27432"/>
                </a:cubicBezTo>
                <a:cubicBezTo>
                  <a:pt x="1749006" y="28913"/>
                  <a:pt x="1700078" y="34342"/>
                  <a:pt x="1489166" y="27432"/>
                </a:cubicBezTo>
                <a:cubicBezTo>
                  <a:pt x="1278254" y="20522"/>
                  <a:pt x="1077188" y="56916"/>
                  <a:pt x="790303" y="27432"/>
                </a:cubicBezTo>
                <a:cubicBezTo>
                  <a:pt x="503418" y="-2052"/>
                  <a:pt x="359168" y="57044"/>
                  <a:pt x="0" y="27432"/>
                </a:cubicBezTo>
                <a:cubicBezTo>
                  <a:pt x="-1048" y="14992"/>
                  <a:pt x="-1120" y="7447"/>
                  <a:pt x="0" y="0"/>
                </a:cubicBezTo>
                <a:close/>
              </a:path>
              <a:path w="4572000" h="27432" stroke="0" extrusionOk="0">
                <a:moveTo>
                  <a:pt x="0" y="0"/>
                </a:moveTo>
                <a:cubicBezTo>
                  <a:pt x="155698" y="6780"/>
                  <a:pt x="465972" y="13197"/>
                  <a:pt x="607423" y="0"/>
                </a:cubicBezTo>
                <a:cubicBezTo>
                  <a:pt x="748874" y="-13197"/>
                  <a:pt x="1014133" y="22994"/>
                  <a:pt x="1123406" y="0"/>
                </a:cubicBezTo>
                <a:cubicBezTo>
                  <a:pt x="1232679" y="-22994"/>
                  <a:pt x="1639431" y="-2997"/>
                  <a:pt x="1867989" y="0"/>
                </a:cubicBezTo>
                <a:cubicBezTo>
                  <a:pt x="2096547" y="2997"/>
                  <a:pt x="2265668" y="29557"/>
                  <a:pt x="2475411" y="0"/>
                </a:cubicBezTo>
                <a:cubicBezTo>
                  <a:pt x="2685154" y="-29557"/>
                  <a:pt x="2951491" y="73"/>
                  <a:pt x="3082834" y="0"/>
                </a:cubicBezTo>
                <a:cubicBezTo>
                  <a:pt x="3214177" y="-73"/>
                  <a:pt x="3641000" y="-33478"/>
                  <a:pt x="3827417" y="0"/>
                </a:cubicBezTo>
                <a:cubicBezTo>
                  <a:pt x="4013834" y="33478"/>
                  <a:pt x="4345917" y="14255"/>
                  <a:pt x="4572000" y="0"/>
                </a:cubicBezTo>
                <a:cubicBezTo>
                  <a:pt x="4572485" y="9333"/>
                  <a:pt x="4573278" y="19699"/>
                  <a:pt x="4572000" y="27432"/>
                </a:cubicBezTo>
                <a:cubicBezTo>
                  <a:pt x="4318030" y="43025"/>
                  <a:pt x="4161104" y="34314"/>
                  <a:pt x="4010297" y="27432"/>
                </a:cubicBezTo>
                <a:cubicBezTo>
                  <a:pt x="3859490" y="20550"/>
                  <a:pt x="3592529" y="6613"/>
                  <a:pt x="3357154" y="27432"/>
                </a:cubicBezTo>
                <a:cubicBezTo>
                  <a:pt x="3121779" y="48251"/>
                  <a:pt x="2884285" y="3780"/>
                  <a:pt x="2704011" y="27432"/>
                </a:cubicBezTo>
                <a:cubicBezTo>
                  <a:pt x="2523737" y="51084"/>
                  <a:pt x="2295944" y="32081"/>
                  <a:pt x="2096589" y="27432"/>
                </a:cubicBezTo>
                <a:cubicBezTo>
                  <a:pt x="1897234" y="22783"/>
                  <a:pt x="1623782" y="52518"/>
                  <a:pt x="1352006" y="27432"/>
                </a:cubicBezTo>
                <a:cubicBezTo>
                  <a:pt x="1080230" y="2346"/>
                  <a:pt x="869959" y="12864"/>
                  <a:pt x="607423" y="27432"/>
                </a:cubicBezTo>
                <a:cubicBezTo>
                  <a:pt x="344887" y="42000"/>
                  <a:pt x="188100" y="40051"/>
                  <a:pt x="0" y="27432"/>
                </a:cubicBezTo>
                <a:cubicBezTo>
                  <a:pt x="211" y="18145"/>
                  <a:pt x="120" y="6480"/>
                  <a:pt x="0" y="0"/>
                </a:cubicBezTo>
                <a:close/>
              </a:path>
            </a:pathLst>
          </a:custGeom>
          <a:solidFill>
            <a:srgbClr val="93A4C4"/>
          </a:solidFill>
          <a:ln w="38100" cap="rnd">
            <a:solidFill>
              <a:srgbClr val="93A4C4"/>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Date Placeholder 26">
            <a:extLst>
              <a:ext uri="{FF2B5EF4-FFF2-40B4-BE49-F238E27FC236}">
                <a16:creationId xmlns:a16="http://schemas.microsoft.com/office/drawing/2014/main" id="{F28B82B1-E269-4325-A665-6CFE5DEE5DE5}"/>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6356350"/>
            <a:ext cx="2743200" cy="365125"/>
          </a:xfrm>
          <a:prstGeom prst="rect">
            <a:avLst/>
          </a:prstGeom>
        </p:spPr>
        <p:txBody>
          <a:bodyPr vert="horz" lIns="91440" tIns="45720" rIns="91440" bIns="45720" rtlCol="0" anchor="ctr"/>
          <a:lstStyle>
            <a:defPPr>
              <a:defRPr lang="en-US"/>
            </a:defPPr>
            <a:lvl1pPr marL="0" algn="l" defTabSz="914400" rtl="0" eaLnBrk="1" latinLnBrk="0" hangingPunct="1">
              <a:defRPr sz="16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dirty="0">
              <a:solidFill>
                <a:schemeClr val="tx1"/>
              </a:solidFill>
            </a:endParaRPr>
          </a:p>
        </p:txBody>
      </p:sp>
      <p:sp>
        <p:nvSpPr>
          <p:cNvPr id="16" name="Footer Placeholder 27">
            <a:extLst>
              <a:ext uri="{FF2B5EF4-FFF2-40B4-BE49-F238E27FC236}">
                <a16:creationId xmlns:a16="http://schemas.microsoft.com/office/drawing/2014/main" id="{7C700527-76FD-4DF4-A597-6F5E089CA0C2}"/>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38600" y="6356350"/>
            <a:ext cx="4114800" cy="365125"/>
          </a:xfrm>
          <a:prstGeom prst="rect">
            <a:avLst/>
          </a:prstGeom>
        </p:spPr>
        <p:txBody>
          <a:bodyPr vert="horz" lIns="91440" tIns="45720" rIns="91440" bIns="45720" rtlCol="0" anchor="ctr"/>
          <a:lstStyle>
            <a:defPPr>
              <a:defRPr lang="en-US"/>
            </a:defPPr>
            <a:lvl1pPr marL="0" algn="ctr" defTabSz="914400" rtl="0" eaLnBrk="1" latinLnBrk="0" hangingPunct="1">
              <a:defRPr sz="16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dirty="0">
              <a:solidFill>
                <a:schemeClr val="tx1"/>
              </a:solidFill>
            </a:endParaRPr>
          </a:p>
        </p:txBody>
      </p:sp>
      <p:sp>
        <p:nvSpPr>
          <p:cNvPr id="18" name="Slide Number Placeholder 28">
            <a:extLst>
              <a:ext uri="{FF2B5EF4-FFF2-40B4-BE49-F238E27FC236}">
                <a16:creationId xmlns:a16="http://schemas.microsoft.com/office/drawing/2014/main" id="{B5EA49A9-01EB-4D60-A392-7DC9B625D67D}"/>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10600" y="6356350"/>
            <a:ext cx="2743200" cy="365125"/>
          </a:xfrm>
          <a:prstGeom prst="rect">
            <a:avLst/>
          </a:prstGeom>
        </p:spPr>
        <p:txBody>
          <a:bodyPr vert="horz" lIns="91440" tIns="45720" rIns="91440" bIns="45720" rtlCol="0" anchor="ctr"/>
          <a:lstStyle>
            <a:defPPr>
              <a:defRPr lang="en-US"/>
            </a:defPPr>
            <a:lvl1pPr marL="0" algn="r" defTabSz="914400" rtl="0" eaLnBrk="1" latinLnBrk="0" hangingPunct="1">
              <a:defRPr sz="16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dirty="0">
              <a:solidFill>
                <a:schemeClr val="tx1"/>
              </a:solidFill>
            </a:endParaRPr>
          </a:p>
        </p:txBody>
      </p:sp>
    </p:spTree>
    <p:extLst>
      <p:ext uri="{BB962C8B-B14F-4D97-AF65-F5344CB8AC3E}">
        <p14:creationId xmlns:p14="http://schemas.microsoft.com/office/powerpoint/2010/main" val="387688526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00A470-3AD4-E103-5000-A0BA4FEB3AE2}"/>
              </a:ext>
            </a:extLst>
          </p:cNvPr>
          <p:cNvSpPr>
            <a:spLocks noGrp="1"/>
          </p:cNvSpPr>
          <p:nvPr>
            <p:ph type="title"/>
          </p:nvPr>
        </p:nvSpPr>
        <p:spPr/>
        <p:txBody>
          <a:bodyPr/>
          <a:lstStyle/>
          <a:p>
            <a:r>
              <a:rPr lang="en-GB" dirty="0">
                <a:latin typeface="Arial Nova Light" panose="020B0304020202020204" pitchFamily="34" charset="0"/>
              </a:rPr>
              <a:t>                  </a:t>
            </a:r>
            <a:r>
              <a:rPr lang="en-GB" dirty="0">
                <a:solidFill>
                  <a:srgbClr val="FF0000"/>
                </a:solidFill>
                <a:latin typeface="Arial Nova Light" panose="020B0304020202020204" pitchFamily="34" charset="0"/>
              </a:rPr>
              <a:t>Quickfire round!</a:t>
            </a:r>
          </a:p>
        </p:txBody>
      </p:sp>
      <p:sp>
        <p:nvSpPr>
          <p:cNvPr id="3" name="Content Placeholder 2">
            <a:extLst>
              <a:ext uri="{FF2B5EF4-FFF2-40B4-BE49-F238E27FC236}">
                <a16:creationId xmlns:a16="http://schemas.microsoft.com/office/drawing/2014/main" id="{D2F7448E-4638-3F06-ED9F-8169C566755E}"/>
              </a:ext>
            </a:extLst>
          </p:cNvPr>
          <p:cNvSpPr>
            <a:spLocks noGrp="1"/>
          </p:cNvSpPr>
          <p:nvPr>
            <p:ph idx="1"/>
          </p:nvPr>
        </p:nvSpPr>
        <p:spPr/>
        <p:txBody>
          <a:bodyPr>
            <a:normAutofit/>
          </a:bodyPr>
          <a:lstStyle/>
          <a:p>
            <a:pPr>
              <a:lnSpc>
                <a:spcPct val="150000"/>
              </a:lnSpc>
            </a:pPr>
            <a:r>
              <a:rPr lang="en-GB" sz="2400" dirty="0">
                <a:solidFill>
                  <a:srgbClr val="00B0F0"/>
                </a:solidFill>
                <a:latin typeface="Arial Nova Light" panose="020B0304020202020204" pitchFamily="34" charset="0"/>
              </a:rPr>
              <a:t>Deoxygenated blood </a:t>
            </a:r>
            <a:r>
              <a:rPr lang="en-GB" sz="2400" dirty="0">
                <a:latin typeface="Arial Nova Light" panose="020B0304020202020204" pitchFamily="34" charset="0"/>
              </a:rPr>
              <a:t>enters through the s……..and </a:t>
            </a:r>
            <a:r>
              <a:rPr lang="en-GB" sz="2400" dirty="0" err="1">
                <a:latin typeface="Arial Nova Light" panose="020B0304020202020204" pitchFamily="34" charset="0"/>
              </a:rPr>
              <a:t>i</a:t>
            </a:r>
            <a:r>
              <a:rPr lang="en-GB" sz="2400" dirty="0">
                <a:latin typeface="Arial Nova Light" panose="020B0304020202020204" pitchFamily="34" charset="0"/>
              </a:rPr>
              <a:t>…….... v… c…….</a:t>
            </a:r>
          </a:p>
          <a:p>
            <a:pPr>
              <a:lnSpc>
                <a:spcPct val="150000"/>
              </a:lnSpc>
            </a:pPr>
            <a:r>
              <a:rPr lang="en-GB" sz="2400" dirty="0">
                <a:latin typeface="Arial Nova Light" panose="020B0304020202020204" pitchFamily="34" charset="0"/>
              </a:rPr>
              <a:t>Into the right a…… down into the right v……..</a:t>
            </a:r>
          </a:p>
          <a:p>
            <a:pPr>
              <a:lnSpc>
                <a:spcPct val="150000"/>
              </a:lnSpc>
            </a:pPr>
            <a:r>
              <a:rPr lang="en-GB" sz="2400" dirty="0">
                <a:latin typeface="Arial Nova Light" panose="020B0304020202020204" pitchFamily="34" charset="0"/>
              </a:rPr>
              <a:t>Through the </a:t>
            </a:r>
            <a:r>
              <a:rPr lang="en-GB" sz="2400" dirty="0">
                <a:solidFill>
                  <a:srgbClr val="00B0F0"/>
                </a:solidFill>
                <a:latin typeface="Arial Nova Light" panose="020B0304020202020204" pitchFamily="34" charset="0"/>
              </a:rPr>
              <a:t>p</a:t>
            </a:r>
            <a:r>
              <a:rPr lang="en-GB" sz="2400" dirty="0">
                <a:latin typeface="Arial Nova Light" panose="020B0304020202020204" pitchFamily="34" charset="0"/>
              </a:rPr>
              <a:t>…..</a:t>
            </a:r>
            <a:r>
              <a:rPr lang="en-GB" sz="2400" dirty="0">
                <a:solidFill>
                  <a:srgbClr val="00B0F0"/>
                </a:solidFill>
                <a:latin typeface="Arial Nova Light" panose="020B0304020202020204" pitchFamily="34" charset="0"/>
              </a:rPr>
              <a:t>a</a:t>
            </a:r>
            <a:r>
              <a:rPr lang="en-GB" sz="2400" dirty="0">
                <a:latin typeface="Arial Nova Light" panose="020B0304020202020204" pitchFamily="34" charset="0"/>
              </a:rPr>
              <a:t>…….. Into the lungs </a:t>
            </a:r>
          </a:p>
          <a:p>
            <a:pPr>
              <a:lnSpc>
                <a:spcPct val="150000"/>
              </a:lnSpc>
            </a:pPr>
            <a:r>
              <a:rPr lang="en-GB" sz="2400" dirty="0">
                <a:solidFill>
                  <a:srgbClr val="FF0000"/>
                </a:solidFill>
                <a:latin typeface="Arial Nova Light" panose="020B0304020202020204" pitchFamily="34" charset="0"/>
              </a:rPr>
              <a:t>Oxygenated blood </a:t>
            </a:r>
            <a:r>
              <a:rPr lang="en-GB" sz="2400" dirty="0">
                <a:latin typeface="Arial Nova Light" panose="020B0304020202020204" pitchFamily="34" charset="0"/>
              </a:rPr>
              <a:t>then re-enters through the </a:t>
            </a:r>
            <a:r>
              <a:rPr lang="en-GB" sz="2400" dirty="0">
                <a:solidFill>
                  <a:srgbClr val="FF0000"/>
                </a:solidFill>
                <a:latin typeface="Arial Nova Light" panose="020B0304020202020204" pitchFamily="34" charset="0"/>
              </a:rPr>
              <a:t>p</a:t>
            </a:r>
            <a:r>
              <a:rPr lang="en-GB" sz="2400" dirty="0">
                <a:latin typeface="Arial Nova Light" panose="020B0304020202020204" pitchFamily="34" charset="0"/>
              </a:rPr>
              <a:t>…….. </a:t>
            </a:r>
            <a:r>
              <a:rPr lang="en-GB" sz="2400" dirty="0">
                <a:solidFill>
                  <a:srgbClr val="FF0000"/>
                </a:solidFill>
                <a:latin typeface="Arial Nova Light" panose="020B0304020202020204" pitchFamily="34" charset="0"/>
              </a:rPr>
              <a:t>v</a:t>
            </a:r>
            <a:r>
              <a:rPr lang="en-GB" sz="2400" dirty="0">
                <a:latin typeface="Arial Nova Light" panose="020B0304020202020204" pitchFamily="34" charset="0"/>
              </a:rPr>
              <a:t>…..</a:t>
            </a:r>
          </a:p>
          <a:p>
            <a:pPr>
              <a:lnSpc>
                <a:spcPct val="150000"/>
              </a:lnSpc>
            </a:pPr>
            <a:r>
              <a:rPr lang="en-GB" sz="2400" dirty="0">
                <a:latin typeface="Arial Nova Light" panose="020B0304020202020204" pitchFamily="34" charset="0"/>
              </a:rPr>
              <a:t>Into the left a…….. Down into the left v……….</a:t>
            </a:r>
          </a:p>
          <a:p>
            <a:pPr>
              <a:lnSpc>
                <a:spcPct val="150000"/>
              </a:lnSpc>
            </a:pPr>
            <a:r>
              <a:rPr lang="en-GB" sz="2400" dirty="0">
                <a:latin typeface="Arial Nova Light" panose="020B0304020202020204" pitchFamily="34" charset="0"/>
              </a:rPr>
              <a:t>Then pushed through and out of the </a:t>
            </a:r>
            <a:r>
              <a:rPr lang="en-GB" sz="2400" b="1" dirty="0">
                <a:solidFill>
                  <a:srgbClr val="C00000"/>
                </a:solidFill>
                <a:latin typeface="Arial Nova Light" panose="020B0304020202020204" pitchFamily="34" charset="0"/>
              </a:rPr>
              <a:t>a</a:t>
            </a:r>
            <a:r>
              <a:rPr lang="en-GB" sz="2400" dirty="0">
                <a:latin typeface="Arial Nova Light" panose="020B0304020202020204" pitchFamily="34" charset="0"/>
              </a:rPr>
              <a:t>…….. To the rest of the body </a:t>
            </a:r>
          </a:p>
        </p:txBody>
      </p:sp>
    </p:spTree>
    <p:extLst>
      <p:ext uri="{BB962C8B-B14F-4D97-AF65-F5344CB8AC3E}">
        <p14:creationId xmlns:p14="http://schemas.microsoft.com/office/powerpoint/2010/main" val="131913719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06AF06-1750-9F50-B07F-EA8033F4402D}"/>
              </a:ext>
            </a:extLst>
          </p:cNvPr>
          <p:cNvSpPr>
            <a:spLocks noGrp="1"/>
          </p:cNvSpPr>
          <p:nvPr>
            <p:ph type="title"/>
          </p:nvPr>
        </p:nvSpPr>
        <p:spPr/>
        <p:txBody>
          <a:bodyPr/>
          <a:lstStyle/>
          <a:p>
            <a:r>
              <a:rPr lang="en-GB" dirty="0">
                <a:latin typeface="Arial Nova Cond Light" panose="020B0306020202020204" pitchFamily="34" charset="0"/>
              </a:rPr>
              <a:t>                           Answers </a:t>
            </a:r>
          </a:p>
        </p:txBody>
      </p:sp>
      <p:sp>
        <p:nvSpPr>
          <p:cNvPr id="3" name="Content Placeholder 2">
            <a:extLst>
              <a:ext uri="{FF2B5EF4-FFF2-40B4-BE49-F238E27FC236}">
                <a16:creationId xmlns:a16="http://schemas.microsoft.com/office/drawing/2014/main" id="{2AD77659-9E59-BF84-A91F-F5B2E1707C69}"/>
              </a:ext>
            </a:extLst>
          </p:cNvPr>
          <p:cNvSpPr>
            <a:spLocks noGrp="1"/>
          </p:cNvSpPr>
          <p:nvPr>
            <p:ph idx="1"/>
          </p:nvPr>
        </p:nvSpPr>
        <p:spPr/>
        <p:txBody>
          <a:bodyPr>
            <a:normAutofit fontScale="92500" lnSpcReduction="10000"/>
          </a:bodyPr>
          <a:lstStyle/>
          <a:p>
            <a:pPr>
              <a:lnSpc>
                <a:spcPct val="150000"/>
              </a:lnSpc>
              <a:buFont typeface="Wingdings" panose="05000000000000000000" pitchFamily="2" charset="2"/>
              <a:buChar char="ü"/>
            </a:pPr>
            <a:r>
              <a:rPr lang="en-GB" sz="2800" dirty="0">
                <a:solidFill>
                  <a:srgbClr val="00B0F0"/>
                </a:solidFill>
                <a:latin typeface="Arial Nova Light" panose="020B0304020202020204" pitchFamily="34" charset="0"/>
              </a:rPr>
              <a:t>Deoxygenated blood </a:t>
            </a:r>
            <a:r>
              <a:rPr lang="en-GB" sz="2800" dirty="0">
                <a:latin typeface="Arial Nova Light" panose="020B0304020202020204" pitchFamily="34" charset="0"/>
              </a:rPr>
              <a:t>enters through the </a:t>
            </a:r>
            <a:r>
              <a:rPr lang="en-GB" sz="2800" dirty="0">
                <a:solidFill>
                  <a:srgbClr val="00B050"/>
                </a:solidFill>
                <a:latin typeface="Arial Nova Light" panose="020B0304020202020204" pitchFamily="34" charset="0"/>
              </a:rPr>
              <a:t>superior and inferior </a:t>
            </a:r>
            <a:r>
              <a:rPr lang="en-GB" dirty="0">
                <a:solidFill>
                  <a:srgbClr val="00B050"/>
                </a:solidFill>
                <a:latin typeface="Arial Nova Light" panose="020B0304020202020204" pitchFamily="34" charset="0"/>
              </a:rPr>
              <a:t>vena cava</a:t>
            </a:r>
            <a:endParaRPr lang="en-GB" sz="2800" dirty="0">
              <a:solidFill>
                <a:srgbClr val="00B050"/>
              </a:solidFill>
              <a:latin typeface="Arial Nova Light" panose="020B0304020202020204" pitchFamily="34" charset="0"/>
            </a:endParaRPr>
          </a:p>
          <a:p>
            <a:pPr>
              <a:lnSpc>
                <a:spcPct val="150000"/>
              </a:lnSpc>
              <a:buFont typeface="Wingdings" panose="05000000000000000000" pitchFamily="2" charset="2"/>
              <a:buChar char="ü"/>
            </a:pPr>
            <a:r>
              <a:rPr lang="en-GB" sz="2800" dirty="0">
                <a:latin typeface="Arial Nova Light" panose="020B0304020202020204" pitchFamily="34" charset="0"/>
              </a:rPr>
              <a:t>Into the right </a:t>
            </a:r>
            <a:r>
              <a:rPr lang="en-GB" sz="2800" dirty="0">
                <a:solidFill>
                  <a:srgbClr val="00B050"/>
                </a:solidFill>
                <a:latin typeface="Arial Nova Light" panose="020B0304020202020204" pitchFamily="34" charset="0"/>
              </a:rPr>
              <a:t>atrium</a:t>
            </a:r>
            <a:r>
              <a:rPr lang="en-GB" sz="2800" dirty="0">
                <a:latin typeface="Arial Nova Light" panose="020B0304020202020204" pitchFamily="34" charset="0"/>
              </a:rPr>
              <a:t> down into the right </a:t>
            </a:r>
            <a:r>
              <a:rPr lang="en-GB" sz="2800" dirty="0">
                <a:solidFill>
                  <a:srgbClr val="00B050"/>
                </a:solidFill>
                <a:latin typeface="Arial Nova Light" panose="020B0304020202020204" pitchFamily="34" charset="0"/>
              </a:rPr>
              <a:t>ventricle</a:t>
            </a:r>
          </a:p>
          <a:p>
            <a:pPr>
              <a:lnSpc>
                <a:spcPct val="150000"/>
              </a:lnSpc>
              <a:buFont typeface="Wingdings" panose="05000000000000000000" pitchFamily="2" charset="2"/>
              <a:buChar char="ü"/>
            </a:pPr>
            <a:r>
              <a:rPr lang="en-GB" sz="2800" dirty="0">
                <a:latin typeface="Arial Nova Light" panose="020B0304020202020204" pitchFamily="34" charset="0"/>
              </a:rPr>
              <a:t>Through the </a:t>
            </a:r>
            <a:r>
              <a:rPr lang="en-GB" dirty="0">
                <a:solidFill>
                  <a:srgbClr val="00B050"/>
                </a:solidFill>
                <a:latin typeface="Arial Nova Light" panose="020B0304020202020204" pitchFamily="34" charset="0"/>
              </a:rPr>
              <a:t>pulmonary </a:t>
            </a:r>
            <a:r>
              <a:rPr lang="en-GB" sz="2800" dirty="0">
                <a:solidFill>
                  <a:srgbClr val="00B050"/>
                </a:solidFill>
                <a:latin typeface="Arial Nova Light" panose="020B0304020202020204" pitchFamily="34" charset="0"/>
              </a:rPr>
              <a:t>a</a:t>
            </a:r>
            <a:r>
              <a:rPr lang="en-GB" dirty="0">
                <a:solidFill>
                  <a:srgbClr val="00B050"/>
                </a:solidFill>
                <a:latin typeface="Arial Nova Light" panose="020B0304020202020204" pitchFamily="34" charset="0"/>
              </a:rPr>
              <a:t>rtery </a:t>
            </a:r>
            <a:r>
              <a:rPr lang="en-GB" sz="2800" dirty="0">
                <a:solidFill>
                  <a:srgbClr val="00B050"/>
                </a:solidFill>
                <a:latin typeface="Arial Nova Light" panose="020B0304020202020204" pitchFamily="34" charset="0"/>
              </a:rPr>
              <a:t> </a:t>
            </a:r>
            <a:r>
              <a:rPr lang="en-GB" sz="2800" dirty="0">
                <a:latin typeface="Arial Nova Light" panose="020B0304020202020204" pitchFamily="34" charset="0"/>
              </a:rPr>
              <a:t>Into the lungs </a:t>
            </a:r>
          </a:p>
          <a:p>
            <a:pPr>
              <a:lnSpc>
                <a:spcPct val="150000"/>
              </a:lnSpc>
              <a:buFont typeface="Wingdings" panose="05000000000000000000" pitchFamily="2" charset="2"/>
              <a:buChar char="ü"/>
            </a:pPr>
            <a:r>
              <a:rPr lang="en-GB" sz="2800" dirty="0">
                <a:solidFill>
                  <a:srgbClr val="FF0000"/>
                </a:solidFill>
                <a:latin typeface="Arial Nova Light" panose="020B0304020202020204" pitchFamily="34" charset="0"/>
              </a:rPr>
              <a:t>Oxygenated blood </a:t>
            </a:r>
            <a:r>
              <a:rPr lang="en-GB" sz="2800" dirty="0">
                <a:latin typeface="Arial Nova Light" panose="020B0304020202020204" pitchFamily="34" charset="0"/>
              </a:rPr>
              <a:t>then re-enters through the </a:t>
            </a:r>
            <a:r>
              <a:rPr lang="en-GB" sz="2800" dirty="0">
                <a:solidFill>
                  <a:srgbClr val="00B050"/>
                </a:solidFill>
                <a:latin typeface="Arial Nova Light" panose="020B0304020202020204" pitchFamily="34" charset="0"/>
              </a:rPr>
              <a:t>pulmonary vein</a:t>
            </a:r>
          </a:p>
          <a:p>
            <a:pPr>
              <a:lnSpc>
                <a:spcPct val="150000"/>
              </a:lnSpc>
              <a:buFont typeface="Wingdings" panose="05000000000000000000" pitchFamily="2" charset="2"/>
              <a:buChar char="ü"/>
            </a:pPr>
            <a:r>
              <a:rPr lang="en-GB" sz="2800" dirty="0">
                <a:latin typeface="Arial Nova Light" panose="020B0304020202020204" pitchFamily="34" charset="0"/>
              </a:rPr>
              <a:t>Into the left </a:t>
            </a:r>
            <a:r>
              <a:rPr lang="en-GB" sz="2800" dirty="0">
                <a:solidFill>
                  <a:srgbClr val="00B050"/>
                </a:solidFill>
                <a:latin typeface="Arial Nova Light" panose="020B0304020202020204" pitchFamily="34" charset="0"/>
              </a:rPr>
              <a:t>atrium,</a:t>
            </a:r>
            <a:r>
              <a:rPr lang="en-GB" sz="2800" dirty="0">
                <a:latin typeface="Arial Nova Light" panose="020B0304020202020204" pitchFamily="34" charset="0"/>
              </a:rPr>
              <a:t> </a:t>
            </a:r>
            <a:r>
              <a:rPr lang="en-GB" dirty="0">
                <a:latin typeface="Arial Nova Light" panose="020B0304020202020204" pitchFamily="34" charset="0"/>
              </a:rPr>
              <a:t>d</a:t>
            </a:r>
            <a:r>
              <a:rPr lang="en-GB" sz="2800" dirty="0">
                <a:latin typeface="Arial Nova Light" panose="020B0304020202020204" pitchFamily="34" charset="0"/>
              </a:rPr>
              <a:t>own into the left </a:t>
            </a:r>
            <a:r>
              <a:rPr lang="en-GB" sz="2800" dirty="0">
                <a:solidFill>
                  <a:srgbClr val="00B050"/>
                </a:solidFill>
                <a:latin typeface="Arial Nova Light" panose="020B0304020202020204" pitchFamily="34" charset="0"/>
              </a:rPr>
              <a:t>ventricle.</a:t>
            </a:r>
          </a:p>
          <a:p>
            <a:pPr>
              <a:lnSpc>
                <a:spcPct val="150000"/>
              </a:lnSpc>
              <a:buFont typeface="Wingdings" panose="05000000000000000000" pitchFamily="2" charset="2"/>
              <a:buChar char="ü"/>
            </a:pPr>
            <a:r>
              <a:rPr lang="en-GB" sz="2800" dirty="0">
                <a:latin typeface="Arial Nova Light" panose="020B0304020202020204" pitchFamily="34" charset="0"/>
              </a:rPr>
              <a:t>Then pushed through and out of the </a:t>
            </a:r>
            <a:r>
              <a:rPr lang="en-GB" sz="2800" b="1" dirty="0">
                <a:solidFill>
                  <a:srgbClr val="C00000"/>
                </a:solidFill>
                <a:latin typeface="Arial Nova Light" panose="020B0304020202020204" pitchFamily="34" charset="0"/>
              </a:rPr>
              <a:t>aorta</a:t>
            </a:r>
            <a:r>
              <a:rPr lang="en-GB" b="1" dirty="0">
                <a:solidFill>
                  <a:srgbClr val="C00000"/>
                </a:solidFill>
                <a:latin typeface="Arial Nova Light" panose="020B0304020202020204" pitchFamily="34" charset="0"/>
              </a:rPr>
              <a:t> </a:t>
            </a:r>
            <a:r>
              <a:rPr lang="en-GB" b="1" dirty="0">
                <a:latin typeface="Arial Nova Light" panose="020B0304020202020204" pitchFamily="34" charset="0"/>
              </a:rPr>
              <a:t>t</a:t>
            </a:r>
            <a:r>
              <a:rPr lang="en-GB" sz="2800" dirty="0">
                <a:latin typeface="Arial Nova Light" panose="020B0304020202020204" pitchFamily="34" charset="0"/>
              </a:rPr>
              <a:t>o the rest of the body </a:t>
            </a:r>
          </a:p>
          <a:p>
            <a:endParaRPr lang="en-GB" dirty="0"/>
          </a:p>
        </p:txBody>
      </p:sp>
      <p:pic>
        <p:nvPicPr>
          <p:cNvPr id="4" name="Picture 3" descr="A picture containing logo&#10;&#10;Description automatically generated">
            <a:extLst>
              <a:ext uri="{FF2B5EF4-FFF2-40B4-BE49-F238E27FC236}">
                <a16:creationId xmlns:a16="http://schemas.microsoft.com/office/drawing/2014/main" id="{C1172CA0-BB25-3D1A-A4B8-ED33B44F0811}"/>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0005184" y="4055364"/>
            <a:ext cx="1933232" cy="1351249"/>
          </a:xfrm>
          <a:prstGeom prst="rect">
            <a:avLst/>
          </a:prstGeom>
        </p:spPr>
      </p:pic>
    </p:spTree>
    <p:extLst>
      <p:ext uri="{BB962C8B-B14F-4D97-AF65-F5344CB8AC3E}">
        <p14:creationId xmlns:p14="http://schemas.microsoft.com/office/powerpoint/2010/main" val="158537611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6">
            <a:extLst>
              <a:ext uri="{FF2B5EF4-FFF2-40B4-BE49-F238E27FC236}">
                <a16:creationId xmlns:a16="http://schemas.microsoft.com/office/drawing/2014/main" id="{DA381740-063A-41A4-836D-85D14980EE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4736883"/>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useBgFill="1">
        <p:nvSpPr>
          <p:cNvPr id="12" name="Rectangle 11">
            <a:extLst>
              <a:ext uri="{FF2B5EF4-FFF2-40B4-BE49-F238E27FC236}">
                <a16:creationId xmlns:a16="http://schemas.microsoft.com/office/drawing/2014/main" id="{657F69E0-C4B0-4BEC-A689-4F8D877F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4" descr="A cup of coffee on a table&#10;&#10;Description automatically generated with medium confidence">
            <a:extLst>
              <a:ext uri="{FF2B5EF4-FFF2-40B4-BE49-F238E27FC236}">
                <a16:creationId xmlns:a16="http://schemas.microsoft.com/office/drawing/2014/main" id="{645D656C-86F2-AE32-DCC4-51B7A52080C0}"/>
              </a:ext>
            </a:extLst>
          </p:cNvPr>
          <p:cNvPicPr>
            <a:picLocks noChangeAspect="1"/>
          </p:cNvPicPr>
          <p:nvPr/>
        </p:nvPicPr>
        <p:blipFill rotWithShape="1">
          <a:blip r:embed="rId2">
            <a:alphaModFix/>
            <a:extLst>
              <a:ext uri="{837473B0-CC2E-450A-ABE3-18F120FF3D39}">
                <a1611:picAttrSrcUrl xmlns:a1611="http://schemas.microsoft.com/office/drawing/2016/11/main" r:id="rId3"/>
              </a:ext>
            </a:extLst>
          </a:blip>
          <a:srcRect t="22526" r="-1" b="21210"/>
          <a:stretch/>
        </p:blipFill>
        <p:spPr>
          <a:xfrm>
            <a:off x="20" y="10"/>
            <a:ext cx="12188930" cy="6857990"/>
          </a:xfrm>
          <a:prstGeom prst="rect">
            <a:avLst/>
          </a:prstGeom>
        </p:spPr>
      </p:pic>
      <p:sp>
        <p:nvSpPr>
          <p:cNvPr id="14" name="Rectangle 13">
            <a:extLst>
              <a:ext uri="{FF2B5EF4-FFF2-40B4-BE49-F238E27FC236}">
                <a16:creationId xmlns:a16="http://schemas.microsoft.com/office/drawing/2014/main" id="{8F51725E-A483-43B2-A6F2-C44F502FE0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937549"/>
            <a:ext cx="12191999" cy="5058137"/>
          </a:xfrm>
          <a:prstGeom prst="rect">
            <a:avLst/>
          </a:prstGeom>
          <a:gradFill flip="none" rotWithShape="1">
            <a:gsLst>
              <a:gs pos="50000">
                <a:schemeClr val="tx1">
                  <a:alpha val="30000"/>
                </a:schemeClr>
              </a:gs>
              <a:gs pos="80000">
                <a:schemeClr val="tx1">
                  <a:alpha val="15000"/>
                </a:schemeClr>
              </a:gs>
              <a:gs pos="0">
                <a:schemeClr val="tx1">
                  <a:alpha val="0"/>
                </a:schemeClr>
              </a:gs>
              <a:gs pos="20000">
                <a:schemeClr val="tx1">
                  <a:alpha val="15000"/>
                </a:schemeClr>
              </a:gs>
              <a:gs pos="100000">
                <a:schemeClr val="tx1">
                  <a:alpha val="0"/>
                </a:scheme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F6FC904-E012-DA2B-633D-84C01F497BDF}"/>
              </a:ext>
            </a:extLst>
          </p:cNvPr>
          <p:cNvSpPr>
            <a:spLocks noGrp="1"/>
          </p:cNvSpPr>
          <p:nvPr>
            <p:ph type="title"/>
          </p:nvPr>
        </p:nvSpPr>
        <p:spPr>
          <a:xfrm>
            <a:off x="1524000" y="1122363"/>
            <a:ext cx="9144000" cy="3063240"/>
          </a:xfrm>
        </p:spPr>
        <p:txBody>
          <a:bodyPr vert="horz" lIns="91440" tIns="45720" rIns="91440" bIns="45720" rtlCol="0" anchor="b">
            <a:normAutofit/>
          </a:bodyPr>
          <a:lstStyle/>
          <a:p>
            <a:pPr algn="ctr">
              <a:lnSpc>
                <a:spcPct val="90000"/>
              </a:lnSpc>
            </a:pPr>
            <a:r>
              <a:rPr lang="en-US" sz="10000">
                <a:solidFill>
                  <a:schemeClr val="bg1"/>
                </a:solidFill>
              </a:rPr>
              <a:t>Breaktime – 15 minutes </a:t>
            </a:r>
          </a:p>
        </p:txBody>
      </p:sp>
      <p:sp>
        <p:nvSpPr>
          <p:cNvPr id="16" name="Rectangle 6">
            <a:extLst>
              <a:ext uri="{FF2B5EF4-FFF2-40B4-BE49-F238E27FC236}">
                <a16:creationId xmlns:a16="http://schemas.microsoft.com/office/drawing/2014/main" id="{9F6380B4-6A1C-481E-8408-B4E6C75B9B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74206" y="4368623"/>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bg1"/>
          </a:solidFill>
          <a:ln w="38100" cap="rnd">
            <a:solidFill>
              <a:schemeClr val="bg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406EBE67-9C5A-B947-6E8C-973BFA678769}"/>
              </a:ext>
            </a:extLst>
          </p:cNvPr>
          <p:cNvSpPr txBox="1"/>
          <p:nvPr/>
        </p:nvSpPr>
        <p:spPr>
          <a:xfrm>
            <a:off x="10864548" y="6657945"/>
            <a:ext cx="1324402"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www.flickr.com/photos/ultrakml/25120574863">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3.0/">
                  <a:extLst>
                    <a:ext uri="{A12FA001-AC4F-418D-AE19-62706E023703}">
                      <ahyp:hlinkClr xmlns:ahyp="http://schemas.microsoft.com/office/drawing/2018/hyperlinkcolor" val="tx"/>
                    </a:ext>
                  </a:extLst>
                </a:hlinkClick>
              </a:rPr>
              <a:t>CC BY</a:t>
            </a:r>
            <a:endParaRPr lang="en-GB" sz="700">
              <a:solidFill>
                <a:srgbClr val="FFFFFF"/>
              </a:solidFill>
            </a:endParaRPr>
          </a:p>
        </p:txBody>
      </p:sp>
    </p:spTree>
    <p:extLst>
      <p:ext uri="{BB962C8B-B14F-4D97-AF65-F5344CB8AC3E}">
        <p14:creationId xmlns:p14="http://schemas.microsoft.com/office/powerpoint/2010/main" val="38711820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7839AA-4C95-48F5-9B78-594CFB2BAAD9}"/>
              </a:ext>
            </a:extLst>
          </p:cNvPr>
          <p:cNvSpPr>
            <a:spLocks noGrp="1"/>
          </p:cNvSpPr>
          <p:nvPr>
            <p:ph type="title"/>
          </p:nvPr>
        </p:nvSpPr>
        <p:spPr/>
        <p:txBody>
          <a:bodyPr/>
          <a:lstStyle/>
          <a:p>
            <a:r>
              <a:rPr lang="en-GB" dirty="0"/>
              <a:t>Electricity system and valves </a:t>
            </a:r>
          </a:p>
        </p:txBody>
      </p:sp>
      <p:sp>
        <p:nvSpPr>
          <p:cNvPr id="3" name="Content Placeholder 2">
            <a:extLst>
              <a:ext uri="{FF2B5EF4-FFF2-40B4-BE49-F238E27FC236}">
                <a16:creationId xmlns:a16="http://schemas.microsoft.com/office/drawing/2014/main" id="{9D367849-EDDE-4977-B020-FE5FC8237C50}"/>
              </a:ext>
            </a:extLst>
          </p:cNvPr>
          <p:cNvSpPr>
            <a:spLocks noGrp="1"/>
          </p:cNvSpPr>
          <p:nvPr>
            <p:ph idx="1"/>
          </p:nvPr>
        </p:nvSpPr>
        <p:spPr/>
        <p:txBody>
          <a:bodyPr>
            <a:normAutofit fontScale="92500" lnSpcReduction="10000"/>
          </a:bodyPr>
          <a:lstStyle/>
          <a:p>
            <a:r>
              <a:rPr lang="en-GB" sz="2400" dirty="0">
                <a:latin typeface="Arial Nova Light" panose="020B0304020202020204" pitchFamily="34" charset="0"/>
              </a:rPr>
              <a:t>So we now know the route the blood in the heart will take-</a:t>
            </a:r>
          </a:p>
          <a:p>
            <a:pPr marL="0" indent="0">
              <a:buNone/>
            </a:pPr>
            <a:endParaRPr lang="en-GB" sz="2400" dirty="0">
              <a:latin typeface="Arial Nova Light" panose="020B0304020202020204" pitchFamily="34" charset="0"/>
            </a:endParaRPr>
          </a:p>
          <a:p>
            <a:r>
              <a:rPr lang="en-GB" sz="2400" dirty="0">
                <a:latin typeface="Arial Nova Light" panose="020B0304020202020204" pitchFamily="34" charset="0"/>
              </a:rPr>
              <a:t>Right Atrium- right </a:t>
            </a:r>
            <a:r>
              <a:rPr lang="en-GB" sz="2400" dirty="0" err="1">
                <a:latin typeface="Arial Nova Light" panose="020B0304020202020204" pitchFamily="34" charset="0"/>
              </a:rPr>
              <a:t>ventrical</a:t>
            </a:r>
            <a:r>
              <a:rPr lang="en-GB" sz="2400" dirty="0">
                <a:latin typeface="Arial Nova Light" panose="020B0304020202020204" pitchFamily="34" charset="0"/>
              </a:rPr>
              <a:t> -out to the lungs </a:t>
            </a:r>
          </a:p>
          <a:p>
            <a:r>
              <a:rPr lang="en-GB" sz="2400" b="1" dirty="0">
                <a:latin typeface="Arial Nova Light" panose="020B0304020202020204" pitchFamily="34" charset="0"/>
              </a:rPr>
              <a:t>Then..</a:t>
            </a:r>
          </a:p>
          <a:p>
            <a:r>
              <a:rPr lang="en-GB" sz="2400" dirty="0">
                <a:latin typeface="Arial Nova Light" panose="020B0304020202020204" pitchFamily="34" charset="0"/>
              </a:rPr>
              <a:t>Left atrium -left ventricle -out to the body through the aorta  </a:t>
            </a:r>
          </a:p>
          <a:p>
            <a:pPr marL="0" indent="0">
              <a:buNone/>
            </a:pPr>
            <a:endParaRPr lang="en-GB" sz="2400" dirty="0">
              <a:latin typeface="Arial Nova Light" panose="020B0304020202020204" pitchFamily="34" charset="0"/>
            </a:endParaRPr>
          </a:p>
          <a:p>
            <a:r>
              <a:rPr lang="en-GB" sz="2400" dirty="0">
                <a:latin typeface="Arial Nova Light" panose="020B0304020202020204" pitchFamily="34" charset="0"/>
              </a:rPr>
              <a:t>But it needs help to force the blood flow</a:t>
            </a:r>
          </a:p>
          <a:p>
            <a:endParaRPr lang="en-GB" sz="2400" dirty="0">
              <a:latin typeface="Arial Nova Light" panose="020B0304020202020204" pitchFamily="34" charset="0"/>
            </a:endParaRPr>
          </a:p>
          <a:p>
            <a:pPr marL="0" indent="0">
              <a:buNone/>
            </a:pPr>
            <a:r>
              <a:rPr lang="en-GB" sz="2400" dirty="0">
                <a:latin typeface="Arial Nova Light" panose="020B0304020202020204" pitchFamily="34" charset="0"/>
              </a:rPr>
              <a:t>                           lets look at valves …</a:t>
            </a:r>
            <a:r>
              <a:rPr lang="en-GB" sz="2400" b="1" dirty="0">
                <a:latin typeface="Arial Nova Light" panose="020B0304020202020204" pitchFamily="34" charset="0"/>
              </a:rPr>
              <a:t> </a:t>
            </a:r>
          </a:p>
          <a:p>
            <a:endParaRPr lang="en-GB" dirty="0"/>
          </a:p>
        </p:txBody>
      </p:sp>
      <p:sp>
        <p:nvSpPr>
          <p:cNvPr id="4" name="Lightning Bolt 3">
            <a:extLst>
              <a:ext uri="{FF2B5EF4-FFF2-40B4-BE49-F238E27FC236}">
                <a16:creationId xmlns:a16="http://schemas.microsoft.com/office/drawing/2014/main" id="{4755F3A1-F3A7-42C9-A0D7-9BB602E04ECC}"/>
              </a:ext>
            </a:extLst>
          </p:cNvPr>
          <p:cNvSpPr/>
          <p:nvPr/>
        </p:nvSpPr>
        <p:spPr>
          <a:xfrm>
            <a:off x="7804612" y="2507446"/>
            <a:ext cx="1030458" cy="1933134"/>
          </a:xfrm>
          <a:prstGeom prst="lightningBolt">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Lightning Bolt 4">
            <a:extLst>
              <a:ext uri="{FF2B5EF4-FFF2-40B4-BE49-F238E27FC236}">
                <a16:creationId xmlns:a16="http://schemas.microsoft.com/office/drawing/2014/main" id="{1ABBB37B-C0E2-4593-9552-8499ED0A0721}"/>
              </a:ext>
            </a:extLst>
          </p:cNvPr>
          <p:cNvSpPr/>
          <p:nvPr/>
        </p:nvSpPr>
        <p:spPr>
          <a:xfrm rot="21204690" flipH="1">
            <a:off x="8354554" y="2636304"/>
            <a:ext cx="2449304" cy="3530131"/>
          </a:xfrm>
          <a:prstGeom prst="lightningBolt">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14418001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AFAF8F-8C67-4F41-803A-92DBFC6ACAF5}"/>
              </a:ext>
            </a:extLst>
          </p:cNvPr>
          <p:cNvSpPr>
            <a:spLocks noGrp="1"/>
          </p:cNvSpPr>
          <p:nvPr>
            <p:ph type="title"/>
          </p:nvPr>
        </p:nvSpPr>
        <p:spPr/>
        <p:txBody>
          <a:bodyPr>
            <a:normAutofit/>
          </a:bodyPr>
          <a:lstStyle/>
          <a:p>
            <a:r>
              <a:rPr lang="en-GB" dirty="0">
                <a:latin typeface="Arial Nova Cond Light" panose="020B0306020202020204" pitchFamily="34" charset="0"/>
              </a:rPr>
              <a:t>    The heart has 4 Valves- </a:t>
            </a:r>
            <a:r>
              <a:rPr lang="en-GB" sz="3600" i="1" dirty="0">
                <a:latin typeface="Arial Nova Cond Light" panose="020B0306020202020204" pitchFamily="34" charset="0"/>
              </a:rPr>
              <a:t>add these to your image</a:t>
            </a:r>
          </a:p>
        </p:txBody>
      </p:sp>
      <p:sp>
        <p:nvSpPr>
          <p:cNvPr id="3" name="Content Placeholder 2">
            <a:extLst>
              <a:ext uri="{FF2B5EF4-FFF2-40B4-BE49-F238E27FC236}">
                <a16:creationId xmlns:a16="http://schemas.microsoft.com/office/drawing/2014/main" id="{4A45421A-9CC1-4B61-9FE8-95EDFD1E012C}"/>
              </a:ext>
            </a:extLst>
          </p:cNvPr>
          <p:cNvSpPr>
            <a:spLocks noGrp="1"/>
          </p:cNvSpPr>
          <p:nvPr>
            <p:ph idx="1"/>
          </p:nvPr>
        </p:nvSpPr>
        <p:spPr/>
        <p:txBody>
          <a:bodyPr/>
          <a:lstStyle/>
          <a:p>
            <a:r>
              <a:rPr lang="en-GB" dirty="0">
                <a:latin typeface="Abadi" panose="020B0604020104020204" pitchFamily="34" charset="0"/>
              </a:rPr>
              <a:t>Toilet Paper My! ..Ankle? </a:t>
            </a:r>
          </a:p>
        </p:txBody>
      </p:sp>
      <p:sp>
        <p:nvSpPr>
          <p:cNvPr id="4" name="Cylinder 3">
            <a:extLst>
              <a:ext uri="{FF2B5EF4-FFF2-40B4-BE49-F238E27FC236}">
                <a16:creationId xmlns:a16="http://schemas.microsoft.com/office/drawing/2014/main" id="{B6B218D0-5CC1-4E0E-B65F-8BDF554B228E}"/>
              </a:ext>
            </a:extLst>
          </p:cNvPr>
          <p:cNvSpPr/>
          <p:nvPr/>
        </p:nvSpPr>
        <p:spPr>
          <a:xfrm>
            <a:off x="5427785" y="2382012"/>
            <a:ext cx="1254369" cy="1673352"/>
          </a:xfrm>
          <a:prstGeom prst="can">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Oval 5">
            <a:extLst>
              <a:ext uri="{FF2B5EF4-FFF2-40B4-BE49-F238E27FC236}">
                <a16:creationId xmlns:a16="http://schemas.microsoft.com/office/drawing/2014/main" id="{59101C8C-D10C-42B3-826E-A3F0F3EEAD77}"/>
              </a:ext>
            </a:extLst>
          </p:cNvPr>
          <p:cNvSpPr/>
          <p:nvPr/>
        </p:nvSpPr>
        <p:spPr>
          <a:xfrm>
            <a:off x="5935394" y="3329354"/>
            <a:ext cx="321212" cy="439435"/>
          </a:xfrm>
          <a:prstGeom prst="ellipse">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Wave 6">
            <a:extLst>
              <a:ext uri="{FF2B5EF4-FFF2-40B4-BE49-F238E27FC236}">
                <a16:creationId xmlns:a16="http://schemas.microsoft.com/office/drawing/2014/main" id="{A28A1650-E436-4979-9DF5-42C9207F3346}"/>
              </a:ext>
            </a:extLst>
          </p:cNvPr>
          <p:cNvSpPr/>
          <p:nvPr/>
        </p:nvSpPr>
        <p:spPr>
          <a:xfrm>
            <a:off x="6682154" y="2473569"/>
            <a:ext cx="1934308" cy="1532675"/>
          </a:xfrm>
          <a:prstGeom prst="wav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Circle: Hollow 7">
            <a:extLst>
              <a:ext uri="{FF2B5EF4-FFF2-40B4-BE49-F238E27FC236}">
                <a16:creationId xmlns:a16="http://schemas.microsoft.com/office/drawing/2014/main" id="{D80FD86B-2EE6-470F-9159-05A9E5758977}"/>
              </a:ext>
            </a:extLst>
          </p:cNvPr>
          <p:cNvSpPr/>
          <p:nvPr/>
        </p:nvSpPr>
        <p:spPr>
          <a:xfrm>
            <a:off x="5764239" y="2872154"/>
            <a:ext cx="191084" cy="234461"/>
          </a:xfrm>
          <a:prstGeom prst="donut">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9" name="Circle: Hollow 8">
            <a:extLst>
              <a:ext uri="{FF2B5EF4-FFF2-40B4-BE49-F238E27FC236}">
                <a16:creationId xmlns:a16="http://schemas.microsoft.com/office/drawing/2014/main" id="{A3528447-56FA-4230-A42B-3240B27E5D9F}"/>
              </a:ext>
            </a:extLst>
          </p:cNvPr>
          <p:cNvSpPr/>
          <p:nvPr/>
        </p:nvSpPr>
        <p:spPr>
          <a:xfrm>
            <a:off x="6148754" y="2886870"/>
            <a:ext cx="191084" cy="234461"/>
          </a:xfrm>
          <a:prstGeom prst="donut">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0" name="Wave 9">
            <a:extLst>
              <a:ext uri="{FF2B5EF4-FFF2-40B4-BE49-F238E27FC236}">
                <a16:creationId xmlns:a16="http://schemas.microsoft.com/office/drawing/2014/main" id="{AA94B494-D8C1-4A7C-A0A5-C1781B20BDAB}"/>
              </a:ext>
            </a:extLst>
          </p:cNvPr>
          <p:cNvSpPr/>
          <p:nvPr/>
        </p:nvSpPr>
        <p:spPr>
          <a:xfrm>
            <a:off x="698108" y="3276189"/>
            <a:ext cx="2795369" cy="1269317"/>
          </a:xfrm>
          <a:prstGeom prst="wav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Wave 10">
            <a:extLst>
              <a:ext uri="{FF2B5EF4-FFF2-40B4-BE49-F238E27FC236}">
                <a16:creationId xmlns:a16="http://schemas.microsoft.com/office/drawing/2014/main" id="{C43134D5-AF2F-494F-9624-39536CE4EA67}"/>
              </a:ext>
            </a:extLst>
          </p:cNvPr>
          <p:cNvSpPr/>
          <p:nvPr/>
        </p:nvSpPr>
        <p:spPr>
          <a:xfrm>
            <a:off x="8668046" y="4220308"/>
            <a:ext cx="2685753" cy="1510637"/>
          </a:xfrm>
          <a:prstGeom prst="wav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Wave 11">
            <a:extLst>
              <a:ext uri="{FF2B5EF4-FFF2-40B4-BE49-F238E27FC236}">
                <a16:creationId xmlns:a16="http://schemas.microsoft.com/office/drawing/2014/main" id="{638CF37B-6CBD-4CB0-99BE-B1511BD21AFA}"/>
              </a:ext>
            </a:extLst>
          </p:cNvPr>
          <p:cNvSpPr/>
          <p:nvPr/>
        </p:nvSpPr>
        <p:spPr>
          <a:xfrm>
            <a:off x="1863969" y="5449883"/>
            <a:ext cx="2525156" cy="1042992"/>
          </a:xfrm>
          <a:prstGeom prst="wav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Wave 12">
            <a:extLst>
              <a:ext uri="{FF2B5EF4-FFF2-40B4-BE49-F238E27FC236}">
                <a16:creationId xmlns:a16="http://schemas.microsoft.com/office/drawing/2014/main" id="{DBE92694-D1EB-4180-8EC0-A5990CA52203}"/>
              </a:ext>
            </a:extLst>
          </p:cNvPr>
          <p:cNvSpPr/>
          <p:nvPr/>
        </p:nvSpPr>
        <p:spPr>
          <a:xfrm>
            <a:off x="4949485" y="4545506"/>
            <a:ext cx="2685752" cy="1185439"/>
          </a:xfrm>
          <a:prstGeom prst="wav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TextBox 13">
            <a:extLst>
              <a:ext uri="{FF2B5EF4-FFF2-40B4-BE49-F238E27FC236}">
                <a16:creationId xmlns:a16="http://schemas.microsoft.com/office/drawing/2014/main" id="{0FFEED88-5DBE-4140-968A-0D25CD8B7DE5}"/>
              </a:ext>
            </a:extLst>
          </p:cNvPr>
          <p:cNvSpPr txBox="1"/>
          <p:nvPr/>
        </p:nvSpPr>
        <p:spPr>
          <a:xfrm flipH="1">
            <a:off x="1019907" y="3745827"/>
            <a:ext cx="2262553" cy="461665"/>
          </a:xfrm>
          <a:prstGeom prst="rect">
            <a:avLst/>
          </a:prstGeom>
          <a:noFill/>
        </p:spPr>
        <p:txBody>
          <a:bodyPr wrap="square" rtlCol="0">
            <a:spAutoFit/>
          </a:bodyPr>
          <a:lstStyle/>
          <a:p>
            <a:r>
              <a:rPr lang="en-GB" sz="2400" dirty="0">
                <a:highlight>
                  <a:srgbClr val="FF0000"/>
                </a:highlight>
                <a:latin typeface="Abadi" panose="020B0604020104020204" pitchFamily="34" charset="0"/>
              </a:rPr>
              <a:t>T</a:t>
            </a:r>
            <a:r>
              <a:rPr lang="en-GB" sz="2400" dirty="0">
                <a:latin typeface="Abadi" panose="020B0604020104020204" pitchFamily="34" charset="0"/>
              </a:rPr>
              <a:t>ricuspid valve </a:t>
            </a:r>
          </a:p>
        </p:txBody>
      </p:sp>
      <p:sp>
        <p:nvSpPr>
          <p:cNvPr id="15" name="TextBox 14">
            <a:extLst>
              <a:ext uri="{FF2B5EF4-FFF2-40B4-BE49-F238E27FC236}">
                <a16:creationId xmlns:a16="http://schemas.microsoft.com/office/drawing/2014/main" id="{6D9D9F8D-FB0A-4F75-9B92-46FDD76F17B5}"/>
              </a:ext>
            </a:extLst>
          </p:cNvPr>
          <p:cNvSpPr txBox="1"/>
          <p:nvPr/>
        </p:nvSpPr>
        <p:spPr>
          <a:xfrm>
            <a:off x="1956284" y="5730945"/>
            <a:ext cx="2923155" cy="461665"/>
          </a:xfrm>
          <a:prstGeom prst="rect">
            <a:avLst/>
          </a:prstGeom>
          <a:noFill/>
        </p:spPr>
        <p:txBody>
          <a:bodyPr wrap="square" rtlCol="0">
            <a:spAutoFit/>
          </a:bodyPr>
          <a:lstStyle/>
          <a:p>
            <a:r>
              <a:rPr lang="en-GB" sz="2400" dirty="0">
                <a:highlight>
                  <a:srgbClr val="FF0000"/>
                </a:highlight>
                <a:latin typeface="Abadi" panose="020B0604020104020204" pitchFamily="34" charset="0"/>
              </a:rPr>
              <a:t>P</a:t>
            </a:r>
            <a:r>
              <a:rPr lang="en-GB" sz="2400" dirty="0">
                <a:latin typeface="Abadi" panose="020B0604020104020204" pitchFamily="34" charset="0"/>
              </a:rPr>
              <a:t>ulmonary valve</a:t>
            </a:r>
          </a:p>
        </p:txBody>
      </p:sp>
      <p:sp>
        <p:nvSpPr>
          <p:cNvPr id="16" name="TextBox 15">
            <a:extLst>
              <a:ext uri="{FF2B5EF4-FFF2-40B4-BE49-F238E27FC236}">
                <a16:creationId xmlns:a16="http://schemas.microsoft.com/office/drawing/2014/main" id="{CA87B89D-9F41-4AB6-81F8-C4C6A7E37166}"/>
              </a:ext>
            </a:extLst>
          </p:cNvPr>
          <p:cNvSpPr txBox="1"/>
          <p:nvPr/>
        </p:nvSpPr>
        <p:spPr>
          <a:xfrm>
            <a:off x="5446545" y="4834538"/>
            <a:ext cx="1716255" cy="461665"/>
          </a:xfrm>
          <a:prstGeom prst="rect">
            <a:avLst/>
          </a:prstGeom>
          <a:noFill/>
        </p:spPr>
        <p:txBody>
          <a:bodyPr wrap="square" rtlCol="0">
            <a:spAutoFit/>
          </a:bodyPr>
          <a:lstStyle/>
          <a:p>
            <a:r>
              <a:rPr lang="en-GB" sz="2400" dirty="0">
                <a:highlight>
                  <a:srgbClr val="FF0000"/>
                </a:highlight>
                <a:latin typeface="Abadi" panose="020B0604020104020204" pitchFamily="34" charset="0"/>
              </a:rPr>
              <a:t>M</a:t>
            </a:r>
            <a:r>
              <a:rPr lang="en-GB" sz="2400" dirty="0">
                <a:latin typeface="Abadi" panose="020B0604020104020204" pitchFamily="34" charset="0"/>
              </a:rPr>
              <a:t>itral valve</a:t>
            </a:r>
          </a:p>
        </p:txBody>
      </p:sp>
      <p:sp>
        <p:nvSpPr>
          <p:cNvPr id="17" name="TextBox 16">
            <a:extLst>
              <a:ext uri="{FF2B5EF4-FFF2-40B4-BE49-F238E27FC236}">
                <a16:creationId xmlns:a16="http://schemas.microsoft.com/office/drawing/2014/main" id="{88BDD3D4-3243-4CAB-A11F-DD0CA2C42B98}"/>
              </a:ext>
            </a:extLst>
          </p:cNvPr>
          <p:cNvSpPr txBox="1"/>
          <p:nvPr/>
        </p:nvSpPr>
        <p:spPr>
          <a:xfrm>
            <a:off x="9060767" y="4603705"/>
            <a:ext cx="2433125" cy="461665"/>
          </a:xfrm>
          <a:prstGeom prst="rect">
            <a:avLst/>
          </a:prstGeom>
          <a:noFill/>
        </p:spPr>
        <p:txBody>
          <a:bodyPr wrap="square" rtlCol="0">
            <a:spAutoFit/>
          </a:bodyPr>
          <a:lstStyle/>
          <a:p>
            <a:r>
              <a:rPr lang="en-GB" sz="2400" dirty="0">
                <a:highlight>
                  <a:srgbClr val="FF0000"/>
                </a:highlight>
                <a:latin typeface="Abadi" panose="020B0604020104020204" pitchFamily="34" charset="0"/>
              </a:rPr>
              <a:t>A</a:t>
            </a:r>
            <a:r>
              <a:rPr lang="en-GB" sz="2400" dirty="0">
                <a:latin typeface="Abadi" panose="020B0604020104020204" pitchFamily="34" charset="0"/>
              </a:rPr>
              <a:t>ortic valve </a:t>
            </a:r>
          </a:p>
        </p:txBody>
      </p:sp>
      <p:sp>
        <p:nvSpPr>
          <p:cNvPr id="5" name="TextBox 4">
            <a:extLst>
              <a:ext uri="{FF2B5EF4-FFF2-40B4-BE49-F238E27FC236}">
                <a16:creationId xmlns:a16="http://schemas.microsoft.com/office/drawing/2014/main" id="{4E526C3D-200A-F465-70DD-C0600689BFC8}"/>
              </a:ext>
            </a:extLst>
          </p:cNvPr>
          <p:cNvSpPr txBox="1"/>
          <p:nvPr/>
        </p:nvSpPr>
        <p:spPr>
          <a:xfrm>
            <a:off x="4971754" y="5943600"/>
            <a:ext cx="6645815" cy="751616"/>
          </a:xfrm>
          <a:prstGeom prst="rect">
            <a:avLst/>
          </a:prstGeom>
          <a:noFill/>
        </p:spPr>
        <p:txBody>
          <a:bodyPr wrap="square" rtlCol="0">
            <a:spAutoFit/>
          </a:bodyPr>
          <a:lstStyle/>
          <a:p>
            <a:pPr>
              <a:lnSpc>
                <a:spcPct val="110000"/>
              </a:lnSpc>
              <a:spcAft>
                <a:spcPts val="600"/>
              </a:spcAft>
            </a:pPr>
            <a:r>
              <a:rPr lang="en-US" sz="1800" dirty="0">
                <a:latin typeface="Abadi" panose="020B0604020104020204" pitchFamily="34" charset="0"/>
              </a:rPr>
              <a:t>Valves play a significant role in the hearts function and </a:t>
            </a:r>
            <a:r>
              <a:rPr lang="en-US" sz="2000" b="1" i="1" dirty="0">
                <a:latin typeface="Abadi" panose="020B0604020104020204" pitchFamily="34" charset="0"/>
              </a:rPr>
              <a:t>prevent backflow of blood</a:t>
            </a:r>
          </a:p>
        </p:txBody>
      </p:sp>
    </p:spTree>
    <p:extLst>
      <p:ext uri="{BB962C8B-B14F-4D97-AF65-F5344CB8AC3E}">
        <p14:creationId xmlns:p14="http://schemas.microsoft.com/office/powerpoint/2010/main" val="345514692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A7BE717-7312-44B0-B87E-1B195BD5E08E}"/>
              </a:ext>
            </a:extLst>
          </p:cNvPr>
          <p:cNvSpPr txBox="1"/>
          <p:nvPr/>
        </p:nvSpPr>
        <p:spPr>
          <a:xfrm>
            <a:off x="2813538" y="621323"/>
            <a:ext cx="4771293" cy="646331"/>
          </a:xfrm>
          <a:prstGeom prst="rect">
            <a:avLst/>
          </a:prstGeom>
          <a:noFill/>
        </p:spPr>
        <p:txBody>
          <a:bodyPr wrap="square" rtlCol="0">
            <a:spAutoFit/>
          </a:bodyPr>
          <a:lstStyle/>
          <a:p>
            <a:pPr algn="l"/>
            <a:r>
              <a:rPr lang="en-GB" sz="3600" dirty="0">
                <a:latin typeface="Abadi" panose="020B0604020104020204" pitchFamily="34" charset="0"/>
              </a:rPr>
              <a:t>Locate valves</a:t>
            </a:r>
          </a:p>
        </p:txBody>
      </p:sp>
      <p:sp>
        <p:nvSpPr>
          <p:cNvPr id="3" name="TextBox 2">
            <a:extLst>
              <a:ext uri="{FF2B5EF4-FFF2-40B4-BE49-F238E27FC236}">
                <a16:creationId xmlns:a16="http://schemas.microsoft.com/office/drawing/2014/main" id="{BF7BA6AC-6E1F-4A97-819E-1F8820EF8CBE}"/>
              </a:ext>
            </a:extLst>
          </p:cNvPr>
          <p:cNvSpPr txBox="1"/>
          <p:nvPr/>
        </p:nvSpPr>
        <p:spPr>
          <a:xfrm>
            <a:off x="820614" y="1887415"/>
            <a:ext cx="10597663" cy="4524315"/>
          </a:xfrm>
          <a:prstGeom prst="rect">
            <a:avLst/>
          </a:prstGeom>
          <a:noFill/>
        </p:spPr>
        <p:txBody>
          <a:bodyPr wrap="square" rtlCol="0">
            <a:spAutoFit/>
          </a:bodyPr>
          <a:lstStyle/>
          <a:p>
            <a:pPr algn="l"/>
            <a:r>
              <a:rPr lang="en-GB" sz="2400" dirty="0">
                <a:latin typeface="Abadi" panose="020B0604020104020204" pitchFamily="34" charset="0"/>
              </a:rPr>
              <a:t>The valves are flaps that are located on each end of the two ventricles (lower chambers of the heart)</a:t>
            </a:r>
          </a:p>
          <a:p>
            <a:pPr algn="l"/>
            <a:endParaRPr lang="en-GB" sz="2400" dirty="0">
              <a:latin typeface="Abadi" panose="020B0604020104020204" pitchFamily="34" charset="0"/>
            </a:endParaRPr>
          </a:p>
          <a:p>
            <a:pPr algn="l"/>
            <a:r>
              <a:rPr lang="en-GB" sz="2400" dirty="0">
                <a:latin typeface="Abadi" panose="020B0604020104020204" pitchFamily="34" charset="0"/>
              </a:rPr>
              <a:t>One way in – one way out </a:t>
            </a:r>
          </a:p>
          <a:p>
            <a:pPr algn="l"/>
            <a:endParaRPr lang="en-GB" sz="2400" dirty="0">
              <a:latin typeface="Abadi" panose="020B0604020104020204" pitchFamily="34" charset="0"/>
            </a:endParaRPr>
          </a:p>
          <a:p>
            <a:pPr algn="l"/>
            <a:r>
              <a:rPr lang="en-GB" sz="2400" b="1" dirty="0">
                <a:latin typeface="Abadi" panose="020B0604020104020204" pitchFamily="34" charset="0"/>
              </a:rPr>
              <a:t>Tricuspid </a:t>
            </a:r>
            <a:r>
              <a:rPr lang="en-GB" sz="2400" dirty="0">
                <a:latin typeface="Abadi" panose="020B0604020104020204" pitchFamily="34" charset="0"/>
              </a:rPr>
              <a:t>valve- between the right atrium and the right ventricle</a:t>
            </a:r>
          </a:p>
          <a:p>
            <a:pPr algn="l"/>
            <a:endParaRPr lang="en-GB" sz="2400" dirty="0">
              <a:latin typeface="Abadi" panose="020B0604020104020204" pitchFamily="34" charset="0"/>
            </a:endParaRPr>
          </a:p>
          <a:p>
            <a:pPr algn="l"/>
            <a:r>
              <a:rPr lang="en-GB" sz="2400" b="1" dirty="0">
                <a:latin typeface="Abadi" panose="020B0604020104020204" pitchFamily="34" charset="0"/>
              </a:rPr>
              <a:t>Pulmonary</a:t>
            </a:r>
            <a:r>
              <a:rPr lang="en-GB" sz="2400" dirty="0">
                <a:latin typeface="Abadi" panose="020B0604020104020204" pitchFamily="34" charset="0"/>
              </a:rPr>
              <a:t> valve- between the right ventricle and the pulmonary artery</a:t>
            </a:r>
          </a:p>
          <a:p>
            <a:pPr algn="l"/>
            <a:endParaRPr lang="en-GB" sz="2400" dirty="0">
              <a:latin typeface="Abadi" panose="020B0604020104020204" pitchFamily="34" charset="0"/>
            </a:endParaRPr>
          </a:p>
          <a:p>
            <a:pPr algn="l"/>
            <a:r>
              <a:rPr lang="en-GB" sz="2400" b="1" dirty="0">
                <a:latin typeface="Abadi" panose="020B0604020104020204" pitchFamily="34" charset="0"/>
              </a:rPr>
              <a:t>Mitral valve- </a:t>
            </a:r>
            <a:r>
              <a:rPr lang="en-GB" sz="2400" dirty="0">
                <a:latin typeface="Abadi" panose="020B0604020104020204" pitchFamily="34" charset="0"/>
              </a:rPr>
              <a:t>between the left atrium and the left ventricle </a:t>
            </a:r>
          </a:p>
          <a:p>
            <a:pPr algn="l"/>
            <a:endParaRPr lang="en-GB" sz="2400" dirty="0">
              <a:latin typeface="Abadi" panose="020B0604020104020204" pitchFamily="34" charset="0"/>
            </a:endParaRPr>
          </a:p>
          <a:p>
            <a:pPr algn="l"/>
            <a:r>
              <a:rPr lang="en-GB" sz="2400" b="1" dirty="0">
                <a:latin typeface="Abadi" panose="020B0604020104020204" pitchFamily="34" charset="0"/>
              </a:rPr>
              <a:t>Aortic</a:t>
            </a:r>
            <a:r>
              <a:rPr lang="en-GB" sz="2400" dirty="0">
                <a:latin typeface="Abadi" panose="020B0604020104020204" pitchFamily="34" charset="0"/>
              </a:rPr>
              <a:t>- between the left </a:t>
            </a:r>
            <a:r>
              <a:rPr lang="en-GB" sz="2400" dirty="0" err="1">
                <a:latin typeface="Abadi" panose="020B0604020104020204" pitchFamily="34" charset="0"/>
              </a:rPr>
              <a:t>ventrical</a:t>
            </a:r>
            <a:r>
              <a:rPr lang="en-GB" sz="2400" dirty="0">
                <a:latin typeface="Abadi" panose="020B0604020104020204" pitchFamily="34" charset="0"/>
              </a:rPr>
              <a:t> and the aorta</a:t>
            </a:r>
          </a:p>
        </p:txBody>
      </p:sp>
    </p:spTree>
    <p:extLst>
      <p:ext uri="{BB962C8B-B14F-4D97-AF65-F5344CB8AC3E}">
        <p14:creationId xmlns:p14="http://schemas.microsoft.com/office/powerpoint/2010/main" val="260285835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3BA4CC-A8C4-50BD-4B4C-07F8F64D9982}"/>
              </a:ext>
            </a:extLst>
          </p:cNvPr>
          <p:cNvSpPr>
            <a:spLocks noGrp="1"/>
          </p:cNvSpPr>
          <p:nvPr>
            <p:ph type="title"/>
          </p:nvPr>
        </p:nvSpPr>
        <p:spPr>
          <a:xfrm>
            <a:off x="630936" y="639520"/>
            <a:ext cx="3429000" cy="1719072"/>
          </a:xfrm>
        </p:spPr>
        <p:txBody>
          <a:bodyPr anchor="b">
            <a:normAutofit/>
          </a:bodyPr>
          <a:lstStyle/>
          <a:p>
            <a:endParaRPr lang="en-GB"/>
          </a:p>
        </p:txBody>
      </p:sp>
      <p:sp>
        <p:nvSpPr>
          <p:cNvPr id="3" name="Content Placeholder 2">
            <a:extLst>
              <a:ext uri="{FF2B5EF4-FFF2-40B4-BE49-F238E27FC236}">
                <a16:creationId xmlns:a16="http://schemas.microsoft.com/office/drawing/2014/main" id="{4C1A9BD2-2D2E-ACCB-DD9C-F4578D549ED1}"/>
              </a:ext>
            </a:extLst>
          </p:cNvPr>
          <p:cNvSpPr>
            <a:spLocks noGrp="1"/>
          </p:cNvSpPr>
          <p:nvPr>
            <p:ph idx="1"/>
          </p:nvPr>
        </p:nvSpPr>
        <p:spPr>
          <a:xfrm>
            <a:off x="630936" y="2807208"/>
            <a:ext cx="3429000" cy="3410712"/>
          </a:xfrm>
        </p:spPr>
        <p:txBody>
          <a:bodyPr anchor="t">
            <a:normAutofit/>
          </a:bodyPr>
          <a:lstStyle/>
          <a:p>
            <a:endParaRPr lang="en-GB" sz="2400"/>
          </a:p>
        </p:txBody>
      </p:sp>
      <p:pic>
        <p:nvPicPr>
          <p:cNvPr id="4" name="Picture 3" descr="Diagram&#10;&#10;Description automatically generated">
            <a:extLst>
              <a:ext uri="{FF2B5EF4-FFF2-40B4-BE49-F238E27FC236}">
                <a16:creationId xmlns:a16="http://schemas.microsoft.com/office/drawing/2014/main" id="{DAFC059F-37E6-E488-0E5C-62D10CD96D78}"/>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0" y="-466234"/>
            <a:ext cx="12192000" cy="6738079"/>
          </a:xfrm>
          <a:prstGeom prst="rect">
            <a:avLst/>
          </a:prstGeom>
        </p:spPr>
      </p:pic>
      <p:sp>
        <p:nvSpPr>
          <p:cNvPr id="6" name="TextBox 5">
            <a:extLst>
              <a:ext uri="{FF2B5EF4-FFF2-40B4-BE49-F238E27FC236}">
                <a16:creationId xmlns:a16="http://schemas.microsoft.com/office/drawing/2014/main" id="{484A099B-373E-CAE3-2717-D6702DF63280}"/>
              </a:ext>
            </a:extLst>
          </p:cNvPr>
          <p:cNvSpPr txBox="1"/>
          <p:nvPr/>
        </p:nvSpPr>
        <p:spPr>
          <a:xfrm rot="16200000">
            <a:off x="8853016" y="58556"/>
            <a:ext cx="3473225" cy="2585323"/>
          </a:xfrm>
          <a:prstGeom prst="rect">
            <a:avLst/>
          </a:prstGeom>
          <a:solidFill>
            <a:srgbClr val="FFFFCC"/>
          </a:solidFill>
        </p:spPr>
        <p:txBody>
          <a:bodyPr wrap="square" rtlCol="0">
            <a:spAutoFit/>
          </a:bodyPr>
          <a:lstStyle/>
          <a:p>
            <a:pPr algn="l"/>
            <a:r>
              <a:rPr lang="en-GB" dirty="0">
                <a:solidFill>
                  <a:srgbClr val="FFFFCC"/>
                </a:solidFill>
              </a:rPr>
              <a:t>W</a:t>
            </a:r>
          </a:p>
          <a:p>
            <a:pPr algn="l"/>
            <a:r>
              <a:rPr lang="en-GB" dirty="0">
                <a:solidFill>
                  <a:srgbClr val="FFFFCC"/>
                </a:solidFill>
              </a:rPr>
              <a:t>W</a:t>
            </a:r>
          </a:p>
          <a:p>
            <a:pPr algn="l"/>
            <a:r>
              <a:rPr lang="en-GB" dirty="0">
                <a:solidFill>
                  <a:srgbClr val="FFFFCC"/>
                </a:solidFill>
              </a:rPr>
              <a:t>W</a:t>
            </a:r>
          </a:p>
          <a:p>
            <a:pPr algn="l"/>
            <a:r>
              <a:rPr lang="en-GB" dirty="0">
                <a:solidFill>
                  <a:srgbClr val="FFFFCC"/>
                </a:solidFill>
              </a:rPr>
              <a:t>W</a:t>
            </a:r>
          </a:p>
          <a:p>
            <a:pPr algn="l"/>
            <a:r>
              <a:rPr lang="en-GB" dirty="0">
                <a:solidFill>
                  <a:srgbClr val="FFFFCC"/>
                </a:solidFill>
              </a:rPr>
              <a:t>W</a:t>
            </a:r>
          </a:p>
          <a:p>
            <a:pPr algn="l"/>
            <a:r>
              <a:rPr lang="en-GB" dirty="0">
                <a:solidFill>
                  <a:srgbClr val="FFFFCC"/>
                </a:solidFill>
              </a:rPr>
              <a:t>W</a:t>
            </a:r>
          </a:p>
          <a:p>
            <a:pPr algn="l"/>
            <a:r>
              <a:rPr lang="en-GB" dirty="0">
                <a:solidFill>
                  <a:srgbClr val="FFFFCC"/>
                </a:solidFill>
              </a:rPr>
              <a:t>W</a:t>
            </a:r>
          </a:p>
          <a:p>
            <a:pPr algn="l"/>
            <a:r>
              <a:rPr lang="en-GB" dirty="0" err="1">
                <a:solidFill>
                  <a:srgbClr val="FFFFCC"/>
                </a:solidFill>
              </a:rPr>
              <a:t>Wd</a:t>
            </a:r>
            <a:endParaRPr lang="en-GB" dirty="0">
              <a:solidFill>
                <a:srgbClr val="FFFFCC"/>
              </a:solidFill>
            </a:endParaRPr>
          </a:p>
          <a:p>
            <a:pPr algn="l"/>
            <a:endParaRPr lang="en-GB" dirty="0"/>
          </a:p>
        </p:txBody>
      </p:sp>
      <p:sp>
        <p:nvSpPr>
          <p:cNvPr id="7" name="TextBox 6">
            <a:extLst>
              <a:ext uri="{FF2B5EF4-FFF2-40B4-BE49-F238E27FC236}">
                <a16:creationId xmlns:a16="http://schemas.microsoft.com/office/drawing/2014/main" id="{C0B1AE16-0D68-56FC-D9E7-EF8D075F98B2}"/>
              </a:ext>
            </a:extLst>
          </p:cNvPr>
          <p:cNvSpPr txBox="1"/>
          <p:nvPr/>
        </p:nvSpPr>
        <p:spPr>
          <a:xfrm>
            <a:off x="9312423" y="4158715"/>
            <a:ext cx="2756123" cy="2585323"/>
          </a:xfrm>
          <a:prstGeom prst="rect">
            <a:avLst/>
          </a:prstGeom>
          <a:solidFill>
            <a:srgbClr val="FFFFCC"/>
          </a:solidFill>
        </p:spPr>
        <p:txBody>
          <a:bodyPr wrap="square" rtlCol="0">
            <a:spAutoFit/>
          </a:bodyPr>
          <a:lstStyle/>
          <a:p>
            <a:pPr algn="l"/>
            <a:r>
              <a:rPr lang="en-GB" dirty="0">
                <a:solidFill>
                  <a:srgbClr val="FFFFCC"/>
                </a:solidFill>
              </a:rPr>
              <a:t>W</a:t>
            </a:r>
          </a:p>
          <a:p>
            <a:pPr algn="l"/>
            <a:r>
              <a:rPr lang="en-GB" dirty="0">
                <a:solidFill>
                  <a:srgbClr val="FFFFCC"/>
                </a:solidFill>
              </a:rPr>
              <a:t>W</a:t>
            </a:r>
          </a:p>
          <a:p>
            <a:pPr algn="l"/>
            <a:r>
              <a:rPr lang="en-GB" dirty="0">
                <a:solidFill>
                  <a:srgbClr val="FFFFCC"/>
                </a:solidFill>
              </a:rPr>
              <a:t>W</a:t>
            </a:r>
          </a:p>
          <a:p>
            <a:pPr algn="l"/>
            <a:r>
              <a:rPr lang="en-GB" dirty="0">
                <a:solidFill>
                  <a:srgbClr val="FFFFCC"/>
                </a:solidFill>
              </a:rPr>
              <a:t>W</a:t>
            </a:r>
          </a:p>
          <a:p>
            <a:pPr algn="l"/>
            <a:r>
              <a:rPr lang="en-GB" dirty="0">
                <a:solidFill>
                  <a:srgbClr val="FFFFCC"/>
                </a:solidFill>
              </a:rPr>
              <a:t>W</a:t>
            </a:r>
          </a:p>
          <a:p>
            <a:pPr algn="l"/>
            <a:r>
              <a:rPr lang="en-GB" dirty="0">
                <a:solidFill>
                  <a:srgbClr val="FFFFCC"/>
                </a:solidFill>
              </a:rPr>
              <a:t>W</a:t>
            </a:r>
          </a:p>
          <a:p>
            <a:pPr algn="l"/>
            <a:r>
              <a:rPr lang="en-GB" dirty="0">
                <a:solidFill>
                  <a:srgbClr val="FFFFCC"/>
                </a:solidFill>
              </a:rPr>
              <a:t>W</a:t>
            </a:r>
          </a:p>
          <a:p>
            <a:pPr algn="l"/>
            <a:r>
              <a:rPr lang="en-GB" dirty="0" err="1">
                <a:solidFill>
                  <a:srgbClr val="FFFFCC"/>
                </a:solidFill>
              </a:rPr>
              <a:t>Wd</a:t>
            </a:r>
            <a:endParaRPr lang="en-GB" dirty="0">
              <a:solidFill>
                <a:srgbClr val="FFFFCC"/>
              </a:solidFill>
            </a:endParaRPr>
          </a:p>
          <a:p>
            <a:pPr algn="l"/>
            <a:endParaRPr lang="en-GB" dirty="0"/>
          </a:p>
        </p:txBody>
      </p:sp>
      <p:sp>
        <p:nvSpPr>
          <p:cNvPr id="8" name="TextBox 7">
            <a:extLst>
              <a:ext uri="{FF2B5EF4-FFF2-40B4-BE49-F238E27FC236}">
                <a16:creationId xmlns:a16="http://schemas.microsoft.com/office/drawing/2014/main" id="{BD88F26B-C8C0-DDA5-D82A-CF6167E3FB9D}"/>
              </a:ext>
            </a:extLst>
          </p:cNvPr>
          <p:cNvSpPr txBox="1"/>
          <p:nvPr/>
        </p:nvSpPr>
        <p:spPr>
          <a:xfrm rot="10800000">
            <a:off x="297812" y="-385394"/>
            <a:ext cx="3008320" cy="2585323"/>
          </a:xfrm>
          <a:prstGeom prst="rect">
            <a:avLst/>
          </a:prstGeom>
          <a:solidFill>
            <a:srgbClr val="FFFFCC"/>
          </a:solidFill>
        </p:spPr>
        <p:txBody>
          <a:bodyPr wrap="square" rtlCol="0">
            <a:spAutoFit/>
          </a:bodyPr>
          <a:lstStyle/>
          <a:p>
            <a:pPr algn="l"/>
            <a:r>
              <a:rPr lang="en-GB" dirty="0">
                <a:solidFill>
                  <a:srgbClr val="FFFFCC"/>
                </a:solidFill>
              </a:rPr>
              <a:t>W</a:t>
            </a:r>
          </a:p>
          <a:p>
            <a:pPr algn="l"/>
            <a:r>
              <a:rPr lang="en-GB" dirty="0">
                <a:solidFill>
                  <a:srgbClr val="FFFFCC"/>
                </a:solidFill>
              </a:rPr>
              <a:t>W</a:t>
            </a:r>
          </a:p>
          <a:p>
            <a:pPr algn="l"/>
            <a:r>
              <a:rPr lang="en-GB" dirty="0">
                <a:solidFill>
                  <a:srgbClr val="FFFFCC"/>
                </a:solidFill>
              </a:rPr>
              <a:t>W</a:t>
            </a:r>
          </a:p>
          <a:p>
            <a:pPr algn="l"/>
            <a:r>
              <a:rPr lang="en-GB" dirty="0">
                <a:solidFill>
                  <a:srgbClr val="FFFFCC"/>
                </a:solidFill>
              </a:rPr>
              <a:t>W</a:t>
            </a:r>
          </a:p>
          <a:p>
            <a:pPr algn="l"/>
            <a:r>
              <a:rPr lang="en-GB" dirty="0">
                <a:solidFill>
                  <a:srgbClr val="FFFFCC"/>
                </a:solidFill>
              </a:rPr>
              <a:t>W</a:t>
            </a:r>
          </a:p>
          <a:p>
            <a:pPr algn="l"/>
            <a:r>
              <a:rPr lang="en-GB" dirty="0">
                <a:solidFill>
                  <a:srgbClr val="FFFFCC"/>
                </a:solidFill>
              </a:rPr>
              <a:t>W</a:t>
            </a:r>
          </a:p>
          <a:p>
            <a:pPr algn="l"/>
            <a:r>
              <a:rPr lang="en-GB" dirty="0">
                <a:solidFill>
                  <a:srgbClr val="FFFFCC"/>
                </a:solidFill>
              </a:rPr>
              <a:t>W</a:t>
            </a:r>
          </a:p>
          <a:p>
            <a:pPr algn="l"/>
            <a:r>
              <a:rPr lang="en-GB" dirty="0" err="1">
                <a:solidFill>
                  <a:srgbClr val="FFFFCC"/>
                </a:solidFill>
              </a:rPr>
              <a:t>Wd</a:t>
            </a:r>
            <a:endParaRPr lang="en-GB" dirty="0">
              <a:solidFill>
                <a:srgbClr val="FFFFCC"/>
              </a:solidFill>
            </a:endParaRPr>
          </a:p>
          <a:p>
            <a:pPr algn="l"/>
            <a:endParaRPr lang="en-GB" dirty="0"/>
          </a:p>
        </p:txBody>
      </p:sp>
      <p:sp>
        <p:nvSpPr>
          <p:cNvPr id="15" name="TextBox 14">
            <a:extLst>
              <a:ext uri="{FF2B5EF4-FFF2-40B4-BE49-F238E27FC236}">
                <a16:creationId xmlns:a16="http://schemas.microsoft.com/office/drawing/2014/main" id="{DBB90B33-518F-9471-0A75-F3A0B13FF1A0}"/>
              </a:ext>
            </a:extLst>
          </p:cNvPr>
          <p:cNvSpPr txBox="1"/>
          <p:nvPr/>
        </p:nvSpPr>
        <p:spPr>
          <a:xfrm rot="5400000">
            <a:off x="1718536" y="3512965"/>
            <a:ext cx="589869" cy="2585323"/>
          </a:xfrm>
          <a:prstGeom prst="rect">
            <a:avLst/>
          </a:prstGeom>
          <a:solidFill>
            <a:srgbClr val="FFFFCC"/>
          </a:solidFill>
        </p:spPr>
        <p:txBody>
          <a:bodyPr wrap="square" rtlCol="0">
            <a:spAutoFit/>
          </a:bodyPr>
          <a:lstStyle/>
          <a:p>
            <a:pPr algn="l"/>
            <a:r>
              <a:rPr lang="en-GB" dirty="0">
                <a:solidFill>
                  <a:srgbClr val="FFFFCC"/>
                </a:solidFill>
              </a:rPr>
              <a:t>W</a:t>
            </a:r>
          </a:p>
          <a:p>
            <a:pPr algn="l"/>
            <a:r>
              <a:rPr lang="en-GB" dirty="0">
                <a:solidFill>
                  <a:srgbClr val="FFFFCC"/>
                </a:solidFill>
              </a:rPr>
              <a:t>W</a:t>
            </a:r>
          </a:p>
          <a:p>
            <a:pPr algn="l"/>
            <a:r>
              <a:rPr lang="en-GB" dirty="0">
                <a:solidFill>
                  <a:srgbClr val="FFFFCC"/>
                </a:solidFill>
              </a:rPr>
              <a:t>W</a:t>
            </a:r>
          </a:p>
          <a:p>
            <a:pPr algn="l"/>
            <a:r>
              <a:rPr lang="en-GB" dirty="0">
                <a:solidFill>
                  <a:srgbClr val="FFFFCC"/>
                </a:solidFill>
              </a:rPr>
              <a:t>W</a:t>
            </a:r>
          </a:p>
          <a:p>
            <a:pPr algn="l"/>
            <a:r>
              <a:rPr lang="en-GB" dirty="0">
                <a:solidFill>
                  <a:srgbClr val="FFFFCC"/>
                </a:solidFill>
              </a:rPr>
              <a:t>W</a:t>
            </a:r>
          </a:p>
          <a:p>
            <a:pPr algn="l"/>
            <a:r>
              <a:rPr lang="en-GB" dirty="0">
                <a:solidFill>
                  <a:srgbClr val="FFFFCC"/>
                </a:solidFill>
              </a:rPr>
              <a:t>W</a:t>
            </a:r>
          </a:p>
          <a:p>
            <a:pPr algn="l"/>
            <a:r>
              <a:rPr lang="en-GB" dirty="0">
                <a:solidFill>
                  <a:srgbClr val="FFFFCC"/>
                </a:solidFill>
              </a:rPr>
              <a:t>W</a:t>
            </a:r>
          </a:p>
          <a:p>
            <a:pPr algn="l"/>
            <a:r>
              <a:rPr lang="en-GB" dirty="0">
                <a:solidFill>
                  <a:srgbClr val="FFFFCC"/>
                </a:solidFill>
              </a:rPr>
              <a:t>d</a:t>
            </a:r>
          </a:p>
          <a:p>
            <a:pPr algn="l"/>
            <a:endParaRPr lang="en-GB" dirty="0"/>
          </a:p>
        </p:txBody>
      </p:sp>
      <p:sp>
        <p:nvSpPr>
          <p:cNvPr id="17" name="TextBox 16">
            <a:extLst>
              <a:ext uri="{FF2B5EF4-FFF2-40B4-BE49-F238E27FC236}">
                <a16:creationId xmlns:a16="http://schemas.microsoft.com/office/drawing/2014/main" id="{2BB445C8-693B-B357-F68C-D8DC78AA18CF}"/>
              </a:ext>
            </a:extLst>
          </p:cNvPr>
          <p:cNvSpPr txBox="1"/>
          <p:nvPr/>
        </p:nvSpPr>
        <p:spPr>
          <a:xfrm>
            <a:off x="309710" y="2807208"/>
            <a:ext cx="2996422" cy="1200329"/>
          </a:xfrm>
          <a:prstGeom prst="rect">
            <a:avLst/>
          </a:prstGeom>
          <a:solidFill>
            <a:srgbClr val="FFFFCC"/>
          </a:solidFill>
        </p:spPr>
        <p:txBody>
          <a:bodyPr wrap="square" rtlCol="0">
            <a:spAutoFit/>
          </a:bodyPr>
          <a:lstStyle/>
          <a:p>
            <a:pPr algn="l"/>
            <a:r>
              <a:rPr lang="en-GB" dirty="0">
                <a:solidFill>
                  <a:srgbClr val="FFFFCC"/>
                </a:solidFill>
              </a:rPr>
              <a:t>F</a:t>
            </a:r>
          </a:p>
          <a:p>
            <a:pPr algn="l"/>
            <a:r>
              <a:rPr lang="en-GB" dirty="0">
                <a:solidFill>
                  <a:srgbClr val="FFFFCC"/>
                </a:solidFill>
              </a:rPr>
              <a:t>F</a:t>
            </a:r>
          </a:p>
          <a:p>
            <a:pPr algn="l"/>
            <a:r>
              <a:rPr lang="en-GB" dirty="0">
                <a:solidFill>
                  <a:srgbClr val="FFFFCC"/>
                </a:solidFill>
              </a:rPr>
              <a:t>F</a:t>
            </a:r>
            <a:r>
              <a:rPr lang="en-GB" dirty="0"/>
              <a:t>j</a:t>
            </a:r>
          </a:p>
          <a:p>
            <a:pPr algn="l"/>
            <a:endParaRPr lang="en-GB" dirty="0"/>
          </a:p>
        </p:txBody>
      </p:sp>
      <p:sp>
        <p:nvSpPr>
          <p:cNvPr id="18" name="TextBox 17">
            <a:extLst>
              <a:ext uri="{FF2B5EF4-FFF2-40B4-BE49-F238E27FC236}">
                <a16:creationId xmlns:a16="http://schemas.microsoft.com/office/drawing/2014/main" id="{A914BE98-F035-96E2-F009-28C32A94039E}"/>
              </a:ext>
            </a:extLst>
          </p:cNvPr>
          <p:cNvSpPr txBox="1"/>
          <p:nvPr/>
        </p:nvSpPr>
        <p:spPr>
          <a:xfrm>
            <a:off x="6775938" y="5795897"/>
            <a:ext cx="1895656" cy="369332"/>
          </a:xfrm>
          <a:prstGeom prst="rect">
            <a:avLst/>
          </a:prstGeom>
          <a:solidFill>
            <a:srgbClr val="FFFFCC"/>
          </a:solidFill>
        </p:spPr>
        <p:txBody>
          <a:bodyPr wrap="square" rtlCol="0">
            <a:spAutoFit/>
          </a:bodyPr>
          <a:lstStyle/>
          <a:p>
            <a:pPr algn="l"/>
            <a:r>
              <a:rPr lang="en-GB" dirty="0" err="1">
                <a:solidFill>
                  <a:srgbClr val="FFFFCC"/>
                </a:solidFill>
              </a:rPr>
              <a:t>Sdfgmbv</a:t>
            </a:r>
            <a:endParaRPr lang="en-GB" dirty="0">
              <a:solidFill>
                <a:srgbClr val="FFFFCC"/>
              </a:solidFill>
            </a:endParaRPr>
          </a:p>
        </p:txBody>
      </p:sp>
    </p:spTree>
    <p:extLst>
      <p:ext uri="{BB962C8B-B14F-4D97-AF65-F5344CB8AC3E}">
        <p14:creationId xmlns:p14="http://schemas.microsoft.com/office/powerpoint/2010/main" val="356310806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6">
            <a:extLst>
              <a:ext uri="{FF2B5EF4-FFF2-40B4-BE49-F238E27FC236}">
                <a16:creationId xmlns:a16="http://schemas.microsoft.com/office/drawing/2014/main" id="{DA381740-063A-41A4-836D-85D14980EE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4736883"/>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useBgFill="1">
        <p:nvSpPr>
          <p:cNvPr id="10" name="Rectangle 9">
            <a:extLst>
              <a:ext uri="{FF2B5EF4-FFF2-40B4-BE49-F238E27FC236}">
                <a16:creationId xmlns:a16="http://schemas.microsoft.com/office/drawing/2014/main" id="{526E0BFB-CDF1-4990-8C11-AC849311E0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picture of an electromagnetic radiation">
            <a:extLst>
              <a:ext uri="{FF2B5EF4-FFF2-40B4-BE49-F238E27FC236}">
                <a16:creationId xmlns:a16="http://schemas.microsoft.com/office/drawing/2014/main" id="{7E227F53-1553-F1BB-D2ED-7C2B869D647C}"/>
              </a:ext>
            </a:extLst>
          </p:cNvPr>
          <p:cNvPicPr>
            <a:picLocks noChangeAspect="1"/>
          </p:cNvPicPr>
          <p:nvPr/>
        </p:nvPicPr>
        <p:blipFill rotWithShape="1">
          <a:blip r:embed="rId2"/>
          <a:srcRect t="9753" b="6292"/>
          <a:stretch/>
        </p:blipFill>
        <p:spPr>
          <a:xfrm>
            <a:off x="0" y="-335384"/>
            <a:ext cx="12192002" cy="6857990"/>
          </a:xfrm>
          <a:prstGeom prst="rect">
            <a:avLst/>
          </a:prstGeom>
        </p:spPr>
      </p:pic>
      <p:sp>
        <p:nvSpPr>
          <p:cNvPr id="12" name="Rectangle 11">
            <a:extLst>
              <a:ext uri="{FF2B5EF4-FFF2-40B4-BE49-F238E27FC236}">
                <a16:creationId xmlns:a16="http://schemas.microsoft.com/office/drawing/2014/main" id="{6069A1F8-9BEB-4786-9694-FC48B2D75D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788244" y="0"/>
            <a:ext cx="9403756" cy="6858000"/>
          </a:xfrm>
          <a:prstGeom prst="rect">
            <a:avLst/>
          </a:prstGeom>
          <a:gradFill>
            <a:gsLst>
              <a:gs pos="58000">
                <a:schemeClr val="tx1">
                  <a:alpha val="30000"/>
                </a:schemeClr>
              </a:gs>
              <a:gs pos="30000">
                <a:schemeClr val="tx1">
                  <a:alpha val="20000"/>
                </a:schemeClr>
              </a:gs>
              <a:gs pos="0">
                <a:schemeClr val="tx1">
                  <a:alpha val="0"/>
                </a:schemeClr>
              </a:gs>
              <a:gs pos="100000">
                <a:schemeClr val="tx1">
                  <a:alpha val="30000"/>
                </a:schemeClr>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extBox 1">
            <a:extLst>
              <a:ext uri="{FF2B5EF4-FFF2-40B4-BE49-F238E27FC236}">
                <a16:creationId xmlns:a16="http://schemas.microsoft.com/office/drawing/2014/main" id="{4C412FB6-AFF4-B3A3-7594-640B0390458E}"/>
              </a:ext>
            </a:extLst>
          </p:cNvPr>
          <p:cNvSpPr txBox="1"/>
          <p:nvPr/>
        </p:nvSpPr>
        <p:spPr>
          <a:xfrm>
            <a:off x="6307015" y="1805353"/>
            <a:ext cx="5564945" cy="2124217"/>
          </a:xfrm>
          <a:prstGeom prst="rect">
            <a:avLst/>
          </a:prstGeom>
        </p:spPr>
        <p:txBody>
          <a:bodyPr vert="horz" lIns="91440" tIns="45720" rIns="91440" bIns="45720" rtlCol="0" anchor="b">
            <a:normAutofit/>
          </a:bodyPr>
          <a:lstStyle/>
          <a:p>
            <a:pPr>
              <a:spcBef>
                <a:spcPct val="0"/>
              </a:spcBef>
              <a:spcAft>
                <a:spcPts val="600"/>
              </a:spcAft>
            </a:pPr>
            <a:endParaRPr lang="en-US" sz="4800" dirty="0">
              <a:solidFill>
                <a:schemeClr val="bg1"/>
              </a:solidFill>
              <a:highlight>
                <a:srgbClr val="00FFFF"/>
              </a:highlight>
              <a:latin typeface="Arial Nova Light" panose="020B0304020202020204" pitchFamily="34" charset="0"/>
              <a:ea typeface="+mj-ea"/>
              <a:cs typeface="+mj-cs"/>
            </a:endParaRPr>
          </a:p>
        </p:txBody>
      </p:sp>
      <p:sp>
        <p:nvSpPr>
          <p:cNvPr id="3" name="TextBox 2">
            <a:extLst>
              <a:ext uri="{FF2B5EF4-FFF2-40B4-BE49-F238E27FC236}">
                <a16:creationId xmlns:a16="http://schemas.microsoft.com/office/drawing/2014/main" id="{70974F17-07C1-0CD9-AA95-5C8F6A9B691E}"/>
              </a:ext>
            </a:extLst>
          </p:cNvPr>
          <p:cNvSpPr txBox="1"/>
          <p:nvPr/>
        </p:nvSpPr>
        <p:spPr>
          <a:xfrm>
            <a:off x="2444261" y="4776533"/>
            <a:ext cx="7303477" cy="646331"/>
          </a:xfrm>
          <a:prstGeom prst="rect">
            <a:avLst/>
          </a:prstGeom>
          <a:noFill/>
        </p:spPr>
        <p:txBody>
          <a:bodyPr wrap="square" rtlCol="0">
            <a:spAutoFit/>
          </a:bodyPr>
          <a:lstStyle/>
          <a:p>
            <a:pPr algn="l"/>
            <a:r>
              <a:rPr lang="en-GB" sz="3600" dirty="0">
                <a:latin typeface="Arial Nova Cond Light" panose="020B0306020202020204" pitchFamily="34" charset="0"/>
              </a:rPr>
              <a:t>Now lets look at the electricity of the heart </a:t>
            </a:r>
          </a:p>
        </p:txBody>
      </p:sp>
    </p:spTree>
    <p:extLst>
      <p:ext uri="{BB962C8B-B14F-4D97-AF65-F5344CB8AC3E}">
        <p14:creationId xmlns:p14="http://schemas.microsoft.com/office/powerpoint/2010/main" val="116309295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4" name="Rectangle 7">
            <a:extLst>
              <a:ext uri="{FF2B5EF4-FFF2-40B4-BE49-F238E27FC236}">
                <a16:creationId xmlns:a16="http://schemas.microsoft.com/office/drawing/2014/main" id="{EBDD1931-9E86-4402-9A68-33A2D9EFB1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199" y="1709928"/>
            <a:ext cx="10515600" cy="27432"/>
          </a:xfrm>
          <a:custGeom>
            <a:avLst/>
            <a:gdLst>
              <a:gd name="connsiteX0" fmla="*/ 0 w 10515600"/>
              <a:gd name="connsiteY0" fmla="*/ 0 h 27432"/>
              <a:gd name="connsiteX1" fmla="*/ 446913 w 10515600"/>
              <a:gd name="connsiteY1" fmla="*/ 0 h 27432"/>
              <a:gd name="connsiteX2" fmla="*/ 1104138 w 10515600"/>
              <a:gd name="connsiteY2" fmla="*/ 0 h 27432"/>
              <a:gd name="connsiteX3" fmla="*/ 1866519 w 10515600"/>
              <a:gd name="connsiteY3" fmla="*/ 0 h 27432"/>
              <a:gd name="connsiteX4" fmla="*/ 2208276 w 10515600"/>
              <a:gd name="connsiteY4" fmla="*/ 0 h 27432"/>
              <a:gd name="connsiteX5" fmla="*/ 2550033 w 10515600"/>
              <a:gd name="connsiteY5" fmla="*/ 0 h 27432"/>
              <a:gd name="connsiteX6" fmla="*/ 3417570 w 10515600"/>
              <a:gd name="connsiteY6" fmla="*/ 0 h 27432"/>
              <a:gd name="connsiteX7" fmla="*/ 4074795 w 10515600"/>
              <a:gd name="connsiteY7" fmla="*/ 0 h 27432"/>
              <a:gd name="connsiteX8" fmla="*/ 4416552 w 10515600"/>
              <a:gd name="connsiteY8" fmla="*/ 0 h 27432"/>
              <a:gd name="connsiteX9" fmla="*/ 5073777 w 10515600"/>
              <a:gd name="connsiteY9" fmla="*/ 0 h 27432"/>
              <a:gd name="connsiteX10" fmla="*/ 5941314 w 10515600"/>
              <a:gd name="connsiteY10" fmla="*/ 0 h 27432"/>
              <a:gd name="connsiteX11" fmla="*/ 6493383 w 10515600"/>
              <a:gd name="connsiteY11" fmla="*/ 0 h 27432"/>
              <a:gd name="connsiteX12" fmla="*/ 7045452 w 10515600"/>
              <a:gd name="connsiteY12" fmla="*/ 0 h 27432"/>
              <a:gd name="connsiteX13" fmla="*/ 7702677 w 10515600"/>
              <a:gd name="connsiteY13" fmla="*/ 0 h 27432"/>
              <a:gd name="connsiteX14" fmla="*/ 8465058 w 10515600"/>
              <a:gd name="connsiteY14" fmla="*/ 0 h 27432"/>
              <a:gd name="connsiteX15" fmla="*/ 9227439 w 10515600"/>
              <a:gd name="connsiteY15" fmla="*/ 0 h 27432"/>
              <a:gd name="connsiteX16" fmla="*/ 10515600 w 10515600"/>
              <a:gd name="connsiteY16" fmla="*/ 0 h 27432"/>
              <a:gd name="connsiteX17" fmla="*/ 10515600 w 10515600"/>
              <a:gd name="connsiteY17" fmla="*/ 27432 h 27432"/>
              <a:gd name="connsiteX18" fmla="*/ 10068687 w 10515600"/>
              <a:gd name="connsiteY18" fmla="*/ 27432 h 27432"/>
              <a:gd name="connsiteX19" fmla="*/ 9201150 w 10515600"/>
              <a:gd name="connsiteY19" fmla="*/ 27432 h 27432"/>
              <a:gd name="connsiteX20" fmla="*/ 8543925 w 10515600"/>
              <a:gd name="connsiteY20" fmla="*/ 27432 h 27432"/>
              <a:gd name="connsiteX21" fmla="*/ 8202168 w 10515600"/>
              <a:gd name="connsiteY21" fmla="*/ 27432 h 27432"/>
              <a:gd name="connsiteX22" fmla="*/ 7544943 w 10515600"/>
              <a:gd name="connsiteY22" fmla="*/ 27432 h 27432"/>
              <a:gd name="connsiteX23" fmla="*/ 6992874 w 10515600"/>
              <a:gd name="connsiteY23" fmla="*/ 27432 h 27432"/>
              <a:gd name="connsiteX24" fmla="*/ 6440805 w 10515600"/>
              <a:gd name="connsiteY24" fmla="*/ 27432 h 27432"/>
              <a:gd name="connsiteX25" fmla="*/ 5888736 w 10515600"/>
              <a:gd name="connsiteY25" fmla="*/ 27432 h 27432"/>
              <a:gd name="connsiteX26" fmla="*/ 5336667 w 10515600"/>
              <a:gd name="connsiteY26" fmla="*/ 27432 h 27432"/>
              <a:gd name="connsiteX27" fmla="*/ 4574286 w 10515600"/>
              <a:gd name="connsiteY27" fmla="*/ 27432 h 27432"/>
              <a:gd name="connsiteX28" fmla="*/ 3917061 w 10515600"/>
              <a:gd name="connsiteY28" fmla="*/ 27432 h 27432"/>
              <a:gd name="connsiteX29" fmla="*/ 3575304 w 10515600"/>
              <a:gd name="connsiteY29" fmla="*/ 27432 h 27432"/>
              <a:gd name="connsiteX30" fmla="*/ 3023235 w 10515600"/>
              <a:gd name="connsiteY30" fmla="*/ 27432 h 27432"/>
              <a:gd name="connsiteX31" fmla="*/ 2260854 w 10515600"/>
              <a:gd name="connsiteY31" fmla="*/ 27432 h 27432"/>
              <a:gd name="connsiteX32" fmla="*/ 1813941 w 10515600"/>
              <a:gd name="connsiteY32" fmla="*/ 27432 h 27432"/>
              <a:gd name="connsiteX33" fmla="*/ 946404 w 10515600"/>
              <a:gd name="connsiteY33" fmla="*/ 27432 h 27432"/>
              <a:gd name="connsiteX34" fmla="*/ 0 w 10515600"/>
              <a:gd name="connsiteY34" fmla="*/ 27432 h 27432"/>
              <a:gd name="connsiteX35" fmla="*/ 0 w 10515600"/>
              <a:gd name="connsiteY35"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useBgFill="1">
        <p:nvSpPr>
          <p:cNvPr id="25" name="Rectangle 18">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6">
            <a:extLst>
              <a:ext uri="{FF2B5EF4-FFF2-40B4-BE49-F238E27FC236}">
                <a16:creationId xmlns:a16="http://schemas.microsoft.com/office/drawing/2014/main" id="{3CE8AF5E-D374-4CF1-90CC-35CF73B81C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9084" y="2532888"/>
            <a:ext cx="3291840" cy="18288"/>
          </a:xfrm>
          <a:custGeom>
            <a:avLst/>
            <a:gdLst>
              <a:gd name="connsiteX0" fmla="*/ 0 w 3291840"/>
              <a:gd name="connsiteY0" fmla="*/ 0 h 18288"/>
              <a:gd name="connsiteX1" fmla="*/ 625450 w 3291840"/>
              <a:gd name="connsiteY1" fmla="*/ 0 h 18288"/>
              <a:gd name="connsiteX2" fmla="*/ 1283818 w 3291840"/>
              <a:gd name="connsiteY2" fmla="*/ 0 h 18288"/>
              <a:gd name="connsiteX3" fmla="*/ 1975104 w 3291840"/>
              <a:gd name="connsiteY3" fmla="*/ 0 h 18288"/>
              <a:gd name="connsiteX4" fmla="*/ 2666390 w 3291840"/>
              <a:gd name="connsiteY4" fmla="*/ 0 h 18288"/>
              <a:gd name="connsiteX5" fmla="*/ 3291840 w 3291840"/>
              <a:gd name="connsiteY5" fmla="*/ 0 h 18288"/>
              <a:gd name="connsiteX6" fmla="*/ 3291840 w 3291840"/>
              <a:gd name="connsiteY6" fmla="*/ 18288 h 18288"/>
              <a:gd name="connsiteX7" fmla="*/ 2567635 w 3291840"/>
              <a:gd name="connsiteY7" fmla="*/ 18288 h 18288"/>
              <a:gd name="connsiteX8" fmla="*/ 1843430 w 3291840"/>
              <a:gd name="connsiteY8" fmla="*/ 18288 h 18288"/>
              <a:gd name="connsiteX9" fmla="*/ 1185062 w 3291840"/>
              <a:gd name="connsiteY9" fmla="*/ 18288 h 18288"/>
              <a:gd name="connsiteX10" fmla="*/ 0 w 3291840"/>
              <a:gd name="connsiteY10" fmla="*/ 18288 h 18288"/>
              <a:gd name="connsiteX11" fmla="*/ 0 w 3291840"/>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91840" h="18288" fill="none" extrusionOk="0">
                <a:moveTo>
                  <a:pt x="0" y="0"/>
                </a:moveTo>
                <a:cubicBezTo>
                  <a:pt x="173613" y="5552"/>
                  <a:pt x="489242" y="1770"/>
                  <a:pt x="625450" y="0"/>
                </a:cubicBezTo>
                <a:cubicBezTo>
                  <a:pt x="761658" y="-1770"/>
                  <a:pt x="1015131" y="32079"/>
                  <a:pt x="1283818" y="0"/>
                </a:cubicBezTo>
                <a:cubicBezTo>
                  <a:pt x="1552505" y="-32079"/>
                  <a:pt x="1752773" y="10771"/>
                  <a:pt x="1975104" y="0"/>
                </a:cubicBezTo>
                <a:cubicBezTo>
                  <a:pt x="2197435" y="-10771"/>
                  <a:pt x="2433070" y="21341"/>
                  <a:pt x="2666390" y="0"/>
                </a:cubicBezTo>
                <a:cubicBezTo>
                  <a:pt x="2899710" y="-21341"/>
                  <a:pt x="3028437" y="16612"/>
                  <a:pt x="3291840" y="0"/>
                </a:cubicBezTo>
                <a:cubicBezTo>
                  <a:pt x="3291131" y="8157"/>
                  <a:pt x="3291427" y="12125"/>
                  <a:pt x="3291840" y="18288"/>
                </a:cubicBezTo>
                <a:cubicBezTo>
                  <a:pt x="3043276" y="37868"/>
                  <a:pt x="2921041" y="-12908"/>
                  <a:pt x="2567635" y="18288"/>
                </a:cubicBezTo>
                <a:cubicBezTo>
                  <a:pt x="2214230" y="49484"/>
                  <a:pt x="2189623" y="-13019"/>
                  <a:pt x="1843430" y="18288"/>
                </a:cubicBezTo>
                <a:cubicBezTo>
                  <a:pt x="1497237" y="49595"/>
                  <a:pt x="1492584" y="29180"/>
                  <a:pt x="1185062" y="18288"/>
                </a:cubicBezTo>
                <a:cubicBezTo>
                  <a:pt x="877540" y="7396"/>
                  <a:pt x="313238" y="46443"/>
                  <a:pt x="0" y="18288"/>
                </a:cubicBezTo>
                <a:cubicBezTo>
                  <a:pt x="-46" y="12483"/>
                  <a:pt x="-203" y="6491"/>
                  <a:pt x="0" y="0"/>
                </a:cubicBezTo>
                <a:close/>
              </a:path>
              <a:path w="3291840" h="18288" stroke="0" extrusionOk="0">
                <a:moveTo>
                  <a:pt x="0" y="0"/>
                </a:moveTo>
                <a:cubicBezTo>
                  <a:pt x="281971" y="23935"/>
                  <a:pt x="485873" y="-14021"/>
                  <a:pt x="625450" y="0"/>
                </a:cubicBezTo>
                <a:cubicBezTo>
                  <a:pt x="765027" y="14021"/>
                  <a:pt x="1048900" y="27914"/>
                  <a:pt x="1185062" y="0"/>
                </a:cubicBezTo>
                <a:cubicBezTo>
                  <a:pt x="1321224" y="-27914"/>
                  <a:pt x="1648252" y="-3988"/>
                  <a:pt x="1909267" y="0"/>
                </a:cubicBezTo>
                <a:cubicBezTo>
                  <a:pt x="2170282" y="3988"/>
                  <a:pt x="2301957" y="25891"/>
                  <a:pt x="2534717" y="0"/>
                </a:cubicBezTo>
                <a:cubicBezTo>
                  <a:pt x="2767477" y="-25891"/>
                  <a:pt x="3078800" y="21500"/>
                  <a:pt x="3291840" y="0"/>
                </a:cubicBezTo>
                <a:cubicBezTo>
                  <a:pt x="3291576" y="4493"/>
                  <a:pt x="3292224" y="9472"/>
                  <a:pt x="3291840" y="18288"/>
                </a:cubicBezTo>
                <a:cubicBezTo>
                  <a:pt x="3120474" y="15714"/>
                  <a:pt x="2816568" y="4633"/>
                  <a:pt x="2633472" y="18288"/>
                </a:cubicBezTo>
                <a:cubicBezTo>
                  <a:pt x="2450376" y="31943"/>
                  <a:pt x="2160769" y="37350"/>
                  <a:pt x="1909267" y="18288"/>
                </a:cubicBezTo>
                <a:cubicBezTo>
                  <a:pt x="1657765" y="-774"/>
                  <a:pt x="1623992" y="9648"/>
                  <a:pt x="1349654" y="18288"/>
                </a:cubicBezTo>
                <a:cubicBezTo>
                  <a:pt x="1075316" y="26928"/>
                  <a:pt x="833426" y="34181"/>
                  <a:pt x="691286" y="18288"/>
                </a:cubicBezTo>
                <a:cubicBezTo>
                  <a:pt x="549146" y="2395"/>
                  <a:pt x="342011" y="24201"/>
                  <a:pt x="0" y="18288"/>
                </a:cubicBezTo>
                <a:cubicBezTo>
                  <a:pt x="843" y="9577"/>
                  <a:pt x="371" y="6900"/>
                  <a:pt x="0" y="0"/>
                </a:cubicBezTo>
                <a:close/>
              </a:path>
            </a:pathLst>
          </a:custGeom>
          <a:solidFill>
            <a:srgbClr val="93A4C4"/>
          </a:solidFill>
          <a:ln w="38100" cap="rnd">
            <a:solidFill>
              <a:srgbClr val="93A4C4"/>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E84DCAB6-B9C1-1D76-50B2-E6EE97D6E477}"/>
              </a:ext>
            </a:extLst>
          </p:cNvPr>
          <p:cNvSpPr txBox="1"/>
          <p:nvPr/>
        </p:nvSpPr>
        <p:spPr>
          <a:xfrm>
            <a:off x="120967" y="1461634"/>
            <a:ext cx="5801123" cy="5251703"/>
          </a:xfrm>
          <a:prstGeom prst="rect">
            <a:avLst/>
          </a:prstGeom>
        </p:spPr>
        <p:txBody>
          <a:bodyPr vert="horz" lIns="91440" tIns="45720" rIns="91440" bIns="45720" rtlCol="0" anchor="t">
            <a:normAutofit fontScale="92500" lnSpcReduction="10000"/>
          </a:bodyPr>
          <a:lstStyle/>
          <a:p>
            <a:pPr indent="-228600">
              <a:spcAft>
                <a:spcPts val="600"/>
              </a:spcAft>
              <a:buFont typeface="Arial" panose="020B0604020202020204" pitchFamily="34" charset="0"/>
              <a:buChar char="•"/>
            </a:pPr>
            <a:r>
              <a:rPr lang="en-US" sz="2000" dirty="0">
                <a:latin typeface="Arial" panose="020B0604020202020204" pitchFamily="34" charset="0"/>
                <a:cs typeface="Arial" panose="020B0604020202020204" pitchFamily="34" charset="0"/>
              </a:rPr>
              <a:t>The </a:t>
            </a:r>
            <a:r>
              <a:rPr lang="en-US" sz="2000" dirty="0">
                <a:highlight>
                  <a:srgbClr val="FFFF00"/>
                </a:highlight>
                <a:latin typeface="Arial" panose="020B0604020202020204" pitchFamily="34" charset="0"/>
                <a:cs typeface="Arial" panose="020B0604020202020204" pitchFamily="34" charset="0"/>
              </a:rPr>
              <a:t>sinus node/ sinoatrial node</a:t>
            </a:r>
            <a:r>
              <a:rPr lang="en-US" sz="2000" dirty="0">
                <a:latin typeface="Arial" panose="020B0604020202020204" pitchFamily="34" charset="0"/>
                <a:cs typeface="Arial" panose="020B0604020202020204" pitchFamily="34" charset="0"/>
              </a:rPr>
              <a:t>, known as the </a:t>
            </a:r>
            <a:r>
              <a:rPr lang="en-US" sz="2000" dirty="0">
                <a:highlight>
                  <a:srgbClr val="FFFF00"/>
                </a:highlight>
                <a:latin typeface="Arial" panose="020B0604020202020204" pitchFamily="34" charset="0"/>
                <a:cs typeface="Arial" panose="020B0604020202020204" pitchFamily="34" charset="0"/>
              </a:rPr>
              <a:t>SA node </a:t>
            </a:r>
            <a:r>
              <a:rPr lang="en-US" sz="2000" dirty="0">
                <a:latin typeface="Arial" panose="020B0604020202020204" pitchFamily="34" charset="0"/>
                <a:cs typeface="Arial" panose="020B0604020202020204" pitchFamily="34" charset="0"/>
              </a:rPr>
              <a:t>is a small mass of tissue found in the right upper chamber of the heart</a:t>
            </a:r>
          </a:p>
          <a:p>
            <a:pPr>
              <a:spcAft>
                <a:spcPts val="600"/>
              </a:spcAft>
            </a:pPr>
            <a:endParaRPr lang="en-US" sz="2000" dirty="0">
              <a:latin typeface="Arial" panose="020B0604020202020204" pitchFamily="34" charset="0"/>
              <a:cs typeface="Arial" panose="020B0604020202020204" pitchFamily="34" charset="0"/>
            </a:endParaRPr>
          </a:p>
          <a:p>
            <a:pPr indent="-228600">
              <a:spcAft>
                <a:spcPts val="600"/>
              </a:spcAft>
              <a:buFont typeface="Arial" panose="020B0604020202020204" pitchFamily="34" charset="0"/>
              <a:buChar char="•"/>
            </a:pPr>
            <a:r>
              <a:rPr lang="en-US" sz="2000" dirty="0">
                <a:latin typeface="Arial" panose="020B0604020202020204" pitchFamily="34" charset="0"/>
                <a:cs typeface="Arial" panose="020B0604020202020204" pitchFamily="34" charset="0"/>
              </a:rPr>
              <a:t>The </a:t>
            </a:r>
            <a:r>
              <a:rPr lang="en-US" sz="2000" dirty="0">
                <a:highlight>
                  <a:srgbClr val="FFFF00"/>
                </a:highlight>
                <a:latin typeface="Arial" panose="020B0604020202020204" pitchFamily="34" charset="0"/>
                <a:cs typeface="Arial" panose="020B0604020202020204" pitchFamily="34" charset="0"/>
              </a:rPr>
              <a:t>SA node </a:t>
            </a:r>
            <a:r>
              <a:rPr lang="en-US" sz="2000" dirty="0">
                <a:latin typeface="Arial" panose="020B0604020202020204" pitchFamily="34" charset="0"/>
                <a:cs typeface="Arial" panose="020B0604020202020204" pitchFamily="34" charset="0"/>
              </a:rPr>
              <a:t>generates an electrical stimulus regularly- 60 to 100 per minute (depending on the persons age)</a:t>
            </a:r>
          </a:p>
          <a:p>
            <a:pPr indent="-228600">
              <a:spcAft>
                <a:spcPts val="600"/>
              </a:spcAft>
              <a:buFont typeface="Arial" panose="020B0604020202020204" pitchFamily="34" charset="0"/>
              <a:buChar char="•"/>
            </a:pPr>
            <a:endParaRPr lang="en-US" sz="2000" dirty="0">
              <a:latin typeface="Arial" panose="020B0604020202020204" pitchFamily="34" charset="0"/>
              <a:cs typeface="Arial" panose="020B0604020202020204" pitchFamily="34" charset="0"/>
            </a:endParaRPr>
          </a:p>
          <a:p>
            <a:pPr indent="-228600">
              <a:spcAft>
                <a:spcPts val="600"/>
              </a:spcAft>
              <a:buFont typeface="Arial" panose="020B0604020202020204" pitchFamily="34" charset="0"/>
              <a:buChar char="•"/>
            </a:pPr>
            <a:r>
              <a:rPr lang="en-US" sz="2000" dirty="0">
                <a:latin typeface="Arial" panose="020B0604020202020204" pitchFamily="34" charset="0"/>
                <a:cs typeface="Arial" panose="020B0604020202020204" pitchFamily="34" charset="0"/>
              </a:rPr>
              <a:t>This </a:t>
            </a:r>
            <a:r>
              <a:rPr lang="en-US" sz="2000" dirty="0" err="1">
                <a:latin typeface="Arial" panose="020B0604020202020204" pitchFamily="34" charset="0"/>
                <a:cs typeface="Arial" panose="020B0604020202020204" pitchFamily="34" charset="0"/>
              </a:rPr>
              <a:t>stimulas</a:t>
            </a:r>
            <a:r>
              <a:rPr lang="en-US" sz="2000" dirty="0">
                <a:latin typeface="Arial" panose="020B0604020202020204" pitchFamily="34" charset="0"/>
                <a:cs typeface="Arial" panose="020B0604020202020204" pitchFamily="34" charset="0"/>
              </a:rPr>
              <a:t> activates the atria (upper chambers of the heart) then travels down to the</a:t>
            </a:r>
            <a:r>
              <a:rPr lang="en-US" sz="2000" dirty="0">
                <a:highlight>
                  <a:srgbClr val="FFFF00"/>
                </a:highlight>
                <a:latin typeface="Arial" panose="020B0604020202020204" pitchFamily="34" charset="0"/>
                <a:cs typeface="Arial" panose="020B0604020202020204" pitchFamily="34" charset="0"/>
              </a:rPr>
              <a:t> atrioventricular node, </a:t>
            </a:r>
            <a:r>
              <a:rPr lang="en-US" sz="2000" dirty="0">
                <a:latin typeface="Arial" panose="020B0604020202020204" pitchFamily="34" charset="0"/>
                <a:cs typeface="Arial" panose="020B0604020202020204" pitchFamily="34" charset="0"/>
              </a:rPr>
              <a:t>known as the </a:t>
            </a:r>
            <a:r>
              <a:rPr lang="en-US" sz="2000" dirty="0">
                <a:highlight>
                  <a:srgbClr val="FFFF00"/>
                </a:highlight>
                <a:latin typeface="Arial" panose="020B0604020202020204" pitchFamily="34" charset="0"/>
                <a:cs typeface="Arial" panose="020B0604020202020204" pitchFamily="34" charset="0"/>
              </a:rPr>
              <a:t>AV node- </a:t>
            </a:r>
            <a:r>
              <a:rPr lang="en-US" sz="2000" dirty="0">
                <a:highlight>
                  <a:srgbClr val="FFFFCC"/>
                </a:highlight>
                <a:latin typeface="Arial" panose="020B0604020202020204" pitchFamily="34" charset="0"/>
                <a:cs typeface="Arial" panose="020B0604020202020204" pitchFamily="34" charset="0"/>
              </a:rPr>
              <a:t>here the impulses are slowed down and continue downwards via the </a:t>
            </a:r>
            <a:r>
              <a:rPr lang="en-US" sz="2000" dirty="0">
                <a:highlight>
                  <a:srgbClr val="00FFFF"/>
                </a:highlight>
                <a:latin typeface="Arial" panose="020B0604020202020204" pitchFamily="34" charset="0"/>
                <a:cs typeface="Arial" panose="020B0604020202020204" pitchFamily="34" charset="0"/>
              </a:rPr>
              <a:t>bundle of His</a:t>
            </a:r>
          </a:p>
          <a:p>
            <a:pPr indent="-228600">
              <a:spcAft>
                <a:spcPts val="600"/>
              </a:spcAft>
              <a:buFont typeface="Arial" panose="020B0604020202020204" pitchFamily="34" charset="0"/>
              <a:buChar char="•"/>
            </a:pPr>
            <a:endParaRPr lang="en-US" sz="2000" dirty="0">
              <a:highlight>
                <a:srgbClr val="00FFFF"/>
              </a:highlight>
              <a:latin typeface="Arial" panose="020B0604020202020204" pitchFamily="34" charset="0"/>
              <a:cs typeface="Arial" panose="020B0604020202020204" pitchFamily="34" charset="0"/>
            </a:endParaRPr>
          </a:p>
          <a:p>
            <a:pPr indent="-228600">
              <a:spcAft>
                <a:spcPts val="600"/>
              </a:spcAft>
              <a:buFont typeface="Arial" panose="020B0604020202020204" pitchFamily="34" charset="0"/>
              <a:buChar char="•"/>
            </a:pPr>
            <a:r>
              <a:rPr lang="en-US" sz="2000" dirty="0">
                <a:highlight>
                  <a:srgbClr val="00FFFF"/>
                </a:highlight>
                <a:latin typeface="Arial" panose="020B0604020202020204" pitchFamily="34" charset="0"/>
                <a:cs typeface="Arial" panose="020B0604020202020204" pitchFamily="34" charset="0"/>
              </a:rPr>
              <a:t> the bundle of His </a:t>
            </a:r>
            <a:r>
              <a:rPr lang="en-US" sz="2000" dirty="0">
                <a:latin typeface="Arial" panose="020B0604020202020204" pitchFamily="34" charset="0"/>
                <a:cs typeface="Arial" panose="020B0604020202020204" pitchFamily="34" charset="0"/>
              </a:rPr>
              <a:t>contracts the ventricles and divides into right and left pathways, these are called </a:t>
            </a:r>
            <a:r>
              <a:rPr lang="en-US" sz="2000" dirty="0">
                <a:highlight>
                  <a:srgbClr val="00FFFF"/>
                </a:highlight>
                <a:latin typeface="Arial" panose="020B0604020202020204" pitchFamily="34" charset="0"/>
                <a:cs typeface="Arial" panose="020B0604020202020204" pitchFamily="34" charset="0"/>
              </a:rPr>
              <a:t>bundle branches</a:t>
            </a:r>
          </a:p>
          <a:p>
            <a:pPr indent="-228600">
              <a:spcAft>
                <a:spcPts val="600"/>
              </a:spcAft>
              <a:buFont typeface="Arial" panose="020B0604020202020204" pitchFamily="34" charset="0"/>
              <a:buChar char="•"/>
            </a:pPr>
            <a:endParaRPr lang="en-US" sz="1500" dirty="0">
              <a:latin typeface="Arial" panose="020B0604020202020204" pitchFamily="34" charset="0"/>
              <a:cs typeface="Arial" panose="020B0604020202020204" pitchFamily="34" charset="0"/>
            </a:endParaRPr>
          </a:p>
          <a:p>
            <a:pPr indent="-228600">
              <a:spcAft>
                <a:spcPts val="600"/>
              </a:spcAft>
              <a:buFont typeface="Arial" panose="020B0604020202020204" pitchFamily="34" charset="0"/>
              <a:buChar char="•"/>
            </a:pPr>
            <a:endParaRPr lang="en-US" sz="1500" b="1" dirty="0"/>
          </a:p>
          <a:p>
            <a:pPr indent="-228600">
              <a:spcAft>
                <a:spcPts val="600"/>
              </a:spcAft>
              <a:buFont typeface="Arial" panose="020B0604020202020204" pitchFamily="34" charset="0"/>
              <a:buChar char="•"/>
            </a:pPr>
            <a:endParaRPr lang="en-US" sz="1500" b="1" dirty="0"/>
          </a:p>
          <a:p>
            <a:pPr indent="-228600">
              <a:spcAft>
                <a:spcPts val="600"/>
              </a:spcAft>
              <a:buFont typeface="Arial" panose="020B0604020202020204" pitchFamily="34" charset="0"/>
              <a:buChar char="•"/>
            </a:pPr>
            <a:endParaRPr lang="en-US" sz="1500" dirty="0"/>
          </a:p>
        </p:txBody>
      </p:sp>
      <mc:AlternateContent xmlns:mc="http://schemas.openxmlformats.org/markup-compatibility/2006">
        <mc:Choice xmlns:p14="http://schemas.microsoft.com/office/powerpoint/2010/main" Requires="p14">
          <p:contentPart p14:bwMode="auto" r:id="rId2">
            <p14:nvContentPartPr>
              <p14:cNvPr id="23" name="Ink 22">
                <a:extLst>
                  <a:ext uri="{FF2B5EF4-FFF2-40B4-BE49-F238E27FC236}">
                    <a16:creationId xmlns:a16="http://schemas.microsoft.com/office/drawing/2014/main" id="{070477C5-0410-4E4F-97A1-F84C2465C187}"/>
                  </a:ext>
                  <a:ext uri="{C183D7F6-B498-43B3-948B-1728B52AA6E4}">
                    <adec:decorative xmlns:adec="http://schemas.microsoft.com/office/drawing/2017/decorative" val="1"/>
                  </a:ext>
                </a:extLst>
              </p14:cNvPr>
              <p14:cNvContentPartPr>
                <a14:cpLocks xmlns:a14="http://schemas.microsoft.com/office/drawing/2010/main" noGrp="1" noRot="1" noChangeAspect="1" noMove="1" noResize="1" noEditPoints="1" noAdjustHandles="1" noChangeArrowheads="1" noChangeShapeType="1"/>
              </p14:cNvContentPartPr>
              <p14:nvPr>
                <p:extLst>
                  <p:ext uri="{386F3935-93C4-4BCD-93E2-E3B085C9AB24}">
                    <p16:designElem xmlns:p16="http://schemas.microsoft.com/office/powerpoint/2015/main" val="1"/>
                  </p:ext>
                </p:extLst>
              </p14:nvPr>
            </p14:nvContentPartPr>
            <p14:xfrm>
              <a:off x="5755403" y="1971579"/>
              <a:ext cx="360" cy="2160"/>
            </p14:xfrm>
          </p:contentPart>
        </mc:Choice>
        <mc:Fallback>
          <p:pic>
            <p:nvPicPr>
              <p:cNvPr id="23" name="Ink 22">
                <a:extLst>
                  <a:ext uri="{FF2B5EF4-FFF2-40B4-BE49-F238E27FC236}">
                    <a16:creationId xmlns:a16="http://schemas.microsoft.com/office/drawing/2014/main" id="{070477C5-0410-4E4F-97A1-F84C2465C18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p:cNvPicPr>
              <p:nvPr/>
            </p:nvPicPr>
            <p:blipFill>
              <a:blip r:embed="rId3"/>
              <a:stretch>
                <a:fillRect/>
              </a:stretch>
            </p:blipFill>
            <p:spPr>
              <a:xfrm>
                <a:off x="5737403" y="1956150"/>
                <a:ext cx="36000" cy="32709"/>
              </a:xfrm>
              <a:prstGeom prst="rect">
                <a:avLst/>
              </a:prstGeom>
            </p:spPr>
          </p:pic>
        </mc:Fallback>
      </mc:AlternateContent>
      <p:sp>
        <p:nvSpPr>
          <p:cNvPr id="7" name="TextBox 6">
            <a:extLst>
              <a:ext uri="{FF2B5EF4-FFF2-40B4-BE49-F238E27FC236}">
                <a16:creationId xmlns:a16="http://schemas.microsoft.com/office/drawing/2014/main" id="{5D0CF563-BCA3-4C71-0A99-15EE998FACAC}"/>
              </a:ext>
            </a:extLst>
          </p:cNvPr>
          <p:cNvSpPr txBox="1"/>
          <p:nvPr/>
        </p:nvSpPr>
        <p:spPr>
          <a:xfrm>
            <a:off x="6869722" y="4282909"/>
            <a:ext cx="5101407" cy="2308324"/>
          </a:xfrm>
          <a:prstGeom prst="rect">
            <a:avLst/>
          </a:prstGeom>
          <a:noFill/>
        </p:spPr>
        <p:txBody>
          <a:bodyPr wrap="square" rtlCol="0">
            <a:spAutoFit/>
          </a:bodyPr>
          <a:lstStyle/>
          <a:p>
            <a:pPr algn="l"/>
            <a:r>
              <a:rPr lang="en-GB" sz="2000" b="1" dirty="0">
                <a:latin typeface="Arial" panose="020B0604020202020204" pitchFamily="34" charset="0"/>
                <a:cs typeface="Arial" panose="020B0604020202020204" pitchFamily="34" charset="0"/>
              </a:rPr>
              <a:t>Copy and paste the link below into your browser.</a:t>
            </a:r>
          </a:p>
          <a:p>
            <a:pPr algn="l"/>
            <a:endParaRPr lang="en-GB" sz="2000" dirty="0">
              <a:latin typeface="Arial" panose="020B0604020202020204" pitchFamily="34" charset="0"/>
              <a:cs typeface="Arial" panose="020B0604020202020204" pitchFamily="34" charset="0"/>
            </a:endParaRPr>
          </a:p>
          <a:p>
            <a:pPr algn="l"/>
            <a:r>
              <a:rPr lang="en-GB" sz="2000" dirty="0">
                <a:latin typeface="Arial" panose="020B0604020202020204" pitchFamily="34" charset="0"/>
                <a:cs typeface="Arial" panose="020B0604020202020204" pitchFamily="34" charset="0"/>
              </a:rPr>
              <a:t>How the cardiac cycle is produced by electrical impulses in the heart</a:t>
            </a:r>
          </a:p>
          <a:p>
            <a:pPr algn="l"/>
            <a:endParaRPr lang="en-GB" sz="2000" dirty="0">
              <a:latin typeface="Arial" panose="020B0604020202020204" pitchFamily="34" charset="0"/>
              <a:cs typeface="Arial" panose="020B0604020202020204" pitchFamily="34" charset="0"/>
            </a:endParaRPr>
          </a:p>
          <a:p>
            <a:pPr algn="l"/>
            <a:r>
              <a:rPr lang="en-GB" sz="2400" dirty="0">
                <a:solidFill>
                  <a:srgbClr val="00B0F0"/>
                </a:solidFill>
                <a:latin typeface="Arial" panose="020B0604020202020204" pitchFamily="34" charset="0"/>
                <a:cs typeface="Arial" panose="020B0604020202020204" pitchFamily="34" charset="0"/>
              </a:rPr>
              <a:t>https://youtu.be/fZT9vIbL2uA</a:t>
            </a:r>
          </a:p>
        </p:txBody>
      </p:sp>
      <p:sp>
        <p:nvSpPr>
          <p:cNvPr id="9" name="TextBox 8">
            <a:extLst>
              <a:ext uri="{FF2B5EF4-FFF2-40B4-BE49-F238E27FC236}">
                <a16:creationId xmlns:a16="http://schemas.microsoft.com/office/drawing/2014/main" id="{259C8C8C-D92B-CDF4-E0AB-A402BB4D567A}"/>
              </a:ext>
            </a:extLst>
          </p:cNvPr>
          <p:cNvSpPr txBox="1"/>
          <p:nvPr/>
        </p:nvSpPr>
        <p:spPr>
          <a:xfrm>
            <a:off x="3493477" y="527538"/>
            <a:ext cx="5884985" cy="523220"/>
          </a:xfrm>
          <a:prstGeom prst="rect">
            <a:avLst/>
          </a:prstGeom>
          <a:noFill/>
        </p:spPr>
        <p:txBody>
          <a:bodyPr wrap="square" rtlCol="0">
            <a:spAutoFit/>
          </a:bodyPr>
          <a:lstStyle/>
          <a:p>
            <a:pPr algn="l"/>
            <a:r>
              <a:rPr lang="en-GB" sz="2800" dirty="0">
                <a:latin typeface="Arial" panose="020B0604020202020204" pitchFamily="34" charset="0"/>
                <a:cs typeface="Arial" panose="020B0604020202020204" pitchFamily="34" charset="0"/>
              </a:rPr>
              <a:t>Electrical system of the heart </a:t>
            </a:r>
          </a:p>
        </p:txBody>
      </p:sp>
      <p:pic>
        <p:nvPicPr>
          <p:cNvPr id="13" name="Picture 12" descr="Diagram&#10;&#10;Description automatically generated">
            <a:extLst>
              <a:ext uri="{FF2B5EF4-FFF2-40B4-BE49-F238E27FC236}">
                <a16:creationId xmlns:a16="http://schemas.microsoft.com/office/drawing/2014/main" id="{349D3E82-69E0-5964-D5FE-603A49F24981}"/>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7464401" y="573464"/>
            <a:ext cx="3946219" cy="3709445"/>
          </a:xfrm>
          <a:prstGeom prst="rect">
            <a:avLst/>
          </a:prstGeom>
        </p:spPr>
      </p:pic>
      <p:sp>
        <p:nvSpPr>
          <p:cNvPr id="14" name="TextBox 13">
            <a:extLst>
              <a:ext uri="{FF2B5EF4-FFF2-40B4-BE49-F238E27FC236}">
                <a16:creationId xmlns:a16="http://schemas.microsoft.com/office/drawing/2014/main" id="{A008BC39-8B9D-7960-B90E-8D24AF794F08}"/>
              </a:ext>
            </a:extLst>
          </p:cNvPr>
          <p:cNvSpPr txBox="1"/>
          <p:nvPr/>
        </p:nvSpPr>
        <p:spPr>
          <a:xfrm>
            <a:off x="3493477" y="4509309"/>
            <a:ext cx="3793148" cy="230832"/>
          </a:xfrm>
          <a:prstGeom prst="rect">
            <a:avLst/>
          </a:prstGeom>
          <a:noFill/>
        </p:spPr>
        <p:txBody>
          <a:bodyPr wrap="square" rtlCol="0">
            <a:spAutoFit/>
          </a:bodyPr>
          <a:lstStyle/>
          <a:p>
            <a:r>
              <a:rPr lang="en-GB" sz="900">
                <a:hlinkClick r:id="rId5" tooltip="https://a-fib.com/treatments-for-atrial-fibrillation/av-node-with-pacemaker/"/>
              </a:rPr>
              <a:t>This Photo</a:t>
            </a:r>
            <a:r>
              <a:rPr lang="en-GB" sz="900"/>
              <a:t> by Unknown Author is licensed under </a:t>
            </a:r>
            <a:r>
              <a:rPr lang="en-GB" sz="900">
                <a:hlinkClick r:id="rId6" tooltip="https://creativecommons.org/licenses/by-sa/3.0/"/>
              </a:rPr>
              <a:t>CC BY-SA</a:t>
            </a:r>
            <a:endParaRPr lang="en-GB" sz="900"/>
          </a:p>
        </p:txBody>
      </p:sp>
    </p:spTree>
    <p:extLst>
      <p:ext uri="{BB962C8B-B14F-4D97-AF65-F5344CB8AC3E}">
        <p14:creationId xmlns:p14="http://schemas.microsoft.com/office/powerpoint/2010/main" val="219214011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55" name="Rectangle 7">
            <a:extLst>
              <a:ext uri="{FF2B5EF4-FFF2-40B4-BE49-F238E27FC236}">
                <a16:creationId xmlns:a16="http://schemas.microsoft.com/office/drawing/2014/main" id="{EBDD1931-9E86-4402-9A68-33A2D9EFB1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199" y="1709928"/>
            <a:ext cx="10515600" cy="27432"/>
          </a:xfrm>
          <a:custGeom>
            <a:avLst/>
            <a:gdLst>
              <a:gd name="connsiteX0" fmla="*/ 0 w 10515600"/>
              <a:gd name="connsiteY0" fmla="*/ 0 h 27432"/>
              <a:gd name="connsiteX1" fmla="*/ 446913 w 10515600"/>
              <a:gd name="connsiteY1" fmla="*/ 0 h 27432"/>
              <a:gd name="connsiteX2" fmla="*/ 1104138 w 10515600"/>
              <a:gd name="connsiteY2" fmla="*/ 0 h 27432"/>
              <a:gd name="connsiteX3" fmla="*/ 1866519 w 10515600"/>
              <a:gd name="connsiteY3" fmla="*/ 0 h 27432"/>
              <a:gd name="connsiteX4" fmla="*/ 2208276 w 10515600"/>
              <a:gd name="connsiteY4" fmla="*/ 0 h 27432"/>
              <a:gd name="connsiteX5" fmla="*/ 2550033 w 10515600"/>
              <a:gd name="connsiteY5" fmla="*/ 0 h 27432"/>
              <a:gd name="connsiteX6" fmla="*/ 3417570 w 10515600"/>
              <a:gd name="connsiteY6" fmla="*/ 0 h 27432"/>
              <a:gd name="connsiteX7" fmla="*/ 4074795 w 10515600"/>
              <a:gd name="connsiteY7" fmla="*/ 0 h 27432"/>
              <a:gd name="connsiteX8" fmla="*/ 4416552 w 10515600"/>
              <a:gd name="connsiteY8" fmla="*/ 0 h 27432"/>
              <a:gd name="connsiteX9" fmla="*/ 5073777 w 10515600"/>
              <a:gd name="connsiteY9" fmla="*/ 0 h 27432"/>
              <a:gd name="connsiteX10" fmla="*/ 5941314 w 10515600"/>
              <a:gd name="connsiteY10" fmla="*/ 0 h 27432"/>
              <a:gd name="connsiteX11" fmla="*/ 6493383 w 10515600"/>
              <a:gd name="connsiteY11" fmla="*/ 0 h 27432"/>
              <a:gd name="connsiteX12" fmla="*/ 7045452 w 10515600"/>
              <a:gd name="connsiteY12" fmla="*/ 0 h 27432"/>
              <a:gd name="connsiteX13" fmla="*/ 7702677 w 10515600"/>
              <a:gd name="connsiteY13" fmla="*/ 0 h 27432"/>
              <a:gd name="connsiteX14" fmla="*/ 8465058 w 10515600"/>
              <a:gd name="connsiteY14" fmla="*/ 0 h 27432"/>
              <a:gd name="connsiteX15" fmla="*/ 9227439 w 10515600"/>
              <a:gd name="connsiteY15" fmla="*/ 0 h 27432"/>
              <a:gd name="connsiteX16" fmla="*/ 10515600 w 10515600"/>
              <a:gd name="connsiteY16" fmla="*/ 0 h 27432"/>
              <a:gd name="connsiteX17" fmla="*/ 10515600 w 10515600"/>
              <a:gd name="connsiteY17" fmla="*/ 27432 h 27432"/>
              <a:gd name="connsiteX18" fmla="*/ 10068687 w 10515600"/>
              <a:gd name="connsiteY18" fmla="*/ 27432 h 27432"/>
              <a:gd name="connsiteX19" fmla="*/ 9201150 w 10515600"/>
              <a:gd name="connsiteY19" fmla="*/ 27432 h 27432"/>
              <a:gd name="connsiteX20" fmla="*/ 8543925 w 10515600"/>
              <a:gd name="connsiteY20" fmla="*/ 27432 h 27432"/>
              <a:gd name="connsiteX21" fmla="*/ 8202168 w 10515600"/>
              <a:gd name="connsiteY21" fmla="*/ 27432 h 27432"/>
              <a:gd name="connsiteX22" fmla="*/ 7544943 w 10515600"/>
              <a:gd name="connsiteY22" fmla="*/ 27432 h 27432"/>
              <a:gd name="connsiteX23" fmla="*/ 6992874 w 10515600"/>
              <a:gd name="connsiteY23" fmla="*/ 27432 h 27432"/>
              <a:gd name="connsiteX24" fmla="*/ 6440805 w 10515600"/>
              <a:gd name="connsiteY24" fmla="*/ 27432 h 27432"/>
              <a:gd name="connsiteX25" fmla="*/ 5888736 w 10515600"/>
              <a:gd name="connsiteY25" fmla="*/ 27432 h 27432"/>
              <a:gd name="connsiteX26" fmla="*/ 5336667 w 10515600"/>
              <a:gd name="connsiteY26" fmla="*/ 27432 h 27432"/>
              <a:gd name="connsiteX27" fmla="*/ 4574286 w 10515600"/>
              <a:gd name="connsiteY27" fmla="*/ 27432 h 27432"/>
              <a:gd name="connsiteX28" fmla="*/ 3917061 w 10515600"/>
              <a:gd name="connsiteY28" fmla="*/ 27432 h 27432"/>
              <a:gd name="connsiteX29" fmla="*/ 3575304 w 10515600"/>
              <a:gd name="connsiteY29" fmla="*/ 27432 h 27432"/>
              <a:gd name="connsiteX30" fmla="*/ 3023235 w 10515600"/>
              <a:gd name="connsiteY30" fmla="*/ 27432 h 27432"/>
              <a:gd name="connsiteX31" fmla="*/ 2260854 w 10515600"/>
              <a:gd name="connsiteY31" fmla="*/ 27432 h 27432"/>
              <a:gd name="connsiteX32" fmla="*/ 1813941 w 10515600"/>
              <a:gd name="connsiteY32" fmla="*/ 27432 h 27432"/>
              <a:gd name="connsiteX33" fmla="*/ 946404 w 10515600"/>
              <a:gd name="connsiteY33" fmla="*/ 27432 h 27432"/>
              <a:gd name="connsiteX34" fmla="*/ 0 w 10515600"/>
              <a:gd name="connsiteY34" fmla="*/ 27432 h 27432"/>
              <a:gd name="connsiteX35" fmla="*/ 0 w 10515600"/>
              <a:gd name="connsiteY35"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useBgFill="1">
        <p:nvSpPr>
          <p:cNvPr id="2057" name="Rectangle 2056">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62C555FA-48B2-D28E-598F-8AFC475EEE3E}"/>
              </a:ext>
            </a:extLst>
          </p:cNvPr>
          <p:cNvSpPr txBox="1"/>
          <p:nvPr/>
        </p:nvSpPr>
        <p:spPr>
          <a:xfrm>
            <a:off x="5081367" y="180237"/>
            <a:ext cx="3429000" cy="538936"/>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2400" dirty="0">
                <a:latin typeface="Arial" panose="020B0604020202020204" pitchFamily="34" charset="0"/>
                <a:ea typeface="+mj-ea"/>
                <a:cs typeface="Arial" panose="020B0604020202020204" pitchFamily="34" charset="0"/>
              </a:rPr>
              <a:t>Layers of the heart </a:t>
            </a:r>
          </a:p>
        </p:txBody>
      </p:sp>
      <p:sp>
        <p:nvSpPr>
          <p:cNvPr id="2059" name="Rectangle 6">
            <a:extLst>
              <a:ext uri="{FF2B5EF4-FFF2-40B4-BE49-F238E27FC236}">
                <a16:creationId xmlns:a16="http://schemas.microsoft.com/office/drawing/2014/main" id="{3CE8AF5E-D374-4CF1-90CC-35CF73B81C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9084" y="2532888"/>
            <a:ext cx="3291840" cy="18288"/>
          </a:xfrm>
          <a:custGeom>
            <a:avLst/>
            <a:gdLst>
              <a:gd name="connsiteX0" fmla="*/ 0 w 3291840"/>
              <a:gd name="connsiteY0" fmla="*/ 0 h 18288"/>
              <a:gd name="connsiteX1" fmla="*/ 625450 w 3291840"/>
              <a:gd name="connsiteY1" fmla="*/ 0 h 18288"/>
              <a:gd name="connsiteX2" fmla="*/ 1283818 w 3291840"/>
              <a:gd name="connsiteY2" fmla="*/ 0 h 18288"/>
              <a:gd name="connsiteX3" fmla="*/ 1975104 w 3291840"/>
              <a:gd name="connsiteY3" fmla="*/ 0 h 18288"/>
              <a:gd name="connsiteX4" fmla="*/ 2666390 w 3291840"/>
              <a:gd name="connsiteY4" fmla="*/ 0 h 18288"/>
              <a:gd name="connsiteX5" fmla="*/ 3291840 w 3291840"/>
              <a:gd name="connsiteY5" fmla="*/ 0 h 18288"/>
              <a:gd name="connsiteX6" fmla="*/ 3291840 w 3291840"/>
              <a:gd name="connsiteY6" fmla="*/ 18288 h 18288"/>
              <a:gd name="connsiteX7" fmla="*/ 2567635 w 3291840"/>
              <a:gd name="connsiteY7" fmla="*/ 18288 h 18288"/>
              <a:gd name="connsiteX8" fmla="*/ 1843430 w 3291840"/>
              <a:gd name="connsiteY8" fmla="*/ 18288 h 18288"/>
              <a:gd name="connsiteX9" fmla="*/ 1185062 w 3291840"/>
              <a:gd name="connsiteY9" fmla="*/ 18288 h 18288"/>
              <a:gd name="connsiteX10" fmla="*/ 0 w 3291840"/>
              <a:gd name="connsiteY10" fmla="*/ 18288 h 18288"/>
              <a:gd name="connsiteX11" fmla="*/ 0 w 3291840"/>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91840" h="18288" fill="none" extrusionOk="0">
                <a:moveTo>
                  <a:pt x="0" y="0"/>
                </a:moveTo>
                <a:cubicBezTo>
                  <a:pt x="173613" y="5552"/>
                  <a:pt x="489242" y="1770"/>
                  <a:pt x="625450" y="0"/>
                </a:cubicBezTo>
                <a:cubicBezTo>
                  <a:pt x="761658" y="-1770"/>
                  <a:pt x="1015131" y="32079"/>
                  <a:pt x="1283818" y="0"/>
                </a:cubicBezTo>
                <a:cubicBezTo>
                  <a:pt x="1552505" y="-32079"/>
                  <a:pt x="1752773" y="10771"/>
                  <a:pt x="1975104" y="0"/>
                </a:cubicBezTo>
                <a:cubicBezTo>
                  <a:pt x="2197435" y="-10771"/>
                  <a:pt x="2433070" y="21341"/>
                  <a:pt x="2666390" y="0"/>
                </a:cubicBezTo>
                <a:cubicBezTo>
                  <a:pt x="2899710" y="-21341"/>
                  <a:pt x="3028437" y="16612"/>
                  <a:pt x="3291840" y="0"/>
                </a:cubicBezTo>
                <a:cubicBezTo>
                  <a:pt x="3291131" y="8157"/>
                  <a:pt x="3291427" y="12125"/>
                  <a:pt x="3291840" y="18288"/>
                </a:cubicBezTo>
                <a:cubicBezTo>
                  <a:pt x="3043276" y="37868"/>
                  <a:pt x="2921041" y="-12908"/>
                  <a:pt x="2567635" y="18288"/>
                </a:cubicBezTo>
                <a:cubicBezTo>
                  <a:pt x="2214230" y="49484"/>
                  <a:pt x="2189623" y="-13019"/>
                  <a:pt x="1843430" y="18288"/>
                </a:cubicBezTo>
                <a:cubicBezTo>
                  <a:pt x="1497237" y="49595"/>
                  <a:pt x="1492584" y="29180"/>
                  <a:pt x="1185062" y="18288"/>
                </a:cubicBezTo>
                <a:cubicBezTo>
                  <a:pt x="877540" y="7396"/>
                  <a:pt x="313238" y="46443"/>
                  <a:pt x="0" y="18288"/>
                </a:cubicBezTo>
                <a:cubicBezTo>
                  <a:pt x="-46" y="12483"/>
                  <a:pt x="-203" y="6491"/>
                  <a:pt x="0" y="0"/>
                </a:cubicBezTo>
                <a:close/>
              </a:path>
              <a:path w="3291840" h="18288" stroke="0" extrusionOk="0">
                <a:moveTo>
                  <a:pt x="0" y="0"/>
                </a:moveTo>
                <a:cubicBezTo>
                  <a:pt x="281971" y="23935"/>
                  <a:pt x="485873" y="-14021"/>
                  <a:pt x="625450" y="0"/>
                </a:cubicBezTo>
                <a:cubicBezTo>
                  <a:pt x="765027" y="14021"/>
                  <a:pt x="1048900" y="27914"/>
                  <a:pt x="1185062" y="0"/>
                </a:cubicBezTo>
                <a:cubicBezTo>
                  <a:pt x="1321224" y="-27914"/>
                  <a:pt x="1648252" y="-3988"/>
                  <a:pt x="1909267" y="0"/>
                </a:cubicBezTo>
                <a:cubicBezTo>
                  <a:pt x="2170282" y="3988"/>
                  <a:pt x="2301957" y="25891"/>
                  <a:pt x="2534717" y="0"/>
                </a:cubicBezTo>
                <a:cubicBezTo>
                  <a:pt x="2767477" y="-25891"/>
                  <a:pt x="3078800" y="21500"/>
                  <a:pt x="3291840" y="0"/>
                </a:cubicBezTo>
                <a:cubicBezTo>
                  <a:pt x="3291576" y="4493"/>
                  <a:pt x="3292224" y="9472"/>
                  <a:pt x="3291840" y="18288"/>
                </a:cubicBezTo>
                <a:cubicBezTo>
                  <a:pt x="3120474" y="15714"/>
                  <a:pt x="2816568" y="4633"/>
                  <a:pt x="2633472" y="18288"/>
                </a:cubicBezTo>
                <a:cubicBezTo>
                  <a:pt x="2450376" y="31943"/>
                  <a:pt x="2160769" y="37350"/>
                  <a:pt x="1909267" y="18288"/>
                </a:cubicBezTo>
                <a:cubicBezTo>
                  <a:pt x="1657765" y="-774"/>
                  <a:pt x="1623992" y="9648"/>
                  <a:pt x="1349654" y="18288"/>
                </a:cubicBezTo>
                <a:cubicBezTo>
                  <a:pt x="1075316" y="26928"/>
                  <a:pt x="833426" y="34181"/>
                  <a:pt x="691286" y="18288"/>
                </a:cubicBezTo>
                <a:cubicBezTo>
                  <a:pt x="549146" y="2395"/>
                  <a:pt x="342011" y="24201"/>
                  <a:pt x="0" y="18288"/>
                </a:cubicBezTo>
                <a:cubicBezTo>
                  <a:pt x="843" y="9577"/>
                  <a:pt x="371" y="6900"/>
                  <a:pt x="0" y="0"/>
                </a:cubicBezTo>
                <a:close/>
              </a:path>
            </a:pathLst>
          </a:custGeom>
          <a:solidFill>
            <a:srgbClr val="93A4C4"/>
          </a:solidFill>
          <a:ln w="38100" cap="rnd">
            <a:solidFill>
              <a:srgbClr val="93A4C4"/>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6499A23E-256E-C07F-7968-B86B0D96674A}"/>
              </a:ext>
            </a:extLst>
          </p:cNvPr>
          <p:cNvSpPr txBox="1"/>
          <p:nvPr/>
        </p:nvSpPr>
        <p:spPr>
          <a:xfrm>
            <a:off x="271700" y="29834"/>
            <a:ext cx="4859761" cy="6314510"/>
          </a:xfrm>
          <a:prstGeom prst="rect">
            <a:avLst/>
          </a:prstGeom>
        </p:spPr>
        <p:txBody>
          <a:bodyPr vert="horz" lIns="91440" tIns="45720" rIns="91440" bIns="45720" rtlCol="0" anchor="t">
            <a:normAutofit fontScale="92500" lnSpcReduction="10000"/>
          </a:bodyPr>
          <a:lstStyle/>
          <a:p>
            <a:pPr indent="-228600">
              <a:spcAft>
                <a:spcPts val="600"/>
              </a:spcAft>
              <a:buFont typeface="Arial" panose="020B0604020202020204" pitchFamily="34" charset="0"/>
              <a:buChar char="•"/>
            </a:pPr>
            <a:endParaRPr lang="en-US" dirty="0">
              <a:latin typeface="Arial" panose="020B0604020202020204" pitchFamily="34" charset="0"/>
              <a:cs typeface="Arial" panose="020B0604020202020204" pitchFamily="34" charset="0"/>
            </a:endParaRPr>
          </a:p>
          <a:p>
            <a:pPr indent="-228600">
              <a:lnSpc>
                <a:spcPct val="160000"/>
              </a:lnSpc>
              <a:spcAft>
                <a:spcPts val="600"/>
              </a:spcAft>
              <a:buFont typeface="Arial" panose="020B0604020202020204" pitchFamily="34" charset="0"/>
              <a:buChar char="•"/>
            </a:pPr>
            <a:r>
              <a:rPr lang="en-US" sz="1700" dirty="0">
                <a:latin typeface="Arial" panose="020B0604020202020204" pitchFamily="34" charset="0"/>
                <a:cs typeface="Arial" panose="020B0604020202020204" pitchFamily="34" charset="0"/>
              </a:rPr>
              <a:t>Three layers of tissue form the heart wall</a:t>
            </a:r>
          </a:p>
          <a:p>
            <a:pPr indent="-228600">
              <a:lnSpc>
                <a:spcPct val="160000"/>
              </a:lnSpc>
              <a:spcAft>
                <a:spcPts val="600"/>
              </a:spcAft>
              <a:buFont typeface="Arial" panose="020B0604020202020204" pitchFamily="34" charset="0"/>
              <a:buChar char="•"/>
            </a:pPr>
            <a:r>
              <a:rPr lang="en-US" sz="1700" dirty="0">
                <a:latin typeface="Arial" panose="020B0604020202020204" pitchFamily="34" charset="0"/>
                <a:cs typeface="Arial" panose="020B0604020202020204" pitchFamily="34" charset="0"/>
              </a:rPr>
              <a:t>Outer layer (protective)- epicardium</a:t>
            </a:r>
          </a:p>
          <a:p>
            <a:pPr indent="-228600">
              <a:lnSpc>
                <a:spcPct val="160000"/>
              </a:lnSpc>
              <a:spcAft>
                <a:spcPts val="600"/>
              </a:spcAft>
              <a:buFont typeface="Arial" panose="020B0604020202020204" pitchFamily="34" charset="0"/>
              <a:buChar char="•"/>
            </a:pPr>
            <a:r>
              <a:rPr lang="en-US" sz="1700" dirty="0">
                <a:latin typeface="Arial" panose="020B0604020202020204" pitchFamily="34" charset="0"/>
                <a:cs typeface="Arial" panose="020B0604020202020204" pitchFamily="34" charset="0"/>
              </a:rPr>
              <a:t>Middle (muscular)- myocardium</a:t>
            </a:r>
          </a:p>
          <a:p>
            <a:pPr indent="-228600">
              <a:lnSpc>
                <a:spcPct val="160000"/>
              </a:lnSpc>
              <a:spcAft>
                <a:spcPts val="600"/>
              </a:spcAft>
              <a:buFont typeface="Arial" panose="020B0604020202020204" pitchFamily="34" charset="0"/>
              <a:buChar char="•"/>
            </a:pPr>
            <a:r>
              <a:rPr lang="en-US" sz="1700" dirty="0">
                <a:latin typeface="Arial" panose="020B0604020202020204" pitchFamily="34" charset="0"/>
                <a:cs typeface="Arial" panose="020B0604020202020204" pitchFamily="34" charset="0"/>
              </a:rPr>
              <a:t>Inner- lines the chamber and covers the heart walls and valves) endocardium </a:t>
            </a:r>
          </a:p>
          <a:p>
            <a:pPr indent="-228600">
              <a:spcAft>
                <a:spcPts val="600"/>
              </a:spcAft>
              <a:buFont typeface="Arial" panose="020B0604020202020204" pitchFamily="34" charset="0"/>
              <a:buChar char="•"/>
            </a:pPr>
            <a:endParaRPr lang="en-US" sz="1700" b="1" dirty="0">
              <a:latin typeface="Arial" panose="020B0604020202020204" pitchFamily="34" charset="0"/>
              <a:cs typeface="Arial" panose="020B0604020202020204" pitchFamily="34" charset="0"/>
            </a:endParaRPr>
          </a:p>
          <a:p>
            <a:pPr indent="-228600">
              <a:lnSpc>
                <a:spcPct val="160000"/>
              </a:lnSpc>
              <a:spcAft>
                <a:spcPts val="600"/>
              </a:spcAft>
              <a:buFont typeface="Arial" panose="020B0604020202020204" pitchFamily="34" charset="0"/>
              <a:buChar char="•"/>
            </a:pPr>
            <a:endParaRPr lang="en-US" sz="1700" b="1" dirty="0">
              <a:latin typeface="Arial" panose="020B0604020202020204" pitchFamily="34" charset="0"/>
              <a:cs typeface="Arial" panose="020B0604020202020204" pitchFamily="34" charset="0"/>
            </a:endParaRPr>
          </a:p>
          <a:p>
            <a:pPr indent="-228600">
              <a:lnSpc>
                <a:spcPct val="160000"/>
              </a:lnSpc>
              <a:spcAft>
                <a:spcPts val="600"/>
              </a:spcAft>
              <a:buFont typeface="Arial" panose="020B0604020202020204" pitchFamily="34" charset="0"/>
              <a:buChar char="•"/>
            </a:pPr>
            <a:r>
              <a:rPr lang="en-US" sz="1700" dirty="0">
                <a:latin typeface="Arial" panose="020B0604020202020204" pitchFamily="34" charset="0"/>
                <a:cs typeface="Arial" panose="020B0604020202020204" pitchFamily="34" charset="0"/>
              </a:rPr>
              <a:t>The myocardium is a working muscle and is found in the wall of </a:t>
            </a:r>
            <a:r>
              <a:rPr lang="en-US" sz="1700" b="1" dirty="0">
                <a:latin typeface="Arial" panose="020B0604020202020204" pitchFamily="34" charset="0"/>
                <a:cs typeface="Arial" panose="020B0604020202020204" pitchFamily="34" charset="0"/>
              </a:rPr>
              <a:t>all 4 chambers</a:t>
            </a:r>
            <a:r>
              <a:rPr lang="en-US" sz="1700" dirty="0">
                <a:latin typeface="Arial" panose="020B0604020202020204" pitchFamily="34" charset="0"/>
                <a:cs typeface="Arial" panose="020B0604020202020204" pitchFamily="34" charset="0"/>
              </a:rPr>
              <a:t>, however, thicker in the ventricles and thinner in the atria</a:t>
            </a:r>
          </a:p>
          <a:p>
            <a:pPr indent="-228600">
              <a:spcAft>
                <a:spcPts val="600"/>
              </a:spcAft>
              <a:buFont typeface="Arial" panose="020B0604020202020204" pitchFamily="34" charset="0"/>
              <a:buChar char="•"/>
            </a:pPr>
            <a:endParaRPr lang="en-US" sz="1700" dirty="0">
              <a:latin typeface="Arial" panose="020B0604020202020204" pitchFamily="34" charset="0"/>
              <a:cs typeface="Arial" panose="020B0604020202020204" pitchFamily="34" charset="0"/>
            </a:endParaRPr>
          </a:p>
          <a:p>
            <a:pPr indent="-228600">
              <a:lnSpc>
                <a:spcPct val="160000"/>
              </a:lnSpc>
              <a:spcAft>
                <a:spcPts val="600"/>
              </a:spcAft>
              <a:buFont typeface="Arial" panose="020B0604020202020204" pitchFamily="34" charset="0"/>
              <a:buChar char="•"/>
            </a:pPr>
            <a:r>
              <a:rPr lang="en-US" sz="1700" dirty="0">
                <a:latin typeface="Arial" panose="020B0604020202020204" pitchFamily="34" charset="0"/>
                <a:cs typeface="Arial" panose="020B0604020202020204" pitchFamily="34" charset="0"/>
              </a:rPr>
              <a:t> Cardiac conduction is through the myocardial muscle </a:t>
            </a:r>
            <a:r>
              <a:rPr lang="en-US" sz="1700" dirty="0" err="1">
                <a:latin typeface="Arial" panose="020B0604020202020204" pitchFamily="34" charset="0"/>
                <a:cs typeface="Arial" panose="020B0604020202020204" pitchFamily="34" charset="0"/>
              </a:rPr>
              <a:t>fibres</a:t>
            </a:r>
            <a:r>
              <a:rPr lang="en-US" sz="1700" dirty="0">
                <a:latin typeface="Arial" panose="020B0604020202020204" pitchFamily="34" charset="0"/>
                <a:cs typeface="Arial" panose="020B0604020202020204" pitchFamily="34" charset="0"/>
              </a:rPr>
              <a:t>- </a:t>
            </a:r>
            <a:r>
              <a:rPr lang="en-US" sz="1700" dirty="0" err="1">
                <a:latin typeface="Arial" panose="020B0604020202020204" pitchFamily="34" charset="0"/>
                <a:cs typeface="Arial" panose="020B0604020202020204" pitchFamily="34" charset="0"/>
              </a:rPr>
              <a:t>antrioventricular</a:t>
            </a:r>
            <a:r>
              <a:rPr lang="en-US" sz="1700" dirty="0">
                <a:latin typeface="Arial" panose="020B0604020202020204" pitchFamily="34" charset="0"/>
                <a:cs typeface="Arial" panose="020B0604020202020204" pitchFamily="34" charset="0"/>
              </a:rPr>
              <a:t> bundle and </a:t>
            </a:r>
            <a:r>
              <a:rPr lang="en-US" sz="1700" dirty="0" err="1">
                <a:latin typeface="Arial" panose="020B0604020202020204" pitchFamily="34" charset="0"/>
                <a:cs typeface="Arial" panose="020B0604020202020204" pitchFamily="34" charset="0"/>
              </a:rPr>
              <a:t>purkinjie</a:t>
            </a:r>
            <a:r>
              <a:rPr lang="en-US" sz="1700" dirty="0">
                <a:latin typeface="Arial" panose="020B0604020202020204" pitchFamily="34" charset="0"/>
                <a:cs typeface="Arial" panose="020B0604020202020204" pitchFamily="34" charset="0"/>
              </a:rPr>
              <a:t> fibers, these carry electrical signals </a:t>
            </a:r>
            <a:r>
              <a:rPr lang="en-US" sz="1700" dirty="0" err="1">
                <a:latin typeface="Arial" panose="020B0604020202020204" pitchFamily="34" charset="0"/>
                <a:cs typeface="Arial" panose="020B0604020202020204" pitchFamily="34" charset="0"/>
              </a:rPr>
              <a:t>throughthe</a:t>
            </a:r>
            <a:r>
              <a:rPr lang="en-US" sz="1700" dirty="0">
                <a:latin typeface="Arial" panose="020B0604020202020204" pitchFamily="34" charset="0"/>
                <a:cs typeface="Arial" panose="020B0604020202020204" pitchFamily="34" charset="0"/>
              </a:rPr>
              <a:t> </a:t>
            </a:r>
            <a:r>
              <a:rPr lang="en-US" sz="1700" dirty="0" err="1">
                <a:latin typeface="Arial" panose="020B0604020202020204" pitchFamily="34" charset="0"/>
                <a:cs typeface="Arial" panose="020B0604020202020204" pitchFamily="34" charset="0"/>
              </a:rPr>
              <a:t>centre</a:t>
            </a:r>
            <a:r>
              <a:rPr lang="en-US" sz="1700" dirty="0">
                <a:latin typeface="Arial" panose="020B0604020202020204" pitchFamily="34" charset="0"/>
                <a:cs typeface="Arial" panose="020B0604020202020204" pitchFamily="34" charset="0"/>
              </a:rPr>
              <a:t> of the heart for the ventricles to contract</a:t>
            </a:r>
          </a:p>
          <a:p>
            <a:pPr indent="-228600">
              <a:spcAft>
                <a:spcPts val="600"/>
              </a:spcAft>
              <a:buFont typeface="Arial" panose="020B0604020202020204" pitchFamily="34" charset="0"/>
              <a:buChar char="•"/>
            </a:pPr>
            <a:endParaRPr lang="en-US" sz="1100" dirty="0"/>
          </a:p>
        </p:txBody>
      </p:sp>
      <mc:AlternateContent xmlns:mc="http://schemas.openxmlformats.org/markup-compatibility/2006">
        <mc:Choice xmlns:p14="http://schemas.microsoft.com/office/powerpoint/2010/main" Requires="p14">
          <p:contentPart p14:bwMode="auto" r:id="rId2">
            <p14:nvContentPartPr>
              <p14:cNvPr id="2061" name="Ink 2060">
                <a:extLst>
                  <a:ext uri="{FF2B5EF4-FFF2-40B4-BE49-F238E27FC236}">
                    <a16:creationId xmlns:a16="http://schemas.microsoft.com/office/drawing/2014/main" id="{070477C5-0410-4E4F-97A1-F84C2465C187}"/>
                  </a:ext>
                  <a:ext uri="{C183D7F6-B498-43B3-948B-1728B52AA6E4}">
                    <adec:decorative xmlns:adec="http://schemas.microsoft.com/office/drawing/2017/decorative" val="1"/>
                  </a:ext>
                </a:extLst>
              </p14:cNvPr>
              <p14:cNvContentPartPr>
                <a14:cpLocks xmlns:a14="http://schemas.microsoft.com/office/drawing/2010/main" noGrp="1" noRot="1" noChangeAspect="1" noMove="1" noResize="1" noEditPoints="1" noAdjustHandles="1" noChangeArrowheads="1" noChangeShapeType="1"/>
              </p14:cNvContentPartPr>
              <p14:nvPr>
                <p:extLst>
                  <p:ext uri="{386F3935-93C4-4BCD-93E2-E3B085C9AB24}">
                    <p16:designElem xmlns:p16="http://schemas.microsoft.com/office/powerpoint/2015/main" val="1"/>
                  </p:ext>
                </p:extLst>
              </p14:nvPr>
            </p14:nvContentPartPr>
            <p14:xfrm>
              <a:off x="5755403" y="1971579"/>
              <a:ext cx="360" cy="2160"/>
            </p14:xfrm>
          </p:contentPart>
        </mc:Choice>
        <mc:Fallback>
          <p:pic>
            <p:nvPicPr>
              <p:cNvPr id="2061" name="Ink 2060">
                <a:extLst>
                  <a:ext uri="{FF2B5EF4-FFF2-40B4-BE49-F238E27FC236}">
                    <a16:creationId xmlns:a16="http://schemas.microsoft.com/office/drawing/2014/main" id="{070477C5-0410-4E4F-97A1-F84C2465C18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p:cNvPicPr>
              <p:nvPr/>
            </p:nvPicPr>
            <p:blipFill>
              <a:blip r:embed="rId3"/>
              <a:stretch>
                <a:fillRect/>
              </a:stretch>
            </p:blipFill>
            <p:spPr>
              <a:xfrm>
                <a:off x="5737403" y="1956150"/>
                <a:ext cx="36000" cy="32709"/>
              </a:xfrm>
              <a:prstGeom prst="rect">
                <a:avLst/>
              </a:prstGeom>
            </p:spPr>
          </p:pic>
        </mc:Fallback>
      </mc:AlternateContent>
      <p:pic>
        <p:nvPicPr>
          <p:cNvPr id="2050" name="Picture 2" descr="See the source image">
            <a:extLst>
              <a:ext uri="{FF2B5EF4-FFF2-40B4-BE49-F238E27FC236}">
                <a16:creationId xmlns:a16="http://schemas.microsoft.com/office/drawing/2014/main" id="{FC2CE2ED-64D4-7007-9C28-B3F869FC8F23}"/>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5074021" y="1127760"/>
            <a:ext cx="6903720" cy="460248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7064866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0966E39-E6F3-42C0-BBA3-FC088BDAA29C}"/>
              </a:ext>
            </a:extLst>
          </p:cNvPr>
          <p:cNvSpPr/>
          <p:nvPr/>
        </p:nvSpPr>
        <p:spPr>
          <a:xfrm rot="2187253">
            <a:off x="2723207" y="1843825"/>
            <a:ext cx="1087579" cy="44547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Rectangle 2">
            <a:extLst>
              <a:ext uri="{FF2B5EF4-FFF2-40B4-BE49-F238E27FC236}">
                <a16:creationId xmlns:a16="http://schemas.microsoft.com/office/drawing/2014/main" id="{B2548E09-8817-4B64-8CF8-2CF09A0A5F0D}"/>
              </a:ext>
            </a:extLst>
          </p:cNvPr>
          <p:cNvSpPr/>
          <p:nvPr/>
        </p:nvSpPr>
        <p:spPr>
          <a:xfrm rot="19082508">
            <a:off x="2038348" y="4191932"/>
            <a:ext cx="2004646" cy="44547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Rectangle 3">
            <a:extLst>
              <a:ext uri="{FF2B5EF4-FFF2-40B4-BE49-F238E27FC236}">
                <a16:creationId xmlns:a16="http://schemas.microsoft.com/office/drawing/2014/main" id="{1091C63A-C35A-4FA2-8300-95E725E053CE}"/>
              </a:ext>
            </a:extLst>
          </p:cNvPr>
          <p:cNvSpPr/>
          <p:nvPr/>
        </p:nvSpPr>
        <p:spPr>
          <a:xfrm rot="19727023">
            <a:off x="6527396" y="1369092"/>
            <a:ext cx="1992923" cy="36341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Rectangle 4">
            <a:extLst>
              <a:ext uri="{FF2B5EF4-FFF2-40B4-BE49-F238E27FC236}">
                <a16:creationId xmlns:a16="http://schemas.microsoft.com/office/drawing/2014/main" id="{AD46CFE5-2D2E-4743-9D5C-3886560273B0}"/>
              </a:ext>
            </a:extLst>
          </p:cNvPr>
          <p:cNvSpPr/>
          <p:nvPr/>
        </p:nvSpPr>
        <p:spPr>
          <a:xfrm>
            <a:off x="6882644" y="2989385"/>
            <a:ext cx="2589601" cy="360059"/>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Freeform: Shape 6">
            <a:extLst>
              <a:ext uri="{FF2B5EF4-FFF2-40B4-BE49-F238E27FC236}">
                <a16:creationId xmlns:a16="http://schemas.microsoft.com/office/drawing/2014/main" id="{4039F6FA-FF97-4769-A350-DADBCA5E29D0}"/>
              </a:ext>
            </a:extLst>
          </p:cNvPr>
          <p:cNvSpPr/>
          <p:nvPr/>
        </p:nvSpPr>
        <p:spPr>
          <a:xfrm>
            <a:off x="3657600" y="1242646"/>
            <a:ext cx="2215662" cy="1430216"/>
          </a:xfrm>
          <a:custGeom>
            <a:avLst/>
            <a:gdLst>
              <a:gd name="connsiteX0" fmla="*/ 0 w 2215662"/>
              <a:gd name="connsiteY0" fmla="*/ 1430216 h 1430216"/>
              <a:gd name="connsiteX1" fmla="*/ 46892 w 2215662"/>
              <a:gd name="connsiteY1" fmla="*/ 1266092 h 1430216"/>
              <a:gd name="connsiteX2" fmla="*/ 105508 w 2215662"/>
              <a:gd name="connsiteY2" fmla="*/ 1078523 h 1430216"/>
              <a:gd name="connsiteX3" fmla="*/ 152400 w 2215662"/>
              <a:gd name="connsiteY3" fmla="*/ 996462 h 1430216"/>
              <a:gd name="connsiteX4" fmla="*/ 187569 w 2215662"/>
              <a:gd name="connsiteY4" fmla="*/ 914400 h 1430216"/>
              <a:gd name="connsiteX5" fmla="*/ 222738 w 2215662"/>
              <a:gd name="connsiteY5" fmla="*/ 855785 h 1430216"/>
              <a:gd name="connsiteX6" fmla="*/ 269631 w 2215662"/>
              <a:gd name="connsiteY6" fmla="*/ 762000 h 1430216"/>
              <a:gd name="connsiteX7" fmla="*/ 328246 w 2215662"/>
              <a:gd name="connsiteY7" fmla="*/ 679939 h 1430216"/>
              <a:gd name="connsiteX8" fmla="*/ 351692 w 2215662"/>
              <a:gd name="connsiteY8" fmla="*/ 644769 h 1430216"/>
              <a:gd name="connsiteX9" fmla="*/ 422031 w 2215662"/>
              <a:gd name="connsiteY9" fmla="*/ 574431 h 1430216"/>
              <a:gd name="connsiteX10" fmla="*/ 457200 w 2215662"/>
              <a:gd name="connsiteY10" fmla="*/ 539262 h 1430216"/>
              <a:gd name="connsiteX11" fmla="*/ 527538 w 2215662"/>
              <a:gd name="connsiteY11" fmla="*/ 492369 h 1430216"/>
              <a:gd name="connsiteX12" fmla="*/ 550985 w 2215662"/>
              <a:gd name="connsiteY12" fmla="*/ 468923 h 1430216"/>
              <a:gd name="connsiteX13" fmla="*/ 621323 w 2215662"/>
              <a:gd name="connsiteY13" fmla="*/ 422031 h 1430216"/>
              <a:gd name="connsiteX14" fmla="*/ 703385 w 2215662"/>
              <a:gd name="connsiteY14" fmla="*/ 363416 h 1430216"/>
              <a:gd name="connsiteX15" fmla="*/ 797169 w 2215662"/>
              <a:gd name="connsiteY15" fmla="*/ 293077 h 1430216"/>
              <a:gd name="connsiteX16" fmla="*/ 832338 w 2215662"/>
              <a:gd name="connsiteY16" fmla="*/ 281354 h 1430216"/>
              <a:gd name="connsiteX17" fmla="*/ 890954 w 2215662"/>
              <a:gd name="connsiteY17" fmla="*/ 246185 h 1430216"/>
              <a:gd name="connsiteX18" fmla="*/ 961292 w 2215662"/>
              <a:gd name="connsiteY18" fmla="*/ 211016 h 1430216"/>
              <a:gd name="connsiteX19" fmla="*/ 1055077 w 2215662"/>
              <a:gd name="connsiteY19" fmla="*/ 164123 h 1430216"/>
              <a:gd name="connsiteX20" fmla="*/ 1125415 w 2215662"/>
              <a:gd name="connsiteY20" fmla="*/ 128954 h 1430216"/>
              <a:gd name="connsiteX21" fmla="*/ 1160585 w 2215662"/>
              <a:gd name="connsiteY21" fmla="*/ 105508 h 1430216"/>
              <a:gd name="connsiteX22" fmla="*/ 1230923 w 2215662"/>
              <a:gd name="connsiteY22" fmla="*/ 82062 h 1430216"/>
              <a:gd name="connsiteX23" fmla="*/ 1266092 w 2215662"/>
              <a:gd name="connsiteY23" fmla="*/ 58616 h 1430216"/>
              <a:gd name="connsiteX24" fmla="*/ 1336431 w 2215662"/>
              <a:gd name="connsiteY24" fmla="*/ 35169 h 1430216"/>
              <a:gd name="connsiteX25" fmla="*/ 1418492 w 2215662"/>
              <a:gd name="connsiteY25" fmla="*/ 11723 h 1430216"/>
              <a:gd name="connsiteX26" fmla="*/ 1512277 w 2215662"/>
              <a:gd name="connsiteY26" fmla="*/ 0 h 1430216"/>
              <a:gd name="connsiteX27" fmla="*/ 1934308 w 2215662"/>
              <a:gd name="connsiteY27" fmla="*/ 23446 h 1430216"/>
              <a:gd name="connsiteX28" fmla="*/ 2004646 w 2215662"/>
              <a:gd name="connsiteY28" fmla="*/ 46892 h 1430216"/>
              <a:gd name="connsiteX29" fmla="*/ 2051538 w 2215662"/>
              <a:gd name="connsiteY29" fmla="*/ 58616 h 1430216"/>
              <a:gd name="connsiteX30" fmla="*/ 2121877 w 2215662"/>
              <a:gd name="connsiteY30" fmla="*/ 82062 h 1430216"/>
              <a:gd name="connsiteX31" fmla="*/ 2157046 w 2215662"/>
              <a:gd name="connsiteY31" fmla="*/ 93785 h 1430216"/>
              <a:gd name="connsiteX32" fmla="*/ 2215662 w 2215662"/>
              <a:gd name="connsiteY32" fmla="*/ 128954 h 14302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2215662" h="1430216">
                <a:moveTo>
                  <a:pt x="0" y="1430216"/>
                </a:moveTo>
                <a:cubicBezTo>
                  <a:pt x="20683" y="1285436"/>
                  <a:pt x="-4278" y="1409370"/>
                  <a:pt x="46892" y="1266092"/>
                </a:cubicBezTo>
                <a:cubicBezTo>
                  <a:pt x="79226" y="1175556"/>
                  <a:pt x="63031" y="1175612"/>
                  <a:pt x="105508" y="1078523"/>
                </a:cubicBezTo>
                <a:cubicBezTo>
                  <a:pt x="118136" y="1049660"/>
                  <a:pt x="138311" y="1024641"/>
                  <a:pt x="152400" y="996462"/>
                </a:cubicBezTo>
                <a:cubicBezTo>
                  <a:pt x="165709" y="969844"/>
                  <a:pt x="174260" y="941018"/>
                  <a:pt x="187569" y="914400"/>
                </a:cubicBezTo>
                <a:cubicBezTo>
                  <a:pt x="197759" y="894020"/>
                  <a:pt x="211935" y="875847"/>
                  <a:pt x="222738" y="855785"/>
                </a:cubicBezTo>
                <a:cubicBezTo>
                  <a:pt x="239309" y="825011"/>
                  <a:pt x="250243" y="791082"/>
                  <a:pt x="269631" y="762000"/>
                </a:cubicBezTo>
                <a:cubicBezTo>
                  <a:pt x="324895" y="679104"/>
                  <a:pt x="255529" y="781744"/>
                  <a:pt x="328246" y="679939"/>
                </a:cubicBezTo>
                <a:cubicBezTo>
                  <a:pt x="336435" y="668474"/>
                  <a:pt x="342331" y="655300"/>
                  <a:pt x="351692" y="644769"/>
                </a:cubicBezTo>
                <a:cubicBezTo>
                  <a:pt x="373721" y="619986"/>
                  <a:pt x="398585" y="597877"/>
                  <a:pt x="422031" y="574431"/>
                </a:cubicBezTo>
                <a:cubicBezTo>
                  <a:pt x="433754" y="562708"/>
                  <a:pt x="443406" y="548458"/>
                  <a:pt x="457200" y="539262"/>
                </a:cubicBezTo>
                <a:cubicBezTo>
                  <a:pt x="480646" y="523631"/>
                  <a:pt x="507612" y="512294"/>
                  <a:pt x="527538" y="492369"/>
                </a:cubicBezTo>
                <a:cubicBezTo>
                  <a:pt x="535354" y="484554"/>
                  <a:pt x="542143" y="475555"/>
                  <a:pt x="550985" y="468923"/>
                </a:cubicBezTo>
                <a:cubicBezTo>
                  <a:pt x="573528" y="452016"/>
                  <a:pt x="601398" y="441956"/>
                  <a:pt x="621323" y="422031"/>
                </a:cubicBezTo>
                <a:cubicBezTo>
                  <a:pt x="668849" y="374505"/>
                  <a:pt x="641663" y="394276"/>
                  <a:pt x="703385" y="363416"/>
                </a:cubicBezTo>
                <a:cubicBezTo>
                  <a:pt x="731159" y="335641"/>
                  <a:pt x="757399" y="306334"/>
                  <a:pt x="797169" y="293077"/>
                </a:cubicBezTo>
                <a:lnTo>
                  <a:pt x="832338" y="281354"/>
                </a:lnTo>
                <a:cubicBezTo>
                  <a:pt x="878136" y="235558"/>
                  <a:pt x="830080" y="276622"/>
                  <a:pt x="890954" y="246185"/>
                </a:cubicBezTo>
                <a:cubicBezTo>
                  <a:pt x="981856" y="200734"/>
                  <a:pt x="872894" y="240482"/>
                  <a:pt x="961292" y="211016"/>
                </a:cubicBezTo>
                <a:cubicBezTo>
                  <a:pt x="1038356" y="133949"/>
                  <a:pt x="893437" y="271883"/>
                  <a:pt x="1055077" y="164123"/>
                </a:cubicBezTo>
                <a:cubicBezTo>
                  <a:pt x="1155862" y="96933"/>
                  <a:pt x="1028349" y="177487"/>
                  <a:pt x="1125415" y="128954"/>
                </a:cubicBezTo>
                <a:cubicBezTo>
                  <a:pt x="1138017" y="122653"/>
                  <a:pt x="1147710" y="111230"/>
                  <a:pt x="1160585" y="105508"/>
                </a:cubicBezTo>
                <a:cubicBezTo>
                  <a:pt x="1183169" y="95471"/>
                  <a:pt x="1210359" y="95771"/>
                  <a:pt x="1230923" y="82062"/>
                </a:cubicBezTo>
                <a:cubicBezTo>
                  <a:pt x="1242646" y="74247"/>
                  <a:pt x="1253217" y="64338"/>
                  <a:pt x="1266092" y="58616"/>
                </a:cubicBezTo>
                <a:cubicBezTo>
                  <a:pt x="1288677" y="48578"/>
                  <a:pt x="1312985" y="42985"/>
                  <a:pt x="1336431" y="35169"/>
                </a:cubicBezTo>
                <a:cubicBezTo>
                  <a:pt x="1364304" y="25878"/>
                  <a:pt x="1389054" y="16629"/>
                  <a:pt x="1418492" y="11723"/>
                </a:cubicBezTo>
                <a:cubicBezTo>
                  <a:pt x="1449568" y="6544"/>
                  <a:pt x="1481015" y="3908"/>
                  <a:pt x="1512277" y="0"/>
                </a:cubicBezTo>
                <a:cubicBezTo>
                  <a:pt x="1520275" y="286"/>
                  <a:pt x="1833096" y="1758"/>
                  <a:pt x="1934308" y="23446"/>
                </a:cubicBezTo>
                <a:cubicBezTo>
                  <a:pt x="1958474" y="28624"/>
                  <a:pt x="1980670" y="40897"/>
                  <a:pt x="2004646" y="46892"/>
                </a:cubicBezTo>
                <a:cubicBezTo>
                  <a:pt x="2020277" y="50800"/>
                  <a:pt x="2036106" y="53986"/>
                  <a:pt x="2051538" y="58616"/>
                </a:cubicBezTo>
                <a:cubicBezTo>
                  <a:pt x="2075210" y="65718"/>
                  <a:pt x="2098431" y="74247"/>
                  <a:pt x="2121877" y="82062"/>
                </a:cubicBezTo>
                <a:lnTo>
                  <a:pt x="2157046" y="93785"/>
                </a:lnTo>
                <a:cubicBezTo>
                  <a:pt x="2173712" y="143783"/>
                  <a:pt x="2156412" y="128954"/>
                  <a:pt x="2215662" y="128954"/>
                </a:cubicBezTo>
              </a:path>
            </a:pathLst>
          </a:cu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Freeform: Shape 7">
            <a:extLst>
              <a:ext uri="{FF2B5EF4-FFF2-40B4-BE49-F238E27FC236}">
                <a16:creationId xmlns:a16="http://schemas.microsoft.com/office/drawing/2014/main" id="{E54E2297-49F8-4E93-9BEC-A69F615DFD29}"/>
              </a:ext>
            </a:extLst>
          </p:cNvPr>
          <p:cNvSpPr/>
          <p:nvPr/>
        </p:nvSpPr>
        <p:spPr>
          <a:xfrm>
            <a:off x="5838092" y="1348154"/>
            <a:ext cx="762000" cy="527538"/>
          </a:xfrm>
          <a:custGeom>
            <a:avLst/>
            <a:gdLst>
              <a:gd name="connsiteX0" fmla="*/ 0 w 762000"/>
              <a:gd name="connsiteY0" fmla="*/ 0 h 527538"/>
              <a:gd name="connsiteX1" fmla="*/ 58616 w 762000"/>
              <a:gd name="connsiteY1" fmla="*/ 35169 h 527538"/>
              <a:gd name="connsiteX2" fmla="*/ 93785 w 762000"/>
              <a:gd name="connsiteY2" fmla="*/ 46892 h 527538"/>
              <a:gd name="connsiteX3" fmla="*/ 128954 w 762000"/>
              <a:gd name="connsiteY3" fmla="*/ 70338 h 527538"/>
              <a:gd name="connsiteX4" fmla="*/ 199293 w 762000"/>
              <a:gd name="connsiteY4" fmla="*/ 93784 h 527538"/>
              <a:gd name="connsiteX5" fmla="*/ 234462 w 762000"/>
              <a:gd name="connsiteY5" fmla="*/ 105508 h 527538"/>
              <a:gd name="connsiteX6" fmla="*/ 304800 w 762000"/>
              <a:gd name="connsiteY6" fmla="*/ 128954 h 527538"/>
              <a:gd name="connsiteX7" fmla="*/ 339970 w 762000"/>
              <a:gd name="connsiteY7" fmla="*/ 140677 h 527538"/>
              <a:gd name="connsiteX8" fmla="*/ 445477 w 762000"/>
              <a:gd name="connsiteY8" fmla="*/ 211015 h 527538"/>
              <a:gd name="connsiteX9" fmla="*/ 480646 w 762000"/>
              <a:gd name="connsiteY9" fmla="*/ 234461 h 527538"/>
              <a:gd name="connsiteX10" fmla="*/ 539262 w 762000"/>
              <a:gd name="connsiteY10" fmla="*/ 281354 h 527538"/>
              <a:gd name="connsiteX11" fmla="*/ 597877 w 762000"/>
              <a:gd name="connsiteY11" fmla="*/ 328246 h 527538"/>
              <a:gd name="connsiteX12" fmla="*/ 656493 w 762000"/>
              <a:gd name="connsiteY12" fmla="*/ 375138 h 527538"/>
              <a:gd name="connsiteX13" fmla="*/ 726831 w 762000"/>
              <a:gd name="connsiteY13" fmla="*/ 480646 h 527538"/>
              <a:gd name="connsiteX14" fmla="*/ 762000 w 762000"/>
              <a:gd name="connsiteY14" fmla="*/ 527538 h 5275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762000" h="527538">
                <a:moveTo>
                  <a:pt x="0" y="0"/>
                </a:moveTo>
                <a:cubicBezTo>
                  <a:pt x="19539" y="11723"/>
                  <a:pt x="38236" y="24979"/>
                  <a:pt x="58616" y="35169"/>
                </a:cubicBezTo>
                <a:cubicBezTo>
                  <a:pt x="69669" y="40695"/>
                  <a:pt x="82732" y="41366"/>
                  <a:pt x="93785" y="46892"/>
                </a:cubicBezTo>
                <a:cubicBezTo>
                  <a:pt x="106387" y="53193"/>
                  <a:pt x="116079" y="64616"/>
                  <a:pt x="128954" y="70338"/>
                </a:cubicBezTo>
                <a:cubicBezTo>
                  <a:pt x="151538" y="80375"/>
                  <a:pt x="175847" y="85968"/>
                  <a:pt x="199293" y="93784"/>
                </a:cubicBezTo>
                <a:lnTo>
                  <a:pt x="234462" y="105508"/>
                </a:lnTo>
                <a:lnTo>
                  <a:pt x="304800" y="128954"/>
                </a:lnTo>
                <a:lnTo>
                  <a:pt x="339970" y="140677"/>
                </a:lnTo>
                <a:lnTo>
                  <a:pt x="445477" y="211015"/>
                </a:lnTo>
                <a:cubicBezTo>
                  <a:pt x="457200" y="218830"/>
                  <a:pt x="470683" y="224498"/>
                  <a:pt x="480646" y="234461"/>
                </a:cubicBezTo>
                <a:cubicBezTo>
                  <a:pt x="514056" y="267871"/>
                  <a:pt x="494896" y="251777"/>
                  <a:pt x="539262" y="281354"/>
                </a:cubicBezTo>
                <a:cubicBezTo>
                  <a:pt x="606455" y="382143"/>
                  <a:pt x="516985" y="263532"/>
                  <a:pt x="597877" y="328246"/>
                </a:cubicBezTo>
                <a:cubicBezTo>
                  <a:pt x="673628" y="388847"/>
                  <a:pt x="568093" y="345672"/>
                  <a:pt x="656493" y="375138"/>
                </a:cubicBezTo>
                <a:lnTo>
                  <a:pt x="726831" y="480646"/>
                </a:lnTo>
                <a:cubicBezTo>
                  <a:pt x="753342" y="520413"/>
                  <a:pt x="740314" y="505852"/>
                  <a:pt x="762000" y="527538"/>
                </a:cubicBezTo>
              </a:path>
            </a:pathLst>
          </a:cu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Freeform: Shape 8">
            <a:extLst>
              <a:ext uri="{FF2B5EF4-FFF2-40B4-BE49-F238E27FC236}">
                <a16:creationId xmlns:a16="http://schemas.microsoft.com/office/drawing/2014/main" id="{34E45354-80A3-4551-819E-95AF576AF6CD}"/>
              </a:ext>
            </a:extLst>
          </p:cNvPr>
          <p:cNvSpPr/>
          <p:nvPr/>
        </p:nvSpPr>
        <p:spPr>
          <a:xfrm>
            <a:off x="3887955" y="3329129"/>
            <a:ext cx="2967402" cy="1266092"/>
          </a:xfrm>
          <a:custGeom>
            <a:avLst/>
            <a:gdLst>
              <a:gd name="connsiteX0" fmla="*/ 0 w 2967402"/>
              <a:gd name="connsiteY0" fmla="*/ 574431 h 1266092"/>
              <a:gd name="connsiteX1" fmla="*/ 117231 w 2967402"/>
              <a:gd name="connsiteY1" fmla="*/ 691662 h 1266092"/>
              <a:gd name="connsiteX2" fmla="*/ 164123 w 2967402"/>
              <a:gd name="connsiteY2" fmla="*/ 750277 h 1266092"/>
              <a:gd name="connsiteX3" fmla="*/ 222738 w 2967402"/>
              <a:gd name="connsiteY3" fmla="*/ 785446 h 1266092"/>
              <a:gd name="connsiteX4" fmla="*/ 293077 w 2967402"/>
              <a:gd name="connsiteY4" fmla="*/ 832339 h 1266092"/>
              <a:gd name="connsiteX5" fmla="*/ 328246 w 2967402"/>
              <a:gd name="connsiteY5" fmla="*/ 879231 h 1266092"/>
              <a:gd name="connsiteX6" fmla="*/ 386861 w 2967402"/>
              <a:gd name="connsiteY6" fmla="*/ 902677 h 1266092"/>
              <a:gd name="connsiteX7" fmla="*/ 480646 w 2967402"/>
              <a:gd name="connsiteY7" fmla="*/ 949569 h 1266092"/>
              <a:gd name="connsiteX8" fmla="*/ 515815 w 2967402"/>
              <a:gd name="connsiteY8" fmla="*/ 984739 h 1266092"/>
              <a:gd name="connsiteX9" fmla="*/ 574431 w 2967402"/>
              <a:gd name="connsiteY9" fmla="*/ 1008185 h 1266092"/>
              <a:gd name="connsiteX10" fmla="*/ 668215 w 2967402"/>
              <a:gd name="connsiteY10" fmla="*/ 1043354 h 1266092"/>
              <a:gd name="connsiteX11" fmla="*/ 715108 w 2967402"/>
              <a:gd name="connsiteY11" fmla="*/ 1066800 h 1266092"/>
              <a:gd name="connsiteX12" fmla="*/ 773723 w 2967402"/>
              <a:gd name="connsiteY12" fmla="*/ 1090246 h 1266092"/>
              <a:gd name="connsiteX13" fmla="*/ 820615 w 2967402"/>
              <a:gd name="connsiteY13" fmla="*/ 1113692 h 1266092"/>
              <a:gd name="connsiteX14" fmla="*/ 937846 w 2967402"/>
              <a:gd name="connsiteY14" fmla="*/ 1137139 h 1266092"/>
              <a:gd name="connsiteX15" fmla="*/ 1066800 w 2967402"/>
              <a:gd name="connsiteY15" fmla="*/ 1184031 h 1266092"/>
              <a:gd name="connsiteX16" fmla="*/ 1125415 w 2967402"/>
              <a:gd name="connsiteY16" fmla="*/ 1195754 h 1266092"/>
              <a:gd name="connsiteX17" fmla="*/ 1172308 w 2967402"/>
              <a:gd name="connsiteY17" fmla="*/ 1207477 h 1266092"/>
              <a:gd name="connsiteX18" fmla="*/ 1207477 w 2967402"/>
              <a:gd name="connsiteY18" fmla="*/ 1219200 h 1266092"/>
              <a:gd name="connsiteX19" fmla="*/ 1301261 w 2967402"/>
              <a:gd name="connsiteY19" fmla="*/ 1230923 h 1266092"/>
              <a:gd name="connsiteX20" fmla="*/ 1336431 w 2967402"/>
              <a:gd name="connsiteY20" fmla="*/ 1242646 h 1266092"/>
              <a:gd name="connsiteX21" fmla="*/ 1535723 w 2967402"/>
              <a:gd name="connsiteY21" fmla="*/ 1266092 h 1266092"/>
              <a:gd name="connsiteX22" fmla="*/ 2028092 w 2967402"/>
              <a:gd name="connsiteY22" fmla="*/ 1254369 h 1266092"/>
              <a:gd name="connsiteX23" fmla="*/ 2098431 w 2967402"/>
              <a:gd name="connsiteY23" fmla="*/ 1242646 h 1266092"/>
              <a:gd name="connsiteX24" fmla="*/ 2145323 w 2967402"/>
              <a:gd name="connsiteY24" fmla="*/ 1230923 h 1266092"/>
              <a:gd name="connsiteX25" fmla="*/ 2309446 w 2967402"/>
              <a:gd name="connsiteY25" fmla="*/ 1160585 h 1266092"/>
              <a:gd name="connsiteX26" fmla="*/ 2356338 w 2967402"/>
              <a:gd name="connsiteY26" fmla="*/ 1125415 h 1266092"/>
              <a:gd name="connsiteX27" fmla="*/ 2391508 w 2967402"/>
              <a:gd name="connsiteY27" fmla="*/ 1113692 h 1266092"/>
              <a:gd name="connsiteX28" fmla="*/ 2450123 w 2967402"/>
              <a:gd name="connsiteY28" fmla="*/ 1078523 h 1266092"/>
              <a:gd name="connsiteX29" fmla="*/ 2543908 w 2967402"/>
              <a:gd name="connsiteY29" fmla="*/ 1019908 h 1266092"/>
              <a:gd name="connsiteX30" fmla="*/ 2614246 w 2967402"/>
              <a:gd name="connsiteY30" fmla="*/ 961292 h 1266092"/>
              <a:gd name="connsiteX31" fmla="*/ 2637692 w 2967402"/>
              <a:gd name="connsiteY31" fmla="*/ 926123 h 1266092"/>
              <a:gd name="connsiteX32" fmla="*/ 2743200 w 2967402"/>
              <a:gd name="connsiteY32" fmla="*/ 832339 h 1266092"/>
              <a:gd name="connsiteX33" fmla="*/ 2778369 w 2967402"/>
              <a:gd name="connsiteY33" fmla="*/ 785446 h 1266092"/>
              <a:gd name="connsiteX34" fmla="*/ 2848708 w 2967402"/>
              <a:gd name="connsiteY34" fmla="*/ 691662 h 1266092"/>
              <a:gd name="connsiteX35" fmla="*/ 2895600 w 2967402"/>
              <a:gd name="connsiteY35" fmla="*/ 586154 h 1266092"/>
              <a:gd name="connsiteX36" fmla="*/ 2907323 w 2967402"/>
              <a:gd name="connsiteY36" fmla="*/ 539262 h 1266092"/>
              <a:gd name="connsiteX37" fmla="*/ 2919046 w 2967402"/>
              <a:gd name="connsiteY37" fmla="*/ 504092 h 1266092"/>
              <a:gd name="connsiteX38" fmla="*/ 2942492 w 2967402"/>
              <a:gd name="connsiteY38" fmla="*/ 410308 h 1266092"/>
              <a:gd name="connsiteX39" fmla="*/ 2965938 w 2967402"/>
              <a:gd name="connsiteY39" fmla="*/ 316523 h 1266092"/>
              <a:gd name="connsiteX40" fmla="*/ 2965938 w 2967402"/>
              <a:gd name="connsiteY40" fmla="*/ 0 h 12660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Lst>
            <a:rect l="l" t="t" r="r" b="b"/>
            <a:pathLst>
              <a:path w="2967402" h="1266092">
                <a:moveTo>
                  <a:pt x="0" y="574431"/>
                </a:moveTo>
                <a:cubicBezTo>
                  <a:pt x="175196" y="784667"/>
                  <a:pt x="-47664" y="526767"/>
                  <a:pt x="117231" y="691662"/>
                </a:cubicBezTo>
                <a:cubicBezTo>
                  <a:pt x="134924" y="709355"/>
                  <a:pt x="145422" y="733654"/>
                  <a:pt x="164123" y="750277"/>
                </a:cubicBezTo>
                <a:cubicBezTo>
                  <a:pt x="181153" y="765415"/>
                  <a:pt x="203515" y="773213"/>
                  <a:pt x="222738" y="785446"/>
                </a:cubicBezTo>
                <a:cubicBezTo>
                  <a:pt x="246512" y="800575"/>
                  <a:pt x="272016" y="813618"/>
                  <a:pt x="293077" y="832339"/>
                </a:cubicBezTo>
                <a:cubicBezTo>
                  <a:pt x="307680" y="845320"/>
                  <a:pt x="312615" y="867508"/>
                  <a:pt x="328246" y="879231"/>
                </a:cubicBezTo>
                <a:cubicBezTo>
                  <a:pt x="345081" y="891857"/>
                  <a:pt x="368039" y="893266"/>
                  <a:pt x="386861" y="902677"/>
                </a:cubicBezTo>
                <a:cubicBezTo>
                  <a:pt x="527337" y="972914"/>
                  <a:pt x="277821" y="868439"/>
                  <a:pt x="480646" y="949569"/>
                </a:cubicBezTo>
                <a:cubicBezTo>
                  <a:pt x="492369" y="961292"/>
                  <a:pt x="501756" y="975952"/>
                  <a:pt x="515815" y="984739"/>
                </a:cubicBezTo>
                <a:cubicBezTo>
                  <a:pt x="533660" y="995892"/>
                  <a:pt x="554727" y="1000796"/>
                  <a:pt x="574431" y="1008185"/>
                </a:cubicBezTo>
                <a:cubicBezTo>
                  <a:pt x="636302" y="1031386"/>
                  <a:pt x="586652" y="1007104"/>
                  <a:pt x="668215" y="1043354"/>
                </a:cubicBezTo>
                <a:cubicBezTo>
                  <a:pt x="684185" y="1050452"/>
                  <a:pt x="699138" y="1059702"/>
                  <a:pt x="715108" y="1066800"/>
                </a:cubicBezTo>
                <a:cubicBezTo>
                  <a:pt x="734338" y="1075346"/>
                  <a:pt x="754493" y="1081699"/>
                  <a:pt x="773723" y="1090246"/>
                </a:cubicBezTo>
                <a:cubicBezTo>
                  <a:pt x="789692" y="1097344"/>
                  <a:pt x="803812" y="1108891"/>
                  <a:pt x="820615" y="1113692"/>
                </a:cubicBezTo>
                <a:cubicBezTo>
                  <a:pt x="858933" y="1124640"/>
                  <a:pt x="900845" y="1122339"/>
                  <a:pt x="937846" y="1137139"/>
                </a:cubicBezTo>
                <a:cubicBezTo>
                  <a:pt x="968150" y="1149261"/>
                  <a:pt x="1036697" y="1178010"/>
                  <a:pt x="1066800" y="1184031"/>
                </a:cubicBezTo>
                <a:cubicBezTo>
                  <a:pt x="1086338" y="1187939"/>
                  <a:pt x="1105964" y="1191432"/>
                  <a:pt x="1125415" y="1195754"/>
                </a:cubicBezTo>
                <a:cubicBezTo>
                  <a:pt x="1141143" y="1199249"/>
                  <a:pt x="1156816" y="1203051"/>
                  <a:pt x="1172308" y="1207477"/>
                </a:cubicBezTo>
                <a:cubicBezTo>
                  <a:pt x="1184190" y="1210872"/>
                  <a:pt x="1195319" y="1216989"/>
                  <a:pt x="1207477" y="1219200"/>
                </a:cubicBezTo>
                <a:cubicBezTo>
                  <a:pt x="1238473" y="1224836"/>
                  <a:pt x="1270000" y="1227015"/>
                  <a:pt x="1301261" y="1230923"/>
                </a:cubicBezTo>
                <a:cubicBezTo>
                  <a:pt x="1312984" y="1234831"/>
                  <a:pt x="1324368" y="1239965"/>
                  <a:pt x="1336431" y="1242646"/>
                </a:cubicBezTo>
                <a:cubicBezTo>
                  <a:pt x="1401574" y="1257122"/>
                  <a:pt x="1469840" y="1260103"/>
                  <a:pt x="1535723" y="1266092"/>
                </a:cubicBezTo>
                <a:lnTo>
                  <a:pt x="2028092" y="1254369"/>
                </a:lnTo>
                <a:cubicBezTo>
                  <a:pt x="2051841" y="1253379"/>
                  <a:pt x="2075123" y="1247308"/>
                  <a:pt x="2098431" y="1242646"/>
                </a:cubicBezTo>
                <a:cubicBezTo>
                  <a:pt x="2114230" y="1239486"/>
                  <a:pt x="2129891" y="1235553"/>
                  <a:pt x="2145323" y="1230923"/>
                </a:cubicBezTo>
                <a:cubicBezTo>
                  <a:pt x="2195625" y="1215832"/>
                  <a:pt x="2268785" y="1191082"/>
                  <a:pt x="2309446" y="1160585"/>
                </a:cubicBezTo>
                <a:cubicBezTo>
                  <a:pt x="2325077" y="1148862"/>
                  <a:pt x="2339374" y="1135109"/>
                  <a:pt x="2356338" y="1125415"/>
                </a:cubicBezTo>
                <a:cubicBezTo>
                  <a:pt x="2367067" y="1119284"/>
                  <a:pt x="2380455" y="1119218"/>
                  <a:pt x="2391508" y="1113692"/>
                </a:cubicBezTo>
                <a:cubicBezTo>
                  <a:pt x="2411888" y="1103502"/>
                  <a:pt x="2431164" y="1091162"/>
                  <a:pt x="2450123" y="1078523"/>
                </a:cubicBezTo>
                <a:cubicBezTo>
                  <a:pt x="2541430" y="1017652"/>
                  <a:pt x="2452317" y="1065702"/>
                  <a:pt x="2543908" y="1019908"/>
                </a:cubicBezTo>
                <a:cubicBezTo>
                  <a:pt x="2601030" y="934225"/>
                  <a:pt x="2525005" y="1035660"/>
                  <a:pt x="2614246" y="961292"/>
                </a:cubicBezTo>
                <a:cubicBezTo>
                  <a:pt x="2625070" y="952272"/>
                  <a:pt x="2628332" y="936653"/>
                  <a:pt x="2637692" y="926123"/>
                </a:cubicBezTo>
                <a:cubicBezTo>
                  <a:pt x="2696092" y="860423"/>
                  <a:pt x="2689748" y="867974"/>
                  <a:pt x="2743200" y="832339"/>
                </a:cubicBezTo>
                <a:cubicBezTo>
                  <a:pt x="2754923" y="816708"/>
                  <a:pt x="2767164" y="801453"/>
                  <a:pt x="2778369" y="785446"/>
                </a:cubicBezTo>
                <a:cubicBezTo>
                  <a:pt x="2840227" y="697077"/>
                  <a:pt x="2801870" y="738498"/>
                  <a:pt x="2848708" y="691662"/>
                </a:cubicBezTo>
                <a:cubicBezTo>
                  <a:pt x="2876609" y="607957"/>
                  <a:pt x="2858445" y="641887"/>
                  <a:pt x="2895600" y="586154"/>
                </a:cubicBezTo>
                <a:cubicBezTo>
                  <a:pt x="2899508" y="570523"/>
                  <a:pt x="2902897" y="554754"/>
                  <a:pt x="2907323" y="539262"/>
                </a:cubicBezTo>
                <a:cubicBezTo>
                  <a:pt x="2910718" y="527380"/>
                  <a:pt x="2915795" y="516014"/>
                  <a:pt x="2919046" y="504092"/>
                </a:cubicBezTo>
                <a:cubicBezTo>
                  <a:pt x="2927524" y="473004"/>
                  <a:pt x="2932302" y="440878"/>
                  <a:pt x="2942492" y="410308"/>
                </a:cubicBezTo>
                <a:cubicBezTo>
                  <a:pt x="2952348" y="380740"/>
                  <a:pt x="2964962" y="347744"/>
                  <a:pt x="2965938" y="316523"/>
                </a:cubicBezTo>
                <a:cubicBezTo>
                  <a:pt x="2969233" y="211067"/>
                  <a:pt x="2965938" y="105508"/>
                  <a:pt x="2965938" y="0"/>
                </a:cubicBezTo>
              </a:path>
            </a:pathLst>
          </a:cu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Freeform: Shape 9">
            <a:extLst>
              <a:ext uri="{FF2B5EF4-FFF2-40B4-BE49-F238E27FC236}">
                <a16:creationId xmlns:a16="http://schemas.microsoft.com/office/drawing/2014/main" id="{07D4A933-B0EE-4A3C-A070-095D9EE04188}"/>
              </a:ext>
            </a:extLst>
          </p:cNvPr>
          <p:cNvSpPr/>
          <p:nvPr/>
        </p:nvSpPr>
        <p:spPr>
          <a:xfrm>
            <a:off x="6752492" y="2250831"/>
            <a:ext cx="130152" cy="738554"/>
          </a:xfrm>
          <a:custGeom>
            <a:avLst/>
            <a:gdLst>
              <a:gd name="connsiteX0" fmla="*/ 0 w 130152"/>
              <a:gd name="connsiteY0" fmla="*/ 0 h 738554"/>
              <a:gd name="connsiteX1" fmla="*/ 35170 w 130152"/>
              <a:gd name="connsiteY1" fmla="*/ 93784 h 738554"/>
              <a:gd name="connsiteX2" fmla="*/ 58616 w 130152"/>
              <a:gd name="connsiteY2" fmla="*/ 175846 h 738554"/>
              <a:gd name="connsiteX3" fmla="*/ 70339 w 130152"/>
              <a:gd name="connsiteY3" fmla="*/ 257907 h 738554"/>
              <a:gd name="connsiteX4" fmla="*/ 82062 w 130152"/>
              <a:gd name="connsiteY4" fmla="*/ 304800 h 738554"/>
              <a:gd name="connsiteX5" fmla="*/ 93785 w 130152"/>
              <a:gd name="connsiteY5" fmla="*/ 398584 h 738554"/>
              <a:gd name="connsiteX6" fmla="*/ 105508 w 130152"/>
              <a:gd name="connsiteY6" fmla="*/ 480646 h 738554"/>
              <a:gd name="connsiteX7" fmla="*/ 117231 w 130152"/>
              <a:gd name="connsiteY7" fmla="*/ 586154 h 738554"/>
              <a:gd name="connsiteX8" fmla="*/ 128954 w 130152"/>
              <a:gd name="connsiteY8" fmla="*/ 633046 h 738554"/>
              <a:gd name="connsiteX9" fmla="*/ 128954 w 130152"/>
              <a:gd name="connsiteY9" fmla="*/ 738554 h 7385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30152" h="738554">
                <a:moveTo>
                  <a:pt x="0" y="0"/>
                </a:moveTo>
                <a:cubicBezTo>
                  <a:pt x="12380" y="30950"/>
                  <a:pt x="25984" y="61635"/>
                  <a:pt x="35170" y="93784"/>
                </a:cubicBezTo>
                <a:cubicBezTo>
                  <a:pt x="64619" y="196852"/>
                  <a:pt x="30502" y="91503"/>
                  <a:pt x="58616" y="175846"/>
                </a:cubicBezTo>
                <a:cubicBezTo>
                  <a:pt x="62524" y="203200"/>
                  <a:pt x="65396" y="230721"/>
                  <a:pt x="70339" y="257907"/>
                </a:cubicBezTo>
                <a:cubicBezTo>
                  <a:pt x="73221" y="273759"/>
                  <a:pt x="79413" y="288907"/>
                  <a:pt x="82062" y="304800"/>
                </a:cubicBezTo>
                <a:cubicBezTo>
                  <a:pt x="87241" y="335876"/>
                  <a:pt x="89621" y="367356"/>
                  <a:pt x="93785" y="398584"/>
                </a:cubicBezTo>
                <a:cubicBezTo>
                  <a:pt x="97437" y="425973"/>
                  <a:pt x="102081" y="453228"/>
                  <a:pt x="105508" y="480646"/>
                </a:cubicBezTo>
                <a:cubicBezTo>
                  <a:pt x="109897" y="515759"/>
                  <a:pt x="111850" y="551180"/>
                  <a:pt x="117231" y="586154"/>
                </a:cubicBezTo>
                <a:cubicBezTo>
                  <a:pt x="119681" y="602078"/>
                  <a:pt x="127718" y="616982"/>
                  <a:pt x="128954" y="633046"/>
                </a:cubicBezTo>
                <a:cubicBezTo>
                  <a:pt x="131651" y="668112"/>
                  <a:pt x="128954" y="703385"/>
                  <a:pt x="128954" y="738554"/>
                </a:cubicBezTo>
              </a:path>
            </a:pathLst>
          </a:cu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Freeform: Shape 10">
            <a:extLst>
              <a:ext uri="{FF2B5EF4-FFF2-40B4-BE49-F238E27FC236}">
                <a16:creationId xmlns:a16="http://schemas.microsoft.com/office/drawing/2014/main" id="{90DD55A4-8F18-4789-AB78-594B3D17A396}"/>
              </a:ext>
            </a:extLst>
          </p:cNvPr>
          <p:cNvSpPr/>
          <p:nvPr/>
        </p:nvSpPr>
        <p:spPr>
          <a:xfrm>
            <a:off x="3575538" y="3223846"/>
            <a:ext cx="46893" cy="351692"/>
          </a:xfrm>
          <a:custGeom>
            <a:avLst/>
            <a:gdLst>
              <a:gd name="connsiteX0" fmla="*/ 0 w 46893"/>
              <a:gd name="connsiteY0" fmla="*/ 0 h 351692"/>
              <a:gd name="connsiteX1" fmla="*/ 35170 w 46893"/>
              <a:gd name="connsiteY1" fmla="*/ 328246 h 351692"/>
              <a:gd name="connsiteX2" fmla="*/ 46893 w 46893"/>
              <a:gd name="connsiteY2" fmla="*/ 351692 h 351692"/>
            </a:gdLst>
            <a:ahLst/>
            <a:cxnLst>
              <a:cxn ang="0">
                <a:pos x="connsiteX0" y="connsiteY0"/>
              </a:cxn>
              <a:cxn ang="0">
                <a:pos x="connsiteX1" y="connsiteY1"/>
              </a:cxn>
              <a:cxn ang="0">
                <a:pos x="connsiteX2" y="connsiteY2"/>
              </a:cxn>
            </a:cxnLst>
            <a:rect l="l" t="t" r="r" b="b"/>
            <a:pathLst>
              <a:path w="46893" h="351692">
                <a:moveTo>
                  <a:pt x="0" y="0"/>
                </a:moveTo>
                <a:cubicBezTo>
                  <a:pt x="1885" y="37699"/>
                  <a:pt x="-2541" y="252825"/>
                  <a:pt x="35170" y="328246"/>
                </a:cubicBezTo>
                <a:lnTo>
                  <a:pt x="46893" y="351692"/>
                </a:lnTo>
              </a:path>
            </a:pathLst>
          </a:cu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Rectangle 11">
            <a:extLst>
              <a:ext uri="{FF2B5EF4-FFF2-40B4-BE49-F238E27FC236}">
                <a16:creationId xmlns:a16="http://schemas.microsoft.com/office/drawing/2014/main" id="{CD7BC823-C42E-47CC-A1C8-9BD28F24B1C3}"/>
              </a:ext>
            </a:extLst>
          </p:cNvPr>
          <p:cNvSpPr/>
          <p:nvPr/>
        </p:nvSpPr>
        <p:spPr>
          <a:xfrm rot="18461506" flipH="1" flipV="1">
            <a:off x="4158929" y="594926"/>
            <a:ext cx="358827" cy="998852"/>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Rectangle 12">
            <a:extLst>
              <a:ext uri="{FF2B5EF4-FFF2-40B4-BE49-F238E27FC236}">
                <a16:creationId xmlns:a16="http://schemas.microsoft.com/office/drawing/2014/main" id="{5A866727-F423-4C0A-820F-C242385B0195}"/>
              </a:ext>
            </a:extLst>
          </p:cNvPr>
          <p:cNvSpPr/>
          <p:nvPr/>
        </p:nvSpPr>
        <p:spPr>
          <a:xfrm rot="19572341">
            <a:off x="4518600" y="344499"/>
            <a:ext cx="339002" cy="1022659"/>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Rectangle 13">
            <a:extLst>
              <a:ext uri="{FF2B5EF4-FFF2-40B4-BE49-F238E27FC236}">
                <a16:creationId xmlns:a16="http://schemas.microsoft.com/office/drawing/2014/main" id="{2668A695-1CE2-41F7-AE49-A3D9AA35402F}"/>
              </a:ext>
            </a:extLst>
          </p:cNvPr>
          <p:cNvSpPr/>
          <p:nvPr/>
        </p:nvSpPr>
        <p:spPr>
          <a:xfrm rot="5078082" flipH="1" flipV="1">
            <a:off x="4621916" y="546229"/>
            <a:ext cx="1006282" cy="390941"/>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5" name="Freeform: Shape 14">
            <a:extLst>
              <a:ext uri="{FF2B5EF4-FFF2-40B4-BE49-F238E27FC236}">
                <a16:creationId xmlns:a16="http://schemas.microsoft.com/office/drawing/2014/main" id="{81595C8F-2622-44EE-B3AC-EA5AF2BC15B3}"/>
              </a:ext>
            </a:extLst>
          </p:cNvPr>
          <p:cNvSpPr/>
          <p:nvPr/>
        </p:nvSpPr>
        <p:spPr>
          <a:xfrm>
            <a:off x="8112303" y="281354"/>
            <a:ext cx="599863" cy="890954"/>
          </a:xfrm>
          <a:custGeom>
            <a:avLst/>
            <a:gdLst>
              <a:gd name="connsiteX0" fmla="*/ 152466 w 599863"/>
              <a:gd name="connsiteY0" fmla="*/ 574431 h 890954"/>
              <a:gd name="connsiteX1" fmla="*/ 105574 w 599863"/>
              <a:gd name="connsiteY1" fmla="*/ 515815 h 890954"/>
              <a:gd name="connsiteX2" fmla="*/ 82128 w 599863"/>
              <a:gd name="connsiteY2" fmla="*/ 445477 h 890954"/>
              <a:gd name="connsiteX3" fmla="*/ 70405 w 599863"/>
              <a:gd name="connsiteY3" fmla="*/ 410308 h 890954"/>
              <a:gd name="connsiteX4" fmla="*/ 58682 w 599863"/>
              <a:gd name="connsiteY4" fmla="*/ 375138 h 890954"/>
              <a:gd name="connsiteX5" fmla="*/ 35235 w 599863"/>
              <a:gd name="connsiteY5" fmla="*/ 328246 h 890954"/>
              <a:gd name="connsiteX6" fmla="*/ 66 w 599863"/>
              <a:gd name="connsiteY6" fmla="*/ 211015 h 890954"/>
              <a:gd name="connsiteX7" fmla="*/ 46959 w 599863"/>
              <a:gd name="connsiteY7" fmla="*/ 35169 h 890954"/>
              <a:gd name="connsiteX8" fmla="*/ 117297 w 599863"/>
              <a:gd name="connsiteY8" fmla="*/ 11723 h 890954"/>
              <a:gd name="connsiteX9" fmla="*/ 152466 w 599863"/>
              <a:gd name="connsiteY9" fmla="*/ 0 h 890954"/>
              <a:gd name="connsiteX10" fmla="*/ 293143 w 599863"/>
              <a:gd name="connsiteY10" fmla="*/ 23446 h 890954"/>
              <a:gd name="connsiteX11" fmla="*/ 328312 w 599863"/>
              <a:gd name="connsiteY11" fmla="*/ 46892 h 890954"/>
              <a:gd name="connsiteX12" fmla="*/ 351759 w 599863"/>
              <a:gd name="connsiteY12" fmla="*/ 82061 h 890954"/>
              <a:gd name="connsiteX13" fmla="*/ 363482 w 599863"/>
              <a:gd name="connsiteY13" fmla="*/ 117231 h 890954"/>
              <a:gd name="connsiteX14" fmla="*/ 410374 w 599863"/>
              <a:gd name="connsiteY14" fmla="*/ 187569 h 890954"/>
              <a:gd name="connsiteX15" fmla="*/ 433820 w 599863"/>
              <a:gd name="connsiteY15" fmla="*/ 257908 h 890954"/>
              <a:gd name="connsiteX16" fmla="*/ 445543 w 599863"/>
              <a:gd name="connsiteY16" fmla="*/ 304800 h 890954"/>
              <a:gd name="connsiteX17" fmla="*/ 468989 w 599863"/>
              <a:gd name="connsiteY17" fmla="*/ 375138 h 890954"/>
              <a:gd name="connsiteX18" fmla="*/ 480712 w 599863"/>
              <a:gd name="connsiteY18" fmla="*/ 410308 h 890954"/>
              <a:gd name="connsiteX19" fmla="*/ 504159 w 599863"/>
              <a:gd name="connsiteY19" fmla="*/ 504092 h 890954"/>
              <a:gd name="connsiteX20" fmla="*/ 527605 w 599863"/>
              <a:gd name="connsiteY20" fmla="*/ 574431 h 890954"/>
              <a:gd name="connsiteX21" fmla="*/ 539328 w 599863"/>
              <a:gd name="connsiteY21" fmla="*/ 609600 h 890954"/>
              <a:gd name="connsiteX22" fmla="*/ 586220 w 599863"/>
              <a:gd name="connsiteY22" fmla="*/ 679938 h 890954"/>
              <a:gd name="connsiteX23" fmla="*/ 597943 w 599863"/>
              <a:gd name="connsiteY23" fmla="*/ 715108 h 890954"/>
              <a:gd name="connsiteX24" fmla="*/ 527605 w 599863"/>
              <a:gd name="connsiteY24" fmla="*/ 762000 h 890954"/>
              <a:gd name="connsiteX25" fmla="*/ 457266 w 599863"/>
              <a:gd name="connsiteY25" fmla="*/ 797169 h 890954"/>
              <a:gd name="connsiteX26" fmla="*/ 433820 w 599863"/>
              <a:gd name="connsiteY26" fmla="*/ 832338 h 890954"/>
              <a:gd name="connsiteX27" fmla="*/ 398651 w 599863"/>
              <a:gd name="connsiteY27" fmla="*/ 844061 h 890954"/>
              <a:gd name="connsiteX28" fmla="*/ 386928 w 599863"/>
              <a:gd name="connsiteY28" fmla="*/ 879231 h 890954"/>
              <a:gd name="connsiteX29" fmla="*/ 351759 w 599863"/>
              <a:gd name="connsiteY29" fmla="*/ 890954 h 8909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99863" h="890954">
                <a:moveTo>
                  <a:pt x="152466" y="574431"/>
                </a:moveTo>
                <a:cubicBezTo>
                  <a:pt x="136835" y="554892"/>
                  <a:pt x="117556" y="537781"/>
                  <a:pt x="105574" y="515815"/>
                </a:cubicBezTo>
                <a:cubicBezTo>
                  <a:pt x="93740" y="494118"/>
                  <a:pt x="89943" y="468923"/>
                  <a:pt x="82128" y="445477"/>
                </a:cubicBezTo>
                <a:lnTo>
                  <a:pt x="70405" y="410308"/>
                </a:lnTo>
                <a:cubicBezTo>
                  <a:pt x="66497" y="398585"/>
                  <a:pt x="64209" y="386191"/>
                  <a:pt x="58682" y="375138"/>
                </a:cubicBezTo>
                <a:cubicBezTo>
                  <a:pt x="50866" y="359507"/>
                  <a:pt x="41725" y="344472"/>
                  <a:pt x="35235" y="328246"/>
                </a:cubicBezTo>
                <a:cubicBezTo>
                  <a:pt x="16208" y="280679"/>
                  <a:pt x="11581" y="257074"/>
                  <a:pt x="66" y="211015"/>
                </a:cubicBezTo>
                <a:cubicBezTo>
                  <a:pt x="5622" y="144339"/>
                  <a:pt x="-18826" y="71716"/>
                  <a:pt x="46959" y="35169"/>
                </a:cubicBezTo>
                <a:cubicBezTo>
                  <a:pt x="68563" y="23167"/>
                  <a:pt x="93851" y="19538"/>
                  <a:pt x="117297" y="11723"/>
                </a:cubicBezTo>
                <a:lnTo>
                  <a:pt x="152466" y="0"/>
                </a:lnTo>
                <a:cubicBezTo>
                  <a:pt x="173146" y="2585"/>
                  <a:pt x="261249" y="9777"/>
                  <a:pt x="293143" y="23446"/>
                </a:cubicBezTo>
                <a:cubicBezTo>
                  <a:pt x="306093" y="28996"/>
                  <a:pt x="316589" y="39077"/>
                  <a:pt x="328312" y="46892"/>
                </a:cubicBezTo>
                <a:cubicBezTo>
                  <a:pt x="336128" y="58615"/>
                  <a:pt x="345458" y="69459"/>
                  <a:pt x="351759" y="82061"/>
                </a:cubicBezTo>
                <a:cubicBezTo>
                  <a:pt x="357285" y="93114"/>
                  <a:pt x="357481" y="106429"/>
                  <a:pt x="363482" y="117231"/>
                </a:cubicBezTo>
                <a:cubicBezTo>
                  <a:pt x="377167" y="141864"/>
                  <a:pt x="401463" y="160836"/>
                  <a:pt x="410374" y="187569"/>
                </a:cubicBezTo>
                <a:cubicBezTo>
                  <a:pt x="418189" y="211015"/>
                  <a:pt x="427826" y="233931"/>
                  <a:pt x="433820" y="257908"/>
                </a:cubicBezTo>
                <a:cubicBezTo>
                  <a:pt x="437728" y="273539"/>
                  <a:pt x="440913" y="289368"/>
                  <a:pt x="445543" y="304800"/>
                </a:cubicBezTo>
                <a:cubicBezTo>
                  <a:pt x="452645" y="328472"/>
                  <a:pt x="461174" y="351692"/>
                  <a:pt x="468989" y="375138"/>
                </a:cubicBezTo>
                <a:cubicBezTo>
                  <a:pt x="472897" y="386861"/>
                  <a:pt x="477715" y="398320"/>
                  <a:pt x="480712" y="410308"/>
                </a:cubicBezTo>
                <a:cubicBezTo>
                  <a:pt x="488528" y="441569"/>
                  <a:pt x="493969" y="473522"/>
                  <a:pt x="504159" y="504092"/>
                </a:cubicBezTo>
                <a:lnTo>
                  <a:pt x="527605" y="574431"/>
                </a:lnTo>
                <a:cubicBezTo>
                  <a:pt x="531513" y="586154"/>
                  <a:pt x="532473" y="599318"/>
                  <a:pt x="539328" y="609600"/>
                </a:cubicBezTo>
                <a:lnTo>
                  <a:pt x="586220" y="679938"/>
                </a:lnTo>
                <a:cubicBezTo>
                  <a:pt x="590128" y="691661"/>
                  <a:pt x="605126" y="705052"/>
                  <a:pt x="597943" y="715108"/>
                </a:cubicBezTo>
                <a:cubicBezTo>
                  <a:pt x="581565" y="738038"/>
                  <a:pt x="551051" y="746369"/>
                  <a:pt x="527605" y="762000"/>
                </a:cubicBezTo>
                <a:cubicBezTo>
                  <a:pt x="482155" y="792300"/>
                  <a:pt x="505800" y="780991"/>
                  <a:pt x="457266" y="797169"/>
                </a:cubicBezTo>
                <a:cubicBezTo>
                  <a:pt x="449451" y="808892"/>
                  <a:pt x="444822" y="823536"/>
                  <a:pt x="433820" y="832338"/>
                </a:cubicBezTo>
                <a:cubicBezTo>
                  <a:pt x="424171" y="840057"/>
                  <a:pt x="407389" y="835323"/>
                  <a:pt x="398651" y="844061"/>
                </a:cubicBezTo>
                <a:cubicBezTo>
                  <a:pt x="389913" y="852799"/>
                  <a:pt x="395666" y="870493"/>
                  <a:pt x="386928" y="879231"/>
                </a:cubicBezTo>
                <a:cubicBezTo>
                  <a:pt x="378190" y="887969"/>
                  <a:pt x="351759" y="890954"/>
                  <a:pt x="351759" y="890954"/>
                </a:cubicBezTo>
              </a:path>
            </a:pathLst>
          </a:cu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Freeform: Shape 15">
            <a:extLst>
              <a:ext uri="{FF2B5EF4-FFF2-40B4-BE49-F238E27FC236}">
                <a16:creationId xmlns:a16="http://schemas.microsoft.com/office/drawing/2014/main" id="{BA754B60-8E5C-4C83-8F0D-7A1612F1FB40}"/>
              </a:ext>
            </a:extLst>
          </p:cNvPr>
          <p:cNvSpPr/>
          <p:nvPr/>
        </p:nvSpPr>
        <p:spPr>
          <a:xfrm>
            <a:off x="9366738" y="2203938"/>
            <a:ext cx="480793" cy="1160585"/>
          </a:xfrm>
          <a:custGeom>
            <a:avLst/>
            <a:gdLst>
              <a:gd name="connsiteX0" fmla="*/ 117231 w 480793"/>
              <a:gd name="connsiteY0" fmla="*/ 808893 h 1160585"/>
              <a:gd name="connsiteX1" fmla="*/ 82062 w 480793"/>
              <a:gd name="connsiteY1" fmla="*/ 820616 h 1160585"/>
              <a:gd name="connsiteX2" fmla="*/ 58616 w 480793"/>
              <a:gd name="connsiteY2" fmla="*/ 750277 h 1160585"/>
              <a:gd name="connsiteX3" fmla="*/ 35170 w 480793"/>
              <a:gd name="connsiteY3" fmla="*/ 633047 h 1160585"/>
              <a:gd name="connsiteX4" fmla="*/ 23447 w 480793"/>
              <a:gd name="connsiteY4" fmla="*/ 445477 h 1160585"/>
              <a:gd name="connsiteX5" fmla="*/ 11724 w 480793"/>
              <a:gd name="connsiteY5" fmla="*/ 375139 h 1160585"/>
              <a:gd name="connsiteX6" fmla="*/ 0 w 480793"/>
              <a:gd name="connsiteY6" fmla="*/ 293077 h 1160585"/>
              <a:gd name="connsiteX7" fmla="*/ 11724 w 480793"/>
              <a:gd name="connsiteY7" fmla="*/ 128954 h 1160585"/>
              <a:gd name="connsiteX8" fmla="*/ 128954 w 480793"/>
              <a:gd name="connsiteY8" fmla="*/ 11724 h 1160585"/>
              <a:gd name="connsiteX9" fmla="*/ 164124 w 480793"/>
              <a:gd name="connsiteY9" fmla="*/ 0 h 1160585"/>
              <a:gd name="connsiteX10" fmla="*/ 222739 w 480793"/>
              <a:gd name="connsiteY10" fmla="*/ 11724 h 1160585"/>
              <a:gd name="connsiteX11" fmla="*/ 257908 w 480793"/>
              <a:gd name="connsiteY11" fmla="*/ 23447 h 1160585"/>
              <a:gd name="connsiteX12" fmla="*/ 269631 w 480793"/>
              <a:gd name="connsiteY12" fmla="*/ 58616 h 1160585"/>
              <a:gd name="connsiteX13" fmla="*/ 293077 w 480793"/>
              <a:gd name="connsiteY13" fmla="*/ 93785 h 1160585"/>
              <a:gd name="connsiteX14" fmla="*/ 328247 w 480793"/>
              <a:gd name="connsiteY14" fmla="*/ 211016 h 1160585"/>
              <a:gd name="connsiteX15" fmla="*/ 339970 w 480793"/>
              <a:gd name="connsiteY15" fmla="*/ 246185 h 1160585"/>
              <a:gd name="connsiteX16" fmla="*/ 351693 w 480793"/>
              <a:gd name="connsiteY16" fmla="*/ 316524 h 1160585"/>
              <a:gd name="connsiteX17" fmla="*/ 375139 w 480793"/>
              <a:gd name="connsiteY17" fmla="*/ 398585 h 1160585"/>
              <a:gd name="connsiteX18" fmla="*/ 410308 w 480793"/>
              <a:gd name="connsiteY18" fmla="*/ 586154 h 1160585"/>
              <a:gd name="connsiteX19" fmla="*/ 422031 w 480793"/>
              <a:gd name="connsiteY19" fmla="*/ 633047 h 1160585"/>
              <a:gd name="connsiteX20" fmla="*/ 433754 w 480793"/>
              <a:gd name="connsiteY20" fmla="*/ 738554 h 1160585"/>
              <a:gd name="connsiteX21" fmla="*/ 457200 w 480793"/>
              <a:gd name="connsiteY21" fmla="*/ 832339 h 1160585"/>
              <a:gd name="connsiteX22" fmla="*/ 468924 w 480793"/>
              <a:gd name="connsiteY22" fmla="*/ 1078524 h 1160585"/>
              <a:gd name="connsiteX23" fmla="*/ 468924 w 480793"/>
              <a:gd name="connsiteY23" fmla="*/ 1160585 h 1160585"/>
              <a:gd name="connsiteX24" fmla="*/ 304800 w 480793"/>
              <a:gd name="connsiteY24" fmla="*/ 1148862 h 1160585"/>
              <a:gd name="connsiteX25" fmla="*/ 234462 w 480793"/>
              <a:gd name="connsiteY25" fmla="*/ 1137139 h 1160585"/>
              <a:gd name="connsiteX26" fmla="*/ 187570 w 480793"/>
              <a:gd name="connsiteY26" fmla="*/ 1125416 h 1160585"/>
              <a:gd name="connsiteX27" fmla="*/ 105508 w 480793"/>
              <a:gd name="connsiteY27" fmla="*/ 1125416 h 11605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480793" h="1160585">
                <a:moveTo>
                  <a:pt x="117231" y="808893"/>
                </a:moveTo>
                <a:cubicBezTo>
                  <a:pt x="105508" y="812801"/>
                  <a:pt x="90800" y="829354"/>
                  <a:pt x="82062" y="820616"/>
                </a:cubicBezTo>
                <a:cubicBezTo>
                  <a:pt x="64586" y="803140"/>
                  <a:pt x="64610" y="774254"/>
                  <a:pt x="58616" y="750277"/>
                </a:cubicBezTo>
                <a:cubicBezTo>
                  <a:pt x="48951" y="711616"/>
                  <a:pt x="35170" y="633047"/>
                  <a:pt x="35170" y="633047"/>
                </a:cubicBezTo>
                <a:cubicBezTo>
                  <a:pt x="31262" y="570524"/>
                  <a:pt x="29119" y="507865"/>
                  <a:pt x="23447" y="445477"/>
                </a:cubicBezTo>
                <a:cubicBezTo>
                  <a:pt x="21295" y="421805"/>
                  <a:pt x="15338" y="398632"/>
                  <a:pt x="11724" y="375139"/>
                </a:cubicBezTo>
                <a:cubicBezTo>
                  <a:pt x="7522" y="347829"/>
                  <a:pt x="3908" y="320431"/>
                  <a:pt x="0" y="293077"/>
                </a:cubicBezTo>
                <a:cubicBezTo>
                  <a:pt x="3908" y="238369"/>
                  <a:pt x="-1579" y="182163"/>
                  <a:pt x="11724" y="128954"/>
                </a:cubicBezTo>
                <a:cubicBezTo>
                  <a:pt x="23092" y="83482"/>
                  <a:pt x="86325" y="25935"/>
                  <a:pt x="128954" y="11724"/>
                </a:cubicBezTo>
                <a:lnTo>
                  <a:pt x="164124" y="0"/>
                </a:lnTo>
                <a:cubicBezTo>
                  <a:pt x="183662" y="3908"/>
                  <a:pt x="203409" y="6891"/>
                  <a:pt x="222739" y="11724"/>
                </a:cubicBezTo>
                <a:cubicBezTo>
                  <a:pt x="234727" y="14721"/>
                  <a:pt x="249170" y="14709"/>
                  <a:pt x="257908" y="23447"/>
                </a:cubicBezTo>
                <a:cubicBezTo>
                  <a:pt x="266646" y="32185"/>
                  <a:pt x="264105" y="47563"/>
                  <a:pt x="269631" y="58616"/>
                </a:cubicBezTo>
                <a:cubicBezTo>
                  <a:pt x="275932" y="71218"/>
                  <a:pt x="287355" y="80910"/>
                  <a:pt x="293077" y="93785"/>
                </a:cubicBezTo>
                <a:cubicBezTo>
                  <a:pt x="315366" y="143935"/>
                  <a:pt x="314606" y="163273"/>
                  <a:pt x="328247" y="211016"/>
                </a:cubicBezTo>
                <a:cubicBezTo>
                  <a:pt x="331642" y="222898"/>
                  <a:pt x="336062" y="234462"/>
                  <a:pt x="339970" y="246185"/>
                </a:cubicBezTo>
                <a:cubicBezTo>
                  <a:pt x="343878" y="269631"/>
                  <a:pt x="347031" y="293216"/>
                  <a:pt x="351693" y="316524"/>
                </a:cubicBezTo>
                <a:cubicBezTo>
                  <a:pt x="359053" y="353324"/>
                  <a:pt x="363966" y="365066"/>
                  <a:pt x="375139" y="398585"/>
                </a:cubicBezTo>
                <a:cubicBezTo>
                  <a:pt x="390859" y="524346"/>
                  <a:pt x="379221" y="461804"/>
                  <a:pt x="410308" y="586154"/>
                </a:cubicBezTo>
                <a:lnTo>
                  <a:pt x="422031" y="633047"/>
                </a:lnTo>
                <a:cubicBezTo>
                  <a:pt x="425939" y="668216"/>
                  <a:pt x="427605" y="703707"/>
                  <a:pt x="433754" y="738554"/>
                </a:cubicBezTo>
                <a:cubicBezTo>
                  <a:pt x="439354" y="770287"/>
                  <a:pt x="457200" y="832339"/>
                  <a:pt x="457200" y="832339"/>
                </a:cubicBezTo>
                <a:cubicBezTo>
                  <a:pt x="461108" y="914401"/>
                  <a:pt x="462372" y="996631"/>
                  <a:pt x="468924" y="1078524"/>
                </a:cubicBezTo>
                <a:cubicBezTo>
                  <a:pt x="475572" y="1161620"/>
                  <a:pt x="491933" y="1091558"/>
                  <a:pt x="468924" y="1160585"/>
                </a:cubicBezTo>
                <a:cubicBezTo>
                  <a:pt x="414216" y="1156677"/>
                  <a:pt x="359375" y="1154319"/>
                  <a:pt x="304800" y="1148862"/>
                </a:cubicBezTo>
                <a:cubicBezTo>
                  <a:pt x="281149" y="1146497"/>
                  <a:pt x="257770" y="1141801"/>
                  <a:pt x="234462" y="1137139"/>
                </a:cubicBezTo>
                <a:cubicBezTo>
                  <a:pt x="218663" y="1133979"/>
                  <a:pt x="203616" y="1126875"/>
                  <a:pt x="187570" y="1125416"/>
                </a:cubicBezTo>
                <a:cubicBezTo>
                  <a:pt x="160328" y="1122940"/>
                  <a:pt x="132862" y="1125416"/>
                  <a:pt x="105508" y="1125416"/>
                </a:cubicBezTo>
              </a:path>
            </a:pathLst>
          </a:cu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Freeform: Shape 16">
            <a:extLst>
              <a:ext uri="{FF2B5EF4-FFF2-40B4-BE49-F238E27FC236}">
                <a16:creationId xmlns:a16="http://schemas.microsoft.com/office/drawing/2014/main" id="{F6030110-86D7-417A-9C9F-517F47BD86CC}"/>
              </a:ext>
            </a:extLst>
          </p:cNvPr>
          <p:cNvSpPr/>
          <p:nvPr/>
        </p:nvSpPr>
        <p:spPr>
          <a:xfrm>
            <a:off x="2364599" y="1303832"/>
            <a:ext cx="621364" cy="698755"/>
          </a:xfrm>
          <a:custGeom>
            <a:avLst/>
            <a:gdLst>
              <a:gd name="connsiteX0" fmla="*/ 621364 w 621364"/>
              <a:gd name="connsiteY0" fmla="*/ 328246 h 698755"/>
              <a:gd name="connsiteX1" fmla="*/ 609641 w 621364"/>
              <a:gd name="connsiteY1" fmla="*/ 269631 h 698755"/>
              <a:gd name="connsiteX2" fmla="*/ 597918 w 621364"/>
              <a:gd name="connsiteY2" fmla="*/ 46892 h 698755"/>
              <a:gd name="connsiteX3" fmla="*/ 574471 w 621364"/>
              <a:gd name="connsiteY3" fmla="*/ 23446 h 698755"/>
              <a:gd name="connsiteX4" fmla="*/ 504133 w 621364"/>
              <a:gd name="connsiteY4" fmla="*/ 0 h 698755"/>
              <a:gd name="connsiteX5" fmla="*/ 480687 w 621364"/>
              <a:gd name="connsiteY5" fmla="*/ 117231 h 698755"/>
              <a:gd name="connsiteX6" fmla="*/ 504133 w 621364"/>
              <a:gd name="connsiteY6" fmla="*/ 152400 h 698755"/>
              <a:gd name="connsiteX7" fmla="*/ 468964 w 621364"/>
              <a:gd name="connsiteY7" fmla="*/ 140677 h 698755"/>
              <a:gd name="connsiteX8" fmla="*/ 433795 w 621364"/>
              <a:gd name="connsiteY8" fmla="*/ 117231 h 698755"/>
              <a:gd name="connsiteX9" fmla="*/ 363456 w 621364"/>
              <a:gd name="connsiteY9" fmla="*/ 93785 h 698755"/>
              <a:gd name="connsiteX10" fmla="*/ 293118 w 621364"/>
              <a:gd name="connsiteY10" fmla="*/ 58615 h 698755"/>
              <a:gd name="connsiteX11" fmla="*/ 257948 w 621364"/>
              <a:gd name="connsiteY11" fmla="*/ 117231 h 698755"/>
              <a:gd name="connsiteX12" fmla="*/ 269671 w 621364"/>
              <a:gd name="connsiteY12" fmla="*/ 199292 h 698755"/>
              <a:gd name="connsiteX13" fmla="*/ 293118 w 621364"/>
              <a:gd name="connsiteY13" fmla="*/ 222739 h 698755"/>
              <a:gd name="connsiteX14" fmla="*/ 328287 w 621364"/>
              <a:gd name="connsiteY14" fmla="*/ 234462 h 698755"/>
              <a:gd name="connsiteX15" fmla="*/ 164164 w 621364"/>
              <a:gd name="connsiteY15" fmla="*/ 222739 h 698755"/>
              <a:gd name="connsiteX16" fmla="*/ 70379 w 621364"/>
              <a:gd name="connsiteY16" fmla="*/ 234462 h 698755"/>
              <a:gd name="connsiteX17" fmla="*/ 82102 w 621364"/>
              <a:gd name="connsiteY17" fmla="*/ 351692 h 698755"/>
              <a:gd name="connsiteX18" fmla="*/ 152441 w 621364"/>
              <a:gd name="connsiteY18" fmla="*/ 375139 h 698755"/>
              <a:gd name="connsiteX19" fmla="*/ 117271 w 621364"/>
              <a:gd name="connsiteY19" fmla="*/ 410308 h 698755"/>
              <a:gd name="connsiteX20" fmla="*/ 46933 w 621364"/>
              <a:gd name="connsiteY20" fmla="*/ 433754 h 698755"/>
              <a:gd name="connsiteX21" fmla="*/ 11764 w 621364"/>
              <a:gd name="connsiteY21" fmla="*/ 562708 h 698755"/>
              <a:gd name="connsiteX22" fmla="*/ 117271 w 621364"/>
              <a:gd name="connsiteY22" fmla="*/ 550985 h 698755"/>
              <a:gd name="connsiteX23" fmla="*/ 140718 w 621364"/>
              <a:gd name="connsiteY23" fmla="*/ 527539 h 698755"/>
              <a:gd name="connsiteX24" fmla="*/ 105548 w 621364"/>
              <a:gd name="connsiteY24" fmla="*/ 515815 h 698755"/>
              <a:gd name="connsiteX25" fmla="*/ 11764 w 621364"/>
              <a:gd name="connsiteY25" fmla="*/ 597877 h 698755"/>
              <a:gd name="connsiteX26" fmla="*/ 41 w 621364"/>
              <a:gd name="connsiteY26" fmla="*/ 633046 h 698755"/>
              <a:gd name="connsiteX27" fmla="*/ 23487 w 621364"/>
              <a:gd name="connsiteY27" fmla="*/ 668215 h 698755"/>
              <a:gd name="connsiteX28" fmla="*/ 175887 w 621364"/>
              <a:gd name="connsiteY28" fmla="*/ 679939 h 698755"/>
              <a:gd name="connsiteX29" fmla="*/ 234502 w 621364"/>
              <a:gd name="connsiteY29" fmla="*/ 633046 h 698755"/>
              <a:gd name="connsiteX30" fmla="*/ 316564 w 621364"/>
              <a:gd name="connsiteY30" fmla="*/ 621323 h 6987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621364" h="698755">
                <a:moveTo>
                  <a:pt x="621364" y="328246"/>
                </a:moveTo>
                <a:cubicBezTo>
                  <a:pt x="617456" y="308708"/>
                  <a:pt x="611296" y="289487"/>
                  <a:pt x="609641" y="269631"/>
                </a:cubicBezTo>
                <a:cubicBezTo>
                  <a:pt x="603467" y="195539"/>
                  <a:pt x="608433" y="120494"/>
                  <a:pt x="597918" y="46892"/>
                </a:cubicBezTo>
                <a:cubicBezTo>
                  <a:pt x="596355" y="35950"/>
                  <a:pt x="584357" y="28389"/>
                  <a:pt x="574471" y="23446"/>
                </a:cubicBezTo>
                <a:cubicBezTo>
                  <a:pt x="552366" y="12394"/>
                  <a:pt x="504133" y="0"/>
                  <a:pt x="504133" y="0"/>
                </a:cubicBezTo>
                <a:cubicBezTo>
                  <a:pt x="440668" y="21155"/>
                  <a:pt x="452498" y="4475"/>
                  <a:pt x="480687" y="117231"/>
                </a:cubicBezTo>
                <a:cubicBezTo>
                  <a:pt x="484104" y="130900"/>
                  <a:pt x="510434" y="139798"/>
                  <a:pt x="504133" y="152400"/>
                </a:cubicBezTo>
                <a:cubicBezTo>
                  <a:pt x="498607" y="163453"/>
                  <a:pt x="480017" y="146203"/>
                  <a:pt x="468964" y="140677"/>
                </a:cubicBezTo>
                <a:cubicBezTo>
                  <a:pt x="456362" y="134376"/>
                  <a:pt x="446670" y="122953"/>
                  <a:pt x="433795" y="117231"/>
                </a:cubicBezTo>
                <a:cubicBezTo>
                  <a:pt x="411211" y="107194"/>
                  <a:pt x="384020" y="107494"/>
                  <a:pt x="363456" y="93785"/>
                </a:cubicBezTo>
                <a:cubicBezTo>
                  <a:pt x="318005" y="63484"/>
                  <a:pt x="341653" y="74795"/>
                  <a:pt x="293118" y="58615"/>
                </a:cubicBezTo>
                <a:cubicBezTo>
                  <a:pt x="274545" y="77188"/>
                  <a:pt x="257948" y="86794"/>
                  <a:pt x="257948" y="117231"/>
                </a:cubicBezTo>
                <a:cubicBezTo>
                  <a:pt x="257948" y="144862"/>
                  <a:pt x="260933" y="173079"/>
                  <a:pt x="269671" y="199292"/>
                </a:cubicBezTo>
                <a:cubicBezTo>
                  <a:pt x="273166" y="209778"/>
                  <a:pt x="283640" y="217052"/>
                  <a:pt x="293118" y="222739"/>
                </a:cubicBezTo>
                <a:cubicBezTo>
                  <a:pt x="303714" y="229097"/>
                  <a:pt x="340644" y="234462"/>
                  <a:pt x="328287" y="234462"/>
                </a:cubicBezTo>
                <a:cubicBezTo>
                  <a:pt x="273440" y="234462"/>
                  <a:pt x="218872" y="226647"/>
                  <a:pt x="164164" y="222739"/>
                </a:cubicBezTo>
                <a:cubicBezTo>
                  <a:pt x="132902" y="226647"/>
                  <a:pt x="87293" y="207883"/>
                  <a:pt x="70379" y="234462"/>
                </a:cubicBezTo>
                <a:cubicBezTo>
                  <a:pt x="49295" y="267594"/>
                  <a:pt x="62314" y="317770"/>
                  <a:pt x="82102" y="351692"/>
                </a:cubicBezTo>
                <a:cubicBezTo>
                  <a:pt x="94555" y="373040"/>
                  <a:pt x="152441" y="375139"/>
                  <a:pt x="152441" y="375139"/>
                </a:cubicBezTo>
                <a:cubicBezTo>
                  <a:pt x="140718" y="386862"/>
                  <a:pt x="131764" y="402257"/>
                  <a:pt x="117271" y="410308"/>
                </a:cubicBezTo>
                <a:cubicBezTo>
                  <a:pt x="95667" y="422310"/>
                  <a:pt x="46933" y="433754"/>
                  <a:pt x="46933" y="433754"/>
                </a:cubicBezTo>
                <a:cubicBezTo>
                  <a:pt x="-11012" y="520671"/>
                  <a:pt x="-5485" y="476461"/>
                  <a:pt x="11764" y="562708"/>
                </a:cubicBezTo>
                <a:cubicBezTo>
                  <a:pt x="46933" y="558800"/>
                  <a:pt x="83132" y="560295"/>
                  <a:pt x="117271" y="550985"/>
                </a:cubicBezTo>
                <a:cubicBezTo>
                  <a:pt x="127934" y="548077"/>
                  <a:pt x="144213" y="538025"/>
                  <a:pt x="140718" y="527539"/>
                </a:cubicBezTo>
                <a:cubicBezTo>
                  <a:pt x="136810" y="515816"/>
                  <a:pt x="117271" y="519723"/>
                  <a:pt x="105548" y="515815"/>
                </a:cubicBezTo>
                <a:cubicBezTo>
                  <a:pt x="52795" y="550984"/>
                  <a:pt x="36187" y="549031"/>
                  <a:pt x="11764" y="597877"/>
                </a:cubicBezTo>
                <a:cubicBezTo>
                  <a:pt x="6238" y="608930"/>
                  <a:pt x="3949" y="621323"/>
                  <a:pt x="41" y="633046"/>
                </a:cubicBezTo>
                <a:cubicBezTo>
                  <a:pt x="7856" y="644769"/>
                  <a:pt x="14686" y="657213"/>
                  <a:pt x="23487" y="668215"/>
                </a:cubicBezTo>
                <a:cubicBezTo>
                  <a:pt x="67392" y="723097"/>
                  <a:pt x="75212" y="689091"/>
                  <a:pt x="175887" y="679939"/>
                </a:cubicBezTo>
                <a:cubicBezTo>
                  <a:pt x="264288" y="650470"/>
                  <a:pt x="158748" y="693649"/>
                  <a:pt x="234502" y="633046"/>
                </a:cubicBezTo>
                <a:cubicBezTo>
                  <a:pt x="255334" y="616380"/>
                  <a:pt x="294206" y="621323"/>
                  <a:pt x="316564" y="621323"/>
                </a:cubicBezTo>
              </a:path>
            </a:pathLst>
          </a:cu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8" name="Freeform: Shape 17">
            <a:extLst>
              <a:ext uri="{FF2B5EF4-FFF2-40B4-BE49-F238E27FC236}">
                <a16:creationId xmlns:a16="http://schemas.microsoft.com/office/drawing/2014/main" id="{28FB3B21-9180-456E-97C2-8E63BB3FDB82}"/>
              </a:ext>
            </a:extLst>
          </p:cNvPr>
          <p:cNvSpPr/>
          <p:nvPr/>
        </p:nvSpPr>
        <p:spPr>
          <a:xfrm>
            <a:off x="1758462" y="4935415"/>
            <a:ext cx="820620" cy="808893"/>
          </a:xfrm>
          <a:custGeom>
            <a:avLst/>
            <a:gdLst>
              <a:gd name="connsiteX0" fmla="*/ 398584 w 820620"/>
              <a:gd name="connsiteY0" fmla="*/ 0 h 808893"/>
              <a:gd name="connsiteX1" fmla="*/ 82061 w 820620"/>
              <a:gd name="connsiteY1" fmla="*/ 11723 h 808893"/>
              <a:gd name="connsiteX2" fmla="*/ 46892 w 820620"/>
              <a:gd name="connsiteY2" fmla="*/ 23447 h 808893"/>
              <a:gd name="connsiteX3" fmla="*/ 0 w 820620"/>
              <a:gd name="connsiteY3" fmla="*/ 93785 h 808893"/>
              <a:gd name="connsiteX4" fmla="*/ 11723 w 820620"/>
              <a:gd name="connsiteY4" fmla="*/ 152400 h 808893"/>
              <a:gd name="connsiteX5" fmla="*/ 35169 w 820620"/>
              <a:gd name="connsiteY5" fmla="*/ 175847 h 808893"/>
              <a:gd name="connsiteX6" fmla="*/ 234461 w 820620"/>
              <a:gd name="connsiteY6" fmla="*/ 164123 h 808893"/>
              <a:gd name="connsiteX7" fmla="*/ 269630 w 820620"/>
              <a:gd name="connsiteY7" fmla="*/ 152400 h 808893"/>
              <a:gd name="connsiteX8" fmla="*/ 246184 w 820620"/>
              <a:gd name="connsiteY8" fmla="*/ 175847 h 808893"/>
              <a:gd name="connsiteX9" fmla="*/ 211015 w 820620"/>
              <a:gd name="connsiteY9" fmla="*/ 199293 h 808893"/>
              <a:gd name="connsiteX10" fmla="*/ 175846 w 820620"/>
              <a:gd name="connsiteY10" fmla="*/ 328247 h 808893"/>
              <a:gd name="connsiteX11" fmla="*/ 211015 w 820620"/>
              <a:gd name="connsiteY11" fmla="*/ 351693 h 808893"/>
              <a:gd name="connsiteX12" fmla="*/ 269630 w 820620"/>
              <a:gd name="connsiteY12" fmla="*/ 339970 h 808893"/>
              <a:gd name="connsiteX13" fmla="*/ 339969 w 820620"/>
              <a:gd name="connsiteY13" fmla="*/ 257908 h 808893"/>
              <a:gd name="connsiteX14" fmla="*/ 363415 w 820620"/>
              <a:gd name="connsiteY14" fmla="*/ 187570 h 808893"/>
              <a:gd name="connsiteX15" fmla="*/ 386861 w 820620"/>
              <a:gd name="connsiteY15" fmla="*/ 164123 h 808893"/>
              <a:gd name="connsiteX16" fmla="*/ 363415 w 820620"/>
              <a:gd name="connsiteY16" fmla="*/ 199293 h 808893"/>
              <a:gd name="connsiteX17" fmla="*/ 316523 w 820620"/>
              <a:gd name="connsiteY17" fmla="*/ 281354 h 808893"/>
              <a:gd name="connsiteX18" fmla="*/ 304800 w 820620"/>
              <a:gd name="connsiteY18" fmla="*/ 339970 h 808893"/>
              <a:gd name="connsiteX19" fmla="*/ 281353 w 820620"/>
              <a:gd name="connsiteY19" fmla="*/ 375139 h 808893"/>
              <a:gd name="connsiteX20" fmla="*/ 257907 w 820620"/>
              <a:gd name="connsiteY20" fmla="*/ 445477 h 808893"/>
              <a:gd name="connsiteX21" fmla="*/ 246184 w 820620"/>
              <a:gd name="connsiteY21" fmla="*/ 480647 h 808893"/>
              <a:gd name="connsiteX22" fmla="*/ 234461 w 820620"/>
              <a:gd name="connsiteY22" fmla="*/ 527539 h 808893"/>
              <a:gd name="connsiteX23" fmla="*/ 246184 w 820620"/>
              <a:gd name="connsiteY23" fmla="*/ 597877 h 808893"/>
              <a:gd name="connsiteX24" fmla="*/ 281353 w 820620"/>
              <a:gd name="connsiteY24" fmla="*/ 574431 h 808893"/>
              <a:gd name="connsiteX25" fmla="*/ 316523 w 820620"/>
              <a:gd name="connsiteY25" fmla="*/ 539262 h 808893"/>
              <a:gd name="connsiteX26" fmla="*/ 339969 w 820620"/>
              <a:gd name="connsiteY26" fmla="*/ 468923 h 808893"/>
              <a:gd name="connsiteX27" fmla="*/ 375138 w 820620"/>
              <a:gd name="connsiteY27" fmla="*/ 386862 h 808893"/>
              <a:gd name="connsiteX28" fmla="*/ 386861 w 820620"/>
              <a:gd name="connsiteY28" fmla="*/ 433754 h 808893"/>
              <a:gd name="connsiteX29" fmla="*/ 398584 w 820620"/>
              <a:gd name="connsiteY29" fmla="*/ 468923 h 808893"/>
              <a:gd name="connsiteX30" fmla="*/ 433753 w 820620"/>
              <a:gd name="connsiteY30" fmla="*/ 574431 h 808893"/>
              <a:gd name="connsiteX31" fmla="*/ 468923 w 820620"/>
              <a:gd name="connsiteY31" fmla="*/ 656493 h 808893"/>
              <a:gd name="connsiteX32" fmla="*/ 504092 w 820620"/>
              <a:gd name="connsiteY32" fmla="*/ 668216 h 808893"/>
              <a:gd name="connsiteX33" fmla="*/ 562707 w 820620"/>
              <a:gd name="connsiteY33" fmla="*/ 586154 h 808893"/>
              <a:gd name="connsiteX34" fmla="*/ 574430 w 820620"/>
              <a:gd name="connsiteY34" fmla="*/ 550985 h 808893"/>
              <a:gd name="connsiteX35" fmla="*/ 586153 w 820620"/>
              <a:gd name="connsiteY35" fmla="*/ 515816 h 808893"/>
              <a:gd name="connsiteX36" fmla="*/ 633046 w 820620"/>
              <a:gd name="connsiteY36" fmla="*/ 644770 h 808893"/>
              <a:gd name="connsiteX37" fmla="*/ 679938 w 820620"/>
              <a:gd name="connsiteY37" fmla="*/ 715108 h 808893"/>
              <a:gd name="connsiteX38" fmla="*/ 691661 w 820620"/>
              <a:gd name="connsiteY38" fmla="*/ 762000 h 808893"/>
              <a:gd name="connsiteX39" fmla="*/ 750276 w 820620"/>
              <a:gd name="connsiteY39" fmla="*/ 808893 h 808893"/>
              <a:gd name="connsiteX40" fmla="*/ 797169 w 820620"/>
              <a:gd name="connsiteY40" fmla="*/ 797170 h 808893"/>
              <a:gd name="connsiteX41" fmla="*/ 820615 w 820620"/>
              <a:gd name="connsiteY41" fmla="*/ 726831 h 808893"/>
              <a:gd name="connsiteX42" fmla="*/ 797169 w 820620"/>
              <a:gd name="connsiteY42" fmla="*/ 504093 h 808893"/>
              <a:gd name="connsiteX43" fmla="*/ 773723 w 820620"/>
              <a:gd name="connsiteY43" fmla="*/ 468923 h 808893"/>
              <a:gd name="connsiteX44" fmla="*/ 762000 w 820620"/>
              <a:gd name="connsiteY44" fmla="*/ 433754 h 808893"/>
              <a:gd name="connsiteX45" fmla="*/ 703384 w 820620"/>
              <a:gd name="connsiteY45" fmla="*/ 386862 h 808893"/>
              <a:gd name="connsiteX46" fmla="*/ 679938 w 820620"/>
              <a:gd name="connsiteY46" fmla="*/ 351693 h 8088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820620" h="808893">
                <a:moveTo>
                  <a:pt x="398584" y="0"/>
                </a:moveTo>
                <a:cubicBezTo>
                  <a:pt x="293076" y="3908"/>
                  <a:pt x="187407" y="4700"/>
                  <a:pt x="82061" y="11723"/>
                </a:cubicBezTo>
                <a:cubicBezTo>
                  <a:pt x="69731" y="12545"/>
                  <a:pt x="55630" y="14709"/>
                  <a:pt x="46892" y="23447"/>
                </a:cubicBezTo>
                <a:cubicBezTo>
                  <a:pt x="26967" y="43372"/>
                  <a:pt x="0" y="93785"/>
                  <a:pt x="0" y="93785"/>
                </a:cubicBezTo>
                <a:cubicBezTo>
                  <a:pt x="3908" y="113323"/>
                  <a:pt x="3874" y="134086"/>
                  <a:pt x="11723" y="152400"/>
                </a:cubicBezTo>
                <a:cubicBezTo>
                  <a:pt x="16077" y="162559"/>
                  <a:pt x="24131" y="175266"/>
                  <a:pt x="35169" y="175847"/>
                </a:cubicBezTo>
                <a:lnTo>
                  <a:pt x="234461" y="164123"/>
                </a:lnTo>
                <a:cubicBezTo>
                  <a:pt x="246184" y="160215"/>
                  <a:pt x="260893" y="143662"/>
                  <a:pt x="269630" y="152400"/>
                </a:cubicBezTo>
                <a:cubicBezTo>
                  <a:pt x="277445" y="160216"/>
                  <a:pt x="254815" y="168942"/>
                  <a:pt x="246184" y="175847"/>
                </a:cubicBezTo>
                <a:cubicBezTo>
                  <a:pt x="235182" y="184649"/>
                  <a:pt x="222738" y="191478"/>
                  <a:pt x="211015" y="199293"/>
                </a:cubicBezTo>
                <a:cubicBezTo>
                  <a:pt x="177464" y="249619"/>
                  <a:pt x="141347" y="267874"/>
                  <a:pt x="175846" y="328247"/>
                </a:cubicBezTo>
                <a:cubicBezTo>
                  <a:pt x="182836" y="340480"/>
                  <a:pt x="199292" y="343878"/>
                  <a:pt x="211015" y="351693"/>
                </a:cubicBezTo>
                <a:cubicBezTo>
                  <a:pt x="230553" y="347785"/>
                  <a:pt x="252212" y="349647"/>
                  <a:pt x="269630" y="339970"/>
                </a:cubicBezTo>
                <a:cubicBezTo>
                  <a:pt x="286775" y="330445"/>
                  <a:pt x="329571" y="281303"/>
                  <a:pt x="339969" y="257908"/>
                </a:cubicBezTo>
                <a:cubicBezTo>
                  <a:pt x="350006" y="235324"/>
                  <a:pt x="345940" y="205046"/>
                  <a:pt x="363415" y="187570"/>
                </a:cubicBezTo>
                <a:cubicBezTo>
                  <a:pt x="371230" y="179754"/>
                  <a:pt x="386861" y="153070"/>
                  <a:pt x="386861" y="164123"/>
                </a:cubicBezTo>
                <a:cubicBezTo>
                  <a:pt x="386861" y="178213"/>
                  <a:pt x="371230" y="187570"/>
                  <a:pt x="363415" y="199293"/>
                </a:cubicBezTo>
                <a:cubicBezTo>
                  <a:pt x="325045" y="352771"/>
                  <a:pt x="386366" y="141666"/>
                  <a:pt x="316523" y="281354"/>
                </a:cubicBezTo>
                <a:cubicBezTo>
                  <a:pt x="307612" y="299176"/>
                  <a:pt x="311796" y="321313"/>
                  <a:pt x="304800" y="339970"/>
                </a:cubicBezTo>
                <a:cubicBezTo>
                  <a:pt x="299853" y="353162"/>
                  <a:pt x="289169" y="363416"/>
                  <a:pt x="281353" y="375139"/>
                </a:cubicBezTo>
                <a:lnTo>
                  <a:pt x="257907" y="445477"/>
                </a:lnTo>
                <a:cubicBezTo>
                  <a:pt x="253999" y="457200"/>
                  <a:pt x="249181" y="468659"/>
                  <a:pt x="246184" y="480647"/>
                </a:cubicBezTo>
                <a:lnTo>
                  <a:pt x="234461" y="527539"/>
                </a:lnTo>
                <a:cubicBezTo>
                  <a:pt x="238369" y="550985"/>
                  <a:pt x="229376" y="581069"/>
                  <a:pt x="246184" y="597877"/>
                </a:cubicBezTo>
                <a:cubicBezTo>
                  <a:pt x="256147" y="607840"/>
                  <a:pt x="270529" y="583451"/>
                  <a:pt x="281353" y="574431"/>
                </a:cubicBezTo>
                <a:cubicBezTo>
                  <a:pt x="294089" y="563817"/>
                  <a:pt x="304800" y="550985"/>
                  <a:pt x="316523" y="539262"/>
                </a:cubicBezTo>
                <a:cubicBezTo>
                  <a:pt x="324338" y="515816"/>
                  <a:pt x="328916" y="491028"/>
                  <a:pt x="339969" y="468923"/>
                </a:cubicBezTo>
                <a:cubicBezTo>
                  <a:pt x="368941" y="410978"/>
                  <a:pt x="357889" y="438610"/>
                  <a:pt x="375138" y="386862"/>
                </a:cubicBezTo>
                <a:cubicBezTo>
                  <a:pt x="379046" y="402493"/>
                  <a:pt x="382435" y="418262"/>
                  <a:pt x="386861" y="433754"/>
                </a:cubicBezTo>
                <a:cubicBezTo>
                  <a:pt x="390256" y="445636"/>
                  <a:pt x="395903" y="456860"/>
                  <a:pt x="398584" y="468923"/>
                </a:cubicBezTo>
                <a:cubicBezTo>
                  <a:pt x="419643" y="563689"/>
                  <a:pt x="392961" y="513243"/>
                  <a:pt x="433753" y="574431"/>
                </a:cubicBezTo>
                <a:cubicBezTo>
                  <a:pt x="440793" y="602591"/>
                  <a:pt x="443623" y="636253"/>
                  <a:pt x="468923" y="656493"/>
                </a:cubicBezTo>
                <a:cubicBezTo>
                  <a:pt x="478572" y="664212"/>
                  <a:pt x="492369" y="664308"/>
                  <a:pt x="504092" y="668216"/>
                </a:cubicBezTo>
                <a:cubicBezTo>
                  <a:pt x="562707" y="648678"/>
                  <a:pt x="535353" y="668216"/>
                  <a:pt x="562707" y="586154"/>
                </a:cubicBezTo>
                <a:lnTo>
                  <a:pt x="574430" y="550985"/>
                </a:lnTo>
                <a:lnTo>
                  <a:pt x="586153" y="515816"/>
                </a:lnTo>
                <a:cubicBezTo>
                  <a:pt x="650964" y="613029"/>
                  <a:pt x="552461" y="456736"/>
                  <a:pt x="633046" y="644770"/>
                </a:cubicBezTo>
                <a:cubicBezTo>
                  <a:pt x="644146" y="670670"/>
                  <a:pt x="679938" y="715108"/>
                  <a:pt x="679938" y="715108"/>
                </a:cubicBezTo>
                <a:cubicBezTo>
                  <a:pt x="683846" y="730739"/>
                  <a:pt x="684456" y="747589"/>
                  <a:pt x="691661" y="762000"/>
                </a:cubicBezTo>
                <a:cubicBezTo>
                  <a:pt x="700014" y="778706"/>
                  <a:pt x="737849" y="800609"/>
                  <a:pt x="750276" y="808893"/>
                </a:cubicBezTo>
                <a:cubicBezTo>
                  <a:pt x="765907" y="804985"/>
                  <a:pt x="786683" y="809403"/>
                  <a:pt x="797169" y="797170"/>
                </a:cubicBezTo>
                <a:cubicBezTo>
                  <a:pt x="813253" y="778405"/>
                  <a:pt x="820615" y="726831"/>
                  <a:pt x="820615" y="726831"/>
                </a:cubicBezTo>
                <a:cubicBezTo>
                  <a:pt x="819539" y="709619"/>
                  <a:pt x="826450" y="562655"/>
                  <a:pt x="797169" y="504093"/>
                </a:cubicBezTo>
                <a:cubicBezTo>
                  <a:pt x="790868" y="491491"/>
                  <a:pt x="780024" y="481525"/>
                  <a:pt x="773723" y="468923"/>
                </a:cubicBezTo>
                <a:cubicBezTo>
                  <a:pt x="768197" y="457870"/>
                  <a:pt x="768358" y="444350"/>
                  <a:pt x="762000" y="433754"/>
                </a:cubicBezTo>
                <a:cubicBezTo>
                  <a:pt x="750864" y="415195"/>
                  <a:pt x="719356" y="397510"/>
                  <a:pt x="703384" y="386862"/>
                </a:cubicBezTo>
                <a:lnTo>
                  <a:pt x="679938" y="351693"/>
                </a:lnTo>
              </a:path>
            </a:pathLst>
          </a:cu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Oval 18">
            <a:extLst>
              <a:ext uri="{FF2B5EF4-FFF2-40B4-BE49-F238E27FC236}">
                <a16:creationId xmlns:a16="http://schemas.microsoft.com/office/drawing/2014/main" id="{6A61D8FD-D515-4A0A-A9EC-396B7D58BD3F}"/>
              </a:ext>
            </a:extLst>
          </p:cNvPr>
          <p:cNvSpPr/>
          <p:nvPr/>
        </p:nvSpPr>
        <p:spPr>
          <a:xfrm>
            <a:off x="4712007" y="2233341"/>
            <a:ext cx="630640" cy="585629"/>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Oval 19">
            <a:extLst>
              <a:ext uri="{FF2B5EF4-FFF2-40B4-BE49-F238E27FC236}">
                <a16:creationId xmlns:a16="http://schemas.microsoft.com/office/drawing/2014/main" id="{ABCAF183-B2E6-4A0E-A1D2-4668126AC8A1}"/>
              </a:ext>
            </a:extLst>
          </p:cNvPr>
          <p:cNvSpPr/>
          <p:nvPr/>
        </p:nvSpPr>
        <p:spPr>
          <a:xfrm>
            <a:off x="5671040" y="1981200"/>
            <a:ext cx="578060" cy="555108"/>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Arc 20">
            <a:extLst>
              <a:ext uri="{FF2B5EF4-FFF2-40B4-BE49-F238E27FC236}">
                <a16:creationId xmlns:a16="http://schemas.microsoft.com/office/drawing/2014/main" id="{69904537-988F-4230-8481-4897F2AC6CD7}"/>
              </a:ext>
            </a:extLst>
          </p:cNvPr>
          <p:cNvSpPr/>
          <p:nvPr/>
        </p:nvSpPr>
        <p:spPr>
          <a:xfrm rot="6709569">
            <a:off x="4884420" y="2080291"/>
            <a:ext cx="1630589" cy="1226325"/>
          </a:xfrm>
          <a:prstGeom prst="arc">
            <a:avLst/>
          </a:prstGeom>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22" name="Freeform: Shape 21">
            <a:extLst>
              <a:ext uri="{FF2B5EF4-FFF2-40B4-BE49-F238E27FC236}">
                <a16:creationId xmlns:a16="http://schemas.microsoft.com/office/drawing/2014/main" id="{D823D331-F22F-402D-AE81-B45063A2679C}"/>
              </a:ext>
            </a:extLst>
          </p:cNvPr>
          <p:cNvSpPr/>
          <p:nvPr/>
        </p:nvSpPr>
        <p:spPr>
          <a:xfrm>
            <a:off x="3540369" y="2426677"/>
            <a:ext cx="152400" cy="860936"/>
          </a:xfrm>
          <a:custGeom>
            <a:avLst/>
            <a:gdLst>
              <a:gd name="connsiteX0" fmla="*/ 152400 w 152400"/>
              <a:gd name="connsiteY0" fmla="*/ 0 h 860936"/>
              <a:gd name="connsiteX1" fmla="*/ 128954 w 152400"/>
              <a:gd name="connsiteY1" fmla="*/ 58615 h 860936"/>
              <a:gd name="connsiteX2" fmla="*/ 93785 w 152400"/>
              <a:gd name="connsiteY2" fmla="*/ 128954 h 860936"/>
              <a:gd name="connsiteX3" fmla="*/ 58616 w 152400"/>
              <a:gd name="connsiteY3" fmla="*/ 152400 h 860936"/>
              <a:gd name="connsiteX4" fmla="*/ 35169 w 152400"/>
              <a:gd name="connsiteY4" fmla="*/ 281354 h 860936"/>
              <a:gd name="connsiteX5" fmla="*/ 23446 w 152400"/>
              <a:gd name="connsiteY5" fmla="*/ 351692 h 860936"/>
              <a:gd name="connsiteX6" fmla="*/ 11723 w 152400"/>
              <a:gd name="connsiteY6" fmla="*/ 386861 h 860936"/>
              <a:gd name="connsiteX7" fmla="*/ 0 w 152400"/>
              <a:gd name="connsiteY7" fmla="*/ 433754 h 860936"/>
              <a:gd name="connsiteX8" fmla="*/ 11723 w 152400"/>
              <a:gd name="connsiteY8" fmla="*/ 773723 h 860936"/>
              <a:gd name="connsiteX9" fmla="*/ 23446 w 152400"/>
              <a:gd name="connsiteY9" fmla="*/ 820615 h 8609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2400" h="860936">
                <a:moveTo>
                  <a:pt x="152400" y="0"/>
                </a:moveTo>
                <a:cubicBezTo>
                  <a:pt x="144585" y="19538"/>
                  <a:pt x="136343" y="38911"/>
                  <a:pt x="128954" y="58615"/>
                </a:cubicBezTo>
                <a:cubicBezTo>
                  <a:pt x="117512" y="89127"/>
                  <a:pt x="118685" y="104054"/>
                  <a:pt x="93785" y="128954"/>
                </a:cubicBezTo>
                <a:cubicBezTo>
                  <a:pt x="83822" y="138917"/>
                  <a:pt x="70339" y="144585"/>
                  <a:pt x="58616" y="152400"/>
                </a:cubicBezTo>
                <a:cubicBezTo>
                  <a:pt x="24072" y="359663"/>
                  <a:pt x="67939" y="101123"/>
                  <a:pt x="35169" y="281354"/>
                </a:cubicBezTo>
                <a:cubicBezTo>
                  <a:pt x="30917" y="304740"/>
                  <a:pt x="28602" y="328489"/>
                  <a:pt x="23446" y="351692"/>
                </a:cubicBezTo>
                <a:cubicBezTo>
                  <a:pt x="20765" y="363755"/>
                  <a:pt x="15118" y="374979"/>
                  <a:pt x="11723" y="386861"/>
                </a:cubicBezTo>
                <a:cubicBezTo>
                  <a:pt x="7297" y="402353"/>
                  <a:pt x="3908" y="418123"/>
                  <a:pt x="0" y="433754"/>
                </a:cubicBezTo>
                <a:cubicBezTo>
                  <a:pt x="3908" y="547077"/>
                  <a:pt x="4650" y="660553"/>
                  <a:pt x="11723" y="773723"/>
                </a:cubicBezTo>
                <a:cubicBezTo>
                  <a:pt x="24682" y="981064"/>
                  <a:pt x="23446" y="743262"/>
                  <a:pt x="23446" y="820615"/>
                </a:cubicBezTo>
              </a:path>
            </a:pathLst>
          </a:cu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3" name="Freeform: Shape 22">
            <a:extLst>
              <a:ext uri="{FF2B5EF4-FFF2-40B4-BE49-F238E27FC236}">
                <a16:creationId xmlns:a16="http://schemas.microsoft.com/office/drawing/2014/main" id="{50A2E7E7-7975-43A0-9788-F38C3EE35D8D}"/>
              </a:ext>
            </a:extLst>
          </p:cNvPr>
          <p:cNvSpPr/>
          <p:nvPr/>
        </p:nvSpPr>
        <p:spPr>
          <a:xfrm>
            <a:off x="8112369" y="468923"/>
            <a:ext cx="164123" cy="0"/>
          </a:xfrm>
          <a:custGeom>
            <a:avLst/>
            <a:gdLst>
              <a:gd name="connsiteX0" fmla="*/ 0 w 164123"/>
              <a:gd name="connsiteY0" fmla="*/ 0 h 0"/>
              <a:gd name="connsiteX1" fmla="*/ 164123 w 164123"/>
              <a:gd name="connsiteY1" fmla="*/ 0 h 0"/>
            </a:gdLst>
            <a:ahLst/>
            <a:cxnLst>
              <a:cxn ang="0">
                <a:pos x="connsiteX0" y="connsiteY0"/>
              </a:cxn>
              <a:cxn ang="0">
                <a:pos x="connsiteX1" y="connsiteY1"/>
              </a:cxn>
            </a:cxnLst>
            <a:rect l="l" t="t" r="r" b="b"/>
            <a:pathLst>
              <a:path w="164123">
                <a:moveTo>
                  <a:pt x="0" y="0"/>
                </a:moveTo>
                <a:lnTo>
                  <a:pt x="164123" y="0"/>
                </a:lnTo>
              </a:path>
            </a:pathLst>
          </a:cu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4" name="Freeform: Shape 23">
            <a:extLst>
              <a:ext uri="{FF2B5EF4-FFF2-40B4-BE49-F238E27FC236}">
                <a16:creationId xmlns:a16="http://schemas.microsoft.com/office/drawing/2014/main" id="{9AE05493-8AEF-4C4E-801E-50D9009D0B02}"/>
              </a:ext>
            </a:extLst>
          </p:cNvPr>
          <p:cNvSpPr/>
          <p:nvPr/>
        </p:nvSpPr>
        <p:spPr>
          <a:xfrm>
            <a:off x="9366738" y="2438400"/>
            <a:ext cx="152400" cy="0"/>
          </a:xfrm>
          <a:custGeom>
            <a:avLst/>
            <a:gdLst>
              <a:gd name="connsiteX0" fmla="*/ 0 w 152400"/>
              <a:gd name="connsiteY0" fmla="*/ 0 h 0"/>
              <a:gd name="connsiteX1" fmla="*/ 152400 w 152400"/>
              <a:gd name="connsiteY1" fmla="*/ 0 h 0"/>
            </a:gdLst>
            <a:ahLst/>
            <a:cxnLst>
              <a:cxn ang="0">
                <a:pos x="connsiteX0" y="connsiteY0"/>
              </a:cxn>
              <a:cxn ang="0">
                <a:pos x="connsiteX1" y="connsiteY1"/>
              </a:cxn>
            </a:cxnLst>
            <a:rect l="l" t="t" r="r" b="b"/>
            <a:pathLst>
              <a:path w="152400">
                <a:moveTo>
                  <a:pt x="0" y="0"/>
                </a:moveTo>
                <a:lnTo>
                  <a:pt x="152400" y="0"/>
                </a:lnTo>
              </a:path>
            </a:pathLst>
          </a:cu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5" name="Freeform: Shape 24">
            <a:extLst>
              <a:ext uri="{FF2B5EF4-FFF2-40B4-BE49-F238E27FC236}">
                <a16:creationId xmlns:a16="http://schemas.microsoft.com/office/drawing/2014/main" id="{5FFDAB75-8FCA-40A9-A7A5-C7BFF0F81577}"/>
              </a:ext>
            </a:extLst>
          </p:cNvPr>
          <p:cNvSpPr/>
          <p:nvPr/>
        </p:nvSpPr>
        <p:spPr>
          <a:xfrm>
            <a:off x="8159262" y="620364"/>
            <a:ext cx="164123" cy="12682"/>
          </a:xfrm>
          <a:custGeom>
            <a:avLst/>
            <a:gdLst>
              <a:gd name="connsiteX0" fmla="*/ 0 w 164123"/>
              <a:gd name="connsiteY0" fmla="*/ 959 h 12682"/>
              <a:gd name="connsiteX1" fmla="*/ 58615 w 164123"/>
              <a:gd name="connsiteY1" fmla="*/ 12682 h 12682"/>
              <a:gd name="connsiteX2" fmla="*/ 105507 w 164123"/>
              <a:gd name="connsiteY2" fmla="*/ 959 h 12682"/>
              <a:gd name="connsiteX3" fmla="*/ 164123 w 164123"/>
              <a:gd name="connsiteY3" fmla="*/ 959 h 12682"/>
            </a:gdLst>
            <a:ahLst/>
            <a:cxnLst>
              <a:cxn ang="0">
                <a:pos x="connsiteX0" y="connsiteY0"/>
              </a:cxn>
              <a:cxn ang="0">
                <a:pos x="connsiteX1" y="connsiteY1"/>
              </a:cxn>
              <a:cxn ang="0">
                <a:pos x="connsiteX2" y="connsiteY2"/>
              </a:cxn>
              <a:cxn ang="0">
                <a:pos x="connsiteX3" y="connsiteY3"/>
              </a:cxn>
            </a:cxnLst>
            <a:rect l="l" t="t" r="r" b="b"/>
            <a:pathLst>
              <a:path w="164123" h="12682">
                <a:moveTo>
                  <a:pt x="0" y="959"/>
                </a:moveTo>
                <a:cubicBezTo>
                  <a:pt x="19538" y="4867"/>
                  <a:pt x="38690" y="12682"/>
                  <a:pt x="58615" y="12682"/>
                </a:cubicBezTo>
                <a:cubicBezTo>
                  <a:pt x="74727" y="12682"/>
                  <a:pt x="89494" y="2738"/>
                  <a:pt x="105507" y="959"/>
                </a:cubicBezTo>
                <a:cubicBezTo>
                  <a:pt x="124926" y="-1199"/>
                  <a:pt x="144584" y="959"/>
                  <a:pt x="164123" y="959"/>
                </a:cubicBezTo>
              </a:path>
            </a:pathLst>
          </a:cu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Freeform: Shape 25">
            <a:extLst>
              <a:ext uri="{FF2B5EF4-FFF2-40B4-BE49-F238E27FC236}">
                <a16:creationId xmlns:a16="http://schemas.microsoft.com/office/drawing/2014/main" id="{4E0A4C5E-8CBB-4791-8516-86D78B98D0F3}"/>
              </a:ext>
            </a:extLst>
          </p:cNvPr>
          <p:cNvSpPr/>
          <p:nvPr/>
        </p:nvSpPr>
        <p:spPr>
          <a:xfrm>
            <a:off x="9378462" y="2614246"/>
            <a:ext cx="152400" cy="0"/>
          </a:xfrm>
          <a:custGeom>
            <a:avLst/>
            <a:gdLst>
              <a:gd name="connsiteX0" fmla="*/ 0 w 152400"/>
              <a:gd name="connsiteY0" fmla="*/ 0 h 0"/>
              <a:gd name="connsiteX1" fmla="*/ 152400 w 152400"/>
              <a:gd name="connsiteY1" fmla="*/ 0 h 0"/>
            </a:gdLst>
            <a:ahLst/>
            <a:cxnLst>
              <a:cxn ang="0">
                <a:pos x="connsiteX0" y="connsiteY0"/>
              </a:cxn>
              <a:cxn ang="0">
                <a:pos x="connsiteX1" y="connsiteY1"/>
              </a:cxn>
            </a:cxnLst>
            <a:rect l="l" t="t" r="r" b="b"/>
            <a:pathLst>
              <a:path w="152400">
                <a:moveTo>
                  <a:pt x="0" y="0"/>
                </a:moveTo>
                <a:lnTo>
                  <a:pt x="152400" y="0"/>
                </a:lnTo>
              </a:path>
            </a:pathLst>
          </a:cu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7" name="TextBox 26">
            <a:extLst>
              <a:ext uri="{FF2B5EF4-FFF2-40B4-BE49-F238E27FC236}">
                <a16:creationId xmlns:a16="http://schemas.microsoft.com/office/drawing/2014/main" id="{BA44A4FC-8FB7-40C5-B91B-77EF69219434}"/>
              </a:ext>
            </a:extLst>
          </p:cNvPr>
          <p:cNvSpPr txBox="1"/>
          <p:nvPr/>
        </p:nvSpPr>
        <p:spPr>
          <a:xfrm>
            <a:off x="9197899" y="690044"/>
            <a:ext cx="3634154" cy="1015663"/>
          </a:xfrm>
          <a:prstGeom prst="rect">
            <a:avLst/>
          </a:prstGeom>
          <a:noFill/>
        </p:spPr>
        <p:txBody>
          <a:bodyPr wrap="square" rtlCol="0">
            <a:spAutoFit/>
          </a:bodyPr>
          <a:lstStyle/>
          <a:p>
            <a:r>
              <a:rPr lang="en-GB" sz="6000" dirty="0">
                <a:solidFill>
                  <a:srgbClr val="FF0000"/>
                </a:solidFill>
              </a:rPr>
              <a:t>MR BEAT</a:t>
            </a:r>
          </a:p>
        </p:txBody>
      </p:sp>
      <p:cxnSp>
        <p:nvCxnSpPr>
          <p:cNvPr id="43" name="Straight Arrow Connector 42">
            <a:extLst>
              <a:ext uri="{FF2B5EF4-FFF2-40B4-BE49-F238E27FC236}">
                <a16:creationId xmlns:a16="http://schemas.microsoft.com/office/drawing/2014/main" id="{CE5501BA-8D60-4FF7-B36B-2DA8E88A65B9}"/>
              </a:ext>
            </a:extLst>
          </p:cNvPr>
          <p:cNvCxnSpPr/>
          <p:nvPr/>
        </p:nvCxnSpPr>
        <p:spPr>
          <a:xfrm>
            <a:off x="7737231" y="2426677"/>
            <a:ext cx="0"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6" name="Lightning Bolt 5">
            <a:extLst>
              <a:ext uri="{FF2B5EF4-FFF2-40B4-BE49-F238E27FC236}">
                <a16:creationId xmlns:a16="http://schemas.microsoft.com/office/drawing/2014/main" id="{369BAC39-0E09-4497-ADB2-D6DA8416003B}"/>
              </a:ext>
            </a:extLst>
          </p:cNvPr>
          <p:cNvSpPr/>
          <p:nvPr/>
        </p:nvSpPr>
        <p:spPr>
          <a:xfrm>
            <a:off x="3411277" y="1476917"/>
            <a:ext cx="304298" cy="561730"/>
          </a:xfrm>
          <a:prstGeom prst="lightningBolt">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1" name="Lightning Bolt 30">
            <a:extLst>
              <a:ext uri="{FF2B5EF4-FFF2-40B4-BE49-F238E27FC236}">
                <a16:creationId xmlns:a16="http://schemas.microsoft.com/office/drawing/2014/main" id="{C635A017-0B99-4ACD-87D9-CA49085E70E5}"/>
              </a:ext>
            </a:extLst>
          </p:cNvPr>
          <p:cNvSpPr/>
          <p:nvPr/>
        </p:nvSpPr>
        <p:spPr>
          <a:xfrm rot="19901717" flipH="1">
            <a:off x="5280280" y="2163927"/>
            <a:ext cx="325210" cy="717278"/>
          </a:xfrm>
          <a:prstGeom prst="lightningBolt">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9" name="Freeform: Shape 28">
            <a:extLst>
              <a:ext uri="{FF2B5EF4-FFF2-40B4-BE49-F238E27FC236}">
                <a16:creationId xmlns:a16="http://schemas.microsoft.com/office/drawing/2014/main" id="{DBD95858-7516-480D-9D6E-8D28E4A3ACCC}"/>
              </a:ext>
            </a:extLst>
          </p:cNvPr>
          <p:cNvSpPr/>
          <p:nvPr/>
        </p:nvSpPr>
        <p:spPr>
          <a:xfrm>
            <a:off x="4213599" y="3120581"/>
            <a:ext cx="1477107" cy="1401960"/>
          </a:xfrm>
          <a:custGeom>
            <a:avLst/>
            <a:gdLst>
              <a:gd name="connsiteX0" fmla="*/ 1383323 w 1477107"/>
              <a:gd name="connsiteY0" fmla="*/ 0 h 1401960"/>
              <a:gd name="connsiteX1" fmla="*/ 1371600 w 1477107"/>
              <a:gd name="connsiteY1" fmla="*/ 58616 h 1401960"/>
              <a:gd name="connsiteX2" fmla="*/ 1395046 w 1477107"/>
              <a:gd name="connsiteY2" fmla="*/ 140677 h 1401960"/>
              <a:gd name="connsiteX3" fmla="*/ 1406769 w 1477107"/>
              <a:gd name="connsiteY3" fmla="*/ 199293 h 1401960"/>
              <a:gd name="connsiteX4" fmla="*/ 1430215 w 1477107"/>
              <a:gd name="connsiteY4" fmla="*/ 269631 h 1401960"/>
              <a:gd name="connsiteX5" fmla="*/ 1441938 w 1477107"/>
              <a:gd name="connsiteY5" fmla="*/ 304800 h 1401960"/>
              <a:gd name="connsiteX6" fmla="*/ 1465384 w 1477107"/>
              <a:gd name="connsiteY6" fmla="*/ 457200 h 1401960"/>
              <a:gd name="connsiteX7" fmla="*/ 1477107 w 1477107"/>
              <a:gd name="connsiteY7" fmla="*/ 691662 h 1401960"/>
              <a:gd name="connsiteX8" fmla="*/ 1465384 w 1477107"/>
              <a:gd name="connsiteY8" fmla="*/ 1277816 h 1401960"/>
              <a:gd name="connsiteX9" fmla="*/ 1383323 w 1477107"/>
              <a:gd name="connsiteY9" fmla="*/ 1359877 h 1401960"/>
              <a:gd name="connsiteX10" fmla="*/ 1137138 w 1477107"/>
              <a:gd name="connsiteY10" fmla="*/ 1371600 h 1401960"/>
              <a:gd name="connsiteX11" fmla="*/ 1043353 w 1477107"/>
              <a:gd name="connsiteY11" fmla="*/ 1348154 h 1401960"/>
              <a:gd name="connsiteX12" fmla="*/ 996461 w 1477107"/>
              <a:gd name="connsiteY12" fmla="*/ 1324708 h 1401960"/>
              <a:gd name="connsiteX13" fmla="*/ 961292 w 1477107"/>
              <a:gd name="connsiteY13" fmla="*/ 1312985 h 1401960"/>
              <a:gd name="connsiteX14" fmla="*/ 926123 w 1477107"/>
              <a:gd name="connsiteY14" fmla="*/ 1289539 h 1401960"/>
              <a:gd name="connsiteX15" fmla="*/ 844061 w 1477107"/>
              <a:gd name="connsiteY15" fmla="*/ 1266093 h 1401960"/>
              <a:gd name="connsiteX16" fmla="*/ 773723 w 1477107"/>
              <a:gd name="connsiteY16" fmla="*/ 1219200 h 1401960"/>
              <a:gd name="connsiteX17" fmla="*/ 691661 w 1477107"/>
              <a:gd name="connsiteY17" fmla="*/ 1184031 h 1401960"/>
              <a:gd name="connsiteX18" fmla="*/ 644769 w 1477107"/>
              <a:gd name="connsiteY18" fmla="*/ 1160585 h 1401960"/>
              <a:gd name="connsiteX19" fmla="*/ 574430 w 1477107"/>
              <a:gd name="connsiteY19" fmla="*/ 1137139 h 1401960"/>
              <a:gd name="connsiteX20" fmla="*/ 468923 w 1477107"/>
              <a:gd name="connsiteY20" fmla="*/ 1090247 h 1401960"/>
              <a:gd name="connsiteX21" fmla="*/ 386861 w 1477107"/>
              <a:gd name="connsiteY21" fmla="*/ 1055077 h 1401960"/>
              <a:gd name="connsiteX22" fmla="*/ 304800 w 1477107"/>
              <a:gd name="connsiteY22" fmla="*/ 1008185 h 1401960"/>
              <a:gd name="connsiteX23" fmla="*/ 269630 w 1477107"/>
              <a:gd name="connsiteY23" fmla="*/ 996462 h 1401960"/>
              <a:gd name="connsiteX24" fmla="*/ 164123 w 1477107"/>
              <a:gd name="connsiteY24" fmla="*/ 914400 h 1401960"/>
              <a:gd name="connsiteX25" fmla="*/ 93784 w 1477107"/>
              <a:gd name="connsiteY25" fmla="*/ 867508 h 1401960"/>
              <a:gd name="connsiteX26" fmla="*/ 58615 w 1477107"/>
              <a:gd name="connsiteY26" fmla="*/ 832339 h 1401960"/>
              <a:gd name="connsiteX27" fmla="*/ 0 w 1477107"/>
              <a:gd name="connsiteY27" fmla="*/ 785447 h 14019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1477107" h="1401960">
                <a:moveTo>
                  <a:pt x="1383323" y="0"/>
                </a:moveTo>
                <a:cubicBezTo>
                  <a:pt x="1379415" y="19539"/>
                  <a:pt x="1371600" y="38690"/>
                  <a:pt x="1371600" y="58616"/>
                </a:cubicBezTo>
                <a:cubicBezTo>
                  <a:pt x="1371600" y="80544"/>
                  <a:pt x="1389518" y="118564"/>
                  <a:pt x="1395046" y="140677"/>
                </a:cubicBezTo>
                <a:cubicBezTo>
                  <a:pt x="1399879" y="160008"/>
                  <a:pt x="1401526" y="180069"/>
                  <a:pt x="1406769" y="199293"/>
                </a:cubicBezTo>
                <a:cubicBezTo>
                  <a:pt x="1413272" y="223136"/>
                  <a:pt x="1422400" y="246185"/>
                  <a:pt x="1430215" y="269631"/>
                </a:cubicBezTo>
                <a:lnTo>
                  <a:pt x="1441938" y="304800"/>
                </a:lnTo>
                <a:cubicBezTo>
                  <a:pt x="1446957" y="334915"/>
                  <a:pt x="1463373" y="430050"/>
                  <a:pt x="1465384" y="457200"/>
                </a:cubicBezTo>
                <a:cubicBezTo>
                  <a:pt x="1471165" y="535238"/>
                  <a:pt x="1473199" y="613508"/>
                  <a:pt x="1477107" y="691662"/>
                </a:cubicBezTo>
                <a:cubicBezTo>
                  <a:pt x="1473199" y="887047"/>
                  <a:pt x="1482763" y="1083167"/>
                  <a:pt x="1465384" y="1277816"/>
                </a:cubicBezTo>
                <a:cubicBezTo>
                  <a:pt x="1459614" y="1342444"/>
                  <a:pt x="1424186" y="1346256"/>
                  <a:pt x="1383323" y="1359877"/>
                </a:cubicBezTo>
                <a:cubicBezTo>
                  <a:pt x="1308290" y="1434913"/>
                  <a:pt x="1364290" y="1390530"/>
                  <a:pt x="1137138" y="1371600"/>
                </a:cubicBezTo>
                <a:cubicBezTo>
                  <a:pt x="1114362" y="1369702"/>
                  <a:pt x="1067684" y="1358581"/>
                  <a:pt x="1043353" y="1348154"/>
                </a:cubicBezTo>
                <a:cubicBezTo>
                  <a:pt x="1027290" y="1341270"/>
                  <a:pt x="1012524" y="1331592"/>
                  <a:pt x="996461" y="1324708"/>
                </a:cubicBezTo>
                <a:cubicBezTo>
                  <a:pt x="985103" y="1319840"/>
                  <a:pt x="972345" y="1318511"/>
                  <a:pt x="961292" y="1312985"/>
                </a:cubicBezTo>
                <a:cubicBezTo>
                  <a:pt x="948690" y="1306684"/>
                  <a:pt x="939073" y="1295089"/>
                  <a:pt x="926123" y="1289539"/>
                </a:cubicBezTo>
                <a:cubicBezTo>
                  <a:pt x="899566" y="1278158"/>
                  <a:pt x="869724" y="1280351"/>
                  <a:pt x="844061" y="1266093"/>
                </a:cubicBezTo>
                <a:cubicBezTo>
                  <a:pt x="819428" y="1252408"/>
                  <a:pt x="798927" y="1231802"/>
                  <a:pt x="773723" y="1219200"/>
                </a:cubicBezTo>
                <a:cubicBezTo>
                  <a:pt x="618184" y="1141432"/>
                  <a:pt x="812417" y="1235784"/>
                  <a:pt x="691661" y="1184031"/>
                </a:cubicBezTo>
                <a:cubicBezTo>
                  <a:pt x="675598" y="1177147"/>
                  <a:pt x="660995" y="1167075"/>
                  <a:pt x="644769" y="1160585"/>
                </a:cubicBezTo>
                <a:cubicBezTo>
                  <a:pt x="621822" y="1151406"/>
                  <a:pt x="574430" y="1137139"/>
                  <a:pt x="574430" y="1137139"/>
                </a:cubicBezTo>
                <a:cubicBezTo>
                  <a:pt x="470973" y="1068167"/>
                  <a:pt x="636342" y="1173958"/>
                  <a:pt x="468923" y="1090247"/>
                </a:cubicBezTo>
                <a:cubicBezTo>
                  <a:pt x="313412" y="1012490"/>
                  <a:pt x="507597" y="1106821"/>
                  <a:pt x="386861" y="1055077"/>
                </a:cubicBezTo>
                <a:cubicBezTo>
                  <a:pt x="242980" y="993414"/>
                  <a:pt x="422545" y="1067057"/>
                  <a:pt x="304800" y="1008185"/>
                </a:cubicBezTo>
                <a:cubicBezTo>
                  <a:pt x="293747" y="1002659"/>
                  <a:pt x="281353" y="1000370"/>
                  <a:pt x="269630" y="996462"/>
                </a:cubicBezTo>
                <a:cubicBezTo>
                  <a:pt x="214537" y="941369"/>
                  <a:pt x="248253" y="970487"/>
                  <a:pt x="164123" y="914400"/>
                </a:cubicBezTo>
                <a:lnTo>
                  <a:pt x="93784" y="867508"/>
                </a:lnTo>
                <a:cubicBezTo>
                  <a:pt x="82061" y="855785"/>
                  <a:pt x="71351" y="842953"/>
                  <a:pt x="58615" y="832339"/>
                </a:cubicBezTo>
                <a:cubicBezTo>
                  <a:pt x="-30116" y="758397"/>
                  <a:pt x="68212" y="853659"/>
                  <a:pt x="0" y="785447"/>
                </a:cubicBezTo>
              </a:path>
            </a:pathLst>
          </a:cu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2" name="Freeform: Shape 31">
            <a:extLst>
              <a:ext uri="{FF2B5EF4-FFF2-40B4-BE49-F238E27FC236}">
                <a16:creationId xmlns:a16="http://schemas.microsoft.com/office/drawing/2014/main" id="{9654AD61-DD58-4708-AF12-C39E7E24BA26}"/>
              </a:ext>
            </a:extLst>
          </p:cNvPr>
          <p:cNvSpPr/>
          <p:nvPr/>
        </p:nvSpPr>
        <p:spPr>
          <a:xfrm>
            <a:off x="5637772" y="3130062"/>
            <a:ext cx="1151215" cy="1266092"/>
          </a:xfrm>
          <a:custGeom>
            <a:avLst/>
            <a:gdLst>
              <a:gd name="connsiteX0" fmla="*/ 12751 w 1151215"/>
              <a:gd name="connsiteY0" fmla="*/ 58615 h 1266092"/>
              <a:gd name="connsiteX1" fmla="*/ 47920 w 1151215"/>
              <a:gd name="connsiteY1" fmla="*/ 433753 h 1266092"/>
              <a:gd name="connsiteX2" fmla="*/ 71366 w 1151215"/>
              <a:gd name="connsiteY2" fmla="*/ 457200 h 1266092"/>
              <a:gd name="connsiteX3" fmla="*/ 83090 w 1151215"/>
              <a:gd name="connsiteY3" fmla="*/ 492369 h 1266092"/>
              <a:gd name="connsiteX4" fmla="*/ 106536 w 1151215"/>
              <a:gd name="connsiteY4" fmla="*/ 527538 h 1266092"/>
              <a:gd name="connsiteX5" fmla="*/ 129982 w 1151215"/>
              <a:gd name="connsiteY5" fmla="*/ 597876 h 1266092"/>
              <a:gd name="connsiteX6" fmla="*/ 141705 w 1151215"/>
              <a:gd name="connsiteY6" fmla="*/ 633046 h 1266092"/>
              <a:gd name="connsiteX7" fmla="*/ 165151 w 1151215"/>
              <a:gd name="connsiteY7" fmla="*/ 1101969 h 1266092"/>
              <a:gd name="connsiteX8" fmla="*/ 188597 w 1151215"/>
              <a:gd name="connsiteY8" fmla="*/ 1172307 h 1266092"/>
              <a:gd name="connsiteX9" fmla="*/ 200320 w 1151215"/>
              <a:gd name="connsiteY9" fmla="*/ 1207476 h 1266092"/>
              <a:gd name="connsiteX10" fmla="*/ 282382 w 1151215"/>
              <a:gd name="connsiteY10" fmla="*/ 1242646 h 1266092"/>
              <a:gd name="connsiteX11" fmla="*/ 352720 w 1151215"/>
              <a:gd name="connsiteY11" fmla="*/ 1266092 h 1266092"/>
              <a:gd name="connsiteX12" fmla="*/ 716136 w 1151215"/>
              <a:gd name="connsiteY12" fmla="*/ 1254369 h 1266092"/>
              <a:gd name="connsiteX13" fmla="*/ 751305 w 1151215"/>
              <a:gd name="connsiteY13" fmla="*/ 1230923 h 1266092"/>
              <a:gd name="connsiteX14" fmla="*/ 821643 w 1151215"/>
              <a:gd name="connsiteY14" fmla="*/ 1137138 h 1266092"/>
              <a:gd name="connsiteX15" fmla="*/ 845090 w 1151215"/>
              <a:gd name="connsiteY15" fmla="*/ 1113692 h 1266092"/>
              <a:gd name="connsiteX16" fmla="*/ 891982 w 1151215"/>
              <a:gd name="connsiteY16" fmla="*/ 1031630 h 1266092"/>
              <a:gd name="connsiteX17" fmla="*/ 915428 w 1151215"/>
              <a:gd name="connsiteY17" fmla="*/ 984738 h 1266092"/>
              <a:gd name="connsiteX18" fmla="*/ 950597 w 1151215"/>
              <a:gd name="connsiteY18" fmla="*/ 937846 h 1266092"/>
              <a:gd name="connsiteX19" fmla="*/ 974043 w 1151215"/>
              <a:gd name="connsiteY19" fmla="*/ 902676 h 1266092"/>
              <a:gd name="connsiteX20" fmla="*/ 985766 w 1151215"/>
              <a:gd name="connsiteY20" fmla="*/ 867507 h 1266092"/>
              <a:gd name="connsiteX21" fmla="*/ 1009213 w 1151215"/>
              <a:gd name="connsiteY21" fmla="*/ 844061 h 1266092"/>
              <a:gd name="connsiteX22" fmla="*/ 1032659 w 1151215"/>
              <a:gd name="connsiteY22" fmla="*/ 762000 h 1266092"/>
              <a:gd name="connsiteX23" fmla="*/ 1044382 w 1151215"/>
              <a:gd name="connsiteY23" fmla="*/ 726830 h 1266092"/>
              <a:gd name="connsiteX24" fmla="*/ 1067828 w 1151215"/>
              <a:gd name="connsiteY24" fmla="*/ 621323 h 1266092"/>
              <a:gd name="connsiteX25" fmla="*/ 1091274 w 1151215"/>
              <a:gd name="connsiteY25" fmla="*/ 445476 h 1266092"/>
              <a:gd name="connsiteX26" fmla="*/ 1102997 w 1151215"/>
              <a:gd name="connsiteY26" fmla="*/ 398584 h 1266092"/>
              <a:gd name="connsiteX27" fmla="*/ 1114720 w 1151215"/>
              <a:gd name="connsiteY27" fmla="*/ 328246 h 1266092"/>
              <a:gd name="connsiteX28" fmla="*/ 1126443 w 1151215"/>
              <a:gd name="connsiteY28" fmla="*/ 269630 h 1266092"/>
              <a:gd name="connsiteX29" fmla="*/ 1138166 w 1151215"/>
              <a:gd name="connsiteY29" fmla="*/ 199292 h 1266092"/>
              <a:gd name="connsiteX30" fmla="*/ 1149890 w 1151215"/>
              <a:gd name="connsiteY30" fmla="*/ 152400 h 1266092"/>
              <a:gd name="connsiteX31" fmla="*/ 1149890 w 1151215"/>
              <a:gd name="connsiteY31" fmla="*/ 0 h 12660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1151215" h="1266092">
                <a:moveTo>
                  <a:pt x="12751" y="58615"/>
                </a:moveTo>
                <a:cubicBezTo>
                  <a:pt x="18700" y="231132"/>
                  <a:pt x="-37646" y="326794"/>
                  <a:pt x="47920" y="433753"/>
                </a:cubicBezTo>
                <a:cubicBezTo>
                  <a:pt x="54825" y="442384"/>
                  <a:pt x="63551" y="449384"/>
                  <a:pt x="71366" y="457200"/>
                </a:cubicBezTo>
                <a:cubicBezTo>
                  <a:pt x="75274" y="468923"/>
                  <a:pt x="77564" y="481316"/>
                  <a:pt x="83090" y="492369"/>
                </a:cubicBezTo>
                <a:cubicBezTo>
                  <a:pt x="89391" y="504971"/>
                  <a:pt x="100814" y="514663"/>
                  <a:pt x="106536" y="527538"/>
                </a:cubicBezTo>
                <a:cubicBezTo>
                  <a:pt x="116573" y="550122"/>
                  <a:pt x="122167" y="574430"/>
                  <a:pt x="129982" y="597876"/>
                </a:cubicBezTo>
                <a:lnTo>
                  <a:pt x="141705" y="633046"/>
                </a:lnTo>
                <a:cubicBezTo>
                  <a:pt x="141899" y="638471"/>
                  <a:pt x="150013" y="1011139"/>
                  <a:pt x="165151" y="1101969"/>
                </a:cubicBezTo>
                <a:cubicBezTo>
                  <a:pt x="169214" y="1126347"/>
                  <a:pt x="180782" y="1148861"/>
                  <a:pt x="188597" y="1172307"/>
                </a:cubicBezTo>
                <a:cubicBezTo>
                  <a:pt x="192505" y="1184030"/>
                  <a:pt x="190038" y="1200621"/>
                  <a:pt x="200320" y="1207476"/>
                </a:cubicBezTo>
                <a:cubicBezTo>
                  <a:pt x="256117" y="1244675"/>
                  <a:pt x="213563" y="1222000"/>
                  <a:pt x="282382" y="1242646"/>
                </a:cubicBezTo>
                <a:cubicBezTo>
                  <a:pt x="306054" y="1249748"/>
                  <a:pt x="352720" y="1266092"/>
                  <a:pt x="352720" y="1266092"/>
                </a:cubicBezTo>
                <a:cubicBezTo>
                  <a:pt x="473859" y="1262184"/>
                  <a:pt x="595403" y="1265022"/>
                  <a:pt x="716136" y="1254369"/>
                </a:cubicBezTo>
                <a:cubicBezTo>
                  <a:pt x="730171" y="1253131"/>
                  <a:pt x="740303" y="1239725"/>
                  <a:pt x="751305" y="1230923"/>
                </a:cubicBezTo>
                <a:cubicBezTo>
                  <a:pt x="803301" y="1189325"/>
                  <a:pt x="746631" y="1212147"/>
                  <a:pt x="821643" y="1137138"/>
                </a:cubicBezTo>
                <a:lnTo>
                  <a:pt x="845090" y="1113692"/>
                </a:lnTo>
                <a:cubicBezTo>
                  <a:pt x="915941" y="971990"/>
                  <a:pt x="825703" y="1147620"/>
                  <a:pt x="891982" y="1031630"/>
                </a:cubicBezTo>
                <a:cubicBezTo>
                  <a:pt x="900652" y="1016457"/>
                  <a:pt x="906166" y="999557"/>
                  <a:pt x="915428" y="984738"/>
                </a:cubicBezTo>
                <a:cubicBezTo>
                  <a:pt x="925783" y="968170"/>
                  <a:pt x="939241" y="953745"/>
                  <a:pt x="950597" y="937846"/>
                </a:cubicBezTo>
                <a:cubicBezTo>
                  <a:pt x="958786" y="926381"/>
                  <a:pt x="967742" y="915278"/>
                  <a:pt x="974043" y="902676"/>
                </a:cubicBezTo>
                <a:cubicBezTo>
                  <a:pt x="979569" y="891623"/>
                  <a:pt x="979408" y="878103"/>
                  <a:pt x="985766" y="867507"/>
                </a:cubicBezTo>
                <a:cubicBezTo>
                  <a:pt x="991453" y="858029"/>
                  <a:pt x="1001397" y="851876"/>
                  <a:pt x="1009213" y="844061"/>
                </a:cubicBezTo>
                <a:cubicBezTo>
                  <a:pt x="1037319" y="759744"/>
                  <a:pt x="1003221" y="865033"/>
                  <a:pt x="1032659" y="762000"/>
                </a:cubicBezTo>
                <a:cubicBezTo>
                  <a:pt x="1036054" y="750118"/>
                  <a:pt x="1040987" y="738712"/>
                  <a:pt x="1044382" y="726830"/>
                </a:cubicBezTo>
                <a:cubicBezTo>
                  <a:pt x="1052161" y="699602"/>
                  <a:pt x="1063799" y="647512"/>
                  <a:pt x="1067828" y="621323"/>
                </a:cubicBezTo>
                <a:cubicBezTo>
                  <a:pt x="1078034" y="554982"/>
                  <a:pt x="1079432" y="510608"/>
                  <a:pt x="1091274" y="445476"/>
                </a:cubicBezTo>
                <a:cubicBezTo>
                  <a:pt x="1094156" y="429624"/>
                  <a:pt x="1099837" y="414383"/>
                  <a:pt x="1102997" y="398584"/>
                </a:cubicBezTo>
                <a:cubicBezTo>
                  <a:pt x="1107659" y="375276"/>
                  <a:pt x="1110468" y="351632"/>
                  <a:pt x="1114720" y="328246"/>
                </a:cubicBezTo>
                <a:cubicBezTo>
                  <a:pt x="1118284" y="308642"/>
                  <a:pt x="1122879" y="289234"/>
                  <a:pt x="1126443" y="269630"/>
                </a:cubicBezTo>
                <a:cubicBezTo>
                  <a:pt x="1130695" y="246244"/>
                  <a:pt x="1133504" y="222600"/>
                  <a:pt x="1138166" y="199292"/>
                </a:cubicBezTo>
                <a:cubicBezTo>
                  <a:pt x="1141326" y="183493"/>
                  <a:pt x="1148944" y="168484"/>
                  <a:pt x="1149890" y="152400"/>
                </a:cubicBezTo>
                <a:cubicBezTo>
                  <a:pt x="1152873" y="101688"/>
                  <a:pt x="1149890" y="50800"/>
                  <a:pt x="1149890" y="0"/>
                </a:cubicBezTo>
              </a:path>
            </a:pathLst>
          </a:cu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6" name="Freeform: Shape 35">
            <a:extLst>
              <a:ext uri="{FF2B5EF4-FFF2-40B4-BE49-F238E27FC236}">
                <a16:creationId xmlns:a16="http://schemas.microsoft.com/office/drawing/2014/main" id="{5E7BF7D0-E75A-40AB-AA56-B3C8F30B919E}"/>
              </a:ext>
            </a:extLst>
          </p:cNvPr>
          <p:cNvSpPr/>
          <p:nvPr/>
        </p:nvSpPr>
        <p:spPr>
          <a:xfrm>
            <a:off x="4255237" y="4392735"/>
            <a:ext cx="1360117" cy="425450"/>
          </a:xfrm>
          <a:custGeom>
            <a:avLst/>
            <a:gdLst>
              <a:gd name="connsiteX0" fmla="*/ 1360117 w 1360117"/>
              <a:gd name="connsiteY0" fmla="*/ 425450 h 425450"/>
              <a:gd name="connsiteX1" fmla="*/ 1254609 w 1360117"/>
              <a:gd name="connsiteY1" fmla="*/ 413727 h 425450"/>
              <a:gd name="connsiteX2" fmla="*/ 1207717 w 1360117"/>
              <a:gd name="connsiteY2" fmla="*/ 402003 h 425450"/>
              <a:gd name="connsiteX3" fmla="*/ 1020148 w 1360117"/>
              <a:gd name="connsiteY3" fmla="*/ 366834 h 425450"/>
              <a:gd name="connsiteX4" fmla="*/ 949809 w 1360117"/>
              <a:gd name="connsiteY4" fmla="*/ 343388 h 425450"/>
              <a:gd name="connsiteX5" fmla="*/ 879471 w 1360117"/>
              <a:gd name="connsiteY5" fmla="*/ 319942 h 425450"/>
              <a:gd name="connsiteX6" fmla="*/ 844301 w 1360117"/>
              <a:gd name="connsiteY6" fmla="*/ 308219 h 425450"/>
              <a:gd name="connsiteX7" fmla="*/ 809132 w 1360117"/>
              <a:gd name="connsiteY7" fmla="*/ 296496 h 425450"/>
              <a:gd name="connsiteX8" fmla="*/ 668455 w 1360117"/>
              <a:gd name="connsiteY8" fmla="*/ 273050 h 425450"/>
              <a:gd name="connsiteX9" fmla="*/ 562948 w 1360117"/>
              <a:gd name="connsiteY9" fmla="*/ 249603 h 425450"/>
              <a:gd name="connsiteX10" fmla="*/ 480886 w 1360117"/>
              <a:gd name="connsiteY10" fmla="*/ 226157 h 425450"/>
              <a:gd name="connsiteX11" fmla="*/ 398825 w 1360117"/>
              <a:gd name="connsiteY11" fmla="*/ 202711 h 425450"/>
              <a:gd name="connsiteX12" fmla="*/ 363655 w 1360117"/>
              <a:gd name="connsiteY12" fmla="*/ 179265 h 425450"/>
              <a:gd name="connsiteX13" fmla="*/ 328486 w 1360117"/>
              <a:gd name="connsiteY13" fmla="*/ 167542 h 425450"/>
              <a:gd name="connsiteX14" fmla="*/ 222978 w 1360117"/>
              <a:gd name="connsiteY14" fmla="*/ 120650 h 425450"/>
              <a:gd name="connsiteX15" fmla="*/ 187809 w 1360117"/>
              <a:gd name="connsiteY15" fmla="*/ 108927 h 425450"/>
              <a:gd name="connsiteX16" fmla="*/ 117471 w 1360117"/>
              <a:gd name="connsiteY16" fmla="*/ 62034 h 425450"/>
              <a:gd name="connsiteX17" fmla="*/ 11963 w 1360117"/>
              <a:gd name="connsiteY17" fmla="*/ 15142 h 425450"/>
              <a:gd name="connsiteX18" fmla="*/ 11963 w 1360117"/>
              <a:gd name="connsiteY18" fmla="*/ 97203 h 425450"/>
              <a:gd name="connsiteX19" fmla="*/ 35409 w 1360117"/>
              <a:gd name="connsiteY19" fmla="*/ 167542 h 425450"/>
              <a:gd name="connsiteX20" fmla="*/ 35409 w 1360117"/>
              <a:gd name="connsiteY20" fmla="*/ 38588 h 425450"/>
              <a:gd name="connsiteX21" fmla="*/ 23686 w 1360117"/>
              <a:gd name="connsiteY21" fmla="*/ 38588 h 425450"/>
              <a:gd name="connsiteX22" fmla="*/ 35409 w 1360117"/>
              <a:gd name="connsiteY22" fmla="*/ 132373 h 425450"/>
              <a:gd name="connsiteX23" fmla="*/ 47132 w 1360117"/>
              <a:gd name="connsiteY23" fmla="*/ 190988 h 4254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360117" h="425450">
                <a:moveTo>
                  <a:pt x="1360117" y="425450"/>
                </a:moveTo>
                <a:cubicBezTo>
                  <a:pt x="1324948" y="421542"/>
                  <a:pt x="1289583" y="419108"/>
                  <a:pt x="1254609" y="413727"/>
                </a:cubicBezTo>
                <a:cubicBezTo>
                  <a:pt x="1238685" y="411277"/>
                  <a:pt x="1223553" y="404972"/>
                  <a:pt x="1207717" y="402003"/>
                </a:cubicBezTo>
                <a:cubicBezTo>
                  <a:pt x="1144118" y="390078"/>
                  <a:pt x="1081651" y="385285"/>
                  <a:pt x="1020148" y="366834"/>
                </a:cubicBezTo>
                <a:cubicBezTo>
                  <a:pt x="996476" y="359732"/>
                  <a:pt x="973255" y="351203"/>
                  <a:pt x="949809" y="343388"/>
                </a:cubicBezTo>
                <a:lnTo>
                  <a:pt x="879471" y="319942"/>
                </a:lnTo>
                <a:lnTo>
                  <a:pt x="844301" y="308219"/>
                </a:lnTo>
                <a:cubicBezTo>
                  <a:pt x="832578" y="304311"/>
                  <a:pt x="821249" y="298919"/>
                  <a:pt x="809132" y="296496"/>
                </a:cubicBezTo>
                <a:cubicBezTo>
                  <a:pt x="723422" y="279354"/>
                  <a:pt x="770242" y="287591"/>
                  <a:pt x="668455" y="273050"/>
                </a:cubicBezTo>
                <a:cubicBezTo>
                  <a:pt x="600012" y="250236"/>
                  <a:pt x="666103" y="270235"/>
                  <a:pt x="562948" y="249603"/>
                </a:cubicBezTo>
                <a:cubicBezTo>
                  <a:pt x="501858" y="237385"/>
                  <a:pt x="533034" y="241056"/>
                  <a:pt x="480886" y="226157"/>
                </a:cubicBezTo>
                <a:cubicBezTo>
                  <a:pt x="463357" y="221149"/>
                  <a:pt x="417564" y="212080"/>
                  <a:pt x="398825" y="202711"/>
                </a:cubicBezTo>
                <a:cubicBezTo>
                  <a:pt x="386223" y="196410"/>
                  <a:pt x="376257" y="185566"/>
                  <a:pt x="363655" y="179265"/>
                </a:cubicBezTo>
                <a:cubicBezTo>
                  <a:pt x="352602" y="173739"/>
                  <a:pt x="339539" y="173068"/>
                  <a:pt x="328486" y="167542"/>
                </a:cubicBezTo>
                <a:cubicBezTo>
                  <a:pt x="217021" y="111810"/>
                  <a:pt x="404445" y="181139"/>
                  <a:pt x="222978" y="120650"/>
                </a:cubicBezTo>
                <a:lnTo>
                  <a:pt x="187809" y="108927"/>
                </a:lnTo>
                <a:cubicBezTo>
                  <a:pt x="164363" y="93296"/>
                  <a:pt x="144204" y="70945"/>
                  <a:pt x="117471" y="62034"/>
                </a:cubicBezTo>
                <a:cubicBezTo>
                  <a:pt x="33766" y="34133"/>
                  <a:pt x="67696" y="52297"/>
                  <a:pt x="11963" y="15142"/>
                </a:cubicBezTo>
                <a:cubicBezTo>
                  <a:pt x="-3667" y="62031"/>
                  <a:pt x="-4306" y="42971"/>
                  <a:pt x="11963" y="97203"/>
                </a:cubicBezTo>
                <a:cubicBezTo>
                  <a:pt x="19065" y="120875"/>
                  <a:pt x="35409" y="167542"/>
                  <a:pt x="35409" y="167542"/>
                </a:cubicBezTo>
                <a:cubicBezTo>
                  <a:pt x="62294" y="86887"/>
                  <a:pt x="35409" y="184402"/>
                  <a:pt x="35409" y="38588"/>
                </a:cubicBezTo>
                <a:cubicBezTo>
                  <a:pt x="35409" y="14320"/>
                  <a:pt x="72433" y="-34532"/>
                  <a:pt x="23686" y="38588"/>
                </a:cubicBezTo>
                <a:cubicBezTo>
                  <a:pt x="27594" y="69850"/>
                  <a:pt x="29773" y="101376"/>
                  <a:pt x="35409" y="132373"/>
                </a:cubicBezTo>
                <a:cubicBezTo>
                  <a:pt x="49603" y="210443"/>
                  <a:pt x="47132" y="132741"/>
                  <a:pt x="47132" y="190988"/>
                </a:cubicBezTo>
              </a:path>
            </a:pathLst>
          </a:custGeom>
          <a:noFill/>
          <a:ln>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7" name="Freeform: Shape 36">
            <a:extLst>
              <a:ext uri="{FF2B5EF4-FFF2-40B4-BE49-F238E27FC236}">
                <a16:creationId xmlns:a16="http://schemas.microsoft.com/office/drawing/2014/main" id="{18D66340-3771-45E9-B502-FE950EF153C2}"/>
              </a:ext>
            </a:extLst>
          </p:cNvPr>
          <p:cNvSpPr/>
          <p:nvPr/>
        </p:nvSpPr>
        <p:spPr>
          <a:xfrm>
            <a:off x="6060831" y="3985846"/>
            <a:ext cx="882890" cy="762000"/>
          </a:xfrm>
          <a:custGeom>
            <a:avLst/>
            <a:gdLst>
              <a:gd name="connsiteX0" fmla="*/ 0 w 882890"/>
              <a:gd name="connsiteY0" fmla="*/ 762000 h 762000"/>
              <a:gd name="connsiteX1" fmla="*/ 58615 w 882890"/>
              <a:gd name="connsiteY1" fmla="*/ 715108 h 762000"/>
              <a:gd name="connsiteX2" fmla="*/ 128954 w 882890"/>
              <a:gd name="connsiteY2" fmla="*/ 691662 h 762000"/>
              <a:gd name="connsiteX3" fmla="*/ 234461 w 882890"/>
              <a:gd name="connsiteY3" fmla="*/ 656492 h 762000"/>
              <a:gd name="connsiteX4" fmla="*/ 304800 w 882890"/>
              <a:gd name="connsiteY4" fmla="*/ 633046 h 762000"/>
              <a:gd name="connsiteX5" fmla="*/ 339969 w 882890"/>
              <a:gd name="connsiteY5" fmla="*/ 621323 h 762000"/>
              <a:gd name="connsiteX6" fmla="*/ 410307 w 882890"/>
              <a:gd name="connsiteY6" fmla="*/ 574431 h 762000"/>
              <a:gd name="connsiteX7" fmla="*/ 433754 w 882890"/>
              <a:gd name="connsiteY7" fmla="*/ 550985 h 762000"/>
              <a:gd name="connsiteX8" fmla="*/ 468923 w 882890"/>
              <a:gd name="connsiteY8" fmla="*/ 539262 h 762000"/>
              <a:gd name="connsiteX9" fmla="*/ 504092 w 882890"/>
              <a:gd name="connsiteY9" fmla="*/ 504092 h 762000"/>
              <a:gd name="connsiteX10" fmla="*/ 539261 w 882890"/>
              <a:gd name="connsiteY10" fmla="*/ 492369 h 762000"/>
              <a:gd name="connsiteX11" fmla="*/ 562707 w 882890"/>
              <a:gd name="connsiteY11" fmla="*/ 457200 h 762000"/>
              <a:gd name="connsiteX12" fmla="*/ 621323 w 882890"/>
              <a:gd name="connsiteY12" fmla="*/ 410308 h 762000"/>
              <a:gd name="connsiteX13" fmla="*/ 644769 w 882890"/>
              <a:gd name="connsiteY13" fmla="*/ 375139 h 762000"/>
              <a:gd name="connsiteX14" fmla="*/ 668215 w 882890"/>
              <a:gd name="connsiteY14" fmla="*/ 351692 h 762000"/>
              <a:gd name="connsiteX15" fmla="*/ 679938 w 882890"/>
              <a:gd name="connsiteY15" fmla="*/ 316523 h 762000"/>
              <a:gd name="connsiteX16" fmla="*/ 726831 w 882890"/>
              <a:gd name="connsiteY16" fmla="*/ 257908 h 762000"/>
              <a:gd name="connsiteX17" fmla="*/ 762000 w 882890"/>
              <a:gd name="connsiteY17" fmla="*/ 199292 h 762000"/>
              <a:gd name="connsiteX18" fmla="*/ 773723 w 882890"/>
              <a:gd name="connsiteY18" fmla="*/ 164123 h 762000"/>
              <a:gd name="connsiteX19" fmla="*/ 797169 w 882890"/>
              <a:gd name="connsiteY19" fmla="*/ 128954 h 762000"/>
              <a:gd name="connsiteX20" fmla="*/ 808892 w 882890"/>
              <a:gd name="connsiteY20" fmla="*/ 93785 h 762000"/>
              <a:gd name="connsiteX21" fmla="*/ 855784 w 882890"/>
              <a:gd name="connsiteY21" fmla="*/ 35169 h 762000"/>
              <a:gd name="connsiteX22" fmla="*/ 867507 w 882890"/>
              <a:gd name="connsiteY22" fmla="*/ 0 h 762000"/>
              <a:gd name="connsiteX23" fmla="*/ 879231 w 882890"/>
              <a:gd name="connsiteY23" fmla="*/ 35169 h 762000"/>
              <a:gd name="connsiteX24" fmla="*/ 820615 w 882890"/>
              <a:gd name="connsiteY24" fmla="*/ 46892 h 762000"/>
              <a:gd name="connsiteX25" fmla="*/ 785446 w 882890"/>
              <a:gd name="connsiteY25" fmla="*/ 70339 h 762000"/>
              <a:gd name="connsiteX26" fmla="*/ 750277 w 882890"/>
              <a:gd name="connsiteY26" fmla="*/ 82062 h 762000"/>
              <a:gd name="connsiteX27" fmla="*/ 726831 w 882890"/>
              <a:gd name="connsiteY27" fmla="*/ 117231 h 762000"/>
              <a:gd name="connsiteX28" fmla="*/ 762000 w 882890"/>
              <a:gd name="connsiteY28" fmla="*/ 105508 h 762000"/>
              <a:gd name="connsiteX29" fmla="*/ 808892 w 882890"/>
              <a:gd name="connsiteY29" fmla="*/ 82062 h 76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882890" h="762000">
                <a:moveTo>
                  <a:pt x="0" y="762000"/>
                </a:moveTo>
                <a:cubicBezTo>
                  <a:pt x="19538" y="746369"/>
                  <a:pt x="36649" y="727089"/>
                  <a:pt x="58615" y="715108"/>
                </a:cubicBezTo>
                <a:cubicBezTo>
                  <a:pt x="80312" y="703273"/>
                  <a:pt x="105508" y="699477"/>
                  <a:pt x="128954" y="691662"/>
                </a:cubicBezTo>
                <a:lnTo>
                  <a:pt x="234461" y="656492"/>
                </a:lnTo>
                <a:lnTo>
                  <a:pt x="304800" y="633046"/>
                </a:lnTo>
                <a:cubicBezTo>
                  <a:pt x="316523" y="629138"/>
                  <a:pt x="329687" y="628178"/>
                  <a:pt x="339969" y="621323"/>
                </a:cubicBezTo>
                <a:cubicBezTo>
                  <a:pt x="363415" y="605692"/>
                  <a:pt x="390381" y="594356"/>
                  <a:pt x="410307" y="574431"/>
                </a:cubicBezTo>
                <a:cubicBezTo>
                  <a:pt x="418123" y="566616"/>
                  <a:pt x="424276" y="556672"/>
                  <a:pt x="433754" y="550985"/>
                </a:cubicBezTo>
                <a:cubicBezTo>
                  <a:pt x="444350" y="544627"/>
                  <a:pt x="457200" y="543170"/>
                  <a:pt x="468923" y="539262"/>
                </a:cubicBezTo>
                <a:cubicBezTo>
                  <a:pt x="480646" y="527539"/>
                  <a:pt x="490297" y="513289"/>
                  <a:pt x="504092" y="504092"/>
                </a:cubicBezTo>
                <a:cubicBezTo>
                  <a:pt x="514374" y="497237"/>
                  <a:pt x="529612" y="500088"/>
                  <a:pt x="539261" y="492369"/>
                </a:cubicBezTo>
                <a:cubicBezTo>
                  <a:pt x="550263" y="483567"/>
                  <a:pt x="553905" y="468202"/>
                  <a:pt x="562707" y="457200"/>
                </a:cubicBezTo>
                <a:cubicBezTo>
                  <a:pt x="581797" y="433338"/>
                  <a:pt x="595212" y="427716"/>
                  <a:pt x="621323" y="410308"/>
                </a:cubicBezTo>
                <a:cubicBezTo>
                  <a:pt x="629138" y="398585"/>
                  <a:pt x="635968" y="386141"/>
                  <a:pt x="644769" y="375139"/>
                </a:cubicBezTo>
                <a:cubicBezTo>
                  <a:pt x="651674" y="366508"/>
                  <a:pt x="662528" y="361170"/>
                  <a:pt x="668215" y="351692"/>
                </a:cubicBezTo>
                <a:cubicBezTo>
                  <a:pt x="674573" y="341096"/>
                  <a:pt x="674412" y="327576"/>
                  <a:pt x="679938" y="316523"/>
                </a:cubicBezTo>
                <a:cubicBezTo>
                  <a:pt x="694727" y="286945"/>
                  <a:pt x="705022" y="279716"/>
                  <a:pt x="726831" y="257908"/>
                </a:cubicBezTo>
                <a:cubicBezTo>
                  <a:pt x="760040" y="158281"/>
                  <a:pt x="713725" y="279752"/>
                  <a:pt x="762000" y="199292"/>
                </a:cubicBezTo>
                <a:cubicBezTo>
                  <a:pt x="768358" y="188696"/>
                  <a:pt x="768197" y="175176"/>
                  <a:pt x="773723" y="164123"/>
                </a:cubicBezTo>
                <a:cubicBezTo>
                  <a:pt x="780024" y="151521"/>
                  <a:pt x="790868" y="141556"/>
                  <a:pt x="797169" y="128954"/>
                </a:cubicBezTo>
                <a:cubicBezTo>
                  <a:pt x="802695" y="117901"/>
                  <a:pt x="803366" y="104838"/>
                  <a:pt x="808892" y="93785"/>
                </a:cubicBezTo>
                <a:cubicBezTo>
                  <a:pt x="823680" y="64209"/>
                  <a:pt x="833977" y="56977"/>
                  <a:pt x="855784" y="35169"/>
                </a:cubicBezTo>
                <a:cubicBezTo>
                  <a:pt x="859692" y="23446"/>
                  <a:pt x="855150" y="0"/>
                  <a:pt x="867507" y="0"/>
                </a:cubicBezTo>
                <a:cubicBezTo>
                  <a:pt x="879864" y="0"/>
                  <a:pt x="887969" y="26431"/>
                  <a:pt x="879231" y="35169"/>
                </a:cubicBezTo>
                <a:cubicBezTo>
                  <a:pt x="865141" y="49259"/>
                  <a:pt x="840154" y="42984"/>
                  <a:pt x="820615" y="46892"/>
                </a:cubicBezTo>
                <a:cubicBezTo>
                  <a:pt x="808892" y="54708"/>
                  <a:pt x="798048" y="64038"/>
                  <a:pt x="785446" y="70339"/>
                </a:cubicBezTo>
                <a:cubicBezTo>
                  <a:pt x="774394" y="75865"/>
                  <a:pt x="759926" y="74343"/>
                  <a:pt x="750277" y="82062"/>
                </a:cubicBezTo>
                <a:cubicBezTo>
                  <a:pt x="739275" y="90864"/>
                  <a:pt x="720530" y="104629"/>
                  <a:pt x="726831" y="117231"/>
                </a:cubicBezTo>
                <a:cubicBezTo>
                  <a:pt x="732357" y="128284"/>
                  <a:pt x="750947" y="111034"/>
                  <a:pt x="762000" y="105508"/>
                </a:cubicBezTo>
                <a:cubicBezTo>
                  <a:pt x="813227" y="79894"/>
                  <a:pt x="779528" y="82062"/>
                  <a:pt x="808892" y="82062"/>
                </a:cubicBezTo>
              </a:path>
            </a:pathLst>
          </a:custGeom>
          <a:noFill/>
          <a:ln>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8" name="Arc 37">
            <a:extLst>
              <a:ext uri="{FF2B5EF4-FFF2-40B4-BE49-F238E27FC236}">
                <a16:creationId xmlns:a16="http://schemas.microsoft.com/office/drawing/2014/main" id="{AD61C36E-7850-42B8-92A8-AE1C6B6FF297}"/>
              </a:ext>
            </a:extLst>
          </p:cNvPr>
          <p:cNvSpPr/>
          <p:nvPr/>
        </p:nvSpPr>
        <p:spPr>
          <a:xfrm flipH="1" flipV="1">
            <a:off x="3887955" y="3903101"/>
            <a:ext cx="3304856" cy="1138732"/>
          </a:xfrm>
          <a:prstGeom prst="arc">
            <a:avLst/>
          </a:prstGeom>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40" name="Arc 39">
            <a:extLst>
              <a:ext uri="{FF2B5EF4-FFF2-40B4-BE49-F238E27FC236}">
                <a16:creationId xmlns:a16="http://schemas.microsoft.com/office/drawing/2014/main" id="{319F99A3-8B77-43D0-8BF3-8F1AF002F29D}"/>
              </a:ext>
            </a:extLst>
          </p:cNvPr>
          <p:cNvSpPr/>
          <p:nvPr/>
        </p:nvSpPr>
        <p:spPr>
          <a:xfrm rot="19241158" flipH="1" flipV="1">
            <a:off x="5876984" y="3856064"/>
            <a:ext cx="2514039" cy="538432"/>
          </a:xfrm>
          <a:prstGeom prst="arc">
            <a:avLst/>
          </a:prstGeom>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39" name="Freeform: Shape 38">
            <a:extLst>
              <a:ext uri="{FF2B5EF4-FFF2-40B4-BE49-F238E27FC236}">
                <a16:creationId xmlns:a16="http://schemas.microsoft.com/office/drawing/2014/main" id="{7AEAE00D-AD08-4F20-8603-74D36348F4B2}"/>
              </a:ext>
            </a:extLst>
          </p:cNvPr>
          <p:cNvSpPr/>
          <p:nvPr/>
        </p:nvSpPr>
        <p:spPr>
          <a:xfrm rot="1178337">
            <a:off x="3854896" y="4785711"/>
            <a:ext cx="2199335" cy="184897"/>
          </a:xfrm>
          <a:custGeom>
            <a:avLst/>
            <a:gdLst>
              <a:gd name="connsiteX0" fmla="*/ 0 w 2016880"/>
              <a:gd name="connsiteY0" fmla="*/ 246185 h 574431"/>
              <a:gd name="connsiteX1" fmla="*/ 117230 w 2016880"/>
              <a:gd name="connsiteY1" fmla="*/ 269631 h 574431"/>
              <a:gd name="connsiteX2" fmla="*/ 199292 w 2016880"/>
              <a:gd name="connsiteY2" fmla="*/ 211015 h 574431"/>
              <a:gd name="connsiteX3" fmla="*/ 339969 w 2016880"/>
              <a:gd name="connsiteY3" fmla="*/ 140677 h 574431"/>
              <a:gd name="connsiteX4" fmla="*/ 410307 w 2016880"/>
              <a:gd name="connsiteY4" fmla="*/ 93785 h 574431"/>
              <a:gd name="connsiteX5" fmla="*/ 433754 w 2016880"/>
              <a:gd name="connsiteY5" fmla="*/ 246185 h 574431"/>
              <a:gd name="connsiteX6" fmla="*/ 457200 w 2016880"/>
              <a:gd name="connsiteY6" fmla="*/ 574431 h 574431"/>
              <a:gd name="connsiteX7" fmla="*/ 504092 w 2016880"/>
              <a:gd name="connsiteY7" fmla="*/ 562708 h 574431"/>
              <a:gd name="connsiteX8" fmla="*/ 574430 w 2016880"/>
              <a:gd name="connsiteY8" fmla="*/ 515815 h 574431"/>
              <a:gd name="connsiteX9" fmla="*/ 597877 w 2016880"/>
              <a:gd name="connsiteY9" fmla="*/ 492369 h 574431"/>
              <a:gd name="connsiteX10" fmla="*/ 633046 w 2016880"/>
              <a:gd name="connsiteY10" fmla="*/ 480646 h 574431"/>
              <a:gd name="connsiteX11" fmla="*/ 726830 w 2016880"/>
              <a:gd name="connsiteY11" fmla="*/ 492369 h 574431"/>
              <a:gd name="connsiteX12" fmla="*/ 750277 w 2016880"/>
              <a:gd name="connsiteY12" fmla="*/ 515815 h 574431"/>
              <a:gd name="connsiteX13" fmla="*/ 820615 w 2016880"/>
              <a:gd name="connsiteY13" fmla="*/ 480646 h 574431"/>
              <a:gd name="connsiteX14" fmla="*/ 926123 w 2016880"/>
              <a:gd name="connsiteY14" fmla="*/ 351692 h 574431"/>
              <a:gd name="connsiteX15" fmla="*/ 973015 w 2016880"/>
              <a:gd name="connsiteY15" fmla="*/ 293077 h 574431"/>
              <a:gd name="connsiteX16" fmla="*/ 1031630 w 2016880"/>
              <a:gd name="connsiteY16" fmla="*/ 234461 h 574431"/>
              <a:gd name="connsiteX17" fmla="*/ 1055077 w 2016880"/>
              <a:gd name="connsiteY17" fmla="*/ 257908 h 574431"/>
              <a:gd name="connsiteX18" fmla="*/ 1113692 w 2016880"/>
              <a:gd name="connsiteY18" fmla="*/ 339969 h 574431"/>
              <a:gd name="connsiteX19" fmla="*/ 1184030 w 2016880"/>
              <a:gd name="connsiteY19" fmla="*/ 304800 h 574431"/>
              <a:gd name="connsiteX20" fmla="*/ 1219200 w 2016880"/>
              <a:gd name="connsiteY20" fmla="*/ 222738 h 574431"/>
              <a:gd name="connsiteX21" fmla="*/ 1242646 w 2016880"/>
              <a:gd name="connsiteY21" fmla="*/ 187569 h 574431"/>
              <a:gd name="connsiteX22" fmla="*/ 1336430 w 2016880"/>
              <a:gd name="connsiteY22" fmla="*/ 199292 h 574431"/>
              <a:gd name="connsiteX23" fmla="*/ 1430215 w 2016880"/>
              <a:gd name="connsiteY23" fmla="*/ 211015 h 574431"/>
              <a:gd name="connsiteX24" fmla="*/ 1465384 w 2016880"/>
              <a:gd name="connsiteY24" fmla="*/ 187569 h 574431"/>
              <a:gd name="connsiteX25" fmla="*/ 1559169 w 2016880"/>
              <a:gd name="connsiteY25" fmla="*/ 82061 h 574431"/>
              <a:gd name="connsiteX26" fmla="*/ 1606061 w 2016880"/>
              <a:gd name="connsiteY26" fmla="*/ 11723 h 574431"/>
              <a:gd name="connsiteX27" fmla="*/ 1758461 w 2016880"/>
              <a:gd name="connsiteY27" fmla="*/ 46892 h 574431"/>
              <a:gd name="connsiteX28" fmla="*/ 1793630 w 2016880"/>
              <a:gd name="connsiteY28" fmla="*/ 58615 h 574431"/>
              <a:gd name="connsiteX29" fmla="*/ 1875692 w 2016880"/>
              <a:gd name="connsiteY29" fmla="*/ 117231 h 574431"/>
              <a:gd name="connsiteX30" fmla="*/ 1946030 w 2016880"/>
              <a:gd name="connsiteY30" fmla="*/ 58615 h 574431"/>
              <a:gd name="connsiteX31" fmla="*/ 2016369 w 2016880"/>
              <a:gd name="connsiteY31" fmla="*/ 0 h 5744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016880" h="574431">
                <a:moveTo>
                  <a:pt x="0" y="246185"/>
                </a:moveTo>
                <a:cubicBezTo>
                  <a:pt x="39077" y="254000"/>
                  <a:pt x="77986" y="276557"/>
                  <a:pt x="117230" y="269631"/>
                </a:cubicBezTo>
                <a:cubicBezTo>
                  <a:pt x="150334" y="263789"/>
                  <a:pt x="170200" y="227858"/>
                  <a:pt x="199292" y="211015"/>
                </a:cubicBezTo>
                <a:cubicBezTo>
                  <a:pt x="244664" y="184747"/>
                  <a:pt x="296347" y="169758"/>
                  <a:pt x="339969" y="140677"/>
                </a:cubicBezTo>
                <a:lnTo>
                  <a:pt x="410307" y="93785"/>
                </a:lnTo>
                <a:cubicBezTo>
                  <a:pt x="433939" y="164682"/>
                  <a:pt x="422420" y="121518"/>
                  <a:pt x="433754" y="246185"/>
                </a:cubicBezTo>
                <a:cubicBezTo>
                  <a:pt x="447293" y="395111"/>
                  <a:pt x="447050" y="412028"/>
                  <a:pt x="457200" y="574431"/>
                </a:cubicBezTo>
                <a:cubicBezTo>
                  <a:pt x="472831" y="570523"/>
                  <a:pt x="489681" y="569913"/>
                  <a:pt x="504092" y="562708"/>
                </a:cubicBezTo>
                <a:cubicBezTo>
                  <a:pt x="529296" y="550106"/>
                  <a:pt x="554504" y="535740"/>
                  <a:pt x="574430" y="515815"/>
                </a:cubicBezTo>
                <a:cubicBezTo>
                  <a:pt x="582246" y="508000"/>
                  <a:pt x="588399" y="498056"/>
                  <a:pt x="597877" y="492369"/>
                </a:cubicBezTo>
                <a:cubicBezTo>
                  <a:pt x="608473" y="486011"/>
                  <a:pt x="621323" y="484554"/>
                  <a:pt x="633046" y="480646"/>
                </a:cubicBezTo>
                <a:cubicBezTo>
                  <a:pt x="664307" y="484554"/>
                  <a:pt x="696654" y="483316"/>
                  <a:pt x="726830" y="492369"/>
                </a:cubicBezTo>
                <a:cubicBezTo>
                  <a:pt x="737417" y="495545"/>
                  <a:pt x="739310" y="517186"/>
                  <a:pt x="750277" y="515815"/>
                </a:cubicBezTo>
                <a:cubicBezTo>
                  <a:pt x="776288" y="512564"/>
                  <a:pt x="799415" y="496064"/>
                  <a:pt x="820615" y="480646"/>
                </a:cubicBezTo>
                <a:cubicBezTo>
                  <a:pt x="877859" y="439014"/>
                  <a:pt x="885621" y="407382"/>
                  <a:pt x="926123" y="351692"/>
                </a:cubicBezTo>
                <a:cubicBezTo>
                  <a:pt x="940840" y="331456"/>
                  <a:pt x="959136" y="313896"/>
                  <a:pt x="973015" y="293077"/>
                </a:cubicBezTo>
                <a:cubicBezTo>
                  <a:pt x="1014404" y="230993"/>
                  <a:pt x="971102" y="254639"/>
                  <a:pt x="1031630" y="234461"/>
                </a:cubicBezTo>
                <a:cubicBezTo>
                  <a:pt x="1039446" y="242277"/>
                  <a:pt x="1048001" y="249417"/>
                  <a:pt x="1055077" y="257908"/>
                </a:cubicBezTo>
                <a:cubicBezTo>
                  <a:pt x="1079311" y="286989"/>
                  <a:pt x="1093389" y="309515"/>
                  <a:pt x="1113692" y="339969"/>
                </a:cubicBezTo>
                <a:cubicBezTo>
                  <a:pt x="1137138" y="328246"/>
                  <a:pt x="1164302" y="322062"/>
                  <a:pt x="1184030" y="304800"/>
                </a:cubicBezTo>
                <a:cubicBezTo>
                  <a:pt x="1205717" y="285824"/>
                  <a:pt x="1207104" y="246931"/>
                  <a:pt x="1219200" y="222738"/>
                </a:cubicBezTo>
                <a:cubicBezTo>
                  <a:pt x="1225501" y="210136"/>
                  <a:pt x="1234831" y="199292"/>
                  <a:pt x="1242646" y="187569"/>
                </a:cubicBezTo>
                <a:cubicBezTo>
                  <a:pt x="1273907" y="191477"/>
                  <a:pt x="1306035" y="191003"/>
                  <a:pt x="1336430" y="199292"/>
                </a:cubicBezTo>
                <a:cubicBezTo>
                  <a:pt x="1431301" y="225166"/>
                  <a:pt x="1296801" y="237698"/>
                  <a:pt x="1430215" y="211015"/>
                </a:cubicBezTo>
                <a:cubicBezTo>
                  <a:pt x="1441938" y="203200"/>
                  <a:pt x="1454687" y="196738"/>
                  <a:pt x="1465384" y="187569"/>
                </a:cubicBezTo>
                <a:cubicBezTo>
                  <a:pt x="1499213" y="158573"/>
                  <a:pt x="1533283" y="117654"/>
                  <a:pt x="1559169" y="82061"/>
                </a:cubicBezTo>
                <a:cubicBezTo>
                  <a:pt x="1575743" y="59272"/>
                  <a:pt x="1606061" y="11723"/>
                  <a:pt x="1606061" y="11723"/>
                </a:cubicBezTo>
                <a:cubicBezTo>
                  <a:pt x="1712589" y="26941"/>
                  <a:pt x="1661909" y="14708"/>
                  <a:pt x="1758461" y="46892"/>
                </a:cubicBezTo>
                <a:lnTo>
                  <a:pt x="1793630" y="58615"/>
                </a:lnTo>
                <a:cubicBezTo>
                  <a:pt x="1849261" y="114246"/>
                  <a:pt x="1819552" y="98518"/>
                  <a:pt x="1875692" y="117231"/>
                </a:cubicBezTo>
                <a:cubicBezTo>
                  <a:pt x="1897778" y="95144"/>
                  <a:pt x="1916651" y="71672"/>
                  <a:pt x="1946030" y="58615"/>
                </a:cubicBezTo>
                <a:cubicBezTo>
                  <a:pt x="2027490" y="22411"/>
                  <a:pt x="2016369" y="64177"/>
                  <a:pt x="2016369" y="0"/>
                </a:cubicBezTo>
              </a:path>
            </a:pathLst>
          </a:cu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2" name="Freeform: Shape 41">
            <a:extLst>
              <a:ext uri="{FF2B5EF4-FFF2-40B4-BE49-F238E27FC236}">
                <a16:creationId xmlns:a16="http://schemas.microsoft.com/office/drawing/2014/main" id="{5CA48918-6595-4A79-80C8-CF30107FE301}"/>
              </a:ext>
            </a:extLst>
          </p:cNvPr>
          <p:cNvSpPr/>
          <p:nvPr/>
        </p:nvSpPr>
        <p:spPr>
          <a:xfrm rot="19680559">
            <a:off x="5734303" y="4408204"/>
            <a:ext cx="1997642" cy="301652"/>
          </a:xfrm>
          <a:custGeom>
            <a:avLst/>
            <a:gdLst>
              <a:gd name="connsiteX0" fmla="*/ 0 w 2016880"/>
              <a:gd name="connsiteY0" fmla="*/ 246185 h 574431"/>
              <a:gd name="connsiteX1" fmla="*/ 117230 w 2016880"/>
              <a:gd name="connsiteY1" fmla="*/ 269631 h 574431"/>
              <a:gd name="connsiteX2" fmla="*/ 199292 w 2016880"/>
              <a:gd name="connsiteY2" fmla="*/ 211015 h 574431"/>
              <a:gd name="connsiteX3" fmla="*/ 339969 w 2016880"/>
              <a:gd name="connsiteY3" fmla="*/ 140677 h 574431"/>
              <a:gd name="connsiteX4" fmla="*/ 410307 w 2016880"/>
              <a:gd name="connsiteY4" fmla="*/ 93785 h 574431"/>
              <a:gd name="connsiteX5" fmla="*/ 433754 w 2016880"/>
              <a:gd name="connsiteY5" fmla="*/ 246185 h 574431"/>
              <a:gd name="connsiteX6" fmla="*/ 457200 w 2016880"/>
              <a:gd name="connsiteY6" fmla="*/ 574431 h 574431"/>
              <a:gd name="connsiteX7" fmla="*/ 504092 w 2016880"/>
              <a:gd name="connsiteY7" fmla="*/ 562708 h 574431"/>
              <a:gd name="connsiteX8" fmla="*/ 574430 w 2016880"/>
              <a:gd name="connsiteY8" fmla="*/ 515815 h 574431"/>
              <a:gd name="connsiteX9" fmla="*/ 597877 w 2016880"/>
              <a:gd name="connsiteY9" fmla="*/ 492369 h 574431"/>
              <a:gd name="connsiteX10" fmla="*/ 633046 w 2016880"/>
              <a:gd name="connsiteY10" fmla="*/ 480646 h 574431"/>
              <a:gd name="connsiteX11" fmla="*/ 726830 w 2016880"/>
              <a:gd name="connsiteY11" fmla="*/ 492369 h 574431"/>
              <a:gd name="connsiteX12" fmla="*/ 750277 w 2016880"/>
              <a:gd name="connsiteY12" fmla="*/ 515815 h 574431"/>
              <a:gd name="connsiteX13" fmla="*/ 820615 w 2016880"/>
              <a:gd name="connsiteY13" fmla="*/ 480646 h 574431"/>
              <a:gd name="connsiteX14" fmla="*/ 926123 w 2016880"/>
              <a:gd name="connsiteY14" fmla="*/ 351692 h 574431"/>
              <a:gd name="connsiteX15" fmla="*/ 973015 w 2016880"/>
              <a:gd name="connsiteY15" fmla="*/ 293077 h 574431"/>
              <a:gd name="connsiteX16" fmla="*/ 1031630 w 2016880"/>
              <a:gd name="connsiteY16" fmla="*/ 234461 h 574431"/>
              <a:gd name="connsiteX17" fmla="*/ 1055077 w 2016880"/>
              <a:gd name="connsiteY17" fmla="*/ 257908 h 574431"/>
              <a:gd name="connsiteX18" fmla="*/ 1113692 w 2016880"/>
              <a:gd name="connsiteY18" fmla="*/ 339969 h 574431"/>
              <a:gd name="connsiteX19" fmla="*/ 1184030 w 2016880"/>
              <a:gd name="connsiteY19" fmla="*/ 304800 h 574431"/>
              <a:gd name="connsiteX20" fmla="*/ 1219200 w 2016880"/>
              <a:gd name="connsiteY20" fmla="*/ 222738 h 574431"/>
              <a:gd name="connsiteX21" fmla="*/ 1242646 w 2016880"/>
              <a:gd name="connsiteY21" fmla="*/ 187569 h 574431"/>
              <a:gd name="connsiteX22" fmla="*/ 1336430 w 2016880"/>
              <a:gd name="connsiteY22" fmla="*/ 199292 h 574431"/>
              <a:gd name="connsiteX23" fmla="*/ 1430215 w 2016880"/>
              <a:gd name="connsiteY23" fmla="*/ 211015 h 574431"/>
              <a:gd name="connsiteX24" fmla="*/ 1465384 w 2016880"/>
              <a:gd name="connsiteY24" fmla="*/ 187569 h 574431"/>
              <a:gd name="connsiteX25" fmla="*/ 1559169 w 2016880"/>
              <a:gd name="connsiteY25" fmla="*/ 82061 h 574431"/>
              <a:gd name="connsiteX26" fmla="*/ 1606061 w 2016880"/>
              <a:gd name="connsiteY26" fmla="*/ 11723 h 574431"/>
              <a:gd name="connsiteX27" fmla="*/ 1758461 w 2016880"/>
              <a:gd name="connsiteY27" fmla="*/ 46892 h 574431"/>
              <a:gd name="connsiteX28" fmla="*/ 1793630 w 2016880"/>
              <a:gd name="connsiteY28" fmla="*/ 58615 h 574431"/>
              <a:gd name="connsiteX29" fmla="*/ 1875692 w 2016880"/>
              <a:gd name="connsiteY29" fmla="*/ 117231 h 574431"/>
              <a:gd name="connsiteX30" fmla="*/ 1946030 w 2016880"/>
              <a:gd name="connsiteY30" fmla="*/ 58615 h 574431"/>
              <a:gd name="connsiteX31" fmla="*/ 2016369 w 2016880"/>
              <a:gd name="connsiteY31" fmla="*/ 0 h 5744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016880" h="574431">
                <a:moveTo>
                  <a:pt x="0" y="246185"/>
                </a:moveTo>
                <a:cubicBezTo>
                  <a:pt x="39077" y="254000"/>
                  <a:pt x="77986" y="276557"/>
                  <a:pt x="117230" y="269631"/>
                </a:cubicBezTo>
                <a:cubicBezTo>
                  <a:pt x="150334" y="263789"/>
                  <a:pt x="170200" y="227858"/>
                  <a:pt x="199292" y="211015"/>
                </a:cubicBezTo>
                <a:cubicBezTo>
                  <a:pt x="244664" y="184747"/>
                  <a:pt x="296347" y="169758"/>
                  <a:pt x="339969" y="140677"/>
                </a:cubicBezTo>
                <a:lnTo>
                  <a:pt x="410307" y="93785"/>
                </a:lnTo>
                <a:cubicBezTo>
                  <a:pt x="433939" y="164682"/>
                  <a:pt x="422420" y="121518"/>
                  <a:pt x="433754" y="246185"/>
                </a:cubicBezTo>
                <a:cubicBezTo>
                  <a:pt x="447293" y="395111"/>
                  <a:pt x="447050" y="412028"/>
                  <a:pt x="457200" y="574431"/>
                </a:cubicBezTo>
                <a:cubicBezTo>
                  <a:pt x="472831" y="570523"/>
                  <a:pt x="489681" y="569913"/>
                  <a:pt x="504092" y="562708"/>
                </a:cubicBezTo>
                <a:cubicBezTo>
                  <a:pt x="529296" y="550106"/>
                  <a:pt x="554504" y="535740"/>
                  <a:pt x="574430" y="515815"/>
                </a:cubicBezTo>
                <a:cubicBezTo>
                  <a:pt x="582246" y="508000"/>
                  <a:pt x="588399" y="498056"/>
                  <a:pt x="597877" y="492369"/>
                </a:cubicBezTo>
                <a:cubicBezTo>
                  <a:pt x="608473" y="486011"/>
                  <a:pt x="621323" y="484554"/>
                  <a:pt x="633046" y="480646"/>
                </a:cubicBezTo>
                <a:cubicBezTo>
                  <a:pt x="664307" y="484554"/>
                  <a:pt x="696654" y="483316"/>
                  <a:pt x="726830" y="492369"/>
                </a:cubicBezTo>
                <a:cubicBezTo>
                  <a:pt x="737417" y="495545"/>
                  <a:pt x="739310" y="517186"/>
                  <a:pt x="750277" y="515815"/>
                </a:cubicBezTo>
                <a:cubicBezTo>
                  <a:pt x="776288" y="512564"/>
                  <a:pt x="799415" y="496064"/>
                  <a:pt x="820615" y="480646"/>
                </a:cubicBezTo>
                <a:cubicBezTo>
                  <a:pt x="877859" y="439014"/>
                  <a:pt x="885621" y="407382"/>
                  <a:pt x="926123" y="351692"/>
                </a:cubicBezTo>
                <a:cubicBezTo>
                  <a:pt x="940840" y="331456"/>
                  <a:pt x="959136" y="313896"/>
                  <a:pt x="973015" y="293077"/>
                </a:cubicBezTo>
                <a:cubicBezTo>
                  <a:pt x="1014404" y="230993"/>
                  <a:pt x="971102" y="254639"/>
                  <a:pt x="1031630" y="234461"/>
                </a:cubicBezTo>
                <a:cubicBezTo>
                  <a:pt x="1039446" y="242277"/>
                  <a:pt x="1048001" y="249417"/>
                  <a:pt x="1055077" y="257908"/>
                </a:cubicBezTo>
                <a:cubicBezTo>
                  <a:pt x="1079311" y="286989"/>
                  <a:pt x="1093389" y="309515"/>
                  <a:pt x="1113692" y="339969"/>
                </a:cubicBezTo>
                <a:cubicBezTo>
                  <a:pt x="1137138" y="328246"/>
                  <a:pt x="1164302" y="322062"/>
                  <a:pt x="1184030" y="304800"/>
                </a:cubicBezTo>
                <a:cubicBezTo>
                  <a:pt x="1205717" y="285824"/>
                  <a:pt x="1207104" y="246931"/>
                  <a:pt x="1219200" y="222738"/>
                </a:cubicBezTo>
                <a:cubicBezTo>
                  <a:pt x="1225501" y="210136"/>
                  <a:pt x="1234831" y="199292"/>
                  <a:pt x="1242646" y="187569"/>
                </a:cubicBezTo>
                <a:cubicBezTo>
                  <a:pt x="1273907" y="191477"/>
                  <a:pt x="1306035" y="191003"/>
                  <a:pt x="1336430" y="199292"/>
                </a:cubicBezTo>
                <a:cubicBezTo>
                  <a:pt x="1431301" y="225166"/>
                  <a:pt x="1296801" y="237698"/>
                  <a:pt x="1430215" y="211015"/>
                </a:cubicBezTo>
                <a:cubicBezTo>
                  <a:pt x="1441938" y="203200"/>
                  <a:pt x="1454687" y="196738"/>
                  <a:pt x="1465384" y="187569"/>
                </a:cubicBezTo>
                <a:cubicBezTo>
                  <a:pt x="1499213" y="158573"/>
                  <a:pt x="1533283" y="117654"/>
                  <a:pt x="1559169" y="82061"/>
                </a:cubicBezTo>
                <a:cubicBezTo>
                  <a:pt x="1575743" y="59272"/>
                  <a:pt x="1606061" y="11723"/>
                  <a:pt x="1606061" y="11723"/>
                </a:cubicBezTo>
                <a:cubicBezTo>
                  <a:pt x="1712589" y="26941"/>
                  <a:pt x="1661909" y="14708"/>
                  <a:pt x="1758461" y="46892"/>
                </a:cubicBezTo>
                <a:lnTo>
                  <a:pt x="1793630" y="58615"/>
                </a:lnTo>
                <a:cubicBezTo>
                  <a:pt x="1849261" y="114246"/>
                  <a:pt x="1819552" y="98518"/>
                  <a:pt x="1875692" y="117231"/>
                </a:cubicBezTo>
                <a:cubicBezTo>
                  <a:pt x="1897778" y="95144"/>
                  <a:pt x="1916651" y="71672"/>
                  <a:pt x="1946030" y="58615"/>
                </a:cubicBezTo>
                <a:cubicBezTo>
                  <a:pt x="2027490" y="22411"/>
                  <a:pt x="2016369" y="64177"/>
                  <a:pt x="2016369" y="0"/>
                </a:cubicBezTo>
              </a:path>
            </a:pathLst>
          </a:cu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1" name="TextBox 40">
            <a:extLst>
              <a:ext uri="{FF2B5EF4-FFF2-40B4-BE49-F238E27FC236}">
                <a16:creationId xmlns:a16="http://schemas.microsoft.com/office/drawing/2014/main" id="{7709EA2A-AA6F-4C25-9A26-86031896BC7C}"/>
              </a:ext>
            </a:extLst>
          </p:cNvPr>
          <p:cNvSpPr txBox="1"/>
          <p:nvPr/>
        </p:nvSpPr>
        <p:spPr>
          <a:xfrm>
            <a:off x="154719" y="221191"/>
            <a:ext cx="3686204" cy="1569660"/>
          </a:xfrm>
          <a:prstGeom prst="rect">
            <a:avLst/>
          </a:prstGeom>
          <a:noFill/>
        </p:spPr>
        <p:txBody>
          <a:bodyPr wrap="square" rtlCol="0">
            <a:spAutoFit/>
          </a:bodyPr>
          <a:lstStyle/>
          <a:p>
            <a:r>
              <a:rPr lang="en-GB" sz="2000" b="1" dirty="0">
                <a:latin typeface="Abadi" panose="020B0604020104020204" pitchFamily="34" charset="0"/>
                <a:cs typeface="Aldhabi" panose="01000000000000000000" pitchFamily="2" charset="-78"/>
              </a:rPr>
              <a:t>Step 1</a:t>
            </a:r>
            <a:r>
              <a:rPr lang="en-GB" sz="2400" dirty="0">
                <a:latin typeface="Abadi" panose="020B0604020104020204" pitchFamily="34" charset="0"/>
                <a:cs typeface="Aldhabi" panose="01000000000000000000" pitchFamily="2" charset="-78"/>
              </a:rPr>
              <a:t>: </a:t>
            </a:r>
            <a:r>
              <a:rPr lang="en-GB" sz="2400" dirty="0">
                <a:highlight>
                  <a:srgbClr val="FFFF00"/>
                </a:highlight>
                <a:latin typeface="Abadi" panose="020B0604020104020204" pitchFamily="34" charset="0"/>
                <a:cs typeface="Aldhabi" panose="01000000000000000000" pitchFamily="2" charset="-78"/>
              </a:rPr>
              <a:t>SA node </a:t>
            </a:r>
            <a:r>
              <a:rPr lang="en-GB" sz="2400" dirty="0">
                <a:latin typeface="Abadi" panose="020B0604020104020204" pitchFamily="34" charset="0"/>
                <a:cs typeface="Aldhabi" panose="01000000000000000000" pitchFamily="2" charset="-78"/>
              </a:rPr>
              <a:t>fires and contracts both Atriums: pushing the blood into the right ventricle</a:t>
            </a:r>
            <a:endParaRPr lang="en-GB" sz="2000" dirty="0">
              <a:latin typeface="Abadi" panose="020B0604020104020204" pitchFamily="34" charset="0"/>
              <a:cs typeface="Aldhabi" panose="01000000000000000000" pitchFamily="2" charset="-78"/>
            </a:endParaRPr>
          </a:p>
        </p:txBody>
      </p:sp>
      <p:sp>
        <p:nvSpPr>
          <p:cNvPr id="45" name="Arrow: Left-Right 44">
            <a:extLst>
              <a:ext uri="{FF2B5EF4-FFF2-40B4-BE49-F238E27FC236}">
                <a16:creationId xmlns:a16="http://schemas.microsoft.com/office/drawing/2014/main" id="{082EF6A4-96E9-45A7-B022-F0093BC00FD0}"/>
              </a:ext>
            </a:extLst>
          </p:cNvPr>
          <p:cNvSpPr/>
          <p:nvPr/>
        </p:nvSpPr>
        <p:spPr>
          <a:xfrm rot="595895" flipV="1">
            <a:off x="3876086" y="2579402"/>
            <a:ext cx="2535638" cy="101798"/>
          </a:xfrm>
          <a:prstGeom prst="leftRightArrow">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6" name="Freeform: Shape 45">
            <a:extLst>
              <a:ext uri="{FF2B5EF4-FFF2-40B4-BE49-F238E27FC236}">
                <a16:creationId xmlns:a16="http://schemas.microsoft.com/office/drawing/2014/main" id="{12BEE802-4A61-476C-A37C-EB7B43A75A43}"/>
              </a:ext>
            </a:extLst>
          </p:cNvPr>
          <p:cNvSpPr/>
          <p:nvPr/>
        </p:nvSpPr>
        <p:spPr>
          <a:xfrm>
            <a:off x="3598985" y="2133600"/>
            <a:ext cx="1606061" cy="1277815"/>
          </a:xfrm>
          <a:custGeom>
            <a:avLst/>
            <a:gdLst>
              <a:gd name="connsiteX0" fmla="*/ 269630 w 1606061"/>
              <a:gd name="connsiteY0" fmla="*/ 0 h 1277815"/>
              <a:gd name="connsiteX1" fmla="*/ 410307 w 1606061"/>
              <a:gd name="connsiteY1" fmla="*/ 23446 h 1277815"/>
              <a:gd name="connsiteX2" fmla="*/ 715107 w 1606061"/>
              <a:gd name="connsiteY2" fmla="*/ 93785 h 1277815"/>
              <a:gd name="connsiteX3" fmla="*/ 1008184 w 1606061"/>
              <a:gd name="connsiteY3" fmla="*/ 140677 h 1277815"/>
              <a:gd name="connsiteX4" fmla="*/ 1125415 w 1606061"/>
              <a:gd name="connsiteY4" fmla="*/ 164123 h 1277815"/>
              <a:gd name="connsiteX5" fmla="*/ 1289538 w 1606061"/>
              <a:gd name="connsiteY5" fmla="*/ 187569 h 1277815"/>
              <a:gd name="connsiteX6" fmla="*/ 1336430 w 1606061"/>
              <a:gd name="connsiteY6" fmla="*/ 199292 h 1277815"/>
              <a:gd name="connsiteX7" fmla="*/ 1477107 w 1606061"/>
              <a:gd name="connsiteY7" fmla="*/ 222738 h 1277815"/>
              <a:gd name="connsiteX8" fmla="*/ 1559169 w 1606061"/>
              <a:gd name="connsiteY8" fmla="*/ 269631 h 1277815"/>
              <a:gd name="connsiteX9" fmla="*/ 1606061 w 1606061"/>
              <a:gd name="connsiteY9" fmla="*/ 339969 h 1277815"/>
              <a:gd name="connsiteX10" fmla="*/ 1594338 w 1606061"/>
              <a:gd name="connsiteY10" fmla="*/ 633046 h 1277815"/>
              <a:gd name="connsiteX11" fmla="*/ 1570892 w 1606061"/>
              <a:gd name="connsiteY11" fmla="*/ 691662 h 1277815"/>
              <a:gd name="connsiteX12" fmla="*/ 1559169 w 1606061"/>
              <a:gd name="connsiteY12" fmla="*/ 738554 h 1277815"/>
              <a:gd name="connsiteX13" fmla="*/ 1535723 w 1606061"/>
              <a:gd name="connsiteY13" fmla="*/ 785446 h 1277815"/>
              <a:gd name="connsiteX14" fmla="*/ 1512277 w 1606061"/>
              <a:gd name="connsiteY14" fmla="*/ 867508 h 1277815"/>
              <a:gd name="connsiteX15" fmla="*/ 1488830 w 1606061"/>
              <a:gd name="connsiteY15" fmla="*/ 902677 h 1277815"/>
              <a:gd name="connsiteX16" fmla="*/ 1477107 w 1606061"/>
              <a:gd name="connsiteY16" fmla="*/ 937846 h 1277815"/>
              <a:gd name="connsiteX17" fmla="*/ 1395046 w 1606061"/>
              <a:gd name="connsiteY17" fmla="*/ 1031631 h 1277815"/>
              <a:gd name="connsiteX18" fmla="*/ 1348153 w 1606061"/>
              <a:gd name="connsiteY18" fmla="*/ 1066800 h 1277815"/>
              <a:gd name="connsiteX19" fmla="*/ 1312984 w 1606061"/>
              <a:gd name="connsiteY19" fmla="*/ 1078523 h 1277815"/>
              <a:gd name="connsiteX20" fmla="*/ 1277815 w 1606061"/>
              <a:gd name="connsiteY20" fmla="*/ 1101969 h 1277815"/>
              <a:gd name="connsiteX21" fmla="*/ 1148861 w 1606061"/>
              <a:gd name="connsiteY21" fmla="*/ 1137138 h 1277815"/>
              <a:gd name="connsiteX22" fmla="*/ 984738 w 1606061"/>
              <a:gd name="connsiteY22" fmla="*/ 1184031 h 1277815"/>
              <a:gd name="connsiteX23" fmla="*/ 914400 w 1606061"/>
              <a:gd name="connsiteY23" fmla="*/ 1195754 h 1277815"/>
              <a:gd name="connsiteX24" fmla="*/ 855784 w 1606061"/>
              <a:gd name="connsiteY24" fmla="*/ 1207477 h 1277815"/>
              <a:gd name="connsiteX25" fmla="*/ 773723 w 1606061"/>
              <a:gd name="connsiteY25" fmla="*/ 1219200 h 1277815"/>
              <a:gd name="connsiteX26" fmla="*/ 668215 w 1606061"/>
              <a:gd name="connsiteY26" fmla="*/ 1242646 h 1277815"/>
              <a:gd name="connsiteX27" fmla="*/ 621323 w 1606061"/>
              <a:gd name="connsiteY27" fmla="*/ 1254369 h 1277815"/>
              <a:gd name="connsiteX28" fmla="*/ 527538 w 1606061"/>
              <a:gd name="connsiteY28" fmla="*/ 1266092 h 1277815"/>
              <a:gd name="connsiteX29" fmla="*/ 457200 w 1606061"/>
              <a:gd name="connsiteY29" fmla="*/ 1277815 h 1277815"/>
              <a:gd name="connsiteX30" fmla="*/ 246184 w 1606061"/>
              <a:gd name="connsiteY30" fmla="*/ 1254369 h 1277815"/>
              <a:gd name="connsiteX31" fmla="*/ 140677 w 1606061"/>
              <a:gd name="connsiteY31" fmla="*/ 1219200 h 1277815"/>
              <a:gd name="connsiteX32" fmla="*/ 46892 w 1606061"/>
              <a:gd name="connsiteY32" fmla="*/ 1195754 h 1277815"/>
              <a:gd name="connsiteX33" fmla="*/ 0 w 1606061"/>
              <a:gd name="connsiteY33" fmla="*/ 1195754 h 12778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Lst>
            <a:rect l="l" t="t" r="r" b="b"/>
            <a:pathLst>
              <a:path w="1606061" h="1277815">
                <a:moveTo>
                  <a:pt x="269630" y="0"/>
                </a:moveTo>
                <a:cubicBezTo>
                  <a:pt x="316522" y="7815"/>
                  <a:pt x="363767" y="13750"/>
                  <a:pt x="410307" y="23446"/>
                </a:cubicBezTo>
                <a:cubicBezTo>
                  <a:pt x="666545" y="76828"/>
                  <a:pt x="432786" y="43112"/>
                  <a:pt x="715107" y="93785"/>
                </a:cubicBezTo>
                <a:cubicBezTo>
                  <a:pt x="812486" y="111263"/>
                  <a:pt x="911170" y="121274"/>
                  <a:pt x="1008184" y="140677"/>
                </a:cubicBezTo>
                <a:cubicBezTo>
                  <a:pt x="1047261" y="148492"/>
                  <a:pt x="1086106" y="157572"/>
                  <a:pt x="1125415" y="164123"/>
                </a:cubicBezTo>
                <a:cubicBezTo>
                  <a:pt x="1179926" y="173208"/>
                  <a:pt x="1235925" y="174166"/>
                  <a:pt x="1289538" y="187569"/>
                </a:cubicBezTo>
                <a:cubicBezTo>
                  <a:pt x="1305169" y="191477"/>
                  <a:pt x="1320594" y="196323"/>
                  <a:pt x="1336430" y="199292"/>
                </a:cubicBezTo>
                <a:cubicBezTo>
                  <a:pt x="1383155" y="208053"/>
                  <a:pt x="1477107" y="222738"/>
                  <a:pt x="1477107" y="222738"/>
                </a:cubicBezTo>
                <a:cubicBezTo>
                  <a:pt x="1513802" y="234970"/>
                  <a:pt x="1529286" y="236013"/>
                  <a:pt x="1559169" y="269631"/>
                </a:cubicBezTo>
                <a:cubicBezTo>
                  <a:pt x="1577890" y="290692"/>
                  <a:pt x="1606061" y="339969"/>
                  <a:pt x="1606061" y="339969"/>
                </a:cubicBezTo>
                <a:cubicBezTo>
                  <a:pt x="1602153" y="437661"/>
                  <a:pt x="1604066" y="535761"/>
                  <a:pt x="1594338" y="633046"/>
                </a:cubicBezTo>
                <a:cubicBezTo>
                  <a:pt x="1592244" y="653985"/>
                  <a:pt x="1577547" y="671698"/>
                  <a:pt x="1570892" y="691662"/>
                </a:cubicBezTo>
                <a:cubicBezTo>
                  <a:pt x="1565797" y="706947"/>
                  <a:pt x="1564826" y="723468"/>
                  <a:pt x="1559169" y="738554"/>
                </a:cubicBezTo>
                <a:cubicBezTo>
                  <a:pt x="1553033" y="754917"/>
                  <a:pt x="1541859" y="769083"/>
                  <a:pt x="1535723" y="785446"/>
                </a:cubicBezTo>
                <a:cubicBezTo>
                  <a:pt x="1524457" y="815488"/>
                  <a:pt x="1526446" y="839171"/>
                  <a:pt x="1512277" y="867508"/>
                </a:cubicBezTo>
                <a:cubicBezTo>
                  <a:pt x="1505976" y="880110"/>
                  <a:pt x="1496646" y="890954"/>
                  <a:pt x="1488830" y="902677"/>
                </a:cubicBezTo>
                <a:cubicBezTo>
                  <a:pt x="1484922" y="914400"/>
                  <a:pt x="1482633" y="926793"/>
                  <a:pt x="1477107" y="937846"/>
                </a:cubicBezTo>
                <a:cubicBezTo>
                  <a:pt x="1460837" y="970386"/>
                  <a:pt x="1419490" y="1013298"/>
                  <a:pt x="1395046" y="1031631"/>
                </a:cubicBezTo>
                <a:cubicBezTo>
                  <a:pt x="1379415" y="1043354"/>
                  <a:pt x="1365117" y="1057106"/>
                  <a:pt x="1348153" y="1066800"/>
                </a:cubicBezTo>
                <a:cubicBezTo>
                  <a:pt x="1337424" y="1072931"/>
                  <a:pt x="1324037" y="1072997"/>
                  <a:pt x="1312984" y="1078523"/>
                </a:cubicBezTo>
                <a:cubicBezTo>
                  <a:pt x="1300382" y="1084824"/>
                  <a:pt x="1290417" y="1095668"/>
                  <a:pt x="1277815" y="1101969"/>
                </a:cubicBezTo>
                <a:cubicBezTo>
                  <a:pt x="1221336" y="1130209"/>
                  <a:pt x="1212616" y="1126512"/>
                  <a:pt x="1148861" y="1137138"/>
                </a:cubicBezTo>
                <a:cubicBezTo>
                  <a:pt x="1072217" y="1175461"/>
                  <a:pt x="1105670" y="1163876"/>
                  <a:pt x="984738" y="1184031"/>
                </a:cubicBezTo>
                <a:lnTo>
                  <a:pt x="914400" y="1195754"/>
                </a:lnTo>
                <a:cubicBezTo>
                  <a:pt x="894796" y="1199318"/>
                  <a:pt x="875438" y="1204201"/>
                  <a:pt x="855784" y="1207477"/>
                </a:cubicBezTo>
                <a:cubicBezTo>
                  <a:pt x="828529" y="1212020"/>
                  <a:pt x="801077" y="1215292"/>
                  <a:pt x="773723" y="1219200"/>
                </a:cubicBezTo>
                <a:cubicBezTo>
                  <a:pt x="705276" y="1242015"/>
                  <a:pt x="771376" y="1222014"/>
                  <a:pt x="668215" y="1242646"/>
                </a:cubicBezTo>
                <a:cubicBezTo>
                  <a:pt x="652416" y="1245806"/>
                  <a:pt x="637216" y="1251720"/>
                  <a:pt x="621323" y="1254369"/>
                </a:cubicBezTo>
                <a:cubicBezTo>
                  <a:pt x="590247" y="1259548"/>
                  <a:pt x="558726" y="1261637"/>
                  <a:pt x="527538" y="1266092"/>
                </a:cubicBezTo>
                <a:cubicBezTo>
                  <a:pt x="504007" y="1269453"/>
                  <a:pt x="480646" y="1273907"/>
                  <a:pt x="457200" y="1277815"/>
                </a:cubicBezTo>
                <a:cubicBezTo>
                  <a:pt x="388056" y="1272496"/>
                  <a:pt x="314431" y="1272982"/>
                  <a:pt x="246184" y="1254369"/>
                </a:cubicBezTo>
                <a:lnTo>
                  <a:pt x="140677" y="1219200"/>
                </a:lnTo>
                <a:cubicBezTo>
                  <a:pt x="104153" y="1207025"/>
                  <a:pt x="89329" y="1200469"/>
                  <a:pt x="46892" y="1195754"/>
                </a:cubicBezTo>
                <a:cubicBezTo>
                  <a:pt x="31357" y="1194028"/>
                  <a:pt x="15631" y="1195754"/>
                  <a:pt x="0" y="1195754"/>
                </a:cubicBezTo>
              </a:path>
            </a:pathLst>
          </a:cu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7" name="Freeform: Shape 46">
            <a:extLst>
              <a:ext uri="{FF2B5EF4-FFF2-40B4-BE49-F238E27FC236}">
                <a16:creationId xmlns:a16="http://schemas.microsoft.com/office/drawing/2014/main" id="{066F7E8C-0BB2-4BDA-BC49-79401CF0E94A}"/>
              </a:ext>
            </a:extLst>
          </p:cNvPr>
          <p:cNvSpPr/>
          <p:nvPr/>
        </p:nvSpPr>
        <p:spPr>
          <a:xfrm>
            <a:off x="5627077" y="2391508"/>
            <a:ext cx="1230923" cy="1131782"/>
          </a:xfrm>
          <a:custGeom>
            <a:avLst/>
            <a:gdLst>
              <a:gd name="connsiteX0" fmla="*/ 1184031 w 1230923"/>
              <a:gd name="connsiteY0" fmla="*/ 105507 h 1131782"/>
              <a:gd name="connsiteX1" fmla="*/ 1055077 w 1230923"/>
              <a:gd name="connsiteY1" fmla="*/ 58615 h 1131782"/>
              <a:gd name="connsiteX2" fmla="*/ 961292 w 1230923"/>
              <a:gd name="connsiteY2" fmla="*/ 46892 h 1131782"/>
              <a:gd name="connsiteX3" fmla="*/ 879231 w 1230923"/>
              <a:gd name="connsiteY3" fmla="*/ 23446 h 1131782"/>
              <a:gd name="connsiteX4" fmla="*/ 808892 w 1230923"/>
              <a:gd name="connsiteY4" fmla="*/ 11723 h 1131782"/>
              <a:gd name="connsiteX5" fmla="*/ 762000 w 1230923"/>
              <a:gd name="connsiteY5" fmla="*/ 0 h 1131782"/>
              <a:gd name="connsiteX6" fmla="*/ 140677 w 1230923"/>
              <a:gd name="connsiteY6" fmla="*/ 11723 h 1131782"/>
              <a:gd name="connsiteX7" fmla="*/ 105508 w 1230923"/>
              <a:gd name="connsiteY7" fmla="*/ 23446 h 1131782"/>
              <a:gd name="connsiteX8" fmla="*/ 93785 w 1230923"/>
              <a:gd name="connsiteY8" fmla="*/ 58615 h 1131782"/>
              <a:gd name="connsiteX9" fmla="*/ 70338 w 1230923"/>
              <a:gd name="connsiteY9" fmla="*/ 93784 h 1131782"/>
              <a:gd name="connsiteX10" fmla="*/ 46892 w 1230923"/>
              <a:gd name="connsiteY10" fmla="*/ 222738 h 1131782"/>
              <a:gd name="connsiteX11" fmla="*/ 23446 w 1230923"/>
              <a:gd name="connsiteY11" fmla="*/ 293077 h 1131782"/>
              <a:gd name="connsiteX12" fmla="*/ 0 w 1230923"/>
              <a:gd name="connsiteY12" fmla="*/ 375138 h 1131782"/>
              <a:gd name="connsiteX13" fmla="*/ 11723 w 1230923"/>
              <a:gd name="connsiteY13" fmla="*/ 562707 h 1131782"/>
              <a:gd name="connsiteX14" fmla="*/ 23446 w 1230923"/>
              <a:gd name="connsiteY14" fmla="*/ 609600 h 1131782"/>
              <a:gd name="connsiteX15" fmla="*/ 70338 w 1230923"/>
              <a:gd name="connsiteY15" fmla="*/ 679938 h 1131782"/>
              <a:gd name="connsiteX16" fmla="*/ 105508 w 1230923"/>
              <a:gd name="connsiteY16" fmla="*/ 738554 h 1131782"/>
              <a:gd name="connsiteX17" fmla="*/ 128954 w 1230923"/>
              <a:gd name="connsiteY17" fmla="*/ 773723 h 1131782"/>
              <a:gd name="connsiteX18" fmla="*/ 199292 w 1230923"/>
              <a:gd name="connsiteY18" fmla="*/ 797169 h 1131782"/>
              <a:gd name="connsiteX19" fmla="*/ 269631 w 1230923"/>
              <a:gd name="connsiteY19" fmla="*/ 844061 h 1131782"/>
              <a:gd name="connsiteX20" fmla="*/ 339969 w 1230923"/>
              <a:gd name="connsiteY20" fmla="*/ 867507 h 1131782"/>
              <a:gd name="connsiteX21" fmla="*/ 375138 w 1230923"/>
              <a:gd name="connsiteY21" fmla="*/ 879230 h 1131782"/>
              <a:gd name="connsiteX22" fmla="*/ 398585 w 1230923"/>
              <a:gd name="connsiteY22" fmla="*/ 902677 h 1131782"/>
              <a:gd name="connsiteX23" fmla="*/ 445477 w 1230923"/>
              <a:gd name="connsiteY23" fmla="*/ 914400 h 1131782"/>
              <a:gd name="connsiteX24" fmla="*/ 480646 w 1230923"/>
              <a:gd name="connsiteY24" fmla="*/ 926123 h 1131782"/>
              <a:gd name="connsiteX25" fmla="*/ 550985 w 1230923"/>
              <a:gd name="connsiteY25" fmla="*/ 961292 h 1131782"/>
              <a:gd name="connsiteX26" fmla="*/ 633046 w 1230923"/>
              <a:gd name="connsiteY26" fmla="*/ 996461 h 1131782"/>
              <a:gd name="connsiteX27" fmla="*/ 668215 w 1230923"/>
              <a:gd name="connsiteY27" fmla="*/ 1019907 h 1131782"/>
              <a:gd name="connsiteX28" fmla="*/ 703385 w 1230923"/>
              <a:gd name="connsiteY28" fmla="*/ 1031630 h 1131782"/>
              <a:gd name="connsiteX29" fmla="*/ 820615 w 1230923"/>
              <a:gd name="connsiteY29" fmla="*/ 1055077 h 1131782"/>
              <a:gd name="connsiteX30" fmla="*/ 926123 w 1230923"/>
              <a:gd name="connsiteY30" fmla="*/ 1078523 h 1131782"/>
              <a:gd name="connsiteX31" fmla="*/ 1184031 w 1230923"/>
              <a:gd name="connsiteY31" fmla="*/ 1113692 h 1131782"/>
              <a:gd name="connsiteX32" fmla="*/ 1230923 w 1230923"/>
              <a:gd name="connsiteY32" fmla="*/ 1090246 h 11317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230923" h="1131782">
                <a:moveTo>
                  <a:pt x="1184031" y="105507"/>
                </a:moveTo>
                <a:cubicBezTo>
                  <a:pt x="1141046" y="89876"/>
                  <a:pt x="1099309" y="70255"/>
                  <a:pt x="1055077" y="58615"/>
                </a:cubicBezTo>
                <a:cubicBezTo>
                  <a:pt x="1024609" y="50597"/>
                  <a:pt x="992185" y="53071"/>
                  <a:pt x="961292" y="46892"/>
                </a:cubicBezTo>
                <a:cubicBezTo>
                  <a:pt x="933396" y="41313"/>
                  <a:pt x="906951" y="29843"/>
                  <a:pt x="879231" y="23446"/>
                </a:cubicBezTo>
                <a:cubicBezTo>
                  <a:pt x="856070" y="18101"/>
                  <a:pt x="832200" y="16385"/>
                  <a:pt x="808892" y="11723"/>
                </a:cubicBezTo>
                <a:cubicBezTo>
                  <a:pt x="793093" y="8563"/>
                  <a:pt x="777631" y="3908"/>
                  <a:pt x="762000" y="0"/>
                </a:cubicBezTo>
                <a:lnTo>
                  <a:pt x="140677" y="11723"/>
                </a:lnTo>
                <a:cubicBezTo>
                  <a:pt x="128328" y="12164"/>
                  <a:pt x="114246" y="14708"/>
                  <a:pt x="105508" y="23446"/>
                </a:cubicBezTo>
                <a:cubicBezTo>
                  <a:pt x="96770" y="32184"/>
                  <a:pt x="99311" y="47563"/>
                  <a:pt x="93785" y="58615"/>
                </a:cubicBezTo>
                <a:cubicBezTo>
                  <a:pt x="87484" y="71217"/>
                  <a:pt x="78154" y="82061"/>
                  <a:pt x="70338" y="93784"/>
                </a:cubicBezTo>
                <a:cubicBezTo>
                  <a:pt x="66508" y="116765"/>
                  <a:pt x="53914" y="196989"/>
                  <a:pt x="46892" y="222738"/>
                </a:cubicBezTo>
                <a:cubicBezTo>
                  <a:pt x="40389" y="246582"/>
                  <a:pt x="29440" y="269100"/>
                  <a:pt x="23446" y="293077"/>
                </a:cubicBezTo>
                <a:cubicBezTo>
                  <a:pt x="8726" y="351957"/>
                  <a:pt x="16818" y="324684"/>
                  <a:pt x="0" y="375138"/>
                </a:cubicBezTo>
                <a:cubicBezTo>
                  <a:pt x="3908" y="437661"/>
                  <a:pt x="5490" y="500373"/>
                  <a:pt x="11723" y="562707"/>
                </a:cubicBezTo>
                <a:cubicBezTo>
                  <a:pt x="13326" y="578739"/>
                  <a:pt x="16241" y="595189"/>
                  <a:pt x="23446" y="609600"/>
                </a:cubicBezTo>
                <a:cubicBezTo>
                  <a:pt x="36048" y="634804"/>
                  <a:pt x="61427" y="653205"/>
                  <a:pt x="70338" y="679938"/>
                </a:cubicBezTo>
                <a:cubicBezTo>
                  <a:pt x="90696" y="741013"/>
                  <a:pt x="68725" y="692576"/>
                  <a:pt x="105508" y="738554"/>
                </a:cubicBezTo>
                <a:cubicBezTo>
                  <a:pt x="114310" y="749556"/>
                  <a:pt x="117006" y="766256"/>
                  <a:pt x="128954" y="773723"/>
                </a:cubicBezTo>
                <a:cubicBezTo>
                  <a:pt x="149912" y="786822"/>
                  <a:pt x="178728" y="783460"/>
                  <a:pt x="199292" y="797169"/>
                </a:cubicBezTo>
                <a:cubicBezTo>
                  <a:pt x="222738" y="812800"/>
                  <a:pt x="242898" y="835150"/>
                  <a:pt x="269631" y="844061"/>
                </a:cubicBezTo>
                <a:lnTo>
                  <a:pt x="339969" y="867507"/>
                </a:lnTo>
                <a:lnTo>
                  <a:pt x="375138" y="879230"/>
                </a:lnTo>
                <a:cubicBezTo>
                  <a:pt x="382954" y="887046"/>
                  <a:pt x="388699" y="897734"/>
                  <a:pt x="398585" y="902677"/>
                </a:cubicBezTo>
                <a:cubicBezTo>
                  <a:pt x="412996" y="909882"/>
                  <a:pt x="429985" y="909974"/>
                  <a:pt x="445477" y="914400"/>
                </a:cubicBezTo>
                <a:cubicBezTo>
                  <a:pt x="457359" y="917795"/>
                  <a:pt x="469593" y="920597"/>
                  <a:pt x="480646" y="926123"/>
                </a:cubicBezTo>
                <a:cubicBezTo>
                  <a:pt x="571545" y="971573"/>
                  <a:pt x="462587" y="931827"/>
                  <a:pt x="550985" y="961292"/>
                </a:cubicBezTo>
                <a:cubicBezTo>
                  <a:pt x="639279" y="1020155"/>
                  <a:pt x="527065" y="951041"/>
                  <a:pt x="633046" y="996461"/>
                </a:cubicBezTo>
                <a:cubicBezTo>
                  <a:pt x="645996" y="1002011"/>
                  <a:pt x="655613" y="1013606"/>
                  <a:pt x="668215" y="1019907"/>
                </a:cubicBezTo>
                <a:cubicBezTo>
                  <a:pt x="679268" y="1025433"/>
                  <a:pt x="691344" y="1028851"/>
                  <a:pt x="703385" y="1031630"/>
                </a:cubicBezTo>
                <a:cubicBezTo>
                  <a:pt x="742215" y="1040591"/>
                  <a:pt x="781954" y="1045412"/>
                  <a:pt x="820615" y="1055077"/>
                </a:cubicBezTo>
                <a:cubicBezTo>
                  <a:pt x="886838" y="1071632"/>
                  <a:pt x="851709" y="1063640"/>
                  <a:pt x="926123" y="1078523"/>
                </a:cubicBezTo>
                <a:cubicBezTo>
                  <a:pt x="1048585" y="1160164"/>
                  <a:pt x="968337" y="1127173"/>
                  <a:pt x="1184031" y="1113692"/>
                </a:cubicBezTo>
                <a:cubicBezTo>
                  <a:pt x="1224443" y="1100221"/>
                  <a:pt x="1210462" y="1110707"/>
                  <a:pt x="1230923" y="1090246"/>
                </a:cubicBezTo>
              </a:path>
            </a:pathLst>
          </a:cu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8" name="Arrow: Left-Right 47">
            <a:extLst>
              <a:ext uri="{FF2B5EF4-FFF2-40B4-BE49-F238E27FC236}">
                <a16:creationId xmlns:a16="http://schemas.microsoft.com/office/drawing/2014/main" id="{0F3EB5F5-5E17-44A0-AE3D-0999375C71C1}"/>
              </a:ext>
            </a:extLst>
          </p:cNvPr>
          <p:cNvSpPr/>
          <p:nvPr/>
        </p:nvSpPr>
        <p:spPr>
          <a:xfrm rot="1151252">
            <a:off x="2212325" y="1780180"/>
            <a:ext cx="1491243" cy="131502"/>
          </a:xfrm>
          <a:prstGeom prst="leftRightArrow">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9" name="Freeform: Shape 48">
            <a:extLst>
              <a:ext uri="{FF2B5EF4-FFF2-40B4-BE49-F238E27FC236}">
                <a16:creationId xmlns:a16="http://schemas.microsoft.com/office/drawing/2014/main" id="{68447BDD-42FA-4131-ADC2-DC2365698C42}"/>
              </a:ext>
            </a:extLst>
          </p:cNvPr>
          <p:cNvSpPr/>
          <p:nvPr/>
        </p:nvSpPr>
        <p:spPr>
          <a:xfrm>
            <a:off x="3763108" y="2110154"/>
            <a:ext cx="82061" cy="23446"/>
          </a:xfrm>
          <a:custGeom>
            <a:avLst/>
            <a:gdLst>
              <a:gd name="connsiteX0" fmla="*/ 0 w 82061"/>
              <a:gd name="connsiteY0" fmla="*/ 0 h 23446"/>
              <a:gd name="connsiteX1" fmla="*/ 82061 w 82061"/>
              <a:gd name="connsiteY1" fmla="*/ 23446 h 23446"/>
            </a:gdLst>
            <a:ahLst/>
            <a:cxnLst>
              <a:cxn ang="0">
                <a:pos x="connsiteX0" y="connsiteY0"/>
              </a:cxn>
              <a:cxn ang="0">
                <a:pos x="connsiteX1" y="connsiteY1"/>
              </a:cxn>
            </a:cxnLst>
            <a:rect l="l" t="t" r="r" b="b"/>
            <a:pathLst>
              <a:path w="82061" h="23446">
                <a:moveTo>
                  <a:pt x="0" y="0"/>
                </a:moveTo>
                <a:cubicBezTo>
                  <a:pt x="67183" y="13437"/>
                  <a:pt x="40793" y="2812"/>
                  <a:pt x="82061" y="23446"/>
                </a:cubicBezTo>
              </a:path>
            </a:pathLst>
          </a:cu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0" name="Freeform: Shape 49">
            <a:extLst>
              <a:ext uri="{FF2B5EF4-FFF2-40B4-BE49-F238E27FC236}">
                <a16:creationId xmlns:a16="http://schemas.microsoft.com/office/drawing/2014/main" id="{7E471CA4-36B3-4E8C-8507-BBD9A78445A0}"/>
              </a:ext>
            </a:extLst>
          </p:cNvPr>
          <p:cNvSpPr/>
          <p:nvPr/>
        </p:nvSpPr>
        <p:spPr>
          <a:xfrm>
            <a:off x="3927231" y="2168769"/>
            <a:ext cx="128954" cy="58616"/>
          </a:xfrm>
          <a:custGeom>
            <a:avLst/>
            <a:gdLst>
              <a:gd name="connsiteX0" fmla="*/ 0 w 128954"/>
              <a:gd name="connsiteY0" fmla="*/ 0 h 58616"/>
              <a:gd name="connsiteX1" fmla="*/ 58615 w 128954"/>
              <a:gd name="connsiteY1" fmla="*/ 35169 h 58616"/>
              <a:gd name="connsiteX2" fmla="*/ 128954 w 128954"/>
              <a:gd name="connsiteY2" fmla="*/ 58616 h 58616"/>
            </a:gdLst>
            <a:ahLst/>
            <a:cxnLst>
              <a:cxn ang="0">
                <a:pos x="connsiteX0" y="connsiteY0"/>
              </a:cxn>
              <a:cxn ang="0">
                <a:pos x="connsiteX1" y="connsiteY1"/>
              </a:cxn>
              <a:cxn ang="0">
                <a:pos x="connsiteX2" y="connsiteY2"/>
              </a:cxn>
            </a:cxnLst>
            <a:rect l="l" t="t" r="r" b="b"/>
            <a:pathLst>
              <a:path w="128954" h="58616">
                <a:moveTo>
                  <a:pt x="0" y="0"/>
                </a:moveTo>
                <a:cubicBezTo>
                  <a:pt x="19538" y="11723"/>
                  <a:pt x="37872" y="25740"/>
                  <a:pt x="58615" y="35169"/>
                </a:cubicBezTo>
                <a:cubicBezTo>
                  <a:pt x="81114" y="45396"/>
                  <a:pt x="128954" y="58616"/>
                  <a:pt x="128954" y="58616"/>
                </a:cubicBezTo>
              </a:path>
            </a:pathLst>
          </a:cu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1" name="Freeform: Shape 50">
            <a:extLst>
              <a:ext uri="{FF2B5EF4-FFF2-40B4-BE49-F238E27FC236}">
                <a16:creationId xmlns:a16="http://schemas.microsoft.com/office/drawing/2014/main" id="{EA07AE32-6E6C-4D76-BDC4-4E28331934B6}"/>
              </a:ext>
            </a:extLst>
          </p:cNvPr>
          <p:cNvSpPr/>
          <p:nvPr/>
        </p:nvSpPr>
        <p:spPr>
          <a:xfrm>
            <a:off x="4149969" y="2250831"/>
            <a:ext cx="117231" cy="46892"/>
          </a:xfrm>
          <a:custGeom>
            <a:avLst/>
            <a:gdLst>
              <a:gd name="connsiteX0" fmla="*/ 0 w 117231"/>
              <a:gd name="connsiteY0" fmla="*/ 0 h 46892"/>
              <a:gd name="connsiteX1" fmla="*/ 93785 w 117231"/>
              <a:gd name="connsiteY1" fmla="*/ 23446 h 46892"/>
              <a:gd name="connsiteX2" fmla="*/ 117231 w 117231"/>
              <a:gd name="connsiteY2" fmla="*/ 46892 h 46892"/>
            </a:gdLst>
            <a:ahLst/>
            <a:cxnLst>
              <a:cxn ang="0">
                <a:pos x="connsiteX0" y="connsiteY0"/>
              </a:cxn>
              <a:cxn ang="0">
                <a:pos x="connsiteX1" y="connsiteY1"/>
              </a:cxn>
              <a:cxn ang="0">
                <a:pos x="connsiteX2" y="connsiteY2"/>
              </a:cxn>
            </a:cxnLst>
            <a:rect l="l" t="t" r="r" b="b"/>
            <a:pathLst>
              <a:path w="117231" h="46892">
                <a:moveTo>
                  <a:pt x="0" y="0"/>
                </a:moveTo>
                <a:cubicBezTo>
                  <a:pt x="12607" y="2521"/>
                  <a:pt x="75761" y="12631"/>
                  <a:pt x="93785" y="23446"/>
                </a:cubicBezTo>
                <a:cubicBezTo>
                  <a:pt x="103262" y="29132"/>
                  <a:pt x="109416" y="39077"/>
                  <a:pt x="117231" y="46892"/>
                </a:cubicBezTo>
              </a:path>
            </a:pathLst>
          </a:cu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2" name="Arrow: Left-Right 51">
            <a:extLst>
              <a:ext uri="{FF2B5EF4-FFF2-40B4-BE49-F238E27FC236}">
                <a16:creationId xmlns:a16="http://schemas.microsoft.com/office/drawing/2014/main" id="{4D46F666-96F5-41B1-94D0-785BF795E2A8}"/>
              </a:ext>
            </a:extLst>
          </p:cNvPr>
          <p:cNvSpPr/>
          <p:nvPr/>
        </p:nvSpPr>
        <p:spPr>
          <a:xfrm rot="19727413" flipV="1">
            <a:off x="2743486" y="3056497"/>
            <a:ext cx="2630658" cy="222457"/>
          </a:xfrm>
          <a:prstGeom prst="leftRightArrow">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53" name="TextBox 52">
            <a:extLst>
              <a:ext uri="{FF2B5EF4-FFF2-40B4-BE49-F238E27FC236}">
                <a16:creationId xmlns:a16="http://schemas.microsoft.com/office/drawing/2014/main" id="{4D54DB2B-CB2C-40D1-9AC5-7FBC19F9C005}"/>
              </a:ext>
            </a:extLst>
          </p:cNvPr>
          <p:cNvSpPr txBox="1"/>
          <p:nvPr/>
        </p:nvSpPr>
        <p:spPr>
          <a:xfrm>
            <a:off x="81474" y="3523290"/>
            <a:ext cx="3189375" cy="3293209"/>
          </a:xfrm>
          <a:prstGeom prst="rect">
            <a:avLst/>
          </a:prstGeom>
          <a:noFill/>
        </p:spPr>
        <p:txBody>
          <a:bodyPr wrap="square" rtlCol="0">
            <a:spAutoFit/>
          </a:bodyPr>
          <a:lstStyle/>
          <a:p>
            <a:r>
              <a:rPr lang="en-GB" sz="2400" b="1" dirty="0">
                <a:latin typeface="Abadi" panose="020B0604020104020204" pitchFamily="34" charset="0"/>
                <a:cs typeface="Aldhabi" panose="01000000000000000000" pitchFamily="2" charset="-78"/>
              </a:rPr>
              <a:t>Step 2</a:t>
            </a:r>
            <a:r>
              <a:rPr lang="en-GB" sz="2400" dirty="0">
                <a:latin typeface="Abadi" panose="020B0604020104020204" pitchFamily="34" charset="0"/>
                <a:cs typeface="Aldhabi" panose="01000000000000000000" pitchFamily="2" charset="-78"/>
              </a:rPr>
              <a:t>: </a:t>
            </a:r>
            <a:r>
              <a:rPr lang="en-GB" sz="2400" dirty="0">
                <a:highlight>
                  <a:srgbClr val="FFFF00"/>
                </a:highlight>
                <a:latin typeface="Abadi" panose="020B0604020104020204" pitchFamily="34" charset="0"/>
                <a:cs typeface="Aldhabi" panose="01000000000000000000" pitchFamily="2" charset="-78"/>
              </a:rPr>
              <a:t>AV node </a:t>
            </a:r>
            <a:r>
              <a:rPr lang="en-GB" sz="2400" dirty="0">
                <a:latin typeface="Abadi" panose="020B0604020104020204" pitchFamily="34" charset="0"/>
                <a:cs typeface="Aldhabi" panose="01000000000000000000" pitchFamily="2" charset="-78"/>
              </a:rPr>
              <a:t>receives the signal and this passes to the …</a:t>
            </a:r>
          </a:p>
          <a:p>
            <a:endParaRPr lang="en-GB" sz="2400" dirty="0">
              <a:latin typeface="Abadi" panose="020B0604020104020204" pitchFamily="34" charset="0"/>
              <a:cs typeface="Aldhabi" panose="01000000000000000000" pitchFamily="2" charset="-78"/>
            </a:endParaRPr>
          </a:p>
          <a:p>
            <a:endParaRPr lang="en-GB" sz="2400" dirty="0">
              <a:latin typeface="Abadi" panose="020B0604020104020204" pitchFamily="34" charset="0"/>
              <a:cs typeface="Aldhabi" panose="01000000000000000000" pitchFamily="2" charset="-78"/>
            </a:endParaRPr>
          </a:p>
          <a:p>
            <a:endParaRPr lang="en-GB" sz="2400" dirty="0">
              <a:latin typeface="Abadi" panose="020B0604020104020204" pitchFamily="34" charset="0"/>
              <a:cs typeface="Aldhabi" panose="01000000000000000000" pitchFamily="2" charset="-78"/>
            </a:endParaRPr>
          </a:p>
          <a:p>
            <a:endParaRPr lang="en-GB" sz="2400" b="1" dirty="0">
              <a:latin typeface="Aldhabi" panose="01000000000000000000" pitchFamily="2" charset="-78"/>
              <a:cs typeface="Aldhabi" panose="01000000000000000000" pitchFamily="2" charset="-78"/>
            </a:endParaRPr>
          </a:p>
          <a:p>
            <a:r>
              <a:rPr lang="en-GB" sz="2000" b="1" dirty="0">
                <a:latin typeface="Abadi" panose="020B0604020104020204" pitchFamily="34" charset="0"/>
                <a:cs typeface="Aldhabi" panose="01000000000000000000" pitchFamily="2" charset="-78"/>
              </a:rPr>
              <a:t>Step 3:</a:t>
            </a:r>
            <a:r>
              <a:rPr lang="en-GB" sz="2000" dirty="0">
                <a:latin typeface="Abadi" panose="020B0604020104020204" pitchFamily="34" charset="0"/>
                <a:cs typeface="Aldhabi" panose="01000000000000000000" pitchFamily="2" charset="-78"/>
              </a:rPr>
              <a:t>  </a:t>
            </a:r>
            <a:r>
              <a:rPr lang="en-GB" sz="2000" dirty="0">
                <a:highlight>
                  <a:srgbClr val="00FFFF"/>
                </a:highlight>
                <a:latin typeface="Abadi" panose="020B0604020104020204" pitchFamily="34" charset="0"/>
                <a:cs typeface="Aldhabi" panose="01000000000000000000" pitchFamily="2" charset="-78"/>
              </a:rPr>
              <a:t>Bundles of His- </a:t>
            </a:r>
            <a:r>
              <a:rPr lang="en-GB" sz="2000" dirty="0">
                <a:latin typeface="Abadi" panose="020B0604020104020204" pitchFamily="34" charset="0"/>
                <a:cs typeface="Aldhabi" panose="01000000000000000000" pitchFamily="2" charset="-78"/>
              </a:rPr>
              <a:t>in between the two ventricles.</a:t>
            </a:r>
          </a:p>
        </p:txBody>
      </p:sp>
      <p:sp>
        <p:nvSpPr>
          <p:cNvPr id="54" name="Arrow: Left-Right 53">
            <a:extLst>
              <a:ext uri="{FF2B5EF4-FFF2-40B4-BE49-F238E27FC236}">
                <a16:creationId xmlns:a16="http://schemas.microsoft.com/office/drawing/2014/main" id="{52D54928-11FB-4103-92FB-46DB9EEE6C5D}"/>
              </a:ext>
            </a:extLst>
          </p:cNvPr>
          <p:cNvSpPr/>
          <p:nvPr/>
        </p:nvSpPr>
        <p:spPr>
          <a:xfrm rot="19051683" flipV="1">
            <a:off x="1406236" y="4342692"/>
            <a:ext cx="4573066" cy="101072"/>
          </a:xfrm>
          <a:prstGeom prst="leftRightArrow">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5" name="TextBox 54">
            <a:extLst>
              <a:ext uri="{FF2B5EF4-FFF2-40B4-BE49-F238E27FC236}">
                <a16:creationId xmlns:a16="http://schemas.microsoft.com/office/drawing/2014/main" id="{7161CEE6-3EB6-4585-9BBE-788AA607E605}"/>
              </a:ext>
            </a:extLst>
          </p:cNvPr>
          <p:cNvSpPr txBox="1"/>
          <p:nvPr/>
        </p:nvSpPr>
        <p:spPr>
          <a:xfrm>
            <a:off x="7124836" y="4953008"/>
            <a:ext cx="4495274" cy="1938992"/>
          </a:xfrm>
          <a:prstGeom prst="rect">
            <a:avLst/>
          </a:prstGeom>
          <a:noFill/>
        </p:spPr>
        <p:txBody>
          <a:bodyPr wrap="square" rtlCol="0">
            <a:spAutoFit/>
          </a:bodyPr>
          <a:lstStyle/>
          <a:p>
            <a:r>
              <a:rPr lang="en-GB" sz="2000" b="1" dirty="0">
                <a:latin typeface="Abadi" panose="020B0604020104020204" pitchFamily="34" charset="0"/>
                <a:cs typeface="Aldhabi" panose="01000000000000000000" pitchFamily="2" charset="-78"/>
              </a:rPr>
              <a:t>Step 4</a:t>
            </a:r>
            <a:r>
              <a:rPr lang="en-GB" sz="2000" dirty="0">
                <a:latin typeface="Abadi" panose="020B0604020104020204" pitchFamily="34" charset="0"/>
                <a:cs typeface="Aldhabi" panose="01000000000000000000" pitchFamily="2" charset="-78"/>
              </a:rPr>
              <a:t>: the electricity travels down and around </a:t>
            </a:r>
            <a:r>
              <a:rPr lang="en-GB" sz="2000" dirty="0">
                <a:highlight>
                  <a:srgbClr val="00FFFF"/>
                </a:highlight>
                <a:latin typeface="Abadi" panose="020B0604020104020204" pitchFamily="34" charset="0"/>
                <a:cs typeface="Aldhabi" panose="01000000000000000000" pitchFamily="2" charset="-78"/>
              </a:rPr>
              <a:t>(bundle branches) </a:t>
            </a:r>
            <a:r>
              <a:rPr lang="en-GB" sz="2000" dirty="0">
                <a:latin typeface="Abadi" panose="020B0604020104020204" pitchFamily="34" charset="0"/>
                <a:cs typeface="Aldhabi" panose="01000000000000000000" pitchFamily="2" charset="-78"/>
              </a:rPr>
              <a:t>the muscular wall causing the ventricles to contract: forcing the blood up and out of the right ventricle into the pulmonary artery, to the lungs</a:t>
            </a:r>
          </a:p>
        </p:txBody>
      </p:sp>
      <p:sp>
        <p:nvSpPr>
          <p:cNvPr id="56" name="Arrow: Down 55">
            <a:extLst>
              <a:ext uri="{FF2B5EF4-FFF2-40B4-BE49-F238E27FC236}">
                <a16:creationId xmlns:a16="http://schemas.microsoft.com/office/drawing/2014/main" id="{CDE10589-6B52-4477-BA0B-2D2D351F7FEB}"/>
              </a:ext>
            </a:extLst>
          </p:cNvPr>
          <p:cNvSpPr/>
          <p:nvPr/>
        </p:nvSpPr>
        <p:spPr>
          <a:xfrm rot="21135943">
            <a:off x="5518752" y="3004939"/>
            <a:ext cx="102977" cy="1129159"/>
          </a:xfrm>
          <a:prstGeom prst="downArrow">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7" name="Arrow: Bent 56">
            <a:extLst>
              <a:ext uri="{FF2B5EF4-FFF2-40B4-BE49-F238E27FC236}">
                <a16:creationId xmlns:a16="http://schemas.microsoft.com/office/drawing/2014/main" id="{C8636EEA-3C72-46C5-9482-07BB24AD6C87}"/>
              </a:ext>
            </a:extLst>
          </p:cNvPr>
          <p:cNvSpPr/>
          <p:nvPr/>
        </p:nvSpPr>
        <p:spPr>
          <a:xfrm rot="19209886" flipV="1">
            <a:off x="5892636" y="3981310"/>
            <a:ext cx="1021149" cy="260693"/>
          </a:xfrm>
          <a:prstGeom prst="bentArrow">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tx1"/>
              </a:solidFill>
            </a:endParaRPr>
          </a:p>
        </p:txBody>
      </p:sp>
      <p:sp>
        <p:nvSpPr>
          <p:cNvPr id="58" name="Arrow: Bent 57">
            <a:extLst>
              <a:ext uri="{FF2B5EF4-FFF2-40B4-BE49-F238E27FC236}">
                <a16:creationId xmlns:a16="http://schemas.microsoft.com/office/drawing/2014/main" id="{C437DC33-14A4-4E5D-BE50-397C596E63EC}"/>
              </a:ext>
            </a:extLst>
          </p:cNvPr>
          <p:cNvSpPr/>
          <p:nvPr/>
        </p:nvSpPr>
        <p:spPr>
          <a:xfrm rot="1697146" flipH="1" flipV="1">
            <a:off x="4212678" y="4177369"/>
            <a:ext cx="1176254" cy="229151"/>
          </a:xfrm>
          <a:prstGeom prst="bentArrow">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59" name="Arrow: Left-Right 58">
            <a:extLst>
              <a:ext uri="{FF2B5EF4-FFF2-40B4-BE49-F238E27FC236}">
                <a16:creationId xmlns:a16="http://schemas.microsoft.com/office/drawing/2014/main" id="{DDCF262E-D8C7-4507-9B73-040F98606809}"/>
              </a:ext>
            </a:extLst>
          </p:cNvPr>
          <p:cNvSpPr/>
          <p:nvPr/>
        </p:nvSpPr>
        <p:spPr>
          <a:xfrm rot="1045758" flipV="1">
            <a:off x="7330026" y="4470156"/>
            <a:ext cx="1544496" cy="114504"/>
          </a:xfrm>
          <a:prstGeom prst="leftRightArrow">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6571274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0966E39-E6F3-42C0-BBA3-FC088BDAA29C}"/>
              </a:ext>
            </a:extLst>
          </p:cNvPr>
          <p:cNvSpPr/>
          <p:nvPr/>
        </p:nvSpPr>
        <p:spPr>
          <a:xfrm rot="2187253">
            <a:off x="2143598" y="1652955"/>
            <a:ext cx="1730044" cy="44547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Rectangle 2">
            <a:extLst>
              <a:ext uri="{FF2B5EF4-FFF2-40B4-BE49-F238E27FC236}">
                <a16:creationId xmlns:a16="http://schemas.microsoft.com/office/drawing/2014/main" id="{B2548E09-8817-4B64-8CF8-2CF09A0A5F0D}"/>
              </a:ext>
            </a:extLst>
          </p:cNvPr>
          <p:cNvSpPr/>
          <p:nvPr/>
        </p:nvSpPr>
        <p:spPr>
          <a:xfrm rot="19082508">
            <a:off x="2038348" y="4191932"/>
            <a:ext cx="2004646" cy="44547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Rectangle 3">
            <a:extLst>
              <a:ext uri="{FF2B5EF4-FFF2-40B4-BE49-F238E27FC236}">
                <a16:creationId xmlns:a16="http://schemas.microsoft.com/office/drawing/2014/main" id="{1091C63A-C35A-4FA2-8300-95E725E053CE}"/>
              </a:ext>
            </a:extLst>
          </p:cNvPr>
          <p:cNvSpPr/>
          <p:nvPr/>
        </p:nvSpPr>
        <p:spPr>
          <a:xfrm rot="19727023">
            <a:off x="6527396" y="1369092"/>
            <a:ext cx="1992923" cy="36341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Rectangle 4">
            <a:extLst>
              <a:ext uri="{FF2B5EF4-FFF2-40B4-BE49-F238E27FC236}">
                <a16:creationId xmlns:a16="http://schemas.microsoft.com/office/drawing/2014/main" id="{AD46CFE5-2D2E-4743-9D5C-3886560273B0}"/>
              </a:ext>
            </a:extLst>
          </p:cNvPr>
          <p:cNvSpPr/>
          <p:nvPr/>
        </p:nvSpPr>
        <p:spPr>
          <a:xfrm>
            <a:off x="6882644" y="2989385"/>
            <a:ext cx="2589601" cy="360059"/>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Freeform: Shape 6">
            <a:extLst>
              <a:ext uri="{FF2B5EF4-FFF2-40B4-BE49-F238E27FC236}">
                <a16:creationId xmlns:a16="http://schemas.microsoft.com/office/drawing/2014/main" id="{4039F6FA-FF97-4769-A350-DADBCA5E29D0}"/>
              </a:ext>
            </a:extLst>
          </p:cNvPr>
          <p:cNvSpPr/>
          <p:nvPr/>
        </p:nvSpPr>
        <p:spPr>
          <a:xfrm>
            <a:off x="3657600" y="1242646"/>
            <a:ext cx="2215662" cy="1430216"/>
          </a:xfrm>
          <a:custGeom>
            <a:avLst/>
            <a:gdLst>
              <a:gd name="connsiteX0" fmla="*/ 0 w 2215662"/>
              <a:gd name="connsiteY0" fmla="*/ 1430216 h 1430216"/>
              <a:gd name="connsiteX1" fmla="*/ 46892 w 2215662"/>
              <a:gd name="connsiteY1" fmla="*/ 1266092 h 1430216"/>
              <a:gd name="connsiteX2" fmla="*/ 105508 w 2215662"/>
              <a:gd name="connsiteY2" fmla="*/ 1078523 h 1430216"/>
              <a:gd name="connsiteX3" fmla="*/ 152400 w 2215662"/>
              <a:gd name="connsiteY3" fmla="*/ 996462 h 1430216"/>
              <a:gd name="connsiteX4" fmla="*/ 187569 w 2215662"/>
              <a:gd name="connsiteY4" fmla="*/ 914400 h 1430216"/>
              <a:gd name="connsiteX5" fmla="*/ 222738 w 2215662"/>
              <a:gd name="connsiteY5" fmla="*/ 855785 h 1430216"/>
              <a:gd name="connsiteX6" fmla="*/ 269631 w 2215662"/>
              <a:gd name="connsiteY6" fmla="*/ 762000 h 1430216"/>
              <a:gd name="connsiteX7" fmla="*/ 328246 w 2215662"/>
              <a:gd name="connsiteY7" fmla="*/ 679939 h 1430216"/>
              <a:gd name="connsiteX8" fmla="*/ 351692 w 2215662"/>
              <a:gd name="connsiteY8" fmla="*/ 644769 h 1430216"/>
              <a:gd name="connsiteX9" fmla="*/ 422031 w 2215662"/>
              <a:gd name="connsiteY9" fmla="*/ 574431 h 1430216"/>
              <a:gd name="connsiteX10" fmla="*/ 457200 w 2215662"/>
              <a:gd name="connsiteY10" fmla="*/ 539262 h 1430216"/>
              <a:gd name="connsiteX11" fmla="*/ 527538 w 2215662"/>
              <a:gd name="connsiteY11" fmla="*/ 492369 h 1430216"/>
              <a:gd name="connsiteX12" fmla="*/ 550985 w 2215662"/>
              <a:gd name="connsiteY12" fmla="*/ 468923 h 1430216"/>
              <a:gd name="connsiteX13" fmla="*/ 621323 w 2215662"/>
              <a:gd name="connsiteY13" fmla="*/ 422031 h 1430216"/>
              <a:gd name="connsiteX14" fmla="*/ 703385 w 2215662"/>
              <a:gd name="connsiteY14" fmla="*/ 363416 h 1430216"/>
              <a:gd name="connsiteX15" fmla="*/ 797169 w 2215662"/>
              <a:gd name="connsiteY15" fmla="*/ 293077 h 1430216"/>
              <a:gd name="connsiteX16" fmla="*/ 832338 w 2215662"/>
              <a:gd name="connsiteY16" fmla="*/ 281354 h 1430216"/>
              <a:gd name="connsiteX17" fmla="*/ 890954 w 2215662"/>
              <a:gd name="connsiteY17" fmla="*/ 246185 h 1430216"/>
              <a:gd name="connsiteX18" fmla="*/ 961292 w 2215662"/>
              <a:gd name="connsiteY18" fmla="*/ 211016 h 1430216"/>
              <a:gd name="connsiteX19" fmla="*/ 1055077 w 2215662"/>
              <a:gd name="connsiteY19" fmla="*/ 164123 h 1430216"/>
              <a:gd name="connsiteX20" fmla="*/ 1125415 w 2215662"/>
              <a:gd name="connsiteY20" fmla="*/ 128954 h 1430216"/>
              <a:gd name="connsiteX21" fmla="*/ 1160585 w 2215662"/>
              <a:gd name="connsiteY21" fmla="*/ 105508 h 1430216"/>
              <a:gd name="connsiteX22" fmla="*/ 1230923 w 2215662"/>
              <a:gd name="connsiteY22" fmla="*/ 82062 h 1430216"/>
              <a:gd name="connsiteX23" fmla="*/ 1266092 w 2215662"/>
              <a:gd name="connsiteY23" fmla="*/ 58616 h 1430216"/>
              <a:gd name="connsiteX24" fmla="*/ 1336431 w 2215662"/>
              <a:gd name="connsiteY24" fmla="*/ 35169 h 1430216"/>
              <a:gd name="connsiteX25" fmla="*/ 1418492 w 2215662"/>
              <a:gd name="connsiteY25" fmla="*/ 11723 h 1430216"/>
              <a:gd name="connsiteX26" fmla="*/ 1512277 w 2215662"/>
              <a:gd name="connsiteY26" fmla="*/ 0 h 1430216"/>
              <a:gd name="connsiteX27" fmla="*/ 1934308 w 2215662"/>
              <a:gd name="connsiteY27" fmla="*/ 23446 h 1430216"/>
              <a:gd name="connsiteX28" fmla="*/ 2004646 w 2215662"/>
              <a:gd name="connsiteY28" fmla="*/ 46892 h 1430216"/>
              <a:gd name="connsiteX29" fmla="*/ 2051538 w 2215662"/>
              <a:gd name="connsiteY29" fmla="*/ 58616 h 1430216"/>
              <a:gd name="connsiteX30" fmla="*/ 2121877 w 2215662"/>
              <a:gd name="connsiteY30" fmla="*/ 82062 h 1430216"/>
              <a:gd name="connsiteX31" fmla="*/ 2157046 w 2215662"/>
              <a:gd name="connsiteY31" fmla="*/ 93785 h 1430216"/>
              <a:gd name="connsiteX32" fmla="*/ 2215662 w 2215662"/>
              <a:gd name="connsiteY32" fmla="*/ 128954 h 14302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2215662" h="1430216">
                <a:moveTo>
                  <a:pt x="0" y="1430216"/>
                </a:moveTo>
                <a:cubicBezTo>
                  <a:pt x="20683" y="1285436"/>
                  <a:pt x="-4278" y="1409370"/>
                  <a:pt x="46892" y="1266092"/>
                </a:cubicBezTo>
                <a:cubicBezTo>
                  <a:pt x="79226" y="1175556"/>
                  <a:pt x="63031" y="1175612"/>
                  <a:pt x="105508" y="1078523"/>
                </a:cubicBezTo>
                <a:cubicBezTo>
                  <a:pt x="118136" y="1049660"/>
                  <a:pt x="138311" y="1024641"/>
                  <a:pt x="152400" y="996462"/>
                </a:cubicBezTo>
                <a:cubicBezTo>
                  <a:pt x="165709" y="969844"/>
                  <a:pt x="174260" y="941018"/>
                  <a:pt x="187569" y="914400"/>
                </a:cubicBezTo>
                <a:cubicBezTo>
                  <a:pt x="197759" y="894020"/>
                  <a:pt x="211935" y="875847"/>
                  <a:pt x="222738" y="855785"/>
                </a:cubicBezTo>
                <a:cubicBezTo>
                  <a:pt x="239309" y="825011"/>
                  <a:pt x="250243" y="791082"/>
                  <a:pt x="269631" y="762000"/>
                </a:cubicBezTo>
                <a:cubicBezTo>
                  <a:pt x="324895" y="679104"/>
                  <a:pt x="255529" y="781744"/>
                  <a:pt x="328246" y="679939"/>
                </a:cubicBezTo>
                <a:cubicBezTo>
                  <a:pt x="336435" y="668474"/>
                  <a:pt x="342331" y="655300"/>
                  <a:pt x="351692" y="644769"/>
                </a:cubicBezTo>
                <a:cubicBezTo>
                  <a:pt x="373721" y="619986"/>
                  <a:pt x="398585" y="597877"/>
                  <a:pt x="422031" y="574431"/>
                </a:cubicBezTo>
                <a:cubicBezTo>
                  <a:pt x="433754" y="562708"/>
                  <a:pt x="443406" y="548458"/>
                  <a:pt x="457200" y="539262"/>
                </a:cubicBezTo>
                <a:cubicBezTo>
                  <a:pt x="480646" y="523631"/>
                  <a:pt x="507612" y="512294"/>
                  <a:pt x="527538" y="492369"/>
                </a:cubicBezTo>
                <a:cubicBezTo>
                  <a:pt x="535354" y="484554"/>
                  <a:pt x="542143" y="475555"/>
                  <a:pt x="550985" y="468923"/>
                </a:cubicBezTo>
                <a:cubicBezTo>
                  <a:pt x="573528" y="452016"/>
                  <a:pt x="601398" y="441956"/>
                  <a:pt x="621323" y="422031"/>
                </a:cubicBezTo>
                <a:cubicBezTo>
                  <a:pt x="668849" y="374505"/>
                  <a:pt x="641663" y="394276"/>
                  <a:pt x="703385" y="363416"/>
                </a:cubicBezTo>
                <a:cubicBezTo>
                  <a:pt x="731159" y="335641"/>
                  <a:pt x="757399" y="306334"/>
                  <a:pt x="797169" y="293077"/>
                </a:cubicBezTo>
                <a:lnTo>
                  <a:pt x="832338" y="281354"/>
                </a:lnTo>
                <a:cubicBezTo>
                  <a:pt x="878136" y="235558"/>
                  <a:pt x="830080" y="276622"/>
                  <a:pt x="890954" y="246185"/>
                </a:cubicBezTo>
                <a:cubicBezTo>
                  <a:pt x="981856" y="200734"/>
                  <a:pt x="872894" y="240482"/>
                  <a:pt x="961292" y="211016"/>
                </a:cubicBezTo>
                <a:cubicBezTo>
                  <a:pt x="1038356" y="133949"/>
                  <a:pt x="893437" y="271883"/>
                  <a:pt x="1055077" y="164123"/>
                </a:cubicBezTo>
                <a:cubicBezTo>
                  <a:pt x="1155862" y="96933"/>
                  <a:pt x="1028349" y="177487"/>
                  <a:pt x="1125415" y="128954"/>
                </a:cubicBezTo>
                <a:cubicBezTo>
                  <a:pt x="1138017" y="122653"/>
                  <a:pt x="1147710" y="111230"/>
                  <a:pt x="1160585" y="105508"/>
                </a:cubicBezTo>
                <a:cubicBezTo>
                  <a:pt x="1183169" y="95471"/>
                  <a:pt x="1210359" y="95771"/>
                  <a:pt x="1230923" y="82062"/>
                </a:cubicBezTo>
                <a:cubicBezTo>
                  <a:pt x="1242646" y="74247"/>
                  <a:pt x="1253217" y="64338"/>
                  <a:pt x="1266092" y="58616"/>
                </a:cubicBezTo>
                <a:cubicBezTo>
                  <a:pt x="1288677" y="48578"/>
                  <a:pt x="1312985" y="42985"/>
                  <a:pt x="1336431" y="35169"/>
                </a:cubicBezTo>
                <a:cubicBezTo>
                  <a:pt x="1364304" y="25878"/>
                  <a:pt x="1389054" y="16629"/>
                  <a:pt x="1418492" y="11723"/>
                </a:cubicBezTo>
                <a:cubicBezTo>
                  <a:pt x="1449568" y="6544"/>
                  <a:pt x="1481015" y="3908"/>
                  <a:pt x="1512277" y="0"/>
                </a:cubicBezTo>
                <a:cubicBezTo>
                  <a:pt x="1520275" y="286"/>
                  <a:pt x="1833096" y="1758"/>
                  <a:pt x="1934308" y="23446"/>
                </a:cubicBezTo>
                <a:cubicBezTo>
                  <a:pt x="1958474" y="28624"/>
                  <a:pt x="1980670" y="40897"/>
                  <a:pt x="2004646" y="46892"/>
                </a:cubicBezTo>
                <a:cubicBezTo>
                  <a:pt x="2020277" y="50800"/>
                  <a:pt x="2036106" y="53986"/>
                  <a:pt x="2051538" y="58616"/>
                </a:cubicBezTo>
                <a:cubicBezTo>
                  <a:pt x="2075210" y="65718"/>
                  <a:pt x="2098431" y="74247"/>
                  <a:pt x="2121877" y="82062"/>
                </a:cubicBezTo>
                <a:lnTo>
                  <a:pt x="2157046" y="93785"/>
                </a:lnTo>
                <a:cubicBezTo>
                  <a:pt x="2173712" y="143783"/>
                  <a:pt x="2156412" y="128954"/>
                  <a:pt x="2215662" y="128954"/>
                </a:cubicBezTo>
              </a:path>
            </a:pathLst>
          </a:cu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Freeform: Shape 7">
            <a:extLst>
              <a:ext uri="{FF2B5EF4-FFF2-40B4-BE49-F238E27FC236}">
                <a16:creationId xmlns:a16="http://schemas.microsoft.com/office/drawing/2014/main" id="{E54E2297-49F8-4E93-9BEC-A69F615DFD29}"/>
              </a:ext>
            </a:extLst>
          </p:cNvPr>
          <p:cNvSpPr/>
          <p:nvPr/>
        </p:nvSpPr>
        <p:spPr>
          <a:xfrm>
            <a:off x="5838092" y="1348154"/>
            <a:ext cx="762000" cy="527538"/>
          </a:xfrm>
          <a:custGeom>
            <a:avLst/>
            <a:gdLst>
              <a:gd name="connsiteX0" fmla="*/ 0 w 762000"/>
              <a:gd name="connsiteY0" fmla="*/ 0 h 527538"/>
              <a:gd name="connsiteX1" fmla="*/ 58616 w 762000"/>
              <a:gd name="connsiteY1" fmla="*/ 35169 h 527538"/>
              <a:gd name="connsiteX2" fmla="*/ 93785 w 762000"/>
              <a:gd name="connsiteY2" fmla="*/ 46892 h 527538"/>
              <a:gd name="connsiteX3" fmla="*/ 128954 w 762000"/>
              <a:gd name="connsiteY3" fmla="*/ 70338 h 527538"/>
              <a:gd name="connsiteX4" fmla="*/ 199293 w 762000"/>
              <a:gd name="connsiteY4" fmla="*/ 93784 h 527538"/>
              <a:gd name="connsiteX5" fmla="*/ 234462 w 762000"/>
              <a:gd name="connsiteY5" fmla="*/ 105508 h 527538"/>
              <a:gd name="connsiteX6" fmla="*/ 304800 w 762000"/>
              <a:gd name="connsiteY6" fmla="*/ 128954 h 527538"/>
              <a:gd name="connsiteX7" fmla="*/ 339970 w 762000"/>
              <a:gd name="connsiteY7" fmla="*/ 140677 h 527538"/>
              <a:gd name="connsiteX8" fmla="*/ 445477 w 762000"/>
              <a:gd name="connsiteY8" fmla="*/ 211015 h 527538"/>
              <a:gd name="connsiteX9" fmla="*/ 480646 w 762000"/>
              <a:gd name="connsiteY9" fmla="*/ 234461 h 527538"/>
              <a:gd name="connsiteX10" fmla="*/ 539262 w 762000"/>
              <a:gd name="connsiteY10" fmla="*/ 281354 h 527538"/>
              <a:gd name="connsiteX11" fmla="*/ 597877 w 762000"/>
              <a:gd name="connsiteY11" fmla="*/ 328246 h 527538"/>
              <a:gd name="connsiteX12" fmla="*/ 656493 w 762000"/>
              <a:gd name="connsiteY12" fmla="*/ 375138 h 527538"/>
              <a:gd name="connsiteX13" fmla="*/ 726831 w 762000"/>
              <a:gd name="connsiteY13" fmla="*/ 480646 h 527538"/>
              <a:gd name="connsiteX14" fmla="*/ 762000 w 762000"/>
              <a:gd name="connsiteY14" fmla="*/ 527538 h 5275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762000" h="527538">
                <a:moveTo>
                  <a:pt x="0" y="0"/>
                </a:moveTo>
                <a:cubicBezTo>
                  <a:pt x="19539" y="11723"/>
                  <a:pt x="38236" y="24979"/>
                  <a:pt x="58616" y="35169"/>
                </a:cubicBezTo>
                <a:cubicBezTo>
                  <a:pt x="69669" y="40695"/>
                  <a:pt x="82732" y="41366"/>
                  <a:pt x="93785" y="46892"/>
                </a:cubicBezTo>
                <a:cubicBezTo>
                  <a:pt x="106387" y="53193"/>
                  <a:pt x="116079" y="64616"/>
                  <a:pt x="128954" y="70338"/>
                </a:cubicBezTo>
                <a:cubicBezTo>
                  <a:pt x="151538" y="80375"/>
                  <a:pt x="175847" y="85968"/>
                  <a:pt x="199293" y="93784"/>
                </a:cubicBezTo>
                <a:lnTo>
                  <a:pt x="234462" y="105508"/>
                </a:lnTo>
                <a:lnTo>
                  <a:pt x="304800" y="128954"/>
                </a:lnTo>
                <a:lnTo>
                  <a:pt x="339970" y="140677"/>
                </a:lnTo>
                <a:lnTo>
                  <a:pt x="445477" y="211015"/>
                </a:lnTo>
                <a:cubicBezTo>
                  <a:pt x="457200" y="218830"/>
                  <a:pt x="470683" y="224498"/>
                  <a:pt x="480646" y="234461"/>
                </a:cubicBezTo>
                <a:cubicBezTo>
                  <a:pt x="514056" y="267871"/>
                  <a:pt x="494896" y="251777"/>
                  <a:pt x="539262" y="281354"/>
                </a:cubicBezTo>
                <a:cubicBezTo>
                  <a:pt x="606455" y="382143"/>
                  <a:pt x="516985" y="263532"/>
                  <a:pt x="597877" y="328246"/>
                </a:cubicBezTo>
                <a:cubicBezTo>
                  <a:pt x="673628" y="388847"/>
                  <a:pt x="568093" y="345672"/>
                  <a:pt x="656493" y="375138"/>
                </a:cubicBezTo>
                <a:lnTo>
                  <a:pt x="726831" y="480646"/>
                </a:lnTo>
                <a:cubicBezTo>
                  <a:pt x="753342" y="520413"/>
                  <a:pt x="740314" y="505852"/>
                  <a:pt x="762000" y="527538"/>
                </a:cubicBezTo>
              </a:path>
            </a:pathLst>
          </a:cu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Freeform: Shape 8">
            <a:extLst>
              <a:ext uri="{FF2B5EF4-FFF2-40B4-BE49-F238E27FC236}">
                <a16:creationId xmlns:a16="http://schemas.microsoft.com/office/drawing/2014/main" id="{34E45354-80A3-4551-819E-95AF576AF6CD}"/>
              </a:ext>
            </a:extLst>
          </p:cNvPr>
          <p:cNvSpPr/>
          <p:nvPr/>
        </p:nvSpPr>
        <p:spPr>
          <a:xfrm>
            <a:off x="3887955" y="3329129"/>
            <a:ext cx="2967402" cy="1266092"/>
          </a:xfrm>
          <a:custGeom>
            <a:avLst/>
            <a:gdLst>
              <a:gd name="connsiteX0" fmla="*/ 0 w 2967402"/>
              <a:gd name="connsiteY0" fmla="*/ 574431 h 1266092"/>
              <a:gd name="connsiteX1" fmla="*/ 117231 w 2967402"/>
              <a:gd name="connsiteY1" fmla="*/ 691662 h 1266092"/>
              <a:gd name="connsiteX2" fmla="*/ 164123 w 2967402"/>
              <a:gd name="connsiteY2" fmla="*/ 750277 h 1266092"/>
              <a:gd name="connsiteX3" fmla="*/ 222738 w 2967402"/>
              <a:gd name="connsiteY3" fmla="*/ 785446 h 1266092"/>
              <a:gd name="connsiteX4" fmla="*/ 293077 w 2967402"/>
              <a:gd name="connsiteY4" fmla="*/ 832339 h 1266092"/>
              <a:gd name="connsiteX5" fmla="*/ 328246 w 2967402"/>
              <a:gd name="connsiteY5" fmla="*/ 879231 h 1266092"/>
              <a:gd name="connsiteX6" fmla="*/ 386861 w 2967402"/>
              <a:gd name="connsiteY6" fmla="*/ 902677 h 1266092"/>
              <a:gd name="connsiteX7" fmla="*/ 480646 w 2967402"/>
              <a:gd name="connsiteY7" fmla="*/ 949569 h 1266092"/>
              <a:gd name="connsiteX8" fmla="*/ 515815 w 2967402"/>
              <a:gd name="connsiteY8" fmla="*/ 984739 h 1266092"/>
              <a:gd name="connsiteX9" fmla="*/ 574431 w 2967402"/>
              <a:gd name="connsiteY9" fmla="*/ 1008185 h 1266092"/>
              <a:gd name="connsiteX10" fmla="*/ 668215 w 2967402"/>
              <a:gd name="connsiteY10" fmla="*/ 1043354 h 1266092"/>
              <a:gd name="connsiteX11" fmla="*/ 715108 w 2967402"/>
              <a:gd name="connsiteY11" fmla="*/ 1066800 h 1266092"/>
              <a:gd name="connsiteX12" fmla="*/ 773723 w 2967402"/>
              <a:gd name="connsiteY12" fmla="*/ 1090246 h 1266092"/>
              <a:gd name="connsiteX13" fmla="*/ 820615 w 2967402"/>
              <a:gd name="connsiteY13" fmla="*/ 1113692 h 1266092"/>
              <a:gd name="connsiteX14" fmla="*/ 937846 w 2967402"/>
              <a:gd name="connsiteY14" fmla="*/ 1137139 h 1266092"/>
              <a:gd name="connsiteX15" fmla="*/ 1066800 w 2967402"/>
              <a:gd name="connsiteY15" fmla="*/ 1184031 h 1266092"/>
              <a:gd name="connsiteX16" fmla="*/ 1125415 w 2967402"/>
              <a:gd name="connsiteY16" fmla="*/ 1195754 h 1266092"/>
              <a:gd name="connsiteX17" fmla="*/ 1172308 w 2967402"/>
              <a:gd name="connsiteY17" fmla="*/ 1207477 h 1266092"/>
              <a:gd name="connsiteX18" fmla="*/ 1207477 w 2967402"/>
              <a:gd name="connsiteY18" fmla="*/ 1219200 h 1266092"/>
              <a:gd name="connsiteX19" fmla="*/ 1301261 w 2967402"/>
              <a:gd name="connsiteY19" fmla="*/ 1230923 h 1266092"/>
              <a:gd name="connsiteX20" fmla="*/ 1336431 w 2967402"/>
              <a:gd name="connsiteY20" fmla="*/ 1242646 h 1266092"/>
              <a:gd name="connsiteX21" fmla="*/ 1535723 w 2967402"/>
              <a:gd name="connsiteY21" fmla="*/ 1266092 h 1266092"/>
              <a:gd name="connsiteX22" fmla="*/ 2028092 w 2967402"/>
              <a:gd name="connsiteY22" fmla="*/ 1254369 h 1266092"/>
              <a:gd name="connsiteX23" fmla="*/ 2098431 w 2967402"/>
              <a:gd name="connsiteY23" fmla="*/ 1242646 h 1266092"/>
              <a:gd name="connsiteX24" fmla="*/ 2145323 w 2967402"/>
              <a:gd name="connsiteY24" fmla="*/ 1230923 h 1266092"/>
              <a:gd name="connsiteX25" fmla="*/ 2309446 w 2967402"/>
              <a:gd name="connsiteY25" fmla="*/ 1160585 h 1266092"/>
              <a:gd name="connsiteX26" fmla="*/ 2356338 w 2967402"/>
              <a:gd name="connsiteY26" fmla="*/ 1125415 h 1266092"/>
              <a:gd name="connsiteX27" fmla="*/ 2391508 w 2967402"/>
              <a:gd name="connsiteY27" fmla="*/ 1113692 h 1266092"/>
              <a:gd name="connsiteX28" fmla="*/ 2450123 w 2967402"/>
              <a:gd name="connsiteY28" fmla="*/ 1078523 h 1266092"/>
              <a:gd name="connsiteX29" fmla="*/ 2543908 w 2967402"/>
              <a:gd name="connsiteY29" fmla="*/ 1019908 h 1266092"/>
              <a:gd name="connsiteX30" fmla="*/ 2614246 w 2967402"/>
              <a:gd name="connsiteY30" fmla="*/ 961292 h 1266092"/>
              <a:gd name="connsiteX31" fmla="*/ 2637692 w 2967402"/>
              <a:gd name="connsiteY31" fmla="*/ 926123 h 1266092"/>
              <a:gd name="connsiteX32" fmla="*/ 2743200 w 2967402"/>
              <a:gd name="connsiteY32" fmla="*/ 832339 h 1266092"/>
              <a:gd name="connsiteX33" fmla="*/ 2778369 w 2967402"/>
              <a:gd name="connsiteY33" fmla="*/ 785446 h 1266092"/>
              <a:gd name="connsiteX34" fmla="*/ 2848708 w 2967402"/>
              <a:gd name="connsiteY34" fmla="*/ 691662 h 1266092"/>
              <a:gd name="connsiteX35" fmla="*/ 2895600 w 2967402"/>
              <a:gd name="connsiteY35" fmla="*/ 586154 h 1266092"/>
              <a:gd name="connsiteX36" fmla="*/ 2907323 w 2967402"/>
              <a:gd name="connsiteY36" fmla="*/ 539262 h 1266092"/>
              <a:gd name="connsiteX37" fmla="*/ 2919046 w 2967402"/>
              <a:gd name="connsiteY37" fmla="*/ 504092 h 1266092"/>
              <a:gd name="connsiteX38" fmla="*/ 2942492 w 2967402"/>
              <a:gd name="connsiteY38" fmla="*/ 410308 h 1266092"/>
              <a:gd name="connsiteX39" fmla="*/ 2965938 w 2967402"/>
              <a:gd name="connsiteY39" fmla="*/ 316523 h 1266092"/>
              <a:gd name="connsiteX40" fmla="*/ 2965938 w 2967402"/>
              <a:gd name="connsiteY40" fmla="*/ 0 h 12660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Lst>
            <a:rect l="l" t="t" r="r" b="b"/>
            <a:pathLst>
              <a:path w="2967402" h="1266092">
                <a:moveTo>
                  <a:pt x="0" y="574431"/>
                </a:moveTo>
                <a:cubicBezTo>
                  <a:pt x="175196" y="784667"/>
                  <a:pt x="-47664" y="526767"/>
                  <a:pt x="117231" y="691662"/>
                </a:cubicBezTo>
                <a:cubicBezTo>
                  <a:pt x="134924" y="709355"/>
                  <a:pt x="145422" y="733654"/>
                  <a:pt x="164123" y="750277"/>
                </a:cubicBezTo>
                <a:cubicBezTo>
                  <a:pt x="181153" y="765415"/>
                  <a:pt x="203515" y="773213"/>
                  <a:pt x="222738" y="785446"/>
                </a:cubicBezTo>
                <a:cubicBezTo>
                  <a:pt x="246512" y="800575"/>
                  <a:pt x="272016" y="813618"/>
                  <a:pt x="293077" y="832339"/>
                </a:cubicBezTo>
                <a:cubicBezTo>
                  <a:pt x="307680" y="845320"/>
                  <a:pt x="312615" y="867508"/>
                  <a:pt x="328246" y="879231"/>
                </a:cubicBezTo>
                <a:cubicBezTo>
                  <a:pt x="345081" y="891857"/>
                  <a:pt x="368039" y="893266"/>
                  <a:pt x="386861" y="902677"/>
                </a:cubicBezTo>
                <a:cubicBezTo>
                  <a:pt x="527337" y="972914"/>
                  <a:pt x="277821" y="868439"/>
                  <a:pt x="480646" y="949569"/>
                </a:cubicBezTo>
                <a:cubicBezTo>
                  <a:pt x="492369" y="961292"/>
                  <a:pt x="501756" y="975952"/>
                  <a:pt x="515815" y="984739"/>
                </a:cubicBezTo>
                <a:cubicBezTo>
                  <a:pt x="533660" y="995892"/>
                  <a:pt x="554727" y="1000796"/>
                  <a:pt x="574431" y="1008185"/>
                </a:cubicBezTo>
                <a:cubicBezTo>
                  <a:pt x="636302" y="1031386"/>
                  <a:pt x="586652" y="1007104"/>
                  <a:pt x="668215" y="1043354"/>
                </a:cubicBezTo>
                <a:cubicBezTo>
                  <a:pt x="684185" y="1050452"/>
                  <a:pt x="699138" y="1059702"/>
                  <a:pt x="715108" y="1066800"/>
                </a:cubicBezTo>
                <a:cubicBezTo>
                  <a:pt x="734338" y="1075346"/>
                  <a:pt x="754493" y="1081699"/>
                  <a:pt x="773723" y="1090246"/>
                </a:cubicBezTo>
                <a:cubicBezTo>
                  <a:pt x="789692" y="1097344"/>
                  <a:pt x="803812" y="1108891"/>
                  <a:pt x="820615" y="1113692"/>
                </a:cubicBezTo>
                <a:cubicBezTo>
                  <a:pt x="858933" y="1124640"/>
                  <a:pt x="900845" y="1122339"/>
                  <a:pt x="937846" y="1137139"/>
                </a:cubicBezTo>
                <a:cubicBezTo>
                  <a:pt x="968150" y="1149261"/>
                  <a:pt x="1036697" y="1178010"/>
                  <a:pt x="1066800" y="1184031"/>
                </a:cubicBezTo>
                <a:cubicBezTo>
                  <a:pt x="1086338" y="1187939"/>
                  <a:pt x="1105964" y="1191432"/>
                  <a:pt x="1125415" y="1195754"/>
                </a:cubicBezTo>
                <a:cubicBezTo>
                  <a:pt x="1141143" y="1199249"/>
                  <a:pt x="1156816" y="1203051"/>
                  <a:pt x="1172308" y="1207477"/>
                </a:cubicBezTo>
                <a:cubicBezTo>
                  <a:pt x="1184190" y="1210872"/>
                  <a:pt x="1195319" y="1216989"/>
                  <a:pt x="1207477" y="1219200"/>
                </a:cubicBezTo>
                <a:cubicBezTo>
                  <a:pt x="1238473" y="1224836"/>
                  <a:pt x="1270000" y="1227015"/>
                  <a:pt x="1301261" y="1230923"/>
                </a:cubicBezTo>
                <a:cubicBezTo>
                  <a:pt x="1312984" y="1234831"/>
                  <a:pt x="1324368" y="1239965"/>
                  <a:pt x="1336431" y="1242646"/>
                </a:cubicBezTo>
                <a:cubicBezTo>
                  <a:pt x="1401574" y="1257122"/>
                  <a:pt x="1469840" y="1260103"/>
                  <a:pt x="1535723" y="1266092"/>
                </a:cubicBezTo>
                <a:lnTo>
                  <a:pt x="2028092" y="1254369"/>
                </a:lnTo>
                <a:cubicBezTo>
                  <a:pt x="2051841" y="1253379"/>
                  <a:pt x="2075123" y="1247308"/>
                  <a:pt x="2098431" y="1242646"/>
                </a:cubicBezTo>
                <a:cubicBezTo>
                  <a:pt x="2114230" y="1239486"/>
                  <a:pt x="2129891" y="1235553"/>
                  <a:pt x="2145323" y="1230923"/>
                </a:cubicBezTo>
                <a:cubicBezTo>
                  <a:pt x="2195625" y="1215832"/>
                  <a:pt x="2268785" y="1191082"/>
                  <a:pt x="2309446" y="1160585"/>
                </a:cubicBezTo>
                <a:cubicBezTo>
                  <a:pt x="2325077" y="1148862"/>
                  <a:pt x="2339374" y="1135109"/>
                  <a:pt x="2356338" y="1125415"/>
                </a:cubicBezTo>
                <a:cubicBezTo>
                  <a:pt x="2367067" y="1119284"/>
                  <a:pt x="2380455" y="1119218"/>
                  <a:pt x="2391508" y="1113692"/>
                </a:cubicBezTo>
                <a:cubicBezTo>
                  <a:pt x="2411888" y="1103502"/>
                  <a:pt x="2431164" y="1091162"/>
                  <a:pt x="2450123" y="1078523"/>
                </a:cubicBezTo>
                <a:cubicBezTo>
                  <a:pt x="2541430" y="1017652"/>
                  <a:pt x="2452317" y="1065702"/>
                  <a:pt x="2543908" y="1019908"/>
                </a:cubicBezTo>
                <a:cubicBezTo>
                  <a:pt x="2601030" y="934225"/>
                  <a:pt x="2525005" y="1035660"/>
                  <a:pt x="2614246" y="961292"/>
                </a:cubicBezTo>
                <a:cubicBezTo>
                  <a:pt x="2625070" y="952272"/>
                  <a:pt x="2628332" y="936653"/>
                  <a:pt x="2637692" y="926123"/>
                </a:cubicBezTo>
                <a:cubicBezTo>
                  <a:pt x="2696092" y="860423"/>
                  <a:pt x="2689748" y="867974"/>
                  <a:pt x="2743200" y="832339"/>
                </a:cubicBezTo>
                <a:cubicBezTo>
                  <a:pt x="2754923" y="816708"/>
                  <a:pt x="2767164" y="801453"/>
                  <a:pt x="2778369" y="785446"/>
                </a:cubicBezTo>
                <a:cubicBezTo>
                  <a:pt x="2840227" y="697077"/>
                  <a:pt x="2801870" y="738498"/>
                  <a:pt x="2848708" y="691662"/>
                </a:cubicBezTo>
                <a:cubicBezTo>
                  <a:pt x="2876609" y="607957"/>
                  <a:pt x="2858445" y="641887"/>
                  <a:pt x="2895600" y="586154"/>
                </a:cubicBezTo>
                <a:cubicBezTo>
                  <a:pt x="2899508" y="570523"/>
                  <a:pt x="2902897" y="554754"/>
                  <a:pt x="2907323" y="539262"/>
                </a:cubicBezTo>
                <a:cubicBezTo>
                  <a:pt x="2910718" y="527380"/>
                  <a:pt x="2915795" y="516014"/>
                  <a:pt x="2919046" y="504092"/>
                </a:cubicBezTo>
                <a:cubicBezTo>
                  <a:pt x="2927524" y="473004"/>
                  <a:pt x="2932302" y="440878"/>
                  <a:pt x="2942492" y="410308"/>
                </a:cubicBezTo>
                <a:cubicBezTo>
                  <a:pt x="2952348" y="380740"/>
                  <a:pt x="2964962" y="347744"/>
                  <a:pt x="2965938" y="316523"/>
                </a:cubicBezTo>
                <a:cubicBezTo>
                  <a:pt x="2969233" y="211067"/>
                  <a:pt x="2965938" y="105508"/>
                  <a:pt x="2965938" y="0"/>
                </a:cubicBezTo>
              </a:path>
            </a:pathLst>
          </a:cu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Freeform: Shape 9">
            <a:extLst>
              <a:ext uri="{FF2B5EF4-FFF2-40B4-BE49-F238E27FC236}">
                <a16:creationId xmlns:a16="http://schemas.microsoft.com/office/drawing/2014/main" id="{07D4A933-B0EE-4A3C-A070-095D9EE04188}"/>
              </a:ext>
            </a:extLst>
          </p:cNvPr>
          <p:cNvSpPr/>
          <p:nvPr/>
        </p:nvSpPr>
        <p:spPr>
          <a:xfrm>
            <a:off x="6752492" y="2250831"/>
            <a:ext cx="130152" cy="738554"/>
          </a:xfrm>
          <a:custGeom>
            <a:avLst/>
            <a:gdLst>
              <a:gd name="connsiteX0" fmla="*/ 0 w 130152"/>
              <a:gd name="connsiteY0" fmla="*/ 0 h 738554"/>
              <a:gd name="connsiteX1" fmla="*/ 35170 w 130152"/>
              <a:gd name="connsiteY1" fmla="*/ 93784 h 738554"/>
              <a:gd name="connsiteX2" fmla="*/ 58616 w 130152"/>
              <a:gd name="connsiteY2" fmla="*/ 175846 h 738554"/>
              <a:gd name="connsiteX3" fmla="*/ 70339 w 130152"/>
              <a:gd name="connsiteY3" fmla="*/ 257907 h 738554"/>
              <a:gd name="connsiteX4" fmla="*/ 82062 w 130152"/>
              <a:gd name="connsiteY4" fmla="*/ 304800 h 738554"/>
              <a:gd name="connsiteX5" fmla="*/ 93785 w 130152"/>
              <a:gd name="connsiteY5" fmla="*/ 398584 h 738554"/>
              <a:gd name="connsiteX6" fmla="*/ 105508 w 130152"/>
              <a:gd name="connsiteY6" fmla="*/ 480646 h 738554"/>
              <a:gd name="connsiteX7" fmla="*/ 117231 w 130152"/>
              <a:gd name="connsiteY7" fmla="*/ 586154 h 738554"/>
              <a:gd name="connsiteX8" fmla="*/ 128954 w 130152"/>
              <a:gd name="connsiteY8" fmla="*/ 633046 h 738554"/>
              <a:gd name="connsiteX9" fmla="*/ 128954 w 130152"/>
              <a:gd name="connsiteY9" fmla="*/ 738554 h 7385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30152" h="738554">
                <a:moveTo>
                  <a:pt x="0" y="0"/>
                </a:moveTo>
                <a:cubicBezTo>
                  <a:pt x="12380" y="30950"/>
                  <a:pt x="25984" y="61635"/>
                  <a:pt x="35170" y="93784"/>
                </a:cubicBezTo>
                <a:cubicBezTo>
                  <a:pt x="64619" y="196852"/>
                  <a:pt x="30502" y="91503"/>
                  <a:pt x="58616" y="175846"/>
                </a:cubicBezTo>
                <a:cubicBezTo>
                  <a:pt x="62524" y="203200"/>
                  <a:pt x="65396" y="230721"/>
                  <a:pt x="70339" y="257907"/>
                </a:cubicBezTo>
                <a:cubicBezTo>
                  <a:pt x="73221" y="273759"/>
                  <a:pt x="79413" y="288907"/>
                  <a:pt x="82062" y="304800"/>
                </a:cubicBezTo>
                <a:cubicBezTo>
                  <a:pt x="87241" y="335876"/>
                  <a:pt x="89621" y="367356"/>
                  <a:pt x="93785" y="398584"/>
                </a:cubicBezTo>
                <a:cubicBezTo>
                  <a:pt x="97437" y="425973"/>
                  <a:pt x="102081" y="453228"/>
                  <a:pt x="105508" y="480646"/>
                </a:cubicBezTo>
                <a:cubicBezTo>
                  <a:pt x="109897" y="515759"/>
                  <a:pt x="111850" y="551180"/>
                  <a:pt x="117231" y="586154"/>
                </a:cubicBezTo>
                <a:cubicBezTo>
                  <a:pt x="119681" y="602078"/>
                  <a:pt x="127718" y="616982"/>
                  <a:pt x="128954" y="633046"/>
                </a:cubicBezTo>
                <a:cubicBezTo>
                  <a:pt x="131651" y="668112"/>
                  <a:pt x="128954" y="703385"/>
                  <a:pt x="128954" y="738554"/>
                </a:cubicBezTo>
              </a:path>
            </a:pathLst>
          </a:cu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Freeform: Shape 10">
            <a:extLst>
              <a:ext uri="{FF2B5EF4-FFF2-40B4-BE49-F238E27FC236}">
                <a16:creationId xmlns:a16="http://schemas.microsoft.com/office/drawing/2014/main" id="{90DD55A4-8F18-4789-AB78-594B3D17A396}"/>
              </a:ext>
            </a:extLst>
          </p:cNvPr>
          <p:cNvSpPr/>
          <p:nvPr/>
        </p:nvSpPr>
        <p:spPr>
          <a:xfrm>
            <a:off x="3575538" y="3223846"/>
            <a:ext cx="46893" cy="351692"/>
          </a:xfrm>
          <a:custGeom>
            <a:avLst/>
            <a:gdLst>
              <a:gd name="connsiteX0" fmla="*/ 0 w 46893"/>
              <a:gd name="connsiteY0" fmla="*/ 0 h 351692"/>
              <a:gd name="connsiteX1" fmla="*/ 35170 w 46893"/>
              <a:gd name="connsiteY1" fmla="*/ 328246 h 351692"/>
              <a:gd name="connsiteX2" fmla="*/ 46893 w 46893"/>
              <a:gd name="connsiteY2" fmla="*/ 351692 h 351692"/>
            </a:gdLst>
            <a:ahLst/>
            <a:cxnLst>
              <a:cxn ang="0">
                <a:pos x="connsiteX0" y="connsiteY0"/>
              </a:cxn>
              <a:cxn ang="0">
                <a:pos x="connsiteX1" y="connsiteY1"/>
              </a:cxn>
              <a:cxn ang="0">
                <a:pos x="connsiteX2" y="connsiteY2"/>
              </a:cxn>
            </a:cxnLst>
            <a:rect l="l" t="t" r="r" b="b"/>
            <a:pathLst>
              <a:path w="46893" h="351692">
                <a:moveTo>
                  <a:pt x="0" y="0"/>
                </a:moveTo>
                <a:cubicBezTo>
                  <a:pt x="1885" y="37699"/>
                  <a:pt x="-2541" y="252825"/>
                  <a:pt x="35170" y="328246"/>
                </a:cubicBezTo>
                <a:lnTo>
                  <a:pt x="46893" y="351692"/>
                </a:lnTo>
              </a:path>
            </a:pathLst>
          </a:cu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Rectangle 11">
            <a:extLst>
              <a:ext uri="{FF2B5EF4-FFF2-40B4-BE49-F238E27FC236}">
                <a16:creationId xmlns:a16="http://schemas.microsoft.com/office/drawing/2014/main" id="{CD7BC823-C42E-47CC-A1C8-9BD28F24B1C3}"/>
              </a:ext>
            </a:extLst>
          </p:cNvPr>
          <p:cNvSpPr/>
          <p:nvPr/>
        </p:nvSpPr>
        <p:spPr>
          <a:xfrm rot="18461506" flipH="1" flipV="1">
            <a:off x="4158929" y="594926"/>
            <a:ext cx="358827" cy="998852"/>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Rectangle 12">
            <a:extLst>
              <a:ext uri="{FF2B5EF4-FFF2-40B4-BE49-F238E27FC236}">
                <a16:creationId xmlns:a16="http://schemas.microsoft.com/office/drawing/2014/main" id="{5A866727-F423-4C0A-820F-C242385B0195}"/>
              </a:ext>
            </a:extLst>
          </p:cNvPr>
          <p:cNvSpPr/>
          <p:nvPr/>
        </p:nvSpPr>
        <p:spPr>
          <a:xfrm rot="19572341">
            <a:off x="4518600" y="344499"/>
            <a:ext cx="339002" cy="1022659"/>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Rectangle 13">
            <a:extLst>
              <a:ext uri="{FF2B5EF4-FFF2-40B4-BE49-F238E27FC236}">
                <a16:creationId xmlns:a16="http://schemas.microsoft.com/office/drawing/2014/main" id="{2668A695-1CE2-41F7-AE49-A3D9AA35402F}"/>
              </a:ext>
            </a:extLst>
          </p:cNvPr>
          <p:cNvSpPr/>
          <p:nvPr/>
        </p:nvSpPr>
        <p:spPr>
          <a:xfrm rot="5078082" flipH="1" flipV="1">
            <a:off x="4621916" y="546229"/>
            <a:ext cx="1006282" cy="390941"/>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5" name="Freeform: Shape 14">
            <a:extLst>
              <a:ext uri="{FF2B5EF4-FFF2-40B4-BE49-F238E27FC236}">
                <a16:creationId xmlns:a16="http://schemas.microsoft.com/office/drawing/2014/main" id="{81595C8F-2622-44EE-B3AC-EA5AF2BC15B3}"/>
              </a:ext>
            </a:extLst>
          </p:cNvPr>
          <p:cNvSpPr/>
          <p:nvPr/>
        </p:nvSpPr>
        <p:spPr>
          <a:xfrm>
            <a:off x="8112303" y="281354"/>
            <a:ext cx="599863" cy="890954"/>
          </a:xfrm>
          <a:custGeom>
            <a:avLst/>
            <a:gdLst>
              <a:gd name="connsiteX0" fmla="*/ 152466 w 599863"/>
              <a:gd name="connsiteY0" fmla="*/ 574431 h 890954"/>
              <a:gd name="connsiteX1" fmla="*/ 105574 w 599863"/>
              <a:gd name="connsiteY1" fmla="*/ 515815 h 890954"/>
              <a:gd name="connsiteX2" fmla="*/ 82128 w 599863"/>
              <a:gd name="connsiteY2" fmla="*/ 445477 h 890954"/>
              <a:gd name="connsiteX3" fmla="*/ 70405 w 599863"/>
              <a:gd name="connsiteY3" fmla="*/ 410308 h 890954"/>
              <a:gd name="connsiteX4" fmla="*/ 58682 w 599863"/>
              <a:gd name="connsiteY4" fmla="*/ 375138 h 890954"/>
              <a:gd name="connsiteX5" fmla="*/ 35235 w 599863"/>
              <a:gd name="connsiteY5" fmla="*/ 328246 h 890954"/>
              <a:gd name="connsiteX6" fmla="*/ 66 w 599863"/>
              <a:gd name="connsiteY6" fmla="*/ 211015 h 890954"/>
              <a:gd name="connsiteX7" fmla="*/ 46959 w 599863"/>
              <a:gd name="connsiteY7" fmla="*/ 35169 h 890954"/>
              <a:gd name="connsiteX8" fmla="*/ 117297 w 599863"/>
              <a:gd name="connsiteY8" fmla="*/ 11723 h 890954"/>
              <a:gd name="connsiteX9" fmla="*/ 152466 w 599863"/>
              <a:gd name="connsiteY9" fmla="*/ 0 h 890954"/>
              <a:gd name="connsiteX10" fmla="*/ 293143 w 599863"/>
              <a:gd name="connsiteY10" fmla="*/ 23446 h 890954"/>
              <a:gd name="connsiteX11" fmla="*/ 328312 w 599863"/>
              <a:gd name="connsiteY11" fmla="*/ 46892 h 890954"/>
              <a:gd name="connsiteX12" fmla="*/ 351759 w 599863"/>
              <a:gd name="connsiteY12" fmla="*/ 82061 h 890954"/>
              <a:gd name="connsiteX13" fmla="*/ 363482 w 599863"/>
              <a:gd name="connsiteY13" fmla="*/ 117231 h 890954"/>
              <a:gd name="connsiteX14" fmla="*/ 410374 w 599863"/>
              <a:gd name="connsiteY14" fmla="*/ 187569 h 890954"/>
              <a:gd name="connsiteX15" fmla="*/ 433820 w 599863"/>
              <a:gd name="connsiteY15" fmla="*/ 257908 h 890954"/>
              <a:gd name="connsiteX16" fmla="*/ 445543 w 599863"/>
              <a:gd name="connsiteY16" fmla="*/ 304800 h 890954"/>
              <a:gd name="connsiteX17" fmla="*/ 468989 w 599863"/>
              <a:gd name="connsiteY17" fmla="*/ 375138 h 890954"/>
              <a:gd name="connsiteX18" fmla="*/ 480712 w 599863"/>
              <a:gd name="connsiteY18" fmla="*/ 410308 h 890954"/>
              <a:gd name="connsiteX19" fmla="*/ 504159 w 599863"/>
              <a:gd name="connsiteY19" fmla="*/ 504092 h 890954"/>
              <a:gd name="connsiteX20" fmla="*/ 527605 w 599863"/>
              <a:gd name="connsiteY20" fmla="*/ 574431 h 890954"/>
              <a:gd name="connsiteX21" fmla="*/ 539328 w 599863"/>
              <a:gd name="connsiteY21" fmla="*/ 609600 h 890954"/>
              <a:gd name="connsiteX22" fmla="*/ 586220 w 599863"/>
              <a:gd name="connsiteY22" fmla="*/ 679938 h 890954"/>
              <a:gd name="connsiteX23" fmla="*/ 597943 w 599863"/>
              <a:gd name="connsiteY23" fmla="*/ 715108 h 890954"/>
              <a:gd name="connsiteX24" fmla="*/ 527605 w 599863"/>
              <a:gd name="connsiteY24" fmla="*/ 762000 h 890954"/>
              <a:gd name="connsiteX25" fmla="*/ 457266 w 599863"/>
              <a:gd name="connsiteY25" fmla="*/ 797169 h 890954"/>
              <a:gd name="connsiteX26" fmla="*/ 433820 w 599863"/>
              <a:gd name="connsiteY26" fmla="*/ 832338 h 890954"/>
              <a:gd name="connsiteX27" fmla="*/ 398651 w 599863"/>
              <a:gd name="connsiteY27" fmla="*/ 844061 h 890954"/>
              <a:gd name="connsiteX28" fmla="*/ 386928 w 599863"/>
              <a:gd name="connsiteY28" fmla="*/ 879231 h 890954"/>
              <a:gd name="connsiteX29" fmla="*/ 351759 w 599863"/>
              <a:gd name="connsiteY29" fmla="*/ 890954 h 8909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99863" h="890954">
                <a:moveTo>
                  <a:pt x="152466" y="574431"/>
                </a:moveTo>
                <a:cubicBezTo>
                  <a:pt x="136835" y="554892"/>
                  <a:pt x="117556" y="537781"/>
                  <a:pt x="105574" y="515815"/>
                </a:cubicBezTo>
                <a:cubicBezTo>
                  <a:pt x="93740" y="494118"/>
                  <a:pt x="89943" y="468923"/>
                  <a:pt x="82128" y="445477"/>
                </a:cubicBezTo>
                <a:lnTo>
                  <a:pt x="70405" y="410308"/>
                </a:lnTo>
                <a:cubicBezTo>
                  <a:pt x="66497" y="398585"/>
                  <a:pt x="64209" y="386191"/>
                  <a:pt x="58682" y="375138"/>
                </a:cubicBezTo>
                <a:cubicBezTo>
                  <a:pt x="50866" y="359507"/>
                  <a:pt x="41725" y="344472"/>
                  <a:pt x="35235" y="328246"/>
                </a:cubicBezTo>
                <a:cubicBezTo>
                  <a:pt x="16208" y="280679"/>
                  <a:pt x="11581" y="257074"/>
                  <a:pt x="66" y="211015"/>
                </a:cubicBezTo>
                <a:cubicBezTo>
                  <a:pt x="5622" y="144339"/>
                  <a:pt x="-18826" y="71716"/>
                  <a:pt x="46959" y="35169"/>
                </a:cubicBezTo>
                <a:cubicBezTo>
                  <a:pt x="68563" y="23167"/>
                  <a:pt x="93851" y="19538"/>
                  <a:pt x="117297" y="11723"/>
                </a:cubicBezTo>
                <a:lnTo>
                  <a:pt x="152466" y="0"/>
                </a:lnTo>
                <a:cubicBezTo>
                  <a:pt x="173146" y="2585"/>
                  <a:pt x="261249" y="9777"/>
                  <a:pt x="293143" y="23446"/>
                </a:cubicBezTo>
                <a:cubicBezTo>
                  <a:pt x="306093" y="28996"/>
                  <a:pt x="316589" y="39077"/>
                  <a:pt x="328312" y="46892"/>
                </a:cubicBezTo>
                <a:cubicBezTo>
                  <a:pt x="336128" y="58615"/>
                  <a:pt x="345458" y="69459"/>
                  <a:pt x="351759" y="82061"/>
                </a:cubicBezTo>
                <a:cubicBezTo>
                  <a:pt x="357285" y="93114"/>
                  <a:pt x="357481" y="106429"/>
                  <a:pt x="363482" y="117231"/>
                </a:cubicBezTo>
                <a:cubicBezTo>
                  <a:pt x="377167" y="141864"/>
                  <a:pt x="401463" y="160836"/>
                  <a:pt x="410374" y="187569"/>
                </a:cubicBezTo>
                <a:cubicBezTo>
                  <a:pt x="418189" y="211015"/>
                  <a:pt x="427826" y="233931"/>
                  <a:pt x="433820" y="257908"/>
                </a:cubicBezTo>
                <a:cubicBezTo>
                  <a:pt x="437728" y="273539"/>
                  <a:pt x="440913" y="289368"/>
                  <a:pt x="445543" y="304800"/>
                </a:cubicBezTo>
                <a:cubicBezTo>
                  <a:pt x="452645" y="328472"/>
                  <a:pt x="461174" y="351692"/>
                  <a:pt x="468989" y="375138"/>
                </a:cubicBezTo>
                <a:cubicBezTo>
                  <a:pt x="472897" y="386861"/>
                  <a:pt x="477715" y="398320"/>
                  <a:pt x="480712" y="410308"/>
                </a:cubicBezTo>
                <a:cubicBezTo>
                  <a:pt x="488528" y="441569"/>
                  <a:pt x="493969" y="473522"/>
                  <a:pt x="504159" y="504092"/>
                </a:cubicBezTo>
                <a:lnTo>
                  <a:pt x="527605" y="574431"/>
                </a:lnTo>
                <a:cubicBezTo>
                  <a:pt x="531513" y="586154"/>
                  <a:pt x="532473" y="599318"/>
                  <a:pt x="539328" y="609600"/>
                </a:cubicBezTo>
                <a:lnTo>
                  <a:pt x="586220" y="679938"/>
                </a:lnTo>
                <a:cubicBezTo>
                  <a:pt x="590128" y="691661"/>
                  <a:pt x="605126" y="705052"/>
                  <a:pt x="597943" y="715108"/>
                </a:cubicBezTo>
                <a:cubicBezTo>
                  <a:pt x="581565" y="738038"/>
                  <a:pt x="551051" y="746369"/>
                  <a:pt x="527605" y="762000"/>
                </a:cubicBezTo>
                <a:cubicBezTo>
                  <a:pt x="482155" y="792300"/>
                  <a:pt x="505800" y="780991"/>
                  <a:pt x="457266" y="797169"/>
                </a:cubicBezTo>
                <a:cubicBezTo>
                  <a:pt x="449451" y="808892"/>
                  <a:pt x="444822" y="823536"/>
                  <a:pt x="433820" y="832338"/>
                </a:cubicBezTo>
                <a:cubicBezTo>
                  <a:pt x="424171" y="840057"/>
                  <a:pt x="407389" y="835323"/>
                  <a:pt x="398651" y="844061"/>
                </a:cubicBezTo>
                <a:cubicBezTo>
                  <a:pt x="389913" y="852799"/>
                  <a:pt x="395666" y="870493"/>
                  <a:pt x="386928" y="879231"/>
                </a:cubicBezTo>
                <a:cubicBezTo>
                  <a:pt x="378190" y="887969"/>
                  <a:pt x="351759" y="890954"/>
                  <a:pt x="351759" y="890954"/>
                </a:cubicBezTo>
              </a:path>
            </a:pathLst>
          </a:cu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Freeform: Shape 15">
            <a:extLst>
              <a:ext uri="{FF2B5EF4-FFF2-40B4-BE49-F238E27FC236}">
                <a16:creationId xmlns:a16="http://schemas.microsoft.com/office/drawing/2014/main" id="{BA754B60-8E5C-4C83-8F0D-7A1612F1FB40}"/>
              </a:ext>
            </a:extLst>
          </p:cNvPr>
          <p:cNvSpPr/>
          <p:nvPr/>
        </p:nvSpPr>
        <p:spPr>
          <a:xfrm>
            <a:off x="9366738" y="2203938"/>
            <a:ext cx="480793" cy="1160585"/>
          </a:xfrm>
          <a:custGeom>
            <a:avLst/>
            <a:gdLst>
              <a:gd name="connsiteX0" fmla="*/ 117231 w 480793"/>
              <a:gd name="connsiteY0" fmla="*/ 808893 h 1160585"/>
              <a:gd name="connsiteX1" fmla="*/ 82062 w 480793"/>
              <a:gd name="connsiteY1" fmla="*/ 820616 h 1160585"/>
              <a:gd name="connsiteX2" fmla="*/ 58616 w 480793"/>
              <a:gd name="connsiteY2" fmla="*/ 750277 h 1160585"/>
              <a:gd name="connsiteX3" fmla="*/ 35170 w 480793"/>
              <a:gd name="connsiteY3" fmla="*/ 633047 h 1160585"/>
              <a:gd name="connsiteX4" fmla="*/ 23447 w 480793"/>
              <a:gd name="connsiteY4" fmla="*/ 445477 h 1160585"/>
              <a:gd name="connsiteX5" fmla="*/ 11724 w 480793"/>
              <a:gd name="connsiteY5" fmla="*/ 375139 h 1160585"/>
              <a:gd name="connsiteX6" fmla="*/ 0 w 480793"/>
              <a:gd name="connsiteY6" fmla="*/ 293077 h 1160585"/>
              <a:gd name="connsiteX7" fmla="*/ 11724 w 480793"/>
              <a:gd name="connsiteY7" fmla="*/ 128954 h 1160585"/>
              <a:gd name="connsiteX8" fmla="*/ 128954 w 480793"/>
              <a:gd name="connsiteY8" fmla="*/ 11724 h 1160585"/>
              <a:gd name="connsiteX9" fmla="*/ 164124 w 480793"/>
              <a:gd name="connsiteY9" fmla="*/ 0 h 1160585"/>
              <a:gd name="connsiteX10" fmla="*/ 222739 w 480793"/>
              <a:gd name="connsiteY10" fmla="*/ 11724 h 1160585"/>
              <a:gd name="connsiteX11" fmla="*/ 257908 w 480793"/>
              <a:gd name="connsiteY11" fmla="*/ 23447 h 1160585"/>
              <a:gd name="connsiteX12" fmla="*/ 269631 w 480793"/>
              <a:gd name="connsiteY12" fmla="*/ 58616 h 1160585"/>
              <a:gd name="connsiteX13" fmla="*/ 293077 w 480793"/>
              <a:gd name="connsiteY13" fmla="*/ 93785 h 1160585"/>
              <a:gd name="connsiteX14" fmla="*/ 328247 w 480793"/>
              <a:gd name="connsiteY14" fmla="*/ 211016 h 1160585"/>
              <a:gd name="connsiteX15" fmla="*/ 339970 w 480793"/>
              <a:gd name="connsiteY15" fmla="*/ 246185 h 1160585"/>
              <a:gd name="connsiteX16" fmla="*/ 351693 w 480793"/>
              <a:gd name="connsiteY16" fmla="*/ 316524 h 1160585"/>
              <a:gd name="connsiteX17" fmla="*/ 375139 w 480793"/>
              <a:gd name="connsiteY17" fmla="*/ 398585 h 1160585"/>
              <a:gd name="connsiteX18" fmla="*/ 410308 w 480793"/>
              <a:gd name="connsiteY18" fmla="*/ 586154 h 1160585"/>
              <a:gd name="connsiteX19" fmla="*/ 422031 w 480793"/>
              <a:gd name="connsiteY19" fmla="*/ 633047 h 1160585"/>
              <a:gd name="connsiteX20" fmla="*/ 433754 w 480793"/>
              <a:gd name="connsiteY20" fmla="*/ 738554 h 1160585"/>
              <a:gd name="connsiteX21" fmla="*/ 457200 w 480793"/>
              <a:gd name="connsiteY21" fmla="*/ 832339 h 1160585"/>
              <a:gd name="connsiteX22" fmla="*/ 468924 w 480793"/>
              <a:gd name="connsiteY22" fmla="*/ 1078524 h 1160585"/>
              <a:gd name="connsiteX23" fmla="*/ 468924 w 480793"/>
              <a:gd name="connsiteY23" fmla="*/ 1160585 h 1160585"/>
              <a:gd name="connsiteX24" fmla="*/ 304800 w 480793"/>
              <a:gd name="connsiteY24" fmla="*/ 1148862 h 1160585"/>
              <a:gd name="connsiteX25" fmla="*/ 234462 w 480793"/>
              <a:gd name="connsiteY25" fmla="*/ 1137139 h 1160585"/>
              <a:gd name="connsiteX26" fmla="*/ 187570 w 480793"/>
              <a:gd name="connsiteY26" fmla="*/ 1125416 h 1160585"/>
              <a:gd name="connsiteX27" fmla="*/ 105508 w 480793"/>
              <a:gd name="connsiteY27" fmla="*/ 1125416 h 11605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480793" h="1160585">
                <a:moveTo>
                  <a:pt x="117231" y="808893"/>
                </a:moveTo>
                <a:cubicBezTo>
                  <a:pt x="105508" y="812801"/>
                  <a:pt x="90800" y="829354"/>
                  <a:pt x="82062" y="820616"/>
                </a:cubicBezTo>
                <a:cubicBezTo>
                  <a:pt x="64586" y="803140"/>
                  <a:pt x="64610" y="774254"/>
                  <a:pt x="58616" y="750277"/>
                </a:cubicBezTo>
                <a:cubicBezTo>
                  <a:pt x="48951" y="711616"/>
                  <a:pt x="35170" y="633047"/>
                  <a:pt x="35170" y="633047"/>
                </a:cubicBezTo>
                <a:cubicBezTo>
                  <a:pt x="31262" y="570524"/>
                  <a:pt x="29119" y="507865"/>
                  <a:pt x="23447" y="445477"/>
                </a:cubicBezTo>
                <a:cubicBezTo>
                  <a:pt x="21295" y="421805"/>
                  <a:pt x="15338" y="398632"/>
                  <a:pt x="11724" y="375139"/>
                </a:cubicBezTo>
                <a:cubicBezTo>
                  <a:pt x="7522" y="347829"/>
                  <a:pt x="3908" y="320431"/>
                  <a:pt x="0" y="293077"/>
                </a:cubicBezTo>
                <a:cubicBezTo>
                  <a:pt x="3908" y="238369"/>
                  <a:pt x="-1579" y="182163"/>
                  <a:pt x="11724" y="128954"/>
                </a:cubicBezTo>
                <a:cubicBezTo>
                  <a:pt x="23092" y="83482"/>
                  <a:pt x="86325" y="25935"/>
                  <a:pt x="128954" y="11724"/>
                </a:cubicBezTo>
                <a:lnTo>
                  <a:pt x="164124" y="0"/>
                </a:lnTo>
                <a:cubicBezTo>
                  <a:pt x="183662" y="3908"/>
                  <a:pt x="203409" y="6891"/>
                  <a:pt x="222739" y="11724"/>
                </a:cubicBezTo>
                <a:cubicBezTo>
                  <a:pt x="234727" y="14721"/>
                  <a:pt x="249170" y="14709"/>
                  <a:pt x="257908" y="23447"/>
                </a:cubicBezTo>
                <a:cubicBezTo>
                  <a:pt x="266646" y="32185"/>
                  <a:pt x="264105" y="47563"/>
                  <a:pt x="269631" y="58616"/>
                </a:cubicBezTo>
                <a:cubicBezTo>
                  <a:pt x="275932" y="71218"/>
                  <a:pt x="287355" y="80910"/>
                  <a:pt x="293077" y="93785"/>
                </a:cubicBezTo>
                <a:cubicBezTo>
                  <a:pt x="315366" y="143935"/>
                  <a:pt x="314606" y="163273"/>
                  <a:pt x="328247" y="211016"/>
                </a:cubicBezTo>
                <a:cubicBezTo>
                  <a:pt x="331642" y="222898"/>
                  <a:pt x="336062" y="234462"/>
                  <a:pt x="339970" y="246185"/>
                </a:cubicBezTo>
                <a:cubicBezTo>
                  <a:pt x="343878" y="269631"/>
                  <a:pt x="347031" y="293216"/>
                  <a:pt x="351693" y="316524"/>
                </a:cubicBezTo>
                <a:cubicBezTo>
                  <a:pt x="359053" y="353324"/>
                  <a:pt x="363966" y="365066"/>
                  <a:pt x="375139" y="398585"/>
                </a:cubicBezTo>
                <a:cubicBezTo>
                  <a:pt x="390859" y="524346"/>
                  <a:pt x="379221" y="461804"/>
                  <a:pt x="410308" y="586154"/>
                </a:cubicBezTo>
                <a:lnTo>
                  <a:pt x="422031" y="633047"/>
                </a:lnTo>
                <a:cubicBezTo>
                  <a:pt x="425939" y="668216"/>
                  <a:pt x="427605" y="703707"/>
                  <a:pt x="433754" y="738554"/>
                </a:cubicBezTo>
                <a:cubicBezTo>
                  <a:pt x="439354" y="770287"/>
                  <a:pt x="457200" y="832339"/>
                  <a:pt x="457200" y="832339"/>
                </a:cubicBezTo>
                <a:cubicBezTo>
                  <a:pt x="461108" y="914401"/>
                  <a:pt x="462372" y="996631"/>
                  <a:pt x="468924" y="1078524"/>
                </a:cubicBezTo>
                <a:cubicBezTo>
                  <a:pt x="475572" y="1161620"/>
                  <a:pt x="491933" y="1091558"/>
                  <a:pt x="468924" y="1160585"/>
                </a:cubicBezTo>
                <a:cubicBezTo>
                  <a:pt x="414216" y="1156677"/>
                  <a:pt x="359375" y="1154319"/>
                  <a:pt x="304800" y="1148862"/>
                </a:cubicBezTo>
                <a:cubicBezTo>
                  <a:pt x="281149" y="1146497"/>
                  <a:pt x="257770" y="1141801"/>
                  <a:pt x="234462" y="1137139"/>
                </a:cubicBezTo>
                <a:cubicBezTo>
                  <a:pt x="218663" y="1133979"/>
                  <a:pt x="203616" y="1126875"/>
                  <a:pt x="187570" y="1125416"/>
                </a:cubicBezTo>
                <a:cubicBezTo>
                  <a:pt x="160328" y="1122940"/>
                  <a:pt x="132862" y="1125416"/>
                  <a:pt x="105508" y="1125416"/>
                </a:cubicBezTo>
              </a:path>
            </a:pathLst>
          </a:cu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Freeform: Shape 16">
            <a:extLst>
              <a:ext uri="{FF2B5EF4-FFF2-40B4-BE49-F238E27FC236}">
                <a16:creationId xmlns:a16="http://schemas.microsoft.com/office/drawing/2014/main" id="{F6030110-86D7-417A-9C9F-517F47BD86CC}"/>
              </a:ext>
            </a:extLst>
          </p:cNvPr>
          <p:cNvSpPr/>
          <p:nvPr/>
        </p:nvSpPr>
        <p:spPr>
          <a:xfrm>
            <a:off x="1820949" y="878963"/>
            <a:ext cx="621364" cy="698755"/>
          </a:xfrm>
          <a:custGeom>
            <a:avLst/>
            <a:gdLst>
              <a:gd name="connsiteX0" fmla="*/ 621364 w 621364"/>
              <a:gd name="connsiteY0" fmla="*/ 328246 h 698755"/>
              <a:gd name="connsiteX1" fmla="*/ 609641 w 621364"/>
              <a:gd name="connsiteY1" fmla="*/ 269631 h 698755"/>
              <a:gd name="connsiteX2" fmla="*/ 597918 w 621364"/>
              <a:gd name="connsiteY2" fmla="*/ 46892 h 698755"/>
              <a:gd name="connsiteX3" fmla="*/ 574471 w 621364"/>
              <a:gd name="connsiteY3" fmla="*/ 23446 h 698755"/>
              <a:gd name="connsiteX4" fmla="*/ 504133 w 621364"/>
              <a:gd name="connsiteY4" fmla="*/ 0 h 698755"/>
              <a:gd name="connsiteX5" fmla="*/ 480687 w 621364"/>
              <a:gd name="connsiteY5" fmla="*/ 117231 h 698755"/>
              <a:gd name="connsiteX6" fmla="*/ 504133 w 621364"/>
              <a:gd name="connsiteY6" fmla="*/ 152400 h 698755"/>
              <a:gd name="connsiteX7" fmla="*/ 468964 w 621364"/>
              <a:gd name="connsiteY7" fmla="*/ 140677 h 698755"/>
              <a:gd name="connsiteX8" fmla="*/ 433795 w 621364"/>
              <a:gd name="connsiteY8" fmla="*/ 117231 h 698755"/>
              <a:gd name="connsiteX9" fmla="*/ 363456 w 621364"/>
              <a:gd name="connsiteY9" fmla="*/ 93785 h 698755"/>
              <a:gd name="connsiteX10" fmla="*/ 293118 w 621364"/>
              <a:gd name="connsiteY10" fmla="*/ 58615 h 698755"/>
              <a:gd name="connsiteX11" fmla="*/ 257948 w 621364"/>
              <a:gd name="connsiteY11" fmla="*/ 117231 h 698755"/>
              <a:gd name="connsiteX12" fmla="*/ 269671 w 621364"/>
              <a:gd name="connsiteY12" fmla="*/ 199292 h 698755"/>
              <a:gd name="connsiteX13" fmla="*/ 293118 w 621364"/>
              <a:gd name="connsiteY13" fmla="*/ 222739 h 698755"/>
              <a:gd name="connsiteX14" fmla="*/ 328287 w 621364"/>
              <a:gd name="connsiteY14" fmla="*/ 234462 h 698755"/>
              <a:gd name="connsiteX15" fmla="*/ 164164 w 621364"/>
              <a:gd name="connsiteY15" fmla="*/ 222739 h 698755"/>
              <a:gd name="connsiteX16" fmla="*/ 70379 w 621364"/>
              <a:gd name="connsiteY16" fmla="*/ 234462 h 698755"/>
              <a:gd name="connsiteX17" fmla="*/ 82102 w 621364"/>
              <a:gd name="connsiteY17" fmla="*/ 351692 h 698755"/>
              <a:gd name="connsiteX18" fmla="*/ 152441 w 621364"/>
              <a:gd name="connsiteY18" fmla="*/ 375139 h 698755"/>
              <a:gd name="connsiteX19" fmla="*/ 117271 w 621364"/>
              <a:gd name="connsiteY19" fmla="*/ 410308 h 698755"/>
              <a:gd name="connsiteX20" fmla="*/ 46933 w 621364"/>
              <a:gd name="connsiteY20" fmla="*/ 433754 h 698755"/>
              <a:gd name="connsiteX21" fmla="*/ 11764 w 621364"/>
              <a:gd name="connsiteY21" fmla="*/ 562708 h 698755"/>
              <a:gd name="connsiteX22" fmla="*/ 117271 w 621364"/>
              <a:gd name="connsiteY22" fmla="*/ 550985 h 698755"/>
              <a:gd name="connsiteX23" fmla="*/ 140718 w 621364"/>
              <a:gd name="connsiteY23" fmla="*/ 527539 h 698755"/>
              <a:gd name="connsiteX24" fmla="*/ 105548 w 621364"/>
              <a:gd name="connsiteY24" fmla="*/ 515815 h 698755"/>
              <a:gd name="connsiteX25" fmla="*/ 11764 w 621364"/>
              <a:gd name="connsiteY25" fmla="*/ 597877 h 698755"/>
              <a:gd name="connsiteX26" fmla="*/ 41 w 621364"/>
              <a:gd name="connsiteY26" fmla="*/ 633046 h 698755"/>
              <a:gd name="connsiteX27" fmla="*/ 23487 w 621364"/>
              <a:gd name="connsiteY27" fmla="*/ 668215 h 698755"/>
              <a:gd name="connsiteX28" fmla="*/ 175887 w 621364"/>
              <a:gd name="connsiteY28" fmla="*/ 679939 h 698755"/>
              <a:gd name="connsiteX29" fmla="*/ 234502 w 621364"/>
              <a:gd name="connsiteY29" fmla="*/ 633046 h 698755"/>
              <a:gd name="connsiteX30" fmla="*/ 316564 w 621364"/>
              <a:gd name="connsiteY30" fmla="*/ 621323 h 6987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621364" h="698755">
                <a:moveTo>
                  <a:pt x="621364" y="328246"/>
                </a:moveTo>
                <a:cubicBezTo>
                  <a:pt x="617456" y="308708"/>
                  <a:pt x="611296" y="289487"/>
                  <a:pt x="609641" y="269631"/>
                </a:cubicBezTo>
                <a:cubicBezTo>
                  <a:pt x="603467" y="195539"/>
                  <a:pt x="608433" y="120494"/>
                  <a:pt x="597918" y="46892"/>
                </a:cubicBezTo>
                <a:cubicBezTo>
                  <a:pt x="596355" y="35950"/>
                  <a:pt x="584357" y="28389"/>
                  <a:pt x="574471" y="23446"/>
                </a:cubicBezTo>
                <a:cubicBezTo>
                  <a:pt x="552366" y="12394"/>
                  <a:pt x="504133" y="0"/>
                  <a:pt x="504133" y="0"/>
                </a:cubicBezTo>
                <a:cubicBezTo>
                  <a:pt x="440668" y="21155"/>
                  <a:pt x="452498" y="4475"/>
                  <a:pt x="480687" y="117231"/>
                </a:cubicBezTo>
                <a:cubicBezTo>
                  <a:pt x="484104" y="130900"/>
                  <a:pt x="510434" y="139798"/>
                  <a:pt x="504133" y="152400"/>
                </a:cubicBezTo>
                <a:cubicBezTo>
                  <a:pt x="498607" y="163453"/>
                  <a:pt x="480017" y="146203"/>
                  <a:pt x="468964" y="140677"/>
                </a:cubicBezTo>
                <a:cubicBezTo>
                  <a:pt x="456362" y="134376"/>
                  <a:pt x="446670" y="122953"/>
                  <a:pt x="433795" y="117231"/>
                </a:cubicBezTo>
                <a:cubicBezTo>
                  <a:pt x="411211" y="107194"/>
                  <a:pt x="384020" y="107494"/>
                  <a:pt x="363456" y="93785"/>
                </a:cubicBezTo>
                <a:cubicBezTo>
                  <a:pt x="318005" y="63484"/>
                  <a:pt x="341653" y="74795"/>
                  <a:pt x="293118" y="58615"/>
                </a:cubicBezTo>
                <a:cubicBezTo>
                  <a:pt x="274545" y="77188"/>
                  <a:pt x="257948" y="86794"/>
                  <a:pt x="257948" y="117231"/>
                </a:cubicBezTo>
                <a:cubicBezTo>
                  <a:pt x="257948" y="144862"/>
                  <a:pt x="260933" y="173079"/>
                  <a:pt x="269671" y="199292"/>
                </a:cubicBezTo>
                <a:cubicBezTo>
                  <a:pt x="273166" y="209778"/>
                  <a:pt x="283640" y="217052"/>
                  <a:pt x="293118" y="222739"/>
                </a:cubicBezTo>
                <a:cubicBezTo>
                  <a:pt x="303714" y="229097"/>
                  <a:pt x="340644" y="234462"/>
                  <a:pt x="328287" y="234462"/>
                </a:cubicBezTo>
                <a:cubicBezTo>
                  <a:pt x="273440" y="234462"/>
                  <a:pt x="218872" y="226647"/>
                  <a:pt x="164164" y="222739"/>
                </a:cubicBezTo>
                <a:cubicBezTo>
                  <a:pt x="132902" y="226647"/>
                  <a:pt x="87293" y="207883"/>
                  <a:pt x="70379" y="234462"/>
                </a:cubicBezTo>
                <a:cubicBezTo>
                  <a:pt x="49295" y="267594"/>
                  <a:pt x="62314" y="317770"/>
                  <a:pt x="82102" y="351692"/>
                </a:cubicBezTo>
                <a:cubicBezTo>
                  <a:pt x="94555" y="373040"/>
                  <a:pt x="152441" y="375139"/>
                  <a:pt x="152441" y="375139"/>
                </a:cubicBezTo>
                <a:cubicBezTo>
                  <a:pt x="140718" y="386862"/>
                  <a:pt x="131764" y="402257"/>
                  <a:pt x="117271" y="410308"/>
                </a:cubicBezTo>
                <a:cubicBezTo>
                  <a:pt x="95667" y="422310"/>
                  <a:pt x="46933" y="433754"/>
                  <a:pt x="46933" y="433754"/>
                </a:cubicBezTo>
                <a:cubicBezTo>
                  <a:pt x="-11012" y="520671"/>
                  <a:pt x="-5485" y="476461"/>
                  <a:pt x="11764" y="562708"/>
                </a:cubicBezTo>
                <a:cubicBezTo>
                  <a:pt x="46933" y="558800"/>
                  <a:pt x="83132" y="560295"/>
                  <a:pt x="117271" y="550985"/>
                </a:cubicBezTo>
                <a:cubicBezTo>
                  <a:pt x="127934" y="548077"/>
                  <a:pt x="144213" y="538025"/>
                  <a:pt x="140718" y="527539"/>
                </a:cubicBezTo>
                <a:cubicBezTo>
                  <a:pt x="136810" y="515816"/>
                  <a:pt x="117271" y="519723"/>
                  <a:pt x="105548" y="515815"/>
                </a:cubicBezTo>
                <a:cubicBezTo>
                  <a:pt x="52795" y="550984"/>
                  <a:pt x="36187" y="549031"/>
                  <a:pt x="11764" y="597877"/>
                </a:cubicBezTo>
                <a:cubicBezTo>
                  <a:pt x="6238" y="608930"/>
                  <a:pt x="3949" y="621323"/>
                  <a:pt x="41" y="633046"/>
                </a:cubicBezTo>
                <a:cubicBezTo>
                  <a:pt x="7856" y="644769"/>
                  <a:pt x="14686" y="657213"/>
                  <a:pt x="23487" y="668215"/>
                </a:cubicBezTo>
                <a:cubicBezTo>
                  <a:pt x="67392" y="723097"/>
                  <a:pt x="75212" y="689091"/>
                  <a:pt x="175887" y="679939"/>
                </a:cubicBezTo>
                <a:cubicBezTo>
                  <a:pt x="264288" y="650470"/>
                  <a:pt x="158748" y="693649"/>
                  <a:pt x="234502" y="633046"/>
                </a:cubicBezTo>
                <a:cubicBezTo>
                  <a:pt x="255334" y="616380"/>
                  <a:pt x="294206" y="621323"/>
                  <a:pt x="316564" y="621323"/>
                </a:cubicBezTo>
              </a:path>
            </a:pathLst>
          </a:cu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8" name="Freeform: Shape 17">
            <a:extLst>
              <a:ext uri="{FF2B5EF4-FFF2-40B4-BE49-F238E27FC236}">
                <a16:creationId xmlns:a16="http://schemas.microsoft.com/office/drawing/2014/main" id="{28FB3B21-9180-456E-97C2-8E63BB3FDB82}"/>
              </a:ext>
            </a:extLst>
          </p:cNvPr>
          <p:cNvSpPr/>
          <p:nvPr/>
        </p:nvSpPr>
        <p:spPr>
          <a:xfrm>
            <a:off x="1758462" y="4935415"/>
            <a:ext cx="820620" cy="808893"/>
          </a:xfrm>
          <a:custGeom>
            <a:avLst/>
            <a:gdLst>
              <a:gd name="connsiteX0" fmla="*/ 398584 w 820620"/>
              <a:gd name="connsiteY0" fmla="*/ 0 h 808893"/>
              <a:gd name="connsiteX1" fmla="*/ 82061 w 820620"/>
              <a:gd name="connsiteY1" fmla="*/ 11723 h 808893"/>
              <a:gd name="connsiteX2" fmla="*/ 46892 w 820620"/>
              <a:gd name="connsiteY2" fmla="*/ 23447 h 808893"/>
              <a:gd name="connsiteX3" fmla="*/ 0 w 820620"/>
              <a:gd name="connsiteY3" fmla="*/ 93785 h 808893"/>
              <a:gd name="connsiteX4" fmla="*/ 11723 w 820620"/>
              <a:gd name="connsiteY4" fmla="*/ 152400 h 808893"/>
              <a:gd name="connsiteX5" fmla="*/ 35169 w 820620"/>
              <a:gd name="connsiteY5" fmla="*/ 175847 h 808893"/>
              <a:gd name="connsiteX6" fmla="*/ 234461 w 820620"/>
              <a:gd name="connsiteY6" fmla="*/ 164123 h 808893"/>
              <a:gd name="connsiteX7" fmla="*/ 269630 w 820620"/>
              <a:gd name="connsiteY7" fmla="*/ 152400 h 808893"/>
              <a:gd name="connsiteX8" fmla="*/ 246184 w 820620"/>
              <a:gd name="connsiteY8" fmla="*/ 175847 h 808893"/>
              <a:gd name="connsiteX9" fmla="*/ 211015 w 820620"/>
              <a:gd name="connsiteY9" fmla="*/ 199293 h 808893"/>
              <a:gd name="connsiteX10" fmla="*/ 175846 w 820620"/>
              <a:gd name="connsiteY10" fmla="*/ 328247 h 808893"/>
              <a:gd name="connsiteX11" fmla="*/ 211015 w 820620"/>
              <a:gd name="connsiteY11" fmla="*/ 351693 h 808893"/>
              <a:gd name="connsiteX12" fmla="*/ 269630 w 820620"/>
              <a:gd name="connsiteY12" fmla="*/ 339970 h 808893"/>
              <a:gd name="connsiteX13" fmla="*/ 339969 w 820620"/>
              <a:gd name="connsiteY13" fmla="*/ 257908 h 808893"/>
              <a:gd name="connsiteX14" fmla="*/ 363415 w 820620"/>
              <a:gd name="connsiteY14" fmla="*/ 187570 h 808893"/>
              <a:gd name="connsiteX15" fmla="*/ 386861 w 820620"/>
              <a:gd name="connsiteY15" fmla="*/ 164123 h 808893"/>
              <a:gd name="connsiteX16" fmla="*/ 363415 w 820620"/>
              <a:gd name="connsiteY16" fmla="*/ 199293 h 808893"/>
              <a:gd name="connsiteX17" fmla="*/ 316523 w 820620"/>
              <a:gd name="connsiteY17" fmla="*/ 281354 h 808893"/>
              <a:gd name="connsiteX18" fmla="*/ 304800 w 820620"/>
              <a:gd name="connsiteY18" fmla="*/ 339970 h 808893"/>
              <a:gd name="connsiteX19" fmla="*/ 281353 w 820620"/>
              <a:gd name="connsiteY19" fmla="*/ 375139 h 808893"/>
              <a:gd name="connsiteX20" fmla="*/ 257907 w 820620"/>
              <a:gd name="connsiteY20" fmla="*/ 445477 h 808893"/>
              <a:gd name="connsiteX21" fmla="*/ 246184 w 820620"/>
              <a:gd name="connsiteY21" fmla="*/ 480647 h 808893"/>
              <a:gd name="connsiteX22" fmla="*/ 234461 w 820620"/>
              <a:gd name="connsiteY22" fmla="*/ 527539 h 808893"/>
              <a:gd name="connsiteX23" fmla="*/ 246184 w 820620"/>
              <a:gd name="connsiteY23" fmla="*/ 597877 h 808893"/>
              <a:gd name="connsiteX24" fmla="*/ 281353 w 820620"/>
              <a:gd name="connsiteY24" fmla="*/ 574431 h 808893"/>
              <a:gd name="connsiteX25" fmla="*/ 316523 w 820620"/>
              <a:gd name="connsiteY25" fmla="*/ 539262 h 808893"/>
              <a:gd name="connsiteX26" fmla="*/ 339969 w 820620"/>
              <a:gd name="connsiteY26" fmla="*/ 468923 h 808893"/>
              <a:gd name="connsiteX27" fmla="*/ 375138 w 820620"/>
              <a:gd name="connsiteY27" fmla="*/ 386862 h 808893"/>
              <a:gd name="connsiteX28" fmla="*/ 386861 w 820620"/>
              <a:gd name="connsiteY28" fmla="*/ 433754 h 808893"/>
              <a:gd name="connsiteX29" fmla="*/ 398584 w 820620"/>
              <a:gd name="connsiteY29" fmla="*/ 468923 h 808893"/>
              <a:gd name="connsiteX30" fmla="*/ 433753 w 820620"/>
              <a:gd name="connsiteY30" fmla="*/ 574431 h 808893"/>
              <a:gd name="connsiteX31" fmla="*/ 468923 w 820620"/>
              <a:gd name="connsiteY31" fmla="*/ 656493 h 808893"/>
              <a:gd name="connsiteX32" fmla="*/ 504092 w 820620"/>
              <a:gd name="connsiteY32" fmla="*/ 668216 h 808893"/>
              <a:gd name="connsiteX33" fmla="*/ 562707 w 820620"/>
              <a:gd name="connsiteY33" fmla="*/ 586154 h 808893"/>
              <a:gd name="connsiteX34" fmla="*/ 574430 w 820620"/>
              <a:gd name="connsiteY34" fmla="*/ 550985 h 808893"/>
              <a:gd name="connsiteX35" fmla="*/ 586153 w 820620"/>
              <a:gd name="connsiteY35" fmla="*/ 515816 h 808893"/>
              <a:gd name="connsiteX36" fmla="*/ 633046 w 820620"/>
              <a:gd name="connsiteY36" fmla="*/ 644770 h 808893"/>
              <a:gd name="connsiteX37" fmla="*/ 679938 w 820620"/>
              <a:gd name="connsiteY37" fmla="*/ 715108 h 808893"/>
              <a:gd name="connsiteX38" fmla="*/ 691661 w 820620"/>
              <a:gd name="connsiteY38" fmla="*/ 762000 h 808893"/>
              <a:gd name="connsiteX39" fmla="*/ 750276 w 820620"/>
              <a:gd name="connsiteY39" fmla="*/ 808893 h 808893"/>
              <a:gd name="connsiteX40" fmla="*/ 797169 w 820620"/>
              <a:gd name="connsiteY40" fmla="*/ 797170 h 808893"/>
              <a:gd name="connsiteX41" fmla="*/ 820615 w 820620"/>
              <a:gd name="connsiteY41" fmla="*/ 726831 h 808893"/>
              <a:gd name="connsiteX42" fmla="*/ 797169 w 820620"/>
              <a:gd name="connsiteY42" fmla="*/ 504093 h 808893"/>
              <a:gd name="connsiteX43" fmla="*/ 773723 w 820620"/>
              <a:gd name="connsiteY43" fmla="*/ 468923 h 808893"/>
              <a:gd name="connsiteX44" fmla="*/ 762000 w 820620"/>
              <a:gd name="connsiteY44" fmla="*/ 433754 h 808893"/>
              <a:gd name="connsiteX45" fmla="*/ 703384 w 820620"/>
              <a:gd name="connsiteY45" fmla="*/ 386862 h 808893"/>
              <a:gd name="connsiteX46" fmla="*/ 679938 w 820620"/>
              <a:gd name="connsiteY46" fmla="*/ 351693 h 8088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820620" h="808893">
                <a:moveTo>
                  <a:pt x="398584" y="0"/>
                </a:moveTo>
                <a:cubicBezTo>
                  <a:pt x="293076" y="3908"/>
                  <a:pt x="187407" y="4700"/>
                  <a:pt x="82061" y="11723"/>
                </a:cubicBezTo>
                <a:cubicBezTo>
                  <a:pt x="69731" y="12545"/>
                  <a:pt x="55630" y="14709"/>
                  <a:pt x="46892" y="23447"/>
                </a:cubicBezTo>
                <a:cubicBezTo>
                  <a:pt x="26967" y="43372"/>
                  <a:pt x="0" y="93785"/>
                  <a:pt x="0" y="93785"/>
                </a:cubicBezTo>
                <a:cubicBezTo>
                  <a:pt x="3908" y="113323"/>
                  <a:pt x="3874" y="134086"/>
                  <a:pt x="11723" y="152400"/>
                </a:cubicBezTo>
                <a:cubicBezTo>
                  <a:pt x="16077" y="162559"/>
                  <a:pt x="24131" y="175266"/>
                  <a:pt x="35169" y="175847"/>
                </a:cubicBezTo>
                <a:lnTo>
                  <a:pt x="234461" y="164123"/>
                </a:lnTo>
                <a:cubicBezTo>
                  <a:pt x="246184" y="160215"/>
                  <a:pt x="260893" y="143662"/>
                  <a:pt x="269630" y="152400"/>
                </a:cubicBezTo>
                <a:cubicBezTo>
                  <a:pt x="277445" y="160216"/>
                  <a:pt x="254815" y="168942"/>
                  <a:pt x="246184" y="175847"/>
                </a:cubicBezTo>
                <a:cubicBezTo>
                  <a:pt x="235182" y="184649"/>
                  <a:pt x="222738" y="191478"/>
                  <a:pt x="211015" y="199293"/>
                </a:cubicBezTo>
                <a:cubicBezTo>
                  <a:pt x="177464" y="249619"/>
                  <a:pt x="141347" y="267874"/>
                  <a:pt x="175846" y="328247"/>
                </a:cubicBezTo>
                <a:cubicBezTo>
                  <a:pt x="182836" y="340480"/>
                  <a:pt x="199292" y="343878"/>
                  <a:pt x="211015" y="351693"/>
                </a:cubicBezTo>
                <a:cubicBezTo>
                  <a:pt x="230553" y="347785"/>
                  <a:pt x="252212" y="349647"/>
                  <a:pt x="269630" y="339970"/>
                </a:cubicBezTo>
                <a:cubicBezTo>
                  <a:pt x="286775" y="330445"/>
                  <a:pt x="329571" y="281303"/>
                  <a:pt x="339969" y="257908"/>
                </a:cubicBezTo>
                <a:cubicBezTo>
                  <a:pt x="350006" y="235324"/>
                  <a:pt x="345940" y="205046"/>
                  <a:pt x="363415" y="187570"/>
                </a:cubicBezTo>
                <a:cubicBezTo>
                  <a:pt x="371230" y="179754"/>
                  <a:pt x="386861" y="153070"/>
                  <a:pt x="386861" y="164123"/>
                </a:cubicBezTo>
                <a:cubicBezTo>
                  <a:pt x="386861" y="178213"/>
                  <a:pt x="371230" y="187570"/>
                  <a:pt x="363415" y="199293"/>
                </a:cubicBezTo>
                <a:cubicBezTo>
                  <a:pt x="325045" y="352771"/>
                  <a:pt x="386366" y="141666"/>
                  <a:pt x="316523" y="281354"/>
                </a:cubicBezTo>
                <a:cubicBezTo>
                  <a:pt x="307612" y="299176"/>
                  <a:pt x="311796" y="321313"/>
                  <a:pt x="304800" y="339970"/>
                </a:cubicBezTo>
                <a:cubicBezTo>
                  <a:pt x="299853" y="353162"/>
                  <a:pt x="289169" y="363416"/>
                  <a:pt x="281353" y="375139"/>
                </a:cubicBezTo>
                <a:lnTo>
                  <a:pt x="257907" y="445477"/>
                </a:lnTo>
                <a:cubicBezTo>
                  <a:pt x="253999" y="457200"/>
                  <a:pt x="249181" y="468659"/>
                  <a:pt x="246184" y="480647"/>
                </a:cubicBezTo>
                <a:lnTo>
                  <a:pt x="234461" y="527539"/>
                </a:lnTo>
                <a:cubicBezTo>
                  <a:pt x="238369" y="550985"/>
                  <a:pt x="229376" y="581069"/>
                  <a:pt x="246184" y="597877"/>
                </a:cubicBezTo>
                <a:cubicBezTo>
                  <a:pt x="256147" y="607840"/>
                  <a:pt x="270529" y="583451"/>
                  <a:pt x="281353" y="574431"/>
                </a:cubicBezTo>
                <a:cubicBezTo>
                  <a:pt x="294089" y="563817"/>
                  <a:pt x="304800" y="550985"/>
                  <a:pt x="316523" y="539262"/>
                </a:cubicBezTo>
                <a:cubicBezTo>
                  <a:pt x="324338" y="515816"/>
                  <a:pt x="328916" y="491028"/>
                  <a:pt x="339969" y="468923"/>
                </a:cubicBezTo>
                <a:cubicBezTo>
                  <a:pt x="368941" y="410978"/>
                  <a:pt x="357889" y="438610"/>
                  <a:pt x="375138" y="386862"/>
                </a:cubicBezTo>
                <a:cubicBezTo>
                  <a:pt x="379046" y="402493"/>
                  <a:pt x="382435" y="418262"/>
                  <a:pt x="386861" y="433754"/>
                </a:cubicBezTo>
                <a:cubicBezTo>
                  <a:pt x="390256" y="445636"/>
                  <a:pt x="395903" y="456860"/>
                  <a:pt x="398584" y="468923"/>
                </a:cubicBezTo>
                <a:cubicBezTo>
                  <a:pt x="419643" y="563689"/>
                  <a:pt x="392961" y="513243"/>
                  <a:pt x="433753" y="574431"/>
                </a:cubicBezTo>
                <a:cubicBezTo>
                  <a:pt x="440793" y="602591"/>
                  <a:pt x="443623" y="636253"/>
                  <a:pt x="468923" y="656493"/>
                </a:cubicBezTo>
                <a:cubicBezTo>
                  <a:pt x="478572" y="664212"/>
                  <a:pt x="492369" y="664308"/>
                  <a:pt x="504092" y="668216"/>
                </a:cubicBezTo>
                <a:cubicBezTo>
                  <a:pt x="562707" y="648678"/>
                  <a:pt x="535353" y="668216"/>
                  <a:pt x="562707" y="586154"/>
                </a:cubicBezTo>
                <a:lnTo>
                  <a:pt x="574430" y="550985"/>
                </a:lnTo>
                <a:lnTo>
                  <a:pt x="586153" y="515816"/>
                </a:lnTo>
                <a:cubicBezTo>
                  <a:pt x="650964" y="613029"/>
                  <a:pt x="552461" y="456736"/>
                  <a:pt x="633046" y="644770"/>
                </a:cubicBezTo>
                <a:cubicBezTo>
                  <a:pt x="644146" y="670670"/>
                  <a:pt x="679938" y="715108"/>
                  <a:pt x="679938" y="715108"/>
                </a:cubicBezTo>
                <a:cubicBezTo>
                  <a:pt x="683846" y="730739"/>
                  <a:pt x="684456" y="747589"/>
                  <a:pt x="691661" y="762000"/>
                </a:cubicBezTo>
                <a:cubicBezTo>
                  <a:pt x="700014" y="778706"/>
                  <a:pt x="737849" y="800609"/>
                  <a:pt x="750276" y="808893"/>
                </a:cubicBezTo>
                <a:cubicBezTo>
                  <a:pt x="765907" y="804985"/>
                  <a:pt x="786683" y="809403"/>
                  <a:pt x="797169" y="797170"/>
                </a:cubicBezTo>
                <a:cubicBezTo>
                  <a:pt x="813253" y="778405"/>
                  <a:pt x="820615" y="726831"/>
                  <a:pt x="820615" y="726831"/>
                </a:cubicBezTo>
                <a:cubicBezTo>
                  <a:pt x="819539" y="709619"/>
                  <a:pt x="826450" y="562655"/>
                  <a:pt x="797169" y="504093"/>
                </a:cubicBezTo>
                <a:cubicBezTo>
                  <a:pt x="790868" y="491491"/>
                  <a:pt x="780024" y="481525"/>
                  <a:pt x="773723" y="468923"/>
                </a:cubicBezTo>
                <a:cubicBezTo>
                  <a:pt x="768197" y="457870"/>
                  <a:pt x="768358" y="444350"/>
                  <a:pt x="762000" y="433754"/>
                </a:cubicBezTo>
                <a:cubicBezTo>
                  <a:pt x="750864" y="415195"/>
                  <a:pt x="719356" y="397510"/>
                  <a:pt x="703384" y="386862"/>
                </a:cubicBezTo>
                <a:lnTo>
                  <a:pt x="679938" y="351693"/>
                </a:lnTo>
              </a:path>
            </a:pathLst>
          </a:cu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Oval 18">
            <a:extLst>
              <a:ext uri="{FF2B5EF4-FFF2-40B4-BE49-F238E27FC236}">
                <a16:creationId xmlns:a16="http://schemas.microsoft.com/office/drawing/2014/main" id="{6A61D8FD-D515-4A0A-A9EC-396B7D58BD3F}"/>
              </a:ext>
            </a:extLst>
          </p:cNvPr>
          <p:cNvSpPr/>
          <p:nvPr/>
        </p:nvSpPr>
        <p:spPr>
          <a:xfrm>
            <a:off x="4712007" y="2233341"/>
            <a:ext cx="630640" cy="585629"/>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Oval 19">
            <a:extLst>
              <a:ext uri="{FF2B5EF4-FFF2-40B4-BE49-F238E27FC236}">
                <a16:creationId xmlns:a16="http://schemas.microsoft.com/office/drawing/2014/main" id="{ABCAF183-B2E6-4A0E-A1D2-4668126AC8A1}"/>
              </a:ext>
            </a:extLst>
          </p:cNvPr>
          <p:cNvSpPr/>
          <p:nvPr/>
        </p:nvSpPr>
        <p:spPr>
          <a:xfrm>
            <a:off x="5671040" y="1981200"/>
            <a:ext cx="578060" cy="555108"/>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Arc 20">
            <a:extLst>
              <a:ext uri="{FF2B5EF4-FFF2-40B4-BE49-F238E27FC236}">
                <a16:creationId xmlns:a16="http://schemas.microsoft.com/office/drawing/2014/main" id="{69904537-988F-4230-8481-4897F2AC6CD7}"/>
              </a:ext>
            </a:extLst>
          </p:cNvPr>
          <p:cNvSpPr/>
          <p:nvPr/>
        </p:nvSpPr>
        <p:spPr>
          <a:xfrm rot="6709569">
            <a:off x="4884420" y="2080291"/>
            <a:ext cx="1630589" cy="1226325"/>
          </a:xfrm>
          <a:prstGeom prst="arc">
            <a:avLst/>
          </a:prstGeom>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22" name="Freeform: Shape 21">
            <a:extLst>
              <a:ext uri="{FF2B5EF4-FFF2-40B4-BE49-F238E27FC236}">
                <a16:creationId xmlns:a16="http://schemas.microsoft.com/office/drawing/2014/main" id="{D823D331-F22F-402D-AE81-B45063A2679C}"/>
              </a:ext>
            </a:extLst>
          </p:cNvPr>
          <p:cNvSpPr/>
          <p:nvPr/>
        </p:nvSpPr>
        <p:spPr>
          <a:xfrm>
            <a:off x="3540369" y="2426677"/>
            <a:ext cx="152400" cy="860936"/>
          </a:xfrm>
          <a:custGeom>
            <a:avLst/>
            <a:gdLst>
              <a:gd name="connsiteX0" fmla="*/ 152400 w 152400"/>
              <a:gd name="connsiteY0" fmla="*/ 0 h 860936"/>
              <a:gd name="connsiteX1" fmla="*/ 128954 w 152400"/>
              <a:gd name="connsiteY1" fmla="*/ 58615 h 860936"/>
              <a:gd name="connsiteX2" fmla="*/ 93785 w 152400"/>
              <a:gd name="connsiteY2" fmla="*/ 128954 h 860936"/>
              <a:gd name="connsiteX3" fmla="*/ 58616 w 152400"/>
              <a:gd name="connsiteY3" fmla="*/ 152400 h 860936"/>
              <a:gd name="connsiteX4" fmla="*/ 35169 w 152400"/>
              <a:gd name="connsiteY4" fmla="*/ 281354 h 860936"/>
              <a:gd name="connsiteX5" fmla="*/ 23446 w 152400"/>
              <a:gd name="connsiteY5" fmla="*/ 351692 h 860936"/>
              <a:gd name="connsiteX6" fmla="*/ 11723 w 152400"/>
              <a:gd name="connsiteY6" fmla="*/ 386861 h 860936"/>
              <a:gd name="connsiteX7" fmla="*/ 0 w 152400"/>
              <a:gd name="connsiteY7" fmla="*/ 433754 h 860936"/>
              <a:gd name="connsiteX8" fmla="*/ 11723 w 152400"/>
              <a:gd name="connsiteY8" fmla="*/ 773723 h 860936"/>
              <a:gd name="connsiteX9" fmla="*/ 23446 w 152400"/>
              <a:gd name="connsiteY9" fmla="*/ 820615 h 8609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2400" h="860936">
                <a:moveTo>
                  <a:pt x="152400" y="0"/>
                </a:moveTo>
                <a:cubicBezTo>
                  <a:pt x="144585" y="19538"/>
                  <a:pt x="136343" y="38911"/>
                  <a:pt x="128954" y="58615"/>
                </a:cubicBezTo>
                <a:cubicBezTo>
                  <a:pt x="117512" y="89127"/>
                  <a:pt x="118685" y="104054"/>
                  <a:pt x="93785" y="128954"/>
                </a:cubicBezTo>
                <a:cubicBezTo>
                  <a:pt x="83822" y="138917"/>
                  <a:pt x="70339" y="144585"/>
                  <a:pt x="58616" y="152400"/>
                </a:cubicBezTo>
                <a:cubicBezTo>
                  <a:pt x="24072" y="359663"/>
                  <a:pt x="67939" y="101123"/>
                  <a:pt x="35169" y="281354"/>
                </a:cubicBezTo>
                <a:cubicBezTo>
                  <a:pt x="30917" y="304740"/>
                  <a:pt x="28602" y="328489"/>
                  <a:pt x="23446" y="351692"/>
                </a:cubicBezTo>
                <a:cubicBezTo>
                  <a:pt x="20765" y="363755"/>
                  <a:pt x="15118" y="374979"/>
                  <a:pt x="11723" y="386861"/>
                </a:cubicBezTo>
                <a:cubicBezTo>
                  <a:pt x="7297" y="402353"/>
                  <a:pt x="3908" y="418123"/>
                  <a:pt x="0" y="433754"/>
                </a:cubicBezTo>
                <a:cubicBezTo>
                  <a:pt x="3908" y="547077"/>
                  <a:pt x="4650" y="660553"/>
                  <a:pt x="11723" y="773723"/>
                </a:cubicBezTo>
                <a:cubicBezTo>
                  <a:pt x="24682" y="981064"/>
                  <a:pt x="23446" y="743262"/>
                  <a:pt x="23446" y="820615"/>
                </a:cubicBezTo>
              </a:path>
            </a:pathLst>
          </a:cu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3" name="Freeform: Shape 22">
            <a:extLst>
              <a:ext uri="{FF2B5EF4-FFF2-40B4-BE49-F238E27FC236}">
                <a16:creationId xmlns:a16="http://schemas.microsoft.com/office/drawing/2014/main" id="{50A2E7E7-7975-43A0-9788-F38C3EE35D8D}"/>
              </a:ext>
            </a:extLst>
          </p:cNvPr>
          <p:cNvSpPr/>
          <p:nvPr/>
        </p:nvSpPr>
        <p:spPr>
          <a:xfrm>
            <a:off x="8112369" y="468923"/>
            <a:ext cx="164123" cy="0"/>
          </a:xfrm>
          <a:custGeom>
            <a:avLst/>
            <a:gdLst>
              <a:gd name="connsiteX0" fmla="*/ 0 w 164123"/>
              <a:gd name="connsiteY0" fmla="*/ 0 h 0"/>
              <a:gd name="connsiteX1" fmla="*/ 164123 w 164123"/>
              <a:gd name="connsiteY1" fmla="*/ 0 h 0"/>
            </a:gdLst>
            <a:ahLst/>
            <a:cxnLst>
              <a:cxn ang="0">
                <a:pos x="connsiteX0" y="connsiteY0"/>
              </a:cxn>
              <a:cxn ang="0">
                <a:pos x="connsiteX1" y="connsiteY1"/>
              </a:cxn>
            </a:cxnLst>
            <a:rect l="l" t="t" r="r" b="b"/>
            <a:pathLst>
              <a:path w="164123">
                <a:moveTo>
                  <a:pt x="0" y="0"/>
                </a:moveTo>
                <a:lnTo>
                  <a:pt x="164123" y="0"/>
                </a:lnTo>
              </a:path>
            </a:pathLst>
          </a:cu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4" name="Freeform: Shape 23">
            <a:extLst>
              <a:ext uri="{FF2B5EF4-FFF2-40B4-BE49-F238E27FC236}">
                <a16:creationId xmlns:a16="http://schemas.microsoft.com/office/drawing/2014/main" id="{9AE05493-8AEF-4C4E-801E-50D9009D0B02}"/>
              </a:ext>
            </a:extLst>
          </p:cNvPr>
          <p:cNvSpPr/>
          <p:nvPr/>
        </p:nvSpPr>
        <p:spPr>
          <a:xfrm>
            <a:off x="9366738" y="2438400"/>
            <a:ext cx="152400" cy="0"/>
          </a:xfrm>
          <a:custGeom>
            <a:avLst/>
            <a:gdLst>
              <a:gd name="connsiteX0" fmla="*/ 0 w 152400"/>
              <a:gd name="connsiteY0" fmla="*/ 0 h 0"/>
              <a:gd name="connsiteX1" fmla="*/ 152400 w 152400"/>
              <a:gd name="connsiteY1" fmla="*/ 0 h 0"/>
            </a:gdLst>
            <a:ahLst/>
            <a:cxnLst>
              <a:cxn ang="0">
                <a:pos x="connsiteX0" y="connsiteY0"/>
              </a:cxn>
              <a:cxn ang="0">
                <a:pos x="connsiteX1" y="connsiteY1"/>
              </a:cxn>
            </a:cxnLst>
            <a:rect l="l" t="t" r="r" b="b"/>
            <a:pathLst>
              <a:path w="152400">
                <a:moveTo>
                  <a:pt x="0" y="0"/>
                </a:moveTo>
                <a:lnTo>
                  <a:pt x="152400" y="0"/>
                </a:lnTo>
              </a:path>
            </a:pathLst>
          </a:cu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5" name="Freeform: Shape 24">
            <a:extLst>
              <a:ext uri="{FF2B5EF4-FFF2-40B4-BE49-F238E27FC236}">
                <a16:creationId xmlns:a16="http://schemas.microsoft.com/office/drawing/2014/main" id="{5FFDAB75-8FCA-40A9-A7A5-C7BFF0F81577}"/>
              </a:ext>
            </a:extLst>
          </p:cNvPr>
          <p:cNvSpPr/>
          <p:nvPr/>
        </p:nvSpPr>
        <p:spPr>
          <a:xfrm>
            <a:off x="8159262" y="620364"/>
            <a:ext cx="164123" cy="12682"/>
          </a:xfrm>
          <a:custGeom>
            <a:avLst/>
            <a:gdLst>
              <a:gd name="connsiteX0" fmla="*/ 0 w 164123"/>
              <a:gd name="connsiteY0" fmla="*/ 959 h 12682"/>
              <a:gd name="connsiteX1" fmla="*/ 58615 w 164123"/>
              <a:gd name="connsiteY1" fmla="*/ 12682 h 12682"/>
              <a:gd name="connsiteX2" fmla="*/ 105507 w 164123"/>
              <a:gd name="connsiteY2" fmla="*/ 959 h 12682"/>
              <a:gd name="connsiteX3" fmla="*/ 164123 w 164123"/>
              <a:gd name="connsiteY3" fmla="*/ 959 h 12682"/>
            </a:gdLst>
            <a:ahLst/>
            <a:cxnLst>
              <a:cxn ang="0">
                <a:pos x="connsiteX0" y="connsiteY0"/>
              </a:cxn>
              <a:cxn ang="0">
                <a:pos x="connsiteX1" y="connsiteY1"/>
              </a:cxn>
              <a:cxn ang="0">
                <a:pos x="connsiteX2" y="connsiteY2"/>
              </a:cxn>
              <a:cxn ang="0">
                <a:pos x="connsiteX3" y="connsiteY3"/>
              </a:cxn>
            </a:cxnLst>
            <a:rect l="l" t="t" r="r" b="b"/>
            <a:pathLst>
              <a:path w="164123" h="12682">
                <a:moveTo>
                  <a:pt x="0" y="959"/>
                </a:moveTo>
                <a:cubicBezTo>
                  <a:pt x="19538" y="4867"/>
                  <a:pt x="38690" y="12682"/>
                  <a:pt x="58615" y="12682"/>
                </a:cubicBezTo>
                <a:cubicBezTo>
                  <a:pt x="74727" y="12682"/>
                  <a:pt x="89494" y="2738"/>
                  <a:pt x="105507" y="959"/>
                </a:cubicBezTo>
                <a:cubicBezTo>
                  <a:pt x="124926" y="-1199"/>
                  <a:pt x="144584" y="959"/>
                  <a:pt x="164123" y="959"/>
                </a:cubicBezTo>
              </a:path>
            </a:pathLst>
          </a:cu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Freeform: Shape 25">
            <a:extLst>
              <a:ext uri="{FF2B5EF4-FFF2-40B4-BE49-F238E27FC236}">
                <a16:creationId xmlns:a16="http://schemas.microsoft.com/office/drawing/2014/main" id="{4E0A4C5E-8CBB-4791-8516-86D78B98D0F3}"/>
              </a:ext>
            </a:extLst>
          </p:cNvPr>
          <p:cNvSpPr/>
          <p:nvPr/>
        </p:nvSpPr>
        <p:spPr>
          <a:xfrm>
            <a:off x="9378462" y="2614246"/>
            <a:ext cx="152400" cy="0"/>
          </a:xfrm>
          <a:custGeom>
            <a:avLst/>
            <a:gdLst>
              <a:gd name="connsiteX0" fmla="*/ 0 w 152400"/>
              <a:gd name="connsiteY0" fmla="*/ 0 h 0"/>
              <a:gd name="connsiteX1" fmla="*/ 152400 w 152400"/>
              <a:gd name="connsiteY1" fmla="*/ 0 h 0"/>
            </a:gdLst>
            <a:ahLst/>
            <a:cxnLst>
              <a:cxn ang="0">
                <a:pos x="connsiteX0" y="connsiteY0"/>
              </a:cxn>
              <a:cxn ang="0">
                <a:pos x="connsiteX1" y="connsiteY1"/>
              </a:cxn>
            </a:cxnLst>
            <a:rect l="l" t="t" r="r" b="b"/>
            <a:pathLst>
              <a:path w="152400">
                <a:moveTo>
                  <a:pt x="0" y="0"/>
                </a:moveTo>
                <a:lnTo>
                  <a:pt x="152400" y="0"/>
                </a:lnTo>
              </a:path>
            </a:pathLst>
          </a:cu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7" name="TextBox 26">
            <a:extLst>
              <a:ext uri="{FF2B5EF4-FFF2-40B4-BE49-F238E27FC236}">
                <a16:creationId xmlns:a16="http://schemas.microsoft.com/office/drawing/2014/main" id="{BA44A4FC-8FB7-40C5-B91B-77EF69219434}"/>
              </a:ext>
            </a:extLst>
          </p:cNvPr>
          <p:cNvSpPr txBox="1"/>
          <p:nvPr/>
        </p:nvSpPr>
        <p:spPr>
          <a:xfrm>
            <a:off x="9197899" y="690044"/>
            <a:ext cx="2589601" cy="1015663"/>
          </a:xfrm>
          <a:prstGeom prst="rect">
            <a:avLst/>
          </a:prstGeom>
          <a:noFill/>
        </p:spPr>
        <p:txBody>
          <a:bodyPr wrap="square" rtlCol="0">
            <a:spAutoFit/>
          </a:bodyPr>
          <a:lstStyle/>
          <a:p>
            <a:r>
              <a:rPr lang="en-GB" sz="6000" dirty="0">
                <a:solidFill>
                  <a:srgbClr val="FF0000"/>
                </a:solidFill>
              </a:rPr>
              <a:t>MR BEAT </a:t>
            </a:r>
          </a:p>
        </p:txBody>
      </p:sp>
      <p:cxnSp>
        <p:nvCxnSpPr>
          <p:cNvPr id="43" name="Straight Arrow Connector 42">
            <a:extLst>
              <a:ext uri="{FF2B5EF4-FFF2-40B4-BE49-F238E27FC236}">
                <a16:creationId xmlns:a16="http://schemas.microsoft.com/office/drawing/2014/main" id="{CE5501BA-8D60-4FF7-B36B-2DA8E88A65B9}"/>
              </a:ext>
            </a:extLst>
          </p:cNvPr>
          <p:cNvCxnSpPr/>
          <p:nvPr/>
        </p:nvCxnSpPr>
        <p:spPr>
          <a:xfrm>
            <a:off x="7737231" y="2426677"/>
            <a:ext cx="0"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6" name="Lightning Bolt 5">
            <a:extLst>
              <a:ext uri="{FF2B5EF4-FFF2-40B4-BE49-F238E27FC236}">
                <a16:creationId xmlns:a16="http://schemas.microsoft.com/office/drawing/2014/main" id="{369BAC39-0E09-4497-ADB2-D6DA8416003B}"/>
              </a:ext>
            </a:extLst>
          </p:cNvPr>
          <p:cNvSpPr/>
          <p:nvPr/>
        </p:nvSpPr>
        <p:spPr>
          <a:xfrm>
            <a:off x="3411277" y="1476917"/>
            <a:ext cx="304298" cy="561730"/>
          </a:xfrm>
          <a:prstGeom prst="lightningBolt">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0" name="Lightning Bolt 29">
            <a:extLst>
              <a:ext uri="{FF2B5EF4-FFF2-40B4-BE49-F238E27FC236}">
                <a16:creationId xmlns:a16="http://schemas.microsoft.com/office/drawing/2014/main" id="{88D422FB-234C-446C-A3E4-1DE9E957CF52}"/>
              </a:ext>
            </a:extLst>
          </p:cNvPr>
          <p:cNvSpPr/>
          <p:nvPr/>
        </p:nvSpPr>
        <p:spPr>
          <a:xfrm flipH="1">
            <a:off x="4276843" y="1764602"/>
            <a:ext cx="327163" cy="561730"/>
          </a:xfrm>
          <a:prstGeom prst="lightningBolt">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1" name="Lightning Bolt 30">
            <a:extLst>
              <a:ext uri="{FF2B5EF4-FFF2-40B4-BE49-F238E27FC236}">
                <a16:creationId xmlns:a16="http://schemas.microsoft.com/office/drawing/2014/main" id="{C635A017-0B99-4ACD-87D9-CA49085E70E5}"/>
              </a:ext>
            </a:extLst>
          </p:cNvPr>
          <p:cNvSpPr/>
          <p:nvPr/>
        </p:nvSpPr>
        <p:spPr>
          <a:xfrm rot="19901717" flipH="1">
            <a:off x="5280280" y="2163927"/>
            <a:ext cx="325210" cy="717278"/>
          </a:xfrm>
          <a:prstGeom prst="lightningBolt">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9" name="Freeform: Shape 28">
            <a:extLst>
              <a:ext uri="{FF2B5EF4-FFF2-40B4-BE49-F238E27FC236}">
                <a16:creationId xmlns:a16="http://schemas.microsoft.com/office/drawing/2014/main" id="{DBD95858-7516-480D-9D6E-8D28E4A3ACCC}"/>
              </a:ext>
            </a:extLst>
          </p:cNvPr>
          <p:cNvSpPr/>
          <p:nvPr/>
        </p:nvSpPr>
        <p:spPr>
          <a:xfrm>
            <a:off x="4213599" y="3120581"/>
            <a:ext cx="1477107" cy="1401960"/>
          </a:xfrm>
          <a:custGeom>
            <a:avLst/>
            <a:gdLst>
              <a:gd name="connsiteX0" fmla="*/ 1383323 w 1477107"/>
              <a:gd name="connsiteY0" fmla="*/ 0 h 1401960"/>
              <a:gd name="connsiteX1" fmla="*/ 1371600 w 1477107"/>
              <a:gd name="connsiteY1" fmla="*/ 58616 h 1401960"/>
              <a:gd name="connsiteX2" fmla="*/ 1395046 w 1477107"/>
              <a:gd name="connsiteY2" fmla="*/ 140677 h 1401960"/>
              <a:gd name="connsiteX3" fmla="*/ 1406769 w 1477107"/>
              <a:gd name="connsiteY3" fmla="*/ 199293 h 1401960"/>
              <a:gd name="connsiteX4" fmla="*/ 1430215 w 1477107"/>
              <a:gd name="connsiteY4" fmla="*/ 269631 h 1401960"/>
              <a:gd name="connsiteX5" fmla="*/ 1441938 w 1477107"/>
              <a:gd name="connsiteY5" fmla="*/ 304800 h 1401960"/>
              <a:gd name="connsiteX6" fmla="*/ 1465384 w 1477107"/>
              <a:gd name="connsiteY6" fmla="*/ 457200 h 1401960"/>
              <a:gd name="connsiteX7" fmla="*/ 1477107 w 1477107"/>
              <a:gd name="connsiteY7" fmla="*/ 691662 h 1401960"/>
              <a:gd name="connsiteX8" fmla="*/ 1465384 w 1477107"/>
              <a:gd name="connsiteY8" fmla="*/ 1277816 h 1401960"/>
              <a:gd name="connsiteX9" fmla="*/ 1383323 w 1477107"/>
              <a:gd name="connsiteY9" fmla="*/ 1359877 h 1401960"/>
              <a:gd name="connsiteX10" fmla="*/ 1137138 w 1477107"/>
              <a:gd name="connsiteY10" fmla="*/ 1371600 h 1401960"/>
              <a:gd name="connsiteX11" fmla="*/ 1043353 w 1477107"/>
              <a:gd name="connsiteY11" fmla="*/ 1348154 h 1401960"/>
              <a:gd name="connsiteX12" fmla="*/ 996461 w 1477107"/>
              <a:gd name="connsiteY12" fmla="*/ 1324708 h 1401960"/>
              <a:gd name="connsiteX13" fmla="*/ 961292 w 1477107"/>
              <a:gd name="connsiteY13" fmla="*/ 1312985 h 1401960"/>
              <a:gd name="connsiteX14" fmla="*/ 926123 w 1477107"/>
              <a:gd name="connsiteY14" fmla="*/ 1289539 h 1401960"/>
              <a:gd name="connsiteX15" fmla="*/ 844061 w 1477107"/>
              <a:gd name="connsiteY15" fmla="*/ 1266093 h 1401960"/>
              <a:gd name="connsiteX16" fmla="*/ 773723 w 1477107"/>
              <a:gd name="connsiteY16" fmla="*/ 1219200 h 1401960"/>
              <a:gd name="connsiteX17" fmla="*/ 691661 w 1477107"/>
              <a:gd name="connsiteY17" fmla="*/ 1184031 h 1401960"/>
              <a:gd name="connsiteX18" fmla="*/ 644769 w 1477107"/>
              <a:gd name="connsiteY18" fmla="*/ 1160585 h 1401960"/>
              <a:gd name="connsiteX19" fmla="*/ 574430 w 1477107"/>
              <a:gd name="connsiteY19" fmla="*/ 1137139 h 1401960"/>
              <a:gd name="connsiteX20" fmla="*/ 468923 w 1477107"/>
              <a:gd name="connsiteY20" fmla="*/ 1090247 h 1401960"/>
              <a:gd name="connsiteX21" fmla="*/ 386861 w 1477107"/>
              <a:gd name="connsiteY21" fmla="*/ 1055077 h 1401960"/>
              <a:gd name="connsiteX22" fmla="*/ 304800 w 1477107"/>
              <a:gd name="connsiteY22" fmla="*/ 1008185 h 1401960"/>
              <a:gd name="connsiteX23" fmla="*/ 269630 w 1477107"/>
              <a:gd name="connsiteY23" fmla="*/ 996462 h 1401960"/>
              <a:gd name="connsiteX24" fmla="*/ 164123 w 1477107"/>
              <a:gd name="connsiteY24" fmla="*/ 914400 h 1401960"/>
              <a:gd name="connsiteX25" fmla="*/ 93784 w 1477107"/>
              <a:gd name="connsiteY25" fmla="*/ 867508 h 1401960"/>
              <a:gd name="connsiteX26" fmla="*/ 58615 w 1477107"/>
              <a:gd name="connsiteY26" fmla="*/ 832339 h 1401960"/>
              <a:gd name="connsiteX27" fmla="*/ 0 w 1477107"/>
              <a:gd name="connsiteY27" fmla="*/ 785447 h 14019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1477107" h="1401960">
                <a:moveTo>
                  <a:pt x="1383323" y="0"/>
                </a:moveTo>
                <a:cubicBezTo>
                  <a:pt x="1379415" y="19539"/>
                  <a:pt x="1371600" y="38690"/>
                  <a:pt x="1371600" y="58616"/>
                </a:cubicBezTo>
                <a:cubicBezTo>
                  <a:pt x="1371600" y="80544"/>
                  <a:pt x="1389518" y="118564"/>
                  <a:pt x="1395046" y="140677"/>
                </a:cubicBezTo>
                <a:cubicBezTo>
                  <a:pt x="1399879" y="160008"/>
                  <a:pt x="1401526" y="180069"/>
                  <a:pt x="1406769" y="199293"/>
                </a:cubicBezTo>
                <a:cubicBezTo>
                  <a:pt x="1413272" y="223136"/>
                  <a:pt x="1422400" y="246185"/>
                  <a:pt x="1430215" y="269631"/>
                </a:cubicBezTo>
                <a:lnTo>
                  <a:pt x="1441938" y="304800"/>
                </a:lnTo>
                <a:cubicBezTo>
                  <a:pt x="1446957" y="334915"/>
                  <a:pt x="1463373" y="430050"/>
                  <a:pt x="1465384" y="457200"/>
                </a:cubicBezTo>
                <a:cubicBezTo>
                  <a:pt x="1471165" y="535238"/>
                  <a:pt x="1473199" y="613508"/>
                  <a:pt x="1477107" y="691662"/>
                </a:cubicBezTo>
                <a:cubicBezTo>
                  <a:pt x="1473199" y="887047"/>
                  <a:pt x="1482763" y="1083167"/>
                  <a:pt x="1465384" y="1277816"/>
                </a:cubicBezTo>
                <a:cubicBezTo>
                  <a:pt x="1459614" y="1342444"/>
                  <a:pt x="1424186" y="1346256"/>
                  <a:pt x="1383323" y="1359877"/>
                </a:cubicBezTo>
                <a:cubicBezTo>
                  <a:pt x="1308290" y="1434913"/>
                  <a:pt x="1364290" y="1390530"/>
                  <a:pt x="1137138" y="1371600"/>
                </a:cubicBezTo>
                <a:cubicBezTo>
                  <a:pt x="1114362" y="1369702"/>
                  <a:pt x="1067684" y="1358581"/>
                  <a:pt x="1043353" y="1348154"/>
                </a:cubicBezTo>
                <a:cubicBezTo>
                  <a:pt x="1027290" y="1341270"/>
                  <a:pt x="1012524" y="1331592"/>
                  <a:pt x="996461" y="1324708"/>
                </a:cubicBezTo>
                <a:cubicBezTo>
                  <a:pt x="985103" y="1319840"/>
                  <a:pt x="972345" y="1318511"/>
                  <a:pt x="961292" y="1312985"/>
                </a:cubicBezTo>
                <a:cubicBezTo>
                  <a:pt x="948690" y="1306684"/>
                  <a:pt x="939073" y="1295089"/>
                  <a:pt x="926123" y="1289539"/>
                </a:cubicBezTo>
                <a:cubicBezTo>
                  <a:pt x="899566" y="1278158"/>
                  <a:pt x="869724" y="1280351"/>
                  <a:pt x="844061" y="1266093"/>
                </a:cubicBezTo>
                <a:cubicBezTo>
                  <a:pt x="819428" y="1252408"/>
                  <a:pt x="798927" y="1231802"/>
                  <a:pt x="773723" y="1219200"/>
                </a:cubicBezTo>
                <a:cubicBezTo>
                  <a:pt x="618184" y="1141432"/>
                  <a:pt x="812417" y="1235784"/>
                  <a:pt x="691661" y="1184031"/>
                </a:cubicBezTo>
                <a:cubicBezTo>
                  <a:pt x="675598" y="1177147"/>
                  <a:pt x="660995" y="1167075"/>
                  <a:pt x="644769" y="1160585"/>
                </a:cubicBezTo>
                <a:cubicBezTo>
                  <a:pt x="621822" y="1151406"/>
                  <a:pt x="574430" y="1137139"/>
                  <a:pt x="574430" y="1137139"/>
                </a:cubicBezTo>
                <a:cubicBezTo>
                  <a:pt x="470973" y="1068167"/>
                  <a:pt x="636342" y="1173958"/>
                  <a:pt x="468923" y="1090247"/>
                </a:cubicBezTo>
                <a:cubicBezTo>
                  <a:pt x="313412" y="1012490"/>
                  <a:pt x="507597" y="1106821"/>
                  <a:pt x="386861" y="1055077"/>
                </a:cubicBezTo>
                <a:cubicBezTo>
                  <a:pt x="242980" y="993414"/>
                  <a:pt x="422545" y="1067057"/>
                  <a:pt x="304800" y="1008185"/>
                </a:cubicBezTo>
                <a:cubicBezTo>
                  <a:pt x="293747" y="1002659"/>
                  <a:pt x="281353" y="1000370"/>
                  <a:pt x="269630" y="996462"/>
                </a:cubicBezTo>
                <a:cubicBezTo>
                  <a:pt x="214537" y="941369"/>
                  <a:pt x="248253" y="970487"/>
                  <a:pt x="164123" y="914400"/>
                </a:cubicBezTo>
                <a:lnTo>
                  <a:pt x="93784" y="867508"/>
                </a:lnTo>
                <a:cubicBezTo>
                  <a:pt x="82061" y="855785"/>
                  <a:pt x="71351" y="842953"/>
                  <a:pt x="58615" y="832339"/>
                </a:cubicBezTo>
                <a:cubicBezTo>
                  <a:pt x="-30116" y="758397"/>
                  <a:pt x="68212" y="853659"/>
                  <a:pt x="0" y="785447"/>
                </a:cubicBezTo>
              </a:path>
            </a:pathLst>
          </a:cu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2" name="Freeform: Shape 31">
            <a:extLst>
              <a:ext uri="{FF2B5EF4-FFF2-40B4-BE49-F238E27FC236}">
                <a16:creationId xmlns:a16="http://schemas.microsoft.com/office/drawing/2014/main" id="{9654AD61-DD58-4708-AF12-C39E7E24BA26}"/>
              </a:ext>
            </a:extLst>
          </p:cNvPr>
          <p:cNvSpPr/>
          <p:nvPr/>
        </p:nvSpPr>
        <p:spPr>
          <a:xfrm>
            <a:off x="5637772" y="3130062"/>
            <a:ext cx="1151215" cy="1266092"/>
          </a:xfrm>
          <a:custGeom>
            <a:avLst/>
            <a:gdLst>
              <a:gd name="connsiteX0" fmla="*/ 12751 w 1151215"/>
              <a:gd name="connsiteY0" fmla="*/ 58615 h 1266092"/>
              <a:gd name="connsiteX1" fmla="*/ 47920 w 1151215"/>
              <a:gd name="connsiteY1" fmla="*/ 433753 h 1266092"/>
              <a:gd name="connsiteX2" fmla="*/ 71366 w 1151215"/>
              <a:gd name="connsiteY2" fmla="*/ 457200 h 1266092"/>
              <a:gd name="connsiteX3" fmla="*/ 83090 w 1151215"/>
              <a:gd name="connsiteY3" fmla="*/ 492369 h 1266092"/>
              <a:gd name="connsiteX4" fmla="*/ 106536 w 1151215"/>
              <a:gd name="connsiteY4" fmla="*/ 527538 h 1266092"/>
              <a:gd name="connsiteX5" fmla="*/ 129982 w 1151215"/>
              <a:gd name="connsiteY5" fmla="*/ 597876 h 1266092"/>
              <a:gd name="connsiteX6" fmla="*/ 141705 w 1151215"/>
              <a:gd name="connsiteY6" fmla="*/ 633046 h 1266092"/>
              <a:gd name="connsiteX7" fmla="*/ 165151 w 1151215"/>
              <a:gd name="connsiteY7" fmla="*/ 1101969 h 1266092"/>
              <a:gd name="connsiteX8" fmla="*/ 188597 w 1151215"/>
              <a:gd name="connsiteY8" fmla="*/ 1172307 h 1266092"/>
              <a:gd name="connsiteX9" fmla="*/ 200320 w 1151215"/>
              <a:gd name="connsiteY9" fmla="*/ 1207476 h 1266092"/>
              <a:gd name="connsiteX10" fmla="*/ 282382 w 1151215"/>
              <a:gd name="connsiteY10" fmla="*/ 1242646 h 1266092"/>
              <a:gd name="connsiteX11" fmla="*/ 352720 w 1151215"/>
              <a:gd name="connsiteY11" fmla="*/ 1266092 h 1266092"/>
              <a:gd name="connsiteX12" fmla="*/ 716136 w 1151215"/>
              <a:gd name="connsiteY12" fmla="*/ 1254369 h 1266092"/>
              <a:gd name="connsiteX13" fmla="*/ 751305 w 1151215"/>
              <a:gd name="connsiteY13" fmla="*/ 1230923 h 1266092"/>
              <a:gd name="connsiteX14" fmla="*/ 821643 w 1151215"/>
              <a:gd name="connsiteY14" fmla="*/ 1137138 h 1266092"/>
              <a:gd name="connsiteX15" fmla="*/ 845090 w 1151215"/>
              <a:gd name="connsiteY15" fmla="*/ 1113692 h 1266092"/>
              <a:gd name="connsiteX16" fmla="*/ 891982 w 1151215"/>
              <a:gd name="connsiteY16" fmla="*/ 1031630 h 1266092"/>
              <a:gd name="connsiteX17" fmla="*/ 915428 w 1151215"/>
              <a:gd name="connsiteY17" fmla="*/ 984738 h 1266092"/>
              <a:gd name="connsiteX18" fmla="*/ 950597 w 1151215"/>
              <a:gd name="connsiteY18" fmla="*/ 937846 h 1266092"/>
              <a:gd name="connsiteX19" fmla="*/ 974043 w 1151215"/>
              <a:gd name="connsiteY19" fmla="*/ 902676 h 1266092"/>
              <a:gd name="connsiteX20" fmla="*/ 985766 w 1151215"/>
              <a:gd name="connsiteY20" fmla="*/ 867507 h 1266092"/>
              <a:gd name="connsiteX21" fmla="*/ 1009213 w 1151215"/>
              <a:gd name="connsiteY21" fmla="*/ 844061 h 1266092"/>
              <a:gd name="connsiteX22" fmla="*/ 1032659 w 1151215"/>
              <a:gd name="connsiteY22" fmla="*/ 762000 h 1266092"/>
              <a:gd name="connsiteX23" fmla="*/ 1044382 w 1151215"/>
              <a:gd name="connsiteY23" fmla="*/ 726830 h 1266092"/>
              <a:gd name="connsiteX24" fmla="*/ 1067828 w 1151215"/>
              <a:gd name="connsiteY24" fmla="*/ 621323 h 1266092"/>
              <a:gd name="connsiteX25" fmla="*/ 1091274 w 1151215"/>
              <a:gd name="connsiteY25" fmla="*/ 445476 h 1266092"/>
              <a:gd name="connsiteX26" fmla="*/ 1102997 w 1151215"/>
              <a:gd name="connsiteY26" fmla="*/ 398584 h 1266092"/>
              <a:gd name="connsiteX27" fmla="*/ 1114720 w 1151215"/>
              <a:gd name="connsiteY27" fmla="*/ 328246 h 1266092"/>
              <a:gd name="connsiteX28" fmla="*/ 1126443 w 1151215"/>
              <a:gd name="connsiteY28" fmla="*/ 269630 h 1266092"/>
              <a:gd name="connsiteX29" fmla="*/ 1138166 w 1151215"/>
              <a:gd name="connsiteY29" fmla="*/ 199292 h 1266092"/>
              <a:gd name="connsiteX30" fmla="*/ 1149890 w 1151215"/>
              <a:gd name="connsiteY30" fmla="*/ 152400 h 1266092"/>
              <a:gd name="connsiteX31" fmla="*/ 1149890 w 1151215"/>
              <a:gd name="connsiteY31" fmla="*/ 0 h 12660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1151215" h="1266092">
                <a:moveTo>
                  <a:pt x="12751" y="58615"/>
                </a:moveTo>
                <a:cubicBezTo>
                  <a:pt x="18700" y="231132"/>
                  <a:pt x="-37646" y="326794"/>
                  <a:pt x="47920" y="433753"/>
                </a:cubicBezTo>
                <a:cubicBezTo>
                  <a:pt x="54825" y="442384"/>
                  <a:pt x="63551" y="449384"/>
                  <a:pt x="71366" y="457200"/>
                </a:cubicBezTo>
                <a:cubicBezTo>
                  <a:pt x="75274" y="468923"/>
                  <a:pt x="77564" y="481316"/>
                  <a:pt x="83090" y="492369"/>
                </a:cubicBezTo>
                <a:cubicBezTo>
                  <a:pt x="89391" y="504971"/>
                  <a:pt x="100814" y="514663"/>
                  <a:pt x="106536" y="527538"/>
                </a:cubicBezTo>
                <a:cubicBezTo>
                  <a:pt x="116573" y="550122"/>
                  <a:pt x="122167" y="574430"/>
                  <a:pt x="129982" y="597876"/>
                </a:cubicBezTo>
                <a:lnTo>
                  <a:pt x="141705" y="633046"/>
                </a:lnTo>
                <a:cubicBezTo>
                  <a:pt x="141899" y="638471"/>
                  <a:pt x="150013" y="1011139"/>
                  <a:pt x="165151" y="1101969"/>
                </a:cubicBezTo>
                <a:cubicBezTo>
                  <a:pt x="169214" y="1126347"/>
                  <a:pt x="180782" y="1148861"/>
                  <a:pt x="188597" y="1172307"/>
                </a:cubicBezTo>
                <a:cubicBezTo>
                  <a:pt x="192505" y="1184030"/>
                  <a:pt x="190038" y="1200621"/>
                  <a:pt x="200320" y="1207476"/>
                </a:cubicBezTo>
                <a:cubicBezTo>
                  <a:pt x="256117" y="1244675"/>
                  <a:pt x="213563" y="1222000"/>
                  <a:pt x="282382" y="1242646"/>
                </a:cubicBezTo>
                <a:cubicBezTo>
                  <a:pt x="306054" y="1249748"/>
                  <a:pt x="352720" y="1266092"/>
                  <a:pt x="352720" y="1266092"/>
                </a:cubicBezTo>
                <a:cubicBezTo>
                  <a:pt x="473859" y="1262184"/>
                  <a:pt x="595403" y="1265022"/>
                  <a:pt x="716136" y="1254369"/>
                </a:cubicBezTo>
                <a:cubicBezTo>
                  <a:pt x="730171" y="1253131"/>
                  <a:pt x="740303" y="1239725"/>
                  <a:pt x="751305" y="1230923"/>
                </a:cubicBezTo>
                <a:cubicBezTo>
                  <a:pt x="803301" y="1189325"/>
                  <a:pt x="746631" y="1212147"/>
                  <a:pt x="821643" y="1137138"/>
                </a:cubicBezTo>
                <a:lnTo>
                  <a:pt x="845090" y="1113692"/>
                </a:lnTo>
                <a:cubicBezTo>
                  <a:pt x="915941" y="971990"/>
                  <a:pt x="825703" y="1147620"/>
                  <a:pt x="891982" y="1031630"/>
                </a:cubicBezTo>
                <a:cubicBezTo>
                  <a:pt x="900652" y="1016457"/>
                  <a:pt x="906166" y="999557"/>
                  <a:pt x="915428" y="984738"/>
                </a:cubicBezTo>
                <a:cubicBezTo>
                  <a:pt x="925783" y="968170"/>
                  <a:pt x="939241" y="953745"/>
                  <a:pt x="950597" y="937846"/>
                </a:cubicBezTo>
                <a:cubicBezTo>
                  <a:pt x="958786" y="926381"/>
                  <a:pt x="967742" y="915278"/>
                  <a:pt x="974043" y="902676"/>
                </a:cubicBezTo>
                <a:cubicBezTo>
                  <a:pt x="979569" y="891623"/>
                  <a:pt x="979408" y="878103"/>
                  <a:pt x="985766" y="867507"/>
                </a:cubicBezTo>
                <a:cubicBezTo>
                  <a:pt x="991453" y="858029"/>
                  <a:pt x="1001397" y="851876"/>
                  <a:pt x="1009213" y="844061"/>
                </a:cubicBezTo>
                <a:cubicBezTo>
                  <a:pt x="1037319" y="759744"/>
                  <a:pt x="1003221" y="865033"/>
                  <a:pt x="1032659" y="762000"/>
                </a:cubicBezTo>
                <a:cubicBezTo>
                  <a:pt x="1036054" y="750118"/>
                  <a:pt x="1040987" y="738712"/>
                  <a:pt x="1044382" y="726830"/>
                </a:cubicBezTo>
                <a:cubicBezTo>
                  <a:pt x="1052161" y="699602"/>
                  <a:pt x="1063799" y="647512"/>
                  <a:pt x="1067828" y="621323"/>
                </a:cubicBezTo>
                <a:cubicBezTo>
                  <a:pt x="1078034" y="554982"/>
                  <a:pt x="1079432" y="510608"/>
                  <a:pt x="1091274" y="445476"/>
                </a:cubicBezTo>
                <a:cubicBezTo>
                  <a:pt x="1094156" y="429624"/>
                  <a:pt x="1099837" y="414383"/>
                  <a:pt x="1102997" y="398584"/>
                </a:cubicBezTo>
                <a:cubicBezTo>
                  <a:pt x="1107659" y="375276"/>
                  <a:pt x="1110468" y="351632"/>
                  <a:pt x="1114720" y="328246"/>
                </a:cubicBezTo>
                <a:cubicBezTo>
                  <a:pt x="1118284" y="308642"/>
                  <a:pt x="1122879" y="289234"/>
                  <a:pt x="1126443" y="269630"/>
                </a:cubicBezTo>
                <a:cubicBezTo>
                  <a:pt x="1130695" y="246244"/>
                  <a:pt x="1133504" y="222600"/>
                  <a:pt x="1138166" y="199292"/>
                </a:cubicBezTo>
                <a:cubicBezTo>
                  <a:pt x="1141326" y="183493"/>
                  <a:pt x="1148944" y="168484"/>
                  <a:pt x="1149890" y="152400"/>
                </a:cubicBezTo>
                <a:cubicBezTo>
                  <a:pt x="1152873" y="101688"/>
                  <a:pt x="1149890" y="50800"/>
                  <a:pt x="1149890" y="0"/>
                </a:cubicBezTo>
              </a:path>
            </a:pathLst>
          </a:cu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6" name="Freeform: Shape 35">
            <a:extLst>
              <a:ext uri="{FF2B5EF4-FFF2-40B4-BE49-F238E27FC236}">
                <a16:creationId xmlns:a16="http://schemas.microsoft.com/office/drawing/2014/main" id="{5E7BF7D0-E75A-40AB-AA56-B3C8F30B919E}"/>
              </a:ext>
            </a:extLst>
          </p:cNvPr>
          <p:cNvSpPr/>
          <p:nvPr/>
        </p:nvSpPr>
        <p:spPr>
          <a:xfrm>
            <a:off x="4255237" y="4392735"/>
            <a:ext cx="1360117" cy="425450"/>
          </a:xfrm>
          <a:custGeom>
            <a:avLst/>
            <a:gdLst>
              <a:gd name="connsiteX0" fmla="*/ 1360117 w 1360117"/>
              <a:gd name="connsiteY0" fmla="*/ 425450 h 425450"/>
              <a:gd name="connsiteX1" fmla="*/ 1254609 w 1360117"/>
              <a:gd name="connsiteY1" fmla="*/ 413727 h 425450"/>
              <a:gd name="connsiteX2" fmla="*/ 1207717 w 1360117"/>
              <a:gd name="connsiteY2" fmla="*/ 402003 h 425450"/>
              <a:gd name="connsiteX3" fmla="*/ 1020148 w 1360117"/>
              <a:gd name="connsiteY3" fmla="*/ 366834 h 425450"/>
              <a:gd name="connsiteX4" fmla="*/ 949809 w 1360117"/>
              <a:gd name="connsiteY4" fmla="*/ 343388 h 425450"/>
              <a:gd name="connsiteX5" fmla="*/ 879471 w 1360117"/>
              <a:gd name="connsiteY5" fmla="*/ 319942 h 425450"/>
              <a:gd name="connsiteX6" fmla="*/ 844301 w 1360117"/>
              <a:gd name="connsiteY6" fmla="*/ 308219 h 425450"/>
              <a:gd name="connsiteX7" fmla="*/ 809132 w 1360117"/>
              <a:gd name="connsiteY7" fmla="*/ 296496 h 425450"/>
              <a:gd name="connsiteX8" fmla="*/ 668455 w 1360117"/>
              <a:gd name="connsiteY8" fmla="*/ 273050 h 425450"/>
              <a:gd name="connsiteX9" fmla="*/ 562948 w 1360117"/>
              <a:gd name="connsiteY9" fmla="*/ 249603 h 425450"/>
              <a:gd name="connsiteX10" fmla="*/ 480886 w 1360117"/>
              <a:gd name="connsiteY10" fmla="*/ 226157 h 425450"/>
              <a:gd name="connsiteX11" fmla="*/ 398825 w 1360117"/>
              <a:gd name="connsiteY11" fmla="*/ 202711 h 425450"/>
              <a:gd name="connsiteX12" fmla="*/ 363655 w 1360117"/>
              <a:gd name="connsiteY12" fmla="*/ 179265 h 425450"/>
              <a:gd name="connsiteX13" fmla="*/ 328486 w 1360117"/>
              <a:gd name="connsiteY13" fmla="*/ 167542 h 425450"/>
              <a:gd name="connsiteX14" fmla="*/ 222978 w 1360117"/>
              <a:gd name="connsiteY14" fmla="*/ 120650 h 425450"/>
              <a:gd name="connsiteX15" fmla="*/ 187809 w 1360117"/>
              <a:gd name="connsiteY15" fmla="*/ 108927 h 425450"/>
              <a:gd name="connsiteX16" fmla="*/ 117471 w 1360117"/>
              <a:gd name="connsiteY16" fmla="*/ 62034 h 425450"/>
              <a:gd name="connsiteX17" fmla="*/ 11963 w 1360117"/>
              <a:gd name="connsiteY17" fmla="*/ 15142 h 425450"/>
              <a:gd name="connsiteX18" fmla="*/ 11963 w 1360117"/>
              <a:gd name="connsiteY18" fmla="*/ 97203 h 425450"/>
              <a:gd name="connsiteX19" fmla="*/ 35409 w 1360117"/>
              <a:gd name="connsiteY19" fmla="*/ 167542 h 425450"/>
              <a:gd name="connsiteX20" fmla="*/ 35409 w 1360117"/>
              <a:gd name="connsiteY20" fmla="*/ 38588 h 425450"/>
              <a:gd name="connsiteX21" fmla="*/ 23686 w 1360117"/>
              <a:gd name="connsiteY21" fmla="*/ 38588 h 425450"/>
              <a:gd name="connsiteX22" fmla="*/ 35409 w 1360117"/>
              <a:gd name="connsiteY22" fmla="*/ 132373 h 425450"/>
              <a:gd name="connsiteX23" fmla="*/ 47132 w 1360117"/>
              <a:gd name="connsiteY23" fmla="*/ 190988 h 4254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360117" h="425450">
                <a:moveTo>
                  <a:pt x="1360117" y="425450"/>
                </a:moveTo>
                <a:cubicBezTo>
                  <a:pt x="1324948" y="421542"/>
                  <a:pt x="1289583" y="419108"/>
                  <a:pt x="1254609" y="413727"/>
                </a:cubicBezTo>
                <a:cubicBezTo>
                  <a:pt x="1238685" y="411277"/>
                  <a:pt x="1223553" y="404972"/>
                  <a:pt x="1207717" y="402003"/>
                </a:cubicBezTo>
                <a:cubicBezTo>
                  <a:pt x="1144118" y="390078"/>
                  <a:pt x="1081651" y="385285"/>
                  <a:pt x="1020148" y="366834"/>
                </a:cubicBezTo>
                <a:cubicBezTo>
                  <a:pt x="996476" y="359732"/>
                  <a:pt x="973255" y="351203"/>
                  <a:pt x="949809" y="343388"/>
                </a:cubicBezTo>
                <a:lnTo>
                  <a:pt x="879471" y="319942"/>
                </a:lnTo>
                <a:lnTo>
                  <a:pt x="844301" y="308219"/>
                </a:lnTo>
                <a:cubicBezTo>
                  <a:pt x="832578" y="304311"/>
                  <a:pt x="821249" y="298919"/>
                  <a:pt x="809132" y="296496"/>
                </a:cubicBezTo>
                <a:cubicBezTo>
                  <a:pt x="723422" y="279354"/>
                  <a:pt x="770242" y="287591"/>
                  <a:pt x="668455" y="273050"/>
                </a:cubicBezTo>
                <a:cubicBezTo>
                  <a:pt x="600012" y="250236"/>
                  <a:pt x="666103" y="270235"/>
                  <a:pt x="562948" y="249603"/>
                </a:cubicBezTo>
                <a:cubicBezTo>
                  <a:pt x="501858" y="237385"/>
                  <a:pt x="533034" y="241056"/>
                  <a:pt x="480886" y="226157"/>
                </a:cubicBezTo>
                <a:cubicBezTo>
                  <a:pt x="463357" y="221149"/>
                  <a:pt x="417564" y="212080"/>
                  <a:pt x="398825" y="202711"/>
                </a:cubicBezTo>
                <a:cubicBezTo>
                  <a:pt x="386223" y="196410"/>
                  <a:pt x="376257" y="185566"/>
                  <a:pt x="363655" y="179265"/>
                </a:cubicBezTo>
                <a:cubicBezTo>
                  <a:pt x="352602" y="173739"/>
                  <a:pt x="339539" y="173068"/>
                  <a:pt x="328486" y="167542"/>
                </a:cubicBezTo>
                <a:cubicBezTo>
                  <a:pt x="217021" y="111810"/>
                  <a:pt x="404445" y="181139"/>
                  <a:pt x="222978" y="120650"/>
                </a:cubicBezTo>
                <a:lnTo>
                  <a:pt x="187809" y="108927"/>
                </a:lnTo>
                <a:cubicBezTo>
                  <a:pt x="164363" y="93296"/>
                  <a:pt x="144204" y="70945"/>
                  <a:pt x="117471" y="62034"/>
                </a:cubicBezTo>
                <a:cubicBezTo>
                  <a:pt x="33766" y="34133"/>
                  <a:pt x="67696" y="52297"/>
                  <a:pt x="11963" y="15142"/>
                </a:cubicBezTo>
                <a:cubicBezTo>
                  <a:pt x="-3667" y="62031"/>
                  <a:pt x="-4306" y="42971"/>
                  <a:pt x="11963" y="97203"/>
                </a:cubicBezTo>
                <a:cubicBezTo>
                  <a:pt x="19065" y="120875"/>
                  <a:pt x="35409" y="167542"/>
                  <a:pt x="35409" y="167542"/>
                </a:cubicBezTo>
                <a:cubicBezTo>
                  <a:pt x="62294" y="86887"/>
                  <a:pt x="35409" y="184402"/>
                  <a:pt x="35409" y="38588"/>
                </a:cubicBezTo>
                <a:cubicBezTo>
                  <a:pt x="35409" y="14320"/>
                  <a:pt x="72433" y="-34532"/>
                  <a:pt x="23686" y="38588"/>
                </a:cubicBezTo>
                <a:cubicBezTo>
                  <a:pt x="27594" y="69850"/>
                  <a:pt x="29773" y="101376"/>
                  <a:pt x="35409" y="132373"/>
                </a:cubicBezTo>
                <a:cubicBezTo>
                  <a:pt x="49603" y="210443"/>
                  <a:pt x="47132" y="132741"/>
                  <a:pt x="47132" y="190988"/>
                </a:cubicBezTo>
              </a:path>
            </a:pathLst>
          </a:custGeom>
          <a:noFill/>
          <a:ln>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7" name="Freeform: Shape 36">
            <a:extLst>
              <a:ext uri="{FF2B5EF4-FFF2-40B4-BE49-F238E27FC236}">
                <a16:creationId xmlns:a16="http://schemas.microsoft.com/office/drawing/2014/main" id="{18D66340-3771-45E9-B502-FE950EF153C2}"/>
              </a:ext>
            </a:extLst>
          </p:cNvPr>
          <p:cNvSpPr/>
          <p:nvPr/>
        </p:nvSpPr>
        <p:spPr>
          <a:xfrm>
            <a:off x="6060831" y="3985846"/>
            <a:ext cx="882890" cy="762000"/>
          </a:xfrm>
          <a:custGeom>
            <a:avLst/>
            <a:gdLst>
              <a:gd name="connsiteX0" fmla="*/ 0 w 882890"/>
              <a:gd name="connsiteY0" fmla="*/ 762000 h 762000"/>
              <a:gd name="connsiteX1" fmla="*/ 58615 w 882890"/>
              <a:gd name="connsiteY1" fmla="*/ 715108 h 762000"/>
              <a:gd name="connsiteX2" fmla="*/ 128954 w 882890"/>
              <a:gd name="connsiteY2" fmla="*/ 691662 h 762000"/>
              <a:gd name="connsiteX3" fmla="*/ 234461 w 882890"/>
              <a:gd name="connsiteY3" fmla="*/ 656492 h 762000"/>
              <a:gd name="connsiteX4" fmla="*/ 304800 w 882890"/>
              <a:gd name="connsiteY4" fmla="*/ 633046 h 762000"/>
              <a:gd name="connsiteX5" fmla="*/ 339969 w 882890"/>
              <a:gd name="connsiteY5" fmla="*/ 621323 h 762000"/>
              <a:gd name="connsiteX6" fmla="*/ 410307 w 882890"/>
              <a:gd name="connsiteY6" fmla="*/ 574431 h 762000"/>
              <a:gd name="connsiteX7" fmla="*/ 433754 w 882890"/>
              <a:gd name="connsiteY7" fmla="*/ 550985 h 762000"/>
              <a:gd name="connsiteX8" fmla="*/ 468923 w 882890"/>
              <a:gd name="connsiteY8" fmla="*/ 539262 h 762000"/>
              <a:gd name="connsiteX9" fmla="*/ 504092 w 882890"/>
              <a:gd name="connsiteY9" fmla="*/ 504092 h 762000"/>
              <a:gd name="connsiteX10" fmla="*/ 539261 w 882890"/>
              <a:gd name="connsiteY10" fmla="*/ 492369 h 762000"/>
              <a:gd name="connsiteX11" fmla="*/ 562707 w 882890"/>
              <a:gd name="connsiteY11" fmla="*/ 457200 h 762000"/>
              <a:gd name="connsiteX12" fmla="*/ 621323 w 882890"/>
              <a:gd name="connsiteY12" fmla="*/ 410308 h 762000"/>
              <a:gd name="connsiteX13" fmla="*/ 644769 w 882890"/>
              <a:gd name="connsiteY13" fmla="*/ 375139 h 762000"/>
              <a:gd name="connsiteX14" fmla="*/ 668215 w 882890"/>
              <a:gd name="connsiteY14" fmla="*/ 351692 h 762000"/>
              <a:gd name="connsiteX15" fmla="*/ 679938 w 882890"/>
              <a:gd name="connsiteY15" fmla="*/ 316523 h 762000"/>
              <a:gd name="connsiteX16" fmla="*/ 726831 w 882890"/>
              <a:gd name="connsiteY16" fmla="*/ 257908 h 762000"/>
              <a:gd name="connsiteX17" fmla="*/ 762000 w 882890"/>
              <a:gd name="connsiteY17" fmla="*/ 199292 h 762000"/>
              <a:gd name="connsiteX18" fmla="*/ 773723 w 882890"/>
              <a:gd name="connsiteY18" fmla="*/ 164123 h 762000"/>
              <a:gd name="connsiteX19" fmla="*/ 797169 w 882890"/>
              <a:gd name="connsiteY19" fmla="*/ 128954 h 762000"/>
              <a:gd name="connsiteX20" fmla="*/ 808892 w 882890"/>
              <a:gd name="connsiteY20" fmla="*/ 93785 h 762000"/>
              <a:gd name="connsiteX21" fmla="*/ 855784 w 882890"/>
              <a:gd name="connsiteY21" fmla="*/ 35169 h 762000"/>
              <a:gd name="connsiteX22" fmla="*/ 867507 w 882890"/>
              <a:gd name="connsiteY22" fmla="*/ 0 h 762000"/>
              <a:gd name="connsiteX23" fmla="*/ 879231 w 882890"/>
              <a:gd name="connsiteY23" fmla="*/ 35169 h 762000"/>
              <a:gd name="connsiteX24" fmla="*/ 820615 w 882890"/>
              <a:gd name="connsiteY24" fmla="*/ 46892 h 762000"/>
              <a:gd name="connsiteX25" fmla="*/ 785446 w 882890"/>
              <a:gd name="connsiteY25" fmla="*/ 70339 h 762000"/>
              <a:gd name="connsiteX26" fmla="*/ 750277 w 882890"/>
              <a:gd name="connsiteY26" fmla="*/ 82062 h 762000"/>
              <a:gd name="connsiteX27" fmla="*/ 726831 w 882890"/>
              <a:gd name="connsiteY27" fmla="*/ 117231 h 762000"/>
              <a:gd name="connsiteX28" fmla="*/ 762000 w 882890"/>
              <a:gd name="connsiteY28" fmla="*/ 105508 h 762000"/>
              <a:gd name="connsiteX29" fmla="*/ 808892 w 882890"/>
              <a:gd name="connsiteY29" fmla="*/ 82062 h 76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882890" h="762000">
                <a:moveTo>
                  <a:pt x="0" y="762000"/>
                </a:moveTo>
                <a:cubicBezTo>
                  <a:pt x="19538" y="746369"/>
                  <a:pt x="36649" y="727089"/>
                  <a:pt x="58615" y="715108"/>
                </a:cubicBezTo>
                <a:cubicBezTo>
                  <a:pt x="80312" y="703273"/>
                  <a:pt x="105508" y="699477"/>
                  <a:pt x="128954" y="691662"/>
                </a:cubicBezTo>
                <a:lnTo>
                  <a:pt x="234461" y="656492"/>
                </a:lnTo>
                <a:lnTo>
                  <a:pt x="304800" y="633046"/>
                </a:lnTo>
                <a:cubicBezTo>
                  <a:pt x="316523" y="629138"/>
                  <a:pt x="329687" y="628178"/>
                  <a:pt x="339969" y="621323"/>
                </a:cubicBezTo>
                <a:cubicBezTo>
                  <a:pt x="363415" y="605692"/>
                  <a:pt x="390381" y="594356"/>
                  <a:pt x="410307" y="574431"/>
                </a:cubicBezTo>
                <a:cubicBezTo>
                  <a:pt x="418123" y="566616"/>
                  <a:pt x="424276" y="556672"/>
                  <a:pt x="433754" y="550985"/>
                </a:cubicBezTo>
                <a:cubicBezTo>
                  <a:pt x="444350" y="544627"/>
                  <a:pt x="457200" y="543170"/>
                  <a:pt x="468923" y="539262"/>
                </a:cubicBezTo>
                <a:cubicBezTo>
                  <a:pt x="480646" y="527539"/>
                  <a:pt x="490297" y="513289"/>
                  <a:pt x="504092" y="504092"/>
                </a:cubicBezTo>
                <a:cubicBezTo>
                  <a:pt x="514374" y="497237"/>
                  <a:pt x="529612" y="500088"/>
                  <a:pt x="539261" y="492369"/>
                </a:cubicBezTo>
                <a:cubicBezTo>
                  <a:pt x="550263" y="483567"/>
                  <a:pt x="553905" y="468202"/>
                  <a:pt x="562707" y="457200"/>
                </a:cubicBezTo>
                <a:cubicBezTo>
                  <a:pt x="581797" y="433338"/>
                  <a:pt x="595212" y="427716"/>
                  <a:pt x="621323" y="410308"/>
                </a:cubicBezTo>
                <a:cubicBezTo>
                  <a:pt x="629138" y="398585"/>
                  <a:pt x="635968" y="386141"/>
                  <a:pt x="644769" y="375139"/>
                </a:cubicBezTo>
                <a:cubicBezTo>
                  <a:pt x="651674" y="366508"/>
                  <a:pt x="662528" y="361170"/>
                  <a:pt x="668215" y="351692"/>
                </a:cubicBezTo>
                <a:cubicBezTo>
                  <a:pt x="674573" y="341096"/>
                  <a:pt x="674412" y="327576"/>
                  <a:pt x="679938" y="316523"/>
                </a:cubicBezTo>
                <a:cubicBezTo>
                  <a:pt x="694727" y="286945"/>
                  <a:pt x="705022" y="279716"/>
                  <a:pt x="726831" y="257908"/>
                </a:cubicBezTo>
                <a:cubicBezTo>
                  <a:pt x="760040" y="158281"/>
                  <a:pt x="713725" y="279752"/>
                  <a:pt x="762000" y="199292"/>
                </a:cubicBezTo>
                <a:cubicBezTo>
                  <a:pt x="768358" y="188696"/>
                  <a:pt x="768197" y="175176"/>
                  <a:pt x="773723" y="164123"/>
                </a:cubicBezTo>
                <a:cubicBezTo>
                  <a:pt x="780024" y="151521"/>
                  <a:pt x="790868" y="141556"/>
                  <a:pt x="797169" y="128954"/>
                </a:cubicBezTo>
                <a:cubicBezTo>
                  <a:pt x="802695" y="117901"/>
                  <a:pt x="803366" y="104838"/>
                  <a:pt x="808892" y="93785"/>
                </a:cubicBezTo>
                <a:cubicBezTo>
                  <a:pt x="823680" y="64209"/>
                  <a:pt x="833977" y="56977"/>
                  <a:pt x="855784" y="35169"/>
                </a:cubicBezTo>
                <a:cubicBezTo>
                  <a:pt x="859692" y="23446"/>
                  <a:pt x="855150" y="0"/>
                  <a:pt x="867507" y="0"/>
                </a:cubicBezTo>
                <a:cubicBezTo>
                  <a:pt x="879864" y="0"/>
                  <a:pt x="887969" y="26431"/>
                  <a:pt x="879231" y="35169"/>
                </a:cubicBezTo>
                <a:cubicBezTo>
                  <a:pt x="865141" y="49259"/>
                  <a:pt x="840154" y="42984"/>
                  <a:pt x="820615" y="46892"/>
                </a:cubicBezTo>
                <a:cubicBezTo>
                  <a:pt x="808892" y="54708"/>
                  <a:pt x="798048" y="64038"/>
                  <a:pt x="785446" y="70339"/>
                </a:cubicBezTo>
                <a:cubicBezTo>
                  <a:pt x="774394" y="75865"/>
                  <a:pt x="759926" y="74343"/>
                  <a:pt x="750277" y="82062"/>
                </a:cubicBezTo>
                <a:cubicBezTo>
                  <a:pt x="739275" y="90864"/>
                  <a:pt x="720530" y="104629"/>
                  <a:pt x="726831" y="117231"/>
                </a:cubicBezTo>
                <a:cubicBezTo>
                  <a:pt x="732357" y="128284"/>
                  <a:pt x="750947" y="111034"/>
                  <a:pt x="762000" y="105508"/>
                </a:cubicBezTo>
                <a:cubicBezTo>
                  <a:pt x="813227" y="79894"/>
                  <a:pt x="779528" y="82062"/>
                  <a:pt x="808892" y="82062"/>
                </a:cubicBezTo>
              </a:path>
            </a:pathLst>
          </a:custGeom>
          <a:noFill/>
          <a:ln>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8" name="Arc 37">
            <a:extLst>
              <a:ext uri="{FF2B5EF4-FFF2-40B4-BE49-F238E27FC236}">
                <a16:creationId xmlns:a16="http://schemas.microsoft.com/office/drawing/2014/main" id="{AD61C36E-7850-42B8-92A8-AE1C6B6FF297}"/>
              </a:ext>
            </a:extLst>
          </p:cNvPr>
          <p:cNvSpPr/>
          <p:nvPr/>
        </p:nvSpPr>
        <p:spPr>
          <a:xfrm flipH="1" flipV="1">
            <a:off x="3887955" y="3903101"/>
            <a:ext cx="3304856" cy="1138732"/>
          </a:xfrm>
          <a:prstGeom prst="arc">
            <a:avLst/>
          </a:prstGeom>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40" name="Arc 39">
            <a:extLst>
              <a:ext uri="{FF2B5EF4-FFF2-40B4-BE49-F238E27FC236}">
                <a16:creationId xmlns:a16="http://schemas.microsoft.com/office/drawing/2014/main" id="{319F99A3-8B77-43D0-8BF3-8F1AF002F29D}"/>
              </a:ext>
            </a:extLst>
          </p:cNvPr>
          <p:cNvSpPr/>
          <p:nvPr/>
        </p:nvSpPr>
        <p:spPr>
          <a:xfrm rot="19241158" flipH="1" flipV="1">
            <a:off x="5876984" y="3856064"/>
            <a:ext cx="2514039" cy="538432"/>
          </a:xfrm>
          <a:prstGeom prst="arc">
            <a:avLst/>
          </a:prstGeom>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39" name="Freeform: Shape 38">
            <a:extLst>
              <a:ext uri="{FF2B5EF4-FFF2-40B4-BE49-F238E27FC236}">
                <a16:creationId xmlns:a16="http://schemas.microsoft.com/office/drawing/2014/main" id="{7AEAE00D-AD08-4F20-8603-74D36348F4B2}"/>
              </a:ext>
            </a:extLst>
          </p:cNvPr>
          <p:cNvSpPr/>
          <p:nvPr/>
        </p:nvSpPr>
        <p:spPr>
          <a:xfrm rot="1178337">
            <a:off x="3854896" y="4703649"/>
            <a:ext cx="2199335" cy="184897"/>
          </a:xfrm>
          <a:custGeom>
            <a:avLst/>
            <a:gdLst>
              <a:gd name="connsiteX0" fmla="*/ 0 w 2016880"/>
              <a:gd name="connsiteY0" fmla="*/ 246185 h 574431"/>
              <a:gd name="connsiteX1" fmla="*/ 117230 w 2016880"/>
              <a:gd name="connsiteY1" fmla="*/ 269631 h 574431"/>
              <a:gd name="connsiteX2" fmla="*/ 199292 w 2016880"/>
              <a:gd name="connsiteY2" fmla="*/ 211015 h 574431"/>
              <a:gd name="connsiteX3" fmla="*/ 339969 w 2016880"/>
              <a:gd name="connsiteY3" fmla="*/ 140677 h 574431"/>
              <a:gd name="connsiteX4" fmla="*/ 410307 w 2016880"/>
              <a:gd name="connsiteY4" fmla="*/ 93785 h 574431"/>
              <a:gd name="connsiteX5" fmla="*/ 433754 w 2016880"/>
              <a:gd name="connsiteY5" fmla="*/ 246185 h 574431"/>
              <a:gd name="connsiteX6" fmla="*/ 457200 w 2016880"/>
              <a:gd name="connsiteY6" fmla="*/ 574431 h 574431"/>
              <a:gd name="connsiteX7" fmla="*/ 504092 w 2016880"/>
              <a:gd name="connsiteY7" fmla="*/ 562708 h 574431"/>
              <a:gd name="connsiteX8" fmla="*/ 574430 w 2016880"/>
              <a:gd name="connsiteY8" fmla="*/ 515815 h 574431"/>
              <a:gd name="connsiteX9" fmla="*/ 597877 w 2016880"/>
              <a:gd name="connsiteY9" fmla="*/ 492369 h 574431"/>
              <a:gd name="connsiteX10" fmla="*/ 633046 w 2016880"/>
              <a:gd name="connsiteY10" fmla="*/ 480646 h 574431"/>
              <a:gd name="connsiteX11" fmla="*/ 726830 w 2016880"/>
              <a:gd name="connsiteY11" fmla="*/ 492369 h 574431"/>
              <a:gd name="connsiteX12" fmla="*/ 750277 w 2016880"/>
              <a:gd name="connsiteY12" fmla="*/ 515815 h 574431"/>
              <a:gd name="connsiteX13" fmla="*/ 820615 w 2016880"/>
              <a:gd name="connsiteY13" fmla="*/ 480646 h 574431"/>
              <a:gd name="connsiteX14" fmla="*/ 926123 w 2016880"/>
              <a:gd name="connsiteY14" fmla="*/ 351692 h 574431"/>
              <a:gd name="connsiteX15" fmla="*/ 973015 w 2016880"/>
              <a:gd name="connsiteY15" fmla="*/ 293077 h 574431"/>
              <a:gd name="connsiteX16" fmla="*/ 1031630 w 2016880"/>
              <a:gd name="connsiteY16" fmla="*/ 234461 h 574431"/>
              <a:gd name="connsiteX17" fmla="*/ 1055077 w 2016880"/>
              <a:gd name="connsiteY17" fmla="*/ 257908 h 574431"/>
              <a:gd name="connsiteX18" fmla="*/ 1113692 w 2016880"/>
              <a:gd name="connsiteY18" fmla="*/ 339969 h 574431"/>
              <a:gd name="connsiteX19" fmla="*/ 1184030 w 2016880"/>
              <a:gd name="connsiteY19" fmla="*/ 304800 h 574431"/>
              <a:gd name="connsiteX20" fmla="*/ 1219200 w 2016880"/>
              <a:gd name="connsiteY20" fmla="*/ 222738 h 574431"/>
              <a:gd name="connsiteX21" fmla="*/ 1242646 w 2016880"/>
              <a:gd name="connsiteY21" fmla="*/ 187569 h 574431"/>
              <a:gd name="connsiteX22" fmla="*/ 1336430 w 2016880"/>
              <a:gd name="connsiteY22" fmla="*/ 199292 h 574431"/>
              <a:gd name="connsiteX23" fmla="*/ 1430215 w 2016880"/>
              <a:gd name="connsiteY23" fmla="*/ 211015 h 574431"/>
              <a:gd name="connsiteX24" fmla="*/ 1465384 w 2016880"/>
              <a:gd name="connsiteY24" fmla="*/ 187569 h 574431"/>
              <a:gd name="connsiteX25" fmla="*/ 1559169 w 2016880"/>
              <a:gd name="connsiteY25" fmla="*/ 82061 h 574431"/>
              <a:gd name="connsiteX26" fmla="*/ 1606061 w 2016880"/>
              <a:gd name="connsiteY26" fmla="*/ 11723 h 574431"/>
              <a:gd name="connsiteX27" fmla="*/ 1758461 w 2016880"/>
              <a:gd name="connsiteY27" fmla="*/ 46892 h 574431"/>
              <a:gd name="connsiteX28" fmla="*/ 1793630 w 2016880"/>
              <a:gd name="connsiteY28" fmla="*/ 58615 h 574431"/>
              <a:gd name="connsiteX29" fmla="*/ 1875692 w 2016880"/>
              <a:gd name="connsiteY29" fmla="*/ 117231 h 574431"/>
              <a:gd name="connsiteX30" fmla="*/ 1946030 w 2016880"/>
              <a:gd name="connsiteY30" fmla="*/ 58615 h 574431"/>
              <a:gd name="connsiteX31" fmla="*/ 2016369 w 2016880"/>
              <a:gd name="connsiteY31" fmla="*/ 0 h 5744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016880" h="574431">
                <a:moveTo>
                  <a:pt x="0" y="246185"/>
                </a:moveTo>
                <a:cubicBezTo>
                  <a:pt x="39077" y="254000"/>
                  <a:pt x="77986" y="276557"/>
                  <a:pt x="117230" y="269631"/>
                </a:cubicBezTo>
                <a:cubicBezTo>
                  <a:pt x="150334" y="263789"/>
                  <a:pt x="170200" y="227858"/>
                  <a:pt x="199292" y="211015"/>
                </a:cubicBezTo>
                <a:cubicBezTo>
                  <a:pt x="244664" y="184747"/>
                  <a:pt x="296347" y="169758"/>
                  <a:pt x="339969" y="140677"/>
                </a:cubicBezTo>
                <a:lnTo>
                  <a:pt x="410307" y="93785"/>
                </a:lnTo>
                <a:cubicBezTo>
                  <a:pt x="433939" y="164682"/>
                  <a:pt x="422420" y="121518"/>
                  <a:pt x="433754" y="246185"/>
                </a:cubicBezTo>
                <a:cubicBezTo>
                  <a:pt x="447293" y="395111"/>
                  <a:pt x="447050" y="412028"/>
                  <a:pt x="457200" y="574431"/>
                </a:cubicBezTo>
                <a:cubicBezTo>
                  <a:pt x="472831" y="570523"/>
                  <a:pt x="489681" y="569913"/>
                  <a:pt x="504092" y="562708"/>
                </a:cubicBezTo>
                <a:cubicBezTo>
                  <a:pt x="529296" y="550106"/>
                  <a:pt x="554504" y="535740"/>
                  <a:pt x="574430" y="515815"/>
                </a:cubicBezTo>
                <a:cubicBezTo>
                  <a:pt x="582246" y="508000"/>
                  <a:pt x="588399" y="498056"/>
                  <a:pt x="597877" y="492369"/>
                </a:cubicBezTo>
                <a:cubicBezTo>
                  <a:pt x="608473" y="486011"/>
                  <a:pt x="621323" y="484554"/>
                  <a:pt x="633046" y="480646"/>
                </a:cubicBezTo>
                <a:cubicBezTo>
                  <a:pt x="664307" y="484554"/>
                  <a:pt x="696654" y="483316"/>
                  <a:pt x="726830" y="492369"/>
                </a:cubicBezTo>
                <a:cubicBezTo>
                  <a:pt x="737417" y="495545"/>
                  <a:pt x="739310" y="517186"/>
                  <a:pt x="750277" y="515815"/>
                </a:cubicBezTo>
                <a:cubicBezTo>
                  <a:pt x="776288" y="512564"/>
                  <a:pt x="799415" y="496064"/>
                  <a:pt x="820615" y="480646"/>
                </a:cubicBezTo>
                <a:cubicBezTo>
                  <a:pt x="877859" y="439014"/>
                  <a:pt x="885621" y="407382"/>
                  <a:pt x="926123" y="351692"/>
                </a:cubicBezTo>
                <a:cubicBezTo>
                  <a:pt x="940840" y="331456"/>
                  <a:pt x="959136" y="313896"/>
                  <a:pt x="973015" y="293077"/>
                </a:cubicBezTo>
                <a:cubicBezTo>
                  <a:pt x="1014404" y="230993"/>
                  <a:pt x="971102" y="254639"/>
                  <a:pt x="1031630" y="234461"/>
                </a:cubicBezTo>
                <a:cubicBezTo>
                  <a:pt x="1039446" y="242277"/>
                  <a:pt x="1048001" y="249417"/>
                  <a:pt x="1055077" y="257908"/>
                </a:cubicBezTo>
                <a:cubicBezTo>
                  <a:pt x="1079311" y="286989"/>
                  <a:pt x="1093389" y="309515"/>
                  <a:pt x="1113692" y="339969"/>
                </a:cubicBezTo>
                <a:cubicBezTo>
                  <a:pt x="1137138" y="328246"/>
                  <a:pt x="1164302" y="322062"/>
                  <a:pt x="1184030" y="304800"/>
                </a:cubicBezTo>
                <a:cubicBezTo>
                  <a:pt x="1205717" y="285824"/>
                  <a:pt x="1207104" y="246931"/>
                  <a:pt x="1219200" y="222738"/>
                </a:cubicBezTo>
                <a:cubicBezTo>
                  <a:pt x="1225501" y="210136"/>
                  <a:pt x="1234831" y="199292"/>
                  <a:pt x="1242646" y="187569"/>
                </a:cubicBezTo>
                <a:cubicBezTo>
                  <a:pt x="1273907" y="191477"/>
                  <a:pt x="1306035" y="191003"/>
                  <a:pt x="1336430" y="199292"/>
                </a:cubicBezTo>
                <a:cubicBezTo>
                  <a:pt x="1431301" y="225166"/>
                  <a:pt x="1296801" y="237698"/>
                  <a:pt x="1430215" y="211015"/>
                </a:cubicBezTo>
                <a:cubicBezTo>
                  <a:pt x="1441938" y="203200"/>
                  <a:pt x="1454687" y="196738"/>
                  <a:pt x="1465384" y="187569"/>
                </a:cubicBezTo>
                <a:cubicBezTo>
                  <a:pt x="1499213" y="158573"/>
                  <a:pt x="1533283" y="117654"/>
                  <a:pt x="1559169" y="82061"/>
                </a:cubicBezTo>
                <a:cubicBezTo>
                  <a:pt x="1575743" y="59272"/>
                  <a:pt x="1606061" y="11723"/>
                  <a:pt x="1606061" y="11723"/>
                </a:cubicBezTo>
                <a:cubicBezTo>
                  <a:pt x="1712589" y="26941"/>
                  <a:pt x="1661909" y="14708"/>
                  <a:pt x="1758461" y="46892"/>
                </a:cubicBezTo>
                <a:lnTo>
                  <a:pt x="1793630" y="58615"/>
                </a:lnTo>
                <a:cubicBezTo>
                  <a:pt x="1849261" y="114246"/>
                  <a:pt x="1819552" y="98518"/>
                  <a:pt x="1875692" y="117231"/>
                </a:cubicBezTo>
                <a:cubicBezTo>
                  <a:pt x="1897778" y="95144"/>
                  <a:pt x="1916651" y="71672"/>
                  <a:pt x="1946030" y="58615"/>
                </a:cubicBezTo>
                <a:cubicBezTo>
                  <a:pt x="2027490" y="22411"/>
                  <a:pt x="2016369" y="64177"/>
                  <a:pt x="2016369" y="0"/>
                </a:cubicBezTo>
              </a:path>
            </a:pathLst>
          </a:cu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2" name="Freeform: Shape 41">
            <a:extLst>
              <a:ext uri="{FF2B5EF4-FFF2-40B4-BE49-F238E27FC236}">
                <a16:creationId xmlns:a16="http://schemas.microsoft.com/office/drawing/2014/main" id="{5CA48918-6595-4A79-80C8-CF30107FE301}"/>
              </a:ext>
            </a:extLst>
          </p:cNvPr>
          <p:cNvSpPr/>
          <p:nvPr/>
        </p:nvSpPr>
        <p:spPr>
          <a:xfrm rot="19680559">
            <a:off x="5734303" y="4408204"/>
            <a:ext cx="1997642" cy="301652"/>
          </a:xfrm>
          <a:custGeom>
            <a:avLst/>
            <a:gdLst>
              <a:gd name="connsiteX0" fmla="*/ 0 w 2016880"/>
              <a:gd name="connsiteY0" fmla="*/ 246185 h 574431"/>
              <a:gd name="connsiteX1" fmla="*/ 117230 w 2016880"/>
              <a:gd name="connsiteY1" fmla="*/ 269631 h 574431"/>
              <a:gd name="connsiteX2" fmla="*/ 199292 w 2016880"/>
              <a:gd name="connsiteY2" fmla="*/ 211015 h 574431"/>
              <a:gd name="connsiteX3" fmla="*/ 339969 w 2016880"/>
              <a:gd name="connsiteY3" fmla="*/ 140677 h 574431"/>
              <a:gd name="connsiteX4" fmla="*/ 410307 w 2016880"/>
              <a:gd name="connsiteY4" fmla="*/ 93785 h 574431"/>
              <a:gd name="connsiteX5" fmla="*/ 433754 w 2016880"/>
              <a:gd name="connsiteY5" fmla="*/ 246185 h 574431"/>
              <a:gd name="connsiteX6" fmla="*/ 457200 w 2016880"/>
              <a:gd name="connsiteY6" fmla="*/ 574431 h 574431"/>
              <a:gd name="connsiteX7" fmla="*/ 504092 w 2016880"/>
              <a:gd name="connsiteY7" fmla="*/ 562708 h 574431"/>
              <a:gd name="connsiteX8" fmla="*/ 574430 w 2016880"/>
              <a:gd name="connsiteY8" fmla="*/ 515815 h 574431"/>
              <a:gd name="connsiteX9" fmla="*/ 597877 w 2016880"/>
              <a:gd name="connsiteY9" fmla="*/ 492369 h 574431"/>
              <a:gd name="connsiteX10" fmla="*/ 633046 w 2016880"/>
              <a:gd name="connsiteY10" fmla="*/ 480646 h 574431"/>
              <a:gd name="connsiteX11" fmla="*/ 726830 w 2016880"/>
              <a:gd name="connsiteY11" fmla="*/ 492369 h 574431"/>
              <a:gd name="connsiteX12" fmla="*/ 750277 w 2016880"/>
              <a:gd name="connsiteY12" fmla="*/ 515815 h 574431"/>
              <a:gd name="connsiteX13" fmla="*/ 820615 w 2016880"/>
              <a:gd name="connsiteY13" fmla="*/ 480646 h 574431"/>
              <a:gd name="connsiteX14" fmla="*/ 926123 w 2016880"/>
              <a:gd name="connsiteY14" fmla="*/ 351692 h 574431"/>
              <a:gd name="connsiteX15" fmla="*/ 973015 w 2016880"/>
              <a:gd name="connsiteY15" fmla="*/ 293077 h 574431"/>
              <a:gd name="connsiteX16" fmla="*/ 1031630 w 2016880"/>
              <a:gd name="connsiteY16" fmla="*/ 234461 h 574431"/>
              <a:gd name="connsiteX17" fmla="*/ 1055077 w 2016880"/>
              <a:gd name="connsiteY17" fmla="*/ 257908 h 574431"/>
              <a:gd name="connsiteX18" fmla="*/ 1113692 w 2016880"/>
              <a:gd name="connsiteY18" fmla="*/ 339969 h 574431"/>
              <a:gd name="connsiteX19" fmla="*/ 1184030 w 2016880"/>
              <a:gd name="connsiteY19" fmla="*/ 304800 h 574431"/>
              <a:gd name="connsiteX20" fmla="*/ 1219200 w 2016880"/>
              <a:gd name="connsiteY20" fmla="*/ 222738 h 574431"/>
              <a:gd name="connsiteX21" fmla="*/ 1242646 w 2016880"/>
              <a:gd name="connsiteY21" fmla="*/ 187569 h 574431"/>
              <a:gd name="connsiteX22" fmla="*/ 1336430 w 2016880"/>
              <a:gd name="connsiteY22" fmla="*/ 199292 h 574431"/>
              <a:gd name="connsiteX23" fmla="*/ 1430215 w 2016880"/>
              <a:gd name="connsiteY23" fmla="*/ 211015 h 574431"/>
              <a:gd name="connsiteX24" fmla="*/ 1465384 w 2016880"/>
              <a:gd name="connsiteY24" fmla="*/ 187569 h 574431"/>
              <a:gd name="connsiteX25" fmla="*/ 1559169 w 2016880"/>
              <a:gd name="connsiteY25" fmla="*/ 82061 h 574431"/>
              <a:gd name="connsiteX26" fmla="*/ 1606061 w 2016880"/>
              <a:gd name="connsiteY26" fmla="*/ 11723 h 574431"/>
              <a:gd name="connsiteX27" fmla="*/ 1758461 w 2016880"/>
              <a:gd name="connsiteY27" fmla="*/ 46892 h 574431"/>
              <a:gd name="connsiteX28" fmla="*/ 1793630 w 2016880"/>
              <a:gd name="connsiteY28" fmla="*/ 58615 h 574431"/>
              <a:gd name="connsiteX29" fmla="*/ 1875692 w 2016880"/>
              <a:gd name="connsiteY29" fmla="*/ 117231 h 574431"/>
              <a:gd name="connsiteX30" fmla="*/ 1946030 w 2016880"/>
              <a:gd name="connsiteY30" fmla="*/ 58615 h 574431"/>
              <a:gd name="connsiteX31" fmla="*/ 2016369 w 2016880"/>
              <a:gd name="connsiteY31" fmla="*/ 0 h 5744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016880" h="574431">
                <a:moveTo>
                  <a:pt x="0" y="246185"/>
                </a:moveTo>
                <a:cubicBezTo>
                  <a:pt x="39077" y="254000"/>
                  <a:pt x="77986" y="276557"/>
                  <a:pt x="117230" y="269631"/>
                </a:cubicBezTo>
                <a:cubicBezTo>
                  <a:pt x="150334" y="263789"/>
                  <a:pt x="170200" y="227858"/>
                  <a:pt x="199292" y="211015"/>
                </a:cubicBezTo>
                <a:cubicBezTo>
                  <a:pt x="244664" y="184747"/>
                  <a:pt x="296347" y="169758"/>
                  <a:pt x="339969" y="140677"/>
                </a:cubicBezTo>
                <a:lnTo>
                  <a:pt x="410307" y="93785"/>
                </a:lnTo>
                <a:cubicBezTo>
                  <a:pt x="433939" y="164682"/>
                  <a:pt x="422420" y="121518"/>
                  <a:pt x="433754" y="246185"/>
                </a:cubicBezTo>
                <a:cubicBezTo>
                  <a:pt x="447293" y="395111"/>
                  <a:pt x="447050" y="412028"/>
                  <a:pt x="457200" y="574431"/>
                </a:cubicBezTo>
                <a:cubicBezTo>
                  <a:pt x="472831" y="570523"/>
                  <a:pt x="489681" y="569913"/>
                  <a:pt x="504092" y="562708"/>
                </a:cubicBezTo>
                <a:cubicBezTo>
                  <a:pt x="529296" y="550106"/>
                  <a:pt x="554504" y="535740"/>
                  <a:pt x="574430" y="515815"/>
                </a:cubicBezTo>
                <a:cubicBezTo>
                  <a:pt x="582246" y="508000"/>
                  <a:pt x="588399" y="498056"/>
                  <a:pt x="597877" y="492369"/>
                </a:cubicBezTo>
                <a:cubicBezTo>
                  <a:pt x="608473" y="486011"/>
                  <a:pt x="621323" y="484554"/>
                  <a:pt x="633046" y="480646"/>
                </a:cubicBezTo>
                <a:cubicBezTo>
                  <a:pt x="664307" y="484554"/>
                  <a:pt x="696654" y="483316"/>
                  <a:pt x="726830" y="492369"/>
                </a:cubicBezTo>
                <a:cubicBezTo>
                  <a:pt x="737417" y="495545"/>
                  <a:pt x="739310" y="517186"/>
                  <a:pt x="750277" y="515815"/>
                </a:cubicBezTo>
                <a:cubicBezTo>
                  <a:pt x="776288" y="512564"/>
                  <a:pt x="799415" y="496064"/>
                  <a:pt x="820615" y="480646"/>
                </a:cubicBezTo>
                <a:cubicBezTo>
                  <a:pt x="877859" y="439014"/>
                  <a:pt x="885621" y="407382"/>
                  <a:pt x="926123" y="351692"/>
                </a:cubicBezTo>
                <a:cubicBezTo>
                  <a:pt x="940840" y="331456"/>
                  <a:pt x="959136" y="313896"/>
                  <a:pt x="973015" y="293077"/>
                </a:cubicBezTo>
                <a:cubicBezTo>
                  <a:pt x="1014404" y="230993"/>
                  <a:pt x="971102" y="254639"/>
                  <a:pt x="1031630" y="234461"/>
                </a:cubicBezTo>
                <a:cubicBezTo>
                  <a:pt x="1039446" y="242277"/>
                  <a:pt x="1048001" y="249417"/>
                  <a:pt x="1055077" y="257908"/>
                </a:cubicBezTo>
                <a:cubicBezTo>
                  <a:pt x="1079311" y="286989"/>
                  <a:pt x="1093389" y="309515"/>
                  <a:pt x="1113692" y="339969"/>
                </a:cubicBezTo>
                <a:cubicBezTo>
                  <a:pt x="1137138" y="328246"/>
                  <a:pt x="1164302" y="322062"/>
                  <a:pt x="1184030" y="304800"/>
                </a:cubicBezTo>
                <a:cubicBezTo>
                  <a:pt x="1205717" y="285824"/>
                  <a:pt x="1207104" y="246931"/>
                  <a:pt x="1219200" y="222738"/>
                </a:cubicBezTo>
                <a:cubicBezTo>
                  <a:pt x="1225501" y="210136"/>
                  <a:pt x="1234831" y="199292"/>
                  <a:pt x="1242646" y="187569"/>
                </a:cubicBezTo>
                <a:cubicBezTo>
                  <a:pt x="1273907" y="191477"/>
                  <a:pt x="1306035" y="191003"/>
                  <a:pt x="1336430" y="199292"/>
                </a:cubicBezTo>
                <a:cubicBezTo>
                  <a:pt x="1431301" y="225166"/>
                  <a:pt x="1296801" y="237698"/>
                  <a:pt x="1430215" y="211015"/>
                </a:cubicBezTo>
                <a:cubicBezTo>
                  <a:pt x="1441938" y="203200"/>
                  <a:pt x="1454687" y="196738"/>
                  <a:pt x="1465384" y="187569"/>
                </a:cubicBezTo>
                <a:cubicBezTo>
                  <a:pt x="1499213" y="158573"/>
                  <a:pt x="1533283" y="117654"/>
                  <a:pt x="1559169" y="82061"/>
                </a:cubicBezTo>
                <a:cubicBezTo>
                  <a:pt x="1575743" y="59272"/>
                  <a:pt x="1606061" y="11723"/>
                  <a:pt x="1606061" y="11723"/>
                </a:cubicBezTo>
                <a:cubicBezTo>
                  <a:pt x="1712589" y="26941"/>
                  <a:pt x="1661909" y="14708"/>
                  <a:pt x="1758461" y="46892"/>
                </a:cubicBezTo>
                <a:lnTo>
                  <a:pt x="1793630" y="58615"/>
                </a:lnTo>
                <a:cubicBezTo>
                  <a:pt x="1849261" y="114246"/>
                  <a:pt x="1819552" y="98518"/>
                  <a:pt x="1875692" y="117231"/>
                </a:cubicBezTo>
                <a:cubicBezTo>
                  <a:pt x="1897778" y="95144"/>
                  <a:pt x="1916651" y="71672"/>
                  <a:pt x="1946030" y="58615"/>
                </a:cubicBezTo>
                <a:cubicBezTo>
                  <a:pt x="2027490" y="22411"/>
                  <a:pt x="2016369" y="64177"/>
                  <a:pt x="2016369" y="0"/>
                </a:cubicBezTo>
              </a:path>
            </a:pathLst>
          </a:cu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1" name="TextBox 40">
            <a:extLst>
              <a:ext uri="{FF2B5EF4-FFF2-40B4-BE49-F238E27FC236}">
                <a16:creationId xmlns:a16="http://schemas.microsoft.com/office/drawing/2014/main" id="{7709EA2A-AA6F-4C25-9A26-86031896BC7C}"/>
              </a:ext>
            </a:extLst>
          </p:cNvPr>
          <p:cNvSpPr txBox="1"/>
          <p:nvPr/>
        </p:nvSpPr>
        <p:spPr>
          <a:xfrm>
            <a:off x="2946731" y="5370194"/>
            <a:ext cx="3996989" cy="1015663"/>
          </a:xfrm>
          <a:prstGeom prst="rect">
            <a:avLst/>
          </a:prstGeom>
          <a:noFill/>
        </p:spPr>
        <p:txBody>
          <a:bodyPr wrap="square" rtlCol="0">
            <a:spAutoFit/>
          </a:bodyPr>
          <a:lstStyle/>
          <a:p>
            <a:r>
              <a:rPr lang="en-GB" sz="2000" b="1" dirty="0">
                <a:latin typeface="Abadi" panose="020B0604020104020204" pitchFamily="34" charset="0"/>
                <a:cs typeface="Aldhabi" panose="01000000000000000000" pitchFamily="2" charset="-78"/>
              </a:rPr>
              <a:t>Step 6: </a:t>
            </a:r>
            <a:r>
              <a:rPr lang="en-GB" sz="2000" dirty="0">
                <a:latin typeface="Abadi" panose="020B0604020104020204" pitchFamily="34" charset="0"/>
                <a:cs typeface="Aldhabi" panose="01000000000000000000" pitchFamily="2" charset="-78"/>
              </a:rPr>
              <a:t>left ventricle contracts due to electricity system and blood forced out of the aorta</a:t>
            </a:r>
          </a:p>
        </p:txBody>
      </p:sp>
      <p:sp>
        <p:nvSpPr>
          <p:cNvPr id="45" name="Arrow: Left-Right 44">
            <a:extLst>
              <a:ext uri="{FF2B5EF4-FFF2-40B4-BE49-F238E27FC236}">
                <a16:creationId xmlns:a16="http://schemas.microsoft.com/office/drawing/2014/main" id="{082EF6A4-96E9-45A7-B022-F0093BC00FD0}"/>
              </a:ext>
            </a:extLst>
          </p:cNvPr>
          <p:cNvSpPr/>
          <p:nvPr/>
        </p:nvSpPr>
        <p:spPr>
          <a:xfrm rot="595895" flipV="1">
            <a:off x="3876086" y="2579402"/>
            <a:ext cx="2535638" cy="101798"/>
          </a:xfrm>
          <a:prstGeom prst="leftRightArrow">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6" name="Freeform: Shape 45">
            <a:extLst>
              <a:ext uri="{FF2B5EF4-FFF2-40B4-BE49-F238E27FC236}">
                <a16:creationId xmlns:a16="http://schemas.microsoft.com/office/drawing/2014/main" id="{12BEE802-4A61-476C-A37C-EB7B43A75A43}"/>
              </a:ext>
            </a:extLst>
          </p:cNvPr>
          <p:cNvSpPr/>
          <p:nvPr/>
        </p:nvSpPr>
        <p:spPr>
          <a:xfrm>
            <a:off x="3598985" y="2133600"/>
            <a:ext cx="1606061" cy="1277815"/>
          </a:xfrm>
          <a:custGeom>
            <a:avLst/>
            <a:gdLst>
              <a:gd name="connsiteX0" fmla="*/ 269630 w 1606061"/>
              <a:gd name="connsiteY0" fmla="*/ 0 h 1277815"/>
              <a:gd name="connsiteX1" fmla="*/ 410307 w 1606061"/>
              <a:gd name="connsiteY1" fmla="*/ 23446 h 1277815"/>
              <a:gd name="connsiteX2" fmla="*/ 715107 w 1606061"/>
              <a:gd name="connsiteY2" fmla="*/ 93785 h 1277815"/>
              <a:gd name="connsiteX3" fmla="*/ 1008184 w 1606061"/>
              <a:gd name="connsiteY3" fmla="*/ 140677 h 1277815"/>
              <a:gd name="connsiteX4" fmla="*/ 1125415 w 1606061"/>
              <a:gd name="connsiteY4" fmla="*/ 164123 h 1277815"/>
              <a:gd name="connsiteX5" fmla="*/ 1289538 w 1606061"/>
              <a:gd name="connsiteY5" fmla="*/ 187569 h 1277815"/>
              <a:gd name="connsiteX6" fmla="*/ 1336430 w 1606061"/>
              <a:gd name="connsiteY6" fmla="*/ 199292 h 1277815"/>
              <a:gd name="connsiteX7" fmla="*/ 1477107 w 1606061"/>
              <a:gd name="connsiteY7" fmla="*/ 222738 h 1277815"/>
              <a:gd name="connsiteX8" fmla="*/ 1559169 w 1606061"/>
              <a:gd name="connsiteY8" fmla="*/ 269631 h 1277815"/>
              <a:gd name="connsiteX9" fmla="*/ 1606061 w 1606061"/>
              <a:gd name="connsiteY9" fmla="*/ 339969 h 1277815"/>
              <a:gd name="connsiteX10" fmla="*/ 1594338 w 1606061"/>
              <a:gd name="connsiteY10" fmla="*/ 633046 h 1277815"/>
              <a:gd name="connsiteX11" fmla="*/ 1570892 w 1606061"/>
              <a:gd name="connsiteY11" fmla="*/ 691662 h 1277815"/>
              <a:gd name="connsiteX12" fmla="*/ 1559169 w 1606061"/>
              <a:gd name="connsiteY12" fmla="*/ 738554 h 1277815"/>
              <a:gd name="connsiteX13" fmla="*/ 1535723 w 1606061"/>
              <a:gd name="connsiteY13" fmla="*/ 785446 h 1277815"/>
              <a:gd name="connsiteX14" fmla="*/ 1512277 w 1606061"/>
              <a:gd name="connsiteY14" fmla="*/ 867508 h 1277815"/>
              <a:gd name="connsiteX15" fmla="*/ 1488830 w 1606061"/>
              <a:gd name="connsiteY15" fmla="*/ 902677 h 1277815"/>
              <a:gd name="connsiteX16" fmla="*/ 1477107 w 1606061"/>
              <a:gd name="connsiteY16" fmla="*/ 937846 h 1277815"/>
              <a:gd name="connsiteX17" fmla="*/ 1395046 w 1606061"/>
              <a:gd name="connsiteY17" fmla="*/ 1031631 h 1277815"/>
              <a:gd name="connsiteX18" fmla="*/ 1348153 w 1606061"/>
              <a:gd name="connsiteY18" fmla="*/ 1066800 h 1277815"/>
              <a:gd name="connsiteX19" fmla="*/ 1312984 w 1606061"/>
              <a:gd name="connsiteY19" fmla="*/ 1078523 h 1277815"/>
              <a:gd name="connsiteX20" fmla="*/ 1277815 w 1606061"/>
              <a:gd name="connsiteY20" fmla="*/ 1101969 h 1277815"/>
              <a:gd name="connsiteX21" fmla="*/ 1148861 w 1606061"/>
              <a:gd name="connsiteY21" fmla="*/ 1137138 h 1277815"/>
              <a:gd name="connsiteX22" fmla="*/ 984738 w 1606061"/>
              <a:gd name="connsiteY22" fmla="*/ 1184031 h 1277815"/>
              <a:gd name="connsiteX23" fmla="*/ 914400 w 1606061"/>
              <a:gd name="connsiteY23" fmla="*/ 1195754 h 1277815"/>
              <a:gd name="connsiteX24" fmla="*/ 855784 w 1606061"/>
              <a:gd name="connsiteY24" fmla="*/ 1207477 h 1277815"/>
              <a:gd name="connsiteX25" fmla="*/ 773723 w 1606061"/>
              <a:gd name="connsiteY25" fmla="*/ 1219200 h 1277815"/>
              <a:gd name="connsiteX26" fmla="*/ 668215 w 1606061"/>
              <a:gd name="connsiteY26" fmla="*/ 1242646 h 1277815"/>
              <a:gd name="connsiteX27" fmla="*/ 621323 w 1606061"/>
              <a:gd name="connsiteY27" fmla="*/ 1254369 h 1277815"/>
              <a:gd name="connsiteX28" fmla="*/ 527538 w 1606061"/>
              <a:gd name="connsiteY28" fmla="*/ 1266092 h 1277815"/>
              <a:gd name="connsiteX29" fmla="*/ 457200 w 1606061"/>
              <a:gd name="connsiteY29" fmla="*/ 1277815 h 1277815"/>
              <a:gd name="connsiteX30" fmla="*/ 246184 w 1606061"/>
              <a:gd name="connsiteY30" fmla="*/ 1254369 h 1277815"/>
              <a:gd name="connsiteX31" fmla="*/ 140677 w 1606061"/>
              <a:gd name="connsiteY31" fmla="*/ 1219200 h 1277815"/>
              <a:gd name="connsiteX32" fmla="*/ 46892 w 1606061"/>
              <a:gd name="connsiteY32" fmla="*/ 1195754 h 1277815"/>
              <a:gd name="connsiteX33" fmla="*/ 0 w 1606061"/>
              <a:gd name="connsiteY33" fmla="*/ 1195754 h 12778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Lst>
            <a:rect l="l" t="t" r="r" b="b"/>
            <a:pathLst>
              <a:path w="1606061" h="1277815">
                <a:moveTo>
                  <a:pt x="269630" y="0"/>
                </a:moveTo>
                <a:cubicBezTo>
                  <a:pt x="316522" y="7815"/>
                  <a:pt x="363767" y="13750"/>
                  <a:pt x="410307" y="23446"/>
                </a:cubicBezTo>
                <a:cubicBezTo>
                  <a:pt x="666545" y="76828"/>
                  <a:pt x="432786" y="43112"/>
                  <a:pt x="715107" y="93785"/>
                </a:cubicBezTo>
                <a:cubicBezTo>
                  <a:pt x="812486" y="111263"/>
                  <a:pt x="911170" y="121274"/>
                  <a:pt x="1008184" y="140677"/>
                </a:cubicBezTo>
                <a:cubicBezTo>
                  <a:pt x="1047261" y="148492"/>
                  <a:pt x="1086106" y="157572"/>
                  <a:pt x="1125415" y="164123"/>
                </a:cubicBezTo>
                <a:cubicBezTo>
                  <a:pt x="1179926" y="173208"/>
                  <a:pt x="1235925" y="174166"/>
                  <a:pt x="1289538" y="187569"/>
                </a:cubicBezTo>
                <a:cubicBezTo>
                  <a:pt x="1305169" y="191477"/>
                  <a:pt x="1320594" y="196323"/>
                  <a:pt x="1336430" y="199292"/>
                </a:cubicBezTo>
                <a:cubicBezTo>
                  <a:pt x="1383155" y="208053"/>
                  <a:pt x="1477107" y="222738"/>
                  <a:pt x="1477107" y="222738"/>
                </a:cubicBezTo>
                <a:cubicBezTo>
                  <a:pt x="1513802" y="234970"/>
                  <a:pt x="1529286" y="236013"/>
                  <a:pt x="1559169" y="269631"/>
                </a:cubicBezTo>
                <a:cubicBezTo>
                  <a:pt x="1577890" y="290692"/>
                  <a:pt x="1606061" y="339969"/>
                  <a:pt x="1606061" y="339969"/>
                </a:cubicBezTo>
                <a:cubicBezTo>
                  <a:pt x="1602153" y="437661"/>
                  <a:pt x="1604066" y="535761"/>
                  <a:pt x="1594338" y="633046"/>
                </a:cubicBezTo>
                <a:cubicBezTo>
                  <a:pt x="1592244" y="653985"/>
                  <a:pt x="1577547" y="671698"/>
                  <a:pt x="1570892" y="691662"/>
                </a:cubicBezTo>
                <a:cubicBezTo>
                  <a:pt x="1565797" y="706947"/>
                  <a:pt x="1564826" y="723468"/>
                  <a:pt x="1559169" y="738554"/>
                </a:cubicBezTo>
                <a:cubicBezTo>
                  <a:pt x="1553033" y="754917"/>
                  <a:pt x="1541859" y="769083"/>
                  <a:pt x="1535723" y="785446"/>
                </a:cubicBezTo>
                <a:cubicBezTo>
                  <a:pt x="1524457" y="815488"/>
                  <a:pt x="1526446" y="839171"/>
                  <a:pt x="1512277" y="867508"/>
                </a:cubicBezTo>
                <a:cubicBezTo>
                  <a:pt x="1505976" y="880110"/>
                  <a:pt x="1496646" y="890954"/>
                  <a:pt x="1488830" y="902677"/>
                </a:cubicBezTo>
                <a:cubicBezTo>
                  <a:pt x="1484922" y="914400"/>
                  <a:pt x="1482633" y="926793"/>
                  <a:pt x="1477107" y="937846"/>
                </a:cubicBezTo>
                <a:cubicBezTo>
                  <a:pt x="1460837" y="970386"/>
                  <a:pt x="1419490" y="1013298"/>
                  <a:pt x="1395046" y="1031631"/>
                </a:cubicBezTo>
                <a:cubicBezTo>
                  <a:pt x="1379415" y="1043354"/>
                  <a:pt x="1365117" y="1057106"/>
                  <a:pt x="1348153" y="1066800"/>
                </a:cubicBezTo>
                <a:cubicBezTo>
                  <a:pt x="1337424" y="1072931"/>
                  <a:pt x="1324037" y="1072997"/>
                  <a:pt x="1312984" y="1078523"/>
                </a:cubicBezTo>
                <a:cubicBezTo>
                  <a:pt x="1300382" y="1084824"/>
                  <a:pt x="1290417" y="1095668"/>
                  <a:pt x="1277815" y="1101969"/>
                </a:cubicBezTo>
                <a:cubicBezTo>
                  <a:pt x="1221336" y="1130209"/>
                  <a:pt x="1212616" y="1126512"/>
                  <a:pt x="1148861" y="1137138"/>
                </a:cubicBezTo>
                <a:cubicBezTo>
                  <a:pt x="1072217" y="1175461"/>
                  <a:pt x="1105670" y="1163876"/>
                  <a:pt x="984738" y="1184031"/>
                </a:cubicBezTo>
                <a:lnTo>
                  <a:pt x="914400" y="1195754"/>
                </a:lnTo>
                <a:cubicBezTo>
                  <a:pt x="894796" y="1199318"/>
                  <a:pt x="875438" y="1204201"/>
                  <a:pt x="855784" y="1207477"/>
                </a:cubicBezTo>
                <a:cubicBezTo>
                  <a:pt x="828529" y="1212020"/>
                  <a:pt x="801077" y="1215292"/>
                  <a:pt x="773723" y="1219200"/>
                </a:cubicBezTo>
                <a:cubicBezTo>
                  <a:pt x="705276" y="1242015"/>
                  <a:pt x="771376" y="1222014"/>
                  <a:pt x="668215" y="1242646"/>
                </a:cubicBezTo>
                <a:cubicBezTo>
                  <a:pt x="652416" y="1245806"/>
                  <a:pt x="637216" y="1251720"/>
                  <a:pt x="621323" y="1254369"/>
                </a:cubicBezTo>
                <a:cubicBezTo>
                  <a:pt x="590247" y="1259548"/>
                  <a:pt x="558726" y="1261637"/>
                  <a:pt x="527538" y="1266092"/>
                </a:cubicBezTo>
                <a:cubicBezTo>
                  <a:pt x="504007" y="1269453"/>
                  <a:pt x="480646" y="1273907"/>
                  <a:pt x="457200" y="1277815"/>
                </a:cubicBezTo>
                <a:cubicBezTo>
                  <a:pt x="388056" y="1272496"/>
                  <a:pt x="314431" y="1272982"/>
                  <a:pt x="246184" y="1254369"/>
                </a:cubicBezTo>
                <a:lnTo>
                  <a:pt x="140677" y="1219200"/>
                </a:lnTo>
                <a:cubicBezTo>
                  <a:pt x="104153" y="1207025"/>
                  <a:pt x="89329" y="1200469"/>
                  <a:pt x="46892" y="1195754"/>
                </a:cubicBezTo>
                <a:cubicBezTo>
                  <a:pt x="31357" y="1194028"/>
                  <a:pt x="15631" y="1195754"/>
                  <a:pt x="0" y="1195754"/>
                </a:cubicBezTo>
              </a:path>
            </a:pathLst>
          </a:cu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7" name="Freeform: Shape 46">
            <a:extLst>
              <a:ext uri="{FF2B5EF4-FFF2-40B4-BE49-F238E27FC236}">
                <a16:creationId xmlns:a16="http://schemas.microsoft.com/office/drawing/2014/main" id="{066F7E8C-0BB2-4BDA-BC49-79401CF0E94A}"/>
              </a:ext>
            </a:extLst>
          </p:cNvPr>
          <p:cNvSpPr/>
          <p:nvPr/>
        </p:nvSpPr>
        <p:spPr>
          <a:xfrm>
            <a:off x="5627077" y="2391508"/>
            <a:ext cx="1230923" cy="1131782"/>
          </a:xfrm>
          <a:custGeom>
            <a:avLst/>
            <a:gdLst>
              <a:gd name="connsiteX0" fmla="*/ 1184031 w 1230923"/>
              <a:gd name="connsiteY0" fmla="*/ 105507 h 1131782"/>
              <a:gd name="connsiteX1" fmla="*/ 1055077 w 1230923"/>
              <a:gd name="connsiteY1" fmla="*/ 58615 h 1131782"/>
              <a:gd name="connsiteX2" fmla="*/ 961292 w 1230923"/>
              <a:gd name="connsiteY2" fmla="*/ 46892 h 1131782"/>
              <a:gd name="connsiteX3" fmla="*/ 879231 w 1230923"/>
              <a:gd name="connsiteY3" fmla="*/ 23446 h 1131782"/>
              <a:gd name="connsiteX4" fmla="*/ 808892 w 1230923"/>
              <a:gd name="connsiteY4" fmla="*/ 11723 h 1131782"/>
              <a:gd name="connsiteX5" fmla="*/ 762000 w 1230923"/>
              <a:gd name="connsiteY5" fmla="*/ 0 h 1131782"/>
              <a:gd name="connsiteX6" fmla="*/ 140677 w 1230923"/>
              <a:gd name="connsiteY6" fmla="*/ 11723 h 1131782"/>
              <a:gd name="connsiteX7" fmla="*/ 105508 w 1230923"/>
              <a:gd name="connsiteY7" fmla="*/ 23446 h 1131782"/>
              <a:gd name="connsiteX8" fmla="*/ 93785 w 1230923"/>
              <a:gd name="connsiteY8" fmla="*/ 58615 h 1131782"/>
              <a:gd name="connsiteX9" fmla="*/ 70338 w 1230923"/>
              <a:gd name="connsiteY9" fmla="*/ 93784 h 1131782"/>
              <a:gd name="connsiteX10" fmla="*/ 46892 w 1230923"/>
              <a:gd name="connsiteY10" fmla="*/ 222738 h 1131782"/>
              <a:gd name="connsiteX11" fmla="*/ 23446 w 1230923"/>
              <a:gd name="connsiteY11" fmla="*/ 293077 h 1131782"/>
              <a:gd name="connsiteX12" fmla="*/ 0 w 1230923"/>
              <a:gd name="connsiteY12" fmla="*/ 375138 h 1131782"/>
              <a:gd name="connsiteX13" fmla="*/ 11723 w 1230923"/>
              <a:gd name="connsiteY13" fmla="*/ 562707 h 1131782"/>
              <a:gd name="connsiteX14" fmla="*/ 23446 w 1230923"/>
              <a:gd name="connsiteY14" fmla="*/ 609600 h 1131782"/>
              <a:gd name="connsiteX15" fmla="*/ 70338 w 1230923"/>
              <a:gd name="connsiteY15" fmla="*/ 679938 h 1131782"/>
              <a:gd name="connsiteX16" fmla="*/ 105508 w 1230923"/>
              <a:gd name="connsiteY16" fmla="*/ 738554 h 1131782"/>
              <a:gd name="connsiteX17" fmla="*/ 128954 w 1230923"/>
              <a:gd name="connsiteY17" fmla="*/ 773723 h 1131782"/>
              <a:gd name="connsiteX18" fmla="*/ 199292 w 1230923"/>
              <a:gd name="connsiteY18" fmla="*/ 797169 h 1131782"/>
              <a:gd name="connsiteX19" fmla="*/ 269631 w 1230923"/>
              <a:gd name="connsiteY19" fmla="*/ 844061 h 1131782"/>
              <a:gd name="connsiteX20" fmla="*/ 339969 w 1230923"/>
              <a:gd name="connsiteY20" fmla="*/ 867507 h 1131782"/>
              <a:gd name="connsiteX21" fmla="*/ 375138 w 1230923"/>
              <a:gd name="connsiteY21" fmla="*/ 879230 h 1131782"/>
              <a:gd name="connsiteX22" fmla="*/ 398585 w 1230923"/>
              <a:gd name="connsiteY22" fmla="*/ 902677 h 1131782"/>
              <a:gd name="connsiteX23" fmla="*/ 445477 w 1230923"/>
              <a:gd name="connsiteY23" fmla="*/ 914400 h 1131782"/>
              <a:gd name="connsiteX24" fmla="*/ 480646 w 1230923"/>
              <a:gd name="connsiteY24" fmla="*/ 926123 h 1131782"/>
              <a:gd name="connsiteX25" fmla="*/ 550985 w 1230923"/>
              <a:gd name="connsiteY25" fmla="*/ 961292 h 1131782"/>
              <a:gd name="connsiteX26" fmla="*/ 633046 w 1230923"/>
              <a:gd name="connsiteY26" fmla="*/ 996461 h 1131782"/>
              <a:gd name="connsiteX27" fmla="*/ 668215 w 1230923"/>
              <a:gd name="connsiteY27" fmla="*/ 1019907 h 1131782"/>
              <a:gd name="connsiteX28" fmla="*/ 703385 w 1230923"/>
              <a:gd name="connsiteY28" fmla="*/ 1031630 h 1131782"/>
              <a:gd name="connsiteX29" fmla="*/ 820615 w 1230923"/>
              <a:gd name="connsiteY29" fmla="*/ 1055077 h 1131782"/>
              <a:gd name="connsiteX30" fmla="*/ 926123 w 1230923"/>
              <a:gd name="connsiteY30" fmla="*/ 1078523 h 1131782"/>
              <a:gd name="connsiteX31" fmla="*/ 1184031 w 1230923"/>
              <a:gd name="connsiteY31" fmla="*/ 1113692 h 1131782"/>
              <a:gd name="connsiteX32" fmla="*/ 1230923 w 1230923"/>
              <a:gd name="connsiteY32" fmla="*/ 1090246 h 11317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230923" h="1131782">
                <a:moveTo>
                  <a:pt x="1184031" y="105507"/>
                </a:moveTo>
                <a:cubicBezTo>
                  <a:pt x="1141046" y="89876"/>
                  <a:pt x="1099309" y="70255"/>
                  <a:pt x="1055077" y="58615"/>
                </a:cubicBezTo>
                <a:cubicBezTo>
                  <a:pt x="1024609" y="50597"/>
                  <a:pt x="992185" y="53071"/>
                  <a:pt x="961292" y="46892"/>
                </a:cubicBezTo>
                <a:cubicBezTo>
                  <a:pt x="933396" y="41313"/>
                  <a:pt x="906951" y="29843"/>
                  <a:pt x="879231" y="23446"/>
                </a:cubicBezTo>
                <a:cubicBezTo>
                  <a:pt x="856070" y="18101"/>
                  <a:pt x="832200" y="16385"/>
                  <a:pt x="808892" y="11723"/>
                </a:cubicBezTo>
                <a:cubicBezTo>
                  <a:pt x="793093" y="8563"/>
                  <a:pt x="777631" y="3908"/>
                  <a:pt x="762000" y="0"/>
                </a:cubicBezTo>
                <a:lnTo>
                  <a:pt x="140677" y="11723"/>
                </a:lnTo>
                <a:cubicBezTo>
                  <a:pt x="128328" y="12164"/>
                  <a:pt x="114246" y="14708"/>
                  <a:pt x="105508" y="23446"/>
                </a:cubicBezTo>
                <a:cubicBezTo>
                  <a:pt x="96770" y="32184"/>
                  <a:pt x="99311" y="47563"/>
                  <a:pt x="93785" y="58615"/>
                </a:cubicBezTo>
                <a:cubicBezTo>
                  <a:pt x="87484" y="71217"/>
                  <a:pt x="78154" y="82061"/>
                  <a:pt x="70338" y="93784"/>
                </a:cubicBezTo>
                <a:cubicBezTo>
                  <a:pt x="66508" y="116765"/>
                  <a:pt x="53914" y="196989"/>
                  <a:pt x="46892" y="222738"/>
                </a:cubicBezTo>
                <a:cubicBezTo>
                  <a:pt x="40389" y="246582"/>
                  <a:pt x="29440" y="269100"/>
                  <a:pt x="23446" y="293077"/>
                </a:cubicBezTo>
                <a:cubicBezTo>
                  <a:pt x="8726" y="351957"/>
                  <a:pt x="16818" y="324684"/>
                  <a:pt x="0" y="375138"/>
                </a:cubicBezTo>
                <a:cubicBezTo>
                  <a:pt x="3908" y="437661"/>
                  <a:pt x="5490" y="500373"/>
                  <a:pt x="11723" y="562707"/>
                </a:cubicBezTo>
                <a:cubicBezTo>
                  <a:pt x="13326" y="578739"/>
                  <a:pt x="16241" y="595189"/>
                  <a:pt x="23446" y="609600"/>
                </a:cubicBezTo>
                <a:cubicBezTo>
                  <a:pt x="36048" y="634804"/>
                  <a:pt x="61427" y="653205"/>
                  <a:pt x="70338" y="679938"/>
                </a:cubicBezTo>
                <a:cubicBezTo>
                  <a:pt x="90696" y="741013"/>
                  <a:pt x="68725" y="692576"/>
                  <a:pt x="105508" y="738554"/>
                </a:cubicBezTo>
                <a:cubicBezTo>
                  <a:pt x="114310" y="749556"/>
                  <a:pt x="117006" y="766256"/>
                  <a:pt x="128954" y="773723"/>
                </a:cubicBezTo>
                <a:cubicBezTo>
                  <a:pt x="149912" y="786822"/>
                  <a:pt x="178728" y="783460"/>
                  <a:pt x="199292" y="797169"/>
                </a:cubicBezTo>
                <a:cubicBezTo>
                  <a:pt x="222738" y="812800"/>
                  <a:pt x="242898" y="835150"/>
                  <a:pt x="269631" y="844061"/>
                </a:cubicBezTo>
                <a:lnTo>
                  <a:pt x="339969" y="867507"/>
                </a:lnTo>
                <a:lnTo>
                  <a:pt x="375138" y="879230"/>
                </a:lnTo>
                <a:cubicBezTo>
                  <a:pt x="382954" y="887046"/>
                  <a:pt x="388699" y="897734"/>
                  <a:pt x="398585" y="902677"/>
                </a:cubicBezTo>
                <a:cubicBezTo>
                  <a:pt x="412996" y="909882"/>
                  <a:pt x="429985" y="909974"/>
                  <a:pt x="445477" y="914400"/>
                </a:cubicBezTo>
                <a:cubicBezTo>
                  <a:pt x="457359" y="917795"/>
                  <a:pt x="469593" y="920597"/>
                  <a:pt x="480646" y="926123"/>
                </a:cubicBezTo>
                <a:cubicBezTo>
                  <a:pt x="571545" y="971573"/>
                  <a:pt x="462587" y="931827"/>
                  <a:pt x="550985" y="961292"/>
                </a:cubicBezTo>
                <a:cubicBezTo>
                  <a:pt x="639279" y="1020155"/>
                  <a:pt x="527065" y="951041"/>
                  <a:pt x="633046" y="996461"/>
                </a:cubicBezTo>
                <a:cubicBezTo>
                  <a:pt x="645996" y="1002011"/>
                  <a:pt x="655613" y="1013606"/>
                  <a:pt x="668215" y="1019907"/>
                </a:cubicBezTo>
                <a:cubicBezTo>
                  <a:pt x="679268" y="1025433"/>
                  <a:pt x="691344" y="1028851"/>
                  <a:pt x="703385" y="1031630"/>
                </a:cubicBezTo>
                <a:cubicBezTo>
                  <a:pt x="742215" y="1040591"/>
                  <a:pt x="781954" y="1045412"/>
                  <a:pt x="820615" y="1055077"/>
                </a:cubicBezTo>
                <a:cubicBezTo>
                  <a:pt x="886838" y="1071632"/>
                  <a:pt x="851709" y="1063640"/>
                  <a:pt x="926123" y="1078523"/>
                </a:cubicBezTo>
                <a:cubicBezTo>
                  <a:pt x="1048585" y="1160164"/>
                  <a:pt x="968337" y="1127173"/>
                  <a:pt x="1184031" y="1113692"/>
                </a:cubicBezTo>
                <a:cubicBezTo>
                  <a:pt x="1224443" y="1100221"/>
                  <a:pt x="1210462" y="1110707"/>
                  <a:pt x="1230923" y="1090246"/>
                </a:cubicBezTo>
              </a:path>
            </a:pathLst>
          </a:cu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8" name="Arrow: Left-Right 47">
            <a:extLst>
              <a:ext uri="{FF2B5EF4-FFF2-40B4-BE49-F238E27FC236}">
                <a16:creationId xmlns:a16="http://schemas.microsoft.com/office/drawing/2014/main" id="{0F3EB5F5-5E17-44A0-AE3D-0999375C71C1}"/>
              </a:ext>
            </a:extLst>
          </p:cNvPr>
          <p:cNvSpPr/>
          <p:nvPr/>
        </p:nvSpPr>
        <p:spPr>
          <a:xfrm rot="14904967" flipV="1">
            <a:off x="4188725" y="2573369"/>
            <a:ext cx="2626861" cy="102475"/>
          </a:xfrm>
          <a:prstGeom prst="leftRightArrow">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9" name="Freeform: Shape 48">
            <a:extLst>
              <a:ext uri="{FF2B5EF4-FFF2-40B4-BE49-F238E27FC236}">
                <a16:creationId xmlns:a16="http://schemas.microsoft.com/office/drawing/2014/main" id="{68447BDD-42FA-4131-ADC2-DC2365698C42}"/>
              </a:ext>
            </a:extLst>
          </p:cNvPr>
          <p:cNvSpPr/>
          <p:nvPr/>
        </p:nvSpPr>
        <p:spPr>
          <a:xfrm>
            <a:off x="3763108" y="2110154"/>
            <a:ext cx="82061" cy="23446"/>
          </a:xfrm>
          <a:custGeom>
            <a:avLst/>
            <a:gdLst>
              <a:gd name="connsiteX0" fmla="*/ 0 w 82061"/>
              <a:gd name="connsiteY0" fmla="*/ 0 h 23446"/>
              <a:gd name="connsiteX1" fmla="*/ 82061 w 82061"/>
              <a:gd name="connsiteY1" fmla="*/ 23446 h 23446"/>
            </a:gdLst>
            <a:ahLst/>
            <a:cxnLst>
              <a:cxn ang="0">
                <a:pos x="connsiteX0" y="connsiteY0"/>
              </a:cxn>
              <a:cxn ang="0">
                <a:pos x="connsiteX1" y="connsiteY1"/>
              </a:cxn>
            </a:cxnLst>
            <a:rect l="l" t="t" r="r" b="b"/>
            <a:pathLst>
              <a:path w="82061" h="23446">
                <a:moveTo>
                  <a:pt x="0" y="0"/>
                </a:moveTo>
                <a:cubicBezTo>
                  <a:pt x="67183" y="13437"/>
                  <a:pt x="40793" y="2812"/>
                  <a:pt x="82061" y="23446"/>
                </a:cubicBezTo>
              </a:path>
            </a:pathLst>
          </a:cu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0" name="Freeform: Shape 49">
            <a:extLst>
              <a:ext uri="{FF2B5EF4-FFF2-40B4-BE49-F238E27FC236}">
                <a16:creationId xmlns:a16="http://schemas.microsoft.com/office/drawing/2014/main" id="{7E471CA4-36B3-4E8C-8507-BBD9A78445A0}"/>
              </a:ext>
            </a:extLst>
          </p:cNvPr>
          <p:cNvSpPr/>
          <p:nvPr/>
        </p:nvSpPr>
        <p:spPr>
          <a:xfrm>
            <a:off x="3927231" y="2168769"/>
            <a:ext cx="128954" cy="58616"/>
          </a:xfrm>
          <a:custGeom>
            <a:avLst/>
            <a:gdLst>
              <a:gd name="connsiteX0" fmla="*/ 0 w 128954"/>
              <a:gd name="connsiteY0" fmla="*/ 0 h 58616"/>
              <a:gd name="connsiteX1" fmla="*/ 58615 w 128954"/>
              <a:gd name="connsiteY1" fmla="*/ 35169 h 58616"/>
              <a:gd name="connsiteX2" fmla="*/ 128954 w 128954"/>
              <a:gd name="connsiteY2" fmla="*/ 58616 h 58616"/>
            </a:gdLst>
            <a:ahLst/>
            <a:cxnLst>
              <a:cxn ang="0">
                <a:pos x="connsiteX0" y="connsiteY0"/>
              </a:cxn>
              <a:cxn ang="0">
                <a:pos x="connsiteX1" y="connsiteY1"/>
              </a:cxn>
              <a:cxn ang="0">
                <a:pos x="connsiteX2" y="connsiteY2"/>
              </a:cxn>
            </a:cxnLst>
            <a:rect l="l" t="t" r="r" b="b"/>
            <a:pathLst>
              <a:path w="128954" h="58616">
                <a:moveTo>
                  <a:pt x="0" y="0"/>
                </a:moveTo>
                <a:cubicBezTo>
                  <a:pt x="19538" y="11723"/>
                  <a:pt x="37872" y="25740"/>
                  <a:pt x="58615" y="35169"/>
                </a:cubicBezTo>
                <a:cubicBezTo>
                  <a:pt x="81114" y="45396"/>
                  <a:pt x="128954" y="58616"/>
                  <a:pt x="128954" y="58616"/>
                </a:cubicBezTo>
              </a:path>
            </a:pathLst>
          </a:cu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1" name="Freeform: Shape 50">
            <a:extLst>
              <a:ext uri="{FF2B5EF4-FFF2-40B4-BE49-F238E27FC236}">
                <a16:creationId xmlns:a16="http://schemas.microsoft.com/office/drawing/2014/main" id="{EA07AE32-6E6C-4D76-BDC4-4E28331934B6}"/>
              </a:ext>
            </a:extLst>
          </p:cNvPr>
          <p:cNvSpPr/>
          <p:nvPr/>
        </p:nvSpPr>
        <p:spPr>
          <a:xfrm>
            <a:off x="4149969" y="2250831"/>
            <a:ext cx="117231" cy="46892"/>
          </a:xfrm>
          <a:custGeom>
            <a:avLst/>
            <a:gdLst>
              <a:gd name="connsiteX0" fmla="*/ 0 w 117231"/>
              <a:gd name="connsiteY0" fmla="*/ 0 h 46892"/>
              <a:gd name="connsiteX1" fmla="*/ 93785 w 117231"/>
              <a:gd name="connsiteY1" fmla="*/ 23446 h 46892"/>
              <a:gd name="connsiteX2" fmla="*/ 117231 w 117231"/>
              <a:gd name="connsiteY2" fmla="*/ 46892 h 46892"/>
            </a:gdLst>
            <a:ahLst/>
            <a:cxnLst>
              <a:cxn ang="0">
                <a:pos x="connsiteX0" y="connsiteY0"/>
              </a:cxn>
              <a:cxn ang="0">
                <a:pos x="connsiteX1" y="connsiteY1"/>
              </a:cxn>
              <a:cxn ang="0">
                <a:pos x="connsiteX2" y="connsiteY2"/>
              </a:cxn>
            </a:cxnLst>
            <a:rect l="l" t="t" r="r" b="b"/>
            <a:pathLst>
              <a:path w="117231" h="46892">
                <a:moveTo>
                  <a:pt x="0" y="0"/>
                </a:moveTo>
                <a:cubicBezTo>
                  <a:pt x="12607" y="2521"/>
                  <a:pt x="75761" y="12631"/>
                  <a:pt x="93785" y="23446"/>
                </a:cubicBezTo>
                <a:cubicBezTo>
                  <a:pt x="103262" y="29132"/>
                  <a:pt x="109416" y="39077"/>
                  <a:pt x="117231" y="46892"/>
                </a:cubicBezTo>
              </a:path>
            </a:pathLst>
          </a:cu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2" name="Arrow: Left-Right 51">
            <a:extLst>
              <a:ext uri="{FF2B5EF4-FFF2-40B4-BE49-F238E27FC236}">
                <a16:creationId xmlns:a16="http://schemas.microsoft.com/office/drawing/2014/main" id="{4D46F666-96F5-41B1-94D0-785BF795E2A8}"/>
              </a:ext>
            </a:extLst>
          </p:cNvPr>
          <p:cNvSpPr/>
          <p:nvPr/>
        </p:nvSpPr>
        <p:spPr>
          <a:xfrm rot="18363489" flipV="1">
            <a:off x="4474343" y="4462390"/>
            <a:ext cx="1899852" cy="120302"/>
          </a:xfrm>
          <a:prstGeom prst="leftRightArrow">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4" name="Arrow: Left-Right 53">
            <a:extLst>
              <a:ext uri="{FF2B5EF4-FFF2-40B4-BE49-F238E27FC236}">
                <a16:creationId xmlns:a16="http://schemas.microsoft.com/office/drawing/2014/main" id="{52D54928-11FB-4103-92FB-46DB9EEE6C5D}"/>
              </a:ext>
            </a:extLst>
          </p:cNvPr>
          <p:cNvSpPr/>
          <p:nvPr/>
        </p:nvSpPr>
        <p:spPr>
          <a:xfrm rot="14254028">
            <a:off x="6172400" y="3920622"/>
            <a:ext cx="2005009" cy="84312"/>
          </a:xfrm>
          <a:prstGeom prst="leftRightArrow">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5" name="TextBox 54">
            <a:extLst>
              <a:ext uri="{FF2B5EF4-FFF2-40B4-BE49-F238E27FC236}">
                <a16:creationId xmlns:a16="http://schemas.microsoft.com/office/drawing/2014/main" id="{7161CEE6-3EB6-4585-9BBE-788AA607E605}"/>
              </a:ext>
            </a:extLst>
          </p:cNvPr>
          <p:cNvSpPr txBox="1"/>
          <p:nvPr/>
        </p:nvSpPr>
        <p:spPr>
          <a:xfrm>
            <a:off x="7790510" y="4639247"/>
            <a:ext cx="3996990" cy="1015663"/>
          </a:xfrm>
          <a:prstGeom prst="rect">
            <a:avLst/>
          </a:prstGeom>
          <a:noFill/>
        </p:spPr>
        <p:txBody>
          <a:bodyPr wrap="square" rtlCol="0">
            <a:spAutoFit/>
          </a:bodyPr>
          <a:lstStyle/>
          <a:p>
            <a:r>
              <a:rPr lang="en-GB" sz="2000" b="1" dirty="0">
                <a:latin typeface="Abadi" panose="020B0604020104020204" pitchFamily="34" charset="0"/>
                <a:cs typeface="Aldhabi" panose="01000000000000000000" pitchFamily="2" charset="-78"/>
              </a:rPr>
              <a:t>Step 5: </a:t>
            </a:r>
            <a:r>
              <a:rPr lang="en-GB" sz="2000" dirty="0">
                <a:latin typeface="Abadi" panose="020B0604020104020204" pitchFamily="34" charset="0"/>
                <a:cs typeface="Aldhabi" panose="01000000000000000000" pitchFamily="2" charset="-78"/>
              </a:rPr>
              <a:t>bloods returns into the left atrium, atrium contracts and pushed into the left ventricle</a:t>
            </a:r>
          </a:p>
        </p:txBody>
      </p:sp>
      <p:sp>
        <p:nvSpPr>
          <p:cNvPr id="56" name="Arrow: Down 55">
            <a:extLst>
              <a:ext uri="{FF2B5EF4-FFF2-40B4-BE49-F238E27FC236}">
                <a16:creationId xmlns:a16="http://schemas.microsoft.com/office/drawing/2014/main" id="{CDE10589-6B52-4477-BA0B-2D2D351F7FEB}"/>
              </a:ext>
            </a:extLst>
          </p:cNvPr>
          <p:cNvSpPr/>
          <p:nvPr/>
        </p:nvSpPr>
        <p:spPr>
          <a:xfrm rot="21135943">
            <a:off x="5518752" y="3004939"/>
            <a:ext cx="102977" cy="1129159"/>
          </a:xfrm>
          <a:prstGeom prst="downArrow">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7" name="Arrow: Bent 56">
            <a:extLst>
              <a:ext uri="{FF2B5EF4-FFF2-40B4-BE49-F238E27FC236}">
                <a16:creationId xmlns:a16="http://schemas.microsoft.com/office/drawing/2014/main" id="{C8636EEA-3C72-46C5-9482-07BB24AD6C87}"/>
              </a:ext>
            </a:extLst>
          </p:cNvPr>
          <p:cNvSpPr/>
          <p:nvPr/>
        </p:nvSpPr>
        <p:spPr>
          <a:xfrm rot="19209886" flipV="1">
            <a:off x="5892636" y="3981310"/>
            <a:ext cx="1021149" cy="260693"/>
          </a:xfrm>
          <a:prstGeom prst="bentArrow">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tx1"/>
              </a:solidFill>
            </a:endParaRPr>
          </a:p>
        </p:txBody>
      </p:sp>
      <p:sp>
        <p:nvSpPr>
          <p:cNvPr id="58" name="Arrow: Bent 57">
            <a:extLst>
              <a:ext uri="{FF2B5EF4-FFF2-40B4-BE49-F238E27FC236}">
                <a16:creationId xmlns:a16="http://schemas.microsoft.com/office/drawing/2014/main" id="{C437DC33-14A4-4E5D-BE50-397C596E63EC}"/>
              </a:ext>
            </a:extLst>
          </p:cNvPr>
          <p:cNvSpPr/>
          <p:nvPr/>
        </p:nvSpPr>
        <p:spPr>
          <a:xfrm rot="1697146" flipH="1" flipV="1">
            <a:off x="4212678" y="4177369"/>
            <a:ext cx="1176254" cy="229151"/>
          </a:xfrm>
          <a:prstGeom prst="bentArrow">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59" name="Arrow: Left-Right 58">
            <a:extLst>
              <a:ext uri="{FF2B5EF4-FFF2-40B4-BE49-F238E27FC236}">
                <a16:creationId xmlns:a16="http://schemas.microsoft.com/office/drawing/2014/main" id="{2A531096-638C-4CC6-8F8E-CCAC6FE7A170}"/>
              </a:ext>
            </a:extLst>
          </p:cNvPr>
          <p:cNvSpPr/>
          <p:nvPr/>
        </p:nvSpPr>
        <p:spPr>
          <a:xfrm rot="16200000">
            <a:off x="7146595" y="4215452"/>
            <a:ext cx="1068489" cy="89155"/>
          </a:xfrm>
          <a:prstGeom prst="leftRightArrow">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8" name="Lightning Bolt 27">
            <a:extLst>
              <a:ext uri="{FF2B5EF4-FFF2-40B4-BE49-F238E27FC236}">
                <a16:creationId xmlns:a16="http://schemas.microsoft.com/office/drawing/2014/main" id="{BF3F1D54-684C-4F3E-A267-4544ABCEDDF7}"/>
              </a:ext>
            </a:extLst>
          </p:cNvPr>
          <p:cNvSpPr/>
          <p:nvPr/>
        </p:nvSpPr>
        <p:spPr>
          <a:xfrm>
            <a:off x="668215" y="1476917"/>
            <a:ext cx="1559698" cy="2248867"/>
          </a:xfrm>
          <a:prstGeom prst="lightningBolt">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401526308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7377AD2C-31DA-4D40-B56C-658C62164A9A}"/>
              </a:ext>
            </a:extLst>
          </p:cNvPr>
          <p:cNvSpPr txBox="1"/>
          <p:nvPr/>
        </p:nvSpPr>
        <p:spPr>
          <a:xfrm>
            <a:off x="492369" y="328246"/>
            <a:ext cx="10562493" cy="461665"/>
          </a:xfrm>
          <a:prstGeom prst="rect">
            <a:avLst/>
          </a:prstGeom>
          <a:noFill/>
        </p:spPr>
        <p:txBody>
          <a:bodyPr wrap="square" rtlCol="0">
            <a:spAutoFit/>
          </a:bodyPr>
          <a:lstStyle/>
          <a:p>
            <a:r>
              <a:rPr lang="en-GB" sz="2400" dirty="0">
                <a:latin typeface="Abadi" panose="020B0604020104020204" pitchFamily="34" charset="0"/>
              </a:rPr>
              <a:t>Lets add valves and electricity in ……remember  …DRE - BABES!</a:t>
            </a:r>
          </a:p>
        </p:txBody>
      </p:sp>
      <p:sp>
        <p:nvSpPr>
          <p:cNvPr id="5" name="TextBox 4">
            <a:extLst>
              <a:ext uri="{FF2B5EF4-FFF2-40B4-BE49-F238E27FC236}">
                <a16:creationId xmlns:a16="http://schemas.microsoft.com/office/drawing/2014/main" id="{1BBE48A9-E73D-42F8-A5D8-F62E58E95F71}"/>
              </a:ext>
            </a:extLst>
          </p:cNvPr>
          <p:cNvSpPr txBox="1"/>
          <p:nvPr/>
        </p:nvSpPr>
        <p:spPr>
          <a:xfrm>
            <a:off x="597877" y="1828800"/>
            <a:ext cx="10081846" cy="4513385"/>
          </a:xfrm>
          <a:prstGeom prst="rect">
            <a:avLst/>
          </a:prstGeom>
          <a:noFill/>
        </p:spPr>
        <p:txBody>
          <a:bodyPr wrap="square" rtlCol="0">
            <a:spAutoFit/>
          </a:bodyPr>
          <a:lstStyle/>
          <a:p>
            <a:endParaRPr lang="en-GB" dirty="0"/>
          </a:p>
        </p:txBody>
      </p:sp>
      <p:sp>
        <p:nvSpPr>
          <p:cNvPr id="6" name="TextBox 5">
            <a:extLst>
              <a:ext uri="{FF2B5EF4-FFF2-40B4-BE49-F238E27FC236}">
                <a16:creationId xmlns:a16="http://schemas.microsoft.com/office/drawing/2014/main" id="{8A5172DA-0C7A-42CC-94B0-BD13954F36A3}"/>
              </a:ext>
            </a:extLst>
          </p:cNvPr>
          <p:cNvSpPr txBox="1"/>
          <p:nvPr/>
        </p:nvSpPr>
        <p:spPr>
          <a:xfrm>
            <a:off x="0" y="1230923"/>
            <a:ext cx="12192000" cy="5632311"/>
          </a:xfrm>
          <a:prstGeom prst="rect">
            <a:avLst/>
          </a:prstGeom>
          <a:noFill/>
        </p:spPr>
        <p:txBody>
          <a:bodyPr wrap="square" rtlCol="0">
            <a:spAutoFit/>
          </a:bodyPr>
          <a:lstStyle/>
          <a:p>
            <a:pPr algn="l"/>
            <a:r>
              <a:rPr lang="en-GB" sz="2000" dirty="0">
                <a:solidFill>
                  <a:srgbClr val="FF0000"/>
                </a:solidFill>
                <a:highlight>
                  <a:srgbClr val="00FFFF"/>
                </a:highlight>
                <a:latin typeface="Abadi" panose="020B0604020104020204" pitchFamily="34" charset="0"/>
              </a:rPr>
              <a:t>D</a:t>
            </a:r>
            <a:r>
              <a:rPr lang="en-GB" sz="2000" dirty="0">
                <a:latin typeface="Abadi" panose="020B0604020104020204" pitchFamily="34" charset="0"/>
              </a:rPr>
              <a:t>- </a:t>
            </a:r>
            <a:r>
              <a:rPr lang="en-GB" sz="2000" dirty="0">
                <a:solidFill>
                  <a:srgbClr val="00B0F0"/>
                </a:solidFill>
                <a:latin typeface="Abadi" panose="020B0604020104020204" pitchFamily="34" charset="0"/>
              </a:rPr>
              <a:t>deoxygenated blood </a:t>
            </a:r>
            <a:r>
              <a:rPr lang="en-GB" sz="2000" dirty="0">
                <a:latin typeface="Abadi" panose="020B0604020104020204" pitchFamily="34" charset="0"/>
              </a:rPr>
              <a:t>comes into the </a:t>
            </a:r>
            <a:r>
              <a:rPr lang="en-GB" sz="2000" dirty="0">
                <a:highlight>
                  <a:srgbClr val="00FFFF"/>
                </a:highlight>
                <a:latin typeface="Abadi" panose="020B0604020104020204" pitchFamily="34" charset="0"/>
              </a:rPr>
              <a:t>inferior and superior vena cava (blood vessels/ veins) </a:t>
            </a:r>
            <a:r>
              <a:rPr lang="en-GB" sz="2000" dirty="0">
                <a:latin typeface="Abadi" panose="020B0604020104020204" pitchFamily="34" charset="0"/>
              </a:rPr>
              <a:t>then into the…</a:t>
            </a:r>
          </a:p>
          <a:p>
            <a:pPr algn="l"/>
            <a:endParaRPr lang="en-GB" sz="2000" dirty="0">
              <a:latin typeface="Abadi" panose="020B0604020104020204" pitchFamily="34" charset="0"/>
            </a:endParaRPr>
          </a:p>
          <a:p>
            <a:pPr algn="l"/>
            <a:r>
              <a:rPr lang="en-GB" sz="2000" dirty="0">
                <a:solidFill>
                  <a:srgbClr val="FF0000"/>
                </a:solidFill>
                <a:highlight>
                  <a:srgbClr val="00FFFF"/>
                </a:highlight>
                <a:latin typeface="Abadi" panose="020B0604020104020204" pitchFamily="34" charset="0"/>
              </a:rPr>
              <a:t>R</a:t>
            </a:r>
            <a:r>
              <a:rPr lang="en-GB" sz="2000" dirty="0">
                <a:latin typeface="Abadi" panose="020B0604020104020204" pitchFamily="34" charset="0"/>
              </a:rPr>
              <a:t>- </a:t>
            </a:r>
            <a:r>
              <a:rPr lang="en-GB" sz="2000" dirty="0">
                <a:highlight>
                  <a:srgbClr val="00FFFF"/>
                </a:highlight>
                <a:latin typeface="Abadi" panose="020B0604020104020204" pitchFamily="34" charset="0"/>
              </a:rPr>
              <a:t>right atrium</a:t>
            </a:r>
          </a:p>
          <a:p>
            <a:pPr algn="l"/>
            <a:endParaRPr lang="en-GB" sz="2000" dirty="0">
              <a:latin typeface="Abadi" panose="020B0604020104020204" pitchFamily="34" charset="0"/>
            </a:endParaRPr>
          </a:p>
          <a:p>
            <a:pPr algn="l"/>
            <a:r>
              <a:rPr lang="en-GB" sz="2000" dirty="0">
                <a:solidFill>
                  <a:srgbClr val="FF0000"/>
                </a:solidFill>
                <a:highlight>
                  <a:srgbClr val="00FFFF"/>
                </a:highlight>
                <a:latin typeface="Abadi" panose="020B0604020104020204" pitchFamily="34" charset="0"/>
              </a:rPr>
              <a:t>E</a:t>
            </a:r>
            <a:r>
              <a:rPr lang="en-GB" sz="2000" dirty="0">
                <a:latin typeface="Abadi" panose="020B0604020104020204" pitchFamily="34" charset="0"/>
              </a:rPr>
              <a:t>- electricity signals from the </a:t>
            </a:r>
            <a:r>
              <a:rPr lang="en-GB" sz="2000" dirty="0">
                <a:highlight>
                  <a:srgbClr val="FFFF00"/>
                </a:highlight>
                <a:latin typeface="Abadi" panose="020B0604020104020204" pitchFamily="34" charset="0"/>
              </a:rPr>
              <a:t>SA node </a:t>
            </a:r>
            <a:r>
              <a:rPr lang="en-GB" sz="2000" dirty="0">
                <a:latin typeface="Abadi" panose="020B0604020104020204" pitchFamily="34" charset="0"/>
              </a:rPr>
              <a:t>is fired and contracts the atriums</a:t>
            </a:r>
          </a:p>
          <a:p>
            <a:pPr algn="l"/>
            <a:endParaRPr lang="en-GB" sz="2000" dirty="0">
              <a:latin typeface="Abadi" panose="020B0604020104020204" pitchFamily="34" charset="0"/>
            </a:endParaRPr>
          </a:p>
          <a:p>
            <a:pPr algn="l"/>
            <a:r>
              <a:rPr lang="en-GB" sz="2000" dirty="0">
                <a:solidFill>
                  <a:srgbClr val="FF0000"/>
                </a:solidFill>
                <a:latin typeface="Abadi" panose="020B0604020104020204" pitchFamily="34" charset="0"/>
              </a:rPr>
              <a:t>B</a:t>
            </a:r>
            <a:r>
              <a:rPr lang="en-GB" sz="2000" dirty="0">
                <a:latin typeface="Abadi" panose="020B0604020104020204" pitchFamily="34" charset="0"/>
              </a:rPr>
              <a:t>- blood is forced down as the </a:t>
            </a:r>
            <a:r>
              <a:rPr lang="en-GB" sz="2000" i="1" u="sng" dirty="0">
                <a:solidFill>
                  <a:srgbClr val="7030A0"/>
                </a:solidFill>
                <a:latin typeface="Abadi" panose="020B0604020104020204" pitchFamily="34" charset="0"/>
              </a:rPr>
              <a:t>tricuspid valve </a:t>
            </a:r>
            <a:r>
              <a:rPr lang="en-GB" sz="2000" dirty="0">
                <a:latin typeface="Abadi" panose="020B0604020104020204" pitchFamily="34" charset="0"/>
              </a:rPr>
              <a:t>opens into the </a:t>
            </a:r>
            <a:r>
              <a:rPr lang="en-GB" sz="2000" dirty="0">
                <a:highlight>
                  <a:srgbClr val="00FFFF"/>
                </a:highlight>
                <a:latin typeface="Abadi" panose="020B0604020104020204" pitchFamily="34" charset="0"/>
              </a:rPr>
              <a:t>rights ventricle</a:t>
            </a:r>
          </a:p>
          <a:p>
            <a:pPr algn="l"/>
            <a:endParaRPr lang="en-GB" sz="2000" dirty="0">
              <a:latin typeface="Abadi" panose="020B0604020104020204" pitchFamily="34" charset="0"/>
            </a:endParaRPr>
          </a:p>
          <a:p>
            <a:pPr algn="l"/>
            <a:r>
              <a:rPr lang="en-GB" sz="2000" dirty="0">
                <a:solidFill>
                  <a:srgbClr val="FF0000"/>
                </a:solidFill>
                <a:latin typeface="Abadi" panose="020B0604020104020204" pitchFamily="34" charset="0"/>
              </a:rPr>
              <a:t>A</a:t>
            </a:r>
            <a:r>
              <a:rPr lang="en-GB" sz="2000" dirty="0">
                <a:latin typeface="Abadi" panose="020B0604020104020204" pitchFamily="34" charset="0"/>
              </a:rPr>
              <a:t>- </a:t>
            </a:r>
            <a:r>
              <a:rPr lang="en-GB" sz="2000" dirty="0">
                <a:highlight>
                  <a:srgbClr val="FFFF00"/>
                </a:highlight>
                <a:latin typeface="Abadi" panose="020B0604020104020204" pitchFamily="34" charset="0"/>
              </a:rPr>
              <a:t>AV nodes </a:t>
            </a:r>
            <a:r>
              <a:rPr lang="en-GB" sz="2000" dirty="0">
                <a:latin typeface="Abadi" panose="020B0604020104020204" pitchFamily="34" charset="0"/>
              </a:rPr>
              <a:t>spreads through the </a:t>
            </a:r>
            <a:r>
              <a:rPr lang="en-GB" sz="2000" dirty="0">
                <a:highlight>
                  <a:srgbClr val="FFFF00"/>
                </a:highlight>
                <a:latin typeface="Abadi" panose="020B0604020104020204" pitchFamily="34" charset="0"/>
              </a:rPr>
              <a:t>bundles</a:t>
            </a:r>
            <a:r>
              <a:rPr lang="en-GB" sz="2000" dirty="0">
                <a:latin typeface="Abadi" panose="020B0604020104020204" pitchFamily="34" charset="0"/>
              </a:rPr>
              <a:t> between both ventricles and then travels down and around the muscular walls- causing the muscular walls to contract</a:t>
            </a:r>
          </a:p>
          <a:p>
            <a:pPr algn="l"/>
            <a:endParaRPr lang="en-GB" sz="2000" dirty="0">
              <a:latin typeface="Abadi" panose="020B0604020104020204" pitchFamily="34" charset="0"/>
            </a:endParaRPr>
          </a:p>
          <a:p>
            <a:pPr algn="l"/>
            <a:r>
              <a:rPr lang="en-GB" sz="2000" dirty="0">
                <a:solidFill>
                  <a:srgbClr val="FF0000"/>
                </a:solidFill>
                <a:latin typeface="Abadi" panose="020B0604020104020204" pitchFamily="34" charset="0"/>
              </a:rPr>
              <a:t>B</a:t>
            </a:r>
            <a:r>
              <a:rPr lang="en-GB" sz="2000" dirty="0">
                <a:latin typeface="Abadi" panose="020B0604020104020204" pitchFamily="34" charset="0"/>
              </a:rPr>
              <a:t>- blood is forced up through the </a:t>
            </a:r>
            <a:r>
              <a:rPr lang="en-GB" sz="2000" i="1" u="sng" dirty="0">
                <a:solidFill>
                  <a:srgbClr val="7030A0"/>
                </a:solidFill>
                <a:latin typeface="Abadi" panose="020B0604020104020204" pitchFamily="34" charset="0"/>
              </a:rPr>
              <a:t>pulmonary valve </a:t>
            </a:r>
            <a:r>
              <a:rPr lang="en-GB" sz="2000" dirty="0">
                <a:solidFill>
                  <a:srgbClr val="FF0000"/>
                </a:solidFill>
                <a:latin typeface="Abadi" panose="020B0604020104020204" pitchFamily="34" charset="0"/>
              </a:rPr>
              <a:t>through the pulmonary artery</a:t>
            </a:r>
          </a:p>
          <a:p>
            <a:pPr algn="l"/>
            <a:endParaRPr lang="en-GB" sz="2000" dirty="0">
              <a:latin typeface="Abadi" panose="020B0604020104020204" pitchFamily="34" charset="0"/>
            </a:endParaRPr>
          </a:p>
          <a:p>
            <a:pPr algn="l"/>
            <a:r>
              <a:rPr lang="en-GB" sz="2000" dirty="0">
                <a:solidFill>
                  <a:srgbClr val="FF0000"/>
                </a:solidFill>
                <a:latin typeface="Abadi" panose="020B0604020104020204" pitchFamily="34" charset="0"/>
              </a:rPr>
              <a:t>E</a:t>
            </a:r>
            <a:r>
              <a:rPr lang="en-GB" sz="2000" dirty="0">
                <a:latin typeface="Abadi" panose="020B0604020104020204" pitchFamily="34" charset="0"/>
              </a:rPr>
              <a:t>- </a:t>
            </a:r>
            <a:r>
              <a:rPr lang="en-GB" sz="2000" i="1" u="sng" dirty="0">
                <a:latin typeface="Abadi" panose="020B0604020104020204" pitchFamily="34" charset="0"/>
              </a:rPr>
              <a:t>exchange of gases takes place in the lungs </a:t>
            </a:r>
            <a:r>
              <a:rPr lang="en-GB" sz="2000" dirty="0">
                <a:latin typeface="Abadi" panose="020B0604020104020204" pitchFamily="34" charset="0"/>
              </a:rPr>
              <a:t>and returns as </a:t>
            </a:r>
            <a:r>
              <a:rPr lang="en-GB" sz="2000" dirty="0">
                <a:solidFill>
                  <a:srgbClr val="C00000"/>
                </a:solidFill>
                <a:latin typeface="Abadi" panose="020B0604020104020204" pitchFamily="34" charset="0"/>
              </a:rPr>
              <a:t>oxygenated blood </a:t>
            </a:r>
            <a:r>
              <a:rPr lang="en-GB" sz="2000" dirty="0">
                <a:latin typeface="Abadi" panose="020B0604020104020204" pitchFamily="34" charset="0"/>
              </a:rPr>
              <a:t>through </a:t>
            </a:r>
            <a:r>
              <a:rPr lang="en-GB" sz="2000" dirty="0">
                <a:highlight>
                  <a:srgbClr val="FF0000"/>
                </a:highlight>
                <a:latin typeface="Abadi" panose="020B0604020104020204" pitchFamily="34" charset="0"/>
              </a:rPr>
              <a:t>the pulmonary vein </a:t>
            </a:r>
            <a:r>
              <a:rPr lang="en-GB" sz="2000" dirty="0">
                <a:latin typeface="Abadi" panose="020B0604020104020204" pitchFamily="34" charset="0"/>
              </a:rPr>
              <a:t>through the </a:t>
            </a:r>
            <a:r>
              <a:rPr lang="en-GB" sz="2000" i="1" u="sng" dirty="0">
                <a:solidFill>
                  <a:srgbClr val="7030A0"/>
                </a:solidFill>
                <a:latin typeface="Abadi" panose="020B0604020104020204" pitchFamily="34" charset="0"/>
              </a:rPr>
              <a:t>mitral valve  </a:t>
            </a:r>
            <a:r>
              <a:rPr lang="en-GB" sz="2000" dirty="0">
                <a:latin typeface="Abadi" panose="020B0604020104020204" pitchFamily="34" charset="0"/>
              </a:rPr>
              <a:t>into the </a:t>
            </a:r>
            <a:r>
              <a:rPr lang="en-GB" sz="2000" dirty="0">
                <a:highlight>
                  <a:srgbClr val="00FF00"/>
                </a:highlight>
                <a:latin typeface="Abadi" panose="020B0604020104020204" pitchFamily="34" charset="0"/>
              </a:rPr>
              <a:t>left atrium</a:t>
            </a:r>
          </a:p>
          <a:p>
            <a:pPr algn="l"/>
            <a:endParaRPr lang="en-GB" sz="2000" dirty="0">
              <a:latin typeface="Abadi" panose="020B0604020104020204" pitchFamily="34" charset="0"/>
            </a:endParaRPr>
          </a:p>
          <a:p>
            <a:pPr algn="l"/>
            <a:r>
              <a:rPr lang="en-GB" sz="2000" dirty="0">
                <a:solidFill>
                  <a:srgbClr val="FF0000"/>
                </a:solidFill>
                <a:latin typeface="Abadi" panose="020B0604020104020204" pitchFamily="34" charset="0"/>
              </a:rPr>
              <a:t>S</a:t>
            </a:r>
            <a:r>
              <a:rPr lang="en-GB" sz="2000" dirty="0">
                <a:latin typeface="Abadi" panose="020B0604020104020204" pitchFamily="34" charset="0"/>
              </a:rPr>
              <a:t>- signals contract the </a:t>
            </a:r>
            <a:r>
              <a:rPr lang="en-GB" sz="2000" dirty="0">
                <a:highlight>
                  <a:srgbClr val="00FF00"/>
                </a:highlight>
                <a:latin typeface="Abadi" panose="020B0604020104020204" pitchFamily="34" charset="0"/>
              </a:rPr>
              <a:t>left atrium</a:t>
            </a:r>
            <a:r>
              <a:rPr lang="en-GB" sz="2000" dirty="0">
                <a:latin typeface="Abadi" panose="020B0604020104020204" pitchFamily="34" charset="0"/>
              </a:rPr>
              <a:t>, push the blood through in to the </a:t>
            </a:r>
            <a:r>
              <a:rPr lang="en-GB" sz="2000" dirty="0">
                <a:highlight>
                  <a:srgbClr val="00FF00"/>
                </a:highlight>
                <a:latin typeface="Abadi" panose="020B0604020104020204" pitchFamily="34" charset="0"/>
              </a:rPr>
              <a:t>left ventricle</a:t>
            </a:r>
            <a:r>
              <a:rPr lang="en-GB" sz="2000" dirty="0">
                <a:latin typeface="Abadi" panose="020B0604020104020204" pitchFamily="34" charset="0"/>
              </a:rPr>
              <a:t>….</a:t>
            </a:r>
            <a:r>
              <a:rPr lang="en-GB" sz="2000" dirty="0">
                <a:highlight>
                  <a:srgbClr val="FFFF00"/>
                </a:highlight>
                <a:latin typeface="Abadi" panose="020B0604020104020204" pitchFamily="34" charset="0"/>
              </a:rPr>
              <a:t>bundles</a:t>
            </a:r>
            <a:r>
              <a:rPr lang="en-GB" sz="2000" dirty="0">
                <a:latin typeface="Abadi" panose="020B0604020104020204" pitchFamily="34" charset="0"/>
              </a:rPr>
              <a:t> cause ventricles to contract pushing blood up through the </a:t>
            </a:r>
            <a:r>
              <a:rPr lang="en-GB" sz="2000" i="1" u="sng" dirty="0">
                <a:solidFill>
                  <a:srgbClr val="7030A0"/>
                </a:solidFill>
                <a:latin typeface="Abadi" panose="020B0604020104020204" pitchFamily="34" charset="0"/>
              </a:rPr>
              <a:t>aortic valve </a:t>
            </a:r>
            <a:r>
              <a:rPr lang="en-GB" sz="2000" dirty="0">
                <a:latin typeface="Abadi" panose="020B0604020104020204" pitchFamily="34" charset="0"/>
              </a:rPr>
              <a:t>through the</a:t>
            </a:r>
            <a:r>
              <a:rPr lang="en-GB" sz="2000" dirty="0">
                <a:highlight>
                  <a:srgbClr val="FF0000"/>
                </a:highlight>
                <a:latin typeface="Abadi" panose="020B0604020104020204" pitchFamily="34" charset="0"/>
              </a:rPr>
              <a:t> aorta – </a:t>
            </a:r>
            <a:r>
              <a:rPr lang="en-GB" sz="2000" dirty="0">
                <a:latin typeface="Abadi" panose="020B0604020104020204" pitchFamily="34" charset="0"/>
              </a:rPr>
              <a:t>to the rest of the body </a:t>
            </a:r>
          </a:p>
        </p:txBody>
      </p:sp>
    </p:spTree>
    <p:extLst>
      <p:ext uri="{BB962C8B-B14F-4D97-AF65-F5344CB8AC3E}">
        <p14:creationId xmlns:p14="http://schemas.microsoft.com/office/powerpoint/2010/main" val="46822045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95077AD9-766E-1FDB-C543-84E433A98028}"/>
              </a:ext>
            </a:extLst>
          </p:cNvPr>
          <p:cNvSpPr txBox="1"/>
          <p:nvPr/>
        </p:nvSpPr>
        <p:spPr>
          <a:xfrm>
            <a:off x="3083169" y="11193943"/>
            <a:ext cx="6635261" cy="646331"/>
          </a:xfrm>
          <a:prstGeom prst="rect">
            <a:avLst/>
          </a:prstGeom>
          <a:noFill/>
        </p:spPr>
        <p:txBody>
          <a:bodyPr wrap="square" rtlCol="0">
            <a:spAutoFit/>
          </a:bodyPr>
          <a:lstStyle/>
          <a:p>
            <a:pPr algn="l"/>
            <a:r>
              <a:rPr lang="en-GB" dirty="0"/>
              <a:t> </a:t>
            </a:r>
          </a:p>
          <a:p>
            <a:pPr algn="l"/>
            <a:endParaRPr lang="en-GB" dirty="0"/>
          </a:p>
        </p:txBody>
      </p:sp>
      <p:sp>
        <p:nvSpPr>
          <p:cNvPr id="2" name="Rectangle 1">
            <a:extLst>
              <a:ext uri="{FF2B5EF4-FFF2-40B4-BE49-F238E27FC236}">
                <a16:creationId xmlns:a16="http://schemas.microsoft.com/office/drawing/2014/main" id="{B00FA66B-8C43-5FC3-A867-F540A9F2D3EF}"/>
              </a:ext>
            </a:extLst>
          </p:cNvPr>
          <p:cNvSpPr>
            <a:spLocks noChangeArrowheads="1"/>
          </p:cNvSpPr>
          <p:nvPr/>
        </p:nvSpPr>
        <p:spPr bwMode="auto">
          <a:xfrm>
            <a:off x="996461" y="3598491"/>
            <a:ext cx="9628854" cy="180044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152352" rIns="91440" bIns="45720" numCol="1" anchor="ctr" anchorCtr="0" compatLnSpc="1">
            <a:prstTxWarp prst="textNoShape">
              <a:avLst/>
            </a:prstTxWarp>
            <a:spAutoFit/>
          </a:bodyPr>
          <a:lstStyle/>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6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Boore</a:t>
            </a:r>
            <a:r>
              <a:rPr kumimoji="0" lang="en-US" altLang="en-US" sz="16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J. Cook, N. Shepard, A., 2016. </a:t>
            </a:r>
            <a:r>
              <a:rPr kumimoji="0" lang="en-US" altLang="en-US" sz="16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Essentials of Anatomy and Physiology for nursing practice. </a:t>
            </a:r>
            <a:r>
              <a:rPr kumimoji="0" lang="en-US" altLang="en-US" sz="16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London: SAGE</a:t>
            </a: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t>
            </a:r>
          </a:p>
          <a:p>
            <a:pPr marL="171450" marR="0" lvl="0" indent="-1714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endParaRPr lang="en-US" altLang="en-US" sz="1100" dirty="0">
              <a:latin typeface="Calibri" panose="020F0502020204030204" pitchFamily="34" charset="0"/>
              <a:cs typeface="Times New Roman" panose="02020603050405020304" pitchFamily="18" charset="0"/>
            </a:endParaRPr>
          </a:p>
          <a:p>
            <a:pPr marL="285750" indent="-285750" eaLnBrk="0" fontAlgn="base" hangingPunct="0">
              <a:spcBef>
                <a:spcPct val="0"/>
              </a:spcBef>
              <a:spcAft>
                <a:spcPct val="0"/>
              </a:spcAft>
              <a:buFont typeface="Arial" panose="020B0604020202020204" pitchFamily="34" charset="0"/>
              <a:buChar char="•"/>
            </a:pPr>
            <a:r>
              <a:rPr lang="en-US" sz="1600" dirty="0">
                <a:effectLst/>
                <a:latin typeface="Calibri" panose="020F0502020204030204" pitchFamily="34" charset="0"/>
                <a:ea typeface="Calibri" panose="020F0502020204030204" pitchFamily="34" charset="0"/>
                <a:cs typeface="Calibri" panose="020F0502020204030204" pitchFamily="34" charset="0"/>
              </a:rPr>
              <a:t>National Health Service. (NHS), 2020. </a:t>
            </a:r>
            <a:r>
              <a:rPr lang="en-US" sz="1600" i="1" dirty="0">
                <a:effectLst/>
                <a:latin typeface="Calibri" panose="020F0502020204030204" pitchFamily="34" charset="0"/>
                <a:ea typeface="Calibri" panose="020F0502020204030204" pitchFamily="34" charset="0"/>
                <a:cs typeface="Calibri" panose="020F0502020204030204" pitchFamily="34" charset="0"/>
              </a:rPr>
              <a:t>Symptoms- coronary heart disease. </a:t>
            </a:r>
            <a:r>
              <a:rPr lang="en-US" sz="1600" dirty="0">
                <a:effectLst/>
                <a:latin typeface="Calibri" panose="020F0502020204030204" pitchFamily="34" charset="0"/>
                <a:ea typeface="Calibri" panose="020F0502020204030204" pitchFamily="34" charset="0"/>
                <a:cs typeface="Calibri" panose="020F0502020204030204" pitchFamily="34" charset="0"/>
              </a:rPr>
              <a:t>[Online] </a:t>
            </a:r>
            <a:br>
              <a:rPr lang="en-US" sz="1600" dirty="0">
                <a:effectLst/>
                <a:latin typeface="Calibri" panose="020F0502020204030204" pitchFamily="34" charset="0"/>
                <a:ea typeface="Calibri" panose="020F0502020204030204" pitchFamily="34" charset="0"/>
                <a:cs typeface="Calibri" panose="020F0502020204030204" pitchFamily="34" charset="0"/>
              </a:rPr>
            </a:br>
            <a:r>
              <a:rPr lang="en-US" sz="1600" dirty="0">
                <a:effectLst/>
                <a:latin typeface="Calibri" panose="020F0502020204030204" pitchFamily="34" charset="0"/>
                <a:ea typeface="Calibri" panose="020F0502020204030204" pitchFamily="34" charset="0"/>
                <a:cs typeface="Calibri" panose="020F0502020204030204" pitchFamily="34" charset="0"/>
              </a:rPr>
              <a:t>Available at: </a:t>
            </a:r>
            <a:r>
              <a:rPr lang="en-US" sz="1600" u="sng" dirty="0">
                <a:effectLst/>
                <a:latin typeface="Calibri" panose="020F0502020204030204" pitchFamily="34" charset="0"/>
                <a:ea typeface="Calibri" panose="020F0502020204030204" pitchFamily="34" charset="0"/>
                <a:cs typeface="Calibri" panose="020F0502020204030204" pitchFamily="34" charset="0"/>
              </a:rPr>
              <a:t>https://www.nhs.uk/conditions/coronary-heart-disease/symptoms/</a:t>
            </a:r>
            <a:br>
              <a:rPr lang="en-US" sz="1600" dirty="0">
                <a:effectLst/>
                <a:latin typeface="Calibri" panose="020F0502020204030204" pitchFamily="34" charset="0"/>
                <a:ea typeface="Calibri" panose="020F0502020204030204" pitchFamily="34" charset="0"/>
                <a:cs typeface="Calibri" panose="020F0502020204030204" pitchFamily="34" charset="0"/>
              </a:rPr>
            </a:br>
            <a:r>
              <a:rPr lang="en-US" sz="1600" dirty="0">
                <a:effectLst/>
                <a:latin typeface="Calibri" panose="020F0502020204030204" pitchFamily="34" charset="0"/>
                <a:ea typeface="Calibri" panose="020F0502020204030204" pitchFamily="34" charset="0"/>
                <a:cs typeface="Calibri" panose="020F0502020204030204" pitchFamily="34" charset="0"/>
              </a:rPr>
              <a:t>[Accessed 23rd September 2022].</a:t>
            </a:r>
            <a:endParaRPr lang="en-GB" sz="1600" dirty="0">
              <a:effectLst/>
              <a:latin typeface="Calibri" panose="020F0502020204030204" pitchFamily="34" charset="0"/>
              <a:ea typeface="Calibri" panose="020F0502020204030204" pitchFamily="34" charset="0"/>
              <a:cs typeface="Calibri" panose="020F050202020403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1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800" b="0" i="0" u="none" strike="noStrike" cap="none" normalizeH="0" baseline="0" dirty="0">
              <a:ln>
                <a:noFill/>
              </a:ln>
              <a:solidFill>
                <a:schemeClr val="tx1"/>
              </a:solidFill>
              <a:effectLst/>
              <a:latin typeface="Arial" panose="020B0604020202020204" pitchFamily="34" charset="0"/>
            </a:endParaRPr>
          </a:p>
        </p:txBody>
      </p:sp>
      <p:sp>
        <p:nvSpPr>
          <p:cNvPr id="6" name="TextBox 5">
            <a:extLst>
              <a:ext uri="{FF2B5EF4-FFF2-40B4-BE49-F238E27FC236}">
                <a16:creationId xmlns:a16="http://schemas.microsoft.com/office/drawing/2014/main" id="{C4E84EA0-3404-6200-6643-1EBFF905E68C}"/>
              </a:ext>
            </a:extLst>
          </p:cNvPr>
          <p:cNvSpPr txBox="1"/>
          <p:nvPr/>
        </p:nvSpPr>
        <p:spPr>
          <a:xfrm>
            <a:off x="1301262" y="2404408"/>
            <a:ext cx="4794738" cy="400110"/>
          </a:xfrm>
          <a:prstGeom prst="rect">
            <a:avLst/>
          </a:prstGeom>
          <a:noFill/>
        </p:spPr>
        <p:txBody>
          <a:bodyPr wrap="square" rtlCol="0">
            <a:spAutoFit/>
          </a:bodyPr>
          <a:lstStyle/>
          <a:p>
            <a:pPr algn="l"/>
            <a:r>
              <a:rPr lang="en-GB" sz="2000" dirty="0">
                <a:latin typeface="Arial" panose="020B0604020202020204" pitchFamily="34" charset="0"/>
                <a:cs typeface="Arial" panose="020B0604020202020204" pitchFamily="34" charset="0"/>
              </a:rPr>
              <a:t>Further reading you may find useful- </a:t>
            </a:r>
          </a:p>
        </p:txBody>
      </p:sp>
    </p:spTree>
    <p:extLst>
      <p:ext uri="{BB962C8B-B14F-4D97-AF65-F5344CB8AC3E}">
        <p14:creationId xmlns:p14="http://schemas.microsoft.com/office/powerpoint/2010/main" val="125393478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D8A770-0D43-CF26-2F5F-C46FC113FECA}"/>
              </a:ext>
            </a:extLst>
          </p:cNvPr>
          <p:cNvSpPr>
            <a:spLocks noGrp="1"/>
          </p:cNvSpPr>
          <p:nvPr>
            <p:ph type="title"/>
          </p:nvPr>
        </p:nvSpPr>
        <p:spPr>
          <a:xfrm>
            <a:off x="887798" y="864932"/>
            <a:ext cx="4166773" cy="1645920"/>
          </a:xfrm>
        </p:spPr>
        <p:txBody>
          <a:bodyPr vert="horz" lIns="274320" tIns="182880" rIns="274320" bIns="182880" rtlCol="0" anchor="ctr" anchorCtr="1">
            <a:normAutofit/>
          </a:bodyPr>
          <a:lstStyle/>
          <a:p>
            <a:r>
              <a:rPr lang="en-US"/>
              <a:t>Did you know!</a:t>
            </a:r>
          </a:p>
        </p:txBody>
      </p:sp>
      <p:sp>
        <p:nvSpPr>
          <p:cNvPr id="3" name="Content Placeholder 2">
            <a:extLst>
              <a:ext uri="{FF2B5EF4-FFF2-40B4-BE49-F238E27FC236}">
                <a16:creationId xmlns:a16="http://schemas.microsoft.com/office/drawing/2014/main" id="{1B8426C5-6BB4-DA2D-9A1F-D4FCE6259E35}"/>
              </a:ext>
            </a:extLst>
          </p:cNvPr>
          <p:cNvSpPr>
            <a:spLocks noGrp="1"/>
          </p:cNvSpPr>
          <p:nvPr>
            <p:ph idx="1"/>
          </p:nvPr>
        </p:nvSpPr>
        <p:spPr>
          <a:xfrm>
            <a:off x="138545" y="3465513"/>
            <a:ext cx="4916026" cy="2126925"/>
          </a:xfrm>
        </p:spPr>
        <p:txBody>
          <a:bodyPr vert="horz" lIns="91440" tIns="45720" rIns="91440" bIns="45720" rtlCol="0">
            <a:normAutofit/>
          </a:bodyPr>
          <a:lstStyle/>
          <a:p>
            <a:pPr marL="0" indent="0" algn="ctr">
              <a:buNone/>
            </a:pPr>
            <a:r>
              <a:rPr lang="en-US" sz="2800" dirty="0">
                <a:solidFill>
                  <a:srgbClr val="002060"/>
                </a:solidFill>
              </a:rPr>
              <a:t>In turns, take a piece of folded paper and read your fact out loud to the group…tell us what you know! </a:t>
            </a:r>
          </a:p>
        </p:txBody>
      </p:sp>
      <p:pic>
        <p:nvPicPr>
          <p:cNvPr id="5" name="Picture 4" descr="A picture containing logo&#10;&#10;Description automatically generated">
            <a:extLst>
              <a:ext uri="{FF2B5EF4-FFF2-40B4-BE49-F238E27FC236}">
                <a16:creationId xmlns:a16="http://schemas.microsoft.com/office/drawing/2014/main" id="{D6CB73CB-54D4-1106-A6CF-BAC1792B45F1}"/>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r="532" b="1"/>
          <a:stretch/>
        </p:blipFill>
        <p:spPr>
          <a:xfrm>
            <a:off x="6011403" y="1138496"/>
            <a:ext cx="5548311" cy="5047992"/>
          </a:xfrm>
          <a:prstGeom prst="rect">
            <a:avLst/>
          </a:prstGeom>
        </p:spPr>
      </p:pic>
    </p:spTree>
    <p:extLst>
      <p:ext uri="{BB962C8B-B14F-4D97-AF65-F5344CB8AC3E}">
        <p14:creationId xmlns:p14="http://schemas.microsoft.com/office/powerpoint/2010/main" val="54151475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28E315-1253-E17A-2506-F0E2B409B5CE}"/>
              </a:ext>
            </a:extLst>
          </p:cNvPr>
          <p:cNvSpPr>
            <a:spLocks noGrp="1"/>
          </p:cNvSpPr>
          <p:nvPr>
            <p:ph type="title"/>
          </p:nvPr>
        </p:nvSpPr>
        <p:spPr/>
        <p:txBody>
          <a:bodyPr/>
          <a:lstStyle/>
          <a:p>
            <a:r>
              <a:rPr lang="en-GB" dirty="0"/>
              <a:t>Did you know! </a:t>
            </a:r>
          </a:p>
        </p:txBody>
      </p:sp>
      <p:sp>
        <p:nvSpPr>
          <p:cNvPr id="3" name="Content Placeholder 2">
            <a:extLst>
              <a:ext uri="{FF2B5EF4-FFF2-40B4-BE49-F238E27FC236}">
                <a16:creationId xmlns:a16="http://schemas.microsoft.com/office/drawing/2014/main" id="{1BACEE99-AF0D-A7FA-0BEB-2E1FB8CF516E}"/>
              </a:ext>
            </a:extLst>
          </p:cNvPr>
          <p:cNvSpPr>
            <a:spLocks noGrp="1"/>
          </p:cNvSpPr>
          <p:nvPr>
            <p:ph idx="1"/>
          </p:nvPr>
        </p:nvSpPr>
        <p:spPr>
          <a:xfrm>
            <a:off x="838200" y="1929384"/>
            <a:ext cx="10515600" cy="4928616"/>
          </a:xfrm>
        </p:spPr>
        <p:txBody>
          <a:bodyPr>
            <a:normAutofit/>
          </a:bodyPr>
          <a:lstStyle/>
          <a:p>
            <a:r>
              <a:rPr lang="en-GB" sz="1400" dirty="0">
                <a:latin typeface="Arial Nova Light" panose="020B0304020202020204" pitchFamily="34" charset="0"/>
              </a:rPr>
              <a:t>The heart is the fifth biggest organ in your body, lungs is 4</a:t>
            </a:r>
            <a:r>
              <a:rPr lang="en-GB" sz="1400" baseline="30000" dirty="0">
                <a:latin typeface="Arial Nova Light" panose="020B0304020202020204" pitchFamily="34" charset="0"/>
              </a:rPr>
              <a:t>th</a:t>
            </a:r>
            <a:r>
              <a:rPr lang="en-GB" sz="1400" dirty="0">
                <a:latin typeface="Arial Nova Light" panose="020B0304020202020204" pitchFamily="34" charset="0"/>
              </a:rPr>
              <a:t>, brain is 3, liver is 2, skin is 1</a:t>
            </a:r>
          </a:p>
          <a:p>
            <a:r>
              <a:rPr lang="en-GB" sz="1400" dirty="0">
                <a:latin typeface="Arial Nova Light" panose="020B0304020202020204" pitchFamily="34" charset="0"/>
              </a:rPr>
              <a:t>Every single </a:t>
            </a:r>
            <a:r>
              <a:rPr lang="en-GB" sz="1400" dirty="0" err="1">
                <a:latin typeface="Arial Nova Light" panose="020B0304020202020204" pitchFamily="34" charset="0"/>
              </a:rPr>
              <a:t>milimetre</a:t>
            </a:r>
            <a:r>
              <a:rPr lang="en-GB" sz="1400" dirty="0">
                <a:latin typeface="Arial Nova Light" panose="020B0304020202020204" pitchFamily="34" charset="0"/>
              </a:rPr>
              <a:t> of your body requires blood, apart from the cornea (layer on the outside of the eye)</a:t>
            </a:r>
          </a:p>
          <a:p>
            <a:r>
              <a:rPr lang="en-GB" sz="1400" dirty="0">
                <a:latin typeface="Arial Nova Light" panose="020B0304020202020204" pitchFamily="34" charset="0"/>
              </a:rPr>
              <a:t>If you took all the veins in your body and laid them out </a:t>
            </a:r>
            <a:r>
              <a:rPr lang="en-GB" sz="1400" dirty="0" err="1">
                <a:latin typeface="Arial Nova Light" panose="020B0304020202020204" pitchFamily="34" charset="0"/>
              </a:rPr>
              <a:t>thry</a:t>
            </a:r>
            <a:r>
              <a:rPr lang="en-GB" sz="1400" dirty="0">
                <a:latin typeface="Arial Nova Light" panose="020B0304020202020204" pitchFamily="34" charset="0"/>
              </a:rPr>
              <a:t> would stretch around the world about three times!</a:t>
            </a:r>
          </a:p>
          <a:p>
            <a:r>
              <a:rPr lang="en-GB" sz="1400" dirty="0">
                <a:latin typeface="Arial Nova Light" panose="020B0304020202020204" pitchFamily="34" charset="0"/>
              </a:rPr>
              <a:t>You are hearing your heart contracting when you here it beating, your body sends signals to your heart to tell it how slow or fast to go, sat still= beating roughly 80 times per minute, more energetic=then muscles need more oxygen, so pumps faster. Try taking your pulse.</a:t>
            </a:r>
          </a:p>
          <a:p>
            <a:r>
              <a:rPr lang="en-GB" sz="1400" dirty="0">
                <a:latin typeface="Arial Nova Light" panose="020B0304020202020204" pitchFamily="34" charset="0"/>
              </a:rPr>
              <a:t>Each pulse is a eat of the heart, the easiest place to take your pulse is the wrist (the radial artery) set a timer for 60 seconds and count how many times your heart beats.</a:t>
            </a:r>
          </a:p>
          <a:p>
            <a:r>
              <a:rPr lang="en-GB" sz="1400" dirty="0">
                <a:latin typeface="Arial Nova Light" panose="020B0304020202020204" pitchFamily="34" charset="0"/>
              </a:rPr>
              <a:t>Healthy eating prevents arteries clogging up with fat, if this happens it is harder for blood to get through= harder for oxygen to get through! This is called cardiovascular disease</a:t>
            </a:r>
          </a:p>
          <a:p>
            <a:r>
              <a:rPr lang="en-GB" sz="1400" dirty="0">
                <a:latin typeface="Arial Nova Light" panose="020B0304020202020204" pitchFamily="34" charset="0"/>
              </a:rPr>
              <a:t>Your heart has its own oxygen supply through blood vessels called coronary arteries- these spider around the heart like a spider! A heart attack is what happens if the coronary arteries get blocked, reducing oxygen levels supplying the heart.</a:t>
            </a:r>
          </a:p>
          <a:p>
            <a:r>
              <a:rPr lang="en-GB" sz="1400" dirty="0">
                <a:latin typeface="Arial Nova Light" panose="020B0304020202020204" pitchFamily="34" charset="0"/>
              </a:rPr>
              <a:t>Symptoms of a heart attack include feeling like the chest is being crushed, pain in the jaw, arm or abdomen.</a:t>
            </a:r>
          </a:p>
          <a:p>
            <a:r>
              <a:rPr lang="en-GB" sz="1400" dirty="0">
                <a:latin typeface="Arial Nova Light" panose="020B0304020202020204" pitchFamily="34" charset="0"/>
              </a:rPr>
              <a:t>The heart pumps over 7000 litres of blood each day- enough to fill 90 baths!</a:t>
            </a:r>
          </a:p>
        </p:txBody>
      </p:sp>
    </p:spTree>
    <p:extLst>
      <p:ext uri="{BB962C8B-B14F-4D97-AF65-F5344CB8AC3E}">
        <p14:creationId xmlns:p14="http://schemas.microsoft.com/office/powerpoint/2010/main" val="327528356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3DCF0CF-4D3C-1FDC-EF3F-0A2D20E99513}"/>
              </a:ext>
            </a:extLst>
          </p:cNvPr>
          <p:cNvSpPr>
            <a:spLocks noGrp="1"/>
          </p:cNvSpPr>
          <p:nvPr>
            <p:ph idx="1"/>
          </p:nvPr>
        </p:nvSpPr>
        <p:spPr>
          <a:xfrm>
            <a:off x="838200" y="281355"/>
            <a:ext cx="10515600" cy="5899990"/>
          </a:xfrm>
        </p:spPr>
        <p:txBody>
          <a:bodyPr>
            <a:normAutofit/>
          </a:bodyPr>
          <a:lstStyle/>
          <a:p>
            <a:endParaRPr lang="en-GB" dirty="0"/>
          </a:p>
          <a:p>
            <a:pPr marL="0" indent="0">
              <a:buNone/>
            </a:pPr>
            <a:r>
              <a:rPr kumimoji="0" lang="en-GB" sz="4800" b="0" i="0" u="none" strike="noStrike" kern="1200" cap="none" spc="0" normalizeH="0" baseline="0" noProof="0" dirty="0">
                <a:ln>
                  <a:noFill/>
                </a:ln>
                <a:solidFill>
                  <a:srgbClr val="000000"/>
                </a:solidFill>
                <a:effectLst/>
                <a:uLnTx/>
                <a:uFillTx/>
                <a:latin typeface="Modern Love"/>
                <a:ea typeface="+mj-ea"/>
                <a:cs typeface="+mj-cs"/>
              </a:rPr>
              <a:t>Did you know! </a:t>
            </a:r>
            <a:endParaRPr lang="en-GB" dirty="0"/>
          </a:p>
          <a:p>
            <a:pPr marL="0" indent="0">
              <a:buNone/>
            </a:pPr>
            <a:endParaRPr lang="en-GB" dirty="0"/>
          </a:p>
          <a:p>
            <a:r>
              <a:rPr lang="en-GB" sz="1400" dirty="0">
                <a:latin typeface="Arial Nova Cond Light" panose="020B0306020202020204" pitchFamily="34" charset="0"/>
              </a:rPr>
              <a:t>Smoking and drinking too much alcohol can cause cardiovascular disease </a:t>
            </a:r>
          </a:p>
          <a:p>
            <a:r>
              <a:rPr lang="en-GB" sz="1400" dirty="0">
                <a:latin typeface="Arial Nova Cond Light" panose="020B0306020202020204" pitchFamily="34" charset="0"/>
              </a:rPr>
              <a:t>1 in every 300 people are born with a hole in their heart, this means oxygenated and deoxygenated blood is mixed, it can repair itself! Or require an operation</a:t>
            </a:r>
          </a:p>
          <a:p>
            <a:r>
              <a:rPr lang="en-GB" sz="1400" dirty="0">
                <a:latin typeface="Arial Nova Cond Light" panose="020B0306020202020204" pitchFamily="34" charset="0"/>
              </a:rPr>
              <a:t>A </a:t>
            </a:r>
            <a:r>
              <a:rPr lang="en-GB" sz="1400" dirty="0" err="1">
                <a:latin typeface="Arial Nova Cond Light" panose="020B0306020202020204" pitchFamily="34" charset="0"/>
              </a:rPr>
              <a:t>babys</a:t>
            </a:r>
            <a:r>
              <a:rPr lang="en-GB" sz="1400" dirty="0">
                <a:latin typeface="Arial Nova Cond Light" panose="020B0306020202020204" pitchFamily="34" charset="0"/>
              </a:rPr>
              <a:t> heart is the size of a strawberry</a:t>
            </a:r>
          </a:p>
          <a:p>
            <a:r>
              <a:rPr lang="en-GB" sz="1400" dirty="0">
                <a:latin typeface="Arial Nova Cond Light" panose="020B0306020202020204" pitchFamily="34" charset="0"/>
              </a:rPr>
              <a:t>A defibrillator is used if the heart stops beating through electric charges…to restart the heart or cardiopulmonary resuscitation (CPR) may also be applied </a:t>
            </a:r>
          </a:p>
          <a:p>
            <a:r>
              <a:rPr lang="en-GB" sz="1400" dirty="0">
                <a:latin typeface="Arial Nova Cond Light" panose="020B0306020202020204" pitchFamily="34" charset="0"/>
              </a:rPr>
              <a:t>The first heart transplant took place in 1967, now, a person receives a heart transplant every 2 hours! It takes around 4 hours.</a:t>
            </a:r>
          </a:p>
          <a:p>
            <a:r>
              <a:rPr lang="en-GB" sz="1400" dirty="0">
                <a:latin typeface="Arial Nova Cond Light" panose="020B0306020202020204" pitchFamily="34" charset="0"/>
              </a:rPr>
              <a:t>Your heart was your very first organ to develop</a:t>
            </a:r>
          </a:p>
          <a:p>
            <a:r>
              <a:rPr lang="en-GB" sz="1400" dirty="0">
                <a:latin typeface="Arial Nova Cond Light" panose="020B0306020202020204" pitchFamily="34" charset="0"/>
              </a:rPr>
              <a:t>Some people have their hearts on the right side of the body (dextrocardia), this is rare</a:t>
            </a:r>
          </a:p>
          <a:p>
            <a:r>
              <a:rPr lang="en-GB" sz="1400" dirty="0">
                <a:latin typeface="Arial Nova Cond Light" panose="020B0306020202020204" pitchFamily="34" charset="0"/>
              </a:rPr>
              <a:t>Artery is the ancient </a:t>
            </a:r>
            <a:r>
              <a:rPr lang="en-GB" sz="1400" dirty="0" err="1">
                <a:latin typeface="Arial Nova Cond Light" panose="020B0306020202020204" pitchFamily="34" charset="0"/>
              </a:rPr>
              <a:t>greek</a:t>
            </a:r>
            <a:r>
              <a:rPr lang="en-GB" sz="1400" dirty="0">
                <a:latin typeface="Arial Nova Cond Light" panose="020B0306020202020204" pitchFamily="34" charset="0"/>
              </a:rPr>
              <a:t> word for ‘contains air’, many years ago doctors believed that arteries were full of gas!</a:t>
            </a:r>
          </a:p>
          <a:p>
            <a:endParaRPr lang="en-GB" sz="1400" dirty="0">
              <a:latin typeface="Arial Nova Cond Light" panose="020B0306020202020204" pitchFamily="34" charset="0"/>
            </a:endParaRPr>
          </a:p>
          <a:p>
            <a:endParaRPr lang="en-GB" dirty="0"/>
          </a:p>
          <a:p>
            <a:endParaRPr lang="en-GB" dirty="0"/>
          </a:p>
          <a:p>
            <a:endParaRPr lang="en-GB" dirty="0"/>
          </a:p>
        </p:txBody>
      </p:sp>
    </p:spTree>
    <p:extLst>
      <p:ext uri="{BB962C8B-B14F-4D97-AF65-F5344CB8AC3E}">
        <p14:creationId xmlns:p14="http://schemas.microsoft.com/office/powerpoint/2010/main" val="2711834585"/>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DD39AA31-1BCC-7AC3-DBA5-FF29A648A274}"/>
              </a:ext>
            </a:extLst>
          </p:cNvPr>
          <p:cNvSpPr txBox="1"/>
          <p:nvPr/>
        </p:nvSpPr>
        <p:spPr>
          <a:xfrm rot="10800000" flipH="1" flipV="1">
            <a:off x="3234802" y="4556321"/>
            <a:ext cx="6482861" cy="523220"/>
          </a:xfrm>
          <a:prstGeom prst="rect">
            <a:avLst/>
          </a:prstGeom>
          <a:noFill/>
        </p:spPr>
        <p:txBody>
          <a:bodyPr wrap="square" rtlCol="0">
            <a:spAutoFit/>
          </a:bodyPr>
          <a:lstStyle/>
          <a:p>
            <a:pPr algn="l"/>
            <a:r>
              <a:rPr lang="en-GB" sz="2800" b="1" dirty="0">
                <a:latin typeface="Arial" panose="020B0604020202020204" pitchFamily="34" charset="0"/>
                <a:cs typeface="Arial" panose="020B0604020202020204" pitchFamily="34" charset="0"/>
              </a:rPr>
              <a:t>Part 2- </a:t>
            </a:r>
            <a:r>
              <a:rPr lang="en-GB" sz="2800" dirty="0">
                <a:latin typeface="Arial" panose="020B0604020202020204" pitchFamily="34" charset="0"/>
                <a:cs typeface="Arial" panose="020B0604020202020204" pitchFamily="34" charset="0"/>
              </a:rPr>
              <a:t>blood and blood vessels </a:t>
            </a:r>
          </a:p>
        </p:txBody>
      </p:sp>
      <p:pic>
        <p:nvPicPr>
          <p:cNvPr id="5" name="Picture 4" descr="A picture containing clipart&#10;&#10;Description automatically generated">
            <a:extLst>
              <a:ext uri="{FF2B5EF4-FFF2-40B4-BE49-F238E27FC236}">
                <a16:creationId xmlns:a16="http://schemas.microsoft.com/office/drawing/2014/main" id="{D1562D16-96C7-5441-E9DA-8E0450E596A3}"/>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3234802" y="825304"/>
            <a:ext cx="5591175" cy="2952750"/>
          </a:xfrm>
          <a:prstGeom prst="rect">
            <a:avLst/>
          </a:prstGeom>
        </p:spPr>
      </p:pic>
    </p:spTree>
    <p:extLst>
      <p:ext uri="{BB962C8B-B14F-4D97-AF65-F5344CB8AC3E}">
        <p14:creationId xmlns:p14="http://schemas.microsoft.com/office/powerpoint/2010/main" val="761617428"/>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show="0">
  <p:cSld>
    <p:bg>
      <p:bgPr>
        <a:solidFill>
          <a:schemeClr val="bg1"/>
        </a:solidFill>
        <a:effectLst/>
      </p:bgPr>
    </p:bg>
    <p:spTree>
      <p:nvGrpSpPr>
        <p:cNvPr id="1" name=""/>
        <p:cNvGrpSpPr/>
        <p:nvPr/>
      </p:nvGrpSpPr>
      <p:grpSpPr>
        <a:xfrm>
          <a:off x="0" y="0"/>
          <a:ext cx="0" cy="0"/>
          <a:chOff x="0" y="0"/>
          <a:chExt cx="0" cy="0"/>
        </a:xfrm>
      </p:grpSpPr>
      <p:sp useBgFill="1">
        <p:nvSpPr>
          <p:cNvPr id="20" name="Rectangle 10">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3B2817F-96BF-4B6E-AE07-ADDFCA5C6B6F}"/>
              </a:ext>
            </a:extLst>
          </p:cNvPr>
          <p:cNvSpPr>
            <a:spLocks noGrp="1"/>
          </p:cNvSpPr>
          <p:nvPr>
            <p:ph type="title"/>
          </p:nvPr>
        </p:nvSpPr>
        <p:spPr>
          <a:xfrm>
            <a:off x="576072" y="238539"/>
            <a:ext cx="11018520" cy="1434415"/>
          </a:xfrm>
        </p:spPr>
        <p:txBody>
          <a:bodyPr anchor="b">
            <a:normAutofit/>
          </a:bodyPr>
          <a:lstStyle/>
          <a:p>
            <a:r>
              <a:rPr lang="en-GB" sz="7200" dirty="0"/>
              <a:t>Blood vessels field trip!</a:t>
            </a:r>
          </a:p>
        </p:txBody>
      </p:sp>
      <p:sp>
        <p:nvSpPr>
          <p:cNvPr id="21" name="Rectangle 6">
            <a:extLst>
              <a:ext uri="{FF2B5EF4-FFF2-40B4-BE49-F238E27FC236}">
                <a16:creationId xmlns:a16="http://schemas.microsoft.com/office/drawing/2014/main" id="{3CE8AF5E-D374-4CF1-90CC-35CF73B81C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6072" y="1817073"/>
            <a:ext cx="11018520" cy="18288"/>
          </a:xfrm>
          <a:custGeom>
            <a:avLst/>
            <a:gdLst>
              <a:gd name="connsiteX0" fmla="*/ 0 w 11018520"/>
              <a:gd name="connsiteY0" fmla="*/ 0 h 18288"/>
              <a:gd name="connsiteX1" fmla="*/ 468287 w 11018520"/>
              <a:gd name="connsiteY1" fmla="*/ 0 h 18288"/>
              <a:gd name="connsiteX2" fmla="*/ 1156945 w 11018520"/>
              <a:gd name="connsiteY2" fmla="*/ 0 h 18288"/>
              <a:gd name="connsiteX3" fmla="*/ 1955787 w 11018520"/>
              <a:gd name="connsiteY3" fmla="*/ 0 h 18288"/>
              <a:gd name="connsiteX4" fmla="*/ 2313889 w 11018520"/>
              <a:gd name="connsiteY4" fmla="*/ 0 h 18288"/>
              <a:gd name="connsiteX5" fmla="*/ 2671991 w 11018520"/>
              <a:gd name="connsiteY5" fmla="*/ 0 h 18288"/>
              <a:gd name="connsiteX6" fmla="*/ 3581019 w 11018520"/>
              <a:gd name="connsiteY6" fmla="*/ 0 h 18288"/>
              <a:gd name="connsiteX7" fmla="*/ 4269677 w 11018520"/>
              <a:gd name="connsiteY7" fmla="*/ 0 h 18288"/>
              <a:gd name="connsiteX8" fmla="*/ 4627778 w 11018520"/>
              <a:gd name="connsiteY8" fmla="*/ 0 h 18288"/>
              <a:gd name="connsiteX9" fmla="*/ 5316436 w 11018520"/>
              <a:gd name="connsiteY9" fmla="*/ 0 h 18288"/>
              <a:gd name="connsiteX10" fmla="*/ 6225464 w 11018520"/>
              <a:gd name="connsiteY10" fmla="*/ 0 h 18288"/>
              <a:gd name="connsiteX11" fmla="*/ 6803936 w 11018520"/>
              <a:gd name="connsiteY11" fmla="*/ 0 h 18288"/>
              <a:gd name="connsiteX12" fmla="*/ 7382408 w 11018520"/>
              <a:gd name="connsiteY12" fmla="*/ 0 h 18288"/>
              <a:gd name="connsiteX13" fmla="*/ 8071066 w 11018520"/>
              <a:gd name="connsiteY13" fmla="*/ 0 h 18288"/>
              <a:gd name="connsiteX14" fmla="*/ 8869909 w 11018520"/>
              <a:gd name="connsiteY14" fmla="*/ 0 h 18288"/>
              <a:gd name="connsiteX15" fmla="*/ 9668751 w 11018520"/>
              <a:gd name="connsiteY15" fmla="*/ 0 h 18288"/>
              <a:gd name="connsiteX16" fmla="*/ 11018520 w 11018520"/>
              <a:gd name="connsiteY16" fmla="*/ 0 h 18288"/>
              <a:gd name="connsiteX17" fmla="*/ 11018520 w 11018520"/>
              <a:gd name="connsiteY17" fmla="*/ 18288 h 18288"/>
              <a:gd name="connsiteX18" fmla="*/ 10550233 w 11018520"/>
              <a:gd name="connsiteY18" fmla="*/ 18288 h 18288"/>
              <a:gd name="connsiteX19" fmla="*/ 9641205 w 11018520"/>
              <a:gd name="connsiteY19" fmla="*/ 18288 h 18288"/>
              <a:gd name="connsiteX20" fmla="*/ 8952548 w 11018520"/>
              <a:gd name="connsiteY20" fmla="*/ 18288 h 18288"/>
              <a:gd name="connsiteX21" fmla="*/ 8594446 w 11018520"/>
              <a:gd name="connsiteY21" fmla="*/ 18288 h 18288"/>
              <a:gd name="connsiteX22" fmla="*/ 7905788 w 11018520"/>
              <a:gd name="connsiteY22" fmla="*/ 18288 h 18288"/>
              <a:gd name="connsiteX23" fmla="*/ 7327316 w 11018520"/>
              <a:gd name="connsiteY23" fmla="*/ 18288 h 18288"/>
              <a:gd name="connsiteX24" fmla="*/ 6748844 w 11018520"/>
              <a:gd name="connsiteY24" fmla="*/ 18288 h 18288"/>
              <a:gd name="connsiteX25" fmla="*/ 6170371 w 11018520"/>
              <a:gd name="connsiteY25" fmla="*/ 18288 h 18288"/>
              <a:gd name="connsiteX26" fmla="*/ 5591899 w 11018520"/>
              <a:gd name="connsiteY26" fmla="*/ 18288 h 18288"/>
              <a:gd name="connsiteX27" fmla="*/ 4793056 w 11018520"/>
              <a:gd name="connsiteY27" fmla="*/ 18288 h 18288"/>
              <a:gd name="connsiteX28" fmla="*/ 4104399 w 11018520"/>
              <a:gd name="connsiteY28" fmla="*/ 18288 h 18288"/>
              <a:gd name="connsiteX29" fmla="*/ 3746297 w 11018520"/>
              <a:gd name="connsiteY29" fmla="*/ 18288 h 18288"/>
              <a:gd name="connsiteX30" fmla="*/ 3167825 w 11018520"/>
              <a:gd name="connsiteY30" fmla="*/ 18288 h 18288"/>
              <a:gd name="connsiteX31" fmla="*/ 2368982 w 11018520"/>
              <a:gd name="connsiteY31" fmla="*/ 18288 h 18288"/>
              <a:gd name="connsiteX32" fmla="*/ 1900695 w 11018520"/>
              <a:gd name="connsiteY32" fmla="*/ 18288 h 18288"/>
              <a:gd name="connsiteX33" fmla="*/ 991667 w 11018520"/>
              <a:gd name="connsiteY33" fmla="*/ 18288 h 18288"/>
              <a:gd name="connsiteX34" fmla="*/ 0 w 11018520"/>
              <a:gd name="connsiteY34" fmla="*/ 18288 h 18288"/>
              <a:gd name="connsiteX35" fmla="*/ 0 w 11018520"/>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1018520" h="18288" fill="none" extrusionOk="0">
                <a:moveTo>
                  <a:pt x="0" y="0"/>
                </a:moveTo>
                <a:cubicBezTo>
                  <a:pt x="176840" y="19448"/>
                  <a:pt x="369510" y="1686"/>
                  <a:pt x="468287" y="0"/>
                </a:cubicBezTo>
                <a:cubicBezTo>
                  <a:pt x="567064" y="-1686"/>
                  <a:pt x="844925" y="28710"/>
                  <a:pt x="1156945" y="0"/>
                </a:cubicBezTo>
                <a:cubicBezTo>
                  <a:pt x="1468965" y="-28710"/>
                  <a:pt x="1755775" y="35306"/>
                  <a:pt x="1955787" y="0"/>
                </a:cubicBezTo>
                <a:cubicBezTo>
                  <a:pt x="2155799" y="-35306"/>
                  <a:pt x="2224532" y="-16632"/>
                  <a:pt x="2313889" y="0"/>
                </a:cubicBezTo>
                <a:cubicBezTo>
                  <a:pt x="2403246" y="16632"/>
                  <a:pt x="2494050" y="6083"/>
                  <a:pt x="2671991" y="0"/>
                </a:cubicBezTo>
                <a:cubicBezTo>
                  <a:pt x="2849932" y="-6083"/>
                  <a:pt x="3354152" y="34614"/>
                  <a:pt x="3581019" y="0"/>
                </a:cubicBezTo>
                <a:cubicBezTo>
                  <a:pt x="3807886" y="-34614"/>
                  <a:pt x="4022451" y="14254"/>
                  <a:pt x="4269677" y="0"/>
                </a:cubicBezTo>
                <a:cubicBezTo>
                  <a:pt x="4516903" y="-14254"/>
                  <a:pt x="4514495" y="-13291"/>
                  <a:pt x="4627778" y="0"/>
                </a:cubicBezTo>
                <a:cubicBezTo>
                  <a:pt x="4741061" y="13291"/>
                  <a:pt x="5120758" y="-22660"/>
                  <a:pt x="5316436" y="0"/>
                </a:cubicBezTo>
                <a:cubicBezTo>
                  <a:pt x="5512114" y="22660"/>
                  <a:pt x="5812155" y="-9513"/>
                  <a:pt x="6225464" y="0"/>
                </a:cubicBezTo>
                <a:cubicBezTo>
                  <a:pt x="6638773" y="9513"/>
                  <a:pt x="6545417" y="2479"/>
                  <a:pt x="6803936" y="0"/>
                </a:cubicBezTo>
                <a:cubicBezTo>
                  <a:pt x="7062455" y="-2479"/>
                  <a:pt x="7245098" y="-20209"/>
                  <a:pt x="7382408" y="0"/>
                </a:cubicBezTo>
                <a:cubicBezTo>
                  <a:pt x="7519718" y="20209"/>
                  <a:pt x="7801947" y="19736"/>
                  <a:pt x="8071066" y="0"/>
                </a:cubicBezTo>
                <a:cubicBezTo>
                  <a:pt x="8340185" y="-19736"/>
                  <a:pt x="8495312" y="-6666"/>
                  <a:pt x="8869909" y="0"/>
                </a:cubicBezTo>
                <a:cubicBezTo>
                  <a:pt x="9244506" y="6666"/>
                  <a:pt x="9501461" y="-13745"/>
                  <a:pt x="9668751" y="0"/>
                </a:cubicBezTo>
                <a:cubicBezTo>
                  <a:pt x="9836041" y="13745"/>
                  <a:pt x="10607605" y="14143"/>
                  <a:pt x="11018520" y="0"/>
                </a:cubicBezTo>
                <a:cubicBezTo>
                  <a:pt x="11019166" y="4451"/>
                  <a:pt x="11019010" y="9226"/>
                  <a:pt x="11018520" y="18288"/>
                </a:cubicBezTo>
                <a:cubicBezTo>
                  <a:pt x="10834966" y="15274"/>
                  <a:pt x="10754561" y="35250"/>
                  <a:pt x="10550233" y="18288"/>
                </a:cubicBezTo>
                <a:cubicBezTo>
                  <a:pt x="10345905" y="1326"/>
                  <a:pt x="9906342" y="45884"/>
                  <a:pt x="9641205" y="18288"/>
                </a:cubicBezTo>
                <a:cubicBezTo>
                  <a:pt x="9376068" y="-9308"/>
                  <a:pt x="9177188" y="43988"/>
                  <a:pt x="8952548" y="18288"/>
                </a:cubicBezTo>
                <a:cubicBezTo>
                  <a:pt x="8727908" y="-7412"/>
                  <a:pt x="8707007" y="3271"/>
                  <a:pt x="8594446" y="18288"/>
                </a:cubicBezTo>
                <a:cubicBezTo>
                  <a:pt x="8481885" y="33305"/>
                  <a:pt x="8175004" y="35109"/>
                  <a:pt x="7905788" y="18288"/>
                </a:cubicBezTo>
                <a:cubicBezTo>
                  <a:pt x="7636572" y="1467"/>
                  <a:pt x="7535638" y="7399"/>
                  <a:pt x="7327316" y="18288"/>
                </a:cubicBezTo>
                <a:cubicBezTo>
                  <a:pt x="7118994" y="29177"/>
                  <a:pt x="6978247" y="47205"/>
                  <a:pt x="6748844" y="18288"/>
                </a:cubicBezTo>
                <a:cubicBezTo>
                  <a:pt x="6519441" y="-10629"/>
                  <a:pt x="6459241" y="43308"/>
                  <a:pt x="6170371" y="18288"/>
                </a:cubicBezTo>
                <a:cubicBezTo>
                  <a:pt x="5881501" y="-6732"/>
                  <a:pt x="5736201" y="35971"/>
                  <a:pt x="5591899" y="18288"/>
                </a:cubicBezTo>
                <a:cubicBezTo>
                  <a:pt x="5447597" y="605"/>
                  <a:pt x="4990303" y="20409"/>
                  <a:pt x="4793056" y="18288"/>
                </a:cubicBezTo>
                <a:cubicBezTo>
                  <a:pt x="4595809" y="16167"/>
                  <a:pt x="4271723" y="2909"/>
                  <a:pt x="4104399" y="18288"/>
                </a:cubicBezTo>
                <a:cubicBezTo>
                  <a:pt x="3937075" y="33667"/>
                  <a:pt x="3923235" y="10730"/>
                  <a:pt x="3746297" y="18288"/>
                </a:cubicBezTo>
                <a:cubicBezTo>
                  <a:pt x="3569359" y="25846"/>
                  <a:pt x="3351081" y="24702"/>
                  <a:pt x="3167825" y="18288"/>
                </a:cubicBezTo>
                <a:cubicBezTo>
                  <a:pt x="2984569" y="11874"/>
                  <a:pt x="2708033" y="13293"/>
                  <a:pt x="2368982" y="18288"/>
                </a:cubicBezTo>
                <a:cubicBezTo>
                  <a:pt x="2029931" y="23283"/>
                  <a:pt x="2009060" y="37671"/>
                  <a:pt x="1900695" y="18288"/>
                </a:cubicBezTo>
                <a:cubicBezTo>
                  <a:pt x="1792330" y="-1095"/>
                  <a:pt x="1183178" y="9337"/>
                  <a:pt x="991667" y="18288"/>
                </a:cubicBezTo>
                <a:cubicBezTo>
                  <a:pt x="800156" y="27239"/>
                  <a:pt x="375690" y="34110"/>
                  <a:pt x="0" y="18288"/>
                </a:cubicBezTo>
                <a:cubicBezTo>
                  <a:pt x="-213" y="9468"/>
                  <a:pt x="187" y="4459"/>
                  <a:pt x="0" y="0"/>
                </a:cubicBezTo>
                <a:close/>
              </a:path>
              <a:path w="11018520" h="18288" stroke="0" extrusionOk="0">
                <a:moveTo>
                  <a:pt x="0" y="0"/>
                </a:moveTo>
                <a:cubicBezTo>
                  <a:pt x="266588" y="-23405"/>
                  <a:pt x="350503" y="-27031"/>
                  <a:pt x="578472" y="0"/>
                </a:cubicBezTo>
                <a:cubicBezTo>
                  <a:pt x="806441" y="27031"/>
                  <a:pt x="803976" y="13604"/>
                  <a:pt x="936574" y="0"/>
                </a:cubicBezTo>
                <a:cubicBezTo>
                  <a:pt x="1069172" y="-13604"/>
                  <a:pt x="1661335" y="-31902"/>
                  <a:pt x="1845602" y="0"/>
                </a:cubicBezTo>
                <a:cubicBezTo>
                  <a:pt x="2029869" y="31902"/>
                  <a:pt x="2273452" y="17005"/>
                  <a:pt x="2424074" y="0"/>
                </a:cubicBezTo>
                <a:cubicBezTo>
                  <a:pt x="2574696" y="-17005"/>
                  <a:pt x="2790864" y="-28133"/>
                  <a:pt x="3002547" y="0"/>
                </a:cubicBezTo>
                <a:cubicBezTo>
                  <a:pt x="3214230" y="28133"/>
                  <a:pt x="3605033" y="-14934"/>
                  <a:pt x="3911575" y="0"/>
                </a:cubicBezTo>
                <a:cubicBezTo>
                  <a:pt x="4218117" y="14934"/>
                  <a:pt x="4198004" y="3604"/>
                  <a:pt x="4379862" y="0"/>
                </a:cubicBezTo>
                <a:cubicBezTo>
                  <a:pt x="4561720" y="-3604"/>
                  <a:pt x="4941151" y="-37368"/>
                  <a:pt x="5288890" y="0"/>
                </a:cubicBezTo>
                <a:cubicBezTo>
                  <a:pt x="5636629" y="37368"/>
                  <a:pt x="6011513" y="-33898"/>
                  <a:pt x="6197918" y="0"/>
                </a:cubicBezTo>
                <a:cubicBezTo>
                  <a:pt x="6384323" y="33898"/>
                  <a:pt x="6555799" y="11241"/>
                  <a:pt x="6886575" y="0"/>
                </a:cubicBezTo>
                <a:cubicBezTo>
                  <a:pt x="7217351" y="-11241"/>
                  <a:pt x="7604472" y="-44614"/>
                  <a:pt x="7795603" y="0"/>
                </a:cubicBezTo>
                <a:cubicBezTo>
                  <a:pt x="7986734" y="44614"/>
                  <a:pt x="8098870" y="-11086"/>
                  <a:pt x="8374075" y="0"/>
                </a:cubicBezTo>
                <a:cubicBezTo>
                  <a:pt x="8649280" y="11086"/>
                  <a:pt x="8701749" y="-25020"/>
                  <a:pt x="8952548" y="0"/>
                </a:cubicBezTo>
                <a:cubicBezTo>
                  <a:pt x="9203347" y="25020"/>
                  <a:pt x="9519297" y="4274"/>
                  <a:pt x="9751390" y="0"/>
                </a:cubicBezTo>
                <a:cubicBezTo>
                  <a:pt x="9983483" y="-4274"/>
                  <a:pt x="10169881" y="16480"/>
                  <a:pt x="10329863" y="0"/>
                </a:cubicBezTo>
                <a:cubicBezTo>
                  <a:pt x="10489845" y="-16480"/>
                  <a:pt x="10750941" y="-9727"/>
                  <a:pt x="11018520" y="0"/>
                </a:cubicBezTo>
                <a:cubicBezTo>
                  <a:pt x="11018113" y="8690"/>
                  <a:pt x="11018366" y="14141"/>
                  <a:pt x="11018520" y="18288"/>
                </a:cubicBezTo>
                <a:cubicBezTo>
                  <a:pt x="10841176" y="-3597"/>
                  <a:pt x="10399304" y="41504"/>
                  <a:pt x="10219677" y="18288"/>
                </a:cubicBezTo>
                <a:cubicBezTo>
                  <a:pt x="10040050" y="-4928"/>
                  <a:pt x="10030762" y="16144"/>
                  <a:pt x="9861575" y="18288"/>
                </a:cubicBezTo>
                <a:cubicBezTo>
                  <a:pt x="9692388" y="20432"/>
                  <a:pt x="9529439" y="40380"/>
                  <a:pt x="9393288" y="18288"/>
                </a:cubicBezTo>
                <a:cubicBezTo>
                  <a:pt x="9257137" y="-3804"/>
                  <a:pt x="8825003" y="25592"/>
                  <a:pt x="8484260" y="18288"/>
                </a:cubicBezTo>
                <a:cubicBezTo>
                  <a:pt x="8143517" y="10984"/>
                  <a:pt x="8082894" y="45968"/>
                  <a:pt x="7795603" y="18288"/>
                </a:cubicBezTo>
                <a:cubicBezTo>
                  <a:pt x="7508312" y="-9392"/>
                  <a:pt x="7466074" y="19486"/>
                  <a:pt x="7327316" y="18288"/>
                </a:cubicBezTo>
                <a:cubicBezTo>
                  <a:pt x="7188558" y="17090"/>
                  <a:pt x="6869645" y="4657"/>
                  <a:pt x="6638658" y="18288"/>
                </a:cubicBezTo>
                <a:cubicBezTo>
                  <a:pt x="6407671" y="31919"/>
                  <a:pt x="6359238" y="35967"/>
                  <a:pt x="6280556" y="18288"/>
                </a:cubicBezTo>
                <a:cubicBezTo>
                  <a:pt x="6201874" y="609"/>
                  <a:pt x="6041216" y="22404"/>
                  <a:pt x="5922455" y="18288"/>
                </a:cubicBezTo>
                <a:cubicBezTo>
                  <a:pt x="5803694" y="14172"/>
                  <a:pt x="5555521" y="48848"/>
                  <a:pt x="5233797" y="18288"/>
                </a:cubicBezTo>
                <a:cubicBezTo>
                  <a:pt x="4912073" y="-12272"/>
                  <a:pt x="4986440" y="-2740"/>
                  <a:pt x="4765510" y="18288"/>
                </a:cubicBezTo>
                <a:cubicBezTo>
                  <a:pt x="4544580" y="39316"/>
                  <a:pt x="4177715" y="18248"/>
                  <a:pt x="3966667" y="18288"/>
                </a:cubicBezTo>
                <a:cubicBezTo>
                  <a:pt x="3755619" y="18328"/>
                  <a:pt x="3664519" y="22387"/>
                  <a:pt x="3498380" y="18288"/>
                </a:cubicBezTo>
                <a:cubicBezTo>
                  <a:pt x="3332241" y="14189"/>
                  <a:pt x="3065858" y="-7524"/>
                  <a:pt x="2699537" y="18288"/>
                </a:cubicBezTo>
                <a:cubicBezTo>
                  <a:pt x="2333216" y="44100"/>
                  <a:pt x="2505666" y="4650"/>
                  <a:pt x="2341436" y="18288"/>
                </a:cubicBezTo>
                <a:cubicBezTo>
                  <a:pt x="2177206" y="31926"/>
                  <a:pt x="1790164" y="19880"/>
                  <a:pt x="1542593" y="18288"/>
                </a:cubicBezTo>
                <a:cubicBezTo>
                  <a:pt x="1295022" y="16696"/>
                  <a:pt x="1218012" y="39325"/>
                  <a:pt x="1074306" y="18288"/>
                </a:cubicBezTo>
                <a:cubicBezTo>
                  <a:pt x="930600" y="-2749"/>
                  <a:pt x="797266" y="24589"/>
                  <a:pt x="716204" y="18288"/>
                </a:cubicBezTo>
                <a:cubicBezTo>
                  <a:pt x="635142" y="11987"/>
                  <a:pt x="344503" y="41396"/>
                  <a:pt x="0" y="18288"/>
                </a:cubicBezTo>
                <a:cubicBezTo>
                  <a:pt x="-53" y="11301"/>
                  <a:pt x="-649" y="7756"/>
                  <a:pt x="0" y="0"/>
                </a:cubicBezTo>
                <a:close/>
              </a:path>
            </a:pathLst>
          </a:custGeom>
          <a:solidFill>
            <a:srgbClr val="93A4C4"/>
          </a:solidFill>
          <a:ln w="38100" cap="rnd">
            <a:solidFill>
              <a:srgbClr val="93A4C4"/>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DD14F81-09C1-4044-BBA7-1F07FC0D1C95}"/>
              </a:ext>
            </a:extLst>
          </p:cNvPr>
          <p:cNvSpPr>
            <a:spLocks noGrp="1"/>
          </p:cNvSpPr>
          <p:nvPr>
            <p:ph idx="1"/>
          </p:nvPr>
        </p:nvSpPr>
        <p:spPr>
          <a:xfrm>
            <a:off x="572493" y="2071316"/>
            <a:ext cx="6713552" cy="4119172"/>
          </a:xfrm>
        </p:spPr>
        <p:txBody>
          <a:bodyPr anchor="t">
            <a:normAutofit/>
          </a:bodyPr>
          <a:lstStyle/>
          <a:p>
            <a:pPr>
              <a:lnSpc>
                <a:spcPct val="100000"/>
              </a:lnSpc>
            </a:pPr>
            <a:r>
              <a:rPr lang="en-GB" sz="2400" dirty="0">
                <a:latin typeface="Abadi" panose="020B0604020104020204" pitchFamily="34" charset="0"/>
              </a:rPr>
              <a:t>Lets now leave the heart now we have our oxygenated blood… through the aorta and see what we find ..we will do a full trip back to the inferior vena cava into the heart…..but we need a map!</a:t>
            </a:r>
          </a:p>
          <a:p>
            <a:pPr>
              <a:lnSpc>
                <a:spcPct val="100000"/>
              </a:lnSpc>
            </a:pPr>
            <a:endParaRPr lang="en-GB" sz="2400" dirty="0">
              <a:latin typeface="Abadi" panose="020B0604020104020204" pitchFamily="34" charset="0"/>
            </a:endParaRPr>
          </a:p>
          <a:p>
            <a:pPr>
              <a:lnSpc>
                <a:spcPct val="100000"/>
              </a:lnSpc>
            </a:pPr>
            <a:r>
              <a:rPr lang="en-GB" sz="2400" dirty="0">
                <a:latin typeface="Abadi" panose="020B0604020104020204" pitchFamily="34" charset="0"/>
              </a:rPr>
              <a:t>Can you go and find the names of the blood vessels to </a:t>
            </a:r>
            <a:r>
              <a:rPr lang="en-GB" sz="2400" dirty="0" err="1">
                <a:latin typeface="Abadi" panose="020B0604020104020204" pitchFamily="34" charset="0"/>
              </a:rPr>
              <a:t>follow..we</a:t>
            </a:r>
            <a:r>
              <a:rPr lang="en-GB" sz="2400" dirty="0">
                <a:latin typeface="Abadi" panose="020B0604020104020204" pitchFamily="34" charset="0"/>
              </a:rPr>
              <a:t> don’t want to get lost on our way! Make sure you have pen and paper and write them down!</a:t>
            </a:r>
          </a:p>
        </p:txBody>
      </p:sp>
      <p:pic>
        <p:nvPicPr>
          <p:cNvPr id="5" name="Picture 4" descr="A picture containing person, clothing, person, wearing&#10;&#10;Description automatically generated">
            <a:extLst>
              <a:ext uri="{FF2B5EF4-FFF2-40B4-BE49-F238E27FC236}">
                <a16:creationId xmlns:a16="http://schemas.microsoft.com/office/drawing/2014/main" id="{4DBFB16B-F444-46E2-9172-067A496E68EC}"/>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13468" r="8608" b="4"/>
          <a:stretch/>
        </p:blipFill>
        <p:spPr>
          <a:xfrm>
            <a:off x="7675658" y="2093976"/>
            <a:ext cx="3941064" cy="4096512"/>
          </a:xfrm>
          <a:prstGeom prst="rect">
            <a:avLst/>
          </a:prstGeom>
        </p:spPr>
      </p:pic>
    </p:spTree>
    <p:extLst>
      <p:ext uri="{BB962C8B-B14F-4D97-AF65-F5344CB8AC3E}">
        <p14:creationId xmlns:p14="http://schemas.microsoft.com/office/powerpoint/2010/main" val="307455822"/>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31915D-CE41-40E5-8139-10435385C62B}"/>
              </a:ext>
            </a:extLst>
          </p:cNvPr>
          <p:cNvSpPr>
            <a:spLocks noGrp="1"/>
          </p:cNvSpPr>
          <p:nvPr>
            <p:ph type="title"/>
          </p:nvPr>
        </p:nvSpPr>
        <p:spPr/>
        <p:txBody>
          <a:bodyPr/>
          <a:lstStyle/>
          <a:p>
            <a:r>
              <a:rPr lang="en-GB" dirty="0"/>
              <a:t>Blood vessels</a:t>
            </a:r>
          </a:p>
        </p:txBody>
      </p:sp>
      <p:sp>
        <p:nvSpPr>
          <p:cNvPr id="3" name="Content Placeholder 2">
            <a:extLst>
              <a:ext uri="{FF2B5EF4-FFF2-40B4-BE49-F238E27FC236}">
                <a16:creationId xmlns:a16="http://schemas.microsoft.com/office/drawing/2014/main" id="{5F97235A-2EC0-475C-9938-05E82D595F9B}"/>
              </a:ext>
            </a:extLst>
          </p:cNvPr>
          <p:cNvSpPr>
            <a:spLocks noGrp="1"/>
          </p:cNvSpPr>
          <p:nvPr>
            <p:ph idx="1"/>
          </p:nvPr>
        </p:nvSpPr>
        <p:spPr/>
        <p:txBody>
          <a:bodyPr>
            <a:normAutofit fontScale="92500" lnSpcReduction="10000"/>
          </a:bodyPr>
          <a:lstStyle/>
          <a:p>
            <a:r>
              <a:rPr lang="en-GB" dirty="0">
                <a:latin typeface="Abadi" panose="020B0604020104020204" pitchFamily="34" charset="0"/>
              </a:rPr>
              <a:t>Main function is to transport blood around the body</a:t>
            </a:r>
          </a:p>
          <a:p>
            <a:r>
              <a:rPr lang="en-GB" dirty="0">
                <a:latin typeface="Abadi" panose="020B0604020104020204" pitchFamily="34" charset="0"/>
              </a:rPr>
              <a:t>They also control temperature </a:t>
            </a:r>
          </a:p>
          <a:p>
            <a:r>
              <a:rPr lang="en-GB" dirty="0">
                <a:latin typeface="Abadi" panose="020B0604020104020204" pitchFamily="34" charset="0"/>
              </a:rPr>
              <a:t>And can help control blood pressure </a:t>
            </a:r>
          </a:p>
          <a:p>
            <a:r>
              <a:rPr lang="en-GB" dirty="0">
                <a:latin typeface="Abadi" panose="020B0604020104020204" pitchFamily="34" charset="0"/>
              </a:rPr>
              <a:t>There are 5 main types of blood vessels and they are everywhere!</a:t>
            </a:r>
          </a:p>
          <a:p>
            <a:r>
              <a:rPr lang="en-GB" dirty="0">
                <a:latin typeface="Abadi" panose="020B0604020104020204" pitchFamily="34" charset="0"/>
              </a:rPr>
              <a:t>A A-C-V V= </a:t>
            </a:r>
          </a:p>
          <a:p>
            <a:endParaRPr lang="en-GB" dirty="0">
              <a:latin typeface="Abadi" panose="020B0604020104020204" pitchFamily="34" charset="0"/>
            </a:endParaRPr>
          </a:p>
          <a:p>
            <a:pPr marL="0" indent="0">
              <a:buNone/>
            </a:pPr>
            <a:r>
              <a:rPr lang="en-GB" dirty="0">
                <a:solidFill>
                  <a:srgbClr val="FF0000"/>
                </a:solidFill>
                <a:latin typeface="Abadi" panose="020B0604020104020204" pitchFamily="34" charset="0"/>
              </a:rPr>
              <a:t>Arteries, arterioles</a:t>
            </a:r>
            <a:r>
              <a:rPr lang="en-GB" dirty="0">
                <a:latin typeface="Abadi" panose="020B0604020104020204" pitchFamily="34" charset="0"/>
              </a:rPr>
              <a:t>…</a:t>
            </a:r>
            <a:r>
              <a:rPr lang="en-GB" dirty="0">
                <a:solidFill>
                  <a:srgbClr val="FF0000"/>
                </a:solidFill>
                <a:latin typeface="Abadi" panose="020B0604020104020204" pitchFamily="34" charset="0"/>
              </a:rPr>
              <a:t>capil</a:t>
            </a:r>
            <a:r>
              <a:rPr lang="en-GB" dirty="0">
                <a:solidFill>
                  <a:srgbClr val="0070C0"/>
                </a:solidFill>
                <a:latin typeface="Abadi" panose="020B0604020104020204" pitchFamily="34" charset="0"/>
              </a:rPr>
              <a:t>laries</a:t>
            </a:r>
            <a:r>
              <a:rPr lang="en-GB" dirty="0">
                <a:latin typeface="Abadi" panose="020B0604020104020204" pitchFamily="34" charset="0"/>
              </a:rPr>
              <a:t>…</a:t>
            </a:r>
            <a:r>
              <a:rPr lang="en-GB" dirty="0">
                <a:solidFill>
                  <a:srgbClr val="0070C0"/>
                </a:solidFill>
                <a:latin typeface="Abadi" panose="020B0604020104020204" pitchFamily="34" charset="0"/>
              </a:rPr>
              <a:t>venules, veins </a:t>
            </a:r>
            <a:r>
              <a:rPr lang="en-GB" dirty="0">
                <a:latin typeface="Abadi" panose="020B0604020104020204" pitchFamily="34" charset="0"/>
              </a:rPr>
              <a:t>in this order from the heart and back again.</a:t>
            </a:r>
          </a:p>
        </p:txBody>
      </p:sp>
    </p:spTree>
    <p:extLst>
      <p:ext uri="{BB962C8B-B14F-4D97-AF65-F5344CB8AC3E}">
        <p14:creationId xmlns:p14="http://schemas.microsoft.com/office/powerpoint/2010/main" val="4111646617"/>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000F46AB-20E5-450B-B8E2-123A94913F5A}"/>
              </a:ext>
            </a:extLst>
          </p:cNvPr>
          <p:cNvSpPr txBox="1"/>
          <p:nvPr/>
        </p:nvSpPr>
        <p:spPr>
          <a:xfrm>
            <a:off x="5169877" y="2414954"/>
            <a:ext cx="926123" cy="461665"/>
          </a:xfrm>
          <a:prstGeom prst="rect">
            <a:avLst/>
          </a:prstGeom>
          <a:noFill/>
        </p:spPr>
        <p:txBody>
          <a:bodyPr wrap="square" rtlCol="0">
            <a:spAutoFit/>
          </a:bodyPr>
          <a:lstStyle/>
          <a:p>
            <a:pPr algn="l"/>
            <a:r>
              <a:rPr lang="en-GB" sz="2400" dirty="0">
                <a:latin typeface="Abadi" panose="020B0604020104020204" pitchFamily="34" charset="0"/>
              </a:rPr>
              <a:t>heart</a:t>
            </a:r>
          </a:p>
        </p:txBody>
      </p:sp>
      <p:sp>
        <p:nvSpPr>
          <p:cNvPr id="4" name="Freeform: Shape 3">
            <a:extLst>
              <a:ext uri="{FF2B5EF4-FFF2-40B4-BE49-F238E27FC236}">
                <a16:creationId xmlns:a16="http://schemas.microsoft.com/office/drawing/2014/main" id="{A607DF02-CD34-4C68-950E-A88F87BF6C40}"/>
              </a:ext>
            </a:extLst>
          </p:cNvPr>
          <p:cNvSpPr/>
          <p:nvPr/>
        </p:nvSpPr>
        <p:spPr>
          <a:xfrm>
            <a:off x="7104185" y="422031"/>
            <a:ext cx="2369216" cy="2508738"/>
          </a:xfrm>
          <a:custGeom>
            <a:avLst/>
            <a:gdLst>
              <a:gd name="connsiteX0" fmla="*/ 0 w 2369216"/>
              <a:gd name="connsiteY0" fmla="*/ 0 h 2508738"/>
              <a:gd name="connsiteX1" fmla="*/ 644769 w 2369216"/>
              <a:gd name="connsiteY1" fmla="*/ 11723 h 2508738"/>
              <a:gd name="connsiteX2" fmla="*/ 937846 w 2369216"/>
              <a:gd name="connsiteY2" fmla="*/ 35169 h 2508738"/>
              <a:gd name="connsiteX3" fmla="*/ 1172307 w 2369216"/>
              <a:gd name="connsiteY3" fmla="*/ 46892 h 2508738"/>
              <a:gd name="connsiteX4" fmla="*/ 1312984 w 2369216"/>
              <a:gd name="connsiteY4" fmla="*/ 70338 h 2508738"/>
              <a:gd name="connsiteX5" fmla="*/ 1430215 w 2369216"/>
              <a:gd name="connsiteY5" fmla="*/ 82061 h 2508738"/>
              <a:gd name="connsiteX6" fmla="*/ 1524000 w 2369216"/>
              <a:gd name="connsiteY6" fmla="*/ 93784 h 2508738"/>
              <a:gd name="connsiteX7" fmla="*/ 1617784 w 2369216"/>
              <a:gd name="connsiteY7" fmla="*/ 128954 h 2508738"/>
              <a:gd name="connsiteX8" fmla="*/ 1711569 w 2369216"/>
              <a:gd name="connsiteY8" fmla="*/ 152400 h 2508738"/>
              <a:gd name="connsiteX9" fmla="*/ 1793630 w 2369216"/>
              <a:gd name="connsiteY9" fmla="*/ 211015 h 2508738"/>
              <a:gd name="connsiteX10" fmla="*/ 1817077 w 2369216"/>
              <a:gd name="connsiteY10" fmla="*/ 246184 h 2508738"/>
              <a:gd name="connsiteX11" fmla="*/ 1887415 w 2369216"/>
              <a:gd name="connsiteY11" fmla="*/ 339969 h 2508738"/>
              <a:gd name="connsiteX12" fmla="*/ 1910861 w 2369216"/>
              <a:gd name="connsiteY12" fmla="*/ 398584 h 2508738"/>
              <a:gd name="connsiteX13" fmla="*/ 1957753 w 2369216"/>
              <a:gd name="connsiteY13" fmla="*/ 492369 h 2508738"/>
              <a:gd name="connsiteX14" fmla="*/ 1981200 w 2369216"/>
              <a:gd name="connsiteY14" fmla="*/ 574431 h 2508738"/>
              <a:gd name="connsiteX15" fmla="*/ 2028092 w 2369216"/>
              <a:gd name="connsiteY15" fmla="*/ 691661 h 2508738"/>
              <a:gd name="connsiteX16" fmla="*/ 2051538 w 2369216"/>
              <a:gd name="connsiteY16" fmla="*/ 797169 h 2508738"/>
              <a:gd name="connsiteX17" fmla="*/ 2063261 w 2369216"/>
              <a:gd name="connsiteY17" fmla="*/ 844061 h 2508738"/>
              <a:gd name="connsiteX18" fmla="*/ 2086707 w 2369216"/>
              <a:gd name="connsiteY18" fmla="*/ 914400 h 2508738"/>
              <a:gd name="connsiteX19" fmla="*/ 2121877 w 2369216"/>
              <a:gd name="connsiteY19" fmla="*/ 1090246 h 2508738"/>
              <a:gd name="connsiteX20" fmla="*/ 2157046 w 2369216"/>
              <a:gd name="connsiteY20" fmla="*/ 1207477 h 2508738"/>
              <a:gd name="connsiteX21" fmla="*/ 2168769 w 2369216"/>
              <a:gd name="connsiteY21" fmla="*/ 1277815 h 2508738"/>
              <a:gd name="connsiteX22" fmla="*/ 2180492 w 2369216"/>
              <a:gd name="connsiteY22" fmla="*/ 1324707 h 2508738"/>
              <a:gd name="connsiteX23" fmla="*/ 2192215 w 2369216"/>
              <a:gd name="connsiteY23" fmla="*/ 1395046 h 2508738"/>
              <a:gd name="connsiteX24" fmla="*/ 2215661 w 2369216"/>
              <a:gd name="connsiteY24" fmla="*/ 1512277 h 2508738"/>
              <a:gd name="connsiteX25" fmla="*/ 2227384 w 2369216"/>
              <a:gd name="connsiteY25" fmla="*/ 1559169 h 2508738"/>
              <a:gd name="connsiteX26" fmla="*/ 2239107 w 2369216"/>
              <a:gd name="connsiteY26" fmla="*/ 1629507 h 2508738"/>
              <a:gd name="connsiteX27" fmla="*/ 2250830 w 2369216"/>
              <a:gd name="connsiteY27" fmla="*/ 1676400 h 2508738"/>
              <a:gd name="connsiteX28" fmla="*/ 2274277 w 2369216"/>
              <a:gd name="connsiteY28" fmla="*/ 1817077 h 2508738"/>
              <a:gd name="connsiteX29" fmla="*/ 2309446 w 2369216"/>
              <a:gd name="connsiteY29" fmla="*/ 1934307 h 2508738"/>
              <a:gd name="connsiteX30" fmla="*/ 2344615 w 2369216"/>
              <a:gd name="connsiteY30" fmla="*/ 2203938 h 2508738"/>
              <a:gd name="connsiteX31" fmla="*/ 2356338 w 2369216"/>
              <a:gd name="connsiteY31" fmla="*/ 2332892 h 2508738"/>
              <a:gd name="connsiteX32" fmla="*/ 2368061 w 2369216"/>
              <a:gd name="connsiteY32" fmla="*/ 2391507 h 2508738"/>
              <a:gd name="connsiteX33" fmla="*/ 2368061 w 2369216"/>
              <a:gd name="connsiteY33" fmla="*/ 2508738 h 2508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Lst>
            <a:rect l="l" t="t" r="r" b="b"/>
            <a:pathLst>
              <a:path w="2369216" h="2508738">
                <a:moveTo>
                  <a:pt x="0" y="0"/>
                </a:moveTo>
                <a:lnTo>
                  <a:pt x="644769" y="11723"/>
                </a:lnTo>
                <a:cubicBezTo>
                  <a:pt x="742705" y="15396"/>
                  <a:pt x="840059" y="28650"/>
                  <a:pt x="937846" y="35169"/>
                </a:cubicBezTo>
                <a:cubicBezTo>
                  <a:pt x="1015924" y="40374"/>
                  <a:pt x="1094153" y="42984"/>
                  <a:pt x="1172307" y="46892"/>
                </a:cubicBezTo>
                <a:cubicBezTo>
                  <a:pt x="1219199" y="54707"/>
                  <a:pt x="1265881" y="63915"/>
                  <a:pt x="1312984" y="70338"/>
                </a:cubicBezTo>
                <a:cubicBezTo>
                  <a:pt x="1351896" y="75644"/>
                  <a:pt x="1391183" y="77724"/>
                  <a:pt x="1430215" y="82061"/>
                </a:cubicBezTo>
                <a:cubicBezTo>
                  <a:pt x="1461527" y="85540"/>
                  <a:pt x="1492738" y="89876"/>
                  <a:pt x="1524000" y="93784"/>
                </a:cubicBezTo>
                <a:cubicBezTo>
                  <a:pt x="1700883" y="138005"/>
                  <a:pt x="1433874" y="67650"/>
                  <a:pt x="1617784" y="128954"/>
                </a:cubicBezTo>
                <a:cubicBezTo>
                  <a:pt x="1657917" y="142332"/>
                  <a:pt x="1676474" y="134853"/>
                  <a:pt x="1711569" y="152400"/>
                </a:cubicBezTo>
                <a:cubicBezTo>
                  <a:pt x="1724882" y="159056"/>
                  <a:pt x="1788320" y="205705"/>
                  <a:pt x="1793630" y="211015"/>
                </a:cubicBezTo>
                <a:cubicBezTo>
                  <a:pt x="1803593" y="220978"/>
                  <a:pt x="1808790" y="234789"/>
                  <a:pt x="1817077" y="246184"/>
                </a:cubicBezTo>
                <a:cubicBezTo>
                  <a:pt x="1840061" y="277787"/>
                  <a:pt x="1872902" y="303687"/>
                  <a:pt x="1887415" y="339969"/>
                </a:cubicBezTo>
                <a:cubicBezTo>
                  <a:pt x="1895230" y="359507"/>
                  <a:pt x="1902043" y="379477"/>
                  <a:pt x="1910861" y="398584"/>
                </a:cubicBezTo>
                <a:cubicBezTo>
                  <a:pt x="1925508" y="430319"/>
                  <a:pt x="1949275" y="458461"/>
                  <a:pt x="1957753" y="492369"/>
                </a:cubicBezTo>
                <a:cubicBezTo>
                  <a:pt x="1966207" y="526181"/>
                  <a:pt x="1969189" y="543203"/>
                  <a:pt x="1981200" y="574431"/>
                </a:cubicBezTo>
                <a:cubicBezTo>
                  <a:pt x="1996308" y="613713"/>
                  <a:pt x="2017885" y="650831"/>
                  <a:pt x="2028092" y="691661"/>
                </a:cubicBezTo>
                <a:cubicBezTo>
                  <a:pt x="2056684" y="806032"/>
                  <a:pt x="2021770" y="663212"/>
                  <a:pt x="2051538" y="797169"/>
                </a:cubicBezTo>
                <a:cubicBezTo>
                  <a:pt x="2055033" y="812897"/>
                  <a:pt x="2058631" y="828629"/>
                  <a:pt x="2063261" y="844061"/>
                </a:cubicBezTo>
                <a:cubicBezTo>
                  <a:pt x="2070363" y="867733"/>
                  <a:pt x="2086707" y="914400"/>
                  <a:pt x="2086707" y="914400"/>
                </a:cubicBezTo>
                <a:cubicBezTo>
                  <a:pt x="2096525" y="983126"/>
                  <a:pt x="2099264" y="1022408"/>
                  <a:pt x="2121877" y="1090246"/>
                </a:cubicBezTo>
                <a:cubicBezTo>
                  <a:pt x="2136831" y="1135108"/>
                  <a:pt x="2148187" y="1163181"/>
                  <a:pt x="2157046" y="1207477"/>
                </a:cubicBezTo>
                <a:cubicBezTo>
                  <a:pt x="2161708" y="1230785"/>
                  <a:pt x="2164107" y="1254507"/>
                  <a:pt x="2168769" y="1277815"/>
                </a:cubicBezTo>
                <a:cubicBezTo>
                  <a:pt x="2171929" y="1293614"/>
                  <a:pt x="2177332" y="1308908"/>
                  <a:pt x="2180492" y="1324707"/>
                </a:cubicBezTo>
                <a:cubicBezTo>
                  <a:pt x="2185154" y="1348015"/>
                  <a:pt x="2187835" y="1371683"/>
                  <a:pt x="2192215" y="1395046"/>
                </a:cubicBezTo>
                <a:cubicBezTo>
                  <a:pt x="2199559" y="1434214"/>
                  <a:pt x="2207311" y="1473311"/>
                  <a:pt x="2215661" y="1512277"/>
                </a:cubicBezTo>
                <a:cubicBezTo>
                  <a:pt x="2219037" y="1528031"/>
                  <a:pt x="2224224" y="1543370"/>
                  <a:pt x="2227384" y="1559169"/>
                </a:cubicBezTo>
                <a:cubicBezTo>
                  <a:pt x="2232046" y="1582477"/>
                  <a:pt x="2234445" y="1606199"/>
                  <a:pt x="2239107" y="1629507"/>
                </a:cubicBezTo>
                <a:cubicBezTo>
                  <a:pt x="2242267" y="1645306"/>
                  <a:pt x="2247861" y="1660564"/>
                  <a:pt x="2250830" y="1676400"/>
                </a:cubicBezTo>
                <a:cubicBezTo>
                  <a:pt x="2259591" y="1723125"/>
                  <a:pt x="2256621" y="1772938"/>
                  <a:pt x="2274277" y="1817077"/>
                </a:cubicBezTo>
                <a:cubicBezTo>
                  <a:pt x="2305123" y="1894192"/>
                  <a:pt x="2293596" y="1855057"/>
                  <a:pt x="2309446" y="1934307"/>
                </a:cubicBezTo>
                <a:cubicBezTo>
                  <a:pt x="2334122" y="2181065"/>
                  <a:pt x="2308054" y="2094256"/>
                  <a:pt x="2344615" y="2203938"/>
                </a:cubicBezTo>
                <a:cubicBezTo>
                  <a:pt x="2348523" y="2246923"/>
                  <a:pt x="2350984" y="2290063"/>
                  <a:pt x="2356338" y="2332892"/>
                </a:cubicBezTo>
                <a:cubicBezTo>
                  <a:pt x="2358809" y="2352663"/>
                  <a:pt x="2366736" y="2371626"/>
                  <a:pt x="2368061" y="2391507"/>
                </a:cubicBezTo>
                <a:cubicBezTo>
                  <a:pt x="2370660" y="2430497"/>
                  <a:pt x="2368061" y="2469661"/>
                  <a:pt x="2368061" y="2508738"/>
                </a:cubicBezTo>
              </a:path>
            </a:pathLst>
          </a:cu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Freeform: Shape 4">
            <a:extLst>
              <a:ext uri="{FF2B5EF4-FFF2-40B4-BE49-F238E27FC236}">
                <a16:creationId xmlns:a16="http://schemas.microsoft.com/office/drawing/2014/main" id="{85AC586D-0B95-4B15-9C2E-8C6BD0631801}"/>
              </a:ext>
            </a:extLst>
          </p:cNvPr>
          <p:cNvSpPr/>
          <p:nvPr/>
        </p:nvSpPr>
        <p:spPr>
          <a:xfrm>
            <a:off x="8639908" y="2919046"/>
            <a:ext cx="1478952" cy="3001108"/>
          </a:xfrm>
          <a:custGeom>
            <a:avLst/>
            <a:gdLst>
              <a:gd name="connsiteX0" fmla="*/ 855784 w 1478952"/>
              <a:gd name="connsiteY0" fmla="*/ 0 h 3001108"/>
              <a:gd name="connsiteX1" fmla="*/ 879230 w 1478952"/>
              <a:gd name="connsiteY1" fmla="*/ 257908 h 3001108"/>
              <a:gd name="connsiteX2" fmla="*/ 937846 w 1478952"/>
              <a:gd name="connsiteY2" fmla="*/ 468923 h 3001108"/>
              <a:gd name="connsiteX3" fmla="*/ 961292 w 1478952"/>
              <a:gd name="connsiteY3" fmla="*/ 562708 h 3001108"/>
              <a:gd name="connsiteX4" fmla="*/ 996461 w 1478952"/>
              <a:gd name="connsiteY4" fmla="*/ 656492 h 3001108"/>
              <a:gd name="connsiteX5" fmla="*/ 1019907 w 1478952"/>
              <a:gd name="connsiteY5" fmla="*/ 762000 h 3001108"/>
              <a:gd name="connsiteX6" fmla="*/ 1066800 w 1478952"/>
              <a:gd name="connsiteY6" fmla="*/ 949569 h 3001108"/>
              <a:gd name="connsiteX7" fmla="*/ 1090246 w 1478952"/>
              <a:gd name="connsiteY7" fmla="*/ 1066800 h 3001108"/>
              <a:gd name="connsiteX8" fmla="*/ 1113692 w 1478952"/>
              <a:gd name="connsiteY8" fmla="*/ 1160585 h 3001108"/>
              <a:gd name="connsiteX9" fmla="*/ 1125415 w 1478952"/>
              <a:gd name="connsiteY9" fmla="*/ 1254369 h 3001108"/>
              <a:gd name="connsiteX10" fmla="*/ 1148861 w 1478952"/>
              <a:gd name="connsiteY10" fmla="*/ 1336431 h 3001108"/>
              <a:gd name="connsiteX11" fmla="*/ 1160584 w 1478952"/>
              <a:gd name="connsiteY11" fmla="*/ 1418492 h 3001108"/>
              <a:gd name="connsiteX12" fmla="*/ 1172307 w 1478952"/>
              <a:gd name="connsiteY12" fmla="*/ 1488831 h 3001108"/>
              <a:gd name="connsiteX13" fmla="*/ 1207477 w 1478952"/>
              <a:gd name="connsiteY13" fmla="*/ 1641231 h 3001108"/>
              <a:gd name="connsiteX14" fmla="*/ 1219200 w 1478952"/>
              <a:gd name="connsiteY14" fmla="*/ 1723292 h 3001108"/>
              <a:gd name="connsiteX15" fmla="*/ 1242646 w 1478952"/>
              <a:gd name="connsiteY15" fmla="*/ 1875692 h 3001108"/>
              <a:gd name="connsiteX16" fmla="*/ 1254369 w 1478952"/>
              <a:gd name="connsiteY16" fmla="*/ 1957754 h 3001108"/>
              <a:gd name="connsiteX17" fmla="*/ 1266092 w 1478952"/>
              <a:gd name="connsiteY17" fmla="*/ 2028092 h 3001108"/>
              <a:gd name="connsiteX18" fmla="*/ 1289538 w 1478952"/>
              <a:gd name="connsiteY18" fmla="*/ 2192216 h 3001108"/>
              <a:gd name="connsiteX19" fmla="*/ 1301261 w 1478952"/>
              <a:gd name="connsiteY19" fmla="*/ 2379785 h 3001108"/>
              <a:gd name="connsiteX20" fmla="*/ 1324707 w 1478952"/>
              <a:gd name="connsiteY20" fmla="*/ 2520462 h 3001108"/>
              <a:gd name="connsiteX21" fmla="*/ 1336430 w 1478952"/>
              <a:gd name="connsiteY21" fmla="*/ 2672862 h 3001108"/>
              <a:gd name="connsiteX22" fmla="*/ 1371600 w 1478952"/>
              <a:gd name="connsiteY22" fmla="*/ 2661139 h 3001108"/>
              <a:gd name="connsiteX23" fmla="*/ 1430215 w 1478952"/>
              <a:gd name="connsiteY23" fmla="*/ 2672862 h 3001108"/>
              <a:gd name="connsiteX24" fmla="*/ 1465384 w 1478952"/>
              <a:gd name="connsiteY24" fmla="*/ 2708031 h 3001108"/>
              <a:gd name="connsiteX25" fmla="*/ 1465384 w 1478952"/>
              <a:gd name="connsiteY25" fmla="*/ 2872154 h 3001108"/>
              <a:gd name="connsiteX26" fmla="*/ 1430215 w 1478952"/>
              <a:gd name="connsiteY26" fmla="*/ 2895600 h 3001108"/>
              <a:gd name="connsiteX27" fmla="*/ 1348154 w 1478952"/>
              <a:gd name="connsiteY27" fmla="*/ 2883877 h 3001108"/>
              <a:gd name="connsiteX28" fmla="*/ 1324707 w 1478952"/>
              <a:gd name="connsiteY28" fmla="*/ 2813539 h 3001108"/>
              <a:gd name="connsiteX29" fmla="*/ 1301261 w 1478952"/>
              <a:gd name="connsiteY29" fmla="*/ 2848708 h 3001108"/>
              <a:gd name="connsiteX30" fmla="*/ 1254369 w 1478952"/>
              <a:gd name="connsiteY30" fmla="*/ 2954216 h 3001108"/>
              <a:gd name="connsiteX31" fmla="*/ 1219200 w 1478952"/>
              <a:gd name="connsiteY31" fmla="*/ 2989385 h 3001108"/>
              <a:gd name="connsiteX32" fmla="*/ 1184030 w 1478952"/>
              <a:gd name="connsiteY32" fmla="*/ 3001108 h 3001108"/>
              <a:gd name="connsiteX33" fmla="*/ 1101969 w 1478952"/>
              <a:gd name="connsiteY33" fmla="*/ 2989385 h 3001108"/>
              <a:gd name="connsiteX34" fmla="*/ 1043354 w 1478952"/>
              <a:gd name="connsiteY34" fmla="*/ 2942492 h 3001108"/>
              <a:gd name="connsiteX35" fmla="*/ 1031630 w 1478952"/>
              <a:gd name="connsiteY35" fmla="*/ 2907323 h 3001108"/>
              <a:gd name="connsiteX36" fmla="*/ 1043354 w 1478952"/>
              <a:gd name="connsiteY36" fmla="*/ 2872154 h 3001108"/>
              <a:gd name="connsiteX37" fmla="*/ 1008184 w 1478952"/>
              <a:gd name="connsiteY37" fmla="*/ 2965939 h 3001108"/>
              <a:gd name="connsiteX38" fmla="*/ 973015 w 1478952"/>
              <a:gd name="connsiteY38" fmla="*/ 2977662 h 3001108"/>
              <a:gd name="connsiteX39" fmla="*/ 855784 w 1478952"/>
              <a:gd name="connsiteY39" fmla="*/ 2965939 h 3001108"/>
              <a:gd name="connsiteX40" fmla="*/ 797169 w 1478952"/>
              <a:gd name="connsiteY40" fmla="*/ 2907323 h 3001108"/>
              <a:gd name="connsiteX41" fmla="*/ 797169 w 1478952"/>
              <a:gd name="connsiteY41" fmla="*/ 2813539 h 3001108"/>
              <a:gd name="connsiteX42" fmla="*/ 867507 w 1478952"/>
              <a:gd name="connsiteY42" fmla="*/ 2790092 h 3001108"/>
              <a:gd name="connsiteX43" fmla="*/ 902677 w 1478952"/>
              <a:gd name="connsiteY43" fmla="*/ 2778369 h 3001108"/>
              <a:gd name="connsiteX44" fmla="*/ 961292 w 1478952"/>
              <a:gd name="connsiteY44" fmla="*/ 2719754 h 3001108"/>
              <a:gd name="connsiteX45" fmla="*/ 937846 w 1478952"/>
              <a:gd name="connsiteY45" fmla="*/ 2543908 h 3001108"/>
              <a:gd name="connsiteX46" fmla="*/ 902677 w 1478952"/>
              <a:gd name="connsiteY46" fmla="*/ 2426677 h 3001108"/>
              <a:gd name="connsiteX47" fmla="*/ 879230 w 1478952"/>
              <a:gd name="connsiteY47" fmla="*/ 2356339 h 3001108"/>
              <a:gd name="connsiteX48" fmla="*/ 855784 w 1478952"/>
              <a:gd name="connsiteY48" fmla="*/ 2286000 h 3001108"/>
              <a:gd name="connsiteX49" fmla="*/ 832338 w 1478952"/>
              <a:gd name="connsiteY49" fmla="*/ 2250831 h 3001108"/>
              <a:gd name="connsiteX50" fmla="*/ 785446 w 1478952"/>
              <a:gd name="connsiteY50" fmla="*/ 2086708 h 3001108"/>
              <a:gd name="connsiteX51" fmla="*/ 773723 w 1478952"/>
              <a:gd name="connsiteY51" fmla="*/ 2039816 h 3001108"/>
              <a:gd name="connsiteX52" fmla="*/ 726830 w 1478952"/>
              <a:gd name="connsiteY52" fmla="*/ 1922585 h 3001108"/>
              <a:gd name="connsiteX53" fmla="*/ 703384 w 1478952"/>
              <a:gd name="connsiteY53" fmla="*/ 1828800 h 3001108"/>
              <a:gd name="connsiteX54" fmla="*/ 691661 w 1478952"/>
              <a:gd name="connsiteY54" fmla="*/ 1723292 h 3001108"/>
              <a:gd name="connsiteX55" fmla="*/ 679938 w 1478952"/>
              <a:gd name="connsiteY55" fmla="*/ 1676400 h 3001108"/>
              <a:gd name="connsiteX56" fmla="*/ 668215 w 1478952"/>
              <a:gd name="connsiteY56" fmla="*/ 1582616 h 3001108"/>
              <a:gd name="connsiteX57" fmla="*/ 656492 w 1478952"/>
              <a:gd name="connsiteY57" fmla="*/ 1547446 h 3001108"/>
              <a:gd name="connsiteX58" fmla="*/ 633046 w 1478952"/>
              <a:gd name="connsiteY58" fmla="*/ 1453662 h 3001108"/>
              <a:gd name="connsiteX59" fmla="*/ 597877 w 1478952"/>
              <a:gd name="connsiteY59" fmla="*/ 1430216 h 3001108"/>
              <a:gd name="connsiteX60" fmla="*/ 550984 w 1478952"/>
              <a:gd name="connsiteY60" fmla="*/ 1371600 h 3001108"/>
              <a:gd name="connsiteX61" fmla="*/ 504092 w 1478952"/>
              <a:gd name="connsiteY61" fmla="*/ 1312985 h 3001108"/>
              <a:gd name="connsiteX62" fmla="*/ 222738 w 1478952"/>
              <a:gd name="connsiteY62" fmla="*/ 902677 h 3001108"/>
              <a:gd name="connsiteX63" fmla="*/ 35169 w 1478952"/>
              <a:gd name="connsiteY63" fmla="*/ 691662 h 3001108"/>
              <a:gd name="connsiteX64" fmla="*/ 0 w 1478952"/>
              <a:gd name="connsiteY64" fmla="*/ 668216 h 30011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Lst>
            <a:rect l="l" t="t" r="r" b="b"/>
            <a:pathLst>
              <a:path w="1478952" h="3001108">
                <a:moveTo>
                  <a:pt x="855784" y="0"/>
                </a:moveTo>
                <a:cubicBezTo>
                  <a:pt x="859827" y="56609"/>
                  <a:pt x="866405" y="189508"/>
                  <a:pt x="879230" y="257908"/>
                </a:cubicBezTo>
                <a:cubicBezTo>
                  <a:pt x="892320" y="327722"/>
                  <a:pt x="919058" y="401286"/>
                  <a:pt x="937846" y="468923"/>
                </a:cubicBezTo>
                <a:cubicBezTo>
                  <a:pt x="946470" y="499971"/>
                  <a:pt x="951681" y="531951"/>
                  <a:pt x="961292" y="562708"/>
                </a:cubicBezTo>
                <a:cubicBezTo>
                  <a:pt x="971250" y="594575"/>
                  <a:pt x="987040" y="624462"/>
                  <a:pt x="996461" y="656492"/>
                </a:cubicBezTo>
                <a:cubicBezTo>
                  <a:pt x="1006627" y="691055"/>
                  <a:pt x="1011499" y="726968"/>
                  <a:pt x="1019907" y="762000"/>
                </a:cubicBezTo>
                <a:cubicBezTo>
                  <a:pt x="1034947" y="824668"/>
                  <a:pt x="1054161" y="886373"/>
                  <a:pt x="1066800" y="949569"/>
                </a:cubicBezTo>
                <a:cubicBezTo>
                  <a:pt x="1074615" y="988646"/>
                  <a:pt x="1081601" y="1027898"/>
                  <a:pt x="1090246" y="1066800"/>
                </a:cubicBezTo>
                <a:cubicBezTo>
                  <a:pt x="1097236" y="1098256"/>
                  <a:pt x="1107754" y="1128913"/>
                  <a:pt x="1113692" y="1160585"/>
                </a:cubicBezTo>
                <a:cubicBezTo>
                  <a:pt x="1119498" y="1191550"/>
                  <a:pt x="1119236" y="1223476"/>
                  <a:pt x="1125415" y="1254369"/>
                </a:cubicBezTo>
                <a:cubicBezTo>
                  <a:pt x="1130994" y="1282265"/>
                  <a:pt x="1142900" y="1308614"/>
                  <a:pt x="1148861" y="1336431"/>
                </a:cubicBezTo>
                <a:cubicBezTo>
                  <a:pt x="1154651" y="1363449"/>
                  <a:pt x="1156382" y="1391182"/>
                  <a:pt x="1160584" y="1418492"/>
                </a:cubicBezTo>
                <a:cubicBezTo>
                  <a:pt x="1164198" y="1441985"/>
                  <a:pt x="1167326" y="1465589"/>
                  <a:pt x="1172307" y="1488831"/>
                </a:cubicBezTo>
                <a:cubicBezTo>
                  <a:pt x="1192844" y="1584668"/>
                  <a:pt x="1194222" y="1561702"/>
                  <a:pt x="1207477" y="1641231"/>
                </a:cubicBezTo>
                <a:cubicBezTo>
                  <a:pt x="1212020" y="1668486"/>
                  <a:pt x="1215972" y="1695850"/>
                  <a:pt x="1219200" y="1723292"/>
                </a:cubicBezTo>
                <a:cubicBezTo>
                  <a:pt x="1235685" y="1863417"/>
                  <a:pt x="1217393" y="1799932"/>
                  <a:pt x="1242646" y="1875692"/>
                </a:cubicBezTo>
                <a:cubicBezTo>
                  <a:pt x="1246554" y="1903046"/>
                  <a:pt x="1250167" y="1930444"/>
                  <a:pt x="1254369" y="1957754"/>
                </a:cubicBezTo>
                <a:cubicBezTo>
                  <a:pt x="1257983" y="1981247"/>
                  <a:pt x="1262566" y="2004586"/>
                  <a:pt x="1266092" y="2028092"/>
                </a:cubicBezTo>
                <a:cubicBezTo>
                  <a:pt x="1274290" y="2082744"/>
                  <a:pt x="1289538" y="2192216"/>
                  <a:pt x="1289538" y="2192216"/>
                </a:cubicBezTo>
                <a:cubicBezTo>
                  <a:pt x="1293446" y="2254739"/>
                  <a:pt x="1295834" y="2317376"/>
                  <a:pt x="1301261" y="2379785"/>
                </a:cubicBezTo>
                <a:cubicBezTo>
                  <a:pt x="1305735" y="2431236"/>
                  <a:pt x="1314825" y="2471049"/>
                  <a:pt x="1324707" y="2520462"/>
                </a:cubicBezTo>
                <a:cubicBezTo>
                  <a:pt x="1328615" y="2571262"/>
                  <a:pt x="1320318" y="2624527"/>
                  <a:pt x="1336430" y="2672862"/>
                </a:cubicBezTo>
                <a:cubicBezTo>
                  <a:pt x="1340338" y="2684585"/>
                  <a:pt x="1359243" y="2661139"/>
                  <a:pt x="1371600" y="2661139"/>
                </a:cubicBezTo>
                <a:cubicBezTo>
                  <a:pt x="1391525" y="2661139"/>
                  <a:pt x="1410677" y="2668954"/>
                  <a:pt x="1430215" y="2672862"/>
                </a:cubicBezTo>
                <a:cubicBezTo>
                  <a:pt x="1441938" y="2684585"/>
                  <a:pt x="1456188" y="2694237"/>
                  <a:pt x="1465384" y="2708031"/>
                </a:cubicBezTo>
                <a:cubicBezTo>
                  <a:pt x="1492770" y="2749109"/>
                  <a:pt x="1471193" y="2853276"/>
                  <a:pt x="1465384" y="2872154"/>
                </a:cubicBezTo>
                <a:cubicBezTo>
                  <a:pt x="1461241" y="2885620"/>
                  <a:pt x="1441938" y="2887785"/>
                  <a:pt x="1430215" y="2895600"/>
                </a:cubicBezTo>
                <a:cubicBezTo>
                  <a:pt x="1402861" y="2891692"/>
                  <a:pt x="1369965" y="2900841"/>
                  <a:pt x="1348154" y="2883877"/>
                </a:cubicBezTo>
                <a:cubicBezTo>
                  <a:pt x="1328646" y="2868704"/>
                  <a:pt x="1324707" y="2813539"/>
                  <a:pt x="1324707" y="2813539"/>
                </a:cubicBezTo>
                <a:cubicBezTo>
                  <a:pt x="1316892" y="2825262"/>
                  <a:pt x="1306983" y="2835833"/>
                  <a:pt x="1301261" y="2848708"/>
                </a:cubicBezTo>
                <a:cubicBezTo>
                  <a:pt x="1272052" y="2914428"/>
                  <a:pt x="1292269" y="2908735"/>
                  <a:pt x="1254369" y="2954216"/>
                </a:cubicBezTo>
                <a:cubicBezTo>
                  <a:pt x="1243756" y="2966952"/>
                  <a:pt x="1232994" y="2980189"/>
                  <a:pt x="1219200" y="2989385"/>
                </a:cubicBezTo>
                <a:cubicBezTo>
                  <a:pt x="1208918" y="2996240"/>
                  <a:pt x="1195753" y="2997200"/>
                  <a:pt x="1184030" y="3001108"/>
                </a:cubicBezTo>
                <a:cubicBezTo>
                  <a:pt x="1156676" y="2997200"/>
                  <a:pt x="1128435" y="2997325"/>
                  <a:pt x="1101969" y="2989385"/>
                </a:cubicBezTo>
                <a:cubicBezTo>
                  <a:pt x="1080841" y="2983047"/>
                  <a:pt x="1058533" y="2957672"/>
                  <a:pt x="1043354" y="2942492"/>
                </a:cubicBezTo>
                <a:cubicBezTo>
                  <a:pt x="1039446" y="2930769"/>
                  <a:pt x="1031630" y="2919680"/>
                  <a:pt x="1031630" y="2907323"/>
                </a:cubicBezTo>
                <a:cubicBezTo>
                  <a:pt x="1031630" y="2894966"/>
                  <a:pt x="1043354" y="2859797"/>
                  <a:pt x="1043354" y="2872154"/>
                </a:cubicBezTo>
                <a:cubicBezTo>
                  <a:pt x="1043354" y="2898842"/>
                  <a:pt x="1032438" y="2946535"/>
                  <a:pt x="1008184" y="2965939"/>
                </a:cubicBezTo>
                <a:cubicBezTo>
                  <a:pt x="998535" y="2973659"/>
                  <a:pt x="984738" y="2973754"/>
                  <a:pt x="973015" y="2977662"/>
                </a:cubicBezTo>
                <a:cubicBezTo>
                  <a:pt x="933938" y="2973754"/>
                  <a:pt x="892247" y="2980524"/>
                  <a:pt x="855784" y="2965939"/>
                </a:cubicBezTo>
                <a:cubicBezTo>
                  <a:pt x="830129" y="2955677"/>
                  <a:pt x="797169" y="2907323"/>
                  <a:pt x="797169" y="2907323"/>
                </a:cubicBezTo>
                <a:cubicBezTo>
                  <a:pt x="787918" y="2879571"/>
                  <a:pt x="768876" y="2841832"/>
                  <a:pt x="797169" y="2813539"/>
                </a:cubicBezTo>
                <a:cubicBezTo>
                  <a:pt x="814645" y="2796063"/>
                  <a:pt x="844061" y="2797907"/>
                  <a:pt x="867507" y="2790092"/>
                </a:cubicBezTo>
                <a:lnTo>
                  <a:pt x="902677" y="2778369"/>
                </a:lnTo>
                <a:cubicBezTo>
                  <a:pt x="920420" y="2766540"/>
                  <a:pt x="959180" y="2747213"/>
                  <a:pt x="961292" y="2719754"/>
                </a:cubicBezTo>
                <a:cubicBezTo>
                  <a:pt x="964506" y="2677976"/>
                  <a:pt x="948687" y="2592691"/>
                  <a:pt x="937846" y="2543908"/>
                </a:cubicBezTo>
                <a:cubicBezTo>
                  <a:pt x="926035" y="2490758"/>
                  <a:pt x="922158" y="2485122"/>
                  <a:pt x="902677" y="2426677"/>
                </a:cubicBezTo>
                <a:lnTo>
                  <a:pt x="879230" y="2356339"/>
                </a:lnTo>
                <a:cubicBezTo>
                  <a:pt x="879230" y="2356338"/>
                  <a:pt x="855785" y="2286001"/>
                  <a:pt x="855784" y="2286000"/>
                </a:cubicBezTo>
                <a:cubicBezTo>
                  <a:pt x="847969" y="2274277"/>
                  <a:pt x="838060" y="2263706"/>
                  <a:pt x="832338" y="2250831"/>
                </a:cubicBezTo>
                <a:cubicBezTo>
                  <a:pt x="813118" y="2207586"/>
                  <a:pt x="796090" y="2129285"/>
                  <a:pt x="785446" y="2086708"/>
                </a:cubicBezTo>
                <a:cubicBezTo>
                  <a:pt x="781538" y="2071077"/>
                  <a:pt x="778818" y="2055101"/>
                  <a:pt x="773723" y="2039816"/>
                </a:cubicBezTo>
                <a:cubicBezTo>
                  <a:pt x="744751" y="1952898"/>
                  <a:pt x="761330" y="1991582"/>
                  <a:pt x="726830" y="1922585"/>
                </a:cubicBezTo>
                <a:cubicBezTo>
                  <a:pt x="719015" y="1891323"/>
                  <a:pt x="706942" y="1860827"/>
                  <a:pt x="703384" y="1828800"/>
                </a:cubicBezTo>
                <a:cubicBezTo>
                  <a:pt x="699476" y="1793631"/>
                  <a:pt x="697042" y="1758266"/>
                  <a:pt x="691661" y="1723292"/>
                </a:cubicBezTo>
                <a:cubicBezTo>
                  <a:pt x="689211" y="1707368"/>
                  <a:pt x="682587" y="1692293"/>
                  <a:pt x="679938" y="1676400"/>
                </a:cubicBezTo>
                <a:cubicBezTo>
                  <a:pt x="674759" y="1645324"/>
                  <a:pt x="673851" y="1613612"/>
                  <a:pt x="668215" y="1582616"/>
                </a:cubicBezTo>
                <a:cubicBezTo>
                  <a:pt x="666004" y="1570458"/>
                  <a:pt x="659489" y="1559434"/>
                  <a:pt x="656492" y="1547446"/>
                </a:cubicBezTo>
                <a:cubicBezTo>
                  <a:pt x="655696" y="1544261"/>
                  <a:pt x="642790" y="1465843"/>
                  <a:pt x="633046" y="1453662"/>
                </a:cubicBezTo>
                <a:cubicBezTo>
                  <a:pt x="624244" y="1442660"/>
                  <a:pt x="608879" y="1439018"/>
                  <a:pt x="597877" y="1430216"/>
                </a:cubicBezTo>
                <a:cubicBezTo>
                  <a:pt x="569745" y="1407710"/>
                  <a:pt x="573834" y="1402067"/>
                  <a:pt x="550984" y="1371600"/>
                </a:cubicBezTo>
                <a:cubicBezTo>
                  <a:pt x="535971" y="1351583"/>
                  <a:pt x="517622" y="1334032"/>
                  <a:pt x="504092" y="1312985"/>
                </a:cubicBezTo>
                <a:cubicBezTo>
                  <a:pt x="360942" y="1090305"/>
                  <a:pt x="542479" y="1262386"/>
                  <a:pt x="222738" y="902677"/>
                </a:cubicBezTo>
                <a:cubicBezTo>
                  <a:pt x="160215" y="832339"/>
                  <a:pt x="87371" y="769967"/>
                  <a:pt x="35169" y="691662"/>
                </a:cubicBezTo>
                <a:cubicBezTo>
                  <a:pt x="8658" y="651894"/>
                  <a:pt x="21685" y="646529"/>
                  <a:pt x="0" y="668216"/>
                </a:cubicBezTo>
              </a:path>
            </a:pathLst>
          </a:cu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Freeform: Shape 5">
            <a:extLst>
              <a:ext uri="{FF2B5EF4-FFF2-40B4-BE49-F238E27FC236}">
                <a16:creationId xmlns:a16="http://schemas.microsoft.com/office/drawing/2014/main" id="{ADAD5C77-60DF-4762-8F4F-3B767F117341}"/>
              </a:ext>
            </a:extLst>
          </p:cNvPr>
          <p:cNvSpPr/>
          <p:nvPr/>
        </p:nvSpPr>
        <p:spPr>
          <a:xfrm>
            <a:off x="7854462" y="2602523"/>
            <a:ext cx="808892" cy="2356339"/>
          </a:xfrm>
          <a:custGeom>
            <a:avLst/>
            <a:gdLst>
              <a:gd name="connsiteX0" fmla="*/ 808892 w 808892"/>
              <a:gd name="connsiteY0" fmla="*/ 1008185 h 2356339"/>
              <a:gd name="connsiteX1" fmla="*/ 656492 w 808892"/>
              <a:gd name="connsiteY1" fmla="*/ 820615 h 2356339"/>
              <a:gd name="connsiteX2" fmla="*/ 492369 w 808892"/>
              <a:gd name="connsiteY2" fmla="*/ 468923 h 2356339"/>
              <a:gd name="connsiteX3" fmla="*/ 468923 w 808892"/>
              <a:gd name="connsiteY3" fmla="*/ 410308 h 2356339"/>
              <a:gd name="connsiteX4" fmla="*/ 445476 w 808892"/>
              <a:gd name="connsiteY4" fmla="*/ 363415 h 2356339"/>
              <a:gd name="connsiteX5" fmla="*/ 422030 w 808892"/>
              <a:gd name="connsiteY5" fmla="*/ 293077 h 2356339"/>
              <a:gd name="connsiteX6" fmla="*/ 386861 w 808892"/>
              <a:gd name="connsiteY6" fmla="*/ 187569 h 2356339"/>
              <a:gd name="connsiteX7" fmla="*/ 351692 w 808892"/>
              <a:gd name="connsiteY7" fmla="*/ 117231 h 2356339"/>
              <a:gd name="connsiteX8" fmla="*/ 316523 w 808892"/>
              <a:gd name="connsiteY8" fmla="*/ 93785 h 2356339"/>
              <a:gd name="connsiteX9" fmla="*/ 304800 w 808892"/>
              <a:gd name="connsiteY9" fmla="*/ 58615 h 2356339"/>
              <a:gd name="connsiteX10" fmla="*/ 269630 w 808892"/>
              <a:gd name="connsiteY10" fmla="*/ 46892 h 2356339"/>
              <a:gd name="connsiteX11" fmla="*/ 234461 w 808892"/>
              <a:gd name="connsiteY11" fmla="*/ 23446 h 2356339"/>
              <a:gd name="connsiteX12" fmla="*/ 164123 w 808892"/>
              <a:gd name="connsiteY12" fmla="*/ 0 h 2356339"/>
              <a:gd name="connsiteX13" fmla="*/ 11723 w 808892"/>
              <a:gd name="connsiteY13" fmla="*/ 11723 h 2356339"/>
              <a:gd name="connsiteX14" fmla="*/ 0 w 808892"/>
              <a:gd name="connsiteY14" fmla="*/ 46892 h 2356339"/>
              <a:gd name="connsiteX15" fmla="*/ 11723 w 808892"/>
              <a:gd name="connsiteY15" fmla="*/ 386862 h 2356339"/>
              <a:gd name="connsiteX16" fmla="*/ 35169 w 808892"/>
              <a:gd name="connsiteY16" fmla="*/ 550985 h 2356339"/>
              <a:gd name="connsiteX17" fmla="*/ 58615 w 808892"/>
              <a:gd name="connsiteY17" fmla="*/ 715108 h 2356339"/>
              <a:gd name="connsiteX18" fmla="*/ 82061 w 808892"/>
              <a:gd name="connsiteY18" fmla="*/ 832339 h 2356339"/>
              <a:gd name="connsiteX19" fmla="*/ 93784 w 808892"/>
              <a:gd name="connsiteY19" fmla="*/ 1031631 h 2356339"/>
              <a:gd name="connsiteX20" fmla="*/ 105507 w 808892"/>
              <a:gd name="connsiteY20" fmla="*/ 1137139 h 2356339"/>
              <a:gd name="connsiteX21" fmla="*/ 128953 w 808892"/>
              <a:gd name="connsiteY21" fmla="*/ 1570892 h 2356339"/>
              <a:gd name="connsiteX22" fmla="*/ 140676 w 808892"/>
              <a:gd name="connsiteY22" fmla="*/ 1735015 h 2356339"/>
              <a:gd name="connsiteX23" fmla="*/ 164123 w 808892"/>
              <a:gd name="connsiteY23" fmla="*/ 1922585 h 2356339"/>
              <a:gd name="connsiteX24" fmla="*/ 175846 w 808892"/>
              <a:gd name="connsiteY24" fmla="*/ 2110154 h 2356339"/>
              <a:gd name="connsiteX25" fmla="*/ 187569 w 808892"/>
              <a:gd name="connsiteY25" fmla="*/ 2203939 h 2356339"/>
              <a:gd name="connsiteX26" fmla="*/ 211015 w 808892"/>
              <a:gd name="connsiteY26" fmla="*/ 2286000 h 2356339"/>
              <a:gd name="connsiteX27" fmla="*/ 211015 w 808892"/>
              <a:gd name="connsiteY27" fmla="*/ 2356339 h 23563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808892" h="2356339">
                <a:moveTo>
                  <a:pt x="808892" y="1008185"/>
                </a:moveTo>
                <a:cubicBezTo>
                  <a:pt x="761739" y="955138"/>
                  <a:pt x="693190" y="885542"/>
                  <a:pt x="656492" y="820615"/>
                </a:cubicBezTo>
                <a:cubicBezTo>
                  <a:pt x="589859" y="702726"/>
                  <a:pt x="544459" y="592638"/>
                  <a:pt x="492369" y="468923"/>
                </a:cubicBezTo>
                <a:cubicBezTo>
                  <a:pt x="484203" y="449529"/>
                  <a:pt x="478334" y="429130"/>
                  <a:pt x="468923" y="410308"/>
                </a:cubicBezTo>
                <a:cubicBezTo>
                  <a:pt x="461107" y="394677"/>
                  <a:pt x="451967" y="379641"/>
                  <a:pt x="445476" y="363415"/>
                </a:cubicBezTo>
                <a:cubicBezTo>
                  <a:pt x="436297" y="340468"/>
                  <a:pt x="429845" y="316523"/>
                  <a:pt x="422030" y="293077"/>
                </a:cubicBezTo>
                <a:lnTo>
                  <a:pt x="386861" y="187569"/>
                </a:lnTo>
                <a:cubicBezTo>
                  <a:pt x="377327" y="158965"/>
                  <a:pt x="374417" y="139956"/>
                  <a:pt x="351692" y="117231"/>
                </a:cubicBezTo>
                <a:cubicBezTo>
                  <a:pt x="341729" y="107268"/>
                  <a:pt x="328246" y="101600"/>
                  <a:pt x="316523" y="93785"/>
                </a:cubicBezTo>
                <a:cubicBezTo>
                  <a:pt x="312615" y="82062"/>
                  <a:pt x="313538" y="67353"/>
                  <a:pt x="304800" y="58615"/>
                </a:cubicBezTo>
                <a:cubicBezTo>
                  <a:pt x="296062" y="49877"/>
                  <a:pt x="280683" y="52418"/>
                  <a:pt x="269630" y="46892"/>
                </a:cubicBezTo>
                <a:cubicBezTo>
                  <a:pt x="257028" y="40591"/>
                  <a:pt x="247336" y="29168"/>
                  <a:pt x="234461" y="23446"/>
                </a:cubicBezTo>
                <a:cubicBezTo>
                  <a:pt x="211877" y="13409"/>
                  <a:pt x="164123" y="0"/>
                  <a:pt x="164123" y="0"/>
                </a:cubicBezTo>
                <a:cubicBezTo>
                  <a:pt x="113323" y="3908"/>
                  <a:pt x="60713" y="-2274"/>
                  <a:pt x="11723" y="11723"/>
                </a:cubicBezTo>
                <a:cubicBezTo>
                  <a:pt x="-159" y="15118"/>
                  <a:pt x="0" y="34535"/>
                  <a:pt x="0" y="46892"/>
                </a:cubicBezTo>
                <a:cubicBezTo>
                  <a:pt x="0" y="160283"/>
                  <a:pt x="5916" y="273620"/>
                  <a:pt x="11723" y="386862"/>
                </a:cubicBezTo>
                <a:cubicBezTo>
                  <a:pt x="16881" y="487452"/>
                  <a:pt x="17272" y="479397"/>
                  <a:pt x="35169" y="550985"/>
                </a:cubicBezTo>
                <a:cubicBezTo>
                  <a:pt x="54969" y="748981"/>
                  <a:pt x="34712" y="603557"/>
                  <a:pt x="58615" y="715108"/>
                </a:cubicBezTo>
                <a:cubicBezTo>
                  <a:pt x="66965" y="754074"/>
                  <a:pt x="82061" y="832339"/>
                  <a:pt x="82061" y="832339"/>
                </a:cubicBezTo>
                <a:cubicBezTo>
                  <a:pt x="85969" y="898770"/>
                  <a:pt x="88680" y="965282"/>
                  <a:pt x="93784" y="1031631"/>
                </a:cubicBezTo>
                <a:cubicBezTo>
                  <a:pt x="96498" y="1066913"/>
                  <a:pt x="103695" y="1101800"/>
                  <a:pt x="105507" y="1137139"/>
                </a:cubicBezTo>
                <a:cubicBezTo>
                  <a:pt x="128771" y="1590791"/>
                  <a:pt x="98140" y="1355201"/>
                  <a:pt x="128953" y="1570892"/>
                </a:cubicBezTo>
                <a:cubicBezTo>
                  <a:pt x="132861" y="1625600"/>
                  <a:pt x="135218" y="1680440"/>
                  <a:pt x="140676" y="1735015"/>
                </a:cubicBezTo>
                <a:cubicBezTo>
                  <a:pt x="146946" y="1797712"/>
                  <a:pt x="160193" y="1859698"/>
                  <a:pt x="164123" y="1922585"/>
                </a:cubicBezTo>
                <a:cubicBezTo>
                  <a:pt x="168031" y="1985108"/>
                  <a:pt x="170644" y="2047725"/>
                  <a:pt x="175846" y="2110154"/>
                </a:cubicBezTo>
                <a:cubicBezTo>
                  <a:pt x="178462" y="2141550"/>
                  <a:pt x="181933" y="2172942"/>
                  <a:pt x="187569" y="2203939"/>
                </a:cubicBezTo>
                <a:cubicBezTo>
                  <a:pt x="198677" y="2265035"/>
                  <a:pt x="203739" y="2213244"/>
                  <a:pt x="211015" y="2286000"/>
                </a:cubicBezTo>
                <a:cubicBezTo>
                  <a:pt x="213348" y="2309330"/>
                  <a:pt x="211015" y="2332893"/>
                  <a:pt x="211015" y="2356339"/>
                </a:cubicBezTo>
              </a:path>
            </a:pathLst>
          </a:cu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Freeform: Shape 6">
            <a:extLst>
              <a:ext uri="{FF2B5EF4-FFF2-40B4-BE49-F238E27FC236}">
                <a16:creationId xmlns:a16="http://schemas.microsoft.com/office/drawing/2014/main" id="{A3D1DADC-FD20-4DB1-9630-52F30A7A9624}"/>
              </a:ext>
            </a:extLst>
          </p:cNvPr>
          <p:cNvSpPr/>
          <p:nvPr/>
        </p:nvSpPr>
        <p:spPr>
          <a:xfrm>
            <a:off x="8065477" y="4876800"/>
            <a:ext cx="247663" cy="1922585"/>
          </a:xfrm>
          <a:custGeom>
            <a:avLst/>
            <a:gdLst>
              <a:gd name="connsiteX0" fmla="*/ 0 w 247663"/>
              <a:gd name="connsiteY0" fmla="*/ 0 h 1922585"/>
              <a:gd name="connsiteX1" fmla="*/ 23446 w 247663"/>
              <a:gd name="connsiteY1" fmla="*/ 398585 h 1922585"/>
              <a:gd name="connsiteX2" fmla="*/ 46892 w 247663"/>
              <a:gd name="connsiteY2" fmla="*/ 691662 h 1922585"/>
              <a:gd name="connsiteX3" fmla="*/ 70338 w 247663"/>
              <a:gd name="connsiteY3" fmla="*/ 820615 h 1922585"/>
              <a:gd name="connsiteX4" fmla="*/ 82061 w 247663"/>
              <a:gd name="connsiteY4" fmla="*/ 890954 h 1922585"/>
              <a:gd name="connsiteX5" fmla="*/ 93785 w 247663"/>
              <a:gd name="connsiteY5" fmla="*/ 973015 h 1922585"/>
              <a:gd name="connsiteX6" fmla="*/ 117231 w 247663"/>
              <a:gd name="connsiteY6" fmla="*/ 1031631 h 1922585"/>
              <a:gd name="connsiteX7" fmla="*/ 140677 w 247663"/>
              <a:gd name="connsiteY7" fmla="*/ 1137138 h 1922585"/>
              <a:gd name="connsiteX8" fmla="*/ 164123 w 247663"/>
              <a:gd name="connsiteY8" fmla="*/ 1219200 h 1922585"/>
              <a:gd name="connsiteX9" fmla="*/ 175846 w 247663"/>
              <a:gd name="connsiteY9" fmla="*/ 1312985 h 1922585"/>
              <a:gd name="connsiteX10" fmla="*/ 222738 w 247663"/>
              <a:gd name="connsiteY10" fmla="*/ 1500554 h 1922585"/>
              <a:gd name="connsiteX11" fmla="*/ 234461 w 247663"/>
              <a:gd name="connsiteY11" fmla="*/ 1606062 h 1922585"/>
              <a:gd name="connsiteX12" fmla="*/ 246185 w 247663"/>
              <a:gd name="connsiteY12" fmla="*/ 1652954 h 1922585"/>
              <a:gd name="connsiteX13" fmla="*/ 246185 w 247663"/>
              <a:gd name="connsiteY13" fmla="*/ 1922585 h 19225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47663" h="1922585">
                <a:moveTo>
                  <a:pt x="0" y="0"/>
                </a:moveTo>
                <a:cubicBezTo>
                  <a:pt x="21880" y="503238"/>
                  <a:pt x="-395" y="88647"/>
                  <a:pt x="23446" y="398585"/>
                </a:cubicBezTo>
                <a:cubicBezTo>
                  <a:pt x="33003" y="522831"/>
                  <a:pt x="32518" y="576668"/>
                  <a:pt x="46892" y="691662"/>
                </a:cubicBezTo>
                <a:cubicBezTo>
                  <a:pt x="53801" y="746934"/>
                  <a:pt x="60735" y="767797"/>
                  <a:pt x="70338" y="820615"/>
                </a:cubicBezTo>
                <a:cubicBezTo>
                  <a:pt x="74590" y="844001"/>
                  <a:pt x="78447" y="867461"/>
                  <a:pt x="82061" y="890954"/>
                </a:cubicBezTo>
                <a:cubicBezTo>
                  <a:pt x="86263" y="918264"/>
                  <a:pt x="87083" y="946209"/>
                  <a:pt x="93785" y="973015"/>
                </a:cubicBezTo>
                <a:cubicBezTo>
                  <a:pt x="98889" y="993430"/>
                  <a:pt x="111450" y="1011397"/>
                  <a:pt x="117231" y="1031631"/>
                </a:cubicBezTo>
                <a:cubicBezTo>
                  <a:pt x="127128" y="1066272"/>
                  <a:pt x="131939" y="1102187"/>
                  <a:pt x="140677" y="1137138"/>
                </a:cubicBezTo>
                <a:cubicBezTo>
                  <a:pt x="147577" y="1164737"/>
                  <a:pt x="156308" y="1191846"/>
                  <a:pt x="164123" y="1219200"/>
                </a:cubicBezTo>
                <a:cubicBezTo>
                  <a:pt x="168031" y="1250462"/>
                  <a:pt x="169420" y="1282142"/>
                  <a:pt x="175846" y="1312985"/>
                </a:cubicBezTo>
                <a:cubicBezTo>
                  <a:pt x="188990" y="1376078"/>
                  <a:pt x="222738" y="1500554"/>
                  <a:pt x="222738" y="1500554"/>
                </a:cubicBezTo>
                <a:cubicBezTo>
                  <a:pt x="226646" y="1535723"/>
                  <a:pt x="229080" y="1571088"/>
                  <a:pt x="234461" y="1606062"/>
                </a:cubicBezTo>
                <a:cubicBezTo>
                  <a:pt x="236911" y="1621986"/>
                  <a:pt x="245589" y="1636853"/>
                  <a:pt x="246185" y="1652954"/>
                </a:cubicBezTo>
                <a:cubicBezTo>
                  <a:pt x="249512" y="1742769"/>
                  <a:pt x="246185" y="1832708"/>
                  <a:pt x="246185" y="1922585"/>
                </a:cubicBezTo>
              </a:path>
            </a:pathLst>
          </a:cu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Arrow: Curved Down 12">
            <a:extLst>
              <a:ext uri="{FF2B5EF4-FFF2-40B4-BE49-F238E27FC236}">
                <a16:creationId xmlns:a16="http://schemas.microsoft.com/office/drawing/2014/main" id="{9EAFE287-0CB1-46ED-B169-536564ED1138}"/>
              </a:ext>
            </a:extLst>
          </p:cNvPr>
          <p:cNvSpPr/>
          <p:nvPr/>
        </p:nvSpPr>
        <p:spPr>
          <a:xfrm rot="1921612">
            <a:off x="5164692" y="2256915"/>
            <a:ext cx="5379541" cy="1347709"/>
          </a:xfrm>
          <a:prstGeom prst="curvedDown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cxnSp>
        <p:nvCxnSpPr>
          <p:cNvPr id="15" name="Connector: Curved 14">
            <a:extLst>
              <a:ext uri="{FF2B5EF4-FFF2-40B4-BE49-F238E27FC236}">
                <a16:creationId xmlns:a16="http://schemas.microsoft.com/office/drawing/2014/main" id="{49B1D26E-2CFD-4C33-B9D7-7FC1FA42D53A}"/>
              </a:ext>
            </a:extLst>
          </p:cNvPr>
          <p:cNvCxnSpPr>
            <a:cxnSpLocks/>
          </p:cNvCxnSpPr>
          <p:nvPr/>
        </p:nvCxnSpPr>
        <p:spPr>
          <a:xfrm rot="10800000">
            <a:off x="8710196" y="2697419"/>
            <a:ext cx="493292" cy="191259"/>
          </a:xfrm>
          <a:prstGeom prst="curvedConnector3">
            <a:avLst>
              <a:gd name="adj1" fmla="val 50000"/>
            </a:avLst>
          </a:prstGeom>
        </p:spPr>
        <p:style>
          <a:lnRef idx="1">
            <a:schemeClr val="accent1"/>
          </a:lnRef>
          <a:fillRef idx="0">
            <a:schemeClr val="accent1"/>
          </a:fillRef>
          <a:effectRef idx="0">
            <a:schemeClr val="accent1"/>
          </a:effectRef>
          <a:fontRef idx="minor">
            <a:schemeClr val="tx1"/>
          </a:fontRef>
        </p:style>
      </p:cxnSp>
      <p:sp>
        <p:nvSpPr>
          <p:cNvPr id="21" name="Arrow: Down 20">
            <a:extLst>
              <a:ext uri="{FF2B5EF4-FFF2-40B4-BE49-F238E27FC236}">
                <a16:creationId xmlns:a16="http://schemas.microsoft.com/office/drawing/2014/main" id="{11B03996-3DF0-4B36-BFCD-8C44F0BED3A8}"/>
              </a:ext>
            </a:extLst>
          </p:cNvPr>
          <p:cNvSpPr/>
          <p:nvPr/>
        </p:nvSpPr>
        <p:spPr>
          <a:xfrm>
            <a:off x="5147169" y="3118339"/>
            <a:ext cx="586894" cy="2965938"/>
          </a:xfrm>
          <a:prstGeom prst="down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2" name="Arc 21">
            <a:extLst>
              <a:ext uri="{FF2B5EF4-FFF2-40B4-BE49-F238E27FC236}">
                <a16:creationId xmlns:a16="http://schemas.microsoft.com/office/drawing/2014/main" id="{AB43D823-CB81-454A-B0C6-9F4C80017DD4}"/>
              </a:ext>
            </a:extLst>
          </p:cNvPr>
          <p:cNvSpPr/>
          <p:nvPr/>
        </p:nvSpPr>
        <p:spPr>
          <a:xfrm flipH="1">
            <a:off x="3693847" y="1482269"/>
            <a:ext cx="1840524" cy="5134708"/>
          </a:xfrm>
          <a:prstGeom prst="arc">
            <a:avLst/>
          </a:prstGeom>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23" name="Arc 22">
            <a:extLst>
              <a:ext uri="{FF2B5EF4-FFF2-40B4-BE49-F238E27FC236}">
                <a16:creationId xmlns:a16="http://schemas.microsoft.com/office/drawing/2014/main" id="{9A7C963B-C943-454E-99D1-265413ACEAB7}"/>
              </a:ext>
            </a:extLst>
          </p:cNvPr>
          <p:cNvSpPr/>
          <p:nvPr/>
        </p:nvSpPr>
        <p:spPr>
          <a:xfrm>
            <a:off x="5424156" y="1482269"/>
            <a:ext cx="1324348" cy="5241613"/>
          </a:xfrm>
          <a:prstGeom prst="arc">
            <a:avLst/>
          </a:prstGeom>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cxnSp>
        <p:nvCxnSpPr>
          <p:cNvPr id="25" name="Straight Connector 24">
            <a:extLst>
              <a:ext uri="{FF2B5EF4-FFF2-40B4-BE49-F238E27FC236}">
                <a16:creationId xmlns:a16="http://schemas.microsoft.com/office/drawing/2014/main" id="{85015F89-3FBF-48CF-9180-4DD6DC69A60A}"/>
              </a:ext>
            </a:extLst>
          </p:cNvPr>
          <p:cNvCxnSpPr>
            <a:cxnSpLocks/>
          </p:cNvCxnSpPr>
          <p:nvPr/>
        </p:nvCxnSpPr>
        <p:spPr>
          <a:xfrm flipH="1" flipV="1">
            <a:off x="5310897" y="1535723"/>
            <a:ext cx="58294" cy="1758462"/>
          </a:xfrm>
          <a:prstGeom prst="line">
            <a:avLst/>
          </a:prstGeom>
        </p:spPr>
        <p:style>
          <a:lnRef idx="1">
            <a:schemeClr val="accent1"/>
          </a:lnRef>
          <a:fillRef idx="0">
            <a:schemeClr val="accent1"/>
          </a:fillRef>
          <a:effectRef idx="0">
            <a:schemeClr val="accent1"/>
          </a:effectRef>
          <a:fontRef idx="minor">
            <a:schemeClr val="tx1"/>
          </a:fontRef>
        </p:style>
      </p:cxnSp>
      <p:cxnSp>
        <p:nvCxnSpPr>
          <p:cNvPr id="28" name="Connector: Curved 27">
            <a:extLst>
              <a:ext uri="{FF2B5EF4-FFF2-40B4-BE49-F238E27FC236}">
                <a16:creationId xmlns:a16="http://schemas.microsoft.com/office/drawing/2014/main" id="{9CE7A959-59C3-4CB1-A0DD-13021E53EB07}"/>
              </a:ext>
            </a:extLst>
          </p:cNvPr>
          <p:cNvCxnSpPr>
            <a:cxnSpLocks/>
          </p:cNvCxnSpPr>
          <p:nvPr/>
        </p:nvCxnSpPr>
        <p:spPr>
          <a:xfrm rot="16200000" flipH="1">
            <a:off x="4143111" y="2445258"/>
            <a:ext cx="515815" cy="455206"/>
          </a:xfrm>
          <a:prstGeom prst="curvedConnector3">
            <a:avLst/>
          </a:prstGeom>
        </p:spPr>
        <p:style>
          <a:lnRef idx="1">
            <a:schemeClr val="accent1"/>
          </a:lnRef>
          <a:fillRef idx="0">
            <a:schemeClr val="accent1"/>
          </a:fillRef>
          <a:effectRef idx="0">
            <a:schemeClr val="accent1"/>
          </a:effectRef>
          <a:fontRef idx="minor">
            <a:schemeClr val="tx1"/>
          </a:fontRef>
        </p:style>
      </p:cxnSp>
      <p:cxnSp>
        <p:nvCxnSpPr>
          <p:cNvPr id="30" name="Connector: Curved 29">
            <a:extLst>
              <a:ext uri="{FF2B5EF4-FFF2-40B4-BE49-F238E27FC236}">
                <a16:creationId xmlns:a16="http://schemas.microsoft.com/office/drawing/2014/main" id="{807568B1-E5AC-47C9-8C8C-E3C42DB5CC80}"/>
              </a:ext>
            </a:extLst>
          </p:cNvPr>
          <p:cNvCxnSpPr>
            <a:cxnSpLocks/>
          </p:cNvCxnSpPr>
          <p:nvPr/>
        </p:nvCxnSpPr>
        <p:spPr>
          <a:xfrm rot="16200000" flipH="1">
            <a:off x="4401967" y="1937537"/>
            <a:ext cx="515815" cy="455206"/>
          </a:xfrm>
          <a:prstGeom prst="curvedConnector3">
            <a:avLst/>
          </a:prstGeom>
        </p:spPr>
        <p:style>
          <a:lnRef idx="1">
            <a:schemeClr val="accent1"/>
          </a:lnRef>
          <a:fillRef idx="0">
            <a:schemeClr val="accent1"/>
          </a:fillRef>
          <a:effectRef idx="0">
            <a:schemeClr val="accent1"/>
          </a:effectRef>
          <a:fontRef idx="minor">
            <a:schemeClr val="tx1"/>
          </a:fontRef>
        </p:style>
      </p:cxnSp>
      <p:cxnSp>
        <p:nvCxnSpPr>
          <p:cNvPr id="31" name="Connector: Curved 30">
            <a:extLst>
              <a:ext uri="{FF2B5EF4-FFF2-40B4-BE49-F238E27FC236}">
                <a16:creationId xmlns:a16="http://schemas.microsoft.com/office/drawing/2014/main" id="{CEEE70DD-F506-45A0-BFCB-B8E79E089F1A}"/>
              </a:ext>
            </a:extLst>
          </p:cNvPr>
          <p:cNvCxnSpPr>
            <a:cxnSpLocks/>
          </p:cNvCxnSpPr>
          <p:nvPr/>
        </p:nvCxnSpPr>
        <p:spPr>
          <a:xfrm rot="16200000" flipH="1">
            <a:off x="4132666" y="2924371"/>
            <a:ext cx="515815" cy="455206"/>
          </a:xfrm>
          <a:prstGeom prst="curvedConnector3">
            <a:avLst/>
          </a:prstGeom>
        </p:spPr>
        <p:style>
          <a:lnRef idx="1">
            <a:schemeClr val="accent1"/>
          </a:lnRef>
          <a:fillRef idx="0">
            <a:schemeClr val="accent1"/>
          </a:fillRef>
          <a:effectRef idx="0">
            <a:schemeClr val="accent1"/>
          </a:effectRef>
          <a:fontRef idx="minor">
            <a:schemeClr val="tx1"/>
          </a:fontRef>
        </p:style>
      </p:cxnSp>
      <p:cxnSp>
        <p:nvCxnSpPr>
          <p:cNvPr id="32" name="Connector: Curved 31">
            <a:extLst>
              <a:ext uri="{FF2B5EF4-FFF2-40B4-BE49-F238E27FC236}">
                <a16:creationId xmlns:a16="http://schemas.microsoft.com/office/drawing/2014/main" id="{3C6FD6B7-2038-476F-B732-B0697727DF4F}"/>
              </a:ext>
            </a:extLst>
          </p:cNvPr>
          <p:cNvCxnSpPr>
            <a:cxnSpLocks/>
          </p:cNvCxnSpPr>
          <p:nvPr/>
        </p:nvCxnSpPr>
        <p:spPr>
          <a:xfrm rot="5400000" flipH="1" flipV="1">
            <a:off x="5753626" y="2036375"/>
            <a:ext cx="496000" cy="317652"/>
          </a:xfrm>
          <a:prstGeom prst="curvedConnector3">
            <a:avLst/>
          </a:prstGeom>
        </p:spPr>
        <p:style>
          <a:lnRef idx="1">
            <a:schemeClr val="accent1"/>
          </a:lnRef>
          <a:fillRef idx="0">
            <a:schemeClr val="accent1"/>
          </a:fillRef>
          <a:effectRef idx="0">
            <a:schemeClr val="accent1"/>
          </a:effectRef>
          <a:fontRef idx="minor">
            <a:schemeClr val="tx1"/>
          </a:fontRef>
        </p:style>
      </p:cxnSp>
      <p:cxnSp>
        <p:nvCxnSpPr>
          <p:cNvPr id="35" name="Connector: Curved 34">
            <a:extLst>
              <a:ext uri="{FF2B5EF4-FFF2-40B4-BE49-F238E27FC236}">
                <a16:creationId xmlns:a16="http://schemas.microsoft.com/office/drawing/2014/main" id="{1809B8A8-1204-41A7-80BD-50DE45776F99}"/>
              </a:ext>
            </a:extLst>
          </p:cNvPr>
          <p:cNvCxnSpPr>
            <a:cxnSpLocks/>
          </p:cNvCxnSpPr>
          <p:nvPr/>
        </p:nvCxnSpPr>
        <p:spPr>
          <a:xfrm rot="5400000" flipH="1" flipV="1">
            <a:off x="5912991" y="2590653"/>
            <a:ext cx="496000" cy="317652"/>
          </a:xfrm>
          <a:prstGeom prst="curvedConnector3">
            <a:avLst>
              <a:gd name="adj1" fmla="val 57091"/>
            </a:avLst>
          </a:prstGeom>
        </p:spPr>
        <p:style>
          <a:lnRef idx="1">
            <a:schemeClr val="accent1"/>
          </a:lnRef>
          <a:fillRef idx="0">
            <a:schemeClr val="accent1"/>
          </a:fillRef>
          <a:effectRef idx="0">
            <a:schemeClr val="accent1"/>
          </a:effectRef>
          <a:fontRef idx="minor">
            <a:schemeClr val="tx1"/>
          </a:fontRef>
        </p:style>
      </p:cxnSp>
      <p:cxnSp>
        <p:nvCxnSpPr>
          <p:cNvPr id="38" name="Connector: Curved 37">
            <a:extLst>
              <a:ext uri="{FF2B5EF4-FFF2-40B4-BE49-F238E27FC236}">
                <a16:creationId xmlns:a16="http://schemas.microsoft.com/office/drawing/2014/main" id="{18512833-E5AF-4642-A2A2-D889A78C9A44}"/>
              </a:ext>
            </a:extLst>
          </p:cNvPr>
          <p:cNvCxnSpPr>
            <a:cxnSpLocks/>
          </p:cNvCxnSpPr>
          <p:nvPr/>
        </p:nvCxnSpPr>
        <p:spPr>
          <a:xfrm rot="5400000" flipH="1" flipV="1">
            <a:off x="6014124" y="3182069"/>
            <a:ext cx="496000" cy="317652"/>
          </a:xfrm>
          <a:prstGeom prst="curvedConnector3">
            <a:avLst/>
          </a:prstGeom>
        </p:spPr>
        <p:style>
          <a:lnRef idx="1">
            <a:schemeClr val="accent1"/>
          </a:lnRef>
          <a:fillRef idx="0">
            <a:schemeClr val="accent1"/>
          </a:fillRef>
          <a:effectRef idx="0">
            <a:schemeClr val="accent1"/>
          </a:effectRef>
          <a:fontRef idx="minor">
            <a:schemeClr val="tx1"/>
          </a:fontRef>
        </p:style>
      </p:cxnSp>
      <p:sp>
        <p:nvSpPr>
          <p:cNvPr id="40" name="TextBox 39">
            <a:extLst>
              <a:ext uri="{FF2B5EF4-FFF2-40B4-BE49-F238E27FC236}">
                <a16:creationId xmlns:a16="http://schemas.microsoft.com/office/drawing/2014/main" id="{116657F9-8803-4455-9EF8-1CAB79717C5C}"/>
              </a:ext>
            </a:extLst>
          </p:cNvPr>
          <p:cNvSpPr txBox="1"/>
          <p:nvPr/>
        </p:nvSpPr>
        <p:spPr>
          <a:xfrm>
            <a:off x="4279234" y="1641120"/>
            <a:ext cx="1161382" cy="369332"/>
          </a:xfrm>
          <a:prstGeom prst="rect">
            <a:avLst/>
          </a:prstGeom>
          <a:noFill/>
        </p:spPr>
        <p:txBody>
          <a:bodyPr wrap="square" rtlCol="0">
            <a:spAutoFit/>
          </a:bodyPr>
          <a:lstStyle/>
          <a:p>
            <a:pPr algn="l"/>
            <a:r>
              <a:rPr lang="en-GB" dirty="0">
                <a:latin typeface="Abadi" panose="020B0604020104020204" pitchFamily="34" charset="0"/>
              </a:rPr>
              <a:t>lungs</a:t>
            </a:r>
          </a:p>
        </p:txBody>
      </p:sp>
      <p:sp>
        <p:nvSpPr>
          <p:cNvPr id="41" name="TextBox 40">
            <a:extLst>
              <a:ext uri="{FF2B5EF4-FFF2-40B4-BE49-F238E27FC236}">
                <a16:creationId xmlns:a16="http://schemas.microsoft.com/office/drawing/2014/main" id="{F49F0798-F61D-42D4-B45D-5B8AFE6CE78F}"/>
              </a:ext>
            </a:extLst>
          </p:cNvPr>
          <p:cNvSpPr txBox="1"/>
          <p:nvPr/>
        </p:nvSpPr>
        <p:spPr>
          <a:xfrm>
            <a:off x="8639908" y="1172308"/>
            <a:ext cx="1770978" cy="369332"/>
          </a:xfrm>
          <a:prstGeom prst="rect">
            <a:avLst/>
          </a:prstGeom>
          <a:noFill/>
        </p:spPr>
        <p:txBody>
          <a:bodyPr wrap="square" rtlCol="0">
            <a:spAutoFit/>
          </a:bodyPr>
          <a:lstStyle/>
          <a:p>
            <a:pPr algn="l"/>
            <a:r>
              <a:rPr lang="en-GB" dirty="0">
                <a:latin typeface="Abadi" panose="020B0604020104020204" pitchFamily="34" charset="0"/>
              </a:rPr>
              <a:t>Arm</a:t>
            </a:r>
          </a:p>
        </p:txBody>
      </p:sp>
      <p:sp>
        <p:nvSpPr>
          <p:cNvPr id="42" name="TextBox 41">
            <a:extLst>
              <a:ext uri="{FF2B5EF4-FFF2-40B4-BE49-F238E27FC236}">
                <a16:creationId xmlns:a16="http://schemas.microsoft.com/office/drawing/2014/main" id="{92695E26-868F-4B2D-BA20-60EB887E9339}"/>
              </a:ext>
            </a:extLst>
          </p:cNvPr>
          <p:cNvSpPr txBox="1"/>
          <p:nvPr/>
        </p:nvSpPr>
        <p:spPr>
          <a:xfrm>
            <a:off x="234462" y="1825786"/>
            <a:ext cx="3259693" cy="4339650"/>
          </a:xfrm>
          <a:prstGeom prst="rect">
            <a:avLst/>
          </a:prstGeom>
          <a:noFill/>
        </p:spPr>
        <p:txBody>
          <a:bodyPr wrap="square" rtlCol="0">
            <a:spAutoFit/>
          </a:bodyPr>
          <a:lstStyle/>
          <a:p>
            <a:pPr algn="l"/>
            <a:r>
              <a:rPr lang="en-GB" sz="2000" dirty="0">
                <a:latin typeface="Abadi" panose="020B0604020104020204" pitchFamily="34" charset="0"/>
              </a:rPr>
              <a:t>Lets zoom in to the red arteries coming away from the heart….they are on there way to supply oxygen and nutrients to your organs tissues and cells. (there are many more arteries)</a:t>
            </a:r>
          </a:p>
          <a:p>
            <a:pPr algn="l"/>
            <a:r>
              <a:rPr lang="en-GB" dirty="0">
                <a:latin typeface="Abadi" panose="020B0604020104020204" pitchFamily="34" charset="0"/>
              </a:rPr>
              <a:t>.</a:t>
            </a:r>
          </a:p>
          <a:p>
            <a:pPr algn="l"/>
            <a:endParaRPr lang="en-GB" dirty="0">
              <a:latin typeface="Abadi" panose="020B0604020104020204" pitchFamily="34" charset="0"/>
            </a:endParaRPr>
          </a:p>
          <a:p>
            <a:pPr algn="l"/>
            <a:r>
              <a:rPr lang="en-GB" sz="2000" dirty="0">
                <a:latin typeface="Abadi" panose="020B0604020104020204" pitchFamily="34" charset="0"/>
              </a:rPr>
              <a:t>To do this the big arteries branch off into smaller branches called ARTERIOLES</a:t>
            </a:r>
          </a:p>
        </p:txBody>
      </p:sp>
    </p:spTree>
    <p:extLst>
      <p:ext uri="{BB962C8B-B14F-4D97-AF65-F5344CB8AC3E}">
        <p14:creationId xmlns:p14="http://schemas.microsoft.com/office/powerpoint/2010/main" val="893976608"/>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show="0">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98DB7D9-6704-491B-BB30-6C5D79F49594}"/>
              </a:ext>
            </a:extLst>
          </p:cNvPr>
          <p:cNvSpPr>
            <a:spLocks noGrp="1"/>
          </p:cNvSpPr>
          <p:nvPr>
            <p:ph type="title"/>
          </p:nvPr>
        </p:nvSpPr>
        <p:spPr>
          <a:xfrm>
            <a:off x="5297762" y="329184"/>
            <a:ext cx="6251110" cy="1783080"/>
          </a:xfrm>
        </p:spPr>
        <p:txBody>
          <a:bodyPr anchor="b">
            <a:normAutofit/>
          </a:bodyPr>
          <a:lstStyle/>
          <a:p>
            <a:pPr>
              <a:lnSpc>
                <a:spcPct val="90000"/>
              </a:lnSpc>
            </a:pPr>
            <a:r>
              <a:rPr lang="en-GB" sz="6100"/>
              <a:t>BLOOD VESSELS</a:t>
            </a:r>
          </a:p>
        </p:txBody>
      </p:sp>
      <p:sp>
        <p:nvSpPr>
          <p:cNvPr id="13" name="Rectangle 6">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2862" y="2395728"/>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rgbClr val="93A4C4"/>
          </a:solidFill>
          <a:ln w="38100" cap="rnd">
            <a:solidFill>
              <a:srgbClr val="93A4C4"/>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7A584D7-BA08-421D-B133-2EFEA6283FCC}"/>
              </a:ext>
            </a:extLst>
          </p:cNvPr>
          <p:cNvSpPr>
            <a:spLocks noGrp="1"/>
          </p:cNvSpPr>
          <p:nvPr>
            <p:ph idx="1"/>
          </p:nvPr>
        </p:nvSpPr>
        <p:spPr>
          <a:xfrm>
            <a:off x="4856813" y="2706623"/>
            <a:ext cx="6692059" cy="3951321"/>
          </a:xfrm>
        </p:spPr>
        <p:txBody>
          <a:bodyPr>
            <a:normAutofit fontScale="92500"/>
          </a:bodyPr>
          <a:lstStyle/>
          <a:p>
            <a:r>
              <a:rPr lang="en-GB" dirty="0">
                <a:latin typeface="Abadi" panose="020B0604020104020204" pitchFamily="34" charset="0"/>
              </a:rPr>
              <a:t>Arteries branch off into smaller arterioles…oxygen and nutrients pass through these, now lets look at arterioles </a:t>
            </a:r>
          </a:p>
          <a:p>
            <a:r>
              <a:rPr lang="en-GB" dirty="0">
                <a:latin typeface="Abadi" panose="020B0604020104020204" pitchFamily="34" charset="0"/>
              </a:rPr>
              <a:t>Imagine a </a:t>
            </a:r>
            <a:r>
              <a:rPr lang="en-GB" dirty="0" err="1">
                <a:latin typeface="Abadi" panose="020B0604020104020204" pitchFamily="34" charset="0"/>
              </a:rPr>
              <a:t>tree..the</a:t>
            </a:r>
            <a:r>
              <a:rPr lang="en-GB" dirty="0">
                <a:latin typeface="Abadi" panose="020B0604020104020204" pitchFamily="34" charset="0"/>
              </a:rPr>
              <a:t> trump is the </a:t>
            </a:r>
            <a:r>
              <a:rPr lang="en-GB" dirty="0" err="1">
                <a:latin typeface="Abadi" panose="020B0604020104020204" pitchFamily="34" charset="0"/>
              </a:rPr>
              <a:t>artery..the</a:t>
            </a:r>
            <a:r>
              <a:rPr lang="en-GB" dirty="0">
                <a:latin typeface="Abadi" panose="020B0604020104020204" pitchFamily="34" charset="0"/>
              </a:rPr>
              <a:t> branches are the arterioles. The even smaller branches are called </a:t>
            </a:r>
            <a:r>
              <a:rPr lang="en-GB" dirty="0" err="1">
                <a:latin typeface="Abadi" panose="020B0604020104020204" pitchFamily="34" charset="0"/>
              </a:rPr>
              <a:t>capillaries..but</a:t>
            </a:r>
            <a:r>
              <a:rPr lang="en-GB" dirty="0">
                <a:latin typeface="Abadi" panose="020B0604020104020204" pitchFamily="34" charset="0"/>
              </a:rPr>
              <a:t> we will look at them tiny things later they have a really important job!  </a:t>
            </a:r>
          </a:p>
        </p:txBody>
      </p:sp>
      <p:pic>
        <p:nvPicPr>
          <p:cNvPr id="5" name="Picture 4" descr="A picture containing tree, outdoor, plant, oak&#10;&#10;Description automatically generated">
            <a:extLst>
              <a:ext uri="{FF2B5EF4-FFF2-40B4-BE49-F238E27FC236}">
                <a16:creationId xmlns:a16="http://schemas.microsoft.com/office/drawing/2014/main" id="{345486C9-9291-4022-95A4-B41E0620998E}"/>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r="-1" b="1341"/>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Tree>
    <p:extLst>
      <p:ext uri="{BB962C8B-B14F-4D97-AF65-F5344CB8AC3E}">
        <p14:creationId xmlns:p14="http://schemas.microsoft.com/office/powerpoint/2010/main" val="3677550952"/>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5E37AE5-69D9-4602-A822-8E551C701832}"/>
              </a:ext>
            </a:extLst>
          </p:cNvPr>
          <p:cNvSpPr txBox="1"/>
          <p:nvPr/>
        </p:nvSpPr>
        <p:spPr>
          <a:xfrm>
            <a:off x="450787" y="245748"/>
            <a:ext cx="10949863" cy="2862322"/>
          </a:xfrm>
          <a:prstGeom prst="rect">
            <a:avLst/>
          </a:prstGeom>
          <a:noFill/>
        </p:spPr>
        <p:txBody>
          <a:bodyPr wrap="square" rtlCol="0">
            <a:spAutoFit/>
          </a:bodyPr>
          <a:lstStyle/>
          <a:p>
            <a:pPr algn="l"/>
            <a:r>
              <a:rPr lang="en-GB" sz="2000" dirty="0">
                <a:latin typeface="Abadi" panose="020B0604020104020204" pitchFamily="34" charset="0"/>
              </a:rPr>
              <a:t>We need to travel through the tree trunk called the </a:t>
            </a:r>
            <a:r>
              <a:rPr lang="en-GB" sz="2000" dirty="0">
                <a:solidFill>
                  <a:srgbClr val="FF0000"/>
                </a:solidFill>
                <a:latin typeface="Abadi" panose="020B0604020104020204" pitchFamily="34" charset="0"/>
              </a:rPr>
              <a:t>artery</a:t>
            </a:r>
            <a:r>
              <a:rPr lang="en-GB" sz="2000" dirty="0">
                <a:latin typeface="Abadi" panose="020B0604020104020204" pitchFamily="34" charset="0"/>
              </a:rPr>
              <a:t>, these branches are smaller and are called </a:t>
            </a:r>
            <a:r>
              <a:rPr lang="en-GB" sz="2000" dirty="0">
                <a:solidFill>
                  <a:srgbClr val="FF0000"/>
                </a:solidFill>
                <a:latin typeface="Abadi" panose="020B0604020104020204" pitchFamily="34" charset="0"/>
              </a:rPr>
              <a:t>arterioles</a:t>
            </a:r>
            <a:r>
              <a:rPr lang="en-GB" sz="2000" dirty="0">
                <a:latin typeface="Abadi" panose="020B0604020104020204" pitchFamily="34" charset="0"/>
              </a:rPr>
              <a:t>.</a:t>
            </a:r>
          </a:p>
          <a:p>
            <a:pPr algn="l"/>
            <a:endParaRPr lang="en-GB" sz="2000" dirty="0">
              <a:latin typeface="Abadi" panose="020B0604020104020204" pitchFamily="34" charset="0"/>
            </a:endParaRPr>
          </a:p>
          <a:p>
            <a:pPr algn="l"/>
            <a:r>
              <a:rPr lang="en-GB" sz="2000" dirty="0">
                <a:latin typeface="Abadi" panose="020B0604020104020204" pitchFamily="34" charset="0"/>
              </a:rPr>
              <a:t>Imagine </a:t>
            </a:r>
            <a:r>
              <a:rPr lang="en-GB" sz="2000" dirty="0">
                <a:solidFill>
                  <a:srgbClr val="FF0000"/>
                </a:solidFill>
                <a:latin typeface="Abadi" panose="020B0604020104020204" pitchFamily="34" charset="0"/>
              </a:rPr>
              <a:t>capillaries</a:t>
            </a:r>
            <a:r>
              <a:rPr lang="en-GB" sz="2000" dirty="0">
                <a:latin typeface="Abadi" panose="020B0604020104020204" pitchFamily="34" charset="0"/>
              </a:rPr>
              <a:t> as a big ball of cotton wool allowing the exchange of </a:t>
            </a:r>
            <a:r>
              <a:rPr lang="en-GB" sz="2000" dirty="0">
                <a:solidFill>
                  <a:srgbClr val="FF0000"/>
                </a:solidFill>
                <a:latin typeface="Abadi" panose="020B0604020104020204" pitchFamily="34" charset="0"/>
              </a:rPr>
              <a:t>oxygen</a:t>
            </a:r>
            <a:r>
              <a:rPr lang="en-GB" sz="2000" dirty="0">
                <a:latin typeface="Abadi" panose="020B0604020104020204" pitchFamily="34" charset="0"/>
              </a:rPr>
              <a:t> and </a:t>
            </a:r>
            <a:r>
              <a:rPr lang="en-GB" sz="2000" dirty="0">
                <a:solidFill>
                  <a:srgbClr val="FF0000"/>
                </a:solidFill>
                <a:latin typeface="Abadi" panose="020B0604020104020204" pitchFamily="34" charset="0"/>
              </a:rPr>
              <a:t>nutrients</a:t>
            </a:r>
            <a:r>
              <a:rPr lang="en-GB" sz="2000" dirty="0">
                <a:latin typeface="Abadi" panose="020B0604020104020204" pitchFamily="34" charset="0"/>
              </a:rPr>
              <a:t> in cells tissues and </a:t>
            </a:r>
            <a:r>
              <a:rPr lang="en-GB" sz="2000" dirty="0" err="1">
                <a:latin typeface="Abadi" panose="020B0604020104020204" pitchFamily="34" charset="0"/>
              </a:rPr>
              <a:t>organs,,,the</a:t>
            </a:r>
            <a:r>
              <a:rPr lang="en-GB" sz="2000" dirty="0">
                <a:latin typeface="Abadi" panose="020B0604020104020204" pitchFamily="34" charset="0"/>
              </a:rPr>
              <a:t> other side of that cotton wool ball is another set of tree branches…the </a:t>
            </a:r>
            <a:r>
              <a:rPr lang="en-GB" sz="2000" dirty="0" err="1">
                <a:solidFill>
                  <a:srgbClr val="002060"/>
                </a:solidFill>
                <a:latin typeface="Abadi" panose="020B0604020104020204" pitchFamily="34" charset="0"/>
              </a:rPr>
              <a:t>venules</a:t>
            </a:r>
            <a:r>
              <a:rPr lang="en-GB" sz="2000" dirty="0" err="1">
                <a:latin typeface="Abadi" panose="020B0604020104020204" pitchFamily="34" charset="0"/>
              </a:rPr>
              <a:t>..these</a:t>
            </a:r>
            <a:r>
              <a:rPr lang="en-GB" sz="2000" dirty="0">
                <a:latin typeface="Abadi" panose="020B0604020104020204" pitchFamily="34" charset="0"/>
              </a:rPr>
              <a:t> also take any waste such as </a:t>
            </a:r>
            <a:r>
              <a:rPr lang="en-GB" sz="2000" dirty="0">
                <a:solidFill>
                  <a:srgbClr val="002060"/>
                </a:solidFill>
                <a:latin typeface="Abadi" panose="020B0604020104020204" pitchFamily="34" charset="0"/>
              </a:rPr>
              <a:t>carbon dioxide </a:t>
            </a:r>
            <a:r>
              <a:rPr lang="en-GB" sz="2000" dirty="0">
                <a:latin typeface="Abadi" panose="020B0604020104020204" pitchFamily="34" charset="0"/>
              </a:rPr>
              <a:t>away….</a:t>
            </a:r>
          </a:p>
          <a:p>
            <a:pPr algn="l"/>
            <a:endParaRPr lang="en-GB" sz="2000" dirty="0">
              <a:latin typeface="Abadi" panose="020B0604020104020204" pitchFamily="34" charset="0"/>
            </a:endParaRPr>
          </a:p>
          <a:p>
            <a:pPr algn="l"/>
            <a:r>
              <a:rPr lang="en-GB" sz="2000" dirty="0">
                <a:latin typeface="Abadi" panose="020B0604020104020204" pitchFamily="34" charset="0"/>
              </a:rPr>
              <a:t>This blood is now </a:t>
            </a:r>
            <a:r>
              <a:rPr lang="en-GB" sz="2000" dirty="0">
                <a:solidFill>
                  <a:srgbClr val="002060"/>
                </a:solidFill>
                <a:latin typeface="Abadi" panose="020B0604020104020204" pitchFamily="34" charset="0"/>
              </a:rPr>
              <a:t>deoxygenated</a:t>
            </a:r>
            <a:r>
              <a:rPr lang="en-GB" sz="2000" dirty="0">
                <a:latin typeface="Abadi" panose="020B0604020104020204" pitchFamily="34" charset="0"/>
              </a:rPr>
              <a:t> ….as you no branches lead back to a </a:t>
            </a:r>
            <a:r>
              <a:rPr lang="en-GB" sz="2000" dirty="0" err="1">
                <a:latin typeface="Abadi" panose="020B0604020104020204" pitchFamily="34" charset="0"/>
              </a:rPr>
              <a:t>trunk..this</a:t>
            </a:r>
            <a:r>
              <a:rPr lang="en-GB" sz="2000" dirty="0">
                <a:latin typeface="Abadi" panose="020B0604020104020204" pitchFamily="34" charset="0"/>
              </a:rPr>
              <a:t> tree trunk is called ..the </a:t>
            </a:r>
            <a:r>
              <a:rPr lang="en-GB" sz="2000" dirty="0">
                <a:solidFill>
                  <a:srgbClr val="002060"/>
                </a:solidFill>
                <a:latin typeface="Abadi" panose="020B0604020104020204" pitchFamily="34" charset="0"/>
              </a:rPr>
              <a:t>vein</a:t>
            </a:r>
            <a:r>
              <a:rPr lang="en-GB" sz="2000" dirty="0">
                <a:latin typeface="Abadi" panose="020B0604020104020204" pitchFamily="34" charset="0"/>
              </a:rPr>
              <a:t>!  </a:t>
            </a:r>
          </a:p>
        </p:txBody>
      </p:sp>
      <p:pic>
        <p:nvPicPr>
          <p:cNvPr id="4" name="Picture 3" descr="A tree with no leaves&#10;&#10;Description automatically generated with medium confidence">
            <a:extLst>
              <a:ext uri="{FF2B5EF4-FFF2-40B4-BE49-F238E27FC236}">
                <a16:creationId xmlns:a16="http://schemas.microsoft.com/office/drawing/2014/main" id="{E9F60EB7-228B-4ACD-9315-1017494724B8}"/>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rot="5400000">
            <a:off x="3831843" y="3379744"/>
            <a:ext cx="2636397" cy="3215119"/>
          </a:xfrm>
          <a:prstGeom prst="rect">
            <a:avLst/>
          </a:prstGeom>
        </p:spPr>
      </p:pic>
      <p:sp>
        <p:nvSpPr>
          <p:cNvPr id="5" name="TextBox 4">
            <a:extLst>
              <a:ext uri="{FF2B5EF4-FFF2-40B4-BE49-F238E27FC236}">
                <a16:creationId xmlns:a16="http://schemas.microsoft.com/office/drawing/2014/main" id="{75C754A8-8ECB-4107-BF46-9B211E266E10}"/>
              </a:ext>
            </a:extLst>
          </p:cNvPr>
          <p:cNvSpPr txBox="1"/>
          <p:nvPr/>
        </p:nvSpPr>
        <p:spPr>
          <a:xfrm rot="5400000">
            <a:off x="5624149" y="6357321"/>
            <a:ext cx="1475996" cy="369332"/>
          </a:xfrm>
          <a:prstGeom prst="rect">
            <a:avLst/>
          </a:prstGeom>
          <a:noFill/>
        </p:spPr>
        <p:txBody>
          <a:bodyPr wrap="square" rtlCol="0">
            <a:spAutoFit/>
          </a:bodyPr>
          <a:lstStyle/>
          <a:p>
            <a:r>
              <a:rPr lang="en-GB" sz="900">
                <a:hlinkClick r:id="rId3" tooltip="http://www.footwa.com/tag/tree/"/>
              </a:rPr>
              <a:t>This Photo</a:t>
            </a:r>
            <a:r>
              <a:rPr lang="en-GB" sz="900"/>
              <a:t> by Unknown Author is licensed under </a:t>
            </a:r>
            <a:r>
              <a:rPr lang="en-GB" sz="900">
                <a:hlinkClick r:id="rId4" tooltip="https://creativecommons.org/licenses/by-nc-sa/3.0/"/>
              </a:rPr>
              <a:t>CC BY-SA-NC</a:t>
            </a:r>
            <a:endParaRPr lang="en-GB" sz="900"/>
          </a:p>
        </p:txBody>
      </p:sp>
      <p:sp>
        <p:nvSpPr>
          <p:cNvPr id="6" name="Flowchart: Terminator 5">
            <a:extLst>
              <a:ext uri="{FF2B5EF4-FFF2-40B4-BE49-F238E27FC236}">
                <a16:creationId xmlns:a16="http://schemas.microsoft.com/office/drawing/2014/main" id="{BD30718A-22BA-496C-85C0-06A44349389C}"/>
              </a:ext>
            </a:extLst>
          </p:cNvPr>
          <p:cNvSpPr/>
          <p:nvPr/>
        </p:nvSpPr>
        <p:spPr>
          <a:xfrm>
            <a:off x="3011163" y="3669105"/>
            <a:ext cx="599052" cy="2636398"/>
          </a:xfrm>
          <a:prstGeom prst="flowChartTerminator">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7" name="Picture 6" descr="A tree with no leaves&#10;&#10;Description automatically generated with medium confidence">
            <a:extLst>
              <a:ext uri="{FF2B5EF4-FFF2-40B4-BE49-F238E27FC236}">
                <a16:creationId xmlns:a16="http://schemas.microsoft.com/office/drawing/2014/main" id="{E09A0C71-96C3-4AD3-B3E6-FB1DB3C3A6B1}"/>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23692"/>
          <a:stretch/>
        </p:blipFill>
        <p:spPr>
          <a:xfrm rot="5400000" flipV="1">
            <a:off x="5911783" y="3760609"/>
            <a:ext cx="2636397" cy="2453389"/>
          </a:xfrm>
          <a:prstGeom prst="rect">
            <a:avLst/>
          </a:prstGeom>
        </p:spPr>
      </p:pic>
      <p:sp>
        <p:nvSpPr>
          <p:cNvPr id="8" name="TextBox 7">
            <a:extLst>
              <a:ext uri="{FF2B5EF4-FFF2-40B4-BE49-F238E27FC236}">
                <a16:creationId xmlns:a16="http://schemas.microsoft.com/office/drawing/2014/main" id="{20D7EBEA-F4A8-4C0F-AC24-AB087803735E}"/>
              </a:ext>
            </a:extLst>
          </p:cNvPr>
          <p:cNvSpPr txBox="1"/>
          <p:nvPr/>
        </p:nvSpPr>
        <p:spPr>
          <a:xfrm rot="5400000">
            <a:off x="11855062" y="6357320"/>
            <a:ext cx="1475996" cy="369332"/>
          </a:xfrm>
          <a:prstGeom prst="rect">
            <a:avLst/>
          </a:prstGeom>
          <a:noFill/>
        </p:spPr>
        <p:txBody>
          <a:bodyPr wrap="square" rtlCol="0">
            <a:spAutoFit/>
          </a:bodyPr>
          <a:lstStyle/>
          <a:p>
            <a:r>
              <a:rPr lang="en-GB" sz="900">
                <a:hlinkClick r:id="rId3" tooltip="http://www.footwa.com/tag/tree/"/>
              </a:rPr>
              <a:t>This Photo</a:t>
            </a:r>
            <a:r>
              <a:rPr lang="en-GB" sz="900"/>
              <a:t> by Unknown Author is licensed under </a:t>
            </a:r>
            <a:r>
              <a:rPr lang="en-GB" sz="900">
                <a:hlinkClick r:id="rId4" tooltip="https://creativecommons.org/licenses/by-nc-sa/3.0/"/>
              </a:rPr>
              <a:t>CC BY-SA-NC</a:t>
            </a:r>
            <a:endParaRPr lang="en-GB" sz="900"/>
          </a:p>
        </p:txBody>
      </p:sp>
      <p:sp>
        <p:nvSpPr>
          <p:cNvPr id="9" name="Flowchart: Terminator 8">
            <a:extLst>
              <a:ext uri="{FF2B5EF4-FFF2-40B4-BE49-F238E27FC236}">
                <a16:creationId xmlns:a16="http://schemas.microsoft.com/office/drawing/2014/main" id="{050DA7C7-2458-46BD-82B6-CD663DD757F4}"/>
              </a:ext>
            </a:extLst>
          </p:cNvPr>
          <p:cNvSpPr/>
          <p:nvPr/>
        </p:nvSpPr>
        <p:spPr>
          <a:xfrm>
            <a:off x="8349789" y="3669105"/>
            <a:ext cx="471301" cy="2636397"/>
          </a:xfrm>
          <a:prstGeom prst="flowChartTerminator">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TextBox 9">
            <a:extLst>
              <a:ext uri="{FF2B5EF4-FFF2-40B4-BE49-F238E27FC236}">
                <a16:creationId xmlns:a16="http://schemas.microsoft.com/office/drawing/2014/main" id="{4C70AD21-7069-440D-B785-1ABDB7B36BA2}"/>
              </a:ext>
            </a:extLst>
          </p:cNvPr>
          <p:cNvSpPr txBox="1"/>
          <p:nvPr/>
        </p:nvSpPr>
        <p:spPr>
          <a:xfrm>
            <a:off x="8323385" y="3727500"/>
            <a:ext cx="2649416" cy="369332"/>
          </a:xfrm>
          <a:prstGeom prst="rect">
            <a:avLst/>
          </a:prstGeom>
          <a:noFill/>
        </p:spPr>
        <p:txBody>
          <a:bodyPr wrap="square" rtlCol="0">
            <a:spAutoFit/>
          </a:bodyPr>
          <a:lstStyle/>
          <a:p>
            <a:pPr algn="l"/>
            <a:r>
              <a:rPr lang="en-GB" dirty="0">
                <a:latin typeface="Abadi" panose="020B0604020104020204" pitchFamily="34" charset="0"/>
              </a:rPr>
              <a:t>vein</a:t>
            </a:r>
          </a:p>
        </p:txBody>
      </p:sp>
      <p:sp>
        <p:nvSpPr>
          <p:cNvPr id="11" name="TextBox 10">
            <a:extLst>
              <a:ext uri="{FF2B5EF4-FFF2-40B4-BE49-F238E27FC236}">
                <a16:creationId xmlns:a16="http://schemas.microsoft.com/office/drawing/2014/main" id="{44EBEFE0-4FD2-4CA2-80D2-06E8253513D8}"/>
              </a:ext>
            </a:extLst>
          </p:cNvPr>
          <p:cNvSpPr txBox="1"/>
          <p:nvPr/>
        </p:nvSpPr>
        <p:spPr>
          <a:xfrm>
            <a:off x="2932732" y="3715777"/>
            <a:ext cx="1372629" cy="400110"/>
          </a:xfrm>
          <a:prstGeom prst="rect">
            <a:avLst/>
          </a:prstGeom>
          <a:noFill/>
        </p:spPr>
        <p:txBody>
          <a:bodyPr wrap="square" rtlCol="0">
            <a:spAutoFit/>
          </a:bodyPr>
          <a:lstStyle/>
          <a:p>
            <a:pPr algn="l"/>
            <a:r>
              <a:rPr lang="en-GB" sz="2000" dirty="0">
                <a:latin typeface="Abadi" panose="020B0604020104020204" pitchFamily="34" charset="0"/>
              </a:rPr>
              <a:t>Artery</a:t>
            </a:r>
            <a:r>
              <a:rPr lang="en-GB" dirty="0"/>
              <a:t> </a:t>
            </a:r>
          </a:p>
        </p:txBody>
      </p:sp>
      <p:sp>
        <p:nvSpPr>
          <p:cNvPr id="12" name="TextBox 11">
            <a:extLst>
              <a:ext uri="{FF2B5EF4-FFF2-40B4-BE49-F238E27FC236}">
                <a16:creationId xmlns:a16="http://schemas.microsoft.com/office/drawing/2014/main" id="{DF0E758F-510A-46C5-983C-FA76FC4DFBFE}"/>
              </a:ext>
            </a:extLst>
          </p:cNvPr>
          <p:cNvSpPr txBox="1"/>
          <p:nvPr/>
        </p:nvSpPr>
        <p:spPr>
          <a:xfrm>
            <a:off x="9648093" y="5283337"/>
            <a:ext cx="2719754" cy="369332"/>
          </a:xfrm>
          <a:prstGeom prst="rect">
            <a:avLst/>
          </a:prstGeom>
          <a:noFill/>
        </p:spPr>
        <p:txBody>
          <a:bodyPr wrap="square" rtlCol="0">
            <a:spAutoFit/>
          </a:bodyPr>
          <a:lstStyle/>
          <a:p>
            <a:pPr algn="l"/>
            <a:r>
              <a:rPr lang="en-GB" dirty="0">
                <a:latin typeface="Abadi" panose="020B0604020104020204" pitchFamily="34" charset="0"/>
              </a:rPr>
              <a:t>Venules</a:t>
            </a:r>
          </a:p>
        </p:txBody>
      </p:sp>
      <p:cxnSp>
        <p:nvCxnSpPr>
          <p:cNvPr id="14" name="Straight Arrow Connector 13">
            <a:extLst>
              <a:ext uri="{FF2B5EF4-FFF2-40B4-BE49-F238E27FC236}">
                <a16:creationId xmlns:a16="http://schemas.microsoft.com/office/drawing/2014/main" id="{72491F94-1CDC-4FB5-853C-534E67A7E41F}"/>
              </a:ext>
            </a:extLst>
          </p:cNvPr>
          <p:cNvCxnSpPr>
            <a:cxnSpLocks/>
          </p:cNvCxnSpPr>
          <p:nvPr/>
        </p:nvCxnSpPr>
        <p:spPr>
          <a:xfrm flipH="1" flipV="1">
            <a:off x="7795846" y="4976501"/>
            <a:ext cx="1887416" cy="392668"/>
          </a:xfrm>
          <a:prstGeom prst="straightConnector1">
            <a:avLst/>
          </a:prstGeom>
          <a:ln>
            <a:headEnd type="triangle"/>
            <a:tailEnd type="triangle"/>
          </a:ln>
        </p:spPr>
        <p:style>
          <a:lnRef idx="1">
            <a:schemeClr val="accent1"/>
          </a:lnRef>
          <a:fillRef idx="0">
            <a:schemeClr val="accent1"/>
          </a:fillRef>
          <a:effectRef idx="0">
            <a:schemeClr val="accent1"/>
          </a:effectRef>
          <a:fontRef idx="minor">
            <a:schemeClr val="tx1"/>
          </a:fontRef>
        </p:style>
      </p:cxnSp>
      <p:sp>
        <p:nvSpPr>
          <p:cNvPr id="16" name="TextBox 15">
            <a:extLst>
              <a:ext uri="{FF2B5EF4-FFF2-40B4-BE49-F238E27FC236}">
                <a16:creationId xmlns:a16="http://schemas.microsoft.com/office/drawing/2014/main" id="{6415130A-AC27-4041-875A-AFCA21300EF9}"/>
              </a:ext>
            </a:extLst>
          </p:cNvPr>
          <p:cNvSpPr txBox="1"/>
          <p:nvPr/>
        </p:nvSpPr>
        <p:spPr>
          <a:xfrm>
            <a:off x="984738" y="5568462"/>
            <a:ext cx="1730741" cy="369332"/>
          </a:xfrm>
          <a:prstGeom prst="rect">
            <a:avLst/>
          </a:prstGeom>
          <a:noFill/>
        </p:spPr>
        <p:txBody>
          <a:bodyPr wrap="square" rtlCol="0">
            <a:spAutoFit/>
          </a:bodyPr>
          <a:lstStyle/>
          <a:p>
            <a:pPr algn="l"/>
            <a:r>
              <a:rPr lang="en-GB" dirty="0">
                <a:latin typeface="Abadi" panose="020B0604020104020204" pitchFamily="34" charset="0"/>
              </a:rPr>
              <a:t>Arterioles</a:t>
            </a:r>
            <a:r>
              <a:rPr lang="en-GB" dirty="0"/>
              <a:t> </a:t>
            </a:r>
          </a:p>
        </p:txBody>
      </p:sp>
      <p:cxnSp>
        <p:nvCxnSpPr>
          <p:cNvPr id="18" name="Straight Arrow Connector 17">
            <a:extLst>
              <a:ext uri="{FF2B5EF4-FFF2-40B4-BE49-F238E27FC236}">
                <a16:creationId xmlns:a16="http://schemas.microsoft.com/office/drawing/2014/main" id="{5AFB4822-F7FF-4483-A89F-B3EB6555E1C2}"/>
              </a:ext>
            </a:extLst>
          </p:cNvPr>
          <p:cNvCxnSpPr>
            <a:cxnSpLocks/>
          </p:cNvCxnSpPr>
          <p:nvPr/>
        </p:nvCxnSpPr>
        <p:spPr>
          <a:xfrm flipV="1">
            <a:off x="1797787" y="4967121"/>
            <a:ext cx="2509880" cy="601342"/>
          </a:xfrm>
          <a:prstGeom prst="straightConnector1">
            <a:avLst/>
          </a:prstGeom>
          <a:ln>
            <a:headEnd type="triangle"/>
            <a:tailEnd type="triangle"/>
          </a:ln>
        </p:spPr>
        <p:style>
          <a:lnRef idx="1">
            <a:schemeClr val="accent1"/>
          </a:lnRef>
          <a:fillRef idx="0">
            <a:schemeClr val="accent1"/>
          </a:fillRef>
          <a:effectRef idx="0">
            <a:schemeClr val="accent1"/>
          </a:effectRef>
          <a:fontRef idx="minor">
            <a:schemeClr val="tx1"/>
          </a:fontRef>
        </p:style>
      </p:cxnSp>
      <p:sp>
        <p:nvSpPr>
          <p:cNvPr id="21" name="TextBox 20">
            <a:extLst>
              <a:ext uri="{FF2B5EF4-FFF2-40B4-BE49-F238E27FC236}">
                <a16:creationId xmlns:a16="http://schemas.microsoft.com/office/drawing/2014/main" id="{6C1FC9DD-9DA0-4E61-833B-76ACEFAF6601}"/>
              </a:ext>
            </a:extLst>
          </p:cNvPr>
          <p:cNvSpPr txBox="1"/>
          <p:nvPr/>
        </p:nvSpPr>
        <p:spPr>
          <a:xfrm>
            <a:off x="4935415" y="3096181"/>
            <a:ext cx="2649416" cy="369332"/>
          </a:xfrm>
          <a:prstGeom prst="rect">
            <a:avLst/>
          </a:prstGeom>
          <a:noFill/>
        </p:spPr>
        <p:txBody>
          <a:bodyPr wrap="square" rtlCol="0">
            <a:spAutoFit/>
          </a:bodyPr>
          <a:lstStyle/>
          <a:p>
            <a:pPr algn="l"/>
            <a:r>
              <a:rPr lang="en-GB" dirty="0" err="1">
                <a:latin typeface="Abadi" panose="020B0604020104020204" pitchFamily="34" charset="0"/>
              </a:rPr>
              <a:t>Capililaries</a:t>
            </a:r>
            <a:r>
              <a:rPr lang="en-GB" dirty="0"/>
              <a:t> </a:t>
            </a:r>
          </a:p>
        </p:txBody>
      </p:sp>
      <p:cxnSp>
        <p:nvCxnSpPr>
          <p:cNvPr id="23" name="Straight Arrow Connector 22">
            <a:extLst>
              <a:ext uri="{FF2B5EF4-FFF2-40B4-BE49-F238E27FC236}">
                <a16:creationId xmlns:a16="http://schemas.microsoft.com/office/drawing/2014/main" id="{849F3B72-6B48-4097-B3B9-D38C7C3D46A3}"/>
              </a:ext>
            </a:extLst>
          </p:cNvPr>
          <p:cNvCxnSpPr/>
          <p:nvPr/>
        </p:nvCxnSpPr>
        <p:spPr>
          <a:xfrm flipH="1">
            <a:off x="4654062" y="3569732"/>
            <a:ext cx="281353" cy="615406"/>
          </a:xfrm>
          <a:prstGeom prst="straightConnector1">
            <a:avLst/>
          </a:prstGeom>
          <a:ln>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24" name="Straight Arrow Connector 23">
            <a:extLst>
              <a:ext uri="{FF2B5EF4-FFF2-40B4-BE49-F238E27FC236}">
                <a16:creationId xmlns:a16="http://schemas.microsoft.com/office/drawing/2014/main" id="{225F6518-ED4B-49DC-9582-4496A92C6D34}"/>
              </a:ext>
            </a:extLst>
          </p:cNvPr>
          <p:cNvCxnSpPr>
            <a:cxnSpLocks/>
          </p:cNvCxnSpPr>
          <p:nvPr/>
        </p:nvCxnSpPr>
        <p:spPr>
          <a:xfrm>
            <a:off x="5569671" y="3533687"/>
            <a:ext cx="130702" cy="756959"/>
          </a:xfrm>
          <a:prstGeom prst="straightConnector1">
            <a:avLst/>
          </a:prstGeom>
          <a:ln>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26" name="Straight Arrow Connector 25">
            <a:extLst>
              <a:ext uri="{FF2B5EF4-FFF2-40B4-BE49-F238E27FC236}">
                <a16:creationId xmlns:a16="http://schemas.microsoft.com/office/drawing/2014/main" id="{2750B3EF-C2F1-477E-AE13-F410BF0BA7BD}"/>
              </a:ext>
            </a:extLst>
          </p:cNvPr>
          <p:cNvCxnSpPr>
            <a:cxnSpLocks/>
          </p:cNvCxnSpPr>
          <p:nvPr/>
        </p:nvCxnSpPr>
        <p:spPr>
          <a:xfrm flipH="1">
            <a:off x="6171674" y="3564886"/>
            <a:ext cx="140677" cy="1402235"/>
          </a:xfrm>
          <a:prstGeom prst="straightConnector1">
            <a:avLst/>
          </a:prstGeom>
          <a:ln>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29" name="Straight Arrow Connector 28">
            <a:extLst>
              <a:ext uri="{FF2B5EF4-FFF2-40B4-BE49-F238E27FC236}">
                <a16:creationId xmlns:a16="http://schemas.microsoft.com/office/drawing/2014/main" id="{F48E9A72-D1CF-4123-B10E-C354FF8E43D9}"/>
              </a:ext>
            </a:extLst>
          </p:cNvPr>
          <p:cNvCxnSpPr>
            <a:cxnSpLocks/>
          </p:cNvCxnSpPr>
          <p:nvPr/>
        </p:nvCxnSpPr>
        <p:spPr>
          <a:xfrm flipH="1">
            <a:off x="5521043" y="3507481"/>
            <a:ext cx="301930" cy="2296507"/>
          </a:xfrm>
          <a:prstGeom prst="straightConnector1">
            <a:avLst/>
          </a:prstGeom>
          <a:ln>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33" name="Straight Arrow Connector 32">
            <a:extLst>
              <a:ext uri="{FF2B5EF4-FFF2-40B4-BE49-F238E27FC236}">
                <a16:creationId xmlns:a16="http://schemas.microsoft.com/office/drawing/2014/main" id="{4F57B1D0-BEA1-4F17-B86D-668750828AD6}"/>
              </a:ext>
            </a:extLst>
          </p:cNvPr>
          <p:cNvCxnSpPr>
            <a:cxnSpLocks/>
          </p:cNvCxnSpPr>
          <p:nvPr/>
        </p:nvCxnSpPr>
        <p:spPr>
          <a:xfrm>
            <a:off x="5323835" y="3556176"/>
            <a:ext cx="1203768" cy="2096493"/>
          </a:xfrm>
          <a:prstGeom prst="straightConnector1">
            <a:avLst/>
          </a:prstGeom>
          <a:ln>
            <a:headEnd type="triangle"/>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22881672"/>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53A606DB-D76C-4B20-AB6D-2F01D1223C31}"/>
              </a:ext>
            </a:extLst>
          </p:cNvPr>
          <p:cNvPicPr>
            <a:picLocks noChangeAspect="1"/>
          </p:cNvPicPr>
          <p:nvPr/>
        </p:nvPicPr>
        <p:blipFill>
          <a:blip r:embed="rId2"/>
          <a:stretch>
            <a:fillRect/>
          </a:stretch>
        </p:blipFill>
        <p:spPr>
          <a:xfrm>
            <a:off x="2774429" y="1046134"/>
            <a:ext cx="6643141" cy="4765731"/>
          </a:xfrm>
          <a:prstGeom prst="rect">
            <a:avLst/>
          </a:prstGeom>
        </p:spPr>
      </p:pic>
    </p:spTree>
    <p:extLst>
      <p:ext uri="{BB962C8B-B14F-4D97-AF65-F5344CB8AC3E}">
        <p14:creationId xmlns:p14="http://schemas.microsoft.com/office/powerpoint/2010/main" val="3171093632"/>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98D140C-5371-4237-8A9B-3BE471488811}"/>
              </a:ext>
            </a:extLst>
          </p:cNvPr>
          <p:cNvSpPr txBox="1"/>
          <p:nvPr/>
        </p:nvSpPr>
        <p:spPr>
          <a:xfrm>
            <a:off x="1230923" y="926123"/>
            <a:ext cx="9038492" cy="5016758"/>
          </a:xfrm>
          <a:prstGeom prst="rect">
            <a:avLst/>
          </a:prstGeom>
          <a:noFill/>
        </p:spPr>
        <p:txBody>
          <a:bodyPr wrap="square" rtlCol="0">
            <a:spAutoFit/>
          </a:bodyPr>
          <a:lstStyle/>
          <a:p>
            <a:pPr algn="l"/>
            <a:r>
              <a:rPr lang="en-GB" sz="2000" dirty="0">
                <a:latin typeface="Abadi" panose="020B0604020104020204" pitchFamily="34" charset="0"/>
              </a:rPr>
              <a:t>Once we are in the vein we are then making our way back to the heart.</a:t>
            </a:r>
          </a:p>
          <a:p>
            <a:pPr algn="l"/>
            <a:endParaRPr lang="en-GB" sz="2000" dirty="0">
              <a:latin typeface="Abadi" panose="020B0604020104020204" pitchFamily="34" charset="0"/>
            </a:endParaRPr>
          </a:p>
          <a:p>
            <a:pPr algn="l"/>
            <a:r>
              <a:rPr lang="en-GB" sz="2000" dirty="0">
                <a:latin typeface="Abadi" panose="020B0604020104020204" pitchFamily="34" charset="0"/>
              </a:rPr>
              <a:t>Can you remember the name of the veins going back into the heart? Think of Mr beat?</a:t>
            </a:r>
          </a:p>
          <a:p>
            <a:pPr algn="l"/>
            <a:endParaRPr lang="en-GB" sz="2000" dirty="0">
              <a:latin typeface="Abadi" panose="020B0604020104020204" pitchFamily="34" charset="0"/>
            </a:endParaRPr>
          </a:p>
          <a:p>
            <a:pPr algn="l"/>
            <a:r>
              <a:rPr lang="en-GB" sz="2000" dirty="0">
                <a:latin typeface="Abadi" panose="020B0604020104020204" pitchFamily="34" charset="0"/>
              </a:rPr>
              <a:t>We have arrived in the </a:t>
            </a:r>
            <a:r>
              <a:rPr lang="en-GB" sz="2000" dirty="0" err="1">
                <a:latin typeface="Abadi" panose="020B0604020104020204" pitchFamily="34" charset="0"/>
              </a:rPr>
              <a:t>atrium..hold</a:t>
            </a:r>
            <a:r>
              <a:rPr lang="en-GB" sz="2000" dirty="0">
                <a:latin typeface="Abadi" panose="020B0604020104020204" pitchFamily="34" charset="0"/>
              </a:rPr>
              <a:t> on tight! The valve will open as the atrium reacts to the SA node …down we go! </a:t>
            </a:r>
          </a:p>
          <a:p>
            <a:pPr algn="l"/>
            <a:endParaRPr lang="en-GB" sz="2000" dirty="0">
              <a:latin typeface="Abadi" panose="020B0604020104020204" pitchFamily="34" charset="0"/>
            </a:endParaRPr>
          </a:p>
          <a:p>
            <a:pPr algn="l"/>
            <a:r>
              <a:rPr lang="en-GB" sz="2000" dirty="0">
                <a:latin typeface="Abadi" panose="020B0604020104020204" pitchFamily="34" charset="0"/>
              </a:rPr>
              <a:t>But hang on we </a:t>
            </a:r>
            <a:r>
              <a:rPr lang="en-GB" sz="2000" dirty="0" err="1">
                <a:latin typeface="Abadi" panose="020B0604020104020204" pitchFamily="34" charset="0"/>
              </a:rPr>
              <a:t>havnt</a:t>
            </a:r>
            <a:r>
              <a:rPr lang="en-GB" sz="2000" dirty="0">
                <a:latin typeface="Abadi" panose="020B0604020104020204" pitchFamily="34" charset="0"/>
              </a:rPr>
              <a:t> finished …the ventricle is now going to contract because the bundles sending electric signals down and around, we need to get rid of this carbon dioxide and swap it for oxygen…off we </a:t>
            </a:r>
            <a:r>
              <a:rPr lang="en-GB" sz="2000" dirty="0" err="1">
                <a:latin typeface="Abadi" panose="020B0604020104020204" pitchFamily="34" charset="0"/>
              </a:rPr>
              <a:t>go..up</a:t>
            </a:r>
            <a:r>
              <a:rPr lang="en-GB" sz="2000" dirty="0">
                <a:latin typeface="Abadi" panose="020B0604020104020204" pitchFamily="34" charset="0"/>
              </a:rPr>
              <a:t> the pulmonary artery into the lungs…</a:t>
            </a:r>
          </a:p>
          <a:p>
            <a:pPr algn="l"/>
            <a:endParaRPr lang="en-GB" sz="2000" dirty="0">
              <a:latin typeface="Abadi" panose="020B0604020104020204" pitchFamily="34" charset="0"/>
            </a:endParaRPr>
          </a:p>
          <a:p>
            <a:pPr algn="l"/>
            <a:r>
              <a:rPr lang="en-GB" sz="2000" dirty="0">
                <a:latin typeface="Abadi" panose="020B0604020104020204" pitchFamily="34" charset="0"/>
              </a:rPr>
              <a:t>we are now loaded with oxygen and ready to go back to the </a:t>
            </a:r>
            <a:r>
              <a:rPr lang="en-GB" sz="2000" dirty="0" err="1">
                <a:latin typeface="Abadi" panose="020B0604020104020204" pitchFamily="34" charset="0"/>
              </a:rPr>
              <a:t>heart..off</a:t>
            </a:r>
            <a:r>
              <a:rPr lang="en-GB" sz="2000" dirty="0">
                <a:latin typeface="Abadi" panose="020B0604020104020204" pitchFamily="34" charset="0"/>
              </a:rPr>
              <a:t> we go into the left </a:t>
            </a:r>
            <a:r>
              <a:rPr lang="en-GB" sz="2000" dirty="0" err="1">
                <a:latin typeface="Abadi" panose="020B0604020104020204" pitchFamily="34" charset="0"/>
              </a:rPr>
              <a:t>atrium..hold</a:t>
            </a:r>
            <a:r>
              <a:rPr lang="en-GB" sz="2000" dirty="0">
                <a:latin typeface="Abadi" panose="020B0604020104020204" pitchFamily="34" charset="0"/>
              </a:rPr>
              <a:t> tight!...into the left ventricle we go! ..left ventricle contracts and we are going back out of the aorta to start our journey again! </a:t>
            </a:r>
          </a:p>
        </p:txBody>
      </p:sp>
    </p:spTree>
    <p:extLst>
      <p:ext uri="{BB962C8B-B14F-4D97-AF65-F5344CB8AC3E}">
        <p14:creationId xmlns:p14="http://schemas.microsoft.com/office/powerpoint/2010/main" val="576542904"/>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67FC81-FB1A-4C4D-9407-41A1A005816E}"/>
              </a:ext>
            </a:extLst>
          </p:cNvPr>
          <p:cNvSpPr>
            <a:spLocks noGrp="1"/>
          </p:cNvSpPr>
          <p:nvPr>
            <p:ph type="title"/>
          </p:nvPr>
        </p:nvSpPr>
        <p:spPr/>
        <p:txBody>
          <a:bodyPr/>
          <a:lstStyle/>
          <a:p>
            <a:r>
              <a:rPr lang="en-GB" dirty="0"/>
              <a:t>blood</a:t>
            </a:r>
          </a:p>
        </p:txBody>
      </p:sp>
      <p:sp>
        <p:nvSpPr>
          <p:cNvPr id="3" name="Content Placeholder 2">
            <a:extLst>
              <a:ext uri="{FF2B5EF4-FFF2-40B4-BE49-F238E27FC236}">
                <a16:creationId xmlns:a16="http://schemas.microsoft.com/office/drawing/2014/main" id="{CB8D0E75-68F9-4F77-8AB1-8A1D6A3D3DB2}"/>
              </a:ext>
            </a:extLst>
          </p:cNvPr>
          <p:cNvSpPr>
            <a:spLocks noGrp="1"/>
          </p:cNvSpPr>
          <p:nvPr>
            <p:ph idx="1"/>
          </p:nvPr>
        </p:nvSpPr>
        <p:spPr/>
        <p:txBody>
          <a:bodyPr/>
          <a:lstStyle/>
          <a:p>
            <a:r>
              <a:rPr lang="en-GB" dirty="0">
                <a:latin typeface="Abadi" panose="020B0604020104020204" pitchFamily="34" charset="0"/>
              </a:rPr>
              <a:t>So we know how to get blood around the body…but what on earth is it?</a:t>
            </a:r>
          </a:p>
          <a:p>
            <a:endParaRPr lang="en-GB" dirty="0">
              <a:latin typeface="Abadi" panose="020B0604020104020204" pitchFamily="34" charset="0"/>
            </a:endParaRPr>
          </a:p>
          <a:p>
            <a:r>
              <a:rPr lang="en-GB" dirty="0">
                <a:latin typeface="Abadi" panose="020B0604020104020204" pitchFamily="34" charset="0"/>
              </a:rPr>
              <a:t>Find 3 interesting facts about the blood, again ..it can be anything!</a:t>
            </a:r>
          </a:p>
        </p:txBody>
      </p:sp>
      <p:pic>
        <p:nvPicPr>
          <p:cNvPr id="4" name="Picture 3" descr="A picture containing indoor, white&#10;&#10;Description automatically generated">
            <a:extLst>
              <a:ext uri="{FF2B5EF4-FFF2-40B4-BE49-F238E27FC236}">
                <a16:creationId xmlns:a16="http://schemas.microsoft.com/office/drawing/2014/main" id="{52D52A02-2114-4419-8039-F85C7FFB2A39}"/>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20105" r="11982" b="-2"/>
          <a:stretch/>
        </p:blipFill>
        <p:spPr>
          <a:xfrm>
            <a:off x="4314095" y="3992450"/>
            <a:ext cx="1946030" cy="286555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5" name="TextBox 4">
            <a:extLst>
              <a:ext uri="{FF2B5EF4-FFF2-40B4-BE49-F238E27FC236}">
                <a16:creationId xmlns:a16="http://schemas.microsoft.com/office/drawing/2014/main" id="{0BEC5370-F6CF-4D3F-A627-01E91B27CD34}"/>
              </a:ext>
            </a:extLst>
          </p:cNvPr>
          <p:cNvSpPr txBox="1"/>
          <p:nvPr/>
        </p:nvSpPr>
        <p:spPr>
          <a:xfrm>
            <a:off x="13898082" y="6937567"/>
            <a:ext cx="624388" cy="523220"/>
          </a:xfrm>
          <a:prstGeom prst="rect">
            <a:avLst/>
          </a:prstGeom>
          <a:solidFill>
            <a:srgbClr val="000000"/>
          </a:solidFill>
        </p:spPr>
        <p:txBody>
          <a:bodyPr wrap="square" rtlCol="0">
            <a:spAutoFit/>
          </a:bodyPr>
          <a:lstStyle/>
          <a:p>
            <a:pPr algn="r">
              <a:spcAft>
                <a:spcPts val="600"/>
              </a:spcAft>
            </a:pPr>
            <a:r>
              <a:rPr lang="en-GB" sz="700">
                <a:solidFill>
                  <a:srgbClr val="FFFFFF"/>
                </a:solidFill>
                <a:hlinkClick r:id="rId3" tooltip="http://cellularscale.blogspot.com/2012_01_01_archive.html">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nc-sa/3.0/">
                  <a:extLst>
                    <a:ext uri="{A12FA001-AC4F-418D-AE19-62706E023703}">
                      <ahyp:hlinkClr xmlns:ahyp="http://schemas.microsoft.com/office/drawing/2018/hyperlinkcolor" val="tx"/>
                    </a:ext>
                  </a:extLst>
                </a:hlinkClick>
              </a:rPr>
              <a:t>CC BY-SA-NC</a:t>
            </a:r>
            <a:endParaRPr lang="en-GB" sz="700">
              <a:solidFill>
                <a:srgbClr val="FFFFFF"/>
              </a:solidFill>
            </a:endParaRPr>
          </a:p>
        </p:txBody>
      </p:sp>
    </p:spTree>
    <p:extLst>
      <p:ext uri="{BB962C8B-B14F-4D97-AF65-F5344CB8AC3E}">
        <p14:creationId xmlns:p14="http://schemas.microsoft.com/office/powerpoint/2010/main" val="1799022983"/>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79FD46-AC74-4F5E-967B-47919AD7E7A3}"/>
              </a:ext>
            </a:extLst>
          </p:cNvPr>
          <p:cNvSpPr>
            <a:spLocks noGrp="1"/>
          </p:cNvSpPr>
          <p:nvPr>
            <p:ph type="title"/>
          </p:nvPr>
        </p:nvSpPr>
        <p:spPr/>
        <p:txBody>
          <a:bodyPr/>
          <a:lstStyle/>
          <a:p>
            <a:r>
              <a:rPr lang="en-GB" dirty="0"/>
              <a:t>Blood </a:t>
            </a:r>
          </a:p>
        </p:txBody>
      </p:sp>
      <p:sp>
        <p:nvSpPr>
          <p:cNvPr id="3" name="Content Placeholder 2">
            <a:extLst>
              <a:ext uri="{FF2B5EF4-FFF2-40B4-BE49-F238E27FC236}">
                <a16:creationId xmlns:a16="http://schemas.microsoft.com/office/drawing/2014/main" id="{46A717F7-E4C4-42C5-A505-373ECCCB36C2}"/>
              </a:ext>
            </a:extLst>
          </p:cNvPr>
          <p:cNvSpPr>
            <a:spLocks noGrp="1"/>
          </p:cNvSpPr>
          <p:nvPr>
            <p:ph idx="1"/>
          </p:nvPr>
        </p:nvSpPr>
        <p:spPr/>
        <p:txBody>
          <a:bodyPr>
            <a:normAutofit/>
          </a:bodyPr>
          <a:lstStyle/>
          <a:p>
            <a:r>
              <a:rPr lang="en-GB" dirty="0">
                <a:latin typeface="Abadi" panose="020B0604020104020204" pitchFamily="34" charset="0"/>
              </a:rPr>
              <a:t>In groups, go and find </a:t>
            </a:r>
            <a:r>
              <a:rPr lang="en-GB" dirty="0">
                <a:solidFill>
                  <a:srgbClr val="002060"/>
                </a:solidFill>
                <a:latin typeface="Abadi" panose="020B0604020104020204" pitchFamily="34" charset="0"/>
              </a:rPr>
              <a:t>what the blood is made up of</a:t>
            </a:r>
            <a:r>
              <a:rPr lang="en-GB" dirty="0">
                <a:latin typeface="Abadi" panose="020B0604020104020204" pitchFamily="34" charset="0"/>
              </a:rPr>
              <a:t>,  including its purpose. Don’t forget to write it down so we can share what we have found out!</a:t>
            </a:r>
          </a:p>
          <a:p>
            <a:r>
              <a:rPr lang="en-GB" dirty="0">
                <a:latin typeface="Abadi" panose="020B0604020104020204" pitchFamily="34" charset="0"/>
              </a:rPr>
              <a:t>What are </a:t>
            </a:r>
            <a:r>
              <a:rPr lang="en-GB" dirty="0">
                <a:solidFill>
                  <a:srgbClr val="002060"/>
                </a:solidFill>
                <a:latin typeface="Abadi" panose="020B0604020104020204" pitchFamily="34" charset="0"/>
              </a:rPr>
              <a:t>red blood cells </a:t>
            </a:r>
            <a:r>
              <a:rPr lang="en-GB" dirty="0">
                <a:latin typeface="Abadi" panose="020B0604020104020204" pitchFamily="34" charset="0"/>
              </a:rPr>
              <a:t>for?</a:t>
            </a:r>
          </a:p>
          <a:p>
            <a:r>
              <a:rPr lang="en-GB" dirty="0">
                <a:latin typeface="Abadi" panose="020B0604020104020204" pitchFamily="34" charset="0"/>
              </a:rPr>
              <a:t>What are </a:t>
            </a:r>
            <a:r>
              <a:rPr lang="en-GB" dirty="0">
                <a:solidFill>
                  <a:srgbClr val="002060"/>
                </a:solidFill>
                <a:latin typeface="Abadi" panose="020B0604020104020204" pitchFamily="34" charset="0"/>
              </a:rPr>
              <a:t>white blood </a:t>
            </a:r>
            <a:r>
              <a:rPr lang="en-GB" dirty="0">
                <a:latin typeface="Abadi" panose="020B0604020104020204" pitchFamily="34" charset="0"/>
              </a:rPr>
              <a:t>cells for?</a:t>
            </a:r>
          </a:p>
          <a:p>
            <a:r>
              <a:rPr lang="en-GB" dirty="0">
                <a:latin typeface="Abadi" panose="020B0604020104020204" pitchFamily="34" charset="0"/>
              </a:rPr>
              <a:t>What are the </a:t>
            </a:r>
            <a:r>
              <a:rPr lang="en-GB" dirty="0">
                <a:solidFill>
                  <a:srgbClr val="002060"/>
                </a:solidFill>
                <a:latin typeface="Abadi" panose="020B0604020104020204" pitchFamily="34" charset="0"/>
              </a:rPr>
              <a:t>names of white blood cells</a:t>
            </a:r>
            <a:r>
              <a:rPr lang="en-GB" dirty="0">
                <a:latin typeface="Abadi" panose="020B0604020104020204" pitchFamily="34" charset="0"/>
              </a:rPr>
              <a:t>? agree on a broad overview of their purpose to </a:t>
            </a:r>
            <a:r>
              <a:rPr lang="en-GB" dirty="0">
                <a:solidFill>
                  <a:srgbClr val="002060"/>
                </a:solidFill>
                <a:latin typeface="Abadi" panose="020B0604020104020204" pitchFamily="34" charset="0"/>
              </a:rPr>
              <a:t>share with the rest of the group</a:t>
            </a:r>
          </a:p>
          <a:p>
            <a:endParaRPr lang="en-GB" dirty="0">
              <a:latin typeface="Abadi" panose="020B0604020104020204" pitchFamily="34" charset="0"/>
            </a:endParaRPr>
          </a:p>
          <a:p>
            <a:endParaRPr lang="en-GB" dirty="0">
              <a:latin typeface="Abadi" panose="020B0604020104020204" pitchFamily="34" charset="0"/>
            </a:endParaRPr>
          </a:p>
          <a:p>
            <a:endParaRPr lang="en-GB" dirty="0"/>
          </a:p>
        </p:txBody>
      </p:sp>
    </p:spTree>
    <p:extLst>
      <p:ext uri="{BB962C8B-B14F-4D97-AF65-F5344CB8AC3E}">
        <p14:creationId xmlns:p14="http://schemas.microsoft.com/office/powerpoint/2010/main" val="1344490121"/>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show="0">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A6D37EE4-EA1B-46EE-A54B-5233C63C96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1126C7C-1844-4763-B054-830163F5D884}"/>
              </a:ext>
            </a:extLst>
          </p:cNvPr>
          <p:cNvSpPr>
            <a:spLocks noGrp="1"/>
          </p:cNvSpPr>
          <p:nvPr>
            <p:ph type="title"/>
          </p:nvPr>
        </p:nvSpPr>
        <p:spPr>
          <a:xfrm>
            <a:off x="7034585" y="703293"/>
            <a:ext cx="4584921" cy="1949815"/>
          </a:xfrm>
        </p:spPr>
        <p:txBody>
          <a:bodyPr anchor="b">
            <a:normAutofit/>
          </a:bodyPr>
          <a:lstStyle/>
          <a:p>
            <a:r>
              <a:rPr lang="en-GB" sz="6000"/>
              <a:t>Blood brain barrier</a:t>
            </a:r>
          </a:p>
        </p:txBody>
      </p:sp>
      <p:pic>
        <p:nvPicPr>
          <p:cNvPr id="4" name="Content Placeholder 3">
            <a:extLst>
              <a:ext uri="{FF2B5EF4-FFF2-40B4-BE49-F238E27FC236}">
                <a16:creationId xmlns:a16="http://schemas.microsoft.com/office/drawing/2014/main" id="{327139CC-8BB5-D2D7-9001-921EAF088658}"/>
              </a:ext>
            </a:extLst>
          </p:cNvPr>
          <p:cNvPicPr>
            <a:picLocks noChangeAspect="1"/>
          </p:cNvPicPr>
          <p:nvPr/>
        </p:nvPicPr>
        <p:blipFill rotWithShape="1">
          <a:blip r:embed="rId2"/>
          <a:srcRect l="6122" r="12160" b="3"/>
          <a:stretch/>
        </p:blipFill>
        <p:spPr>
          <a:xfrm>
            <a:off x="866691" y="1216968"/>
            <a:ext cx="5416261" cy="4424065"/>
          </a:xfrm>
          <a:custGeom>
            <a:avLst/>
            <a:gdLst/>
            <a:ahLst/>
            <a:cxnLst/>
            <a:rect l="l" t="t" r="r" b="b"/>
            <a:pathLst>
              <a:path w="5531320" h="4424065">
                <a:moveTo>
                  <a:pt x="4292328" y="3931444"/>
                </a:moveTo>
                <a:cubicBezTo>
                  <a:pt x="3830135" y="4131325"/>
                  <a:pt x="3346708" y="4259111"/>
                  <a:pt x="2855653" y="4364392"/>
                </a:cubicBezTo>
                <a:lnTo>
                  <a:pt x="2855525" y="4364392"/>
                </a:lnTo>
                <a:cubicBezTo>
                  <a:pt x="3386634" y="4394018"/>
                  <a:pt x="3853531" y="4210158"/>
                  <a:pt x="4292328" y="3931444"/>
                </a:cubicBezTo>
                <a:close/>
                <a:moveTo>
                  <a:pt x="4302118" y="3923561"/>
                </a:moveTo>
                <a:lnTo>
                  <a:pt x="4301102" y="3924959"/>
                </a:lnTo>
                <a:lnTo>
                  <a:pt x="4302881" y="3924959"/>
                </a:lnTo>
                <a:close/>
                <a:moveTo>
                  <a:pt x="3885572" y="334733"/>
                </a:moveTo>
                <a:cubicBezTo>
                  <a:pt x="4046889" y="406840"/>
                  <a:pt x="4203653" y="488713"/>
                  <a:pt x="4355013" y="579880"/>
                </a:cubicBezTo>
                <a:cubicBezTo>
                  <a:pt x="4662082" y="768063"/>
                  <a:pt x="4933803" y="995790"/>
                  <a:pt x="5144619" y="1290779"/>
                </a:cubicBezTo>
                <a:cubicBezTo>
                  <a:pt x="5314365" y="1528042"/>
                  <a:pt x="5426258" y="1789591"/>
                  <a:pt x="5468598" y="2088522"/>
                </a:cubicBezTo>
                <a:cubicBezTo>
                  <a:pt x="5479330" y="2001424"/>
                  <a:pt x="5480182" y="1913385"/>
                  <a:pt x="5471141" y="1826083"/>
                </a:cubicBezTo>
                <a:cubicBezTo>
                  <a:pt x="5455337" y="1662962"/>
                  <a:pt x="5406307" y="1504799"/>
                  <a:pt x="5327080" y="1361348"/>
                </a:cubicBezTo>
                <a:cubicBezTo>
                  <a:pt x="5206160" y="1140233"/>
                  <a:pt x="5033362" y="965782"/>
                  <a:pt x="4833354" y="816507"/>
                </a:cubicBezTo>
                <a:cubicBezTo>
                  <a:pt x="4597235" y="640276"/>
                  <a:pt x="4336322" y="509438"/>
                  <a:pt x="4063457" y="400724"/>
                </a:cubicBezTo>
                <a:cubicBezTo>
                  <a:pt x="4033360" y="388607"/>
                  <a:pt x="4003060" y="376909"/>
                  <a:pt x="3972544" y="365631"/>
                </a:cubicBezTo>
                <a:cubicBezTo>
                  <a:pt x="3943680" y="354950"/>
                  <a:pt x="3914563" y="345033"/>
                  <a:pt x="3885572" y="334733"/>
                </a:cubicBezTo>
                <a:close/>
                <a:moveTo>
                  <a:pt x="3865737" y="329520"/>
                </a:moveTo>
                <a:cubicBezTo>
                  <a:pt x="3865737" y="329520"/>
                  <a:pt x="3865737" y="330410"/>
                  <a:pt x="3866500" y="330537"/>
                </a:cubicBezTo>
                <a:lnTo>
                  <a:pt x="3869806" y="330156"/>
                </a:lnTo>
                <a:close/>
                <a:moveTo>
                  <a:pt x="2219772" y="85645"/>
                </a:moveTo>
                <a:cubicBezTo>
                  <a:pt x="2206943" y="84005"/>
                  <a:pt x="2193910" y="85264"/>
                  <a:pt x="2181627" y="89333"/>
                </a:cubicBezTo>
                <a:cubicBezTo>
                  <a:pt x="1932920" y="125113"/>
                  <a:pt x="1690800" y="197118"/>
                  <a:pt x="1462972" y="303073"/>
                </a:cubicBezTo>
                <a:cubicBezTo>
                  <a:pt x="971789" y="529528"/>
                  <a:pt x="578130" y="865460"/>
                  <a:pt x="308698" y="1338461"/>
                </a:cubicBezTo>
                <a:cubicBezTo>
                  <a:pt x="180225" y="1561852"/>
                  <a:pt x="97653" y="1808638"/>
                  <a:pt x="65840" y="2064364"/>
                </a:cubicBezTo>
                <a:cubicBezTo>
                  <a:pt x="71943" y="2050505"/>
                  <a:pt x="77284" y="2036391"/>
                  <a:pt x="82115" y="2022150"/>
                </a:cubicBezTo>
                <a:cubicBezTo>
                  <a:pt x="170104" y="1763653"/>
                  <a:pt x="279580" y="1515073"/>
                  <a:pt x="423261" y="1282260"/>
                </a:cubicBezTo>
                <a:cubicBezTo>
                  <a:pt x="630770" y="945565"/>
                  <a:pt x="895371" y="664944"/>
                  <a:pt x="1231812" y="454001"/>
                </a:cubicBezTo>
                <a:cubicBezTo>
                  <a:pt x="1535193" y="263783"/>
                  <a:pt x="1866802" y="149729"/>
                  <a:pt x="2219772" y="85645"/>
                </a:cubicBezTo>
                <a:close/>
                <a:moveTo>
                  <a:pt x="2612541" y="836"/>
                </a:moveTo>
                <a:cubicBezTo>
                  <a:pt x="2715914" y="-4250"/>
                  <a:pt x="2831240" y="14695"/>
                  <a:pt x="2946311" y="35548"/>
                </a:cubicBezTo>
                <a:cubicBezTo>
                  <a:pt x="3291652" y="98106"/>
                  <a:pt x="3631144" y="182915"/>
                  <a:pt x="3961100" y="303581"/>
                </a:cubicBezTo>
                <a:cubicBezTo>
                  <a:pt x="4278341" y="419543"/>
                  <a:pt x="4581341" y="563350"/>
                  <a:pt x="4854588" y="764502"/>
                </a:cubicBezTo>
                <a:cubicBezTo>
                  <a:pt x="5067438" y="921152"/>
                  <a:pt x="5250408" y="1105521"/>
                  <a:pt x="5377813" y="1339732"/>
                </a:cubicBezTo>
                <a:cubicBezTo>
                  <a:pt x="5459812" y="1489986"/>
                  <a:pt x="5510304" y="1655396"/>
                  <a:pt x="5526198" y="1825829"/>
                </a:cubicBezTo>
                <a:cubicBezTo>
                  <a:pt x="5538277" y="1951327"/>
                  <a:pt x="5527342" y="2074917"/>
                  <a:pt x="5510558" y="2199398"/>
                </a:cubicBezTo>
                <a:cubicBezTo>
                  <a:pt x="5502967" y="2266991"/>
                  <a:pt x="5502713" y="2335195"/>
                  <a:pt x="5509796" y="2402839"/>
                </a:cubicBezTo>
                <a:cubicBezTo>
                  <a:pt x="5534208" y="2664197"/>
                  <a:pt x="5468472" y="2926051"/>
                  <a:pt x="5323520" y="3144890"/>
                </a:cubicBezTo>
                <a:cubicBezTo>
                  <a:pt x="5201340" y="3332234"/>
                  <a:pt x="5041042" y="3491719"/>
                  <a:pt x="4853062" y="3612932"/>
                </a:cubicBezTo>
                <a:cubicBezTo>
                  <a:pt x="4671110" y="3732072"/>
                  <a:pt x="4498566" y="3864563"/>
                  <a:pt x="4316359" y="3982940"/>
                </a:cubicBezTo>
                <a:cubicBezTo>
                  <a:pt x="4019717" y="4175573"/>
                  <a:pt x="3701077" y="4317347"/>
                  <a:pt x="3352557" y="4386771"/>
                </a:cubicBezTo>
                <a:cubicBezTo>
                  <a:pt x="3160954" y="4425590"/>
                  <a:pt x="2964456" y="4434173"/>
                  <a:pt x="2770207" y="4412201"/>
                </a:cubicBezTo>
                <a:cubicBezTo>
                  <a:pt x="2685525" y="4402537"/>
                  <a:pt x="2599953" y="4402410"/>
                  <a:pt x="2514889" y="4393637"/>
                </a:cubicBezTo>
                <a:cubicBezTo>
                  <a:pt x="2307137" y="4370851"/>
                  <a:pt x="2102209" y="4327277"/>
                  <a:pt x="1903167" y="4263562"/>
                </a:cubicBezTo>
                <a:cubicBezTo>
                  <a:pt x="1560623" y="4156119"/>
                  <a:pt x="1238932" y="4006972"/>
                  <a:pt x="948393" y="3794249"/>
                </a:cubicBezTo>
                <a:cubicBezTo>
                  <a:pt x="647554" y="3573897"/>
                  <a:pt x="396813" y="3308660"/>
                  <a:pt x="223634" y="2975526"/>
                </a:cubicBezTo>
                <a:cubicBezTo>
                  <a:pt x="129454" y="2796370"/>
                  <a:pt x="67150" y="2602198"/>
                  <a:pt x="39520" y="2401695"/>
                </a:cubicBezTo>
                <a:cubicBezTo>
                  <a:pt x="34510" y="2367555"/>
                  <a:pt x="26729" y="2333872"/>
                  <a:pt x="16252" y="2300991"/>
                </a:cubicBezTo>
                <a:cubicBezTo>
                  <a:pt x="-9179" y="2218598"/>
                  <a:pt x="-24" y="2135695"/>
                  <a:pt x="11801" y="2053556"/>
                </a:cubicBezTo>
                <a:cubicBezTo>
                  <a:pt x="93686" y="1480615"/>
                  <a:pt x="377868" y="1021983"/>
                  <a:pt x="812850" y="651084"/>
                </a:cubicBezTo>
                <a:cubicBezTo>
                  <a:pt x="1176755" y="340201"/>
                  <a:pt x="1598260" y="146042"/>
                  <a:pt x="2066810" y="52586"/>
                </a:cubicBezTo>
                <a:cubicBezTo>
                  <a:pt x="2154544" y="35039"/>
                  <a:pt x="2243041" y="23087"/>
                  <a:pt x="2332046" y="14441"/>
                </a:cubicBezTo>
                <a:cubicBezTo>
                  <a:pt x="2421052" y="5794"/>
                  <a:pt x="2508913" y="2107"/>
                  <a:pt x="2612541" y="836"/>
                </a:cubicBezTo>
                <a:close/>
              </a:path>
            </a:pathLst>
          </a:custGeom>
        </p:spPr>
      </p:pic>
      <p:sp>
        <p:nvSpPr>
          <p:cNvPr id="13" name="Rectangle 6">
            <a:extLst>
              <a:ext uri="{FF2B5EF4-FFF2-40B4-BE49-F238E27FC236}">
                <a16:creationId xmlns:a16="http://schemas.microsoft.com/office/drawing/2014/main" id="{3EB27620-B0B1-4232-A055-99D347606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83815" y="2895147"/>
            <a:ext cx="3474720" cy="27432"/>
          </a:xfrm>
          <a:custGeom>
            <a:avLst/>
            <a:gdLst>
              <a:gd name="connsiteX0" fmla="*/ 0 w 3474720"/>
              <a:gd name="connsiteY0" fmla="*/ 0 h 27432"/>
              <a:gd name="connsiteX1" fmla="*/ 660197 w 3474720"/>
              <a:gd name="connsiteY1" fmla="*/ 0 h 27432"/>
              <a:gd name="connsiteX2" fmla="*/ 1355141 w 3474720"/>
              <a:gd name="connsiteY2" fmla="*/ 0 h 27432"/>
              <a:gd name="connsiteX3" fmla="*/ 2084832 w 3474720"/>
              <a:gd name="connsiteY3" fmla="*/ 0 h 27432"/>
              <a:gd name="connsiteX4" fmla="*/ 2814523 w 3474720"/>
              <a:gd name="connsiteY4" fmla="*/ 0 h 27432"/>
              <a:gd name="connsiteX5" fmla="*/ 3474720 w 3474720"/>
              <a:gd name="connsiteY5" fmla="*/ 0 h 27432"/>
              <a:gd name="connsiteX6" fmla="*/ 3474720 w 3474720"/>
              <a:gd name="connsiteY6" fmla="*/ 27432 h 27432"/>
              <a:gd name="connsiteX7" fmla="*/ 2710282 w 3474720"/>
              <a:gd name="connsiteY7" fmla="*/ 27432 h 27432"/>
              <a:gd name="connsiteX8" fmla="*/ 1945843 w 3474720"/>
              <a:gd name="connsiteY8" fmla="*/ 27432 h 27432"/>
              <a:gd name="connsiteX9" fmla="*/ 1250899 w 3474720"/>
              <a:gd name="connsiteY9" fmla="*/ 27432 h 27432"/>
              <a:gd name="connsiteX10" fmla="*/ 0 w 3474720"/>
              <a:gd name="connsiteY10" fmla="*/ 27432 h 27432"/>
              <a:gd name="connsiteX11" fmla="*/ 0 w 3474720"/>
              <a:gd name="connsiteY11"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474720" h="27432" fill="none" extrusionOk="0">
                <a:moveTo>
                  <a:pt x="0" y="0"/>
                </a:moveTo>
                <a:cubicBezTo>
                  <a:pt x="307185" y="-8713"/>
                  <a:pt x="392307" y="-13121"/>
                  <a:pt x="660197" y="0"/>
                </a:cubicBezTo>
                <a:cubicBezTo>
                  <a:pt x="928087" y="13121"/>
                  <a:pt x="1167029" y="-2668"/>
                  <a:pt x="1355141" y="0"/>
                </a:cubicBezTo>
                <a:cubicBezTo>
                  <a:pt x="1543253" y="2668"/>
                  <a:pt x="1739408" y="-6709"/>
                  <a:pt x="2084832" y="0"/>
                </a:cubicBezTo>
                <a:cubicBezTo>
                  <a:pt x="2430256" y="6709"/>
                  <a:pt x="2538889" y="29706"/>
                  <a:pt x="2814523" y="0"/>
                </a:cubicBezTo>
                <a:cubicBezTo>
                  <a:pt x="3090157" y="-29706"/>
                  <a:pt x="3152920" y="-15446"/>
                  <a:pt x="3474720" y="0"/>
                </a:cubicBezTo>
                <a:cubicBezTo>
                  <a:pt x="3473554" y="7395"/>
                  <a:pt x="3474765" y="21864"/>
                  <a:pt x="3474720" y="27432"/>
                </a:cubicBezTo>
                <a:cubicBezTo>
                  <a:pt x="3275380" y="12730"/>
                  <a:pt x="2958934" y="10130"/>
                  <a:pt x="2710282" y="27432"/>
                </a:cubicBezTo>
                <a:cubicBezTo>
                  <a:pt x="2461630" y="44734"/>
                  <a:pt x="2131168" y="43757"/>
                  <a:pt x="1945843" y="27432"/>
                </a:cubicBezTo>
                <a:cubicBezTo>
                  <a:pt x="1760518" y="11107"/>
                  <a:pt x="1444829" y="-3738"/>
                  <a:pt x="1250899" y="27432"/>
                </a:cubicBezTo>
                <a:cubicBezTo>
                  <a:pt x="1056969" y="58602"/>
                  <a:pt x="444992" y="52761"/>
                  <a:pt x="0" y="27432"/>
                </a:cubicBezTo>
                <a:cubicBezTo>
                  <a:pt x="-503" y="20663"/>
                  <a:pt x="1168" y="5855"/>
                  <a:pt x="0" y="0"/>
                </a:cubicBezTo>
                <a:close/>
              </a:path>
              <a:path w="3474720" h="27432" stroke="0" extrusionOk="0">
                <a:moveTo>
                  <a:pt x="0" y="0"/>
                </a:moveTo>
                <a:cubicBezTo>
                  <a:pt x="300114" y="-5103"/>
                  <a:pt x="525093" y="-25284"/>
                  <a:pt x="660197" y="0"/>
                </a:cubicBezTo>
                <a:cubicBezTo>
                  <a:pt x="795301" y="25284"/>
                  <a:pt x="1023172" y="17955"/>
                  <a:pt x="1250899" y="0"/>
                </a:cubicBezTo>
                <a:cubicBezTo>
                  <a:pt x="1478626" y="-17955"/>
                  <a:pt x="1782079" y="-27844"/>
                  <a:pt x="2015338" y="0"/>
                </a:cubicBezTo>
                <a:cubicBezTo>
                  <a:pt x="2248597" y="27844"/>
                  <a:pt x="2491007" y="27648"/>
                  <a:pt x="2675534" y="0"/>
                </a:cubicBezTo>
                <a:cubicBezTo>
                  <a:pt x="2860061" y="-27648"/>
                  <a:pt x="3088679" y="-3661"/>
                  <a:pt x="3474720" y="0"/>
                </a:cubicBezTo>
                <a:cubicBezTo>
                  <a:pt x="3474913" y="12649"/>
                  <a:pt x="3473732" y="17989"/>
                  <a:pt x="3474720" y="27432"/>
                </a:cubicBezTo>
                <a:cubicBezTo>
                  <a:pt x="3317198" y="15714"/>
                  <a:pt x="2959205" y="52182"/>
                  <a:pt x="2779776" y="27432"/>
                </a:cubicBezTo>
                <a:cubicBezTo>
                  <a:pt x="2600347" y="2682"/>
                  <a:pt x="2382660" y="-684"/>
                  <a:pt x="2015338" y="27432"/>
                </a:cubicBezTo>
                <a:cubicBezTo>
                  <a:pt x="1648016" y="55548"/>
                  <a:pt x="1641073" y="39646"/>
                  <a:pt x="1424635" y="27432"/>
                </a:cubicBezTo>
                <a:cubicBezTo>
                  <a:pt x="1208197" y="15218"/>
                  <a:pt x="1021559" y="15893"/>
                  <a:pt x="729691" y="27432"/>
                </a:cubicBezTo>
                <a:cubicBezTo>
                  <a:pt x="437823" y="38971"/>
                  <a:pt x="153856" y="-2647"/>
                  <a:pt x="0" y="27432"/>
                </a:cubicBezTo>
                <a:cubicBezTo>
                  <a:pt x="1300" y="19678"/>
                  <a:pt x="-86" y="12044"/>
                  <a:pt x="0" y="0"/>
                </a:cubicBezTo>
                <a:close/>
              </a:path>
            </a:pathLst>
          </a:custGeom>
          <a:solidFill>
            <a:srgbClr val="93A4C4"/>
          </a:solidFill>
          <a:ln w="38100" cap="rnd">
            <a:solidFill>
              <a:srgbClr val="93A4C4"/>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Content Placeholder 7">
            <a:extLst>
              <a:ext uri="{FF2B5EF4-FFF2-40B4-BE49-F238E27FC236}">
                <a16:creationId xmlns:a16="http://schemas.microsoft.com/office/drawing/2014/main" id="{4A448AF6-7948-38AC-FB2C-112C7D9EF088}"/>
              </a:ext>
            </a:extLst>
          </p:cNvPr>
          <p:cNvSpPr>
            <a:spLocks noGrp="1"/>
          </p:cNvSpPr>
          <p:nvPr>
            <p:ph idx="1"/>
          </p:nvPr>
        </p:nvSpPr>
        <p:spPr>
          <a:xfrm>
            <a:off x="7034585" y="3164618"/>
            <a:ext cx="4584921" cy="3021497"/>
          </a:xfrm>
        </p:spPr>
        <p:txBody>
          <a:bodyPr anchor="t">
            <a:normAutofit/>
          </a:bodyPr>
          <a:lstStyle/>
          <a:p>
            <a:endParaRPr lang="en-US"/>
          </a:p>
        </p:txBody>
      </p:sp>
    </p:spTree>
    <p:extLst>
      <p:ext uri="{BB962C8B-B14F-4D97-AF65-F5344CB8AC3E}">
        <p14:creationId xmlns:p14="http://schemas.microsoft.com/office/powerpoint/2010/main" val="1553666033"/>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58023F-6563-47A8-B069-9E18811911FB}"/>
              </a:ext>
            </a:extLst>
          </p:cNvPr>
          <p:cNvSpPr>
            <a:spLocks noGrp="1"/>
          </p:cNvSpPr>
          <p:nvPr>
            <p:ph type="title"/>
          </p:nvPr>
        </p:nvSpPr>
        <p:spPr/>
        <p:txBody>
          <a:bodyPr/>
          <a:lstStyle/>
          <a:p>
            <a:r>
              <a:rPr lang="en-GB" dirty="0"/>
              <a:t>Diseases of the blood</a:t>
            </a:r>
          </a:p>
        </p:txBody>
      </p:sp>
      <p:sp>
        <p:nvSpPr>
          <p:cNvPr id="3" name="Content Placeholder 2">
            <a:extLst>
              <a:ext uri="{FF2B5EF4-FFF2-40B4-BE49-F238E27FC236}">
                <a16:creationId xmlns:a16="http://schemas.microsoft.com/office/drawing/2014/main" id="{CFB244FC-A937-41B6-9355-5A82AA617472}"/>
              </a:ext>
            </a:extLst>
          </p:cNvPr>
          <p:cNvSpPr>
            <a:spLocks noGrp="1"/>
          </p:cNvSpPr>
          <p:nvPr>
            <p:ph idx="1"/>
          </p:nvPr>
        </p:nvSpPr>
        <p:spPr/>
        <p:txBody>
          <a:bodyPr/>
          <a:lstStyle/>
          <a:p>
            <a:endParaRPr lang="en-GB" dirty="0">
              <a:latin typeface="Abadi" panose="020B0604020104020204" pitchFamily="34" charset="0"/>
            </a:endParaRPr>
          </a:p>
        </p:txBody>
      </p:sp>
    </p:spTree>
    <p:extLst>
      <p:ext uri="{BB962C8B-B14F-4D97-AF65-F5344CB8AC3E}">
        <p14:creationId xmlns:p14="http://schemas.microsoft.com/office/powerpoint/2010/main" val="2355665009"/>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082706-F025-4247-8667-CE96F10746DB}"/>
              </a:ext>
            </a:extLst>
          </p:cNvPr>
          <p:cNvSpPr>
            <a:spLocks noGrp="1"/>
          </p:cNvSpPr>
          <p:nvPr>
            <p:ph type="title"/>
          </p:nvPr>
        </p:nvSpPr>
        <p:spPr/>
        <p:txBody>
          <a:bodyPr/>
          <a:lstStyle/>
          <a:p>
            <a:r>
              <a:rPr lang="en-GB" dirty="0"/>
              <a:t>Fun facts </a:t>
            </a:r>
          </a:p>
        </p:txBody>
      </p:sp>
      <p:sp>
        <p:nvSpPr>
          <p:cNvPr id="3" name="Content Placeholder 2">
            <a:extLst>
              <a:ext uri="{FF2B5EF4-FFF2-40B4-BE49-F238E27FC236}">
                <a16:creationId xmlns:a16="http://schemas.microsoft.com/office/drawing/2014/main" id="{9C3CC002-5303-44DA-A2A7-761A021EDCDB}"/>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3286998909"/>
      </p:ext>
    </p:extLst>
  </p:cSld>
  <p:clrMapOvr>
    <a:masterClrMapping/>
  </p:clrMapOvr>
</p:sld>
</file>

<file path=ppt/theme/theme1.xml><?xml version="1.0" encoding="utf-8"?>
<a:theme xmlns:a="http://schemas.openxmlformats.org/drawingml/2006/main" name="SketchyVTI">
  <a:themeElements>
    <a:clrScheme name="AnalogousFromLightSeedLeftStep">
      <a:dk1>
        <a:srgbClr val="000000"/>
      </a:dk1>
      <a:lt1>
        <a:srgbClr val="FFFFFF"/>
      </a:lt1>
      <a:dk2>
        <a:srgbClr val="37371F"/>
      </a:dk2>
      <a:lt2>
        <a:srgbClr val="E8E6E2"/>
      </a:lt2>
      <a:accent1>
        <a:srgbClr val="93A4C4"/>
      </a:accent1>
      <a:accent2>
        <a:srgbClr val="7AA9B7"/>
      </a:accent2>
      <a:accent3>
        <a:srgbClr val="82ACA4"/>
      </a:accent3>
      <a:accent4>
        <a:srgbClr val="77AE8D"/>
      </a:accent4>
      <a:accent5>
        <a:srgbClr val="82AC81"/>
      </a:accent5>
      <a:accent6>
        <a:srgbClr val="8CAB74"/>
      </a:accent6>
      <a:hlink>
        <a:srgbClr val="95805A"/>
      </a:hlink>
      <a:folHlink>
        <a:srgbClr val="7F7F7F"/>
      </a:folHlink>
    </a:clrScheme>
    <a:fontScheme name="Custom 2">
      <a:majorFont>
        <a:latin typeface="Modern Love"/>
        <a:ea typeface=""/>
        <a:cs typeface=""/>
      </a:majorFont>
      <a:minorFont>
        <a:latin typeface="The Hand"/>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txDef>
      <a:spPr>
        <a:noFill/>
      </a:spPr>
      <a:bodyPr wrap="square" rtlCol="0">
        <a:spAutoFit/>
      </a:bodyPr>
      <a:lstStyle>
        <a:defPPr algn="l">
          <a:defRPr dirty="0"/>
        </a:defPPr>
      </a:lstStyle>
    </a:txDef>
  </a:objectDefaults>
  <a:extraClrSchemeLst/>
  <a:extLst>
    <a:ext uri="{05A4C25C-085E-4340-85A3-A5531E510DB2}">
      <thm15:themeFamily xmlns:thm15="http://schemas.microsoft.com/office/thememl/2012/main" name="SketchyVTI" id="{A6D2C935-A6E4-4DD9-BCC5-5AE2504DB8EA}" vid="{F0754072-50B6-4C01-B911-67246C9F58D2}"/>
    </a:ext>
  </a:extLst>
</a:theme>
</file>

<file path=ppt/theme/theme2.xml><?xml version="1.0" encoding="utf-8"?>
<a:theme xmlns:a="http://schemas.openxmlformats.org/drawingml/2006/main" name="Parcel">
  <a:themeElements>
    <a:clrScheme name="Parcel">
      <a:dk1>
        <a:srgbClr val="000000"/>
      </a:dk1>
      <a:lt1>
        <a:srgbClr val="FFFFFF"/>
      </a:lt1>
      <a:dk2>
        <a:srgbClr val="4A5356"/>
      </a:dk2>
      <a:lt2>
        <a:srgbClr val="E8E3CE"/>
      </a:lt2>
      <a:accent1>
        <a:srgbClr val="F6A21D"/>
      </a:accent1>
      <a:accent2>
        <a:srgbClr val="9BAFB5"/>
      </a:accent2>
      <a:accent3>
        <a:srgbClr val="C96731"/>
      </a:accent3>
      <a:accent4>
        <a:srgbClr val="9CA383"/>
      </a:accent4>
      <a:accent5>
        <a:srgbClr val="87795D"/>
      </a:accent5>
      <a:accent6>
        <a:srgbClr val="A0988C"/>
      </a:accent6>
      <a:hlink>
        <a:srgbClr val="00B0F0"/>
      </a:hlink>
      <a:folHlink>
        <a:srgbClr val="738F97"/>
      </a:folHlink>
    </a:clrScheme>
    <a:fontScheme name="Parcel">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Parcel">
      <a:fillStyleLst>
        <a:solidFill>
          <a:schemeClr val="phClr"/>
        </a:solidFill>
        <a:gradFill rotWithShape="1">
          <a:gsLst>
            <a:gs pos="0">
              <a:schemeClr val="phClr">
                <a:tint val="80000"/>
                <a:satMod val="107000"/>
                <a:lumMod val="103000"/>
              </a:schemeClr>
            </a:gs>
            <a:gs pos="100000">
              <a:schemeClr val="phClr">
                <a:tint val="82000"/>
                <a:satMod val="109000"/>
                <a:lumMod val="103000"/>
              </a:schemeClr>
            </a:gs>
          </a:gsLst>
          <a:lin ang="5400000" scaled="0"/>
        </a:gradFill>
        <a:gradFill rotWithShape="1">
          <a:gsLst>
            <a:gs pos="0">
              <a:schemeClr val="phClr">
                <a:tint val="97000"/>
                <a:satMod val="100000"/>
                <a:lumMod val="102000"/>
              </a:schemeClr>
            </a:gs>
            <a:gs pos="50000">
              <a:schemeClr val="phClr">
                <a:shade val="100000"/>
                <a:satMod val="103000"/>
                <a:lumMod val="100000"/>
              </a:schemeClr>
            </a:gs>
            <a:gs pos="100000">
              <a:schemeClr val="phClr">
                <a:shade val="93000"/>
                <a:satMod val="11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effectStyle>
        <a:effectStyle>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a:effectStyle>
      </a:effectStyleLst>
      <a:bgFillStyleLst>
        <a:solidFill>
          <a:schemeClr val="phClr"/>
        </a:solidFill>
        <a:solidFill>
          <a:schemeClr val="phClr">
            <a:tint val="95000"/>
            <a:satMod val="170000"/>
          </a:schemeClr>
        </a:solidFill>
        <a:gradFill rotWithShape="1">
          <a:gsLst>
            <a:gs pos="0">
              <a:schemeClr val="phClr">
                <a:tint val="97000"/>
                <a:shade val="100000"/>
                <a:satMod val="185000"/>
                <a:lumMod val="120000"/>
              </a:schemeClr>
            </a:gs>
            <a:gs pos="100000">
              <a:schemeClr val="phClr">
                <a:tint val="96000"/>
                <a:shade val="95000"/>
                <a:satMod val="215000"/>
                <a:lumMod val="80000"/>
              </a:schemeClr>
            </a:gs>
          </a:gsLst>
          <a:path path="circle">
            <a:fillToRect l="50000" t="55000" r="125000" b="100000"/>
          </a:path>
        </a:gradFill>
      </a:bgFillStyleLst>
    </a:fmtScheme>
  </a:themeElements>
  <a:objectDefaults/>
  <a:extraClrSchemeLst/>
  <a:extLst>
    <a:ext uri="{05A4C25C-085E-4340-85A3-A5531E510DB2}">
      <thm15:themeFamily xmlns:thm15="http://schemas.microsoft.com/office/thememl/2012/main" name="Parcel" id="{8BEC4385-4EB9-4D53-BFB5-0EA123736B6D}" vid="{4DB32801-28C0-48B0-8C1D-A9A58613615A}"/>
    </a:ext>
  </a:extLst>
</a:theme>
</file>

<file path=docProps/app.xml><?xml version="1.0" encoding="utf-8"?>
<Properties xmlns="http://schemas.openxmlformats.org/officeDocument/2006/extended-properties" xmlns:vt="http://schemas.openxmlformats.org/officeDocument/2006/docPropsVTypes">
  <TotalTime>1063</TotalTime>
  <Words>3127</Words>
  <Application>Microsoft Office PowerPoint</Application>
  <PresentationFormat>Widescreen</PresentationFormat>
  <Paragraphs>404</Paragraphs>
  <Slides>50</Slides>
  <Notes>0</Notes>
  <HiddenSlides>12</HiddenSlides>
  <MMClips>0</MMClips>
  <ScaleCrop>false</ScaleCrop>
  <HeadingPairs>
    <vt:vector size="6" baseType="variant">
      <vt:variant>
        <vt:lpstr>Fonts Used</vt:lpstr>
      </vt:variant>
      <vt:variant>
        <vt:i4>10</vt:i4>
      </vt:variant>
      <vt:variant>
        <vt:lpstr>Theme</vt:lpstr>
      </vt:variant>
      <vt:variant>
        <vt:i4>2</vt:i4>
      </vt:variant>
      <vt:variant>
        <vt:lpstr>Slide Titles</vt:lpstr>
      </vt:variant>
      <vt:variant>
        <vt:i4>50</vt:i4>
      </vt:variant>
    </vt:vector>
  </HeadingPairs>
  <TitlesOfParts>
    <vt:vector size="62" baseType="lpstr">
      <vt:lpstr>Abadi</vt:lpstr>
      <vt:lpstr>Aldhabi</vt:lpstr>
      <vt:lpstr>Arial</vt:lpstr>
      <vt:lpstr>Arial Nova Cond Light</vt:lpstr>
      <vt:lpstr>Arial Nova Light</vt:lpstr>
      <vt:lpstr>Calibri</vt:lpstr>
      <vt:lpstr>Gill Sans MT</vt:lpstr>
      <vt:lpstr>Modern Love</vt:lpstr>
      <vt:lpstr>The Hand</vt:lpstr>
      <vt:lpstr>Wingdings</vt:lpstr>
      <vt:lpstr>SketchyVTI</vt:lpstr>
      <vt:lpstr>Parcel</vt:lpstr>
      <vt:lpstr>Anatomy Bootcamp!</vt:lpstr>
      <vt:lpstr>So what do we know about the heart??</vt:lpstr>
      <vt:lpstr>Where is the heart and what is it?</vt:lpstr>
      <vt:lpstr>PowerPoint Presentation</vt:lpstr>
      <vt:lpstr>The heart has…</vt:lpstr>
      <vt:lpstr>Veins and arteries </vt:lpstr>
      <vt:lpstr>MR BEAT…</vt:lpstr>
      <vt:lpstr>PowerPoint Presentation</vt:lpstr>
      <vt:lpstr>We now have a Mr Beat </vt:lpstr>
      <vt:lpstr>              Quick fire round </vt:lpstr>
      <vt:lpstr>Answers </vt:lpstr>
      <vt:lpstr>Breaktime – 15 minutes </vt:lpstr>
      <vt:lpstr>PowerPoint Presentation</vt:lpstr>
      <vt:lpstr>Entrance and exit: blood route</vt:lpstr>
      <vt:lpstr>Quick fire round!</vt:lpstr>
      <vt:lpstr>Answers </vt:lpstr>
      <vt:lpstr>How does it get there ? </vt:lpstr>
      <vt:lpstr>PowerPoint Presentation</vt:lpstr>
      <vt:lpstr>PowerPoint Presentation</vt:lpstr>
      <vt:lpstr>PowerPoint Presentation</vt:lpstr>
      <vt:lpstr>                  Quickfire round!</vt:lpstr>
      <vt:lpstr>                           Answers </vt:lpstr>
      <vt:lpstr>Breaktime – 15 minutes </vt:lpstr>
      <vt:lpstr>Electricity system and valves </vt:lpstr>
      <vt:lpstr>    The heart has 4 Valves- add these to your image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Did you know!</vt:lpstr>
      <vt:lpstr>Did you know! </vt:lpstr>
      <vt:lpstr>PowerPoint Presentation</vt:lpstr>
      <vt:lpstr>PowerPoint Presentation</vt:lpstr>
      <vt:lpstr>Blood vessels field trip!</vt:lpstr>
      <vt:lpstr>Blood vessels</vt:lpstr>
      <vt:lpstr>PowerPoint Presentation</vt:lpstr>
      <vt:lpstr>BLOOD VESSELS</vt:lpstr>
      <vt:lpstr>PowerPoint Presentation</vt:lpstr>
      <vt:lpstr>PowerPoint Presentation</vt:lpstr>
      <vt:lpstr>PowerPoint Presentation</vt:lpstr>
      <vt:lpstr>blood</vt:lpstr>
      <vt:lpstr>Blood </vt:lpstr>
      <vt:lpstr>Blood brain barrier</vt:lpstr>
      <vt:lpstr>Diseases of the blood</vt:lpstr>
      <vt:lpstr>Fun facts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Anatomy Bootcamp!</dc:title>
  <dc:creator>rach .</dc:creator>
  <cp:lastModifiedBy>Rachael France</cp:lastModifiedBy>
  <cp:revision>23</cp:revision>
  <cp:lastPrinted>2022-09-23T20:34:20Z</cp:lastPrinted>
  <dcterms:created xsi:type="dcterms:W3CDTF">2021-01-24T07:54:06Z</dcterms:created>
  <dcterms:modified xsi:type="dcterms:W3CDTF">2022-09-24T12:04:50Z</dcterms:modified>
</cp:coreProperties>
</file>