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Cinzel Bold" panose="020B0604020202020204" charset="0"/>
      <p:regular r:id="rId14"/>
    </p:embeddedFont>
    <p:embeddedFont>
      <p:font typeface="Eyesome Script" panose="020B0604020202020204" charset="0"/>
      <p:regular r:id="rId15"/>
    </p:embeddedFont>
    <p:embeddedFont>
      <p:font typeface="Lora" pitchFamily="2" charset="0"/>
      <p:regular r:id="rId16"/>
    </p:embeddedFont>
    <p:embeddedFont>
      <p:font typeface="Lora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5" d="100"/>
          <a:sy n="35" d="100"/>
        </p:scale>
        <p:origin x="1180" y="2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5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8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85" r="-231" b="-1936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560882" y="1208924"/>
            <a:ext cx="8809005" cy="7285005"/>
            <a:chOff x="0" y="0"/>
            <a:chExt cx="812800" cy="67218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672182"/>
            </a:xfrm>
            <a:custGeom>
              <a:avLst/>
              <a:gdLst/>
              <a:ahLst/>
              <a:cxnLst/>
              <a:rect l="l" t="t" r="r" b="b"/>
              <a:pathLst>
                <a:path w="812800" h="672182">
                  <a:moveTo>
                    <a:pt x="406400" y="0"/>
                  </a:moveTo>
                  <a:cubicBezTo>
                    <a:pt x="181951" y="0"/>
                    <a:pt x="0" y="150473"/>
                    <a:pt x="0" y="336091"/>
                  </a:cubicBezTo>
                  <a:cubicBezTo>
                    <a:pt x="0" y="521709"/>
                    <a:pt x="181951" y="672182"/>
                    <a:pt x="406400" y="672182"/>
                  </a:cubicBezTo>
                  <a:cubicBezTo>
                    <a:pt x="630849" y="672182"/>
                    <a:pt x="812800" y="521709"/>
                    <a:pt x="812800" y="336091"/>
                  </a:cubicBezTo>
                  <a:cubicBezTo>
                    <a:pt x="812800" y="15047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46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24917"/>
              <a:ext cx="660400" cy="584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17345" y="1436843"/>
            <a:ext cx="14001526" cy="6829167"/>
            <a:chOff x="0" y="0"/>
            <a:chExt cx="1378143" cy="67218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78143" cy="672182"/>
            </a:xfrm>
            <a:custGeom>
              <a:avLst/>
              <a:gdLst/>
              <a:ahLst/>
              <a:cxnLst/>
              <a:rect l="l" t="t" r="r" b="b"/>
              <a:pathLst>
                <a:path w="1378143" h="672182">
                  <a:moveTo>
                    <a:pt x="689072" y="0"/>
                  </a:moveTo>
                  <a:cubicBezTo>
                    <a:pt x="308508" y="0"/>
                    <a:pt x="0" y="150473"/>
                    <a:pt x="0" y="336091"/>
                  </a:cubicBezTo>
                  <a:cubicBezTo>
                    <a:pt x="0" y="521709"/>
                    <a:pt x="308508" y="672182"/>
                    <a:pt x="689072" y="672182"/>
                  </a:cubicBezTo>
                  <a:cubicBezTo>
                    <a:pt x="1069635" y="672182"/>
                    <a:pt x="1378143" y="521709"/>
                    <a:pt x="1378143" y="336091"/>
                  </a:cubicBezTo>
                  <a:cubicBezTo>
                    <a:pt x="1378143" y="150473"/>
                    <a:pt x="1069635" y="0"/>
                    <a:pt x="689072" y="0"/>
                  </a:cubicBezTo>
                  <a:close/>
                </a:path>
              </a:pathLst>
            </a:custGeom>
            <a:solidFill>
              <a:srgbClr val="514623"/>
            </a:solidFill>
            <a:ln w="28575" cap="sq">
              <a:solidFill>
                <a:srgbClr val="E7D49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29201" y="24917"/>
              <a:ext cx="1119741" cy="584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508000" y="9466118"/>
            <a:ext cx="18946768" cy="1028700"/>
            <a:chOff x="0" y="0"/>
            <a:chExt cx="4990095" cy="27093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990095" cy="270933"/>
            </a:xfrm>
            <a:custGeom>
              <a:avLst/>
              <a:gdLst/>
              <a:ahLst/>
              <a:cxnLst/>
              <a:rect l="l" t="t" r="r" b="b"/>
              <a:pathLst>
                <a:path w="4990095" h="270933">
                  <a:moveTo>
                    <a:pt x="0" y="0"/>
                  </a:moveTo>
                  <a:lnTo>
                    <a:pt x="4990095" y="0"/>
                  </a:lnTo>
                  <a:lnTo>
                    <a:pt x="4990095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990095" cy="309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7936684" y="1436843"/>
            <a:ext cx="2057400" cy="2057400"/>
          </a:xfrm>
          <a:custGeom>
            <a:avLst/>
            <a:gdLst/>
            <a:ahLst/>
            <a:cxnLst/>
            <a:rect l="l" t="t" r="r" b="b"/>
            <a:pathLst>
              <a:path w="2057400" h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593676" y="3418043"/>
            <a:ext cx="13100648" cy="2867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</a:pPr>
            <a:r>
              <a:rPr lang="en-US" sz="4100" b="1" spc="205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“A CROESO TO REMEMBER – PROMOTING WALES TO THE WORLD”</a:t>
            </a:r>
          </a:p>
          <a:p>
            <a:pPr algn="ctr">
              <a:lnSpc>
                <a:spcPts val="5740"/>
              </a:lnSpc>
            </a:pPr>
            <a:r>
              <a:rPr lang="en-US" sz="4100" b="1" spc="205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VISIT WALES – YEAR OF CROESO 2025</a:t>
            </a:r>
          </a:p>
          <a:p>
            <a:pPr algn="ctr">
              <a:lnSpc>
                <a:spcPts val="5740"/>
              </a:lnSpc>
            </a:pPr>
            <a:endParaRPr lang="en-US" sz="4100" b="1" spc="205">
              <a:solidFill>
                <a:srgbClr val="FFFFFF"/>
              </a:solidFill>
              <a:latin typeface="Cinzel Bold"/>
              <a:ea typeface="Cinzel Bold"/>
              <a:cs typeface="Cinzel Bold"/>
              <a:sym typeface="Cinzel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11579" y="5947424"/>
            <a:ext cx="5907609" cy="2051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spc="105">
                <a:solidFill>
                  <a:srgbClr val="E7D49E"/>
                </a:solidFill>
                <a:latin typeface="Lora"/>
                <a:ea typeface="Lora"/>
                <a:cs typeface="Lora"/>
                <a:sym typeface="Lora"/>
              </a:rPr>
              <a:t>Student Name: </a:t>
            </a:r>
          </a:p>
          <a:p>
            <a:pPr algn="ctr">
              <a:lnSpc>
                <a:spcPts val="2940"/>
              </a:lnSpc>
            </a:pPr>
            <a:r>
              <a:rPr lang="en-US" sz="2100" spc="105">
                <a:solidFill>
                  <a:srgbClr val="E7D49E"/>
                </a:solidFill>
                <a:latin typeface="Lora"/>
                <a:ea typeface="Lora"/>
                <a:cs typeface="Lora"/>
                <a:sym typeface="Lora"/>
              </a:rPr>
              <a:t>Student ID:</a:t>
            </a:r>
          </a:p>
          <a:p>
            <a:pPr algn="ctr">
              <a:lnSpc>
                <a:spcPts val="2940"/>
              </a:lnSpc>
            </a:pPr>
            <a:r>
              <a:rPr lang="en-US" sz="2100" spc="105">
                <a:solidFill>
                  <a:srgbClr val="E7D49E"/>
                </a:solidFill>
                <a:latin typeface="Lora"/>
                <a:ea typeface="Lora"/>
                <a:cs typeface="Lora"/>
                <a:sym typeface="Lora"/>
              </a:rPr>
              <a:t>(BMIH6007)</a:t>
            </a:r>
          </a:p>
          <a:p>
            <a:pPr algn="l">
              <a:lnSpc>
                <a:spcPts val="1679"/>
              </a:lnSpc>
            </a:pPr>
            <a:endParaRPr lang="en-US" sz="2100" spc="105">
              <a:solidFill>
                <a:srgbClr val="E7D49E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2940"/>
              </a:lnSpc>
            </a:pPr>
            <a:r>
              <a:rPr lang="en-US" sz="2100" spc="105">
                <a:solidFill>
                  <a:srgbClr val="E7D49E"/>
                </a:solidFill>
                <a:latin typeface="Lora"/>
                <a:ea typeface="Lora"/>
                <a:cs typeface="Lora"/>
                <a:sym typeface="Lora"/>
              </a:rPr>
              <a:t>Lecturer: Kathryn Flynn</a:t>
            </a:r>
          </a:p>
          <a:p>
            <a:pPr algn="ctr">
              <a:lnSpc>
                <a:spcPts val="2940"/>
              </a:lnSpc>
            </a:pPr>
            <a:endParaRPr lang="en-US" sz="2100" spc="105">
              <a:solidFill>
                <a:srgbClr val="E7D49E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7603017" cy="10725727"/>
            <a:chOff x="0" y="0"/>
            <a:chExt cx="23470689" cy="143009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155430" cy="14300970"/>
            </a:xfrm>
            <a:custGeom>
              <a:avLst/>
              <a:gdLst/>
              <a:ahLst/>
              <a:cxnLst/>
              <a:rect l="l" t="t" r="r" b="b"/>
              <a:pathLst>
                <a:path w="9155430" h="14300970">
                  <a:moveTo>
                    <a:pt x="0" y="0"/>
                  </a:moveTo>
                  <a:lnTo>
                    <a:pt x="9155430" y="0"/>
                  </a:lnTo>
                  <a:lnTo>
                    <a:pt x="9155430" y="14300970"/>
                  </a:lnTo>
                  <a:lnTo>
                    <a:pt x="0" y="143009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67005" r="-6700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6759094" y="2234323"/>
              <a:ext cx="16711595" cy="9832324"/>
            </a:xfrm>
            <a:custGeom>
              <a:avLst/>
              <a:gdLst/>
              <a:ahLst/>
              <a:cxnLst/>
              <a:rect l="l" t="t" r="r" b="b"/>
              <a:pathLst>
                <a:path w="16711595" h="9832324">
                  <a:moveTo>
                    <a:pt x="0" y="0"/>
                  </a:moveTo>
                  <a:lnTo>
                    <a:pt x="16711595" y="0"/>
                  </a:lnTo>
                  <a:lnTo>
                    <a:pt x="16711595" y="9832324"/>
                  </a:lnTo>
                  <a:lnTo>
                    <a:pt x="0" y="98323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6900285" y="2506716"/>
              <a:ext cx="16112115" cy="8945418"/>
              <a:chOff x="0" y="0"/>
              <a:chExt cx="3182640" cy="176699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3182640" cy="1766996"/>
              </a:xfrm>
              <a:custGeom>
                <a:avLst/>
                <a:gdLst/>
                <a:ahLst/>
                <a:cxnLst/>
                <a:rect l="l" t="t" r="r" b="b"/>
                <a:pathLst>
                  <a:path w="3182640" h="1766996">
                    <a:moveTo>
                      <a:pt x="0" y="0"/>
                    </a:moveTo>
                    <a:lnTo>
                      <a:pt x="3182640" y="0"/>
                    </a:lnTo>
                    <a:lnTo>
                      <a:pt x="3182640" y="1766996"/>
                    </a:lnTo>
                    <a:lnTo>
                      <a:pt x="0" y="176699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3182640" cy="18050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sp>
        <p:nvSpPr>
          <p:cNvPr id="8" name="TextBox 8"/>
          <p:cNvSpPr txBox="1"/>
          <p:nvPr/>
        </p:nvSpPr>
        <p:spPr>
          <a:xfrm>
            <a:off x="5820098" y="2331811"/>
            <a:ext cx="3190552" cy="106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26"/>
              </a:lnSpc>
            </a:pPr>
            <a:r>
              <a:rPr lang="en-US" sz="6233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Table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820098" y="3116902"/>
            <a:ext cx="5084007" cy="106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26"/>
              </a:lnSpc>
            </a:pPr>
            <a:r>
              <a:rPr lang="en-US" sz="6233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Content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77374" y="2668253"/>
            <a:ext cx="1283368" cy="1011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92"/>
              </a:lnSpc>
            </a:pPr>
            <a:r>
              <a:rPr lang="en-US" sz="5923">
                <a:solidFill>
                  <a:srgbClr val="B48A6C"/>
                </a:solidFill>
                <a:latin typeface="Eyesome Script"/>
                <a:ea typeface="Eyesome Script"/>
                <a:cs typeface="Eyesome Script"/>
                <a:sym typeface="Eyesome Script"/>
              </a:rPr>
              <a:t>Of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531324" y="3832860"/>
            <a:ext cx="11727976" cy="5425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endParaRPr/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Event Overview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Event Objectives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Target Market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Market Feasibility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Operational Feasibility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Financial Feasibility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Risk Assessment &amp; Contingency Plan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Strategic Alignment with ‘Visit Wales – Year of Croeso 2025’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Conclusion</a:t>
            </a:r>
          </a:p>
          <a:p>
            <a:pPr marL="518160" lvl="1" indent="-259080" algn="just">
              <a:lnSpc>
                <a:spcPts val="3359"/>
              </a:lnSpc>
              <a:buAutoNum type="arabicPeriod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References</a:t>
            </a:r>
          </a:p>
          <a:p>
            <a:pPr algn="just">
              <a:lnSpc>
                <a:spcPts val="3359"/>
              </a:lnSpc>
            </a:pPr>
            <a:endParaRPr lang="en-US" sz="2400" spc="120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3359"/>
              </a:lnSpc>
            </a:pPr>
            <a:endParaRPr lang="en-US" sz="2400" spc="120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9855" y="-899103"/>
            <a:ext cx="19317855" cy="8229600"/>
          </a:xfrm>
          <a:custGeom>
            <a:avLst/>
            <a:gdLst/>
            <a:ahLst/>
            <a:cxnLst/>
            <a:rect l="l" t="t" r="r" b="b"/>
            <a:pathLst>
              <a:path w="19317855" h="8229600">
                <a:moveTo>
                  <a:pt x="0" y="0"/>
                </a:moveTo>
                <a:lnTo>
                  <a:pt x="19317855" y="0"/>
                </a:lnTo>
                <a:lnTo>
                  <a:pt x="1931785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 t="-28245" b="-2824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505951" y="258286"/>
            <a:ext cx="12344400" cy="4234873"/>
          </a:xfrm>
          <a:custGeom>
            <a:avLst/>
            <a:gdLst/>
            <a:ahLst/>
            <a:cxnLst/>
            <a:rect l="l" t="t" r="r" b="b"/>
            <a:pathLst>
              <a:path w="12344400" h="4234873">
                <a:moveTo>
                  <a:pt x="0" y="0"/>
                </a:moveTo>
                <a:lnTo>
                  <a:pt x="12344400" y="0"/>
                </a:lnTo>
                <a:lnTo>
                  <a:pt x="12344400" y="4234873"/>
                </a:lnTo>
                <a:lnTo>
                  <a:pt x="0" y="42348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7103" b="-4710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8700" y="4493159"/>
            <a:ext cx="16230600" cy="5203762"/>
            <a:chOff x="0" y="0"/>
            <a:chExt cx="4398068" cy="141008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98068" cy="1410083"/>
            </a:xfrm>
            <a:custGeom>
              <a:avLst/>
              <a:gdLst/>
              <a:ahLst/>
              <a:cxnLst/>
              <a:rect l="l" t="t" r="r" b="b"/>
              <a:pathLst>
                <a:path w="4398068" h="1410083">
                  <a:moveTo>
                    <a:pt x="0" y="0"/>
                  </a:moveTo>
                  <a:lnTo>
                    <a:pt x="4398068" y="0"/>
                  </a:lnTo>
                  <a:lnTo>
                    <a:pt x="4398068" y="1410083"/>
                  </a:lnTo>
                  <a:lnTo>
                    <a:pt x="0" y="14100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398068" cy="1448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555030" y="8916222"/>
            <a:ext cx="12246243" cy="780698"/>
          </a:xfrm>
          <a:custGeom>
            <a:avLst/>
            <a:gdLst/>
            <a:ahLst/>
            <a:cxnLst/>
            <a:rect l="l" t="t" r="r" b="b"/>
            <a:pathLst>
              <a:path w="12246243" h="780698">
                <a:moveTo>
                  <a:pt x="0" y="0"/>
                </a:moveTo>
                <a:lnTo>
                  <a:pt x="12246243" y="0"/>
                </a:lnTo>
                <a:lnTo>
                  <a:pt x="12246243" y="780698"/>
                </a:lnTo>
                <a:lnTo>
                  <a:pt x="0" y="7806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 rot="-2767877">
            <a:off x="7868313" y="9730028"/>
            <a:ext cx="1619677" cy="1630515"/>
            <a:chOff x="0" y="0"/>
            <a:chExt cx="328821" cy="33102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420660" y="4809909"/>
            <a:ext cx="9446680" cy="106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26"/>
              </a:lnSpc>
            </a:pPr>
            <a:r>
              <a:rPr lang="en-US" sz="6233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Event overview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13861" y="5647429"/>
            <a:ext cx="15660278" cy="374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(Visit Wales, 2025)</a:t>
            </a: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Event Name: “A Croeso to Remember – Promoting Wales to the World”</a:t>
            </a: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Event Type: International cultural and tourism expo celebrating Welsh hospitality</a:t>
            </a: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Location: International Convention Centre (ICC) Wales, Newport</a:t>
            </a: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Date: July 2025, aligning with the peak of the ‘Year of Croeso’ celebrations</a:t>
            </a: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 spc="120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Purpose: Showcase Wales’ unique culture, language, and attractions to a global audience, emphasizing the concept of ‘hwyl’—a deep sense of joy and passion unique to Wales</a:t>
            </a:r>
          </a:p>
          <a:p>
            <a:pPr algn="ctr">
              <a:lnSpc>
                <a:spcPts val="3359"/>
              </a:lnSpc>
            </a:pPr>
            <a:endParaRPr lang="en-US" sz="2400" spc="120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3359"/>
              </a:lnSpc>
            </a:pPr>
            <a:endParaRPr lang="en-US" sz="2400" spc="120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206746" y="1596891"/>
            <a:ext cx="8332212" cy="8119212"/>
          </a:xfrm>
          <a:custGeom>
            <a:avLst/>
            <a:gdLst/>
            <a:ahLst/>
            <a:cxnLst/>
            <a:rect l="l" t="t" r="r" b="b"/>
            <a:pathLst>
              <a:path w="8332212" h="8119212">
                <a:moveTo>
                  <a:pt x="0" y="0"/>
                </a:moveTo>
                <a:lnTo>
                  <a:pt x="8332212" y="0"/>
                </a:lnTo>
                <a:lnTo>
                  <a:pt x="8332212" y="8119212"/>
                </a:lnTo>
                <a:lnTo>
                  <a:pt x="0" y="81192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265" r="-232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362863" y="1596891"/>
            <a:ext cx="8528606" cy="8119212"/>
            <a:chOff x="0" y="0"/>
            <a:chExt cx="2311029" cy="22000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11029" cy="2200094"/>
            </a:xfrm>
            <a:custGeom>
              <a:avLst/>
              <a:gdLst/>
              <a:ahLst/>
              <a:cxnLst/>
              <a:rect l="l" t="t" r="r" b="b"/>
              <a:pathLst>
                <a:path w="2311029" h="2200094">
                  <a:moveTo>
                    <a:pt x="0" y="0"/>
                  </a:moveTo>
                  <a:lnTo>
                    <a:pt x="2311029" y="0"/>
                  </a:lnTo>
                  <a:lnTo>
                    <a:pt x="2311029" y="2200094"/>
                  </a:lnTo>
                  <a:lnTo>
                    <a:pt x="0" y="220009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311029" cy="2238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886953" y="2008073"/>
            <a:ext cx="7516790" cy="106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26"/>
              </a:lnSpc>
            </a:pPr>
            <a:r>
              <a:rPr lang="en-US" sz="6233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Event objective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86953" y="3030855"/>
            <a:ext cx="7516790" cy="7042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Promote Wales as a premier cultural tourism destination by showcasing its unique heritage, language, and attractions.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Support the ‘Year of Croeso 2025’ campaign by aligning the event with national efforts to share the Welsh experience and ‘hwyl’ (joy) with the world.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Enhance international awareness of Wales’ diverse offerings, from historic sites to modern attractions, encouraging global visitation.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Foster industry collaboration by bringing together tourism stakeholders to create unified strategies for promoting Wales internationally.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Stimulate economic growth in the tourism sector by attracting international visitors and increasing tourism-related revenue.(Visit Wales, 2025)</a:t>
            </a: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-2926773" y="377362"/>
            <a:ext cx="8418945" cy="8418945"/>
          </a:xfrm>
          <a:custGeom>
            <a:avLst/>
            <a:gdLst/>
            <a:ahLst/>
            <a:cxnLst/>
            <a:rect l="l" t="t" r="r" b="b"/>
            <a:pathLst>
              <a:path w="8418945" h="8418945">
                <a:moveTo>
                  <a:pt x="0" y="0"/>
                </a:moveTo>
                <a:lnTo>
                  <a:pt x="8418946" y="0"/>
                </a:lnTo>
                <a:lnTo>
                  <a:pt x="8418946" y="8418946"/>
                </a:lnTo>
                <a:lnTo>
                  <a:pt x="0" y="84189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564006" y="-1157389"/>
            <a:ext cx="19317855" cy="8229600"/>
          </a:xfrm>
          <a:custGeom>
            <a:avLst/>
            <a:gdLst/>
            <a:ahLst/>
            <a:cxnLst/>
            <a:rect l="l" t="t" r="r" b="b"/>
            <a:pathLst>
              <a:path w="19317855" h="8229600">
                <a:moveTo>
                  <a:pt x="0" y="0"/>
                </a:moveTo>
                <a:lnTo>
                  <a:pt x="19317855" y="0"/>
                </a:lnTo>
                <a:lnTo>
                  <a:pt x="1931785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 t="-28245" b="-2824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974807" y="-295067"/>
            <a:ext cx="14700335" cy="9981535"/>
          </a:xfrm>
          <a:custGeom>
            <a:avLst/>
            <a:gdLst/>
            <a:ahLst/>
            <a:cxnLst/>
            <a:rect l="l" t="t" r="r" b="b"/>
            <a:pathLst>
              <a:path w="14700335" h="9981535">
                <a:moveTo>
                  <a:pt x="0" y="0"/>
                </a:moveTo>
                <a:lnTo>
                  <a:pt x="14700336" y="0"/>
                </a:lnTo>
                <a:lnTo>
                  <a:pt x="14700336" y="9981535"/>
                </a:lnTo>
                <a:lnTo>
                  <a:pt x="0" y="99815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703" r="-770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2266374" y="-93556"/>
            <a:ext cx="14173003" cy="9231739"/>
            <a:chOff x="0" y="0"/>
            <a:chExt cx="3182640" cy="207304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182640" cy="2073047"/>
            </a:xfrm>
            <a:custGeom>
              <a:avLst/>
              <a:gdLst/>
              <a:ahLst/>
              <a:cxnLst/>
              <a:rect l="l" t="t" r="r" b="b"/>
              <a:pathLst>
                <a:path w="3182640" h="2073047">
                  <a:moveTo>
                    <a:pt x="0" y="0"/>
                  </a:moveTo>
                  <a:lnTo>
                    <a:pt x="3182640" y="0"/>
                  </a:lnTo>
                  <a:lnTo>
                    <a:pt x="3182640" y="2073047"/>
                  </a:lnTo>
                  <a:lnTo>
                    <a:pt x="0" y="207304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182640" cy="21111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090439" y="2220797"/>
            <a:ext cx="2992564" cy="5822779"/>
            <a:chOff x="0" y="0"/>
            <a:chExt cx="788165" cy="153357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88165" cy="1533571"/>
            </a:xfrm>
            <a:custGeom>
              <a:avLst/>
              <a:gdLst/>
              <a:ahLst/>
              <a:cxnLst/>
              <a:rect l="l" t="t" r="r" b="b"/>
              <a:pathLst>
                <a:path w="788165" h="1533571">
                  <a:moveTo>
                    <a:pt x="0" y="0"/>
                  </a:moveTo>
                  <a:lnTo>
                    <a:pt x="788165" y="0"/>
                  </a:lnTo>
                  <a:lnTo>
                    <a:pt x="788165" y="1533571"/>
                  </a:lnTo>
                  <a:lnTo>
                    <a:pt x="0" y="1533571"/>
                  </a:lnTo>
                  <a:close/>
                </a:path>
              </a:pathLst>
            </a:custGeom>
            <a:solidFill>
              <a:srgbClr val="5146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788165" cy="15716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3090439" y="6986732"/>
            <a:ext cx="2992564" cy="190776"/>
          </a:xfrm>
          <a:custGeom>
            <a:avLst/>
            <a:gdLst/>
            <a:ahLst/>
            <a:cxnLst/>
            <a:rect l="l" t="t" r="r" b="b"/>
            <a:pathLst>
              <a:path w="2992564" h="190776">
                <a:moveTo>
                  <a:pt x="0" y="0"/>
                </a:moveTo>
                <a:lnTo>
                  <a:pt x="2992564" y="0"/>
                </a:lnTo>
                <a:lnTo>
                  <a:pt x="2992564" y="190776"/>
                </a:lnTo>
                <a:lnTo>
                  <a:pt x="0" y="1907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6267948" y="2220797"/>
            <a:ext cx="2992564" cy="5822779"/>
            <a:chOff x="0" y="0"/>
            <a:chExt cx="788165" cy="153357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88165" cy="1533571"/>
            </a:xfrm>
            <a:custGeom>
              <a:avLst/>
              <a:gdLst/>
              <a:ahLst/>
              <a:cxnLst/>
              <a:rect l="l" t="t" r="r" b="b"/>
              <a:pathLst>
                <a:path w="788165" h="1533571">
                  <a:moveTo>
                    <a:pt x="0" y="0"/>
                  </a:moveTo>
                  <a:lnTo>
                    <a:pt x="788165" y="0"/>
                  </a:lnTo>
                  <a:lnTo>
                    <a:pt x="788165" y="1533571"/>
                  </a:lnTo>
                  <a:lnTo>
                    <a:pt x="0" y="1533571"/>
                  </a:lnTo>
                  <a:close/>
                </a:path>
              </a:pathLst>
            </a:custGeom>
            <a:solidFill>
              <a:srgbClr val="5146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788165" cy="15716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6267948" y="6986732"/>
            <a:ext cx="2992564" cy="190776"/>
          </a:xfrm>
          <a:custGeom>
            <a:avLst/>
            <a:gdLst/>
            <a:ahLst/>
            <a:cxnLst/>
            <a:rect l="l" t="t" r="r" b="b"/>
            <a:pathLst>
              <a:path w="2992564" h="190776">
                <a:moveTo>
                  <a:pt x="0" y="0"/>
                </a:moveTo>
                <a:lnTo>
                  <a:pt x="2992564" y="0"/>
                </a:lnTo>
                <a:lnTo>
                  <a:pt x="2992564" y="190776"/>
                </a:lnTo>
                <a:lnTo>
                  <a:pt x="0" y="1907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9441487" y="2220797"/>
            <a:ext cx="2992564" cy="5822779"/>
            <a:chOff x="0" y="0"/>
            <a:chExt cx="788165" cy="153357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88165" cy="1533571"/>
            </a:xfrm>
            <a:custGeom>
              <a:avLst/>
              <a:gdLst/>
              <a:ahLst/>
              <a:cxnLst/>
              <a:rect l="l" t="t" r="r" b="b"/>
              <a:pathLst>
                <a:path w="788165" h="1533571">
                  <a:moveTo>
                    <a:pt x="0" y="0"/>
                  </a:moveTo>
                  <a:lnTo>
                    <a:pt x="788165" y="0"/>
                  </a:lnTo>
                  <a:lnTo>
                    <a:pt x="788165" y="1533571"/>
                  </a:lnTo>
                  <a:lnTo>
                    <a:pt x="0" y="1533571"/>
                  </a:lnTo>
                  <a:close/>
                </a:path>
              </a:pathLst>
            </a:custGeom>
            <a:solidFill>
              <a:srgbClr val="5146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788165" cy="15716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9438709" y="6986732"/>
            <a:ext cx="2992564" cy="190776"/>
          </a:xfrm>
          <a:custGeom>
            <a:avLst/>
            <a:gdLst/>
            <a:ahLst/>
            <a:cxnLst/>
            <a:rect l="l" t="t" r="r" b="b"/>
            <a:pathLst>
              <a:path w="2992564" h="190776">
                <a:moveTo>
                  <a:pt x="0" y="0"/>
                </a:moveTo>
                <a:lnTo>
                  <a:pt x="2992564" y="0"/>
                </a:lnTo>
                <a:lnTo>
                  <a:pt x="2992564" y="190776"/>
                </a:lnTo>
                <a:lnTo>
                  <a:pt x="0" y="1907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22"/>
          <p:cNvGrpSpPr/>
          <p:nvPr/>
        </p:nvGrpSpPr>
        <p:grpSpPr>
          <a:xfrm>
            <a:off x="12622748" y="2220797"/>
            <a:ext cx="2992564" cy="5822779"/>
            <a:chOff x="0" y="0"/>
            <a:chExt cx="788165" cy="1533571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88165" cy="1533571"/>
            </a:xfrm>
            <a:custGeom>
              <a:avLst/>
              <a:gdLst/>
              <a:ahLst/>
              <a:cxnLst/>
              <a:rect l="l" t="t" r="r" b="b"/>
              <a:pathLst>
                <a:path w="788165" h="1533571">
                  <a:moveTo>
                    <a:pt x="0" y="0"/>
                  </a:moveTo>
                  <a:lnTo>
                    <a:pt x="788165" y="0"/>
                  </a:lnTo>
                  <a:lnTo>
                    <a:pt x="788165" y="1533571"/>
                  </a:lnTo>
                  <a:lnTo>
                    <a:pt x="0" y="1533571"/>
                  </a:lnTo>
                  <a:close/>
                </a:path>
              </a:pathLst>
            </a:custGeom>
            <a:solidFill>
              <a:srgbClr val="5146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788165" cy="15716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12622748" y="6986732"/>
            <a:ext cx="2992564" cy="190776"/>
          </a:xfrm>
          <a:custGeom>
            <a:avLst/>
            <a:gdLst/>
            <a:ahLst/>
            <a:cxnLst/>
            <a:rect l="l" t="t" r="r" b="b"/>
            <a:pathLst>
              <a:path w="2992564" h="190776">
                <a:moveTo>
                  <a:pt x="0" y="0"/>
                </a:moveTo>
                <a:lnTo>
                  <a:pt x="2992564" y="0"/>
                </a:lnTo>
                <a:lnTo>
                  <a:pt x="2992564" y="190776"/>
                </a:lnTo>
                <a:lnTo>
                  <a:pt x="0" y="1907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7319630" y="2783138"/>
            <a:ext cx="889201" cy="1172807"/>
          </a:xfrm>
          <a:custGeom>
            <a:avLst/>
            <a:gdLst/>
            <a:ahLst/>
            <a:cxnLst/>
            <a:rect l="l" t="t" r="r" b="b"/>
            <a:pathLst>
              <a:path w="889201" h="1172807">
                <a:moveTo>
                  <a:pt x="0" y="0"/>
                </a:moveTo>
                <a:lnTo>
                  <a:pt x="889200" y="0"/>
                </a:lnTo>
                <a:lnTo>
                  <a:pt x="889200" y="1172806"/>
                </a:lnTo>
                <a:lnTo>
                  <a:pt x="0" y="117280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4073432" y="2957411"/>
            <a:ext cx="1021023" cy="959762"/>
          </a:xfrm>
          <a:custGeom>
            <a:avLst/>
            <a:gdLst/>
            <a:ahLst/>
            <a:cxnLst/>
            <a:rect l="l" t="t" r="r" b="b"/>
            <a:pathLst>
              <a:path w="1021023" h="959762">
                <a:moveTo>
                  <a:pt x="0" y="0"/>
                </a:moveTo>
                <a:lnTo>
                  <a:pt x="1021023" y="0"/>
                </a:lnTo>
                <a:lnTo>
                  <a:pt x="1021023" y="959762"/>
                </a:lnTo>
                <a:lnTo>
                  <a:pt x="0" y="9597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0370819" y="2957411"/>
            <a:ext cx="1128345" cy="1064876"/>
          </a:xfrm>
          <a:custGeom>
            <a:avLst/>
            <a:gdLst/>
            <a:ahLst/>
            <a:cxnLst/>
            <a:rect l="l" t="t" r="r" b="b"/>
            <a:pathLst>
              <a:path w="1128345" h="1064876">
                <a:moveTo>
                  <a:pt x="0" y="0"/>
                </a:moveTo>
                <a:lnTo>
                  <a:pt x="1128345" y="0"/>
                </a:lnTo>
                <a:lnTo>
                  <a:pt x="1128345" y="1064875"/>
                </a:lnTo>
                <a:lnTo>
                  <a:pt x="0" y="106487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13605626" y="2934921"/>
            <a:ext cx="1021023" cy="1021023"/>
          </a:xfrm>
          <a:custGeom>
            <a:avLst/>
            <a:gdLst/>
            <a:ahLst/>
            <a:cxnLst/>
            <a:rect l="l" t="t" r="r" b="b"/>
            <a:pathLst>
              <a:path w="1021023" h="1021023">
                <a:moveTo>
                  <a:pt x="0" y="0"/>
                </a:moveTo>
                <a:lnTo>
                  <a:pt x="1021023" y="0"/>
                </a:lnTo>
                <a:lnTo>
                  <a:pt x="1021023" y="1021023"/>
                </a:lnTo>
                <a:lnTo>
                  <a:pt x="0" y="102102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3787020" y="745239"/>
            <a:ext cx="11364734" cy="1060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26"/>
              </a:lnSpc>
            </a:pPr>
            <a:r>
              <a:rPr lang="en-US" sz="6233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TARGET MARKET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344512" y="4493738"/>
            <a:ext cx="2478864" cy="2469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b="1" spc="70">
                <a:solidFill>
                  <a:srgbClr val="FFFFFF"/>
                </a:solidFill>
                <a:latin typeface="Lora Bold"/>
                <a:ea typeface="Lora Bold"/>
                <a:cs typeface="Lora Bold"/>
                <a:sym typeface="Lora Bold"/>
              </a:rPr>
              <a:t>Primary international markets</a:t>
            </a:r>
          </a:p>
          <a:p>
            <a:pPr algn="ctr">
              <a:lnSpc>
                <a:spcPts val="1960"/>
              </a:lnSpc>
            </a:pPr>
            <a:endParaRPr lang="en-US" sz="1400" b="1" spc="70">
              <a:solidFill>
                <a:srgbClr val="FFFFFF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ctr">
              <a:lnSpc>
                <a:spcPts val="1960"/>
              </a:lnSpc>
            </a:pPr>
            <a:r>
              <a:rPr lang="en-US" sz="1400" spc="70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Focus on the United States, Germany, and the Republic of Ireland, which are key sources of overseas visitors to Wales</a:t>
            </a: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514948" y="4493738"/>
            <a:ext cx="2478864" cy="2469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b="1" spc="70">
                <a:solidFill>
                  <a:srgbClr val="FFFFFF"/>
                </a:solidFill>
                <a:latin typeface="Lora Bold"/>
                <a:ea typeface="Lora Bold"/>
                <a:cs typeface="Lora Bold"/>
                <a:sym typeface="Lora Bold"/>
              </a:rPr>
              <a:t>High-value segments</a:t>
            </a:r>
          </a:p>
          <a:p>
            <a:pPr algn="ctr">
              <a:lnSpc>
                <a:spcPts val="1960"/>
              </a:lnSpc>
            </a:pPr>
            <a:endParaRPr lang="en-US" sz="1400" b="1" spc="70">
              <a:solidFill>
                <a:srgbClr val="FFFFFF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ctr">
              <a:lnSpc>
                <a:spcPts val="1960"/>
              </a:lnSpc>
            </a:pPr>
            <a:r>
              <a:rPr lang="en-US" sz="1400" spc="70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 Target business travelers and cultural tourists who are more likely to engage with heritage attractions and contribute to higher spending</a:t>
            </a: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9708187" y="4517217"/>
            <a:ext cx="2478864" cy="2469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b="1" spc="70">
                <a:solidFill>
                  <a:srgbClr val="FFFFFF"/>
                </a:solidFill>
                <a:latin typeface="Lora Bold"/>
                <a:ea typeface="Lora Bold"/>
                <a:cs typeface="Lora Bold"/>
                <a:sym typeface="Lora Bold"/>
              </a:rPr>
              <a:t>Diaspora engagement</a:t>
            </a:r>
          </a:p>
          <a:p>
            <a:pPr algn="ctr">
              <a:lnSpc>
                <a:spcPts val="1960"/>
              </a:lnSpc>
            </a:pPr>
            <a:endParaRPr lang="en-US" sz="1400" b="1" spc="70">
              <a:solidFill>
                <a:srgbClr val="FFFFFF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ctr">
              <a:lnSpc>
                <a:spcPts val="1960"/>
              </a:lnSpc>
            </a:pPr>
            <a:r>
              <a:rPr lang="en-US" sz="1400" spc="70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Appeal to the Welsh diaspora, particularly in North America, by promoting ancestral tourism and cultural connections</a:t>
            </a: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2881726" y="4517217"/>
            <a:ext cx="2478864" cy="2717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b="1" spc="70">
                <a:solidFill>
                  <a:srgbClr val="FFFFFF"/>
                </a:solidFill>
                <a:latin typeface="Lora Bold"/>
                <a:ea typeface="Lora Bold"/>
                <a:cs typeface="Lora Bold"/>
                <a:sym typeface="Lora Bold"/>
              </a:rPr>
              <a:t>Strategic partnerships </a:t>
            </a:r>
          </a:p>
          <a:p>
            <a:pPr algn="ctr">
              <a:lnSpc>
                <a:spcPts val="1960"/>
              </a:lnSpc>
            </a:pPr>
            <a:endParaRPr lang="en-US" sz="1400" b="1" spc="70">
              <a:solidFill>
                <a:srgbClr val="FFFFFF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ctr">
              <a:lnSpc>
                <a:spcPts val="1960"/>
              </a:lnSpc>
            </a:pPr>
            <a:r>
              <a:rPr lang="en-US" sz="1400" spc="70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Collaborate with international travel agencies and cultural organizations to create tailored packages that highlight Welsh heritage and experiences</a:t>
            </a: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  <a:p>
            <a:pPr algn="ctr">
              <a:lnSpc>
                <a:spcPts val="1960"/>
              </a:lnSpc>
            </a:pPr>
            <a:endParaRPr lang="en-US" sz="1400" spc="70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8041703" y="8051662"/>
            <a:ext cx="7573609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b="1" spc="70">
                <a:solidFill>
                  <a:srgbClr val="000000"/>
                </a:solidFill>
                <a:latin typeface="Lora Bold"/>
                <a:ea typeface="Lora Bold"/>
                <a:cs typeface="Lora Bold"/>
                <a:sym typeface="Lora Bold"/>
              </a:rPr>
              <a:t>(Welsh Givernment,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206746" y="1596891"/>
            <a:ext cx="8332212" cy="8119212"/>
          </a:xfrm>
          <a:custGeom>
            <a:avLst/>
            <a:gdLst/>
            <a:ahLst/>
            <a:cxnLst/>
            <a:rect l="l" t="t" r="r" b="b"/>
            <a:pathLst>
              <a:path w="8332212" h="8119212">
                <a:moveTo>
                  <a:pt x="0" y="0"/>
                </a:moveTo>
                <a:lnTo>
                  <a:pt x="8332212" y="0"/>
                </a:lnTo>
                <a:lnTo>
                  <a:pt x="8332212" y="8119212"/>
                </a:lnTo>
                <a:lnTo>
                  <a:pt x="0" y="81192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3128" r="-231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362863" y="1596891"/>
            <a:ext cx="9493551" cy="8119212"/>
            <a:chOff x="0" y="0"/>
            <a:chExt cx="2572504" cy="22000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572504" cy="2200094"/>
            </a:xfrm>
            <a:custGeom>
              <a:avLst/>
              <a:gdLst/>
              <a:ahLst/>
              <a:cxnLst/>
              <a:rect l="l" t="t" r="r" b="b"/>
              <a:pathLst>
                <a:path w="2572504" h="2200094">
                  <a:moveTo>
                    <a:pt x="0" y="0"/>
                  </a:moveTo>
                  <a:lnTo>
                    <a:pt x="2572504" y="0"/>
                  </a:lnTo>
                  <a:lnTo>
                    <a:pt x="2572504" y="2200094"/>
                  </a:lnTo>
                  <a:lnTo>
                    <a:pt x="0" y="220009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572504" cy="2238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886953" y="2027123"/>
            <a:ext cx="7516790" cy="927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99"/>
              </a:lnSpc>
            </a:pPr>
            <a:r>
              <a:rPr lang="en-US" sz="5499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Market feasibility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7882" y="2500198"/>
            <a:ext cx="8923511" cy="7414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Strong Tourism Sector: Tourism contributes approximately £3.8 billion annually to Wales’ economy, supporting over 140,000 jobs and representing about 9% of the workforce. 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Growing International Interest: Wales has seen a rise in international visitors, with notable increases from the United States, Germany, and Ireland, indicating a growing global appeal.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Cultural and Heritage Appeal: Wales’ rich cultural heritage, including its language, music, and historic sites, continues to attract tourists seeking authentic experiences. 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Strategic Government Initiatives: The Welsh Government’s “Year of Croeso 2025” campaign aims to enhance Wales’ profile as a welcoming and culturally rich destination.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Infrastructure and Accessibility: Investments in infrastructure, such as improved transportation links and digital connectivity, have made Wales more accessible to international tourists.  </a:t>
            </a:r>
          </a:p>
          <a:p>
            <a:pPr algn="l">
              <a:lnSpc>
                <a:spcPts val="2940"/>
              </a:lnSpc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(Visit Wales, 2025)</a:t>
            </a: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-2926773" y="377362"/>
            <a:ext cx="8418945" cy="8418945"/>
          </a:xfrm>
          <a:custGeom>
            <a:avLst/>
            <a:gdLst/>
            <a:ahLst/>
            <a:cxnLst/>
            <a:rect l="l" t="t" r="r" b="b"/>
            <a:pathLst>
              <a:path w="8418945" h="8418945">
                <a:moveTo>
                  <a:pt x="0" y="0"/>
                </a:moveTo>
                <a:lnTo>
                  <a:pt x="8418946" y="0"/>
                </a:lnTo>
                <a:lnTo>
                  <a:pt x="8418946" y="8418946"/>
                </a:lnTo>
                <a:lnTo>
                  <a:pt x="0" y="84189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95032" y="1133245"/>
            <a:ext cx="8278777" cy="10302572"/>
            <a:chOff x="0" y="0"/>
            <a:chExt cx="11038370" cy="13736763"/>
          </a:xfrm>
        </p:grpSpPr>
        <p:grpSp>
          <p:nvGrpSpPr>
            <p:cNvPr id="3" name="Group 3"/>
            <p:cNvGrpSpPr/>
            <p:nvPr/>
          </p:nvGrpSpPr>
          <p:grpSpPr>
            <a:xfrm rot="-2767877">
              <a:off x="452173" y="11117997"/>
              <a:ext cx="2159570" cy="2174020"/>
              <a:chOff x="0" y="0"/>
              <a:chExt cx="328821" cy="331022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28821" cy="331022"/>
              </a:xfrm>
              <a:custGeom>
                <a:avLst/>
                <a:gdLst/>
                <a:ahLst/>
                <a:cxnLst/>
                <a:rect l="l" t="t" r="r" b="b"/>
                <a:pathLst>
                  <a:path w="328821" h="331022">
                    <a:moveTo>
                      <a:pt x="0" y="0"/>
                    </a:moveTo>
                    <a:lnTo>
                      <a:pt x="328821" y="0"/>
                    </a:lnTo>
                    <a:lnTo>
                      <a:pt x="328821" y="331022"/>
                    </a:lnTo>
                    <a:lnTo>
                      <a:pt x="0" y="331022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328821" cy="36912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2217525" y="672078"/>
              <a:ext cx="3990085" cy="3837709"/>
              <a:chOff x="0" y="0"/>
              <a:chExt cx="788165" cy="75806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788165" cy="758066"/>
              </a:xfrm>
              <a:custGeom>
                <a:avLst/>
                <a:gdLst/>
                <a:ahLst/>
                <a:cxnLst/>
                <a:rect l="l" t="t" r="r" b="b"/>
                <a:pathLst>
                  <a:path w="788165" h="758066">
                    <a:moveTo>
                      <a:pt x="0" y="0"/>
                    </a:moveTo>
                    <a:lnTo>
                      <a:pt x="788165" y="0"/>
                    </a:lnTo>
                    <a:lnTo>
                      <a:pt x="788165" y="758066"/>
                    </a:lnTo>
                    <a:lnTo>
                      <a:pt x="0" y="75806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788165" cy="7961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6527828" y="672078"/>
              <a:ext cx="3990085" cy="3837709"/>
              <a:chOff x="0" y="0"/>
              <a:chExt cx="788165" cy="758066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788165" cy="758066"/>
              </a:xfrm>
              <a:custGeom>
                <a:avLst/>
                <a:gdLst/>
                <a:ahLst/>
                <a:cxnLst/>
                <a:rect l="l" t="t" r="r" b="b"/>
                <a:pathLst>
                  <a:path w="788165" h="758066">
                    <a:moveTo>
                      <a:pt x="0" y="0"/>
                    </a:moveTo>
                    <a:lnTo>
                      <a:pt x="788165" y="0"/>
                    </a:lnTo>
                    <a:lnTo>
                      <a:pt x="788165" y="758066"/>
                    </a:lnTo>
                    <a:lnTo>
                      <a:pt x="0" y="75806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788165" cy="7961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2" name="Freeform 12"/>
            <p:cNvSpPr/>
            <p:nvPr/>
          </p:nvSpPr>
          <p:spPr>
            <a:xfrm>
              <a:off x="6537927" y="4509787"/>
              <a:ext cx="3990085" cy="254368"/>
            </a:xfrm>
            <a:custGeom>
              <a:avLst/>
              <a:gdLst/>
              <a:ahLst/>
              <a:cxnLst/>
              <a:rect l="l" t="t" r="r" b="b"/>
              <a:pathLst>
                <a:path w="3990085" h="254368">
                  <a:moveTo>
                    <a:pt x="0" y="0"/>
                  </a:moveTo>
                  <a:lnTo>
                    <a:pt x="3990085" y="0"/>
                  </a:lnTo>
                  <a:lnTo>
                    <a:pt x="3990085" y="254368"/>
                  </a:lnTo>
                  <a:lnTo>
                    <a:pt x="0" y="2543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217525" y="4514436"/>
              <a:ext cx="3990085" cy="254368"/>
            </a:xfrm>
            <a:custGeom>
              <a:avLst/>
              <a:gdLst/>
              <a:ahLst/>
              <a:cxnLst/>
              <a:rect l="l" t="t" r="r" b="b"/>
              <a:pathLst>
                <a:path w="3990085" h="254368">
                  <a:moveTo>
                    <a:pt x="0" y="0"/>
                  </a:moveTo>
                  <a:lnTo>
                    <a:pt x="3990085" y="0"/>
                  </a:lnTo>
                  <a:lnTo>
                    <a:pt x="3990085" y="254368"/>
                  </a:lnTo>
                  <a:lnTo>
                    <a:pt x="0" y="2543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6527828" y="5047998"/>
              <a:ext cx="3990085" cy="3837709"/>
              <a:chOff x="0" y="0"/>
              <a:chExt cx="788165" cy="758066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788165" cy="758066"/>
              </a:xfrm>
              <a:custGeom>
                <a:avLst/>
                <a:gdLst/>
                <a:ahLst/>
                <a:cxnLst/>
                <a:rect l="l" t="t" r="r" b="b"/>
                <a:pathLst>
                  <a:path w="788165" h="758066">
                    <a:moveTo>
                      <a:pt x="0" y="0"/>
                    </a:moveTo>
                    <a:lnTo>
                      <a:pt x="788165" y="0"/>
                    </a:lnTo>
                    <a:lnTo>
                      <a:pt x="788165" y="758066"/>
                    </a:lnTo>
                    <a:lnTo>
                      <a:pt x="0" y="75806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788165" cy="7961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2217525" y="5047998"/>
              <a:ext cx="3990085" cy="3837709"/>
              <a:chOff x="0" y="0"/>
              <a:chExt cx="788165" cy="758066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788165" cy="758066"/>
              </a:xfrm>
              <a:custGeom>
                <a:avLst/>
                <a:gdLst/>
                <a:ahLst/>
                <a:cxnLst/>
                <a:rect l="l" t="t" r="r" b="b"/>
                <a:pathLst>
                  <a:path w="788165" h="758066">
                    <a:moveTo>
                      <a:pt x="0" y="0"/>
                    </a:moveTo>
                    <a:lnTo>
                      <a:pt x="788165" y="0"/>
                    </a:lnTo>
                    <a:lnTo>
                      <a:pt x="788165" y="758066"/>
                    </a:lnTo>
                    <a:lnTo>
                      <a:pt x="0" y="75806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788165" cy="7961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>
              <a:off x="6517729" y="8885707"/>
              <a:ext cx="3990085" cy="254368"/>
            </a:xfrm>
            <a:custGeom>
              <a:avLst/>
              <a:gdLst/>
              <a:ahLst/>
              <a:cxnLst/>
              <a:rect l="l" t="t" r="r" b="b"/>
              <a:pathLst>
                <a:path w="3990085" h="254368">
                  <a:moveTo>
                    <a:pt x="0" y="0"/>
                  </a:moveTo>
                  <a:lnTo>
                    <a:pt x="3990085" y="0"/>
                  </a:lnTo>
                  <a:lnTo>
                    <a:pt x="3990085" y="254368"/>
                  </a:lnTo>
                  <a:lnTo>
                    <a:pt x="0" y="2543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217525" y="8885707"/>
              <a:ext cx="3990085" cy="254368"/>
            </a:xfrm>
            <a:custGeom>
              <a:avLst/>
              <a:gdLst/>
              <a:ahLst/>
              <a:cxnLst/>
              <a:rect l="l" t="t" r="r" b="b"/>
              <a:pathLst>
                <a:path w="3990085" h="254368">
                  <a:moveTo>
                    <a:pt x="0" y="0"/>
                  </a:moveTo>
                  <a:lnTo>
                    <a:pt x="3990085" y="0"/>
                  </a:lnTo>
                  <a:lnTo>
                    <a:pt x="3990085" y="254368"/>
                  </a:lnTo>
                  <a:lnTo>
                    <a:pt x="0" y="2543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1531958" y="0"/>
              <a:ext cx="9506412" cy="9407886"/>
              <a:chOff x="0" y="0"/>
              <a:chExt cx="1877810" cy="1858348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877810" cy="1858348"/>
              </a:xfrm>
              <a:custGeom>
                <a:avLst/>
                <a:gdLst/>
                <a:ahLst/>
                <a:cxnLst/>
                <a:rect l="l" t="t" r="r" b="b"/>
                <a:pathLst>
                  <a:path w="1877810" h="1858348">
                    <a:moveTo>
                      <a:pt x="0" y="0"/>
                    </a:moveTo>
                    <a:lnTo>
                      <a:pt x="1877810" y="0"/>
                    </a:lnTo>
                    <a:lnTo>
                      <a:pt x="1877810" y="1858348"/>
                    </a:lnTo>
                    <a:lnTo>
                      <a:pt x="0" y="185834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E7D49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1877810" cy="18964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sp>
        <p:nvSpPr>
          <p:cNvPr id="25" name="Freeform 25"/>
          <p:cNvSpPr/>
          <p:nvPr/>
        </p:nvSpPr>
        <p:spPr>
          <a:xfrm>
            <a:off x="201180" y="597346"/>
            <a:ext cx="8418945" cy="8418945"/>
          </a:xfrm>
          <a:custGeom>
            <a:avLst/>
            <a:gdLst/>
            <a:ahLst/>
            <a:cxnLst/>
            <a:rect l="l" t="t" r="r" b="b"/>
            <a:pathLst>
              <a:path w="8418945" h="8418945">
                <a:moveTo>
                  <a:pt x="0" y="0"/>
                </a:moveTo>
                <a:lnTo>
                  <a:pt x="8418945" y="0"/>
                </a:lnTo>
                <a:lnTo>
                  <a:pt x="8418945" y="8418946"/>
                </a:lnTo>
                <a:lnTo>
                  <a:pt x="0" y="84189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2195796" y="2434180"/>
            <a:ext cx="6108374" cy="1806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33"/>
              </a:lnSpc>
            </a:pPr>
            <a:r>
              <a:rPr lang="en-US" sz="5799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OPERATIONAL</a:t>
            </a:r>
          </a:p>
          <a:p>
            <a:pPr algn="l">
              <a:lnSpc>
                <a:spcPts val="7133"/>
              </a:lnSpc>
            </a:pPr>
            <a:r>
              <a:rPr lang="en-US" sz="5799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FEASIBILITY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950783" y="2528269"/>
            <a:ext cx="2407348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spc="139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VENUE SELECTION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775397" y="5685920"/>
            <a:ext cx="2758121" cy="895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 spc="130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TECHNICAL CAPABILITIES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83329" y="2528269"/>
            <a:ext cx="3007712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spc="139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FLEXIBLE SPACES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883329" y="6051982"/>
            <a:ext cx="3007712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124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ACCESSIBILITY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144000" y="8205735"/>
            <a:ext cx="5342137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(ICC Wales,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7388656" cy="8229600"/>
            <a:chOff x="0" y="0"/>
            <a:chExt cx="1945984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45984" cy="2167467"/>
            </a:xfrm>
            <a:custGeom>
              <a:avLst/>
              <a:gdLst/>
              <a:ahLst/>
              <a:cxnLst/>
              <a:rect l="l" t="t" r="r" b="b"/>
              <a:pathLst>
                <a:path w="1945984" h="2167467">
                  <a:moveTo>
                    <a:pt x="0" y="0"/>
                  </a:moveTo>
                  <a:lnTo>
                    <a:pt x="1945984" y="0"/>
                  </a:lnTo>
                  <a:lnTo>
                    <a:pt x="1945984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7D49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45984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656294" y="102870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8" b="-13880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656294" y="397204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6684" b="-1172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8656294" y="691538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9677" b="-1451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285723" y="1494358"/>
            <a:ext cx="6108374" cy="1392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5"/>
              </a:lnSpc>
            </a:pPr>
            <a:r>
              <a:rPr lang="en-US" sz="4500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FINANCIAL FEASIBILITY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2521406"/>
            <a:ext cx="7388656" cy="6299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Projected Budget: Estimated total cost of £250,000, covering venue hire, marketing, staffing, and logistics.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Revenue Streams: Income anticipated from ticket sales, sponsorships, and exhibitor fees, aiming for a balanced budget.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Government Support: Potential funding opportunities through Welsh Government initiatives such as the Brilliant Basics Fund, which supports essential tourism infrastructure improvements. 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Sponsorship Opportunities: Engagement with local and international businesses for sponsorship packages to offset costs and enhance event offerings.</a:t>
            </a:r>
          </a:p>
          <a:p>
            <a:pPr algn="l">
              <a:lnSpc>
                <a:spcPts val="2940"/>
              </a:lnSpc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 (Welsh Government,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5795" y="4832665"/>
            <a:ext cx="3910018" cy="249264"/>
          </a:xfrm>
          <a:custGeom>
            <a:avLst/>
            <a:gdLst/>
            <a:ahLst/>
            <a:cxnLst/>
            <a:rect l="l" t="t" r="r" b="b"/>
            <a:pathLst>
              <a:path w="3910018" h="249264">
                <a:moveTo>
                  <a:pt x="0" y="0"/>
                </a:moveTo>
                <a:lnTo>
                  <a:pt x="3910018" y="0"/>
                </a:lnTo>
                <a:lnTo>
                  <a:pt x="3910018" y="249264"/>
                </a:lnTo>
                <a:lnTo>
                  <a:pt x="0" y="2492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65795" y="8494244"/>
            <a:ext cx="3910018" cy="249264"/>
          </a:xfrm>
          <a:custGeom>
            <a:avLst/>
            <a:gdLst/>
            <a:ahLst/>
            <a:cxnLst/>
            <a:rect l="l" t="t" r="r" b="b"/>
            <a:pathLst>
              <a:path w="3910018" h="249264">
                <a:moveTo>
                  <a:pt x="0" y="0"/>
                </a:moveTo>
                <a:lnTo>
                  <a:pt x="3910018" y="0"/>
                </a:lnTo>
                <a:lnTo>
                  <a:pt x="3910018" y="249264"/>
                </a:lnTo>
                <a:lnTo>
                  <a:pt x="0" y="2492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5643267" y="1516416"/>
            <a:ext cx="11616033" cy="6966424"/>
            <a:chOff x="0" y="0"/>
            <a:chExt cx="3059367" cy="18347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059367" cy="1834778"/>
            </a:xfrm>
            <a:custGeom>
              <a:avLst/>
              <a:gdLst/>
              <a:ahLst/>
              <a:cxnLst/>
              <a:rect l="l" t="t" r="r" b="b"/>
              <a:pathLst>
                <a:path w="3059367" h="1834778">
                  <a:moveTo>
                    <a:pt x="0" y="0"/>
                  </a:moveTo>
                  <a:lnTo>
                    <a:pt x="3059367" y="0"/>
                  </a:lnTo>
                  <a:lnTo>
                    <a:pt x="3059367" y="1834778"/>
                  </a:lnTo>
                  <a:lnTo>
                    <a:pt x="0" y="183477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7D49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059367" cy="18728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365795" y="5166591"/>
            <a:ext cx="3910018" cy="3316249"/>
          </a:xfrm>
          <a:custGeom>
            <a:avLst/>
            <a:gdLst/>
            <a:ahLst/>
            <a:cxnLst/>
            <a:rect l="l" t="t" r="r" b="b"/>
            <a:pathLst>
              <a:path w="3910018" h="3316249">
                <a:moveTo>
                  <a:pt x="0" y="0"/>
                </a:moveTo>
                <a:lnTo>
                  <a:pt x="3910018" y="0"/>
                </a:lnTo>
                <a:lnTo>
                  <a:pt x="3910018" y="3316249"/>
                </a:lnTo>
                <a:lnTo>
                  <a:pt x="0" y="33162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8603" b="-286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65795" y="1516416"/>
            <a:ext cx="3910018" cy="3316249"/>
          </a:xfrm>
          <a:custGeom>
            <a:avLst/>
            <a:gdLst/>
            <a:ahLst/>
            <a:cxnLst/>
            <a:rect l="l" t="t" r="r" b="b"/>
            <a:pathLst>
              <a:path w="3910018" h="3316249">
                <a:moveTo>
                  <a:pt x="0" y="0"/>
                </a:moveTo>
                <a:lnTo>
                  <a:pt x="3910018" y="0"/>
                </a:lnTo>
                <a:lnTo>
                  <a:pt x="3910018" y="3316249"/>
                </a:lnTo>
                <a:lnTo>
                  <a:pt x="0" y="33162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5390" r="-253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6089813" y="2082257"/>
            <a:ext cx="10427650" cy="567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28"/>
              </a:lnSpc>
            </a:pPr>
            <a:r>
              <a:rPr lang="en-US" sz="3600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Risk AssESSMENT &amp; CONTINGENCY PLAN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89813" y="2611466"/>
            <a:ext cx="10874197" cy="5556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Comprehensive Risk Identification: Conduct thorough assessments to identify potential risks, including health emergencies, weather disruptions, and technical failures, ensuring preparedness for various scenarios.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Emergency Response Planning: Develop detailed emergency response plans, incorporating clear communication strategies and designated roles to manage crises effectively.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Insurance Coverage: Secure appropriate event insurance policies to mitigate financial losses from unforeseen cancellations or incidents, safeguarding stakeholders’ interests.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Regular Training and Drills: Implement ongoing staff training and simulation exercises to ensure readiness and swift response during emergencies.</a:t>
            </a:r>
          </a:p>
          <a:p>
            <a:pPr algn="l">
              <a:lnSpc>
                <a:spcPts val="2940"/>
              </a:lnSpc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(vFairs, 2025)</a:t>
            </a: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206746" y="1596891"/>
            <a:ext cx="8332212" cy="8119212"/>
          </a:xfrm>
          <a:custGeom>
            <a:avLst/>
            <a:gdLst/>
            <a:ahLst/>
            <a:cxnLst/>
            <a:rect l="l" t="t" r="r" b="b"/>
            <a:pathLst>
              <a:path w="8332212" h="8119212">
                <a:moveTo>
                  <a:pt x="0" y="0"/>
                </a:moveTo>
                <a:lnTo>
                  <a:pt x="8332212" y="0"/>
                </a:lnTo>
                <a:lnTo>
                  <a:pt x="8332212" y="8119212"/>
                </a:lnTo>
                <a:lnTo>
                  <a:pt x="0" y="81192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991" r="-2299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362863" y="1596891"/>
            <a:ext cx="9493551" cy="8119212"/>
            <a:chOff x="0" y="0"/>
            <a:chExt cx="2572504" cy="22000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572504" cy="2200094"/>
            </a:xfrm>
            <a:custGeom>
              <a:avLst/>
              <a:gdLst/>
              <a:ahLst/>
              <a:cxnLst/>
              <a:rect l="l" t="t" r="r" b="b"/>
              <a:pathLst>
                <a:path w="2572504" h="2200094">
                  <a:moveTo>
                    <a:pt x="0" y="0"/>
                  </a:moveTo>
                  <a:lnTo>
                    <a:pt x="2572504" y="0"/>
                  </a:lnTo>
                  <a:lnTo>
                    <a:pt x="2572504" y="2200094"/>
                  </a:lnTo>
                  <a:lnTo>
                    <a:pt x="0" y="220009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572504" cy="2238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886953" y="2065223"/>
            <a:ext cx="8372347" cy="1099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 b="1">
                <a:solidFill>
                  <a:srgbClr val="806851"/>
                </a:solidFill>
                <a:latin typeface="Cinzel Bold"/>
                <a:ea typeface="Cinzel Bold"/>
                <a:cs typeface="Cinzel Bold"/>
                <a:sym typeface="Cinzel Bold"/>
              </a:rPr>
              <a:t>Strategic Alignment with ‘Visit Wales – Year of Croeso 2025’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1371" y="2673318"/>
            <a:ext cx="8923511" cy="7042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Celebrating Welsh Identity: The event aligns with the ‘Year of Croeso’ by showcasing Wales’s unique culture, language, and attractions, emphasizing the nation’s warm welcome and distinct sense of place. 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Promoting ‘Hwyl’: By integrating the concept of ‘hwyl’—a deep sense of joy and passion—the event offers immersive experiences that reflect the emotional essence of Welsh hospitality.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Supporting Sustainable Tourism: The initiative contributes to sustainable tourism development, a key priority in Wales’s visitor economy strategy, by encouraging year-round visitation and community engagement. 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Enhancing International Visibility: Through collaboration with Visit Wales, the event aims to elevate Wales’s profile on the global stage, attracting international visitors and fostering economic growth.  </a:t>
            </a:r>
          </a:p>
          <a:p>
            <a:pPr algn="l">
              <a:lnSpc>
                <a:spcPts val="2940"/>
              </a:lnSpc>
            </a:pPr>
            <a:r>
              <a:rPr lang="en-US" sz="2100" spc="10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(Visit Wales, 2025)</a:t>
            </a: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-2926773" y="377362"/>
            <a:ext cx="8418945" cy="8418945"/>
          </a:xfrm>
          <a:custGeom>
            <a:avLst/>
            <a:gdLst/>
            <a:ahLst/>
            <a:cxnLst/>
            <a:rect l="l" t="t" r="r" b="b"/>
            <a:pathLst>
              <a:path w="8418945" h="8418945">
                <a:moveTo>
                  <a:pt x="0" y="0"/>
                </a:moveTo>
                <a:lnTo>
                  <a:pt x="8418946" y="0"/>
                </a:lnTo>
                <a:lnTo>
                  <a:pt x="8418946" y="8418946"/>
                </a:lnTo>
                <a:lnTo>
                  <a:pt x="0" y="84189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146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767877">
            <a:off x="8334161" y="9471742"/>
            <a:ext cx="1619677" cy="1630515"/>
            <a:chOff x="0" y="0"/>
            <a:chExt cx="328821" cy="3310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821" cy="331022"/>
            </a:xfrm>
            <a:custGeom>
              <a:avLst/>
              <a:gdLst/>
              <a:ahLst/>
              <a:cxnLst/>
              <a:rect l="l" t="t" r="r" b="b"/>
              <a:pathLst>
                <a:path w="328821" h="331022">
                  <a:moveTo>
                    <a:pt x="0" y="0"/>
                  </a:moveTo>
                  <a:lnTo>
                    <a:pt x="328821" y="0"/>
                  </a:lnTo>
                  <a:lnTo>
                    <a:pt x="328821" y="331022"/>
                  </a:lnTo>
                  <a:lnTo>
                    <a:pt x="0" y="3310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8821" cy="369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7388656" cy="8229600"/>
            <a:chOff x="0" y="0"/>
            <a:chExt cx="1945984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45984" cy="2167467"/>
            </a:xfrm>
            <a:custGeom>
              <a:avLst/>
              <a:gdLst/>
              <a:ahLst/>
              <a:cxnLst/>
              <a:rect l="l" t="t" r="r" b="b"/>
              <a:pathLst>
                <a:path w="1945984" h="2167467">
                  <a:moveTo>
                    <a:pt x="0" y="0"/>
                  </a:moveTo>
                  <a:lnTo>
                    <a:pt x="1945984" y="0"/>
                  </a:lnTo>
                  <a:lnTo>
                    <a:pt x="1945984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7D49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45984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656294" y="102870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8" b="-13880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656294" y="397204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6684" b="-1172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8656294" y="6915380"/>
            <a:ext cx="8443226" cy="2342920"/>
          </a:xfrm>
          <a:custGeom>
            <a:avLst/>
            <a:gdLst/>
            <a:ahLst/>
            <a:cxnLst/>
            <a:rect l="l" t="t" r="r" b="b"/>
            <a:pathLst>
              <a:path w="8443226" h="2342920">
                <a:moveTo>
                  <a:pt x="0" y="0"/>
                </a:moveTo>
                <a:lnTo>
                  <a:pt x="8443226" y="0"/>
                </a:lnTo>
                <a:lnTo>
                  <a:pt x="8443226" y="2342920"/>
                </a:lnTo>
                <a:lnTo>
                  <a:pt x="0" y="23429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9677" b="-1451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285723" y="1494358"/>
            <a:ext cx="6108374" cy="697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5"/>
              </a:lnSpc>
            </a:pPr>
            <a:r>
              <a:rPr lang="en-US" sz="4500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CONCLUSION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2521406"/>
            <a:ext cx="7388656" cy="6671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endParaRPr/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Strategic Alignment: The event aligns seamlessly with the ‘Year of Croeso 2025’ campaign, celebrating Welsh culture and hospitality.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Targeted Audience Engagement: Focus on attracting high-value international visitors, including cultural tourists and the Welsh diaspora.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Robust Feasibility: Comprehensive planning ensures market, operational, and financial viability.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Risk Mitigation: Detailed contingency plans and insurance coverage address potential challenges.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spc="105">
                <a:solidFill>
                  <a:srgbClr val="FFFFFF"/>
                </a:solidFill>
                <a:latin typeface="Lora"/>
                <a:ea typeface="Lora"/>
                <a:cs typeface="Lora"/>
                <a:sym typeface="Lora"/>
              </a:rPr>
              <a:t>Economic and Cultural Impact: The event is poised to boost tourism revenue and enhance Wales’s global profile.</a:t>
            </a: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2940"/>
              </a:lnSpc>
            </a:pPr>
            <a:endParaRPr lang="en-US" sz="2100" spc="105">
              <a:solidFill>
                <a:srgbClr val="FFFFFF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286562" y="2096785"/>
            <a:ext cx="15697009" cy="7890450"/>
            <a:chOff x="0" y="0"/>
            <a:chExt cx="4134192" cy="20781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34191" cy="2078143"/>
            </a:xfrm>
            <a:custGeom>
              <a:avLst/>
              <a:gdLst/>
              <a:ahLst/>
              <a:cxnLst/>
              <a:rect l="l" t="t" r="r" b="b"/>
              <a:pathLst>
                <a:path w="4134191" h="2078143">
                  <a:moveTo>
                    <a:pt x="0" y="0"/>
                  </a:moveTo>
                  <a:lnTo>
                    <a:pt x="4134191" y="0"/>
                  </a:lnTo>
                  <a:lnTo>
                    <a:pt x="4134191" y="2078143"/>
                  </a:lnTo>
                  <a:lnTo>
                    <a:pt x="0" y="20781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34192" cy="21162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286562" y="1000125"/>
            <a:ext cx="7522444" cy="1227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716"/>
              </a:lnSpc>
            </a:pPr>
            <a:r>
              <a:rPr lang="en-US" sz="7899" b="1">
                <a:solidFill>
                  <a:srgbClr val="FFFFFF"/>
                </a:solidFill>
                <a:latin typeface="Cinzel Bold"/>
                <a:ea typeface="Cinzel Bold"/>
                <a:cs typeface="Cinzel Bold"/>
                <a:sym typeface="Cinzel Bold"/>
              </a:rPr>
              <a:t>REFERENCES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30819" y="2198751"/>
            <a:ext cx="15208495" cy="399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Visit Wales. (2025). Year of Croeso | Industry. [online] Available at: https://industry.visitwales.com/get-involved/visit-wales-themed-year-campaigns/year-croeso  [Accessed 20 May 2025].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Visit Wales. (2025). Year of Croeso 2025: A warm Welsh welcome. [online] Available at: https://traveltrade.visitwales.com/useful-information/toolkit/year-of-croeso [Accessed 20 May 2025].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Welsh Government. (2020). Welcome to Wales: priorities for the visitor economy 2020 to 2025. [online] Available at: https://www.gov.wales/sites/default/files/publications/2020-02/welcome-to-wales-priorities-for-the-visitor-economy-2020-2025.pdf [Accessed 20 May 2025]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Visit Wales. (2025). Growing tourism for the good of Wales. [online] Available at: https://industry.visitwales.com/supporting-you/growing-tourism-good-wales [Accessed 20 May 2025]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ICC Wales. (2025). Venue - Services &amp; Facilities. [online] Available at: https://www.iccwales.com/venue/services-facilities [Accessed 20 May 2025]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Welsh Government. (2025). £5 million investment in tourism projects will enhance visitor experience. [online] Available at: https://www.gov.wales/5-million-investment-tourism-projects-will-enhance-visitor-experience [Accessed 20 May 2025]</a:t>
            </a:r>
          </a:p>
          <a:p>
            <a:pPr algn="l">
              <a:lnSpc>
                <a:spcPts val="2100"/>
              </a:lnSpc>
            </a:pPr>
            <a:r>
              <a:rPr lang="en-US" sz="1500" spc="75">
                <a:solidFill>
                  <a:srgbClr val="545454"/>
                </a:solidFill>
                <a:latin typeface="Lora"/>
                <a:ea typeface="Lora"/>
                <a:cs typeface="Lora"/>
                <a:sym typeface="Lora"/>
              </a:rPr>
              <a:t>vFairs. (2025). Event Risk Management – 7 Safety Risks to Plan For. [online] Available at: https://www.vfairs.com/blog/event-risk-management/ [Accessed 20 May 2025]</a:t>
            </a:r>
          </a:p>
          <a:p>
            <a:pPr algn="l">
              <a:lnSpc>
                <a:spcPts val="2100"/>
              </a:lnSpc>
            </a:pPr>
            <a:endParaRPr lang="en-US" sz="1500" spc="75">
              <a:solidFill>
                <a:srgbClr val="545454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-1746132" y="6042010"/>
            <a:ext cx="8879528" cy="8879528"/>
          </a:xfrm>
          <a:custGeom>
            <a:avLst/>
            <a:gdLst/>
            <a:ahLst/>
            <a:cxnLst/>
            <a:rect l="l" t="t" r="r" b="b"/>
            <a:pathLst>
              <a:path w="8879528" h="8879528">
                <a:moveTo>
                  <a:pt x="0" y="0"/>
                </a:moveTo>
                <a:lnTo>
                  <a:pt x="8879528" y="0"/>
                </a:lnTo>
                <a:lnTo>
                  <a:pt x="8879528" y="8879528"/>
                </a:lnTo>
                <a:lnTo>
                  <a:pt x="0" y="88795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1255</Words>
  <Application>Microsoft Office PowerPoint</Application>
  <PresentationFormat>Custom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Cinzel Bold</vt:lpstr>
      <vt:lpstr>Lora</vt:lpstr>
      <vt:lpstr>Eyesome Script</vt:lpstr>
      <vt:lpstr>Lora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Croeso to Remember – Promoting Wales to the World” VISIT WALES – YEAR OF CROESO 2025</dc:title>
  <dc:creator>Admin</dc:creator>
  <cp:lastModifiedBy>Veronica Steluta Moise</cp:lastModifiedBy>
  <cp:revision>2</cp:revision>
  <dcterms:created xsi:type="dcterms:W3CDTF">2006-08-16T00:00:00Z</dcterms:created>
  <dcterms:modified xsi:type="dcterms:W3CDTF">2025-09-27T10:17:13Z</dcterms:modified>
  <dc:identifier>DAGoQdpgsb8</dc:identifier>
</cp:coreProperties>
</file>