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9" r:id="rId1"/>
  </p:sldMasterIdLst>
  <p:notesMasterIdLst>
    <p:notesMasterId r:id="rId9"/>
  </p:notesMasterIdLst>
  <p:sldIdLst>
    <p:sldId id="256" r:id="rId2"/>
    <p:sldId id="262" r:id="rId3"/>
    <p:sldId id="259" r:id="rId4"/>
    <p:sldId id="260" r:id="rId5"/>
    <p:sldId id="261"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70" d="100"/>
          <a:sy n="70" d="100"/>
        </p:scale>
        <p:origin x="50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4DF82-9619-4705-B0EE-0A8CFDF46ABF}" type="datetimeFigureOut">
              <a:rPr lang="en-US" smtClean="0"/>
              <a:t>8/4/2023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C81AF3-AADF-4DF8-B469-BE23C71FE6D7}" type="slidenum">
              <a:rPr lang="en-US" smtClean="0"/>
              <a:t>‹#›</a:t>
            </a:fld>
            <a:endParaRPr lang="en-US"/>
          </a:p>
        </p:txBody>
      </p:sp>
    </p:spTree>
    <p:extLst>
      <p:ext uri="{BB962C8B-B14F-4D97-AF65-F5344CB8AC3E}">
        <p14:creationId xmlns:p14="http://schemas.microsoft.com/office/powerpoint/2010/main" val="3568770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2440367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2774504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400625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195D17-5F49-4810-9CF9-A5260445F151}"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3052043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195D17-5F49-4810-9CF9-A5260445F151}" type="datetimeFigureOut">
              <a:rPr lang="en-US" smtClean="0"/>
              <a:t>8/4/2023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567292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195D17-5F49-4810-9CF9-A5260445F151}" type="datetimeFigureOut">
              <a:rPr lang="en-US" smtClean="0"/>
              <a:t>8/4/2023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695602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195D17-5F49-4810-9CF9-A5260445F151}" type="datetimeFigureOut">
              <a:rPr lang="en-US" smtClean="0"/>
              <a:t>8/4/2023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3855015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195D17-5F49-4810-9CF9-A5260445F151}"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3521492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195D17-5F49-4810-9CF9-A5260445F151}"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545417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195D17-5F49-4810-9CF9-A5260445F151}" type="datetimeFigureOut">
              <a:rPr lang="en-US" smtClean="0"/>
              <a:t>8/4/2023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1001320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1233267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2274488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657313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2813390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34890314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11040547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195D17-5F49-4810-9CF9-A5260445F151}" type="datetimeFigureOut">
              <a:rPr lang="en-US" smtClean="0"/>
              <a:t>8/4/2023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094D17-3E58-40E2-853D-5E12D4E94D08}" type="slidenum">
              <a:rPr lang="en-US" smtClean="0"/>
              <a:t>‹#›</a:t>
            </a:fld>
            <a:endParaRPr lang="en-US"/>
          </a:p>
        </p:txBody>
      </p:sp>
    </p:spTree>
    <p:extLst>
      <p:ext uri="{BB962C8B-B14F-4D97-AF65-F5344CB8AC3E}">
        <p14:creationId xmlns:p14="http://schemas.microsoft.com/office/powerpoint/2010/main" val="742673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6195D17-5F49-4810-9CF9-A5260445F151}" type="datetimeFigureOut">
              <a:rPr lang="en-US" smtClean="0"/>
              <a:t>8/4/2023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6094D17-3E58-40E2-853D-5E12D4E94D08}" type="slidenum">
              <a:rPr lang="en-US" smtClean="0"/>
              <a:t>‹#›</a:t>
            </a:fld>
            <a:endParaRPr lang="en-US"/>
          </a:p>
        </p:txBody>
      </p:sp>
    </p:spTree>
    <p:extLst>
      <p:ext uri="{BB962C8B-B14F-4D97-AF65-F5344CB8AC3E}">
        <p14:creationId xmlns:p14="http://schemas.microsoft.com/office/powerpoint/2010/main" val="2461062002"/>
      </p:ext>
    </p:extLst>
  </p:cSld>
  <p:clrMap bg1="lt1" tx1="dk1" bg2="lt2" tx2="dk2" accent1="accent1" accent2="accent2" accent3="accent3" accent4="accent4" accent5="accent5" accent6="accent6" hlink="hlink" folHlink="folHlink"/>
  <p:sldLayoutIdLst>
    <p:sldLayoutId id="2147484650" r:id="rId1"/>
    <p:sldLayoutId id="2147484651" r:id="rId2"/>
    <p:sldLayoutId id="2147484652" r:id="rId3"/>
    <p:sldLayoutId id="2147484653" r:id="rId4"/>
    <p:sldLayoutId id="2147484654" r:id="rId5"/>
    <p:sldLayoutId id="2147484655" r:id="rId6"/>
    <p:sldLayoutId id="2147484656" r:id="rId7"/>
    <p:sldLayoutId id="2147484657" r:id="rId8"/>
    <p:sldLayoutId id="2147484658" r:id="rId9"/>
    <p:sldLayoutId id="2147484659" r:id="rId10"/>
    <p:sldLayoutId id="2147484660" r:id="rId11"/>
    <p:sldLayoutId id="2147484661" r:id="rId12"/>
    <p:sldLayoutId id="2147484662" r:id="rId13"/>
    <p:sldLayoutId id="2147484663" r:id="rId14"/>
    <p:sldLayoutId id="2147484664" r:id="rId15"/>
    <p:sldLayoutId id="2147484665" r:id="rId16"/>
    <p:sldLayoutId id="2147484666"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11/jan.14011" TargetMode="External"/><Relationship Id="rId2" Type="http://schemas.openxmlformats.org/officeDocument/2006/relationships/hyperlink" Target="https://doi.org/10.1007/978-3-030-2999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6A7EB-3FB7-596B-1AD0-03F84623B36C}"/>
              </a:ext>
            </a:extLst>
          </p:cNvPr>
          <p:cNvSpPr>
            <a:spLocks noGrp="1"/>
          </p:cNvSpPr>
          <p:nvPr>
            <p:ph type="ctrTitle"/>
          </p:nvPr>
        </p:nvSpPr>
        <p:spPr>
          <a:xfrm>
            <a:off x="1524000" y="643468"/>
            <a:ext cx="9144000" cy="3618898"/>
          </a:xfrm>
        </p:spPr>
        <p:txBody>
          <a:bodyPr anchor="b">
            <a:normAutofit/>
          </a:bodyPr>
          <a:lstStyle/>
          <a:p>
            <a:pPr algn="ctr">
              <a:lnSpc>
                <a:spcPct val="90000"/>
              </a:lnSpc>
            </a:pPr>
            <a:r>
              <a:rPr lang="en-US" sz="1800">
                <a:effectLst/>
                <a:latin typeface="Calibri" panose="020F0502020204030204" pitchFamily="34" charset="0"/>
                <a:ea typeface="Calibri" panose="020F0502020204030204" pitchFamily="34" charset="0"/>
                <a:cs typeface="Times New Roman" panose="02020603050405020304" pitchFamily="18" charset="0"/>
              </a:rPr>
              <a:t>Student name: Vicelma Eduardo</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Student number: 2122390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Module: Introduction to Public Health</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Module code : LCHS4004</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Lecturer: Gillian Weaver</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 </a:t>
            </a:r>
            <a:br>
              <a:rPr lang="en-US" sz="1800">
                <a:effectLst/>
                <a:latin typeface="Calibri" panose="020F0502020204030204" pitchFamily="34" charset="0"/>
                <a:ea typeface="Calibri" panose="020F0502020204030204" pitchFamily="34" charset="0"/>
                <a:cs typeface="Times New Roman" panose="02020603050405020304" pitchFamily="18" charset="0"/>
              </a:rPr>
            </a:br>
            <a:r>
              <a:rPr lang="en-US" sz="1800">
                <a:effectLst/>
                <a:latin typeface="Calibri" panose="020F0502020204030204" pitchFamily="34" charset="0"/>
                <a:ea typeface="Calibri" panose="020F0502020204030204" pitchFamily="34" charset="0"/>
                <a:cs typeface="Times New Roman" panose="02020603050405020304" pitchFamily="18" charset="0"/>
              </a:rPr>
              <a:t>Assignment Title: Assessment Component 2A - Group discussion</a:t>
            </a:r>
            <a:br>
              <a:rPr lang="en-US" sz="1800">
                <a:effectLst/>
                <a:latin typeface="Calibri" panose="020F0502020204030204" pitchFamily="34" charset="0"/>
                <a:ea typeface="Calibri" panose="020F0502020204030204" pitchFamily="34" charset="0"/>
                <a:cs typeface="Times New Roman" panose="02020603050405020304" pitchFamily="18" charset="0"/>
              </a:rPr>
            </a:br>
            <a:endParaRPr lang="en-US" sz="1800"/>
          </a:p>
        </p:txBody>
      </p:sp>
    </p:spTree>
    <p:extLst>
      <p:ext uri="{BB962C8B-B14F-4D97-AF65-F5344CB8AC3E}">
        <p14:creationId xmlns:p14="http://schemas.microsoft.com/office/powerpoint/2010/main" val="59343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AEAF0-CAA8-D792-A283-CB4A927700EA}"/>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FA95ED97-89DD-02A0-D331-3E4335CEE858}"/>
              </a:ext>
            </a:extLst>
          </p:cNvPr>
          <p:cNvSpPr>
            <a:spLocks noGrp="1"/>
          </p:cNvSpPr>
          <p:nvPr>
            <p:ph idx="1"/>
          </p:nvPr>
        </p:nvSpPr>
        <p:spPr>
          <a:xfrm>
            <a:off x="1771650" y="1400175"/>
            <a:ext cx="9731373" cy="4133849"/>
          </a:xfrm>
        </p:spPr>
        <p:txBody>
          <a:bodyPr/>
          <a:lstStyle/>
          <a:p>
            <a:pPr marL="0" indent="0">
              <a:buNone/>
            </a:pPr>
            <a:r>
              <a:rPr lang="en-US" dirty="0"/>
              <a:t>Care homes, which provide services for people needing help with everyday activities such as healthcare support and caretaking, are also known as "long term care facilities" or nursing homes. These centers offer older people and those with physical or mental health issues access to social interactions and specialized care services. To improve the quality of life, to maintain independence and to ensure a safe and supportive environment for people in care homes.</a:t>
            </a:r>
            <a:r>
              <a:rPr lang="en-GB" dirty="0"/>
              <a:t> </a:t>
            </a:r>
            <a:endParaRPr lang="en-US" dirty="0"/>
          </a:p>
        </p:txBody>
      </p:sp>
    </p:spTree>
    <p:extLst>
      <p:ext uri="{BB962C8B-B14F-4D97-AF65-F5344CB8AC3E}">
        <p14:creationId xmlns:p14="http://schemas.microsoft.com/office/powerpoint/2010/main" val="3392546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9B152-8C2C-872F-3EC6-DBCD66B7F149}"/>
              </a:ext>
            </a:extLst>
          </p:cNvPr>
          <p:cNvSpPr>
            <a:spLocks noGrp="1"/>
          </p:cNvSpPr>
          <p:nvPr>
            <p:ph type="title"/>
          </p:nvPr>
        </p:nvSpPr>
        <p:spPr>
          <a:xfrm>
            <a:off x="1782258" y="385498"/>
            <a:ext cx="10018713" cy="976046"/>
          </a:xfrm>
        </p:spPr>
        <p:txBody>
          <a:bodyPr/>
          <a:lstStyle/>
          <a:p>
            <a:br>
              <a:rPr lang="en-US" sz="1800" dirty="0">
                <a:effectLst/>
                <a:latin typeface="Calibri" panose="020F0502020204030204" pitchFamily="34" charset="0"/>
                <a:ea typeface="Calibri" panose="020F0502020204030204" pitchFamily="34" charset="0"/>
              </a:rPr>
            </a:br>
            <a:r>
              <a:rPr lang="en-US" dirty="0">
                <a:effectLst/>
                <a:latin typeface="Calibri" panose="020F0502020204030204" pitchFamily="34" charset="0"/>
                <a:ea typeface="Calibri" panose="020F0502020204030204" pitchFamily="34" charset="0"/>
              </a:rPr>
              <a:t> Staffing and Workforce Challenges</a:t>
            </a:r>
            <a:endParaRPr lang="en-US" dirty="0"/>
          </a:p>
        </p:txBody>
      </p:sp>
      <p:sp>
        <p:nvSpPr>
          <p:cNvPr id="4" name="Title 1">
            <a:extLst>
              <a:ext uri="{FF2B5EF4-FFF2-40B4-BE49-F238E27FC236}">
                <a16:creationId xmlns:a16="http://schemas.microsoft.com/office/drawing/2014/main" id="{9526B6A1-C657-9671-7736-93DC14CBCD55}"/>
              </a:ext>
            </a:extLst>
          </p:cNvPr>
          <p:cNvSpPr txBox="1">
            <a:spLocks/>
          </p:cNvSpPr>
          <p:nvPr/>
        </p:nvSpPr>
        <p:spPr>
          <a:xfrm>
            <a:off x="1782258" y="4220108"/>
            <a:ext cx="10018713" cy="2637892"/>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sz="1800" dirty="0">
              <a:latin typeface="+mn-lt"/>
            </a:endParaRPr>
          </a:p>
          <a:p>
            <a:r>
              <a:rPr lang="en-US" sz="2400" dirty="0">
                <a:latin typeface="+mn-lt"/>
              </a:rPr>
              <a:t>Promoting the autonomy, dignity, and wellbeing of residents of care homes requires person-centered care. However, implementing person-centered care can be difficult due to issues like time restraints, resource limitations, and the need to strike a balance between personal preferences and pragmatic factors.</a:t>
            </a:r>
          </a:p>
          <a:p>
            <a:endParaRPr lang="en-US" sz="4000" dirty="0">
              <a:effectLst/>
              <a:latin typeface="Calibri" panose="020F0502020204030204" pitchFamily="34" charset="0"/>
              <a:ea typeface="Calibri" panose="020F0502020204030204" pitchFamily="34" charset="0"/>
            </a:endParaRPr>
          </a:p>
          <a:p>
            <a:endParaRPr lang="en-US" dirty="0"/>
          </a:p>
        </p:txBody>
      </p:sp>
      <p:sp>
        <p:nvSpPr>
          <p:cNvPr id="5" name="Title 1">
            <a:extLst>
              <a:ext uri="{FF2B5EF4-FFF2-40B4-BE49-F238E27FC236}">
                <a16:creationId xmlns:a16="http://schemas.microsoft.com/office/drawing/2014/main" id="{2E7AC6DE-0F99-C998-353C-BBF246B92426}"/>
              </a:ext>
            </a:extLst>
          </p:cNvPr>
          <p:cNvSpPr txBox="1">
            <a:spLocks/>
          </p:cNvSpPr>
          <p:nvPr/>
        </p:nvSpPr>
        <p:spPr>
          <a:xfrm>
            <a:off x="1450276" y="3129980"/>
            <a:ext cx="10018713" cy="976046"/>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br>
              <a:rPr lang="en-US" sz="1800" dirty="0">
                <a:latin typeface="Calibri" panose="020F0502020204030204" pitchFamily="34" charset="0"/>
                <a:ea typeface="Calibri" panose="020F0502020204030204" pitchFamily="34" charset="0"/>
              </a:rPr>
            </a:br>
            <a:r>
              <a:rPr lang="en-US" dirty="0">
                <a:latin typeface="Calibri" panose="020F0502020204030204" pitchFamily="34" charset="0"/>
                <a:ea typeface="Calibri" panose="020F0502020204030204" pitchFamily="34" charset="0"/>
              </a:rPr>
              <a:t> </a:t>
            </a:r>
            <a:r>
              <a:rPr lang="en-US" sz="4000" dirty="0">
                <a:effectLst/>
                <a:latin typeface="Calibri" panose="020F0502020204030204" pitchFamily="34" charset="0"/>
                <a:ea typeface="Calibri" panose="020F0502020204030204" pitchFamily="34" charset="0"/>
              </a:rPr>
              <a:t>Person-Centered Care</a:t>
            </a:r>
          </a:p>
        </p:txBody>
      </p:sp>
      <p:sp>
        <p:nvSpPr>
          <p:cNvPr id="22" name="Title 1">
            <a:extLst>
              <a:ext uri="{FF2B5EF4-FFF2-40B4-BE49-F238E27FC236}">
                <a16:creationId xmlns:a16="http://schemas.microsoft.com/office/drawing/2014/main" id="{EC9D7B22-7CFC-E4A2-4694-200880703A2F}"/>
              </a:ext>
            </a:extLst>
          </p:cNvPr>
          <p:cNvSpPr txBox="1">
            <a:spLocks/>
          </p:cNvSpPr>
          <p:nvPr/>
        </p:nvSpPr>
        <p:spPr>
          <a:xfrm>
            <a:off x="1782258" y="1466101"/>
            <a:ext cx="10018713" cy="2263952"/>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lnSpc>
                <a:spcPct val="107000"/>
              </a:lnSpc>
              <a:spcAft>
                <a:spcPts val="800"/>
              </a:spcAft>
            </a:pPr>
            <a:br>
              <a:rPr lang="en-US" sz="2200" dirty="0">
                <a:latin typeface="+mn-lt"/>
                <a:ea typeface="Calibri" panose="020F0502020204030204" pitchFamily="34" charset="0"/>
              </a:rPr>
            </a:br>
            <a:r>
              <a:rPr lang="en-US" sz="2200" dirty="0">
                <a:effectLst/>
                <a:latin typeface="+mn-lt"/>
                <a:ea typeface="Calibri" panose="020F0502020204030204" pitchFamily="34" charset="0"/>
                <a:cs typeface="Times New Roman" panose="02020603050405020304" pitchFamily="18" charset="0"/>
              </a:rPr>
              <a:t>Finding and keeping a skilled and caring workforce is one of the biggest challenges in care home settings. The continuity and consistency of care given to residents can be affected by staff shortages and high turnover rates. Additionally, a lack of training and few opportunities for career advancement may compromise the standard of care.</a:t>
            </a:r>
            <a:endParaRPr lang="en-US" sz="2200" dirty="0">
              <a:effectLst/>
              <a:latin typeface="+mn-lt"/>
              <a:ea typeface="Calibri" panose="020F0502020204030204" pitchFamily="34" charset="0"/>
            </a:endParaRPr>
          </a:p>
          <a:p>
            <a:endParaRPr lang="en-US" dirty="0"/>
          </a:p>
        </p:txBody>
      </p:sp>
    </p:spTree>
    <p:extLst>
      <p:ext uri="{BB962C8B-B14F-4D97-AF65-F5344CB8AC3E}">
        <p14:creationId xmlns:p14="http://schemas.microsoft.com/office/powerpoint/2010/main" val="3735618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CF57D-1730-8806-3F9C-CE4768F99825}"/>
              </a:ext>
            </a:extLst>
          </p:cNvPr>
          <p:cNvSpPr>
            <a:spLocks noGrp="1"/>
          </p:cNvSpPr>
          <p:nvPr>
            <p:ph type="title"/>
          </p:nvPr>
        </p:nvSpPr>
        <p:spPr>
          <a:xfrm>
            <a:off x="1520002" y="607922"/>
            <a:ext cx="10831514" cy="1752599"/>
          </a:xfrm>
        </p:spPr>
        <p:txBody>
          <a:bodyPr>
            <a:normAutofit fontScale="90000"/>
          </a:bodyPr>
          <a:lstStyle/>
          <a:p>
            <a:r>
              <a:rPr lang="en-US" sz="4400" dirty="0"/>
              <a:t>Possibilities for Improving Care Home Procedures</a:t>
            </a:r>
            <a:br>
              <a:rPr lang="en-US" dirty="0"/>
            </a:br>
            <a:endParaRPr lang="en-US" dirty="0"/>
          </a:p>
        </p:txBody>
      </p:sp>
      <p:sp>
        <p:nvSpPr>
          <p:cNvPr id="3" name="Content Placeholder 2">
            <a:extLst>
              <a:ext uri="{FF2B5EF4-FFF2-40B4-BE49-F238E27FC236}">
                <a16:creationId xmlns:a16="http://schemas.microsoft.com/office/drawing/2014/main" id="{1A5D14FC-5313-C5A8-302E-A93CD4249BC4}"/>
              </a:ext>
            </a:extLst>
          </p:cNvPr>
          <p:cNvSpPr>
            <a:spLocks noGrp="1"/>
          </p:cNvSpPr>
          <p:nvPr>
            <p:ph idx="1"/>
          </p:nvPr>
        </p:nvSpPr>
        <p:spPr>
          <a:xfrm>
            <a:off x="2173286" y="1716853"/>
            <a:ext cx="10018713" cy="1667411"/>
          </a:xfrm>
        </p:spPr>
        <p:txBody>
          <a:bodyPr>
            <a:normAutofit/>
          </a:bodyPr>
          <a:lstStyle/>
          <a:p>
            <a:pPr marL="0" indent="0">
              <a:buNone/>
            </a:pPr>
            <a:r>
              <a:rPr lang="en-US" sz="2200" dirty="0">
                <a:latin typeface="Corbel (Body)"/>
              </a:rPr>
              <a:t>In care home settings, efficient interdisciplinary collaboration between healthcare professionals and social care providers is essential. By fostering communication and promoting the integration of the physical, psychological, and social facets of wellbeing, collaboration can ensure holistic care.</a:t>
            </a:r>
          </a:p>
        </p:txBody>
      </p:sp>
      <p:sp>
        <p:nvSpPr>
          <p:cNvPr id="8" name="Title 1">
            <a:extLst>
              <a:ext uri="{FF2B5EF4-FFF2-40B4-BE49-F238E27FC236}">
                <a16:creationId xmlns:a16="http://schemas.microsoft.com/office/drawing/2014/main" id="{25AABCA3-9E0E-E084-6D65-2BD24D48F282}"/>
              </a:ext>
            </a:extLst>
          </p:cNvPr>
          <p:cNvSpPr txBox="1">
            <a:spLocks/>
          </p:cNvSpPr>
          <p:nvPr/>
        </p:nvSpPr>
        <p:spPr>
          <a:xfrm>
            <a:off x="1926403" y="3481425"/>
            <a:ext cx="10018713" cy="1752599"/>
          </a:xfrm>
          <a:prstGeom prst="rect">
            <a:avLst/>
          </a:prstGeom>
          <a:effectLst/>
        </p:spPr>
        <p:txBody>
          <a:bodyPr vert="horz" lIns="91440" tIns="45720" rIns="91440" bIns="45720" rtlCol="0" anchor="ctr">
            <a:normAutofit fontScale="97500" lnSpcReduction="10000"/>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4000" dirty="0">
                <a:effectLst/>
                <a:latin typeface="Calibri" panose="020F0502020204030204" pitchFamily="34" charset="0"/>
                <a:ea typeface="Calibri" panose="020F0502020204030204" pitchFamily="34" charset="0"/>
              </a:rPr>
              <a:t>Technological Advancements</a:t>
            </a:r>
          </a:p>
          <a:p>
            <a:br>
              <a:rPr lang="en-US" dirty="0"/>
            </a:br>
            <a:endParaRPr lang="en-US" dirty="0"/>
          </a:p>
        </p:txBody>
      </p:sp>
      <p:sp>
        <p:nvSpPr>
          <p:cNvPr id="9" name="Content Placeholder 2">
            <a:extLst>
              <a:ext uri="{FF2B5EF4-FFF2-40B4-BE49-F238E27FC236}">
                <a16:creationId xmlns:a16="http://schemas.microsoft.com/office/drawing/2014/main" id="{A1C30753-8557-951A-7667-80F1FA2F563A}"/>
              </a:ext>
            </a:extLst>
          </p:cNvPr>
          <p:cNvSpPr txBox="1">
            <a:spLocks/>
          </p:cNvSpPr>
          <p:nvPr/>
        </p:nvSpPr>
        <p:spPr>
          <a:xfrm>
            <a:off x="1679519" y="4217969"/>
            <a:ext cx="10018713" cy="1667411"/>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buFont typeface="Arial"/>
              <a:buNone/>
            </a:pPr>
            <a:endParaRPr lang="en-US" dirty="0"/>
          </a:p>
        </p:txBody>
      </p:sp>
      <p:sp>
        <p:nvSpPr>
          <p:cNvPr id="10" name="Content Placeholder 2">
            <a:extLst>
              <a:ext uri="{FF2B5EF4-FFF2-40B4-BE49-F238E27FC236}">
                <a16:creationId xmlns:a16="http://schemas.microsoft.com/office/drawing/2014/main" id="{12035CA7-7A64-88B2-64D5-CC0C82CD40DA}"/>
              </a:ext>
            </a:extLst>
          </p:cNvPr>
          <p:cNvSpPr txBox="1">
            <a:spLocks/>
          </p:cNvSpPr>
          <p:nvPr/>
        </p:nvSpPr>
        <p:spPr>
          <a:xfrm>
            <a:off x="2173287" y="4497479"/>
            <a:ext cx="10018713" cy="1667411"/>
          </a:xfrm>
          <a:prstGeom prst="rect">
            <a:avLst/>
          </a:prstGeom>
        </p:spPr>
        <p:txBody>
          <a:bodyPr vert="horz" lIns="91440" tIns="45720" rIns="91440" bIns="45720" rtlCol="0" anchor="ctr">
            <a:no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nSpc>
                <a:spcPct val="107000"/>
              </a:lnSpc>
              <a:spcAft>
                <a:spcPts val="800"/>
              </a:spcAft>
              <a:buNone/>
            </a:pPr>
            <a:r>
              <a:rPr lang="en-US" sz="2200" dirty="0">
                <a:effectLst/>
                <a:ea typeface="Calibri" panose="020F0502020204030204" pitchFamily="34" charset="0"/>
                <a:cs typeface="Times New Roman" panose="02020603050405020304" pitchFamily="18" charset="0"/>
              </a:rPr>
              <a:t>Technological developments: There are many opportunities to enhance care home procedures thanks to developments in healthcare technology. Care coordination, medication management, and ongoing communication between caregivers and resident families can all be improved with the help of telehealth monitoring and assistive devices.</a:t>
            </a:r>
          </a:p>
        </p:txBody>
      </p:sp>
    </p:spTree>
    <p:extLst>
      <p:ext uri="{BB962C8B-B14F-4D97-AF65-F5344CB8AC3E}">
        <p14:creationId xmlns:p14="http://schemas.microsoft.com/office/powerpoint/2010/main" val="733396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574C1-FE37-71EC-E7FF-55C1A870D2A9}"/>
              </a:ext>
            </a:extLst>
          </p:cNvPr>
          <p:cNvSpPr>
            <a:spLocks noGrp="1"/>
          </p:cNvSpPr>
          <p:nvPr>
            <p:ph type="title"/>
          </p:nvPr>
        </p:nvSpPr>
        <p:spPr>
          <a:xfrm>
            <a:off x="1931985" y="1543050"/>
            <a:ext cx="10018713" cy="1752599"/>
          </a:xfrm>
        </p:spPr>
        <p:txBody>
          <a:bodyPr>
            <a:normAutofit/>
          </a:bodyPr>
          <a:lstStyle/>
          <a:p>
            <a:r>
              <a:rPr lang="en-US" dirty="0">
                <a:effectLst/>
                <a:latin typeface="+mn-lt"/>
                <a:ea typeface="Calibri" panose="020F0502020204030204" pitchFamily="34" charset="0"/>
              </a:rPr>
              <a:t>Promoting Well-being and Socialisation</a:t>
            </a:r>
            <a:br>
              <a:rPr lang="en-US" sz="1800" dirty="0">
                <a:effectLst/>
                <a:latin typeface="Calibri" panose="020F0502020204030204" pitchFamily="34" charset="0"/>
                <a:ea typeface="Calibri" panose="020F0502020204030204" pitchFamily="34" charset="0"/>
              </a:rPr>
            </a:br>
            <a:endParaRPr lang="en-US" dirty="0"/>
          </a:p>
        </p:txBody>
      </p:sp>
      <p:sp>
        <p:nvSpPr>
          <p:cNvPr id="3" name="Content Placeholder 2">
            <a:extLst>
              <a:ext uri="{FF2B5EF4-FFF2-40B4-BE49-F238E27FC236}">
                <a16:creationId xmlns:a16="http://schemas.microsoft.com/office/drawing/2014/main" id="{00BAF574-7B18-FE2E-8A8B-0CF305201575}"/>
              </a:ext>
            </a:extLst>
          </p:cNvPr>
          <p:cNvSpPr>
            <a:spLocks noGrp="1"/>
          </p:cNvSpPr>
          <p:nvPr>
            <p:ph idx="1"/>
          </p:nvPr>
        </p:nvSpPr>
        <p:spPr>
          <a:xfrm>
            <a:off x="2036760" y="2819399"/>
            <a:ext cx="10018713" cy="3124201"/>
          </a:xfrm>
        </p:spPr>
        <p:txBody>
          <a:bodyPr>
            <a:normAutofit/>
          </a:bodyPr>
          <a:lstStyle/>
          <a:p>
            <a:pPr marL="0" indent="0">
              <a:buNone/>
            </a:pPr>
            <a:r>
              <a:rPr lang="en-US" sz="2200" dirty="0"/>
              <a:t>Providing chances for interaction and meaningful engagement can have a significant effect on people mental, emotional, and physical health. Exercise regimens, leisure pursuits, and intergenerational programs can all help to promote social bonds. Reducing isolation and raising general standards of living.</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492528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6F922-2644-818D-D9A1-3A8BFE4514F9}"/>
              </a:ext>
            </a:extLst>
          </p:cNvPr>
          <p:cNvSpPr>
            <a:spLocks noGrp="1"/>
          </p:cNvSpPr>
          <p:nvPr>
            <p:ph type="title"/>
          </p:nvPr>
        </p:nvSpPr>
        <p:spPr>
          <a:xfrm>
            <a:off x="1512886" y="962025"/>
            <a:ext cx="10018713" cy="1752599"/>
          </a:xfrm>
        </p:spPr>
        <p:txBody>
          <a:bodyPr>
            <a:normAutofit/>
          </a:bodyPr>
          <a:lstStyle/>
          <a:p>
            <a:r>
              <a:rPr lang="en-US" dirty="0">
                <a:solidFill>
                  <a:prstClr val="black"/>
                </a:solidFill>
                <a:latin typeface="Calibri" panose="020F0502020204030204"/>
                <a:ea typeface="+mn-ea"/>
                <a:cs typeface="+mn-cs"/>
              </a:rPr>
              <a:t>Conclusion </a:t>
            </a:r>
            <a:br>
              <a:rPr lang="en-US" dirty="0">
                <a:solidFill>
                  <a:prstClr val="black"/>
                </a:solidFill>
                <a:latin typeface="Calibri" panose="020F0502020204030204"/>
                <a:ea typeface="+mn-ea"/>
                <a:cs typeface="+mn-cs"/>
              </a:rPr>
            </a:br>
            <a:endParaRPr lang="en-US" dirty="0"/>
          </a:p>
        </p:txBody>
      </p:sp>
      <p:sp>
        <p:nvSpPr>
          <p:cNvPr id="5" name="Content Placeholder 2">
            <a:extLst>
              <a:ext uri="{FF2B5EF4-FFF2-40B4-BE49-F238E27FC236}">
                <a16:creationId xmlns:a16="http://schemas.microsoft.com/office/drawing/2014/main" id="{3E28A51A-F50E-70D2-831D-344D07E126DE}"/>
              </a:ext>
            </a:extLst>
          </p:cNvPr>
          <p:cNvSpPr txBox="1">
            <a:spLocks/>
          </p:cNvSpPr>
          <p:nvPr/>
        </p:nvSpPr>
        <p:spPr>
          <a:xfrm>
            <a:off x="2173287" y="4497479"/>
            <a:ext cx="10018713" cy="1667411"/>
          </a:xfrm>
          <a:prstGeom prst="rect">
            <a:avLst/>
          </a:prstGeom>
        </p:spPr>
        <p:txBody>
          <a:bodyPr vert="horz" lIns="91440" tIns="45720" rIns="91440" bIns="45720" rtlCol="0" anchor="ctr">
            <a:no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nSpc>
                <a:spcPct val="107000"/>
              </a:lnSpc>
              <a:spcAft>
                <a:spcPts val="800"/>
              </a:spcAft>
              <a:buNone/>
            </a:pPr>
            <a:endParaRPr lang="en-US" sz="2200" dirty="0">
              <a:effectLst/>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D2222C30-CFB3-C352-24BC-5717E28CCB66}"/>
              </a:ext>
            </a:extLst>
          </p:cNvPr>
          <p:cNvSpPr txBox="1"/>
          <p:nvPr/>
        </p:nvSpPr>
        <p:spPr>
          <a:xfrm>
            <a:off x="2173287" y="1980673"/>
            <a:ext cx="9556751" cy="2974532"/>
          </a:xfrm>
          <a:prstGeom prst="rect">
            <a:avLst/>
          </a:prstGeom>
          <a:noFill/>
        </p:spPr>
        <p:txBody>
          <a:bodyPr wrap="square">
            <a:spAutoFit/>
          </a:bodyPr>
          <a:lstStyle/>
          <a:p>
            <a:pPr>
              <a:lnSpc>
                <a:spcPct val="107000"/>
              </a:lnSpc>
              <a:spcAft>
                <a:spcPts val="800"/>
              </a:spcAft>
            </a:pPr>
            <a:r>
              <a:rPr lang="en-US" sz="2200" dirty="0">
                <a:effectLst/>
                <a:ea typeface="Calibri" panose="020F0502020204030204" pitchFamily="34" charset="0"/>
                <a:cs typeface="Times New Roman" panose="02020603050405020304" pitchFamily="18" charset="0"/>
              </a:rPr>
              <a:t>In order to give vulnerable people all-encompassing, person-centered care, care homes and other health and social care settings are essential. It is necessary to make a commitment to improving workforce development and training, encouraging interdisciplinary collaboration, utilizing technological breakthroughs, and giving residents well-being and sociability a high priority in order to address the issues in these settings. By taking advantage of these chances, care facilities can provide better care, enhancing the general health and wellbeing of those who require long-term care.</a:t>
            </a:r>
          </a:p>
        </p:txBody>
      </p:sp>
    </p:spTree>
    <p:extLst>
      <p:ext uri="{BB962C8B-B14F-4D97-AF65-F5344CB8AC3E}">
        <p14:creationId xmlns:p14="http://schemas.microsoft.com/office/powerpoint/2010/main" val="3293596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13AE3-2280-1A05-5C64-7EE7258D1063}"/>
              </a:ext>
            </a:extLst>
          </p:cNvPr>
          <p:cNvSpPr>
            <a:spLocks noGrp="1"/>
          </p:cNvSpPr>
          <p:nvPr>
            <p:ph type="title"/>
          </p:nvPr>
        </p:nvSpPr>
        <p:spPr>
          <a:xfrm>
            <a:off x="1420302" y="415036"/>
            <a:ext cx="10018713" cy="1752599"/>
          </a:xfrm>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D63D0EDE-02F3-2130-0FD9-04B4BFD9EED9}"/>
              </a:ext>
            </a:extLst>
          </p:cNvPr>
          <p:cNvSpPr>
            <a:spLocks noGrp="1"/>
          </p:cNvSpPr>
          <p:nvPr>
            <p:ph idx="1"/>
          </p:nvPr>
        </p:nvSpPr>
        <p:spPr>
          <a:xfrm>
            <a:off x="1767775" y="1664207"/>
            <a:ext cx="10018713" cy="3227833"/>
          </a:xfrm>
        </p:spPr>
        <p:txBody>
          <a:bodyPr>
            <a:noAutofit/>
          </a:bodyPr>
          <a:lstStyle/>
          <a:p>
            <a:pPr marL="0" indent="0">
              <a:buNone/>
            </a:pPr>
            <a:r>
              <a:rPr lang="en-US" sz="1400" dirty="0">
                <a:effectLst/>
                <a:ea typeface="Calibri" panose="020F0502020204030204" pitchFamily="34" charset="0"/>
                <a:cs typeface="Times New Roman" panose="02020603050405020304" pitchFamily="18" charset="0"/>
              </a:rPr>
              <a:t> </a:t>
            </a:r>
          </a:p>
          <a:p>
            <a:pPr marL="0" indent="0">
              <a:buNone/>
            </a:pPr>
            <a:r>
              <a:rPr lang="en-US" sz="1400" dirty="0" err="1">
                <a:effectLst/>
                <a:ea typeface="Calibri" panose="020F0502020204030204" pitchFamily="34" charset="0"/>
                <a:cs typeface="Times New Roman" panose="02020603050405020304" pitchFamily="18" charset="0"/>
              </a:rPr>
              <a:t>Boggatz</a:t>
            </a:r>
            <a:r>
              <a:rPr lang="en-US" sz="1400" dirty="0">
                <a:effectLst/>
                <a:ea typeface="Calibri" panose="020F0502020204030204" pitchFamily="34" charset="0"/>
                <a:cs typeface="Times New Roman" panose="02020603050405020304" pitchFamily="18" charset="0"/>
              </a:rPr>
              <a:t>, T. (2020) Quality of Life and Person-Centered Care for Older People. 1st ed. 2020. Cham: Springer International Publishing. Available at: </a:t>
            </a:r>
            <a:r>
              <a:rPr lang="en-US" sz="1400" u="sng" dirty="0">
                <a:solidFill>
                  <a:srgbClr val="0563C1"/>
                </a:solidFill>
                <a:effectLst/>
                <a:ea typeface="Calibri" panose="020F0502020204030204" pitchFamily="34" charset="0"/>
                <a:cs typeface="Times New Roman" panose="02020603050405020304" pitchFamily="18" charset="0"/>
                <a:hlinkClick r:id="rId2"/>
              </a:rPr>
              <a:t>https://doi.org/10.1007/978-3-030-29990-3</a:t>
            </a:r>
            <a:r>
              <a:rPr lang="en-US" sz="1400" dirty="0">
                <a:effectLst/>
                <a:ea typeface="Calibri" panose="020F0502020204030204" pitchFamily="34" charset="0"/>
                <a:cs typeface="Times New Roman" panose="02020603050405020304" pitchFamily="18" charset="0"/>
              </a:rPr>
              <a:t>.</a:t>
            </a:r>
          </a:p>
          <a:p>
            <a:pPr marL="0" indent="0">
              <a:buNone/>
            </a:pPr>
            <a:r>
              <a:rPr lang="en-US" sz="1400" dirty="0">
                <a:effectLst/>
                <a:ea typeface="Calibri" panose="020F0502020204030204" pitchFamily="34" charset="0"/>
                <a:cs typeface="Times New Roman" panose="02020603050405020304" pitchFamily="18" charset="0"/>
              </a:rPr>
              <a:t>Glenda Cook, Anne </a:t>
            </a:r>
            <a:r>
              <a:rPr lang="en-US" sz="1400" dirty="0" err="1">
                <a:effectLst/>
                <a:ea typeface="Calibri" panose="020F0502020204030204" pitchFamily="34" charset="0"/>
                <a:cs typeface="Times New Roman" panose="02020603050405020304" pitchFamily="18" charset="0"/>
              </a:rPr>
              <a:t>McNall</a:t>
            </a:r>
            <a:r>
              <a:rPr lang="en-US" sz="1400" dirty="0">
                <a:effectLst/>
                <a:ea typeface="Calibri" panose="020F0502020204030204" pitchFamily="34" charset="0"/>
                <a:cs typeface="Times New Roman" panose="02020603050405020304" pitchFamily="18" charset="0"/>
              </a:rPr>
              <a:t>, Juliana Thompson, Philip Hodgson, Lynne Shaw, Daniel Cowie. Integrated working for enhanced health care in English nursing homes Journal of Nursing Scholarship 49 (1), 15-23, 2017</a:t>
            </a:r>
          </a:p>
          <a:p>
            <a:pPr marL="0" indent="0">
              <a:buNone/>
            </a:pPr>
            <a:r>
              <a:rPr lang="en-US" sz="1400" dirty="0" err="1">
                <a:effectLst/>
                <a:ea typeface="Calibri" panose="020F0502020204030204" pitchFamily="34" charset="0"/>
                <a:cs typeface="Times New Roman" panose="02020603050405020304" pitchFamily="18" charset="0"/>
              </a:rPr>
              <a:t>Lood</a:t>
            </a:r>
            <a:r>
              <a:rPr lang="en-US" sz="1400" dirty="0">
                <a:effectLst/>
                <a:ea typeface="Calibri" panose="020F0502020204030204" pitchFamily="34" charset="0"/>
                <a:cs typeface="Times New Roman" panose="02020603050405020304" pitchFamily="18" charset="0"/>
              </a:rPr>
              <a:t>, Q. et al. (2019) ‘Associations between person‐</a:t>
            </a:r>
            <a:r>
              <a:rPr lang="en-US" sz="1400" dirty="0" err="1">
                <a:effectLst/>
                <a:ea typeface="Calibri" panose="020F0502020204030204" pitchFamily="34" charset="0"/>
                <a:cs typeface="Times New Roman" panose="02020603050405020304" pitchFamily="18" charset="0"/>
              </a:rPr>
              <a:t>centred</a:t>
            </a:r>
            <a:r>
              <a:rPr lang="en-US" sz="1400" dirty="0">
                <a:effectLst/>
                <a:ea typeface="Calibri" panose="020F0502020204030204" pitchFamily="34" charset="0"/>
                <a:cs typeface="Times New Roman" panose="02020603050405020304" pitchFamily="18" charset="0"/>
              </a:rPr>
              <a:t> climate and perceived quality of care in nursing homes: A cross‐sectional study of relatives’ experiences’, Journal of advanced nursing, 75(11), pp. 2526–2534. Available at: </a:t>
            </a:r>
            <a:r>
              <a:rPr lang="en-US" sz="1400" u="sng" dirty="0">
                <a:solidFill>
                  <a:srgbClr val="0563C1"/>
                </a:solidFill>
                <a:effectLst/>
                <a:ea typeface="Calibri" panose="020F0502020204030204" pitchFamily="34" charset="0"/>
                <a:cs typeface="Times New Roman" panose="02020603050405020304" pitchFamily="18" charset="0"/>
                <a:hlinkClick r:id="rId3"/>
              </a:rPr>
              <a:t>https://doi.org/10.1111/jan.14011</a:t>
            </a:r>
            <a:r>
              <a:rPr lang="en-US" sz="1400" dirty="0">
                <a:effectLst/>
                <a:ea typeface="Calibri" panose="020F0502020204030204" pitchFamily="34" charset="0"/>
                <a:cs typeface="Times New Roman" panose="02020603050405020304" pitchFamily="18" charset="0"/>
              </a:rPr>
              <a:t>.</a:t>
            </a:r>
          </a:p>
          <a:p>
            <a:pPr marL="0" indent="0">
              <a:buNone/>
            </a:pPr>
            <a:r>
              <a:rPr lang="en-US" sz="1400" dirty="0">
                <a:effectLst/>
                <a:ea typeface="Calibri" panose="020F0502020204030204" pitchFamily="34" charset="0"/>
                <a:cs typeface="Times New Roman" panose="02020603050405020304" pitchFamily="18" charset="0"/>
              </a:rPr>
              <a:t>Lindsay </a:t>
            </a:r>
            <a:r>
              <a:rPr lang="en-US" sz="1400" dirty="0" err="1">
                <a:effectLst/>
                <a:ea typeface="Calibri" panose="020F0502020204030204" pitchFamily="34" charset="0"/>
                <a:cs typeface="Times New Roman" panose="02020603050405020304" pitchFamily="18" charset="0"/>
              </a:rPr>
              <a:t>Turpie</a:t>
            </a:r>
            <a:r>
              <a:rPr lang="en-US" sz="1400" dirty="0">
                <a:effectLst/>
                <a:ea typeface="Calibri" panose="020F0502020204030204" pitchFamily="34" charset="0"/>
                <a:cs typeface="Times New Roman" panose="02020603050405020304" pitchFamily="18" charset="0"/>
              </a:rPr>
              <a:t>, Sandy Whitelaw, Christopher Topping. Physical activity promotion in care homes Working with Older People 21 (4), 206-214, 2017</a:t>
            </a:r>
          </a:p>
          <a:p>
            <a:pPr marL="0" indent="0">
              <a:buNone/>
            </a:pPr>
            <a:r>
              <a:rPr lang="en-US" sz="1400" dirty="0">
                <a:effectLst/>
                <a:ea typeface="Calibri" panose="020F0502020204030204" pitchFamily="34" charset="0"/>
                <a:cs typeface="Times New Roman" panose="02020603050405020304" pitchFamily="18" charset="0"/>
              </a:rPr>
              <a:t>Rouse, S. and </a:t>
            </a:r>
            <a:r>
              <a:rPr lang="en-US" sz="1400" dirty="0" err="1">
                <a:effectLst/>
                <a:ea typeface="Calibri" panose="020F0502020204030204" pitchFamily="34" charset="0"/>
                <a:cs typeface="Times New Roman" panose="02020603050405020304" pitchFamily="18" charset="0"/>
              </a:rPr>
              <a:t>Heubl</a:t>
            </a:r>
            <a:r>
              <a:rPr lang="en-US" sz="1400" dirty="0">
                <a:effectLst/>
                <a:ea typeface="Calibri" panose="020F0502020204030204" pitchFamily="34" charset="0"/>
                <a:cs typeface="Times New Roman" panose="02020603050405020304" pitchFamily="18" charset="0"/>
              </a:rPr>
              <a:t>, M. (2012) Home Sweet Home : managing your clients household. Place of publication not identified: National Educational Video, Inc. </a:t>
            </a:r>
          </a:p>
          <a:p>
            <a:pPr marL="0" indent="0">
              <a:buNone/>
            </a:pPr>
            <a:r>
              <a:rPr lang="en-US" sz="1400" dirty="0">
                <a:effectLst/>
                <a:ea typeface="Calibri" panose="020F0502020204030204" pitchFamily="34" charset="0"/>
                <a:cs typeface="Times New Roman" panose="02020603050405020304" pitchFamily="18" charset="0"/>
              </a:rPr>
              <a:t>Sue Hall, Rachael H Dodd, Irene J Higginson. Maintaining dignity for residents of care homes: a qualitative study of the views of care home staff, community nurses, residents and their families Geriatric Nursing 35 (1), 55-60, 2014</a:t>
            </a:r>
          </a:p>
        </p:txBody>
      </p:sp>
    </p:spTree>
    <p:extLst>
      <p:ext uri="{BB962C8B-B14F-4D97-AF65-F5344CB8AC3E}">
        <p14:creationId xmlns:p14="http://schemas.microsoft.com/office/powerpoint/2010/main" val="8648630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302</TotalTime>
  <Words>740</Words>
  <Application>Microsoft Office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Corbel</vt:lpstr>
      <vt:lpstr>Corbel (Body)</vt:lpstr>
      <vt:lpstr>Parallax</vt:lpstr>
      <vt:lpstr>Student name: Vicelma Eduardo   Student number: 2122390    Module: Introduction to Public Health   Module code : LCHS4004   Lecturer: Gillian Weaver   Assignment Title: Assessment Component 2A - Group discussion </vt:lpstr>
      <vt:lpstr>Introduction </vt:lpstr>
      <vt:lpstr>  Staffing and Workforce Challenges</vt:lpstr>
      <vt:lpstr>Possibilities for Improving Care Home Procedures </vt:lpstr>
      <vt:lpstr>Promoting Well-being and Socialisation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Vicelma Eduardo   Student number: 2122390    Module: Introduction to Public Health   Module code : LCHS4004   Lecturer: Gillian Weaver   Assignment Title: Assessment Component 2A - Group discussion</dc:title>
  <dc:creator>Kolacz, Michal</dc:creator>
  <cp:lastModifiedBy>Kolacz, Michal</cp:lastModifiedBy>
  <cp:revision>2</cp:revision>
  <dcterms:created xsi:type="dcterms:W3CDTF">2023-08-04T08:13:30Z</dcterms:created>
  <dcterms:modified xsi:type="dcterms:W3CDTF">2023-08-04T20:59:26Z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265bbeb9-6e1c-4ad3-8d2d-c2451bb5b595_Enabled">
    <vt:lpwstr>true</vt:lpwstr>
  </property>
  <property fmtid="{D5CDD505-2E9C-101B-9397-08002B2CF9AE}" pid="3" name="MSIP_Label_265bbeb9-6e1c-4ad3-8d2d-c2451bb5b595_SetDate">
    <vt:lpwstr>2023-08-04T15:56:47Z</vt:lpwstr>
  </property>
  <property fmtid="{D5CDD505-2E9C-101B-9397-08002B2CF9AE}" pid="4" name="MSIP_Label_265bbeb9-6e1c-4ad3-8d2d-c2451bb5b595_Method">
    <vt:lpwstr>Privileged</vt:lpwstr>
  </property>
  <property fmtid="{D5CDD505-2E9C-101B-9397-08002B2CF9AE}" pid="5" name="MSIP_Label_265bbeb9-6e1c-4ad3-8d2d-c2451bb5b595_Name">
    <vt:lpwstr>265bbeb9-6e1c-4ad3-8d2d-c2451bb5b595</vt:lpwstr>
  </property>
  <property fmtid="{D5CDD505-2E9C-101B-9397-08002B2CF9AE}" pid="6" name="MSIP_Label_265bbeb9-6e1c-4ad3-8d2d-c2451bb5b595_SiteId">
    <vt:lpwstr>10a639b6-59e8-459f-b873-5b0257cfebe4</vt:lpwstr>
  </property>
  <property fmtid="{D5CDD505-2E9C-101B-9397-08002B2CF9AE}" pid="7" name="MSIP_Label_265bbeb9-6e1c-4ad3-8d2d-c2451bb5b595_ActionId">
    <vt:lpwstr>e27413f7-b6a7-4fe4-b7f4-f2a1602d30ca</vt:lpwstr>
  </property>
  <property fmtid="{D5CDD505-2E9C-101B-9397-08002B2CF9AE}" pid="8" name="MSIP_Label_265bbeb9-6e1c-4ad3-8d2d-c2451bb5b595_ContentBits">
    <vt:lpwstr>0</vt:lpwstr>
  </property>
</Properties>
</file>