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0"/>
  </p:notesMasterIdLst>
  <p:sldIdLst>
    <p:sldId id="258" r:id="rId2"/>
    <p:sldId id="257" r:id="rId3"/>
    <p:sldId id="382" r:id="rId4"/>
    <p:sldId id="346" r:id="rId5"/>
    <p:sldId id="384" r:id="rId6"/>
    <p:sldId id="385" r:id="rId7"/>
    <p:sldId id="386" r:id="rId8"/>
    <p:sldId id="388" r:id="rId9"/>
    <p:sldId id="391" r:id="rId10"/>
    <p:sldId id="397" r:id="rId11"/>
    <p:sldId id="366" r:id="rId12"/>
    <p:sldId id="281" r:id="rId13"/>
    <p:sldId id="403" r:id="rId14"/>
    <p:sldId id="372" r:id="rId15"/>
    <p:sldId id="373" r:id="rId16"/>
    <p:sldId id="411" r:id="rId17"/>
    <p:sldId id="410" r:id="rId18"/>
    <p:sldId id="326" r:id="rId19"/>
    <p:sldId id="327" r:id="rId20"/>
    <p:sldId id="285" r:id="rId21"/>
    <p:sldId id="286" r:id="rId22"/>
    <p:sldId id="288" r:id="rId23"/>
    <p:sldId id="294" r:id="rId24"/>
    <p:sldId id="296" r:id="rId25"/>
    <p:sldId id="343" r:id="rId26"/>
    <p:sldId id="348" r:id="rId27"/>
    <p:sldId id="300" r:id="rId28"/>
    <p:sldId id="311" r:id="rId29"/>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browse/>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796" autoAdjust="0"/>
    <p:restoredTop sz="94664" autoAdjust="0"/>
  </p:normalViewPr>
  <p:slideViewPr>
    <p:cSldViewPr>
      <p:cViewPr>
        <p:scale>
          <a:sx n="100" d="100"/>
          <a:sy n="100" d="100"/>
        </p:scale>
        <p:origin x="2364" y="4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B67E8A-C788-4A37-B1D6-D5B8EC0FF547}"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9DF31AB1-F24C-4608-8069-C22E91F61FD4}">
      <dgm:prSet phldrT="[Text]" custT="1"/>
      <dgm:spPr/>
      <dgm:t>
        <a:bodyPr/>
        <a:lstStyle/>
        <a:p>
          <a:pPr algn="ctr"/>
          <a:r>
            <a:rPr lang="en-GB" sz="2400" dirty="0">
              <a:latin typeface="+mj-lt"/>
              <a:cs typeface="Calibri" pitchFamily="34" charset="0"/>
            </a:rPr>
            <a:t>Business set-up</a:t>
          </a:r>
        </a:p>
      </dgm:t>
    </dgm:pt>
    <dgm:pt modelId="{B85E2E0D-6A42-4E1B-8F31-2608718A3608}" type="parTrans" cxnId="{C7130C72-C8E9-42EF-AA8E-4507C2D97BB9}">
      <dgm:prSet/>
      <dgm:spPr/>
      <dgm:t>
        <a:bodyPr/>
        <a:lstStyle/>
        <a:p>
          <a:endParaRPr lang="en-GB">
            <a:latin typeface="Calibri" pitchFamily="34" charset="0"/>
            <a:cs typeface="Calibri" pitchFamily="34" charset="0"/>
          </a:endParaRPr>
        </a:p>
      </dgm:t>
    </dgm:pt>
    <dgm:pt modelId="{95497459-953B-4B42-BAE5-9D754919F9C7}" type="sibTrans" cxnId="{C7130C72-C8E9-42EF-AA8E-4507C2D97BB9}">
      <dgm:prSet/>
      <dgm:spPr/>
      <dgm:t>
        <a:bodyPr/>
        <a:lstStyle/>
        <a:p>
          <a:endParaRPr lang="en-GB">
            <a:latin typeface="Calibri" pitchFamily="34" charset="0"/>
            <a:cs typeface="Calibri" pitchFamily="34" charset="0"/>
          </a:endParaRPr>
        </a:p>
      </dgm:t>
    </dgm:pt>
    <dgm:pt modelId="{A805D7CB-7D52-4C1C-8F0A-9E1260BE8E7F}">
      <dgm:prSet phldrT="[Text]" custT="1"/>
      <dgm:spPr/>
      <dgm:t>
        <a:bodyPr/>
        <a:lstStyle/>
        <a:p>
          <a:pPr algn="ctr"/>
          <a:r>
            <a:rPr lang="en-GB" sz="2000" dirty="0">
              <a:latin typeface="+mj-lt"/>
              <a:cs typeface="Calibri" pitchFamily="34" charset="0"/>
            </a:rPr>
            <a:t>Day-to-day trading [working capital management]</a:t>
          </a:r>
        </a:p>
      </dgm:t>
    </dgm:pt>
    <dgm:pt modelId="{41955BDF-4DE0-4AC4-BF57-C5D8CFCF45FF}" type="parTrans" cxnId="{552EFD82-5534-4EDF-A84C-9FFAD119CB25}">
      <dgm:prSet/>
      <dgm:spPr/>
      <dgm:t>
        <a:bodyPr/>
        <a:lstStyle/>
        <a:p>
          <a:endParaRPr lang="en-GB">
            <a:latin typeface="Calibri" pitchFamily="34" charset="0"/>
            <a:cs typeface="Calibri" pitchFamily="34" charset="0"/>
          </a:endParaRPr>
        </a:p>
      </dgm:t>
    </dgm:pt>
    <dgm:pt modelId="{80336701-7033-48B3-8373-774C5F1EECF5}" type="sibTrans" cxnId="{552EFD82-5534-4EDF-A84C-9FFAD119CB25}">
      <dgm:prSet/>
      <dgm:spPr/>
      <dgm:t>
        <a:bodyPr/>
        <a:lstStyle/>
        <a:p>
          <a:endParaRPr lang="en-GB">
            <a:latin typeface="Calibri" pitchFamily="34" charset="0"/>
            <a:cs typeface="Calibri" pitchFamily="34" charset="0"/>
          </a:endParaRPr>
        </a:p>
      </dgm:t>
    </dgm:pt>
    <dgm:pt modelId="{E652EA5A-AAFC-44BA-9E4C-C50DEC903529}">
      <dgm:prSet phldrT="[Text]"/>
      <dgm:spPr/>
      <dgm:t>
        <a:bodyPr/>
        <a:lstStyle/>
        <a:p>
          <a:pPr algn="ctr"/>
          <a:r>
            <a:rPr lang="en-GB" dirty="0">
              <a:latin typeface="+mj-lt"/>
              <a:cs typeface="Calibri" pitchFamily="34" charset="0"/>
            </a:rPr>
            <a:t>Business growth</a:t>
          </a:r>
        </a:p>
      </dgm:t>
    </dgm:pt>
    <dgm:pt modelId="{6DF73681-F105-42D1-82E8-B53F2381D194}" type="parTrans" cxnId="{22169875-AD67-4251-8590-7F36BCDC53D4}">
      <dgm:prSet/>
      <dgm:spPr/>
      <dgm:t>
        <a:bodyPr/>
        <a:lstStyle/>
        <a:p>
          <a:endParaRPr lang="en-GB">
            <a:latin typeface="Calibri" pitchFamily="34" charset="0"/>
            <a:cs typeface="Calibri" pitchFamily="34" charset="0"/>
          </a:endParaRPr>
        </a:p>
      </dgm:t>
    </dgm:pt>
    <dgm:pt modelId="{95338A10-FE0B-45BA-9000-05B3F3683D7C}" type="sibTrans" cxnId="{22169875-AD67-4251-8590-7F36BCDC53D4}">
      <dgm:prSet/>
      <dgm:spPr/>
      <dgm:t>
        <a:bodyPr/>
        <a:lstStyle/>
        <a:p>
          <a:endParaRPr lang="en-GB">
            <a:latin typeface="Calibri" pitchFamily="34" charset="0"/>
            <a:cs typeface="Calibri" pitchFamily="34" charset="0"/>
          </a:endParaRPr>
        </a:p>
      </dgm:t>
    </dgm:pt>
    <dgm:pt modelId="{BA6B1CAB-D0CF-4837-84B4-DE908309F3AA}" type="pres">
      <dgm:prSet presAssocID="{2CB67E8A-C788-4A37-B1D6-D5B8EC0FF547}" presName="linear" presStyleCnt="0">
        <dgm:presLayoutVars>
          <dgm:dir/>
          <dgm:animLvl val="lvl"/>
          <dgm:resizeHandles val="exact"/>
        </dgm:presLayoutVars>
      </dgm:prSet>
      <dgm:spPr/>
    </dgm:pt>
    <dgm:pt modelId="{786B66A9-6D1A-4174-A84F-05AD0BCA0DC6}" type="pres">
      <dgm:prSet presAssocID="{9DF31AB1-F24C-4608-8069-C22E91F61FD4}" presName="parentLin" presStyleCnt="0"/>
      <dgm:spPr/>
    </dgm:pt>
    <dgm:pt modelId="{950D287C-2D6E-4C4B-B31F-1187030866CA}" type="pres">
      <dgm:prSet presAssocID="{9DF31AB1-F24C-4608-8069-C22E91F61FD4}" presName="parentLeftMargin" presStyleLbl="node1" presStyleIdx="0" presStyleCnt="3"/>
      <dgm:spPr/>
    </dgm:pt>
    <dgm:pt modelId="{2FBFCD3A-B57B-406B-89AA-5CFC59756079}" type="pres">
      <dgm:prSet presAssocID="{9DF31AB1-F24C-4608-8069-C22E91F61FD4}" presName="parentText" presStyleLbl="node1" presStyleIdx="0" presStyleCnt="3" custLinFactNeighborX="-7641" custLinFactNeighborY="-6326">
        <dgm:presLayoutVars>
          <dgm:chMax val="0"/>
          <dgm:bulletEnabled val="1"/>
        </dgm:presLayoutVars>
      </dgm:prSet>
      <dgm:spPr/>
    </dgm:pt>
    <dgm:pt modelId="{F34E58AB-EC11-494E-AF3B-DFA0CDD5081D}" type="pres">
      <dgm:prSet presAssocID="{9DF31AB1-F24C-4608-8069-C22E91F61FD4}" presName="negativeSpace" presStyleCnt="0"/>
      <dgm:spPr/>
    </dgm:pt>
    <dgm:pt modelId="{DFD4F888-F288-40A1-B0AF-40A40FE3FA9B}" type="pres">
      <dgm:prSet presAssocID="{9DF31AB1-F24C-4608-8069-C22E91F61FD4}" presName="childText" presStyleLbl="conFgAcc1" presStyleIdx="0" presStyleCnt="3">
        <dgm:presLayoutVars>
          <dgm:bulletEnabled val="1"/>
        </dgm:presLayoutVars>
      </dgm:prSet>
      <dgm:spPr/>
    </dgm:pt>
    <dgm:pt modelId="{35629767-5574-4D7E-9C24-DDBD7F013665}" type="pres">
      <dgm:prSet presAssocID="{95497459-953B-4B42-BAE5-9D754919F9C7}" presName="spaceBetweenRectangles" presStyleCnt="0"/>
      <dgm:spPr/>
    </dgm:pt>
    <dgm:pt modelId="{6256C33F-FDCC-4D0E-8437-3469E4A1C2E5}" type="pres">
      <dgm:prSet presAssocID="{A805D7CB-7D52-4C1C-8F0A-9E1260BE8E7F}" presName="parentLin" presStyleCnt="0"/>
      <dgm:spPr/>
    </dgm:pt>
    <dgm:pt modelId="{90115252-3DB5-4BE9-8613-F52D4B570D11}" type="pres">
      <dgm:prSet presAssocID="{A805D7CB-7D52-4C1C-8F0A-9E1260BE8E7F}" presName="parentLeftMargin" presStyleLbl="node1" presStyleIdx="0" presStyleCnt="3"/>
      <dgm:spPr/>
    </dgm:pt>
    <dgm:pt modelId="{3E14DBDE-1C59-4781-9C80-A74B59E6A4D0}" type="pres">
      <dgm:prSet presAssocID="{A805D7CB-7D52-4C1C-8F0A-9E1260BE8E7F}" presName="parentText" presStyleLbl="node1" presStyleIdx="1" presStyleCnt="3">
        <dgm:presLayoutVars>
          <dgm:chMax val="0"/>
          <dgm:bulletEnabled val="1"/>
        </dgm:presLayoutVars>
      </dgm:prSet>
      <dgm:spPr/>
    </dgm:pt>
    <dgm:pt modelId="{EC3BB028-F522-4F71-9CA7-919A7BDF1EB6}" type="pres">
      <dgm:prSet presAssocID="{A805D7CB-7D52-4C1C-8F0A-9E1260BE8E7F}" presName="negativeSpace" presStyleCnt="0"/>
      <dgm:spPr/>
    </dgm:pt>
    <dgm:pt modelId="{8D8271DE-4FE6-4F69-879B-B68D0DBA47BA}" type="pres">
      <dgm:prSet presAssocID="{A805D7CB-7D52-4C1C-8F0A-9E1260BE8E7F}" presName="childText" presStyleLbl="conFgAcc1" presStyleIdx="1" presStyleCnt="3">
        <dgm:presLayoutVars>
          <dgm:bulletEnabled val="1"/>
        </dgm:presLayoutVars>
      </dgm:prSet>
      <dgm:spPr/>
    </dgm:pt>
    <dgm:pt modelId="{B206493D-BCA1-410B-B989-65EE2E8FB5D9}" type="pres">
      <dgm:prSet presAssocID="{80336701-7033-48B3-8373-774C5F1EECF5}" presName="spaceBetweenRectangles" presStyleCnt="0"/>
      <dgm:spPr/>
    </dgm:pt>
    <dgm:pt modelId="{42ABC1A0-4D21-4609-BFCA-E7F1D7D1336E}" type="pres">
      <dgm:prSet presAssocID="{E652EA5A-AAFC-44BA-9E4C-C50DEC903529}" presName="parentLin" presStyleCnt="0"/>
      <dgm:spPr/>
    </dgm:pt>
    <dgm:pt modelId="{81D2EDE3-33B6-4C3F-9151-BEBF0793CD5C}" type="pres">
      <dgm:prSet presAssocID="{E652EA5A-AAFC-44BA-9E4C-C50DEC903529}" presName="parentLeftMargin" presStyleLbl="node1" presStyleIdx="1" presStyleCnt="3"/>
      <dgm:spPr/>
    </dgm:pt>
    <dgm:pt modelId="{AF54796D-12C4-4A64-AB8B-2F043F7837D1}" type="pres">
      <dgm:prSet presAssocID="{E652EA5A-AAFC-44BA-9E4C-C50DEC903529}" presName="parentText" presStyleLbl="node1" presStyleIdx="2" presStyleCnt="3">
        <dgm:presLayoutVars>
          <dgm:chMax val="0"/>
          <dgm:bulletEnabled val="1"/>
        </dgm:presLayoutVars>
      </dgm:prSet>
      <dgm:spPr/>
    </dgm:pt>
    <dgm:pt modelId="{4A6590F4-C5D5-4CF6-B183-B508F2443109}" type="pres">
      <dgm:prSet presAssocID="{E652EA5A-AAFC-44BA-9E4C-C50DEC903529}" presName="negativeSpace" presStyleCnt="0"/>
      <dgm:spPr/>
    </dgm:pt>
    <dgm:pt modelId="{55C9AE6C-6BD3-419A-984E-CDB5EA9D611E}" type="pres">
      <dgm:prSet presAssocID="{E652EA5A-AAFC-44BA-9E4C-C50DEC903529}" presName="childText" presStyleLbl="conFgAcc1" presStyleIdx="2" presStyleCnt="3">
        <dgm:presLayoutVars>
          <dgm:bulletEnabled val="1"/>
        </dgm:presLayoutVars>
      </dgm:prSet>
      <dgm:spPr/>
    </dgm:pt>
  </dgm:ptLst>
  <dgm:cxnLst>
    <dgm:cxn modelId="{C1CC3707-D02C-4711-969E-50B77F9B9F3B}" type="presOf" srcId="{A805D7CB-7D52-4C1C-8F0A-9E1260BE8E7F}" destId="{3E14DBDE-1C59-4781-9C80-A74B59E6A4D0}" srcOrd="1" destOrd="0" presId="urn:microsoft.com/office/officeart/2005/8/layout/list1"/>
    <dgm:cxn modelId="{528B8B1C-AB66-42B9-98D5-36D7E3165261}" type="presOf" srcId="{A805D7CB-7D52-4C1C-8F0A-9E1260BE8E7F}" destId="{90115252-3DB5-4BE9-8613-F52D4B570D11}" srcOrd="0" destOrd="0" presId="urn:microsoft.com/office/officeart/2005/8/layout/list1"/>
    <dgm:cxn modelId="{CE5AD46D-C408-4C06-8C4A-B6141792358A}" type="presOf" srcId="{9DF31AB1-F24C-4608-8069-C22E91F61FD4}" destId="{2FBFCD3A-B57B-406B-89AA-5CFC59756079}" srcOrd="1" destOrd="0" presId="urn:microsoft.com/office/officeart/2005/8/layout/list1"/>
    <dgm:cxn modelId="{C7130C72-C8E9-42EF-AA8E-4507C2D97BB9}" srcId="{2CB67E8A-C788-4A37-B1D6-D5B8EC0FF547}" destId="{9DF31AB1-F24C-4608-8069-C22E91F61FD4}" srcOrd="0" destOrd="0" parTransId="{B85E2E0D-6A42-4E1B-8F31-2608718A3608}" sibTransId="{95497459-953B-4B42-BAE5-9D754919F9C7}"/>
    <dgm:cxn modelId="{22169875-AD67-4251-8590-7F36BCDC53D4}" srcId="{2CB67E8A-C788-4A37-B1D6-D5B8EC0FF547}" destId="{E652EA5A-AAFC-44BA-9E4C-C50DEC903529}" srcOrd="2" destOrd="0" parTransId="{6DF73681-F105-42D1-82E8-B53F2381D194}" sibTransId="{95338A10-FE0B-45BA-9000-05B3F3683D7C}"/>
    <dgm:cxn modelId="{1CCB0378-1913-4BBE-B7DB-754BA76063BA}" type="presOf" srcId="{2CB67E8A-C788-4A37-B1D6-D5B8EC0FF547}" destId="{BA6B1CAB-D0CF-4837-84B4-DE908309F3AA}" srcOrd="0" destOrd="0" presId="urn:microsoft.com/office/officeart/2005/8/layout/list1"/>
    <dgm:cxn modelId="{1889987C-A0DD-45D4-B6D7-56C5E35DE7D0}" type="presOf" srcId="{E652EA5A-AAFC-44BA-9E4C-C50DEC903529}" destId="{AF54796D-12C4-4A64-AB8B-2F043F7837D1}" srcOrd="1" destOrd="0" presId="urn:microsoft.com/office/officeart/2005/8/layout/list1"/>
    <dgm:cxn modelId="{552EFD82-5534-4EDF-A84C-9FFAD119CB25}" srcId="{2CB67E8A-C788-4A37-B1D6-D5B8EC0FF547}" destId="{A805D7CB-7D52-4C1C-8F0A-9E1260BE8E7F}" srcOrd="1" destOrd="0" parTransId="{41955BDF-4DE0-4AC4-BF57-C5D8CFCF45FF}" sibTransId="{80336701-7033-48B3-8373-774C5F1EECF5}"/>
    <dgm:cxn modelId="{FA849796-76DC-4A0C-817B-5EC68753A009}" type="presOf" srcId="{9DF31AB1-F24C-4608-8069-C22E91F61FD4}" destId="{950D287C-2D6E-4C4B-B31F-1187030866CA}" srcOrd="0" destOrd="0" presId="urn:microsoft.com/office/officeart/2005/8/layout/list1"/>
    <dgm:cxn modelId="{2E78F9C4-91BC-4FFE-9E28-B74049A9051F}" type="presOf" srcId="{E652EA5A-AAFC-44BA-9E4C-C50DEC903529}" destId="{81D2EDE3-33B6-4C3F-9151-BEBF0793CD5C}" srcOrd="0" destOrd="0" presId="urn:microsoft.com/office/officeart/2005/8/layout/list1"/>
    <dgm:cxn modelId="{C2A37C8C-20DE-465D-AB57-00AF03A1FB51}" type="presParOf" srcId="{BA6B1CAB-D0CF-4837-84B4-DE908309F3AA}" destId="{786B66A9-6D1A-4174-A84F-05AD0BCA0DC6}" srcOrd="0" destOrd="0" presId="urn:microsoft.com/office/officeart/2005/8/layout/list1"/>
    <dgm:cxn modelId="{88DE07D8-EF88-4FED-B239-49DD1F31C87F}" type="presParOf" srcId="{786B66A9-6D1A-4174-A84F-05AD0BCA0DC6}" destId="{950D287C-2D6E-4C4B-B31F-1187030866CA}" srcOrd="0" destOrd="0" presId="urn:microsoft.com/office/officeart/2005/8/layout/list1"/>
    <dgm:cxn modelId="{110A8A26-1B7C-46DD-BF55-A9C9214A522E}" type="presParOf" srcId="{786B66A9-6D1A-4174-A84F-05AD0BCA0DC6}" destId="{2FBFCD3A-B57B-406B-89AA-5CFC59756079}" srcOrd="1" destOrd="0" presId="urn:microsoft.com/office/officeart/2005/8/layout/list1"/>
    <dgm:cxn modelId="{5F02EBE9-C718-4C3B-BDF4-D341722ED6A0}" type="presParOf" srcId="{BA6B1CAB-D0CF-4837-84B4-DE908309F3AA}" destId="{F34E58AB-EC11-494E-AF3B-DFA0CDD5081D}" srcOrd="1" destOrd="0" presId="urn:microsoft.com/office/officeart/2005/8/layout/list1"/>
    <dgm:cxn modelId="{C5BEED66-5EE4-440C-B904-2E9C5803C544}" type="presParOf" srcId="{BA6B1CAB-D0CF-4837-84B4-DE908309F3AA}" destId="{DFD4F888-F288-40A1-B0AF-40A40FE3FA9B}" srcOrd="2" destOrd="0" presId="urn:microsoft.com/office/officeart/2005/8/layout/list1"/>
    <dgm:cxn modelId="{233D05C8-2FEB-420E-A18A-BD9BB1CB57AB}" type="presParOf" srcId="{BA6B1CAB-D0CF-4837-84B4-DE908309F3AA}" destId="{35629767-5574-4D7E-9C24-DDBD7F013665}" srcOrd="3" destOrd="0" presId="urn:microsoft.com/office/officeart/2005/8/layout/list1"/>
    <dgm:cxn modelId="{D8B84518-0C20-42E4-8ECD-D40117BFDFD0}" type="presParOf" srcId="{BA6B1CAB-D0CF-4837-84B4-DE908309F3AA}" destId="{6256C33F-FDCC-4D0E-8437-3469E4A1C2E5}" srcOrd="4" destOrd="0" presId="urn:microsoft.com/office/officeart/2005/8/layout/list1"/>
    <dgm:cxn modelId="{6466AB35-DF77-4A58-B291-4853A71C6A0D}" type="presParOf" srcId="{6256C33F-FDCC-4D0E-8437-3469E4A1C2E5}" destId="{90115252-3DB5-4BE9-8613-F52D4B570D11}" srcOrd="0" destOrd="0" presId="urn:microsoft.com/office/officeart/2005/8/layout/list1"/>
    <dgm:cxn modelId="{B2B42B92-206B-4B2E-9A15-82136C51FEE1}" type="presParOf" srcId="{6256C33F-FDCC-4D0E-8437-3469E4A1C2E5}" destId="{3E14DBDE-1C59-4781-9C80-A74B59E6A4D0}" srcOrd="1" destOrd="0" presId="urn:microsoft.com/office/officeart/2005/8/layout/list1"/>
    <dgm:cxn modelId="{FCC6C228-9358-400A-8A69-65B47AF06415}" type="presParOf" srcId="{BA6B1CAB-D0CF-4837-84B4-DE908309F3AA}" destId="{EC3BB028-F522-4F71-9CA7-919A7BDF1EB6}" srcOrd="5" destOrd="0" presId="urn:microsoft.com/office/officeart/2005/8/layout/list1"/>
    <dgm:cxn modelId="{07EBE0C0-8958-424C-B35E-ED2781A18242}" type="presParOf" srcId="{BA6B1CAB-D0CF-4837-84B4-DE908309F3AA}" destId="{8D8271DE-4FE6-4F69-879B-B68D0DBA47BA}" srcOrd="6" destOrd="0" presId="urn:microsoft.com/office/officeart/2005/8/layout/list1"/>
    <dgm:cxn modelId="{BA7D29FE-0434-435E-BA22-5CD9C8968198}" type="presParOf" srcId="{BA6B1CAB-D0CF-4837-84B4-DE908309F3AA}" destId="{B206493D-BCA1-410B-B989-65EE2E8FB5D9}" srcOrd="7" destOrd="0" presId="urn:microsoft.com/office/officeart/2005/8/layout/list1"/>
    <dgm:cxn modelId="{700E2451-D59B-4EF6-AE7C-CB867C7D8CE9}" type="presParOf" srcId="{BA6B1CAB-D0CF-4837-84B4-DE908309F3AA}" destId="{42ABC1A0-4D21-4609-BFCA-E7F1D7D1336E}" srcOrd="8" destOrd="0" presId="urn:microsoft.com/office/officeart/2005/8/layout/list1"/>
    <dgm:cxn modelId="{F2213305-7B84-406C-9640-E192BD8441B1}" type="presParOf" srcId="{42ABC1A0-4D21-4609-BFCA-E7F1D7D1336E}" destId="{81D2EDE3-33B6-4C3F-9151-BEBF0793CD5C}" srcOrd="0" destOrd="0" presId="urn:microsoft.com/office/officeart/2005/8/layout/list1"/>
    <dgm:cxn modelId="{41032B30-21E7-40F5-899B-7B62DE92C4B6}" type="presParOf" srcId="{42ABC1A0-4D21-4609-BFCA-E7F1D7D1336E}" destId="{AF54796D-12C4-4A64-AB8B-2F043F7837D1}" srcOrd="1" destOrd="0" presId="urn:microsoft.com/office/officeart/2005/8/layout/list1"/>
    <dgm:cxn modelId="{3DC2B4C6-BBE5-47A6-8F99-86883EE5F04B}" type="presParOf" srcId="{BA6B1CAB-D0CF-4837-84B4-DE908309F3AA}" destId="{4A6590F4-C5D5-4CF6-B183-B508F2443109}" srcOrd="9" destOrd="0" presId="urn:microsoft.com/office/officeart/2005/8/layout/list1"/>
    <dgm:cxn modelId="{E5A9B72D-20DA-43B8-9B12-22B2633B3689}" type="presParOf" srcId="{BA6B1CAB-D0CF-4837-84B4-DE908309F3AA}" destId="{55C9AE6C-6BD3-419A-984E-CDB5EA9D611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B4D5C2-770D-4552-A59F-37B88C4BB9E3}" type="doc">
      <dgm:prSet loTypeId="urn:microsoft.com/office/officeart/2005/8/layout/venn1" loCatId="relationship" qsTypeId="urn:microsoft.com/office/officeart/2005/8/quickstyle/simple1" qsCatId="simple" csTypeId="urn:microsoft.com/office/officeart/2005/8/colors/colorful5" csCatId="colorful" phldr="1"/>
      <dgm:spPr/>
    </dgm:pt>
    <dgm:pt modelId="{91D51257-D8A8-4A08-8F9C-48AB6981D147}">
      <dgm:prSet phldrT="[Text]"/>
      <dgm:spPr>
        <a:solidFill>
          <a:schemeClr val="tx2">
            <a:lumMod val="75000"/>
            <a:alpha val="50000"/>
          </a:schemeClr>
        </a:solidFill>
      </dgm:spPr>
      <dgm:t>
        <a:bodyPr/>
        <a:lstStyle/>
        <a:p>
          <a:r>
            <a:rPr lang="en-GB" dirty="0"/>
            <a:t>Debt </a:t>
          </a:r>
        </a:p>
      </dgm:t>
    </dgm:pt>
    <dgm:pt modelId="{B821ABE7-3B47-4B95-BACB-6C6B6B41F68A}" type="parTrans" cxnId="{241BB4FC-F14E-4771-B5DD-FE4FBC1C29A1}">
      <dgm:prSet/>
      <dgm:spPr/>
      <dgm:t>
        <a:bodyPr/>
        <a:lstStyle/>
        <a:p>
          <a:endParaRPr lang="en-GB"/>
        </a:p>
      </dgm:t>
    </dgm:pt>
    <dgm:pt modelId="{73275B4D-16D6-4380-9E1F-1180A740D804}" type="sibTrans" cxnId="{241BB4FC-F14E-4771-B5DD-FE4FBC1C29A1}">
      <dgm:prSet/>
      <dgm:spPr/>
      <dgm:t>
        <a:bodyPr/>
        <a:lstStyle/>
        <a:p>
          <a:endParaRPr lang="en-GB"/>
        </a:p>
      </dgm:t>
    </dgm:pt>
    <dgm:pt modelId="{DA1C09D2-3DDD-44C2-9C12-1E1F30EFBE89}">
      <dgm:prSet phldrT="[Text]"/>
      <dgm:spPr>
        <a:solidFill>
          <a:schemeClr val="tx2">
            <a:lumMod val="60000"/>
            <a:lumOff val="40000"/>
            <a:alpha val="50000"/>
          </a:schemeClr>
        </a:solidFill>
      </dgm:spPr>
      <dgm:t>
        <a:bodyPr/>
        <a:lstStyle/>
        <a:p>
          <a:r>
            <a:rPr lang="en-GB" dirty="0"/>
            <a:t>Equity</a:t>
          </a:r>
        </a:p>
      </dgm:t>
    </dgm:pt>
    <dgm:pt modelId="{D9F45766-1E81-42D1-878C-AC5EE840D25E}" type="parTrans" cxnId="{8D7BCF71-3E5A-49FE-BD74-E26FA0CFF332}">
      <dgm:prSet/>
      <dgm:spPr/>
      <dgm:t>
        <a:bodyPr/>
        <a:lstStyle/>
        <a:p>
          <a:endParaRPr lang="en-GB"/>
        </a:p>
      </dgm:t>
    </dgm:pt>
    <dgm:pt modelId="{CEA7AF5A-2DD9-4223-BBB0-30F06FE7CBC9}" type="sibTrans" cxnId="{8D7BCF71-3E5A-49FE-BD74-E26FA0CFF332}">
      <dgm:prSet/>
      <dgm:spPr/>
      <dgm:t>
        <a:bodyPr/>
        <a:lstStyle/>
        <a:p>
          <a:endParaRPr lang="en-GB"/>
        </a:p>
      </dgm:t>
    </dgm:pt>
    <dgm:pt modelId="{FBB5D684-183A-4C8E-8C41-9083C8B9C8CC}" type="pres">
      <dgm:prSet presAssocID="{ECB4D5C2-770D-4552-A59F-37B88C4BB9E3}" presName="compositeShape" presStyleCnt="0">
        <dgm:presLayoutVars>
          <dgm:chMax val="7"/>
          <dgm:dir/>
          <dgm:resizeHandles val="exact"/>
        </dgm:presLayoutVars>
      </dgm:prSet>
      <dgm:spPr/>
    </dgm:pt>
    <dgm:pt modelId="{9B80C8BD-7D4B-4D60-BA49-9708335C8207}" type="pres">
      <dgm:prSet presAssocID="{91D51257-D8A8-4A08-8F9C-48AB6981D147}" presName="circ1" presStyleLbl="vennNode1" presStyleIdx="0" presStyleCnt="2" custLinFactX="-24056" custLinFactNeighborX="-100000" custLinFactNeighborY="3226"/>
      <dgm:spPr/>
    </dgm:pt>
    <dgm:pt modelId="{6E8373C7-7CC9-4F99-921A-55E179F360AD}" type="pres">
      <dgm:prSet presAssocID="{91D51257-D8A8-4A08-8F9C-48AB6981D147}" presName="circ1Tx" presStyleLbl="revTx" presStyleIdx="0" presStyleCnt="0">
        <dgm:presLayoutVars>
          <dgm:chMax val="0"/>
          <dgm:chPref val="0"/>
          <dgm:bulletEnabled val="1"/>
        </dgm:presLayoutVars>
      </dgm:prSet>
      <dgm:spPr/>
    </dgm:pt>
    <dgm:pt modelId="{ECDFDFE4-D531-4074-9395-01096DFFE3F6}" type="pres">
      <dgm:prSet presAssocID="{DA1C09D2-3DDD-44C2-9C12-1E1F30EFBE89}" presName="circ2" presStyleLbl="vennNode1" presStyleIdx="1" presStyleCnt="2"/>
      <dgm:spPr/>
    </dgm:pt>
    <dgm:pt modelId="{1D4A24D6-22EF-4600-8BA4-A374D1EB6F68}" type="pres">
      <dgm:prSet presAssocID="{DA1C09D2-3DDD-44C2-9C12-1E1F30EFBE89}" presName="circ2Tx" presStyleLbl="revTx" presStyleIdx="0" presStyleCnt="0">
        <dgm:presLayoutVars>
          <dgm:chMax val="0"/>
          <dgm:chPref val="0"/>
          <dgm:bulletEnabled val="1"/>
        </dgm:presLayoutVars>
      </dgm:prSet>
      <dgm:spPr/>
    </dgm:pt>
  </dgm:ptLst>
  <dgm:cxnLst>
    <dgm:cxn modelId="{412FFA23-B6CD-493F-B838-0156D487B2F9}" type="presOf" srcId="{DA1C09D2-3DDD-44C2-9C12-1E1F30EFBE89}" destId="{ECDFDFE4-D531-4074-9395-01096DFFE3F6}" srcOrd="0" destOrd="0" presId="urn:microsoft.com/office/officeart/2005/8/layout/venn1"/>
    <dgm:cxn modelId="{5F1EDC35-76D6-46CB-AD11-F5B24B9206B6}" type="presOf" srcId="{91D51257-D8A8-4A08-8F9C-48AB6981D147}" destId="{9B80C8BD-7D4B-4D60-BA49-9708335C8207}" srcOrd="0" destOrd="0" presId="urn:microsoft.com/office/officeart/2005/8/layout/venn1"/>
    <dgm:cxn modelId="{0A23665C-11D2-4FA6-8911-0198D10C32B5}" type="presOf" srcId="{ECB4D5C2-770D-4552-A59F-37B88C4BB9E3}" destId="{FBB5D684-183A-4C8E-8C41-9083C8B9C8CC}" srcOrd="0" destOrd="0" presId="urn:microsoft.com/office/officeart/2005/8/layout/venn1"/>
    <dgm:cxn modelId="{8D7BCF71-3E5A-49FE-BD74-E26FA0CFF332}" srcId="{ECB4D5C2-770D-4552-A59F-37B88C4BB9E3}" destId="{DA1C09D2-3DDD-44C2-9C12-1E1F30EFBE89}" srcOrd="1" destOrd="0" parTransId="{D9F45766-1E81-42D1-878C-AC5EE840D25E}" sibTransId="{CEA7AF5A-2DD9-4223-BBB0-30F06FE7CBC9}"/>
    <dgm:cxn modelId="{11E817A1-6BE7-4EF5-B6DE-279DE894D092}" type="presOf" srcId="{91D51257-D8A8-4A08-8F9C-48AB6981D147}" destId="{6E8373C7-7CC9-4F99-921A-55E179F360AD}" srcOrd="1" destOrd="0" presId="urn:microsoft.com/office/officeart/2005/8/layout/venn1"/>
    <dgm:cxn modelId="{C6E9B8DA-F471-48EB-8C73-E63C0A14902A}" type="presOf" srcId="{DA1C09D2-3DDD-44C2-9C12-1E1F30EFBE89}" destId="{1D4A24D6-22EF-4600-8BA4-A374D1EB6F68}" srcOrd="1" destOrd="0" presId="urn:microsoft.com/office/officeart/2005/8/layout/venn1"/>
    <dgm:cxn modelId="{241BB4FC-F14E-4771-B5DD-FE4FBC1C29A1}" srcId="{ECB4D5C2-770D-4552-A59F-37B88C4BB9E3}" destId="{91D51257-D8A8-4A08-8F9C-48AB6981D147}" srcOrd="0" destOrd="0" parTransId="{B821ABE7-3B47-4B95-BACB-6C6B6B41F68A}" sibTransId="{73275B4D-16D6-4380-9E1F-1180A740D804}"/>
    <dgm:cxn modelId="{45B2FA9E-89B9-4DEE-9082-C90E47C25709}" type="presParOf" srcId="{FBB5D684-183A-4C8E-8C41-9083C8B9C8CC}" destId="{9B80C8BD-7D4B-4D60-BA49-9708335C8207}" srcOrd="0" destOrd="0" presId="urn:microsoft.com/office/officeart/2005/8/layout/venn1"/>
    <dgm:cxn modelId="{2A75B18C-9C2D-4896-8B2F-1C40C0C91B34}" type="presParOf" srcId="{FBB5D684-183A-4C8E-8C41-9083C8B9C8CC}" destId="{6E8373C7-7CC9-4F99-921A-55E179F360AD}" srcOrd="1" destOrd="0" presId="urn:microsoft.com/office/officeart/2005/8/layout/venn1"/>
    <dgm:cxn modelId="{16C8D21C-1351-474B-8442-8E2A53CE6E51}" type="presParOf" srcId="{FBB5D684-183A-4C8E-8C41-9083C8B9C8CC}" destId="{ECDFDFE4-D531-4074-9395-01096DFFE3F6}" srcOrd="2" destOrd="0" presId="urn:microsoft.com/office/officeart/2005/8/layout/venn1"/>
    <dgm:cxn modelId="{68B7CC12-8247-4291-B856-D49E757F76B9}" type="presParOf" srcId="{FBB5D684-183A-4C8E-8C41-9083C8B9C8CC}" destId="{1D4A24D6-22EF-4600-8BA4-A374D1EB6F68}"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A2C073-AD08-439E-B5BC-E5C47352004B}" type="doc">
      <dgm:prSet loTypeId="urn:microsoft.com/office/officeart/2005/8/layout/hierarchy3" loCatId="list" qsTypeId="urn:microsoft.com/office/officeart/2005/8/quickstyle/simple1" qsCatId="simple" csTypeId="urn:microsoft.com/office/officeart/2005/8/colors/colorful3" csCatId="colorful" phldr="1"/>
      <dgm:spPr/>
      <dgm:t>
        <a:bodyPr/>
        <a:lstStyle/>
        <a:p>
          <a:endParaRPr lang="en-GB"/>
        </a:p>
      </dgm:t>
    </dgm:pt>
    <dgm:pt modelId="{11ABAC6B-B8F2-46F7-B3A2-00EBAC7A8800}">
      <dgm:prSet phldrT="[Text]" custT="1"/>
      <dgm:spPr>
        <a:solidFill>
          <a:schemeClr val="tx2">
            <a:lumMod val="20000"/>
            <a:lumOff val="80000"/>
          </a:schemeClr>
        </a:solidFill>
      </dgm:spPr>
      <dgm:t>
        <a:bodyPr/>
        <a:lstStyle/>
        <a:p>
          <a:r>
            <a:rPr lang="en-GB" sz="3600" b="0" i="0" dirty="0">
              <a:solidFill>
                <a:schemeClr val="tx2">
                  <a:lumMod val="75000"/>
                </a:schemeClr>
              </a:solidFill>
            </a:rPr>
            <a:t>Internal</a:t>
          </a:r>
        </a:p>
      </dgm:t>
    </dgm:pt>
    <dgm:pt modelId="{E4E3C33C-3F75-4787-8D09-43CC4EDCB962}" type="parTrans" cxnId="{74622800-3AD0-49EE-A655-00E84F7CD7E9}">
      <dgm:prSet/>
      <dgm:spPr/>
      <dgm:t>
        <a:bodyPr/>
        <a:lstStyle/>
        <a:p>
          <a:endParaRPr lang="en-GB" b="1"/>
        </a:p>
      </dgm:t>
    </dgm:pt>
    <dgm:pt modelId="{B373BFEB-1043-4B84-978C-C8ED60BD35E8}" type="sibTrans" cxnId="{74622800-3AD0-49EE-A655-00E84F7CD7E9}">
      <dgm:prSet/>
      <dgm:spPr/>
      <dgm:t>
        <a:bodyPr/>
        <a:lstStyle/>
        <a:p>
          <a:endParaRPr lang="en-GB" b="1"/>
        </a:p>
      </dgm:t>
    </dgm:pt>
    <dgm:pt modelId="{8E194DE4-A0DA-4FE6-B0E4-752BD8D39AFE}">
      <dgm:prSet phldrT="[Text]" custT="1"/>
      <dgm:spPr>
        <a:solidFill>
          <a:schemeClr val="tx2">
            <a:lumMod val="40000"/>
            <a:lumOff val="60000"/>
            <a:alpha val="90000"/>
          </a:schemeClr>
        </a:solidFill>
      </dgm:spPr>
      <dgm:t>
        <a:bodyPr/>
        <a:lstStyle/>
        <a:p>
          <a:pPr algn="l"/>
          <a:r>
            <a:rPr lang="en-GB" sz="2400" b="1" dirty="0">
              <a:latin typeface="+mj-lt"/>
              <a:cs typeface="Calibri" pitchFamily="34" charset="0"/>
            </a:rPr>
            <a:t>Retained Profits</a:t>
          </a:r>
        </a:p>
        <a:p>
          <a:pPr algn="l"/>
          <a:r>
            <a:rPr lang="en-GB" sz="2400" b="1" dirty="0">
              <a:latin typeface="+mj-lt"/>
              <a:cs typeface="Calibri" pitchFamily="34" charset="0"/>
            </a:rPr>
            <a:t>Sale of assets</a:t>
          </a:r>
        </a:p>
        <a:p>
          <a:pPr algn="l"/>
          <a:r>
            <a:rPr lang="en-GB" sz="2400" b="1" dirty="0">
              <a:latin typeface="+mj-lt"/>
              <a:cs typeface="Calibri" pitchFamily="34" charset="0"/>
            </a:rPr>
            <a:t>Sale and leaseback</a:t>
          </a:r>
        </a:p>
        <a:p>
          <a:pPr algn="l"/>
          <a:r>
            <a:rPr lang="en-GB" sz="2400" b="1" dirty="0">
              <a:latin typeface="+mj-lt"/>
              <a:cs typeface="Calibri" pitchFamily="34" charset="0"/>
            </a:rPr>
            <a:t>Depreciation</a:t>
          </a:r>
        </a:p>
        <a:p>
          <a:pPr algn="l"/>
          <a:endParaRPr lang="en-GB" sz="2400" b="1" dirty="0">
            <a:latin typeface="Calibri" pitchFamily="34" charset="0"/>
            <a:cs typeface="Calibri" pitchFamily="34" charset="0"/>
          </a:endParaRPr>
        </a:p>
      </dgm:t>
    </dgm:pt>
    <dgm:pt modelId="{21A6C1CC-C72A-4E10-B073-86796B2B8104}" type="parTrans" cxnId="{C29933CA-7171-4301-8E31-F4D6B555FE96}">
      <dgm:prSet/>
      <dgm:spPr>
        <a:ln>
          <a:noFill/>
        </a:ln>
      </dgm:spPr>
      <dgm:t>
        <a:bodyPr/>
        <a:lstStyle/>
        <a:p>
          <a:endParaRPr lang="en-GB" b="1"/>
        </a:p>
      </dgm:t>
    </dgm:pt>
    <dgm:pt modelId="{401D26B0-C76A-4FED-B19B-C23C03322292}" type="sibTrans" cxnId="{C29933CA-7171-4301-8E31-F4D6B555FE96}">
      <dgm:prSet/>
      <dgm:spPr/>
      <dgm:t>
        <a:bodyPr/>
        <a:lstStyle/>
        <a:p>
          <a:endParaRPr lang="en-GB" b="1"/>
        </a:p>
      </dgm:t>
    </dgm:pt>
    <dgm:pt modelId="{BE3C89AD-B9CD-42BD-BC61-3687ECE1DE40}" type="pres">
      <dgm:prSet presAssocID="{C7A2C073-AD08-439E-B5BC-E5C47352004B}" presName="diagram" presStyleCnt="0">
        <dgm:presLayoutVars>
          <dgm:chPref val="1"/>
          <dgm:dir/>
          <dgm:animOne val="branch"/>
          <dgm:animLvl val="lvl"/>
          <dgm:resizeHandles/>
        </dgm:presLayoutVars>
      </dgm:prSet>
      <dgm:spPr/>
    </dgm:pt>
    <dgm:pt modelId="{B5AFC169-6C1B-48CE-95FC-9B0EF0FCDE71}" type="pres">
      <dgm:prSet presAssocID="{11ABAC6B-B8F2-46F7-B3A2-00EBAC7A8800}" presName="root" presStyleCnt="0"/>
      <dgm:spPr/>
    </dgm:pt>
    <dgm:pt modelId="{CF383362-0A8F-4181-AA8B-66E6DB02D906}" type="pres">
      <dgm:prSet presAssocID="{11ABAC6B-B8F2-46F7-B3A2-00EBAC7A8800}" presName="rootComposite" presStyleCnt="0"/>
      <dgm:spPr/>
    </dgm:pt>
    <dgm:pt modelId="{01F22602-6A26-4F99-8DCB-2720C0966B3D}" type="pres">
      <dgm:prSet presAssocID="{11ABAC6B-B8F2-46F7-B3A2-00EBAC7A8800}" presName="rootText" presStyleLbl="node1" presStyleIdx="0" presStyleCnt="1" custScaleX="89534" custScaleY="44586" custLinFactNeighborX="5816" custLinFactNeighborY="-35593"/>
      <dgm:spPr/>
    </dgm:pt>
    <dgm:pt modelId="{D4BACF17-9BBC-49AF-880A-5A8279DA9C59}" type="pres">
      <dgm:prSet presAssocID="{11ABAC6B-B8F2-46F7-B3A2-00EBAC7A8800}" presName="rootConnector" presStyleLbl="node1" presStyleIdx="0" presStyleCnt="1"/>
      <dgm:spPr/>
    </dgm:pt>
    <dgm:pt modelId="{81B52CA6-477E-43AB-BFA9-130DD64FA8E6}" type="pres">
      <dgm:prSet presAssocID="{11ABAC6B-B8F2-46F7-B3A2-00EBAC7A8800}" presName="childShape" presStyleCnt="0"/>
      <dgm:spPr/>
    </dgm:pt>
    <dgm:pt modelId="{315C00EB-9B49-46A1-9463-E9C7C3A2E52D}" type="pres">
      <dgm:prSet presAssocID="{21A6C1CC-C72A-4E10-B073-86796B2B8104}" presName="Name13" presStyleLbl="parChTrans1D2" presStyleIdx="0" presStyleCnt="1"/>
      <dgm:spPr/>
    </dgm:pt>
    <dgm:pt modelId="{B44CBECA-BC50-41EF-9F12-BCCAD5E7A6EC}" type="pres">
      <dgm:prSet presAssocID="{8E194DE4-A0DA-4FE6-B0E4-752BD8D39AFE}" presName="childText" presStyleLbl="bgAcc1" presStyleIdx="0" presStyleCnt="1" custScaleX="112135" custScaleY="145343" custLinFactNeighborX="-14293" custLinFactNeighborY="-22892">
        <dgm:presLayoutVars>
          <dgm:bulletEnabled val="1"/>
        </dgm:presLayoutVars>
      </dgm:prSet>
      <dgm:spPr/>
    </dgm:pt>
  </dgm:ptLst>
  <dgm:cxnLst>
    <dgm:cxn modelId="{74622800-3AD0-49EE-A655-00E84F7CD7E9}" srcId="{C7A2C073-AD08-439E-B5BC-E5C47352004B}" destId="{11ABAC6B-B8F2-46F7-B3A2-00EBAC7A8800}" srcOrd="0" destOrd="0" parTransId="{E4E3C33C-3F75-4787-8D09-43CC4EDCB962}" sibTransId="{B373BFEB-1043-4B84-978C-C8ED60BD35E8}"/>
    <dgm:cxn modelId="{5F47F46E-8ACE-490B-880A-0976561192E9}" type="presOf" srcId="{21A6C1CC-C72A-4E10-B073-86796B2B8104}" destId="{315C00EB-9B49-46A1-9463-E9C7C3A2E52D}" srcOrd="0" destOrd="0" presId="urn:microsoft.com/office/officeart/2005/8/layout/hierarchy3"/>
    <dgm:cxn modelId="{D2CA2258-C635-4771-90CA-C3EDF0F37635}" type="presOf" srcId="{8E194DE4-A0DA-4FE6-B0E4-752BD8D39AFE}" destId="{B44CBECA-BC50-41EF-9F12-BCCAD5E7A6EC}" srcOrd="0" destOrd="0" presId="urn:microsoft.com/office/officeart/2005/8/layout/hierarchy3"/>
    <dgm:cxn modelId="{D0AE6C90-6908-498D-90FB-EC578DB5AB88}" type="presOf" srcId="{11ABAC6B-B8F2-46F7-B3A2-00EBAC7A8800}" destId="{D4BACF17-9BBC-49AF-880A-5A8279DA9C59}" srcOrd="1" destOrd="0" presId="urn:microsoft.com/office/officeart/2005/8/layout/hierarchy3"/>
    <dgm:cxn modelId="{4F3EF19E-68A8-4B74-8D42-F0C2CBCAA906}" type="presOf" srcId="{11ABAC6B-B8F2-46F7-B3A2-00EBAC7A8800}" destId="{01F22602-6A26-4F99-8DCB-2720C0966B3D}" srcOrd="0" destOrd="0" presId="urn:microsoft.com/office/officeart/2005/8/layout/hierarchy3"/>
    <dgm:cxn modelId="{825CFCAE-539C-4224-95EA-458CF2EC6048}" type="presOf" srcId="{C7A2C073-AD08-439E-B5BC-E5C47352004B}" destId="{BE3C89AD-B9CD-42BD-BC61-3687ECE1DE40}" srcOrd="0" destOrd="0" presId="urn:microsoft.com/office/officeart/2005/8/layout/hierarchy3"/>
    <dgm:cxn modelId="{C29933CA-7171-4301-8E31-F4D6B555FE96}" srcId="{11ABAC6B-B8F2-46F7-B3A2-00EBAC7A8800}" destId="{8E194DE4-A0DA-4FE6-B0E4-752BD8D39AFE}" srcOrd="0" destOrd="0" parTransId="{21A6C1CC-C72A-4E10-B073-86796B2B8104}" sibTransId="{401D26B0-C76A-4FED-B19B-C23C03322292}"/>
    <dgm:cxn modelId="{6B818132-BC19-437B-A04F-84ECBA1C1F3B}" type="presParOf" srcId="{BE3C89AD-B9CD-42BD-BC61-3687ECE1DE40}" destId="{B5AFC169-6C1B-48CE-95FC-9B0EF0FCDE71}" srcOrd="0" destOrd="0" presId="urn:microsoft.com/office/officeart/2005/8/layout/hierarchy3"/>
    <dgm:cxn modelId="{230E23F7-67BD-4829-B270-17A473F7AE36}" type="presParOf" srcId="{B5AFC169-6C1B-48CE-95FC-9B0EF0FCDE71}" destId="{CF383362-0A8F-4181-AA8B-66E6DB02D906}" srcOrd="0" destOrd="0" presId="urn:microsoft.com/office/officeart/2005/8/layout/hierarchy3"/>
    <dgm:cxn modelId="{0C8AF628-E844-4817-9F26-4D39FFEC2CA2}" type="presParOf" srcId="{CF383362-0A8F-4181-AA8B-66E6DB02D906}" destId="{01F22602-6A26-4F99-8DCB-2720C0966B3D}" srcOrd="0" destOrd="0" presId="urn:microsoft.com/office/officeart/2005/8/layout/hierarchy3"/>
    <dgm:cxn modelId="{DCA8E6F0-3463-4A37-86B0-AD70ED2D2EE5}" type="presParOf" srcId="{CF383362-0A8F-4181-AA8B-66E6DB02D906}" destId="{D4BACF17-9BBC-49AF-880A-5A8279DA9C59}" srcOrd="1" destOrd="0" presId="urn:microsoft.com/office/officeart/2005/8/layout/hierarchy3"/>
    <dgm:cxn modelId="{951BD101-A03A-42B3-8E7F-6F6F7D43DDAC}" type="presParOf" srcId="{B5AFC169-6C1B-48CE-95FC-9B0EF0FCDE71}" destId="{81B52CA6-477E-43AB-BFA9-130DD64FA8E6}" srcOrd="1" destOrd="0" presId="urn:microsoft.com/office/officeart/2005/8/layout/hierarchy3"/>
    <dgm:cxn modelId="{B431E28E-3F33-4A62-969A-499F62C0665A}" type="presParOf" srcId="{81B52CA6-477E-43AB-BFA9-130DD64FA8E6}" destId="{315C00EB-9B49-46A1-9463-E9C7C3A2E52D}" srcOrd="0" destOrd="0" presId="urn:microsoft.com/office/officeart/2005/8/layout/hierarchy3"/>
    <dgm:cxn modelId="{498CC9CF-F98B-40A1-A975-10AF192E7D8D}" type="presParOf" srcId="{81B52CA6-477E-43AB-BFA9-130DD64FA8E6}" destId="{B44CBECA-BC50-41EF-9F12-BCCAD5E7A6EC}"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AC2C68-1448-4AF2-8BED-C5C9BE1D60A6}" type="doc">
      <dgm:prSet loTypeId="urn:microsoft.com/office/officeart/2005/8/layout/hierarchy3" loCatId="list" qsTypeId="urn:microsoft.com/office/officeart/2005/8/quickstyle/simple1" qsCatId="simple" csTypeId="urn:microsoft.com/office/officeart/2005/8/colors/colorful4" csCatId="colorful" phldr="1"/>
      <dgm:spPr/>
      <dgm:t>
        <a:bodyPr/>
        <a:lstStyle/>
        <a:p>
          <a:endParaRPr lang="en-GB"/>
        </a:p>
      </dgm:t>
    </dgm:pt>
    <dgm:pt modelId="{45E34C4E-0939-4E9B-8D50-6F4DB655BA03}">
      <dgm:prSet phldrT="[Text]" custT="1"/>
      <dgm:spPr>
        <a:solidFill>
          <a:schemeClr val="tx2">
            <a:lumMod val="20000"/>
            <a:lumOff val="80000"/>
          </a:schemeClr>
        </a:solidFill>
      </dgm:spPr>
      <dgm:t>
        <a:bodyPr/>
        <a:lstStyle/>
        <a:p>
          <a:r>
            <a:rPr lang="en-GB" sz="3600" b="0" dirty="0">
              <a:solidFill>
                <a:schemeClr val="tx2">
                  <a:lumMod val="75000"/>
                </a:schemeClr>
              </a:solidFill>
              <a:latin typeface="Calibri" pitchFamily="34" charset="0"/>
              <a:cs typeface="Calibri" pitchFamily="34" charset="0"/>
            </a:rPr>
            <a:t>External</a:t>
          </a:r>
        </a:p>
      </dgm:t>
    </dgm:pt>
    <dgm:pt modelId="{32347580-93DA-4172-9FB0-7315DCF9A8CC}" type="parTrans" cxnId="{017A30B6-A042-47A8-95ED-415338248452}">
      <dgm:prSet/>
      <dgm:spPr/>
      <dgm:t>
        <a:bodyPr/>
        <a:lstStyle/>
        <a:p>
          <a:endParaRPr lang="en-GB" b="0">
            <a:solidFill>
              <a:schemeClr val="tx1"/>
            </a:solidFill>
          </a:endParaRPr>
        </a:p>
      </dgm:t>
    </dgm:pt>
    <dgm:pt modelId="{6C82278A-AD87-440A-B402-92EBFD87CD25}" type="sibTrans" cxnId="{017A30B6-A042-47A8-95ED-415338248452}">
      <dgm:prSet/>
      <dgm:spPr/>
      <dgm:t>
        <a:bodyPr/>
        <a:lstStyle/>
        <a:p>
          <a:endParaRPr lang="en-GB" b="0">
            <a:solidFill>
              <a:schemeClr val="tx1"/>
            </a:solidFill>
          </a:endParaRPr>
        </a:p>
      </dgm:t>
    </dgm:pt>
    <dgm:pt modelId="{58D1D245-E6A8-49EF-A09D-A4D5D33CEFCD}">
      <dgm:prSet phldrT="[Text]" custT="1"/>
      <dgm:spPr>
        <a:solidFill>
          <a:schemeClr val="tx2">
            <a:lumMod val="40000"/>
            <a:lumOff val="60000"/>
            <a:alpha val="90000"/>
          </a:schemeClr>
        </a:solidFill>
      </dgm:spPr>
      <dgm:t>
        <a:bodyPr/>
        <a:lstStyle/>
        <a:p>
          <a:r>
            <a:rPr lang="en-GB" sz="2400" b="1" dirty="0">
              <a:latin typeface="+mj-lt"/>
              <a:cs typeface="Calibri" pitchFamily="34" charset="0"/>
            </a:rPr>
            <a:t>Bank Overdraft</a:t>
          </a:r>
        </a:p>
        <a:p>
          <a:r>
            <a:rPr lang="en-GB" sz="2400" b="1" dirty="0">
              <a:latin typeface="+mj-lt"/>
              <a:cs typeface="Calibri" pitchFamily="34" charset="0"/>
            </a:rPr>
            <a:t>Loans</a:t>
          </a:r>
        </a:p>
        <a:p>
          <a:r>
            <a:rPr lang="en-GB" sz="2400" b="1" dirty="0">
              <a:latin typeface="+mj-lt"/>
              <a:cs typeface="Calibri" pitchFamily="34" charset="0"/>
            </a:rPr>
            <a:t>Bonds</a:t>
          </a:r>
        </a:p>
        <a:p>
          <a:r>
            <a:rPr lang="en-GB" sz="2400" b="1" dirty="0">
              <a:latin typeface="+mj-lt"/>
              <a:cs typeface="Calibri" pitchFamily="34" charset="0"/>
            </a:rPr>
            <a:t>Debentures</a:t>
          </a:r>
        </a:p>
        <a:p>
          <a:r>
            <a:rPr lang="en-GB" sz="2400" b="1" dirty="0">
              <a:latin typeface="+mj-lt"/>
              <a:cs typeface="Calibri" pitchFamily="34" charset="0"/>
            </a:rPr>
            <a:t>Share Capital</a:t>
          </a:r>
        </a:p>
        <a:p>
          <a:r>
            <a:rPr lang="en-GB" sz="2400" b="1" dirty="0">
              <a:latin typeface="+mj-lt"/>
              <a:cs typeface="Calibri" pitchFamily="34" charset="0"/>
            </a:rPr>
            <a:t>Venture Capital</a:t>
          </a:r>
        </a:p>
        <a:p>
          <a:endParaRPr lang="en-GB" sz="2400" b="1" dirty="0">
            <a:latin typeface="Calibri" pitchFamily="34" charset="0"/>
            <a:cs typeface="Calibri" pitchFamily="34" charset="0"/>
          </a:endParaRPr>
        </a:p>
      </dgm:t>
    </dgm:pt>
    <dgm:pt modelId="{D8C198A1-A1DE-434D-A6C7-6DC30BF4BCCB}" type="parTrans" cxnId="{BBCBDC0E-C04A-45F7-AFCE-CD14811BBD0B}">
      <dgm:prSet/>
      <dgm:spPr>
        <a:ln>
          <a:noFill/>
        </a:ln>
      </dgm:spPr>
      <dgm:t>
        <a:bodyPr/>
        <a:lstStyle/>
        <a:p>
          <a:endParaRPr lang="en-GB" b="0">
            <a:solidFill>
              <a:schemeClr val="tx1"/>
            </a:solidFill>
          </a:endParaRPr>
        </a:p>
      </dgm:t>
    </dgm:pt>
    <dgm:pt modelId="{D97CED53-4951-4C9B-84A1-807FB32EDD0B}" type="sibTrans" cxnId="{BBCBDC0E-C04A-45F7-AFCE-CD14811BBD0B}">
      <dgm:prSet/>
      <dgm:spPr/>
      <dgm:t>
        <a:bodyPr/>
        <a:lstStyle/>
        <a:p>
          <a:endParaRPr lang="en-GB" b="0">
            <a:solidFill>
              <a:schemeClr val="tx1"/>
            </a:solidFill>
          </a:endParaRPr>
        </a:p>
      </dgm:t>
    </dgm:pt>
    <dgm:pt modelId="{53186BEB-E416-47E1-A50B-BC4B21D2B806}">
      <dgm:prSet phldrT="[Text]" custT="1"/>
      <dgm:spPr>
        <a:solidFill>
          <a:schemeClr val="tx2">
            <a:lumMod val="40000"/>
            <a:lumOff val="60000"/>
            <a:alpha val="90000"/>
          </a:schemeClr>
        </a:solidFill>
      </dgm:spPr>
      <dgm:t>
        <a:bodyPr/>
        <a:lstStyle/>
        <a:p>
          <a:endParaRPr lang="en-GB" sz="2400" b="1" dirty="0">
            <a:latin typeface="Calibri" pitchFamily="34" charset="0"/>
            <a:cs typeface="Calibri" pitchFamily="34" charset="0"/>
          </a:endParaRPr>
        </a:p>
      </dgm:t>
    </dgm:pt>
    <dgm:pt modelId="{278C5BC1-9C66-407C-B000-AEDC1F289078}" type="parTrans" cxnId="{93A14607-54FE-426E-92B0-22012A7947CB}">
      <dgm:prSet/>
      <dgm:spPr/>
      <dgm:t>
        <a:bodyPr/>
        <a:lstStyle/>
        <a:p>
          <a:endParaRPr lang="en-GB"/>
        </a:p>
      </dgm:t>
    </dgm:pt>
    <dgm:pt modelId="{EBD2066B-C4D6-45A4-8918-B51F1B303A2D}" type="sibTrans" cxnId="{93A14607-54FE-426E-92B0-22012A7947CB}">
      <dgm:prSet/>
      <dgm:spPr/>
      <dgm:t>
        <a:bodyPr/>
        <a:lstStyle/>
        <a:p>
          <a:endParaRPr lang="en-GB"/>
        </a:p>
      </dgm:t>
    </dgm:pt>
    <dgm:pt modelId="{E822E7E8-C98F-4DD4-A071-633C9FEEB171}" type="pres">
      <dgm:prSet presAssocID="{EAAC2C68-1448-4AF2-8BED-C5C9BE1D60A6}" presName="diagram" presStyleCnt="0">
        <dgm:presLayoutVars>
          <dgm:chPref val="1"/>
          <dgm:dir/>
          <dgm:animOne val="branch"/>
          <dgm:animLvl val="lvl"/>
          <dgm:resizeHandles/>
        </dgm:presLayoutVars>
      </dgm:prSet>
      <dgm:spPr/>
    </dgm:pt>
    <dgm:pt modelId="{6D19CDA1-0FEE-40BF-88C3-7C91F469C0C0}" type="pres">
      <dgm:prSet presAssocID="{45E34C4E-0939-4E9B-8D50-6F4DB655BA03}" presName="root" presStyleCnt="0"/>
      <dgm:spPr/>
    </dgm:pt>
    <dgm:pt modelId="{C58440BF-A0C2-49A2-A6DB-373685CCA61A}" type="pres">
      <dgm:prSet presAssocID="{45E34C4E-0939-4E9B-8D50-6F4DB655BA03}" presName="rootComposite" presStyleCnt="0"/>
      <dgm:spPr/>
    </dgm:pt>
    <dgm:pt modelId="{8350C771-640A-4256-AFAA-06D2883D7339}" type="pres">
      <dgm:prSet presAssocID="{45E34C4E-0939-4E9B-8D50-6F4DB655BA03}" presName="rootText" presStyleLbl="node1" presStyleIdx="0" presStyleCnt="1" custScaleX="130143" custScaleY="60476" custLinFactNeighborX="18170" custLinFactNeighborY="-5424"/>
      <dgm:spPr/>
    </dgm:pt>
    <dgm:pt modelId="{781FE004-DF92-4648-A5F6-AF22A7B7884F}" type="pres">
      <dgm:prSet presAssocID="{45E34C4E-0939-4E9B-8D50-6F4DB655BA03}" presName="rootConnector" presStyleLbl="node1" presStyleIdx="0" presStyleCnt="1"/>
      <dgm:spPr/>
    </dgm:pt>
    <dgm:pt modelId="{7386E6F4-44C9-4F2C-961E-3875294B367A}" type="pres">
      <dgm:prSet presAssocID="{45E34C4E-0939-4E9B-8D50-6F4DB655BA03}" presName="childShape" presStyleCnt="0"/>
      <dgm:spPr/>
    </dgm:pt>
    <dgm:pt modelId="{79AB5805-E299-4FD0-B2A8-7B276DD9C9D1}" type="pres">
      <dgm:prSet presAssocID="{D8C198A1-A1DE-434D-A6C7-6DC30BF4BCCB}" presName="Name13" presStyleLbl="parChTrans1D2" presStyleIdx="0" presStyleCnt="1"/>
      <dgm:spPr/>
    </dgm:pt>
    <dgm:pt modelId="{588ED757-4938-4702-976B-91292B680883}" type="pres">
      <dgm:prSet presAssocID="{58D1D245-E6A8-49EF-A09D-A4D5D33CEFCD}" presName="childText" presStyleLbl="bgAcc1" presStyleIdx="0" presStyleCnt="1" custScaleX="162814" custScaleY="245481" custLinFactNeighborX="-9958" custLinFactNeighborY="-7787">
        <dgm:presLayoutVars>
          <dgm:bulletEnabled val="1"/>
        </dgm:presLayoutVars>
      </dgm:prSet>
      <dgm:spPr/>
    </dgm:pt>
  </dgm:ptLst>
  <dgm:cxnLst>
    <dgm:cxn modelId="{C5033E06-3861-4390-B19D-D7D705380F7D}" type="presOf" srcId="{45E34C4E-0939-4E9B-8D50-6F4DB655BA03}" destId="{781FE004-DF92-4648-A5F6-AF22A7B7884F}" srcOrd="1" destOrd="0" presId="urn:microsoft.com/office/officeart/2005/8/layout/hierarchy3"/>
    <dgm:cxn modelId="{93A14607-54FE-426E-92B0-22012A7947CB}" srcId="{58D1D245-E6A8-49EF-A09D-A4D5D33CEFCD}" destId="{53186BEB-E416-47E1-A50B-BC4B21D2B806}" srcOrd="0" destOrd="0" parTransId="{278C5BC1-9C66-407C-B000-AEDC1F289078}" sibTransId="{EBD2066B-C4D6-45A4-8918-B51F1B303A2D}"/>
    <dgm:cxn modelId="{BBCBDC0E-C04A-45F7-AFCE-CD14811BBD0B}" srcId="{45E34C4E-0939-4E9B-8D50-6F4DB655BA03}" destId="{58D1D245-E6A8-49EF-A09D-A4D5D33CEFCD}" srcOrd="0" destOrd="0" parTransId="{D8C198A1-A1DE-434D-A6C7-6DC30BF4BCCB}" sibTransId="{D97CED53-4951-4C9B-84A1-807FB32EDD0B}"/>
    <dgm:cxn modelId="{298FE394-8C6D-4CA0-BF03-614348036AE3}" type="presOf" srcId="{58D1D245-E6A8-49EF-A09D-A4D5D33CEFCD}" destId="{588ED757-4938-4702-976B-91292B680883}" srcOrd="0" destOrd="0" presId="urn:microsoft.com/office/officeart/2005/8/layout/hierarchy3"/>
    <dgm:cxn modelId="{017A30B6-A042-47A8-95ED-415338248452}" srcId="{EAAC2C68-1448-4AF2-8BED-C5C9BE1D60A6}" destId="{45E34C4E-0939-4E9B-8D50-6F4DB655BA03}" srcOrd="0" destOrd="0" parTransId="{32347580-93DA-4172-9FB0-7315DCF9A8CC}" sibTransId="{6C82278A-AD87-440A-B402-92EBFD87CD25}"/>
    <dgm:cxn modelId="{DCD25ED5-EEF8-4B8F-8E27-9FF954DA4A44}" type="presOf" srcId="{EAAC2C68-1448-4AF2-8BED-C5C9BE1D60A6}" destId="{E822E7E8-C98F-4DD4-A071-633C9FEEB171}" srcOrd="0" destOrd="0" presId="urn:microsoft.com/office/officeart/2005/8/layout/hierarchy3"/>
    <dgm:cxn modelId="{8D46A6DF-C43C-4C73-BEA9-237EA65AF2B9}" type="presOf" srcId="{53186BEB-E416-47E1-A50B-BC4B21D2B806}" destId="{588ED757-4938-4702-976B-91292B680883}" srcOrd="0" destOrd="1" presId="urn:microsoft.com/office/officeart/2005/8/layout/hierarchy3"/>
    <dgm:cxn modelId="{3E947BE1-FCF3-40B3-8013-5954A05CCA07}" type="presOf" srcId="{D8C198A1-A1DE-434D-A6C7-6DC30BF4BCCB}" destId="{79AB5805-E299-4FD0-B2A8-7B276DD9C9D1}" srcOrd="0" destOrd="0" presId="urn:microsoft.com/office/officeart/2005/8/layout/hierarchy3"/>
    <dgm:cxn modelId="{65E84CFE-809F-48FE-920A-DA9DEB484E7B}" type="presOf" srcId="{45E34C4E-0939-4E9B-8D50-6F4DB655BA03}" destId="{8350C771-640A-4256-AFAA-06D2883D7339}" srcOrd="0" destOrd="0" presId="urn:microsoft.com/office/officeart/2005/8/layout/hierarchy3"/>
    <dgm:cxn modelId="{6DD2A22B-2ECA-4102-86B0-02F0C62028EA}" type="presParOf" srcId="{E822E7E8-C98F-4DD4-A071-633C9FEEB171}" destId="{6D19CDA1-0FEE-40BF-88C3-7C91F469C0C0}" srcOrd="0" destOrd="0" presId="urn:microsoft.com/office/officeart/2005/8/layout/hierarchy3"/>
    <dgm:cxn modelId="{3A3DE0C2-4641-401F-8018-E2436B4864E6}" type="presParOf" srcId="{6D19CDA1-0FEE-40BF-88C3-7C91F469C0C0}" destId="{C58440BF-A0C2-49A2-A6DB-373685CCA61A}" srcOrd="0" destOrd="0" presId="urn:microsoft.com/office/officeart/2005/8/layout/hierarchy3"/>
    <dgm:cxn modelId="{50C99240-40F1-4CC2-BC26-64FF6150C7F6}" type="presParOf" srcId="{C58440BF-A0C2-49A2-A6DB-373685CCA61A}" destId="{8350C771-640A-4256-AFAA-06D2883D7339}" srcOrd="0" destOrd="0" presId="urn:microsoft.com/office/officeart/2005/8/layout/hierarchy3"/>
    <dgm:cxn modelId="{598BA41F-33F4-4F59-A5FF-9F9E96A5C934}" type="presParOf" srcId="{C58440BF-A0C2-49A2-A6DB-373685CCA61A}" destId="{781FE004-DF92-4648-A5F6-AF22A7B7884F}" srcOrd="1" destOrd="0" presId="urn:microsoft.com/office/officeart/2005/8/layout/hierarchy3"/>
    <dgm:cxn modelId="{F0A08FD1-1BBD-416D-96E5-218868F00532}" type="presParOf" srcId="{6D19CDA1-0FEE-40BF-88C3-7C91F469C0C0}" destId="{7386E6F4-44C9-4F2C-961E-3875294B367A}" srcOrd="1" destOrd="0" presId="urn:microsoft.com/office/officeart/2005/8/layout/hierarchy3"/>
    <dgm:cxn modelId="{62DD967F-6783-4266-9D83-1DE4CC2676D4}" type="presParOf" srcId="{7386E6F4-44C9-4F2C-961E-3875294B367A}" destId="{79AB5805-E299-4FD0-B2A8-7B276DD9C9D1}" srcOrd="0" destOrd="0" presId="urn:microsoft.com/office/officeart/2005/8/layout/hierarchy3"/>
    <dgm:cxn modelId="{2BEC21C7-5918-4581-8F36-799B3C2837DA}" type="presParOf" srcId="{7386E6F4-44C9-4F2C-961E-3875294B367A}" destId="{588ED757-4938-4702-976B-91292B680883}" srcOrd="1" destOrd="0" presId="urn:microsoft.com/office/officeart/2005/8/layout/hierarchy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D4F888-F288-40A1-B0AF-40A40FE3FA9B}">
      <dsp:nvSpPr>
        <dsp:cNvPr id="0" name=""/>
        <dsp:cNvSpPr/>
      </dsp:nvSpPr>
      <dsp:spPr>
        <a:xfrm>
          <a:off x="0" y="399639"/>
          <a:ext cx="6346825" cy="680400"/>
        </a:xfrm>
        <a:prstGeom prst="rect">
          <a:avLst/>
        </a:prstGeom>
        <a:solidFill>
          <a:schemeClr val="lt1">
            <a:alpha val="9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BFCD3A-B57B-406B-89AA-5CFC59756079}">
      <dsp:nvSpPr>
        <dsp:cNvPr id="0" name=""/>
        <dsp:cNvSpPr/>
      </dsp:nvSpPr>
      <dsp:spPr>
        <a:xfrm>
          <a:off x="293093" y="0"/>
          <a:ext cx="4442777" cy="797040"/>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mj-lt"/>
              <a:cs typeface="Calibri" pitchFamily="34" charset="0"/>
            </a:rPr>
            <a:t>Business set-up</a:t>
          </a:r>
        </a:p>
      </dsp:txBody>
      <dsp:txXfrm>
        <a:off x="332001" y="38908"/>
        <a:ext cx="4364961" cy="719224"/>
      </dsp:txXfrm>
    </dsp:sp>
    <dsp:sp modelId="{8D8271DE-4FE6-4F69-879B-B68D0DBA47BA}">
      <dsp:nvSpPr>
        <dsp:cNvPr id="0" name=""/>
        <dsp:cNvSpPr/>
      </dsp:nvSpPr>
      <dsp:spPr>
        <a:xfrm>
          <a:off x="0" y="1624359"/>
          <a:ext cx="6346825" cy="680400"/>
        </a:xfrm>
        <a:prstGeom prst="rect">
          <a:avLst/>
        </a:prstGeom>
        <a:solidFill>
          <a:schemeClr val="lt1">
            <a:alpha val="90000"/>
            <a:hueOff val="0"/>
            <a:satOff val="0"/>
            <a:lumOff val="0"/>
            <a:alphaOff val="0"/>
          </a:schemeClr>
        </a:solidFill>
        <a:ln w="25400" cap="flat" cmpd="sng" algn="ctr">
          <a:solidFill>
            <a:schemeClr val="accent3">
              <a:hueOff val="5625132"/>
              <a:satOff val="-8440"/>
              <a:lumOff val="-1373"/>
              <a:alphaOff val="0"/>
            </a:schemeClr>
          </a:solidFill>
          <a:prstDash val="solid"/>
        </a:ln>
        <a:effectLst/>
      </dsp:spPr>
      <dsp:style>
        <a:lnRef idx="2">
          <a:scrgbClr r="0" g="0" b="0"/>
        </a:lnRef>
        <a:fillRef idx="1">
          <a:scrgbClr r="0" g="0" b="0"/>
        </a:fillRef>
        <a:effectRef idx="0">
          <a:scrgbClr r="0" g="0" b="0"/>
        </a:effectRef>
        <a:fontRef idx="minor"/>
      </dsp:style>
    </dsp:sp>
    <dsp:sp modelId="{3E14DBDE-1C59-4781-9C80-A74B59E6A4D0}">
      <dsp:nvSpPr>
        <dsp:cNvPr id="0" name=""/>
        <dsp:cNvSpPr/>
      </dsp:nvSpPr>
      <dsp:spPr>
        <a:xfrm>
          <a:off x="317341" y="1225839"/>
          <a:ext cx="4442777" cy="797040"/>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mj-lt"/>
              <a:cs typeface="Calibri" pitchFamily="34" charset="0"/>
            </a:rPr>
            <a:t>Day-to-day trading [working capital management]</a:t>
          </a:r>
        </a:p>
      </dsp:txBody>
      <dsp:txXfrm>
        <a:off x="356249" y="1264747"/>
        <a:ext cx="4364961" cy="719224"/>
      </dsp:txXfrm>
    </dsp:sp>
    <dsp:sp modelId="{55C9AE6C-6BD3-419A-984E-CDB5EA9D611E}">
      <dsp:nvSpPr>
        <dsp:cNvPr id="0" name=""/>
        <dsp:cNvSpPr/>
      </dsp:nvSpPr>
      <dsp:spPr>
        <a:xfrm>
          <a:off x="0" y="2849080"/>
          <a:ext cx="6346825" cy="680400"/>
        </a:xfrm>
        <a:prstGeom prst="rect">
          <a:avLst/>
        </a:prstGeom>
        <a:solidFill>
          <a:schemeClr val="lt1">
            <a:alpha val="90000"/>
            <a:hueOff val="0"/>
            <a:satOff val="0"/>
            <a:lumOff val="0"/>
            <a:alphaOff val="0"/>
          </a:schemeClr>
        </a:solidFill>
        <a:ln w="25400" cap="flat" cmpd="sng" algn="ctr">
          <a:solidFill>
            <a:schemeClr val="accent3">
              <a:hueOff val="11250264"/>
              <a:satOff val="-16880"/>
              <a:lumOff val="-2745"/>
              <a:alphaOff val="0"/>
            </a:schemeClr>
          </a:solidFill>
          <a:prstDash val="solid"/>
        </a:ln>
        <a:effectLst/>
      </dsp:spPr>
      <dsp:style>
        <a:lnRef idx="2">
          <a:scrgbClr r="0" g="0" b="0"/>
        </a:lnRef>
        <a:fillRef idx="1">
          <a:scrgbClr r="0" g="0" b="0"/>
        </a:fillRef>
        <a:effectRef idx="0">
          <a:scrgbClr r="0" g="0" b="0"/>
        </a:effectRef>
        <a:fontRef idx="minor"/>
      </dsp:style>
    </dsp:sp>
    <dsp:sp modelId="{AF54796D-12C4-4A64-AB8B-2F043F7837D1}">
      <dsp:nvSpPr>
        <dsp:cNvPr id="0" name=""/>
        <dsp:cNvSpPr/>
      </dsp:nvSpPr>
      <dsp:spPr>
        <a:xfrm>
          <a:off x="317341" y="2450560"/>
          <a:ext cx="4442777" cy="797040"/>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7926" tIns="0" rIns="167926" bIns="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mj-lt"/>
              <a:cs typeface="Calibri" pitchFamily="34" charset="0"/>
            </a:rPr>
            <a:t>Business growth</a:t>
          </a:r>
        </a:p>
      </dsp:txBody>
      <dsp:txXfrm>
        <a:off x="356249" y="2489468"/>
        <a:ext cx="4364961" cy="7192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80C8BD-7D4B-4D60-BA49-9708335C8207}">
      <dsp:nvSpPr>
        <dsp:cNvPr id="0" name=""/>
        <dsp:cNvSpPr/>
      </dsp:nvSpPr>
      <dsp:spPr>
        <a:xfrm>
          <a:off x="0" y="18405"/>
          <a:ext cx="3364874" cy="3364874"/>
        </a:xfrm>
        <a:prstGeom prst="ellipse">
          <a:avLst/>
        </a:prstGeom>
        <a:solidFill>
          <a:schemeClr val="tx2">
            <a:lumMod val="75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Debt </a:t>
          </a:r>
        </a:p>
      </dsp:txBody>
      <dsp:txXfrm>
        <a:off x="469869" y="415196"/>
        <a:ext cx="1940108" cy="2571292"/>
      </dsp:txXfrm>
    </dsp:sp>
    <dsp:sp modelId="{ECDFDFE4-D531-4074-9395-01096DFFE3F6}">
      <dsp:nvSpPr>
        <dsp:cNvPr id="0" name=""/>
        <dsp:cNvSpPr/>
      </dsp:nvSpPr>
      <dsp:spPr>
        <a:xfrm>
          <a:off x="2730530" y="9202"/>
          <a:ext cx="3364874" cy="3364874"/>
        </a:xfrm>
        <a:prstGeom prst="ellipse">
          <a:avLst/>
        </a:prstGeom>
        <a:solidFill>
          <a:schemeClr val="tx2">
            <a:lumMod val="60000"/>
            <a:lumOff val="40000"/>
            <a:alpha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2400300">
            <a:lnSpc>
              <a:spcPct val="90000"/>
            </a:lnSpc>
            <a:spcBef>
              <a:spcPct val="0"/>
            </a:spcBef>
            <a:spcAft>
              <a:spcPct val="35000"/>
            </a:spcAft>
            <a:buNone/>
          </a:pPr>
          <a:r>
            <a:rPr lang="en-GB" sz="5400" kern="1200" dirty="0"/>
            <a:t>Equity</a:t>
          </a:r>
        </a:p>
      </dsp:txBody>
      <dsp:txXfrm>
        <a:off x="3685427" y="405993"/>
        <a:ext cx="1940108" cy="25712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22602-6A26-4F99-8DCB-2720C0966B3D}">
      <dsp:nvSpPr>
        <dsp:cNvPr id="0" name=""/>
        <dsp:cNvSpPr/>
      </dsp:nvSpPr>
      <dsp:spPr>
        <a:xfrm>
          <a:off x="211698" y="0"/>
          <a:ext cx="3241879" cy="807192"/>
        </a:xfrm>
        <a:prstGeom prst="roundRect">
          <a:avLst>
            <a:gd name="adj" fmla="val 10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i="0" kern="1200" dirty="0">
              <a:solidFill>
                <a:schemeClr val="tx2">
                  <a:lumMod val="75000"/>
                </a:schemeClr>
              </a:solidFill>
            </a:rPr>
            <a:t>Internal</a:t>
          </a:r>
        </a:p>
      </dsp:txBody>
      <dsp:txXfrm>
        <a:off x="235340" y="23642"/>
        <a:ext cx="3194595" cy="759908"/>
      </dsp:txXfrm>
    </dsp:sp>
    <dsp:sp modelId="{315C00EB-9B49-46A1-9463-E9C7C3A2E52D}">
      <dsp:nvSpPr>
        <dsp:cNvPr id="0" name=""/>
        <dsp:cNvSpPr/>
      </dsp:nvSpPr>
      <dsp:spPr>
        <a:xfrm>
          <a:off x="235465" y="807192"/>
          <a:ext cx="300420" cy="1804608"/>
        </a:xfrm>
        <a:custGeom>
          <a:avLst/>
          <a:gdLst/>
          <a:ahLst/>
          <a:cxnLst/>
          <a:rect l="0" t="0" r="0" b="0"/>
          <a:pathLst>
            <a:path>
              <a:moveTo>
                <a:pt x="300420" y="0"/>
              </a:moveTo>
              <a:lnTo>
                <a:pt x="0" y="1804608"/>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B44CBECA-BC50-41EF-9F12-BCCAD5E7A6EC}">
      <dsp:nvSpPr>
        <dsp:cNvPr id="0" name=""/>
        <dsp:cNvSpPr/>
      </dsp:nvSpPr>
      <dsp:spPr>
        <a:xfrm>
          <a:off x="235465" y="1296143"/>
          <a:ext cx="3248179" cy="2631315"/>
        </a:xfrm>
        <a:prstGeom prst="roundRect">
          <a:avLst>
            <a:gd name="adj" fmla="val 10000"/>
          </a:avLst>
        </a:prstGeom>
        <a:solidFill>
          <a:schemeClr val="tx2">
            <a:lumMod val="40000"/>
            <a:lumOff val="60000"/>
            <a:alpha val="9000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l" defTabSz="1066800">
            <a:lnSpc>
              <a:spcPct val="90000"/>
            </a:lnSpc>
            <a:spcBef>
              <a:spcPct val="0"/>
            </a:spcBef>
            <a:spcAft>
              <a:spcPct val="35000"/>
            </a:spcAft>
            <a:buNone/>
          </a:pPr>
          <a:r>
            <a:rPr lang="en-GB" sz="2400" b="1" kern="1200" dirty="0">
              <a:latin typeface="+mj-lt"/>
              <a:cs typeface="Calibri" pitchFamily="34" charset="0"/>
            </a:rPr>
            <a:t>Retained Profits</a:t>
          </a:r>
        </a:p>
        <a:p>
          <a:pPr marL="0" lvl="0" indent="0" algn="l" defTabSz="1066800">
            <a:lnSpc>
              <a:spcPct val="90000"/>
            </a:lnSpc>
            <a:spcBef>
              <a:spcPct val="0"/>
            </a:spcBef>
            <a:spcAft>
              <a:spcPct val="35000"/>
            </a:spcAft>
            <a:buNone/>
          </a:pPr>
          <a:r>
            <a:rPr lang="en-GB" sz="2400" b="1" kern="1200" dirty="0">
              <a:latin typeface="+mj-lt"/>
              <a:cs typeface="Calibri" pitchFamily="34" charset="0"/>
            </a:rPr>
            <a:t>Sale of assets</a:t>
          </a:r>
        </a:p>
        <a:p>
          <a:pPr marL="0" lvl="0" indent="0" algn="l" defTabSz="1066800">
            <a:lnSpc>
              <a:spcPct val="90000"/>
            </a:lnSpc>
            <a:spcBef>
              <a:spcPct val="0"/>
            </a:spcBef>
            <a:spcAft>
              <a:spcPct val="35000"/>
            </a:spcAft>
            <a:buNone/>
          </a:pPr>
          <a:r>
            <a:rPr lang="en-GB" sz="2400" b="1" kern="1200" dirty="0">
              <a:latin typeface="+mj-lt"/>
              <a:cs typeface="Calibri" pitchFamily="34" charset="0"/>
            </a:rPr>
            <a:t>Sale and leaseback</a:t>
          </a:r>
        </a:p>
        <a:p>
          <a:pPr marL="0" lvl="0" indent="0" algn="l" defTabSz="1066800">
            <a:lnSpc>
              <a:spcPct val="90000"/>
            </a:lnSpc>
            <a:spcBef>
              <a:spcPct val="0"/>
            </a:spcBef>
            <a:spcAft>
              <a:spcPct val="35000"/>
            </a:spcAft>
            <a:buNone/>
          </a:pPr>
          <a:r>
            <a:rPr lang="en-GB" sz="2400" b="1" kern="1200" dirty="0">
              <a:latin typeface="+mj-lt"/>
              <a:cs typeface="Calibri" pitchFamily="34" charset="0"/>
            </a:rPr>
            <a:t>Depreciation</a:t>
          </a: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dsp:txBody>
      <dsp:txXfrm>
        <a:off x="312534" y="1373212"/>
        <a:ext cx="3094041" cy="24771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50C771-640A-4256-AFAA-06D2883D7339}">
      <dsp:nvSpPr>
        <dsp:cNvPr id="0" name=""/>
        <dsp:cNvSpPr/>
      </dsp:nvSpPr>
      <dsp:spPr>
        <a:xfrm>
          <a:off x="477654" y="47675"/>
          <a:ext cx="3415939" cy="793674"/>
        </a:xfrm>
        <a:prstGeom prst="roundRect">
          <a:avLst>
            <a:gd name="adj" fmla="val 10000"/>
          </a:avLst>
        </a:prstGeom>
        <a:solidFill>
          <a:schemeClr val="tx2">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45720" rIns="68580" bIns="45720" numCol="1" spcCol="1270" anchor="ctr" anchorCtr="0">
          <a:noAutofit/>
        </a:bodyPr>
        <a:lstStyle/>
        <a:p>
          <a:pPr marL="0" lvl="0" indent="0" algn="ctr" defTabSz="1600200">
            <a:lnSpc>
              <a:spcPct val="90000"/>
            </a:lnSpc>
            <a:spcBef>
              <a:spcPct val="0"/>
            </a:spcBef>
            <a:spcAft>
              <a:spcPct val="35000"/>
            </a:spcAft>
            <a:buNone/>
          </a:pPr>
          <a:r>
            <a:rPr lang="en-GB" sz="3600" b="0" kern="1200" dirty="0">
              <a:solidFill>
                <a:schemeClr val="tx2">
                  <a:lumMod val="75000"/>
                </a:schemeClr>
              </a:solidFill>
              <a:latin typeface="Calibri" pitchFamily="34" charset="0"/>
              <a:cs typeface="Calibri" pitchFamily="34" charset="0"/>
            </a:rPr>
            <a:t>External</a:t>
          </a:r>
        </a:p>
      </dsp:txBody>
      <dsp:txXfrm>
        <a:off x="500900" y="70921"/>
        <a:ext cx="3369447" cy="747182"/>
      </dsp:txXfrm>
    </dsp:sp>
    <dsp:sp modelId="{79AB5805-E299-4FD0-B2A8-7B276DD9C9D1}">
      <dsp:nvSpPr>
        <dsp:cNvPr id="0" name=""/>
        <dsp:cNvSpPr/>
      </dsp:nvSpPr>
      <dsp:spPr>
        <a:xfrm>
          <a:off x="474825" y="841349"/>
          <a:ext cx="344423" cy="1907904"/>
        </a:xfrm>
        <a:custGeom>
          <a:avLst/>
          <a:gdLst/>
          <a:ahLst/>
          <a:cxnLst/>
          <a:rect l="0" t="0" r="0" b="0"/>
          <a:pathLst>
            <a:path>
              <a:moveTo>
                <a:pt x="344423" y="0"/>
              </a:moveTo>
              <a:lnTo>
                <a:pt x="0" y="1907904"/>
              </a:lnTo>
            </a:path>
          </a:pathLst>
        </a:custGeom>
        <a:noFill/>
        <a:ln w="25400" cap="flat" cmpd="sng" algn="ctr">
          <a:noFill/>
          <a:prstDash val="solid"/>
        </a:ln>
        <a:effectLst/>
      </dsp:spPr>
      <dsp:style>
        <a:lnRef idx="2">
          <a:scrgbClr r="0" g="0" b="0"/>
        </a:lnRef>
        <a:fillRef idx="0">
          <a:scrgbClr r="0" g="0" b="0"/>
        </a:fillRef>
        <a:effectRef idx="0">
          <a:scrgbClr r="0" g="0" b="0"/>
        </a:effectRef>
        <a:fontRef idx="minor"/>
      </dsp:style>
    </dsp:sp>
    <dsp:sp modelId="{588ED757-4938-4702-976B-91292B680883}">
      <dsp:nvSpPr>
        <dsp:cNvPr id="0" name=""/>
        <dsp:cNvSpPr/>
      </dsp:nvSpPr>
      <dsp:spPr>
        <a:xfrm>
          <a:off x="474825" y="1138432"/>
          <a:ext cx="3418779" cy="3221641"/>
        </a:xfrm>
        <a:prstGeom prst="roundRect">
          <a:avLst>
            <a:gd name="adj" fmla="val 10000"/>
          </a:avLst>
        </a:prstGeom>
        <a:solidFill>
          <a:schemeClr val="tx2">
            <a:lumMod val="40000"/>
            <a:lumOff val="60000"/>
            <a:alpha val="9000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mj-lt"/>
              <a:cs typeface="Calibri" pitchFamily="34" charset="0"/>
            </a:rPr>
            <a:t>Bank Overdraft</a:t>
          </a:r>
        </a:p>
        <a:p>
          <a:pPr marL="0" lvl="0" indent="0" algn="l" defTabSz="1066800">
            <a:lnSpc>
              <a:spcPct val="90000"/>
            </a:lnSpc>
            <a:spcBef>
              <a:spcPct val="0"/>
            </a:spcBef>
            <a:spcAft>
              <a:spcPct val="35000"/>
            </a:spcAft>
            <a:buNone/>
          </a:pPr>
          <a:r>
            <a:rPr lang="en-GB" sz="2400" b="1" kern="1200" dirty="0">
              <a:latin typeface="+mj-lt"/>
              <a:cs typeface="Calibri" pitchFamily="34" charset="0"/>
            </a:rPr>
            <a:t>Loans</a:t>
          </a:r>
        </a:p>
        <a:p>
          <a:pPr marL="0" lvl="0" indent="0" algn="l" defTabSz="1066800">
            <a:lnSpc>
              <a:spcPct val="90000"/>
            </a:lnSpc>
            <a:spcBef>
              <a:spcPct val="0"/>
            </a:spcBef>
            <a:spcAft>
              <a:spcPct val="35000"/>
            </a:spcAft>
            <a:buNone/>
          </a:pPr>
          <a:r>
            <a:rPr lang="en-GB" sz="2400" b="1" kern="1200" dirty="0">
              <a:latin typeface="+mj-lt"/>
              <a:cs typeface="Calibri" pitchFamily="34" charset="0"/>
            </a:rPr>
            <a:t>Bonds</a:t>
          </a:r>
        </a:p>
        <a:p>
          <a:pPr marL="0" lvl="0" indent="0" algn="l" defTabSz="1066800">
            <a:lnSpc>
              <a:spcPct val="90000"/>
            </a:lnSpc>
            <a:spcBef>
              <a:spcPct val="0"/>
            </a:spcBef>
            <a:spcAft>
              <a:spcPct val="35000"/>
            </a:spcAft>
            <a:buNone/>
          </a:pPr>
          <a:r>
            <a:rPr lang="en-GB" sz="2400" b="1" kern="1200" dirty="0">
              <a:latin typeface="+mj-lt"/>
              <a:cs typeface="Calibri" pitchFamily="34" charset="0"/>
            </a:rPr>
            <a:t>Debentures</a:t>
          </a:r>
        </a:p>
        <a:p>
          <a:pPr marL="0" lvl="0" indent="0" algn="l" defTabSz="1066800">
            <a:lnSpc>
              <a:spcPct val="90000"/>
            </a:lnSpc>
            <a:spcBef>
              <a:spcPct val="0"/>
            </a:spcBef>
            <a:spcAft>
              <a:spcPct val="35000"/>
            </a:spcAft>
            <a:buNone/>
          </a:pPr>
          <a:r>
            <a:rPr lang="en-GB" sz="2400" b="1" kern="1200" dirty="0">
              <a:latin typeface="+mj-lt"/>
              <a:cs typeface="Calibri" pitchFamily="34" charset="0"/>
            </a:rPr>
            <a:t>Share Capital</a:t>
          </a:r>
        </a:p>
        <a:p>
          <a:pPr marL="0" lvl="0" indent="0" algn="l" defTabSz="1066800">
            <a:lnSpc>
              <a:spcPct val="90000"/>
            </a:lnSpc>
            <a:spcBef>
              <a:spcPct val="0"/>
            </a:spcBef>
            <a:spcAft>
              <a:spcPct val="35000"/>
            </a:spcAft>
            <a:buNone/>
          </a:pPr>
          <a:r>
            <a:rPr lang="en-GB" sz="2400" b="1" kern="1200" dirty="0">
              <a:latin typeface="+mj-lt"/>
              <a:cs typeface="Calibri" pitchFamily="34" charset="0"/>
            </a:rPr>
            <a:t>Venture Capital</a:t>
          </a:r>
        </a:p>
        <a:p>
          <a:pPr marL="0" lvl="0" indent="0" algn="l" defTabSz="1066800">
            <a:lnSpc>
              <a:spcPct val="90000"/>
            </a:lnSpc>
            <a:spcBef>
              <a:spcPct val="0"/>
            </a:spcBef>
            <a:spcAft>
              <a:spcPct val="35000"/>
            </a:spcAft>
            <a:buNone/>
          </a:pPr>
          <a:endParaRPr lang="en-GB" sz="2400" b="1" kern="1200" dirty="0">
            <a:latin typeface="Calibri" pitchFamily="34" charset="0"/>
            <a:cs typeface="Calibri" pitchFamily="34" charset="0"/>
          </a:endParaRPr>
        </a:p>
        <a:p>
          <a:pPr marL="228600" lvl="1" indent="-228600" algn="l" defTabSz="1066800">
            <a:lnSpc>
              <a:spcPct val="90000"/>
            </a:lnSpc>
            <a:spcBef>
              <a:spcPct val="0"/>
            </a:spcBef>
            <a:spcAft>
              <a:spcPct val="15000"/>
            </a:spcAft>
            <a:buChar char="•"/>
          </a:pPr>
          <a:endParaRPr lang="en-GB" sz="2400" b="1" kern="1200" dirty="0">
            <a:latin typeface="Calibri" pitchFamily="34" charset="0"/>
            <a:cs typeface="Calibri" pitchFamily="34" charset="0"/>
          </a:endParaRPr>
        </a:p>
      </dsp:txBody>
      <dsp:txXfrm>
        <a:off x="569184" y="1232791"/>
        <a:ext cx="3230061" cy="303292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411"/>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411"/>
          </a:xfrm>
          <a:prstGeom prst="rect">
            <a:avLst/>
          </a:prstGeom>
        </p:spPr>
        <p:txBody>
          <a:bodyPr vert="horz" lIns="91440" tIns="45720" rIns="91440" bIns="45720" rtlCol="0"/>
          <a:lstStyle>
            <a:lvl1pPr algn="r">
              <a:defRPr sz="1200"/>
            </a:lvl1pPr>
          </a:lstStyle>
          <a:p>
            <a:fld id="{B7A126F7-C520-466E-8A08-C83A624AAD89}" type="datetimeFigureOut">
              <a:rPr lang="en-GB" smtClean="0"/>
              <a:pPr/>
              <a:t>24/01/2024</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907"/>
            <a:ext cx="5438140" cy="4467701"/>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0091"/>
            <a:ext cx="2945659" cy="496411"/>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30091"/>
            <a:ext cx="2945659" cy="496411"/>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dirty="0"/>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84E9693D-8BDC-3D26-049D-C44DBB0B6DD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D26BEA5A-CF12-632A-305C-F60336F7A2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43012" name="Slide Number Placeholder 3">
            <a:extLst>
              <a:ext uri="{FF2B5EF4-FFF2-40B4-BE49-F238E27FC236}">
                <a16:creationId xmlns:a16="http://schemas.microsoft.com/office/drawing/2014/main" id="{B79C991C-5998-F540-086A-5856A7328FC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1BBC442-157B-4311-B747-C173B7F2C78D}" type="slidenum">
              <a:rPr lang="en-GB" altLang="en-US"/>
              <a:pPr/>
              <a:t>13</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20EFEAF7-A74C-EE22-F04A-29B413F9E58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9" name="Notes Placeholder 2">
            <a:extLst>
              <a:ext uri="{FF2B5EF4-FFF2-40B4-BE49-F238E27FC236}">
                <a16:creationId xmlns:a16="http://schemas.microsoft.com/office/drawing/2014/main" id="{84775857-B701-36B6-C10F-5F0254091E2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60420" name="Slide Number Placeholder 3">
            <a:extLst>
              <a:ext uri="{FF2B5EF4-FFF2-40B4-BE49-F238E27FC236}">
                <a16:creationId xmlns:a16="http://schemas.microsoft.com/office/drawing/2014/main" id="{C9895E87-7B5D-98D7-8F1A-67BEC82086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F6D7E7CF-00D8-48BF-A2C8-BD15BD3B1ADF}" type="slidenum">
              <a:rPr lang="en-GB" altLang="en-US"/>
              <a:pPr/>
              <a:t>22</a:t>
            </a:fld>
            <a:endParaRPr lang="en-GB" alt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24/01/2024</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a:xfrm>
            <a:off x="457200" y="1600201"/>
            <a:ext cx="8229600" cy="3917032"/>
          </a:xfrm>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10"/>
          </p:nvPr>
        </p:nvSpPr>
        <p:spPr/>
        <p:txBody>
          <a:bodyPr/>
          <a:lstStyle/>
          <a:p>
            <a:fld id="{D8E32E50-136A-4496-B4FF-7C83C21E682A}" type="datetime1">
              <a:rPr lang="en-GB" smtClean="0"/>
              <a:pPr/>
              <a:t>24/01/2024</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24/01/2024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24/01/2024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24/01/2024</a:t>
            </a:fld>
            <a:endParaRPr lang="en-GB" dirty="0"/>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24/01/2024</a:t>
            </a:fld>
            <a:endParaRPr lang="en-GB" dirty="0"/>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24/01/2024</a:t>
            </a:fld>
            <a:endParaRPr lang="en-GB" dirty="0"/>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24/01/2024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24/01/2024</a:t>
            </a:fld>
            <a:endParaRPr lang="en-GB" dirty="0"/>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24/01/2024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24/01/2024</a:t>
            </a:fld>
            <a:endParaRPr lang="en-GB" dirty="0"/>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24/01/2024</a:t>
            </a:fld>
            <a:endParaRPr lang="en-GB" dirty="0"/>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dirty="0"/>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76200" y="609600"/>
            <a:ext cx="77724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76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038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E3A8A35-5FF9-B73E-F060-7FD6D386294B}"/>
              </a:ext>
            </a:extLst>
          </p:cNvPr>
          <p:cNvSpPr>
            <a:spLocks noGrp="1"/>
          </p:cNvSpPr>
          <p:nvPr>
            <p:ph type="dt" sz="half" idx="10"/>
          </p:nvPr>
        </p:nvSpPr>
        <p:spPr/>
        <p:txBody>
          <a:bodyPr/>
          <a:lstStyle>
            <a:lvl1pPr>
              <a:defRPr/>
            </a:lvl1pPr>
          </a:lstStyle>
          <a:p>
            <a:pPr>
              <a:defRPr/>
            </a:pPr>
            <a:endParaRPr lang="en-GB" dirty="0"/>
          </a:p>
        </p:txBody>
      </p:sp>
      <p:sp>
        <p:nvSpPr>
          <p:cNvPr id="6" name="Footer Placeholder 4">
            <a:extLst>
              <a:ext uri="{FF2B5EF4-FFF2-40B4-BE49-F238E27FC236}">
                <a16:creationId xmlns:a16="http://schemas.microsoft.com/office/drawing/2014/main" id="{69FD1761-189C-CD5C-D66C-8FB67A449304}"/>
              </a:ext>
            </a:extLst>
          </p:cNvPr>
          <p:cNvSpPr>
            <a:spLocks noGrp="1"/>
          </p:cNvSpPr>
          <p:nvPr>
            <p:ph type="ftr" sz="quarter" idx="11"/>
          </p:nvPr>
        </p:nvSpPr>
        <p:spPr/>
        <p:txBody>
          <a:bodyPr/>
          <a:lstStyle>
            <a:lvl1pPr>
              <a:defRPr/>
            </a:lvl1pPr>
          </a:lstStyle>
          <a:p>
            <a:pPr>
              <a:defRPr/>
            </a:pPr>
            <a:endParaRPr lang="en-GB" dirty="0"/>
          </a:p>
        </p:txBody>
      </p:sp>
      <p:sp>
        <p:nvSpPr>
          <p:cNvPr id="7" name="Slide Number Placeholder 5">
            <a:extLst>
              <a:ext uri="{FF2B5EF4-FFF2-40B4-BE49-F238E27FC236}">
                <a16:creationId xmlns:a16="http://schemas.microsoft.com/office/drawing/2014/main" id="{8461FB1F-F8C8-18E2-109F-46DD88ECAF5F}"/>
              </a:ext>
            </a:extLst>
          </p:cNvPr>
          <p:cNvSpPr>
            <a:spLocks noGrp="1"/>
          </p:cNvSpPr>
          <p:nvPr>
            <p:ph type="sldNum" sz="quarter" idx="12"/>
          </p:nvPr>
        </p:nvSpPr>
        <p:spPr/>
        <p:txBody>
          <a:bodyPr/>
          <a:lstStyle>
            <a:lvl1pPr>
              <a:defRPr/>
            </a:lvl1pPr>
          </a:lstStyle>
          <a:p>
            <a:pPr>
              <a:defRPr/>
            </a:pPr>
            <a:fld id="{6D16333C-5813-454A-815D-39D372ED0B8A}" type="slidenum">
              <a:rPr lang="en-GB" altLang="en-US"/>
              <a:pPr>
                <a:defRPr/>
              </a:pPr>
              <a:t>‹#›</a:t>
            </a:fld>
            <a:endParaRPr lang="en-GB" altLang="en-US" dirty="0"/>
          </a:p>
        </p:txBody>
      </p:sp>
    </p:spTree>
    <p:extLst>
      <p:ext uri="{BB962C8B-B14F-4D97-AF65-F5344CB8AC3E}">
        <p14:creationId xmlns:p14="http://schemas.microsoft.com/office/powerpoint/2010/main" val="3111399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24/01/2024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dirty="0"/>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6"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 id="2147483687" r:id="rId13"/>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is4profit.com/" TargetMode="External"/><Relationship Id="rId2" Type="http://schemas.openxmlformats.org/officeDocument/2006/relationships/hyperlink" Target="http://www.businesslink.gov.uk/" TargetMode="External"/><Relationship Id="rId1" Type="http://schemas.openxmlformats.org/officeDocument/2006/relationships/slideLayout" Target="../slideLayouts/slideLayout2.xml"/><Relationship Id="rId5" Type="http://schemas.openxmlformats.org/officeDocument/2006/relationships/hyperlink" Target="http://www.smallbusiness.co.uk/" TargetMode="External"/><Relationship Id="rId4" Type="http://schemas.openxmlformats.org/officeDocument/2006/relationships/hyperlink" Target="http://www.bizhelp24.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sz="4800" dirty="0">
                <a:solidFill>
                  <a:srgbClr val="FFFF00"/>
                </a:solidFill>
              </a:rPr>
              <a:t>MBA</a:t>
            </a:r>
            <a:br>
              <a:rPr lang="en-GB" sz="4800" dirty="0">
                <a:solidFill>
                  <a:srgbClr val="FFFF00"/>
                </a:solidFill>
              </a:rPr>
            </a:br>
            <a:r>
              <a:rPr lang="en-GB" sz="4800" dirty="0">
                <a:solidFill>
                  <a:srgbClr val="FFFF00"/>
                </a:solidFill>
              </a:rPr>
              <a:t> Financial Management</a:t>
            </a:r>
          </a:p>
        </p:txBody>
      </p:sp>
      <p:sp>
        <p:nvSpPr>
          <p:cNvPr id="3" name="Subtitle 2"/>
          <p:cNvSpPr>
            <a:spLocks noGrp="1"/>
          </p:cNvSpPr>
          <p:nvPr>
            <p:ph type="subTitle" idx="1"/>
          </p:nvPr>
        </p:nvSpPr>
        <p:spPr>
          <a:xfrm>
            <a:off x="323528" y="3717032"/>
            <a:ext cx="8496944" cy="1752600"/>
          </a:xfrm>
        </p:spPr>
        <p:txBody>
          <a:bodyPr>
            <a:normAutofit/>
          </a:bodyPr>
          <a:lstStyle/>
          <a:p>
            <a:r>
              <a:rPr lang="en-GB" sz="4000" dirty="0">
                <a:solidFill>
                  <a:schemeClr val="bg1"/>
                </a:solidFill>
              </a:rPr>
              <a:t>Sources of finance</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dirty="0"/>
          </a:p>
        </p:txBody>
      </p:sp>
    </p:spTree>
    <p:custDataLst>
      <p:tags r:id="rId1"/>
    </p:custDataLst>
    <p:extLst>
      <p:ext uri="{BB962C8B-B14F-4D97-AF65-F5344CB8AC3E}">
        <p14:creationId xmlns:p14="http://schemas.microsoft.com/office/powerpoint/2010/main" val="2048088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Rectangle 5">
            <a:extLst>
              <a:ext uri="{FF2B5EF4-FFF2-40B4-BE49-F238E27FC236}">
                <a16:creationId xmlns:a16="http://schemas.microsoft.com/office/drawing/2014/main" id="{F93F0BB8-8ACC-6B31-EA49-9FE809B7CBBF}"/>
              </a:ext>
            </a:extLst>
          </p:cNvPr>
          <p:cNvSpPr>
            <a:spLocks noChangeArrowheads="1"/>
          </p:cNvSpPr>
          <p:nvPr/>
        </p:nvSpPr>
        <p:spPr bwMode="auto">
          <a:xfrm>
            <a:off x="0" y="1150938"/>
            <a:ext cx="9144000" cy="4582318"/>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Char char="•"/>
            </a:pPr>
            <a:endParaRPr kumimoji="1" lang="en-GB" altLang="en-US" sz="2800" b="1" i="1" dirty="0">
              <a:solidFill>
                <a:srgbClr val="0000FF"/>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rgbClr val="FFFF00"/>
                </a:solidFill>
                <a:latin typeface="+mj-lt"/>
                <a:cs typeface="Calibri" panose="020F0502020204030204" pitchFamily="34" charset="0"/>
              </a:rPr>
              <a:t>Why</a:t>
            </a:r>
            <a:r>
              <a:rPr kumimoji="1" lang="en-GB" altLang="en-US" sz="2800" b="1" dirty="0">
                <a:solidFill>
                  <a:srgbClr val="FFFF00"/>
                </a:solidFill>
                <a:latin typeface="+mj-lt"/>
                <a:cs typeface="Calibri" panose="020F0502020204030204" pitchFamily="34" charset="0"/>
              </a:rPr>
              <a:t> </a:t>
            </a:r>
            <a:r>
              <a:rPr kumimoji="1" lang="en-GB" altLang="en-US" sz="2800" dirty="0">
                <a:solidFill>
                  <a:schemeClr val="tx2">
                    <a:lumMod val="20000"/>
                    <a:lumOff val="80000"/>
                  </a:schemeClr>
                </a:solidFill>
                <a:latin typeface="+mj-lt"/>
                <a:cs typeface="Calibri" panose="020F0502020204030204" pitchFamily="34" charset="0"/>
              </a:rPr>
              <a:t>do businesses need finance?</a:t>
            </a:r>
          </a:p>
          <a:p>
            <a:pPr eaLnBrk="1" hangingPunct="1">
              <a:spcBef>
                <a:spcPct val="20000"/>
              </a:spcBef>
              <a:buClrTx/>
              <a:buSzTx/>
              <a:buFontTx/>
              <a:buChar char="•"/>
            </a:pPr>
            <a:endParaRPr kumimoji="1" lang="en-GB" altLang="en-US" sz="2800" dirty="0">
              <a:solidFill>
                <a:srgbClr val="FFFF00"/>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rgbClr val="FFFF00"/>
                </a:solidFill>
                <a:latin typeface="+mj-lt"/>
                <a:cs typeface="Calibri" panose="020F0502020204030204" pitchFamily="34" charset="0"/>
              </a:rPr>
              <a:t>What </a:t>
            </a:r>
            <a:r>
              <a:rPr kumimoji="1" lang="en-GB" altLang="en-US" sz="2800" dirty="0">
                <a:solidFill>
                  <a:schemeClr val="tx2">
                    <a:lumMod val="20000"/>
                    <a:lumOff val="80000"/>
                  </a:schemeClr>
                </a:solidFill>
                <a:latin typeface="+mj-lt"/>
                <a:cs typeface="Calibri" panose="020F0502020204030204" pitchFamily="34" charset="0"/>
              </a:rPr>
              <a:t>factors affect the choice of finance?</a:t>
            </a:r>
          </a:p>
          <a:p>
            <a:pPr eaLnBrk="1" hangingPunct="1">
              <a:spcBef>
                <a:spcPct val="20000"/>
              </a:spcBef>
              <a:buClrTx/>
              <a:buSzTx/>
              <a:buFontTx/>
              <a:buNone/>
            </a:pPr>
            <a:endParaRPr kumimoji="1" lang="en-GB" altLang="en-US" sz="2800" dirty="0">
              <a:solidFill>
                <a:srgbClr val="FFFF00"/>
              </a:solidFill>
              <a:latin typeface="+mj-lt"/>
              <a:cs typeface="Calibri" panose="020F0502020204030204" pitchFamily="34" charset="0"/>
            </a:endParaRPr>
          </a:p>
          <a:p>
            <a:pPr eaLnBrk="1" hangingPunct="1">
              <a:spcBef>
                <a:spcPct val="20000"/>
              </a:spcBef>
              <a:buClrTx/>
              <a:buSzTx/>
              <a:buFontTx/>
              <a:buChar char="•"/>
            </a:pPr>
            <a:r>
              <a:rPr kumimoji="1" lang="en-GB" altLang="en-US" sz="2800" i="1" dirty="0">
                <a:solidFill>
                  <a:srgbClr val="FFFF00"/>
                </a:solidFill>
                <a:latin typeface="+mj-lt"/>
                <a:cs typeface="Calibri" panose="020F0502020204030204" pitchFamily="34" charset="0"/>
              </a:rPr>
              <a:t>Where</a:t>
            </a:r>
            <a:r>
              <a:rPr kumimoji="1" lang="en-GB" altLang="en-US" sz="2800" dirty="0">
                <a:solidFill>
                  <a:schemeClr val="tx1"/>
                </a:solidFill>
                <a:latin typeface="+mj-lt"/>
                <a:cs typeface="Calibri" panose="020F0502020204030204" pitchFamily="34" charset="0"/>
              </a:rPr>
              <a:t> </a:t>
            </a:r>
            <a:r>
              <a:rPr kumimoji="1" lang="en-GB" altLang="en-US" sz="2800" dirty="0">
                <a:solidFill>
                  <a:schemeClr val="tx2">
                    <a:lumMod val="20000"/>
                    <a:lumOff val="80000"/>
                  </a:schemeClr>
                </a:solidFill>
                <a:latin typeface="+mj-lt"/>
                <a:cs typeface="Calibri" panose="020F0502020204030204" pitchFamily="34" charset="0"/>
              </a:rPr>
              <a:t>does the finance come from?</a:t>
            </a:r>
          </a:p>
          <a:p>
            <a:pPr eaLnBrk="1" hangingPunct="1">
              <a:spcBef>
                <a:spcPct val="20000"/>
              </a:spcBef>
              <a:buClrTx/>
              <a:buSzTx/>
              <a:buFontTx/>
              <a:buNone/>
            </a:pPr>
            <a:endParaRPr kumimoji="1" lang="en-GB" altLang="en-US" sz="2800" b="1" dirty="0">
              <a:solidFill>
                <a:schemeClr val="tx1"/>
              </a:solidFill>
              <a:latin typeface="Calibri" panose="020F0502020204030204" pitchFamily="34" charset="0"/>
              <a:cs typeface="Calibri" panose="020F0502020204030204" pitchFamily="34" charset="0"/>
            </a:endParaRPr>
          </a:p>
        </p:txBody>
      </p:sp>
      <p:sp>
        <p:nvSpPr>
          <p:cNvPr id="5126" name="Rectangle 6">
            <a:extLst>
              <a:ext uri="{FF2B5EF4-FFF2-40B4-BE49-F238E27FC236}">
                <a16:creationId xmlns:a16="http://schemas.microsoft.com/office/drawing/2014/main" id="{8027F95D-178C-8BB6-B7A3-CF57EB4C64BE}"/>
              </a:ext>
            </a:extLst>
          </p:cNvPr>
          <p:cNvSpPr>
            <a:spLocks noChangeArrowheads="1"/>
          </p:cNvSpPr>
          <p:nvPr/>
        </p:nvSpPr>
        <p:spPr bwMode="auto">
          <a:xfrm>
            <a:off x="0" y="0"/>
            <a:ext cx="9144000" cy="1150938"/>
          </a:xfrm>
          <a:prstGeom prst="rect">
            <a:avLst/>
          </a:prstGeom>
          <a:solidFill>
            <a:schemeClr val="tx2">
              <a:lumMod val="20000"/>
              <a:lumOff val="80000"/>
            </a:schemeClr>
          </a:solidFill>
          <a:ln>
            <a:headEnd/>
            <a:tailEnd/>
          </a:ln>
        </p:spPr>
        <p:style>
          <a:lnRef idx="2">
            <a:schemeClr val="accent1">
              <a:shade val="50000"/>
            </a:schemeClr>
          </a:lnRef>
          <a:fillRef idx="1">
            <a:schemeClr val="accent1"/>
          </a:fillRef>
          <a:effectRef idx="0">
            <a:schemeClr val="accent1"/>
          </a:effectRef>
          <a:fontRef idx="minor">
            <a:schemeClr val="lt1"/>
          </a:fontRef>
        </p:style>
        <p:txBody>
          <a:bodyPr lIns="92075" tIns="46038" rIns="92075" bIns="46038" anchor="ctr"/>
          <a:lstStyle/>
          <a:p>
            <a:pPr algn="ctr" eaLnBrk="1" fontAlgn="auto" hangingPunct="1">
              <a:spcBef>
                <a:spcPts val="0"/>
              </a:spcBef>
              <a:spcAft>
                <a:spcPts val="0"/>
              </a:spcAft>
              <a:defRPr/>
            </a:pPr>
            <a:r>
              <a:rPr kumimoji="1" lang="en-GB" sz="3200" dirty="0">
                <a:solidFill>
                  <a:schemeClr val="tx2">
                    <a:lumMod val="75000"/>
                  </a:schemeClr>
                </a:solidFill>
                <a:cs typeface="Calibri" pitchFamily="34" charset="0"/>
              </a:rPr>
              <a:t>Sources of Finance</a:t>
            </a:r>
          </a:p>
        </p:txBody>
      </p:sp>
      <p:sp>
        <p:nvSpPr>
          <p:cNvPr id="18436" name="Slide Number Placeholder 1">
            <a:extLst>
              <a:ext uri="{FF2B5EF4-FFF2-40B4-BE49-F238E27FC236}">
                <a16:creationId xmlns:a16="http://schemas.microsoft.com/office/drawing/2014/main" id="{A28AECD6-B09A-C621-F0CA-1F4C9E9C8BF1}"/>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3C7D0B3-8A0D-46EB-A67C-F23698821722}" type="slidenum">
              <a:rPr lang="en-GB" altLang="en-US">
                <a:solidFill>
                  <a:schemeClr val="bg1"/>
                </a:solidFill>
              </a:rPr>
              <a:pPr/>
              <a:t>2</a:t>
            </a:fld>
            <a:endParaRPr lang="en-GB" altLang="en-US"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5">
                                            <p:txEl>
                                              <p:pRg st="1" end="1"/>
                                            </p:txEl>
                                          </p:spTgt>
                                        </p:tgtEl>
                                        <p:attrNameLst>
                                          <p:attrName>style.visibility</p:attrName>
                                        </p:attrNameLst>
                                      </p:cBhvr>
                                      <p:to>
                                        <p:strVal val="visible"/>
                                      </p:to>
                                    </p:set>
                                    <p:anim calcmode="lin" valueType="num">
                                      <p:cBhvr additive="base">
                                        <p:cTn id="7" dur="500" fill="hold"/>
                                        <p:tgtEl>
                                          <p:spTgt spid="512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5125">
                                            <p:txEl>
                                              <p:pRg st="3" end="3"/>
                                            </p:txEl>
                                          </p:spTgt>
                                        </p:tgtEl>
                                        <p:attrNameLst>
                                          <p:attrName>style.visibility</p:attrName>
                                        </p:attrNameLst>
                                      </p:cBhvr>
                                      <p:to>
                                        <p:strVal val="visible"/>
                                      </p:to>
                                    </p:set>
                                    <p:anim calcmode="lin" valueType="num">
                                      <p:cBhvr additive="base">
                                        <p:cTn id="13" dur="500" fill="hold"/>
                                        <p:tgtEl>
                                          <p:spTgt spid="512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5125">
                                            <p:txEl>
                                              <p:pRg st="5" end="5"/>
                                            </p:txEl>
                                          </p:spTgt>
                                        </p:tgtEl>
                                        <p:attrNameLst>
                                          <p:attrName>style.visibility</p:attrName>
                                        </p:attrNameLst>
                                      </p:cBhvr>
                                      <p:to>
                                        <p:strVal val="visible"/>
                                      </p:to>
                                    </p:set>
                                    <p:anim calcmode="lin" valueType="num">
                                      <p:cBhvr additive="base">
                                        <p:cTn id="19" dur="500" fill="hold"/>
                                        <p:tgtEl>
                                          <p:spTgt spid="512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FE268B85-2EAD-DEBB-BA1B-61BC3C71DFDC}"/>
              </a:ext>
            </a:extLst>
          </p:cNvPr>
          <p:cNvSpPr>
            <a:spLocks noGrp="1" noChangeArrowheads="1"/>
          </p:cNvSpPr>
          <p:nvPr>
            <p:ph type="title"/>
          </p:nvPr>
        </p:nvSpPr>
        <p:spPr>
          <a:xfrm>
            <a:off x="0" y="0"/>
            <a:ext cx="9144000" cy="709613"/>
          </a:xfrm>
          <a:solidFill>
            <a:schemeClr val="tx2">
              <a:lumMod val="20000"/>
              <a:lumOff val="80000"/>
            </a:schemeClr>
          </a:solidFill>
        </p:spPr>
        <p:txBody>
          <a:bodyPr/>
          <a:lstStyle/>
          <a:p>
            <a:pPr eaLnBrk="1" hangingPunct="1"/>
            <a:r>
              <a:rPr lang="en-GB" altLang="en-US" sz="2800" dirty="0">
                <a:solidFill>
                  <a:schemeClr val="tx2">
                    <a:lumMod val="75000"/>
                  </a:schemeClr>
                </a:solidFill>
                <a:cs typeface="Calibri" panose="020F0502020204030204" pitchFamily="34" charset="0"/>
              </a:rPr>
              <a:t>Why do businesses need finance?</a:t>
            </a:r>
          </a:p>
        </p:txBody>
      </p:sp>
      <p:graphicFrame>
        <p:nvGraphicFramePr>
          <p:cNvPr id="4" name="Content Placeholder 3">
            <a:extLst>
              <a:ext uri="{FF2B5EF4-FFF2-40B4-BE49-F238E27FC236}">
                <a16:creationId xmlns:a16="http://schemas.microsoft.com/office/drawing/2014/main" id="{D28F595F-E125-DD68-6079-948D15F34964}"/>
              </a:ext>
            </a:extLst>
          </p:cNvPr>
          <p:cNvGraphicFramePr>
            <a:graphicFrameLocks noGrp="1"/>
          </p:cNvGraphicFramePr>
          <p:nvPr>
            <p:ph idx="1"/>
            <p:extLst>
              <p:ext uri="{D42A27DB-BD31-4B8C-83A1-F6EECF244321}">
                <p14:modId xmlns:p14="http://schemas.microsoft.com/office/powerpoint/2010/main" val="983394930"/>
              </p:ext>
            </p:extLst>
          </p:nvPr>
        </p:nvGraphicFramePr>
        <p:xfrm>
          <a:off x="1475656" y="1663700"/>
          <a:ext cx="6346825" cy="3530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460" name="Slide Number Placeholder 1">
            <a:extLst>
              <a:ext uri="{FF2B5EF4-FFF2-40B4-BE49-F238E27FC236}">
                <a16:creationId xmlns:a16="http://schemas.microsoft.com/office/drawing/2014/main" id="{916F872E-658B-ACFA-334E-FC02ACAD9F6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60B00-4C32-4CD2-A84A-7FBF8C036C9E}" type="slidenum">
              <a:rPr lang="en-GB" altLang="en-US">
                <a:solidFill>
                  <a:schemeClr val="bg1"/>
                </a:solidFill>
              </a:rPr>
              <a:pPr/>
              <a:t>3</a:t>
            </a:fld>
            <a:endParaRPr lang="en-GB" altLang="en-US"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319EF866-1915-2BAF-D189-E0C9961AF5FD}"/>
              </a:ext>
            </a:extLst>
          </p:cNvPr>
          <p:cNvSpPr>
            <a:spLocks noGrp="1" noChangeArrowheads="1"/>
          </p:cNvSpPr>
          <p:nvPr>
            <p:ph type="title"/>
          </p:nvPr>
        </p:nvSpPr>
        <p:spPr>
          <a:xfrm>
            <a:off x="0" y="0"/>
            <a:ext cx="9144000" cy="1069057"/>
          </a:xfrm>
          <a:solidFill>
            <a:schemeClr val="tx2">
              <a:lumMod val="20000"/>
              <a:lumOff val="80000"/>
            </a:schemeClr>
          </a:solidFill>
        </p:spPr>
        <p:txBody>
          <a:bodyPr>
            <a:noAutofit/>
          </a:bodyPr>
          <a:lstStyle/>
          <a:p>
            <a:pPr eaLnBrk="1" hangingPunct="1"/>
            <a:r>
              <a:rPr lang="en-GB" altLang="en-US" sz="2800" dirty="0">
                <a:solidFill>
                  <a:schemeClr val="tx2">
                    <a:lumMod val="75000"/>
                  </a:schemeClr>
                </a:solidFill>
                <a:cs typeface="Calibri" panose="020F0502020204030204" pitchFamily="34" charset="0"/>
              </a:rPr>
              <a:t>What factors affect the choice of finance?</a:t>
            </a:r>
          </a:p>
        </p:txBody>
      </p:sp>
      <p:sp>
        <p:nvSpPr>
          <p:cNvPr id="5123" name="Content Placeholder 2">
            <a:extLst>
              <a:ext uri="{FF2B5EF4-FFF2-40B4-BE49-F238E27FC236}">
                <a16:creationId xmlns:a16="http://schemas.microsoft.com/office/drawing/2014/main" id="{3CCD42DB-5EE3-BEE3-FE4D-F99DBCC4EE2A}"/>
              </a:ext>
            </a:extLst>
          </p:cNvPr>
          <p:cNvSpPr>
            <a:spLocks noGrp="1"/>
          </p:cNvSpPr>
          <p:nvPr>
            <p:ph idx="1"/>
          </p:nvPr>
        </p:nvSpPr>
        <p:spPr>
          <a:xfrm>
            <a:off x="0" y="1069058"/>
            <a:ext cx="9144000" cy="4719886"/>
          </a:xfrm>
          <a:solidFill>
            <a:schemeClr val="tx2">
              <a:lumMod val="75000"/>
            </a:schemeClr>
          </a:solidFill>
        </p:spPr>
        <p:txBody>
          <a:bodyPr rtlCol="0">
            <a:normAutofit/>
          </a:bodyPr>
          <a:lstStyle/>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Type of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Size of the business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Stage of business development</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Current financial position</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Availability of security to guarantee loans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Market conditions</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The terms of the finance</a:t>
            </a:r>
          </a:p>
          <a:p>
            <a:pPr marL="514350" indent="-514350" eaLnBrk="1" fontAlgn="auto" hangingPunct="1">
              <a:spcAft>
                <a:spcPts val="0"/>
              </a:spcAft>
              <a:buFont typeface="Times New Roman" panose="02020603050405020304" pitchFamily="18" charset="0"/>
              <a:buAutoNum type="arabicPeriod"/>
              <a:defRPr/>
            </a:pPr>
            <a:r>
              <a:rPr lang="en-GB" altLang="en-US" sz="2400" dirty="0">
                <a:solidFill>
                  <a:schemeClr val="tx2">
                    <a:lumMod val="20000"/>
                    <a:lumOff val="80000"/>
                  </a:schemeClr>
                </a:solidFill>
                <a:cs typeface="Calibri" panose="020F0502020204030204" pitchFamily="34" charset="0"/>
              </a:rPr>
              <a:t>Level of gearing and existing interest commitments</a:t>
            </a:r>
          </a:p>
        </p:txBody>
      </p:sp>
      <p:sp>
        <p:nvSpPr>
          <p:cNvPr id="20484" name="Slide Number Placeholder 1">
            <a:extLst>
              <a:ext uri="{FF2B5EF4-FFF2-40B4-BE49-F238E27FC236}">
                <a16:creationId xmlns:a16="http://schemas.microsoft.com/office/drawing/2014/main" id="{DD0E63C2-8CF1-91CC-13CE-0FF6194978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0ED85D-5410-48C5-933E-0F69E38A4F7A}" type="slidenum">
              <a:rPr lang="en-GB" altLang="en-US">
                <a:solidFill>
                  <a:schemeClr val="bg1"/>
                </a:solidFill>
              </a:rPr>
              <a:pPr/>
              <a:t>4</a:t>
            </a:fld>
            <a:endParaRPr lang="en-GB" altLang="en-US" dirty="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2">
            <a:extLst>
              <a:ext uri="{FF2B5EF4-FFF2-40B4-BE49-F238E27FC236}">
                <a16:creationId xmlns:a16="http://schemas.microsoft.com/office/drawing/2014/main" id="{6ABD34E7-E1BB-6057-A633-FAC13B86C1B2}"/>
              </a:ext>
            </a:extLst>
          </p:cNvPr>
          <p:cNvSpPr>
            <a:spLocks noGrp="1" noChangeArrowheads="1"/>
          </p:cNvSpPr>
          <p:nvPr>
            <p:ph type="title"/>
          </p:nvPr>
        </p:nvSpPr>
        <p:spPr>
          <a:xfrm>
            <a:off x="0" y="0"/>
            <a:ext cx="9144000" cy="1008112"/>
          </a:xfrm>
          <a:solidFill>
            <a:schemeClr val="tx2">
              <a:lumMod val="20000"/>
              <a:lumOff val="80000"/>
            </a:schemeClr>
          </a:solidFill>
        </p:spPr>
        <p:txBody>
          <a:bodyPr>
            <a:normAutofit/>
          </a:bodyPr>
          <a:lstStyle/>
          <a:p>
            <a:pPr algn="ctr" eaLnBrk="1" hangingPunct="1"/>
            <a:r>
              <a:rPr lang="en-GB" altLang="en-US" sz="2800" dirty="0">
                <a:solidFill>
                  <a:schemeClr val="tx2">
                    <a:lumMod val="75000"/>
                  </a:schemeClr>
                </a:solidFill>
                <a:latin typeface="Arial" panose="020B0604020202020204" pitchFamily="34" charset="0"/>
                <a:cs typeface="Arial" panose="020B0604020202020204" pitchFamily="34" charset="0"/>
              </a:rPr>
              <a:t>Most businesses have a combination of both equity and debt</a:t>
            </a:r>
          </a:p>
        </p:txBody>
      </p:sp>
      <p:graphicFrame>
        <p:nvGraphicFramePr>
          <p:cNvPr id="4" name="Content Placeholder 3">
            <a:extLst>
              <a:ext uri="{FF2B5EF4-FFF2-40B4-BE49-F238E27FC236}">
                <a16:creationId xmlns:a16="http://schemas.microsoft.com/office/drawing/2014/main" id="{0D558556-820D-8D60-1008-3D855D01E733}"/>
              </a:ext>
            </a:extLst>
          </p:cNvPr>
          <p:cNvGraphicFramePr>
            <a:graphicFrameLocks noGrp="1"/>
          </p:cNvGraphicFramePr>
          <p:nvPr>
            <p:ph idx="1"/>
            <p:extLst>
              <p:ext uri="{D42A27DB-BD31-4B8C-83A1-F6EECF244321}">
                <p14:modId xmlns:p14="http://schemas.microsoft.com/office/powerpoint/2010/main" val="3386334762"/>
              </p:ext>
            </p:extLst>
          </p:nvPr>
        </p:nvGraphicFramePr>
        <p:xfrm>
          <a:off x="1299592" y="1737360"/>
          <a:ext cx="6400800" cy="33832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580" name="Slide Number Placeholder 1">
            <a:extLst>
              <a:ext uri="{FF2B5EF4-FFF2-40B4-BE49-F238E27FC236}">
                <a16:creationId xmlns:a16="http://schemas.microsoft.com/office/drawing/2014/main" id="{3DCF6D4C-252B-9943-4E98-63FCDD491BC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AF411D9F-2346-43FC-9940-790896C53C68}" type="slidenum">
              <a:rPr lang="en-GB" altLang="en-US">
                <a:solidFill>
                  <a:schemeClr val="bg1"/>
                </a:solidFill>
              </a:rPr>
              <a:pPr/>
              <a:t>5</a:t>
            </a:fld>
            <a:endParaRPr lang="en-GB" altLang="en-US" dirty="0">
              <a:solidFill>
                <a:schemeClr val="bg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5602" name="Title 2">
            <a:extLst>
              <a:ext uri="{FF2B5EF4-FFF2-40B4-BE49-F238E27FC236}">
                <a16:creationId xmlns:a16="http://schemas.microsoft.com/office/drawing/2014/main" id="{0D4EB561-9B75-2437-1267-9FB54B2FA97D}"/>
              </a:ext>
            </a:extLst>
          </p:cNvPr>
          <p:cNvSpPr>
            <a:spLocks noGrp="1" noChangeArrowheads="1"/>
          </p:cNvSpPr>
          <p:nvPr>
            <p:ph type="title"/>
          </p:nvPr>
        </p:nvSpPr>
        <p:spPr>
          <a:xfrm>
            <a:off x="0" y="0"/>
            <a:ext cx="9144000" cy="868561"/>
          </a:xfrm>
          <a:solidFill>
            <a:schemeClr val="tx2">
              <a:lumMod val="20000"/>
              <a:lumOff val="80000"/>
            </a:schemeClr>
          </a:solidFill>
        </p:spPr>
        <p:txBody>
          <a:bodyPr/>
          <a:lstStyle/>
          <a:p>
            <a:pPr algn="ctr" eaLnBrk="1" hangingPunct="1"/>
            <a:r>
              <a:rPr lang="en-GB" altLang="en-US" sz="3600" dirty="0">
                <a:solidFill>
                  <a:schemeClr val="tx2">
                    <a:lumMod val="75000"/>
                  </a:schemeClr>
                </a:solidFill>
                <a:cs typeface="Calibri" panose="020F0502020204030204" pitchFamily="34" charset="0"/>
              </a:rPr>
              <a:t>Main ways to raise finance</a:t>
            </a:r>
          </a:p>
        </p:txBody>
      </p:sp>
      <p:graphicFrame>
        <p:nvGraphicFramePr>
          <p:cNvPr id="9" name="Content Placeholder 8">
            <a:extLst>
              <a:ext uri="{FF2B5EF4-FFF2-40B4-BE49-F238E27FC236}">
                <a16:creationId xmlns:a16="http://schemas.microsoft.com/office/drawing/2014/main" id="{24168D03-1A8C-AD30-DD3E-8A2528BBF8A5}"/>
              </a:ext>
            </a:extLst>
          </p:cNvPr>
          <p:cNvGraphicFramePr>
            <a:graphicFrameLocks noGrp="1"/>
          </p:cNvGraphicFramePr>
          <p:nvPr>
            <p:ph sz="half" idx="2"/>
            <p:extLst>
              <p:ext uri="{D42A27DB-BD31-4B8C-83A1-F6EECF244321}">
                <p14:modId xmlns:p14="http://schemas.microsoft.com/office/powerpoint/2010/main" val="3834581266"/>
              </p:ext>
            </p:extLst>
          </p:nvPr>
        </p:nvGraphicFramePr>
        <p:xfrm>
          <a:off x="323528" y="1228423"/>
          <a:ext cx="3898776" cy="47926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0" name="Content Placeholder 9">
            <a:extLst>
              <a:ext uri="{FF2B5EF4-FFF2-40B4-BE49-F238E27FC236}">
                <a16:creationId xmlns:a16="http://schemas.microsoft.com/office/drawing/2014/main" id="{CCE385F0-40C3-4122-80A3-17004F871636}"/>
              </a:ext>
            </a:extLst>
          </p:cNvPr>
          <p:cNvGraphicFramePr>
            <a:graphicFrameLocks noGrp="1"/>
          </p:cNvGraphicFramePr>
          <p:nvPr>
            <p:ph sz="quarter" idx="4"/>
            <p:extLst>
              <p:ext uri="{D42A27DB-BD31-4B8C-83A1-F6EECF244321}">
                <p14:modId xmlns:p14="http://schemas.microsoft.com/office/powerpoint/2010/main" val="3368818894"/>
              </p:ext>
            </p:extLst>
          </p:nvPr>
        </p:nvGraphicFramePr>
        <p:xfrm>
          <a:off x="4427984" y="1138436"/>
          <a:ext cx="4103439" cy="45811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5605" name="Slide Number Placeholder 1">
            <a:extLst>
              <a:ext uri="{FF2B5EF4-FFF2-40B4-BE49-F238E27FC236}">
                <a16:creationId xmlns:a16="http://schemas.microsoft.com/office/drawing/2014/main" id="{82C28C99-2B9A-C5AF-DF22-B5234CFEAE0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5851A79-8E36-48B6-AA39-3B1F95BA854B}" type="slidenum">
              <a:rPr lang="en-GB" altLang="en-US">
                <a:solidFill>
                  <a:schemeClr val="bg1"/>
                </a:solidFill>
              </a:rPr>
              <a:pPr/>
              <a:t>6</a:t>
            </a:fld>
            <a:endParaRPr lang="en-GB" altLang="en-US" dirty="0">
              <a:solidFill>
                <a:schemeClr val="bg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E68102B-C814-DFBE-EC86-CE446DFCB251}"/>
              </a:ext>
            </a:extLst>
          </p:cNvPr>
          <p:cNvSpPr>
            <a:spLocks noGrp="1" noChangeArrowheads="1"/>
          </p:cNvSpPr>
          <p:nvPr>
            <p:ph type="title"/>
          </p:nvPr>
        </p:nvSpPr>
        <p:spPr>
          <a:xfrm>
            <a:off x="0" y="12998"/>
            <a:ext cx="9144000" cy="1143000"/>
          </a:xfrm>
          <a:solidFill>
            <a:schemeClr val="tx2">
              <a:lumMod val="20000"/>
              <a:lumOff val="80000"/>
            </a:schemeClr>
          </a:solidFill>
        </p:spPr>
        <p:txBody>
          <a:bodyPr/>
          <a:lstStyle/>
          <a:p>
            <a:pPr algn="ctr" eaLnBrk="1" hangingPunct="1"/>
            <a:r>
              <a:rPr lang="en-GB" altLang="en-US" dirty="0">
                <a:solidFill>
                  <a:schemeClr val="tx2">
                    <a:lumMod val="75000"/>
                  </a:schemeClr>
                </a:solidFill>
                <a:cs typeface="Calibri" panose="020F0502020204030204" pitchFamily="34" charset="0"/>
              </a:rPr>
              <a:t>Retained profits</a:t>
            </a:r>
          </a:p>
        </p:txBody>
      </p:sp>
      <p:sp>
        <p:nvSpPr>
          <p:cNvPr id="26627" name="Rectangle 4">
            <a:extLst>
              <a:ext uri="{FF2B5EF4-FFF2-40B4-BE49-F238E27FC236}">
                <a16:creationId xmlns:a16="http://schemas.microsoft.com/office/drawing/2014/main" id="{A1846C70-C076-A853-0903-F8DF87DFB24F}"/>
              </a:ext>
            </a:extLst>
          </p:cNvPr>
          <p:cNvSpPr>
            <a:spLocks noChangeArrowheads="1"/>
          </p:cNvSpPr>
          <p:nvPr/>
        </p:nvSpPr>
        <p:spPr bwMode="auto">
          <a:xfrm>
            <a:off x="4211960" y="1120385"/>
            <a:ext cx="4901555" cy="4893647"/>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Retained profit is the profit kept in the company rather than paid out to shareholders as a dividend.  Retained profit is widely regarded as the most important long-term source of finance for a business</a:t>
            </a:r>
          </a:p>
          <a:p>
            <a:pPr marL="342900" indent="-342900" eaLnBrk="1" hangingPunct="1">
              <a:buFont typeface="Arial" panose="020B0604020202020204" pitchFamily="34" charset="0"/>
              <a:buChar char="•"/>
            </a:pPr>
            <a:endParaRPr lang="en-GB" altLang="en-US"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It involves a decision by the directors of how much dividend to pay out to shareholders and how much to retain for the future growth of the business</a:t>
            </a:r>
          </a:p>
          <a:p>
            <a:pPr marL="342900" indent="-342900" eaLnBrk="1" hangingPunct="1">
              <a:buFont typeface="Arial" panose="020B0604020202020204" pitchFamily="34" charset="0"/>
              <a:buChar char="•"/>
            </a:pPr>
            <a:endParaRPr lang="en-GB" altLang="en-US"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dirty="0">
                <a:solidFill>
                  <a:schemeClr val="tx2">
                    <a:lumMod val="20000"/>
                    <a:lumOff val="80000"/>
                  </a:schemeClr>
                </a:solidFill>
                <a:latin typeface="Arial" panose="020B0604020202020204" pitchFamily="34" charset="0"/>
                <a:cs typeface="Arial" panose="020B0604020202020204" pitchFamily="34" charset="0"/>
              </a:rPr>
              <a:t>The directors are not obliged to pay any dividend</a:t>
            </a:r>
          </a:p>
          <a:p>
            <a:pPr marL="342900" indent="-342900" eaLnBrk="1" hangingPunct="1">
              <a:buFont typeface="Arial" panose="020B0604020202020204" pitchFamily="34" charset="0"/>
              <a:buChar char="•"/>
            </a:pPr>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p:txBody>
      </p:sp>
      <p:pic>
        <p:nvPicPr>
          <p:cNvPr id="26628" name="Picture 5" descr="retained_profit.gif">
            <a:extLst>
              <a:ext uri="{FF2B5EF4-FFF2-40B4-BE49-F238E27FC236}">
                <a16:creationId xmlns:a16="http://schemas.microsoft.com/office/drawing/2014/main" id="{B89426D8-E87A-8B37-4D30-4DF9F8797E0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824" y="1988840"/>
            <a:ext cx="3672408" cy="2664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9" name="Slide Number Placeholder 1">
            <a:extLst>
              <a:ext uri="{FF2B5EF4-FFF2-40B4-BE49-F238E27FC236}">
                <a16:creationId xmlns:a16="http://schemas.microsoft.com/office/drawing/2014/main" id="{21A29618-23B6-C329-B83E-17925BBE10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AF85B16-FB62-4C5F-987E-6D29F332DEA2}" type="slidenum">
              <a:rPr lang="en-GB" altLang="en-US">
                <a:solidFill>
                  <a:schemeClr val="bg1"/>
                </a:solidFill>
              </a:rPr>
              <a:pPr/>
              <a:t>7</a:t>
            </a:fld>
            <a:endParaRPr lang="en-GB" altLang="en-US" dirty="0">
              <a:solidFill>
                <a:schemeClr val="bg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lumMod val="75000"/>
          </a:schemeClr>
        </a:solidFill>
        <a:effectLst/>
      </p:bgPr>
    </p:bg>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3E33C17E-29F7-F808-A0BF-E6FB060CD74C}"/>
              </a:ext>
            </a:extLst>
          </p:cNvPr>
          <p:cNvSpPr>
            <a:spLocks noGrp="1" noChangeArrowheads="1"/>
          </p:cNvSpPr>
          <p:nvPr>
            <p:ph type="title"/>
          </p:nvPr>
        </p:nvSpPr>
        <p:spPr>
          <a:xfrm>
            <a:off x="0" y="0"/>
            <a:ext cx="9144000" cy="99941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Sale of assets</a:t>
            </a:r>
          </a:p>
        </p:txBody>
      </p:sp>
      <p:sp>
        <p:nvSpPr>
          <p:cNvPr id="12291" name="Content Placeholder 1">
            <a:extLst>
              <a:ext uri="{FF2B5EF4-FFF2-40B4-BE49-F238E27FC236}">
                <a16:creationId xmlns:a16="http://schemas.microsoft.com/office/drawing/2014/main" id="{608E8730-8F69-F9C2-CCBC-CA45CEBA5F87}"/>
              </a:ext>
            </a:extLst>
          </p:cNvPr>
          <p:cNvSpPr>
            <a:spLocks noGrp="1"/>
          </p:cNvSpPr>
          <p:nvPr>
            <p:ph idx="1"/>
          </p:nvPr>
        </p:nvSpPr>
        <p:spPr>
          <a:xfrm>
            <a:off x="539552" y="1268760"/>
            <a:ext cx="8229600" cy="4248472"/>
          </a:xfrm>
        </p:spPr>
        <p:txBody>
          <a:bodyPr rtlCol="0">
            <a:normAutofit fontScale="47500" lnSpcReduction="20000"/>
          </a:bodyPr>
          <a:lstStyle/>
          <a:p>
            <a:pPr>
              <a:defRPr/>
            </a:pPr>
            <a:r>
              <a:rPr lang="en-GB" altLang="en-US" sz="7000" dirty="0">
                <a:solidFill>
                  <a:schemeClr val="tx2">
                    <a:lumMod val="20000"/>
                    <a:lumOff val="80000"/>
                  </a:schemeClr>
                </a:solidFill>
                <a:cs typeface="Calibri" panose="020F0502020204030204" pitchFamily="34" charset="0"/>
              </a:rPr>
              <a:t>Businesses can raise finance by selling off unwanted or unused fixed assets</a:t>
            </a:r>
          </a:p>
          <a:p>
            <a:pPr>
              <a:defRPr/>
            </a:pPr>
            <a:endParaRPr lang="en-GB" altLang="en-US" sz="7000" dirty="0">
              <a:solidFill>
                <a:schemeClr val="tx2">
                  <a:lumMod val="20000"/>
                  <a:lumOff val="80000"/>
                </a:schemeClr>
              </a:solidFill>
              <a:cs typeface="Calibri" panose="020F0502020204030204" pitchFamily="34" charset="0"/>
            </a:endParaRP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For example, land, surplus or obsolete equipment</a:t>
            </a:r>
          </a:p>
          <a:p>
            <a:pPr>
              <a:defRPr/>
            </a:pPr>
            <a:endParaRPr lang="en-GB" altLang="en-US" sz="7000" dirty="0">
              <a:solidFill>
                <a:schemeClr val="tx2">
                  <a:lumMod val="20000"/>
                  <a:lumOff val="80000"/>
                </a:schemeClr>
              </a:solidFill>
              <a:cs typeface="Calibri" panose="020F0502020204030204" pitchFamily="34" charset="0"/>
            </a:endParaRPr>
          </a:p>
          <a:p>
            <a:pPr>
              <a:defRPr/>
            </a:pPr>
            <a:r>
              <a:rPr lang="en-GB" altLang="en-US" sz="7000" dirty="0">
                <a:solidFill>
                  <a:schemeClr val="tx2">
                    <a:lumMod val="20000"/>
                    <a:lumOff val="80000"/>
                  </a:schemeClr>
                </a:solidFill>
                <a:cs typeface="Calibri" panose="020F0502020204030204" pitchFamily="34" charset="0"/>
              </a:rPr>
              <a:t>However, not all businesses will have spare assets</a:t>
            </a:r>
          </a:p>
          <a:p>
            <a:pPr>
              <a:defRPr/>
            </a:pPr>
            <a:endParaRPr lang="en-GB" altLang="en-US" sz="3600" dirty="0">
              <a:solidFill>
                <a:schemeClr val="tx2">
                  <a:lumMod val="20000"/>
                  <a:lumOff val="80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panose="05040102010807070707" pitchFamily="18" charset="2"/>
              <a:buNone/>
              <a:defRPr/>
            </a:pPr>
            <a:endParaRPr lang="en-GB" altLang="en-US" sz="2800" dirty="0">
              <a:solidFill>
                <a:schemeClr val="tx1">
                  <a:lumMod val="75000"/>
                  <a:lumOff val="25000"/>
                </a:schemeClr>
              </a:solidFill>
              <a:cs typeface="Calibri" panose="020F0502020204030204" pitchFamily="34" charset="0"/>
            </a:endParaRPr>
          </a:p>
          <a:p>
            <a:pPr eaLnBrk="1" fontAlgn="auto" hangingPunct="1">
              <a:spcAft>
                <a:spcPts val="0"/>
              </a:spcAft>
              <a:buFont typeface="Wingdings 3" charset="2"/>
              <a:buChar char=""/>
              <a:defRPr/>
            </a:pPr>
            <a:endParaRPr lang="en-GB" altLang="en-US" sz="2800" dirty="0">
              <a:solidFill>
                <a:schemeClr val="tx1">
                  <a:lumMod val="75000"/>
                  <a:lumOff val="25000"/>
                </a:schemeClr>
              </a:solidFill>
            </a:endParaRPr>
          </a:p>
        </p:txBody>
      </p:sp>
      <p:sp>
        <p:nvSpPr>
          <p:cNvPr id="27653" name="Slide Number Placeholder 1">
            <a:extLst>
              <a:ext uri="{FF2B5EF4-FFF2-40B4-BE49-F238E27FC236}">
                <a16:creationId xmlns:a16="http://schemas.microsoft.com/office/drawing/2014/main" id="{D5BFA68A-341E-86D2-DF45-BEB12E6BA21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663E95D-6858-4F73-A945-18DA6538A28A}" type="slidenum">
              <a:rPr lang="en-GB" altLang="en-US">
                <a:solidFill>
                  <a:schemeClr val="bg1"/>
                </a:solidFill>
              </a:rPr>
              <a:pPr/>
              <a:t>8</a:t>
            </a:fld>
            <a:endParaRPr lang="en-GB" altLang="en-US" dirty="0">
              <a:solidFill>
                <a:schemeClr val="bg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0E8457F7-40E0-988B-95D8-5233CE565498}"/>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Sale and lease-back</a:t>
            </a:r>
          </a:p>
        </p:txBody>
      </p:sp>
      <p:sp>
        <p:nvSpPr>
          <p:cNvPr id="29699" name="Content Placeholder 1">
            <a:extLst>
              <a:ext uri="{FF2B5EF4-FFF2-40B4-BE49-F238E27FC236}">
                <a16:creationId xmlns:a16="http://schemas.microsoft.com/office/drawing/2014/main" id="{31D57BF1-C7B0-3934-C415-E87876567424}"/>
              </a:ext>
            </a:extLst>
          </p:cNvPr>
          <p:cNvSpPr>
            <a:spLocks noGrp="1" noChangeArrowheads="1"/>
          </p:cNvSpPr>
          <p:nvPr>
            <p:ph idx="1"/>
          </p:nvPr>
        </p:nvSpPr>
        <p:spPr>
          <a:xfrm>
            <a:off x="0" y="709613"/>
            <a:ext cx="9144000" cy="5023643"/>
          </a:xfrm>
          <a:solidFill>
            <a:schemeClr val="tx2">
              <a:lumMod val="75000"/>
            </a:schemeClr>
          </a:solidFill>
        </p:spPr>
        <p:txBody>
          <a:bodyPr/>
          <a:lstStyle/>
          <a:p>
            <a:pPr eaLnBrk="1" hangingPunct="1">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Business sells fixed assets and then leases them back from the new owner</a:t>
            </a: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Business acquires an immediate and substantial capital sum</a:t>
            </a:r>
          </a:p>
          <a:p>
            <a:pPr marL="0" indent="0"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defRPr/>
            </a:pPr>
            <a:r>
              <a:rPr lang="en-GB" altLang="en-US" sz="2800" dirty="0">
                <a:solidFill>
                  <a:schemeClr val="tx2">
                    <a:lumMod val="20000"/>
                    <a:lumOff val="80000"/>
                  </a:schemeClr>
                </a:solidFill>
                <a:cs typeface="Calibri" panose="020F0502020204030204" pitchFamily="34" charset="0"/>
              </a:rPr>
              <a:t>Disadvantages?</a:t>
            </a:r>
          </a:p>
          <a:p>
            <a:pPr eaLnBrk="1" hangingPunct="1">
              <a:buFont typeface="Wingdings 3" panose="05040102010807070707" pitchFamily="18" charset="2"/>
              <a:buNone/>
              <a:defRPr/>
            </a:pPr>
            <a:endParaRPr lang="en-GB" altLang="en-US" sz="2800" dirty="0">
              <a:solidFill>
                <a:schemeClr val="tx2">
                  <a:lumMod val="20000"/>
                  <a:lumOff val="80000"/>
                </a:schemeClr>
              </a:solidFill>
              <a:cs typeface="Calibri" panose="020F0502020204030204" pitchFamily="34" charset="0"/>
            </a:endParaRPr>
          </a:p>
          <a:p>
            <a:pPr eaLnBrk="1" hangingPunct="1">
              <a:buFont typeface="Wingdings 3" panose="05040102010807070707" pitchFamily="18" charset="2"/>
              <a:buNone/>
              <a:defRPr/>
            </a:pPr>
            <a:endParaRPr lang="en-GB" altLang="en-US" sz="2800" dirty="0">
              <a:cs typeface="Calibri" panose="020F0502020204030204" pitchFamily="34" charset="0"/>
            </a:endParaRPr>
          </a:p>
        </p:txBody>
      </p:sp>
      <p:sp>
        <p:nvSpPr>
          <p:cNvPr id="30724" name="Slide Number Placeholder 1">
            <a:extLst>
              <a:ext uri="{FF2B5EF4-FFF2-40B4-BE49-F238E27FC236}">
                <a16:creationId xmlns:a16="http://schemas.microsoft.com/office/drawing/2014/main" id="{0121DE59-95E3-3F79-DAFF-9356C35A8DB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DA3824BA-30F4-42B8-9135-7ADBF5B67764}" type="slidenum">
              <a:rPr lang="en-GB" altLang="en-US">
                <a:solidFill>
                  <a:schemeClr val="bg1"/>
                </a:solidFill>
              </a:rPr>
              <a:pPr/>
              <a:t>9</a:t>
            </a:fld>
            <a:endParaRPr lang="en-GB" altLang="en-US"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9C8257D-ADB7-6A09-4B4E-61A8EBC4E6AC}"/>
              </a:ext>
            </a:extLst>
          </p:cNvPr>
          <p:cNvSpPr>
            <a:spLocks noGrp="1" noChangeArrowheads="1"/>
          </p:cNvSpPr>
          <p:nvPr>
            <p:ph type="title"/>
          </p:nvPr>
        </p:nvSpPr>
        <p:spPr>
          <a:xfrm>
            <a:off x="0" y="1"/>
            <a:ext cx="9144000" cy="980728"/>
          </a:xfrm>
          <a:solidFill>
            <a:schemeClr val="tx2">
              <a:lumMod val="20000"/>
              <a:lumOff val="80000"/>
            </a:schemeClr>
          </a:solidFill>
        </p:spPr>
        <p:txBody>
          <a:bodyPr>
            <a:normAutofit/>
          </a:bodyPr>
          <a:lstStyle/>
          <a:p>
            <a:pPr eaLnBrk="1" hangingPunct="1"/>
            <a:r>
              <a:rPr lang="en-GB" altLang="en-US" sz="3600" dirty="0">
                <a:solidFill>
                  <a:schemeClr val="tx2">
                    <a:lumMod val="75000"/>
                  </a:schemeClr>
                </a:solidFill>
                <a:cs typeface="Calibri" panose="020F0502020204030204" pitchFamily="34" charset="0"/>
              </a:rPr>
              <a:t>Bank borrowing- overdraft versus bank loan</a:t>
            </a:r>
          </a:p>
        </p:txBody>
      </p:sp>
      <p:sp>
        <p:nvSpPr>
          <p:cNvPr id="19459" name="Text Placeholder 4">
            <a:extLst>
              <a:ext uri="{FF2B5EF4-FFF2-40B4-BE49-F238E27FC236}">
                <a16:creationId xmlns:a16="http://schemas.microsoft.com/office/drawing/2014/main" id="{7C8CD37E-CE29-448C-FEDB-A3E0FA027A69}"/>
              </a:ext>
            </a:extLst>
          </p:cNvPr>
          <p:cNvSpPr>
            <a:spLocks noGrp="1"/>
          </p:cNvSpPr>
          <p:nvPr>
            <p:ph type="body" idx="1"/>
          </p:nvPr>
        </p:nvSpPr>
        <p:spPr>
          <a:xfrm>
            <a:off x="107504" y="1219462"/>
            <a:ext cx="4501008" cy="758825"/>
          </a:xfrm>
          <a:solidFill>
            <a:schemeClr val="tx2">
              <a:lumMod val="60000"/>
              <a:lumOff val="40000"/>
            </a:schemeClr>
          </a:solidFill>
        </p:spPr>
        <p:txBody>
          <a:bodyPr rtlCol="0"/>
          <a:lstStyle/>
          <a:p>
            <a:pPr algn="ctr" eaLnBrk="1" fontAlgn="auto" hangingPunct="1">
              <a:spcAft>
                <a:spcPts val="0"/>
              </a:spcAft>
              <a:buFont typeface="Wingdings 3" charset="2"/>
              <a:buNone/>
              <a:defRPr/>
            </a:pPr>
            <a:r>
              <a:rPr lang="en-GB" altLang="en-US" dirty="0">
                <a:solidFill>
                  <a:schemeClr val="bg1"/>
                </a:solidFill>
                <a:cs typeface="Calibri" panose="020F0502020204030204" pitchFamily="34" charset="0"/>
              </a:rPr>
              <a:t>Bank overdraft</a:t>
            </a:r>
          </a:p>
        </p:txBody>
      </p:sp>
      <p:sp>
        <p:nvSpPr>
          <p:cNvPr id="43011" name="Rectangle 3">
            <a:extLst>
              <a:ext uri="{FF2B5EF4-FFF2-40B4-BE49-F238E27FC236}">
                <a16:creationId xmlns:a16="http://schemas.microsoft.com/office/drawing/2014/main" id="{AF5AF3E2-8B38-5916-9DAC-0834AACA24CB}"/>
              </a:ext>
            </a:extLst>
          </p:cNvPr>
          <p:cNvSpPr>
            <a:spLocks noGrp="1" noChangeArrowheads="1"/>
          </p:cNvSpPr>
          <p:nvPr>
            <p:ph sz="half" idx="2"/>
          </p:nvPr>
        </p:nvSpPr>
        <p:spPr>
          <a:xfrm>
            <a:off x="107504" y="2217020"/>
            <a:ext cx="4501008" cy="3444228"/>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These are a form of loan, whereby the business is allowed to draw out more money from the bank than they have in their account. Bank overdrafts usually have an upper limit and the amount overdrawn can usually be called in at any time. </a:t>
            </a:r>
          </a:p>
        </p:txBody>
      </p:sp>
      <p:sp>
        <p:nvSpPr>
          <p:cNvPr id="19461" name="Text Placeholder 5">
            <a:extLst>
              <a:ext uri="{FF2B5EF4-FFF2-40B4-BE49-F238E27FC236}">
                <a16:creationId xmlns:a16="http://schemas.microsoft.com/office/drawing/2014/main" id="{DD52D735-A8BF-AAB5-1744-AD905176B8A6}"/>
              </a:ext>
            </a:extLst>
          </p:cNvPr>
          <p:cNvSpPr>
            <a:spLocks noGrp="1"/>
          </p:cNvSpPr>
          <p:nvPr>
            <p:ph type="body" sz="quarter" idx="3"/>
          </p:nvPr>
        </p:nvSpPr>
        <p:spPr>
          <a:xfrm>
            <a:off x="4793024" y="1210195"/>
            <a:ext cx="4243472" cy="757238"/>
          </a:xfrm>
          <a:solidFill>
            <a:schemeClr val="tx2">
              <a:lumMod val="60000"/>
              <a:lumOff val="40000"/>
            </a:schemeClr>
          </a:solidFill>
        </p:spPr>
        <p:txBody>
          <a:bodyPr rtlCol="0"/>
          <a:lstStyle/>
          <a:p>
            <a:pPr algn="ctr" eaLnBrk="1" fontAlgn="auto" hangingPunct="1">
              <a:spcAft>
                <a:spcPts val="0"/>
              </a:spcAft>
              <a:buFont typeface="Wingdings 3" charset="2"/>
              <a:buNone/>
              <a:defRPr/>
            </a:pPr>
            <a:r>
              <a:rPr lang="en-GB" altLang="en-US" dirty="0">
                <a:solidFill>
                  <a:schemeClr val="bg1"/>
                </a:solidFill>
                <a:cs typeface="Calibri" panose="020F0502020204030204" pitchFamily="34" charset="0"/>
              </a:rPr>
              <a:t>Bank loan</a:t>
            </a:r>
          </a:p>
        </p:txBody>
      </p:sp>
      <p:sp>
        <p:nvSpPr>
          <p:cNvPr id="8" name="Rectangle 3">
            <a:extLst>
              <a:ext uri="{FF2B5EF4-FFF2-40B4-BE49-F238E27FC236}">
                <a16:creationId xmlns:a16="http://schemas.microsoft.com/office/drawing/2014/main" id="{CECDDF90-8F9A-6A46-E877-64FC5200E48B}"/>
              </a:ext>
            </a:extLst>
          </p:cNvPr>
          <p:cNvSpPr>
            <a:spLocks noGrp="1" noChangeArrowheads="1"/>
          </p:cNvSpPr>
          <p:nvPr>
            <p:ph sz="quarter" idx="4"/>
          </p:nvPr>
        </p:nvSpPr>
        <p:spPr>
          <a:xfrm>
            <a:off x="4793024" y="2196899"/>
            <a:ext cx="4243472" cy="3444227"/>
          </a:xfrm>
          <a:solidFill>
            <a:schemeClr val="tx2">
              <a:lumMod val="75000"/>
            </a:schemeClr>
          </a:solidFill>
          <a:ln>
            <a:solidFill>
              <a:srgbClr val="0000FF"/>
            </a:solidFill>
          </a:ln>
        </p:spPr>
        <p:txBody>
          <a:bodyPr rtlCol="0">
            <a:normAutofit fontScale="25000" lnSpcReduction="20000"/>
          </a:bodyPr>
          <a:lstStyle/>
          <a:p>
            <a:pPr marL="365760" indent="-256032" eaLnBrk="1" fontAlgn="auto" hangingPunct="1">
              <a:lnSpc>
                <a:spcPct val="90000"/>
              </a:lnSpc>
              <a:spcAft>
                <a:spcPts val="0"/>
              </a:spcAft>
              <a:buFontTx/>
              <a:buNone/>
              <a:defRPr/>
            </a:pPr>
            <a:endParaRPr lang="en-GB" altLang="en-US" sz="2800" dirty="0">
              <a:solidFill>
                <a:schemeClr val="tx1">
                  <a:lumMod val="75000"/>
                  <a:lumOff val="25000"/>
                </a:schemeClr>
              </a:solidFill>
              <a:cs typeface="Calibri" pitchFamily="34" charset="0"/>
            </a:endParaRPr>
          </a:p>
          <a:p>
            <a:pPr marL="365760" indent="-256032" eaLnBrk="1" fontAlgn="auto" hangingPunct="1">
              <a:lnSpc>
                <a:spcPct val="170000"/>
              </a:lnSpc>
              <a:spcBef>
                <a:spcPts val="0"/>
              </a:spcBef>
              <a:spcAft>
                <a:spcPts val="0"/>
              </a:spcAft>
              <a:buFont typeface="Wingdings 3"/>
              <a:buNone/>
              <a:defRPr/>
            </a:pPr>
            <a:r>
              <a:rPr lang="en-GB" altLang="en-US" sz="2800" dirty="0">
                <a:solidFill>
                  <a:schemeClr val="tx1">
                    <a:lumMod val="75000"/>
                    <a:lumOff val="25000"/>
                  </a:schemeClr>
                </a:solidFill>
                <a:cs typeface="Calibri" pitchFamily="34" charset="0"/>
              </a:rPr>
              <a:t>	</a:t>
            </a:r>
            <a:r>
              <a:rPr lang="en-GB" altLang="en-US" sz="7200" dirty="0">
                <a:solidFill>
                  <a:schemeClr val="tx2">
                    <a:lumMod val="20000"/>
                    <a:lumOff val="80000"/>
                  </a:schemeClr>
                </a:solidFill>
                <a:cs typeface="Calibri" pitchFamily="34" charset="0"/>
              </a:rPr>
              <a:t>A bank loan is a fixed amount for a fixed term with regular fixed repayments. The loan may be secured on the company’s assets. . Regular repayments of both the capital and the interest will be expected</a:t>
            </a:r>
            <a:r>
              <a:rPr lang="en-GB" altLang="en-US" sz="7200" dirty="0">
                <a:solidFill>
                  <a:schemeClr val="tx2">
                    <a:lumMod val="75000"/>
                  </a:schemeClr>
                </a:solidFill>
                <a:cs typeface="Calibri" pitchFamily="34" charset="0"/>
              </a:rPr>
              <a:t>. </a:t>
            </a:r>
          </a:p>
        </p:txBody>
      </p:sp>
      <p:sp>
        <p:nvSpPr>
          <p:cNvPr id="33799" name="Slide Number Placeholder 1">
            <a:extLst>
              <a:ext uri="{FF2B5EF4-FFF2-40B4-BE49-F238E27FC236}">
                <a16:creationId xmlns:a16="http://schemas.microsoft.com/office/drawing/2014/main" id="{C3F79B9D-A505-87C9-EA9A-93D0CF630226}"/>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D282244-A858-4E75-B247-9951D3EE270B}" type="slidenum">
              <a:rPr lang="en-GB" altLang="en-US">
                <a:solidFill>
                  <a:schemeClr val="bg1"/>
                </a:solidFill>
              </a:rPr>
              <a:pPr/>
              <a:t>10</a:t>
            </a:fld>
            <a:endParaRPr lang="en-GB" altLang="en-US"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3011">
                                            <p:bg/>
                                          </p:spTgt>
                                        </p:tgtEl>
                                        <p:attrNameLst>
                                          <p:attrName>style.visibility</p:attrName>
                                        </p:attrNameLst>
                                      </p:cBhvr>
                                      <p:to>
                                        <p:strVal val="visible"/>
                                      </p:to>
                                    </p:set>
                                    <p:anim calcmode="lin" valueType="num">
                                      <p:cBhvr additive="base">
                                        <p:cTn id="7" dur="500" fill="hold"/>
                                        <p:tgtEl>
                                          <p:spTgt spid="43011">
                                            <p:bg/>
                                          </p:spTgt>
                                        </p:tgtEl>
                                        <p:attrNameLst>
                                          <p:attrName>ppt_x</p:attrName>
                                        </p:attrNameLst>
                                      </p:cBhvr>
                                      <p:tavLst>
                                        <p:tav tm="0">
                                          <p:val>
                                            <p:strVal val="#ppt_x"/>
                                          </p:val>
                                        </p:tav>
                                        <p:tav tm="100000">
                                          <p:val>
                                            <p:strVal val="#ppt_x"/>
                                          </p:val>
                                        </p:tav>
                                      </p:tavLst>
                                    </p:anim>
                                    <p:anim calcmode="lin" valueType="num">
                                      <p:cBhvr additive="base">
                                        <p:cTn id="8" dur="500" fill="hold"/>
                                        <p:tgtEl>
                                          <p:spTgt spid="43011">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43011">
                                            <p:txEl>
                                              <p:pRg st="1" end="1"/>
                                            </p:txEl>
                                          </p:spTgt>
                                        </p:tgtEl>
                                        <p:attrNameLst>
                                          <p:attrName>style.visibility</p:attrName>
                                        </p:attrNameLst>
                                      </p:cBhvr>
                                      <p:to>
                                        <p:strVal val="visible"/>
                                      </p:to>
                                    </p:set>
                                    <p:anim calcmode="lin" valueType="num">
                                      <p:cBhvr additive="base">
                                        <p:cTn id="13" dur="500" fill="hold"/>
                                        <p:tgtEl>
                                          <p:spTgt spid="4301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301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8">
                                            <p:bg/>
                                          </p:spTgt>
                                        </p:tgtEl>
                                        <p:attrNameLst>
                                          <p:attrName>style.visibility</p:attrName>
                                        </p:attrNameLst>
                                      </p:cBhvr>
                                      <p:to>
                                        <p:strVal val="visible"/>
                                      </p:to>
                                    </p:set>
                                    <p:anim calcmode="lin" valueType="num">
                                      <p:cBhvr additive="base">
                                        <p:cTn id="19" dur="500" fill="hold"/>
                                        <p:tgtEl>
                                          <p:spTgt spid="8">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8">
                                            <p:bg/>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 calcmode="lin" valueType="num">
                                      <p:cBhvr additive="base">
                                        <p:cTn id="2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animBg="1"/>
      <p:bldP spid="8"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A6783AA-DB23-F607-7AEF-B7E40599CA73}"/>
              </a:ext>
            </a:extLst>
          </p:cNvPr>
          <p:cNvSpPr>
            <a:spLocks noGrp="1" noChangeArrowheads="1"/>
          </p:cNvSpPr>
          <p:nvPr>
            <p:ph type="title"/>
          </p:nvPr>
        </p:nvSpPr>
        <p:spPr>
          <a:xfrm>
            <a:off x="0" y="-29294"/>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Venture capital</a:t>
            </a:r>
          </a:p>
        </p:txBody>
      </p:sp>
      <p:sp>
        <p:nvSpPr>
          <p:cNvPr id="35843" name="Rectangle 1">
            <a:extLst>
              <a:ext uri="{FF2B5EF4-FFF2-40B4-BE49-F238E27FC236}">
                <a16:creationId xmlns:a16="http://schemas.microsoft.com/office/drawing/2014/main" id="{6FE70B43-2D29-4B92-4EA5-F11D5D6CFD12}"/>
              </a:ext>
            </a:extLst>
          </p:cNvPr>
          <p:cNvSpPr>
            <a:spLocks noChangeArrowheads="1"/>
          </p:cNvSpPr>
          <p:nvPr/>
        </p:nvSpPr>
        <p:spPr bwMode="auto">
          <a:xfrm>
            <a:off x="0" y="680319"/>
            <a:ext cx="9144000" cy="6001643"/>
          </a:xfrm>
          <a:prstGeom prst="rect">
            <a:avLst/>
          </a:prstGeom>
          <a:solidFill>
            <a:schemeClr val="tx2">
              <a:lumMod val="75000"/>
            </a:schemeClr>
          </a:solidFill>
          <a:ln>
            <a:noFill/>
          </a:ln>
        </p:spPr>
        <p:txBody>
          <a:bodyPr wrap="square">
            <a:spAutoFit/>
          </a:bodyPr>
          <a:lstStyle>
            <a:lvl1pPr marL="457200" indent="-457200">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defRPr/>
            </a:pPr>
            <a:endParaRPr lang="en-GB" altLang="en-US" sz="3200" dirty="0">
              <a:latin typeface="Calibri" panose="020F0502020204030204" pitchFamily="34" charset="0"/>
            </a:endParaRPr>
          </a:p>
          <a:p>
            <a:pPr eaLnBrk="1" hangingPunct="1">
              <a:defRPr/>
            </a:pPr>
            <a:r>
              <a:rPr lang="en-GB" altLang="en-US" sz="3200" dirty="0">
                <a:solidFill>
                  <a:schemeClr val="tx2">
                    <a:lumMod val="20000"/>
                    <a:lumOff val="80000"/>
                  </a:schemeClr>
                </a:solidFill>
                <a:latin typeface="+mj-lt"/>
              </a:rPr>
              <a:t>The main sources of venture capital in the UK are…</a:t>
            </a:r>
          </a:p>
          <a:p>
            <a:pPr eaLnBrk="1" hangingPunct="1">
              <a:defRPr/>
            </a:pPr>
            <a:endParaRPr lang="en-GB" altLang="en-US" sz="3200" dirty="0">
              <a:solidFill>
                <a:schemeClr val="tx2">
                  <a:lumMod val="20000"/>
                  <a:lumOff val="80000"/>
                </a:schemeClr>
              </a:solidFill>
              <a:latin typeface="+mj-lt"/>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Venture capital firms </a:t>
            </a:r>
            <a:r>
              <a:rPr lang="en-GB" altLang="en-US" sz="3200" dirty="0">
                <a:solidFill>
                  <a:schemeClr val="tx2">
                    <a:lumMod val="20000"/>
                    <a:lumOff val="80000"/>
                  </a:schemeClr>
                </a:solidFill>
                <a:latin typeface="+mj-lt"/>
                <a:cs typeface="Calibri" panose="020F0502020204030204" pitchFamily="34" charset="0"/>
              </a:rPr>
              <a:t>[managed by professional investors]</a:t>
            </a:r>
          </a:p>
          <a:p>
            <a:pPr marL="0" indent="0" eaLnBrk="1" hangingPunct="1">
              <a:defRPr/>
            </a:pPr>
            <a:endParaRPr lang="en-GB" altLang="en-US" sz="3200" dirty="0">
              <a:solidFill>
                <a:schemeClr val="tx2">
                  <a:lumMod val="20000"/>
                  <a:lumOff val="80000"/>
                </a:schemeClr>
              </a:solidFill>
              <a:latin typeface="+mj-lt"/>
              <a:cs typeface="Calibri" panose="020F0502020204030204" pitchFamily="34" charset="0"/>
            </a:endParaRPr>
          </a:p>
          <a:p>
            <a:pPr eaLnBrk="1" hangingPunct="1">
              <a:buFont typeface="Arial" panose="020B0604020202020204" pitchFamily="34" charset="0"/>
              <a:buChar char="•"/>
              <a:defRPr/>
            </a:pPr>
            <a:r>
              <a:rPr lang="en-GB" altLang="en-US" sz="3200" dirty="0">
                <a:solidFill>
                  <a:schemeClr val="tx2">
                    <a:lumMod val="20000"/>
                    <a:lumOff val="80000"/>
                  </a:schemeClr>
                </a:solidFill>
                <a:latin typeface="+mj-lt"/>
              </a:rPr>
              <a:t>Business angels [private investors]</a:t>
            </a: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a:p>
            <a:pPr eaLnBrk="1" hangingPunct="1">
              <a:buFont typeface="Arial" panose="020B0604020202020204" pitchFamily="34" charset="0"/>
              <a:buChar char="•"/>
              <a:defRPr/>
            </a:pPr>
            <a:endParaRPr lang="en-GB" altLang="en-US" sz="3200" dirty="0">
              <a:latin typeface="Calibri" panose="020F0502020204030204" pitchFamily="34" charset="0"/>
            </a:endParaRPr>
          </a:p>
        </p:txBody>
      </p:sp>
      <p:sp>
        <p:nvSpPr>
          <p:cNvPr id="35844" name="Slide Number Placeholder 1">
            <a:extLst>
              <a:ext uri="{FF2B5EF4-FFF2-40B4-BE49-F238E27FC236}">
                <a16:creationId xmlns:a16="http://schemas.microsoft.com/office/drawing/2014/main" id="{CF7B7643-DB30-72C6-4DFF-C35610016010}"/>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D5CBAEE-61A4-4248-B1E8-AEE11332AB7B}" type="slidenum">
              <a:rPr lang="en-GB" altLang="en-US">
                <a:solidFill>
                  <a:schemeClr val="bg1"/>
                </a:solidFill>
              </a:rPr>
              <a:pPr/>
              <a:t>11</a:t>
            </a:fld>
            <a:endParaRPr lang="en-GB" altLang="en-US" dirty="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E6F22A1-ECEF-3FCC-670F-763AD9C5230E}"/>
              </a:ext>
            </a:extLst>
          </p:cNvPr>
          <p:cNvSpPr>
            <a:spLocks noGrp="1" noChangeArrowheads="1"/>
          </p:cNvSpPr>
          <p:nvPr>
            <p:ph type="title"/>
          </p:nvPr>
        </p:nvSpPr>
        <p:spPr>
          <a:xfrm>
            <a:off x="0" y="0"/>
            <a:ext cx="9144000" cy="1008111"/>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- 1</a:t>
            </a:r>
          </a:p>
        </p:txBody>
      </p:sp>
      <p:sp>
        <p:nvSpPr>
          <p:cNvPr id="26627" name="Rectangle 3">
            <a:extLst>
              <a:ext uri="{FF2B5EF4-FFF2-40B4-BE49-F238E27FC236}">
                <a16:creationId xmlns:a16="http://schemas.microsoft.com/office/drawing/2014/main" id="{CBD58DCB-69BD-0C73-4877-E1D173065B1C}"/>
              </a:ext>
            </a:extLst>
          </p:cNvPr>
          <p:cNvSpPr>
            <a:spLocks noGrp="1" noChangeArrowheads="1"/>
          </p:cNvSpPr>
          <p:nvPr>
            <p:ph idx="1"/>
          </p:nvPr>
        </p:nvSpPr>
        <p:spPr>
          <a:xfrm>
            <a:off x="0" y="1008111"/>
            <a:ext cx="9144000" cy="4725145"/>
          </a:xfrm>
          <a:solidFill>
            <a:schemeClr val="tx2">
              <a:lumMod val="75000"/>
            </a:schemeClr>
          </a:solidFill>
        </p:spPr>
        <p:txBody>
          <a:bodyPr rtlCol="0">
            <a:normAutofit/>
          </a:bodyPr>
          <a:lstStyle/>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Involves a business issuing and selling new shares on the stock market</a:t>
            </a:r>
          </a:p>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Commonly used to raise large sums of capital for expansion</a:t>
            </a:r>
          </a:p>
          <a:p>
            <a:pPr eaLnBrk="1" fontAlgn="auto" hangingPunct="1">
              <a:spcAft>
                <a:spcPts val="0"/>
              </a:spcAft>
              <a:defRPr/>
            </a:pPr>
            <a:endParaRPr lang="en-GB" altLang="en-US" sz="2800" dirty="0">
              <a:solidFill>
                <a:schemeClr val="tx2">
                  <a:lumMod val="20000"/>
                  <a:lumOff val="80000"/>
                </a:schemeClr>
              </a:solidFill>
              <a:cs typeface="Calibri" panose="020F0502020204030204" pitchFamily="34" charset="0"/>
            </a:endParaRPr>
          </a:p>
          <a:p>
            <a:pPr eaLnBrk="1" fontAlgn="auto" hangingPunct="1">
              <a:spcAft>
                <a:spcPts val="0"/>
              </a:spcAft>
              <a:defRPr/>
            </a:pPr>
            <a:r>
              <a:rPr lang="en-GB" altLang="en-US" sz="2800" dirty="0">
                <a:solidFill>
                  <a:schemeClr val="tx2">
                    <a:lumMod val="20000"/>
                    <a:lumOff val="80000"/>
                  </a:schemeClr>
                </a:solidFill>
                <a:cs typeface="Calibri" panose="020F0502020204030204" pitchFamily="34" charset="0"/>
              </a:rPr>
              <a:t>Ordinary and Preference shares issued</a:t>
            </a:r>
          </a:p>
        </p:txBody>
      </p:sp>
      <p:sp>
        <p:nvSpPr>
          <p:cNvPr id="40964" name="Slide Number Placeholder 1">
            <a:extLst>
              <a:ext uri="{FF2B5EF4-FFF2-40B4-BE49-F238E27FC236}">
                <a16:creationId xmlns:a16="http://schemas.microsoft.com/office/drawing/2014/main" id="{BC3B8687-3D42-98D3-613C-1E7C0DB96417}"/>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7A3D21E-C5A4-4B00-8CCA-C2718946828E}" type="slidenum">
              <a:rPr lang="en-GB" altLang="en-US">
                <a:solidFill>
                  <a:schemeClr val="bg1"/>
                </a:solidFill>
              </a:rPr>
              <a:pPr/>
              <a:t>12</a:t>
            </a:fld>
            <a:endParaRPr lang="en-GB" altLang="en-US" dirty="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Number Placeholder 1">
            <a:extLst>
              <a:ext uri="{FF2B5EF4-FFF2-40B4-BE49-F238E27FC236}">
                <a16:creationId xmlns:a16="http://schemas.microsoft.com/office/drawing/2014/main" id="{9E85BD3E-69B3-0C33-9D44-103CF8438EE4}"/>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0F576E3-0D5C-4212-BAA3-D155BD46950E}" type="slidenum">
              <a:rPr lang="en-GB" altLang="en-US">
                <a:solidFill>
                  <a:schemeClr val="bg1"/>
                </a:solidFill>
              </a:rPr>
              <a:pPr/>
              <a:t>13</a:t>
            </a:fld>
            <a:endParaRPr lang="en-GB" altLang="en-US" dirty="0">
              <a:solidFill>
                <a:schemeClr val="bg1"/>
              </a:solidFill>
            </a:endParaRPr>
          </a:p>
        </p:txBody>
      </p:sp>
      <p:graphicFrame>
        <p:nvGraphicFramePr>
          <p:cNvPr id="7" name="Content Placeholder 6">
            <a:extLst>
              <a:ext uri="{FF2B5EF4-FFF2-40B4-BE49-F238E27FC236}">
                <a16:creationId xmlns:a16="http://schemas.microsoft.com/office/drawing/2014/main" id="{0B10F5E4-9836-0B82-0D3E-6AE18FF2CCA5}"/>
              </a:ext>
            </a:extLst>
          </p:cNvPr>
          <p:cNvGraphicFramePr>
            <a:graphicFrameLocks noGrp="1"/>
          </p:cNvGraphicFramePr>
          <p:nvPr>
            <p:ph idx="1"/>
            <p:extLst>
              <p:ext uri="{D42A27DB-BD31-4B8C-83A1-F6EECF244321}">
                <p14:modId xmlns:p14="http://schemas.microsoft.com/office/powerpoint/2010/main" val="2666921834"/>
              </p:ext>
            </p:extLst>
          </p:nvPr>
        </p:nvGraphicFramePr>
        <p:xfrm>
          <a:off x="-11460" y="723916"/>
          <a:ext cx="9155460" cy="5009339"/>
        </p:xfrm>
        <a:graphic>
          <a:graphicData uri="http://schemas.openxmlformats.org/drawingml/2006/table">
            <a:tbl>
              <a:tblPr firstRow="1" bandRow="1">
                <a:tableStyleId>{5C22544A-7EE6-4342-B048-85BDC9FD1C3A}</a:tableStyleId>
              </a:tblPr>
              <a:tblGrid>
                <a:gridCol w="1845802">
                  <a:extLst>
                    <a:ext uri="{9D8B030D-6E8A-4147-A177-3AD203B41FA5}">
                      <a16:colId xmlns:a16="http://schemas.microsoft.com/office/drawing/2014/main" val="20000"/>
                    </a:ext>
                  </a:extLst>
                </a:gridCol>
                <a:gridCol w="3962739">
                  <a:extLst>
                    <a:ext uri="{9D8B030D-6E8A-4147-A177-3AD203B41FA5}">
                      <a16:colId xmlns:a16="http://schemas.microsoft.com/office/drawing/2014/main" val="20001"/>
                    </a:ext>
                  </a:extLst>
                </a:gridCol>
                <a:gridCol w="3346919">
                  <a:extLst>
                    <a:ext uri="{9D8B030D-6E8A-4147-A177-3AD203B41FA5}">
                      <a16:colId xmlns:a16="http://schemas.microsoft.com/office/drawing/2014/main" val="20002"/>
                    </a:ext>
                  </a:extLst>
                </a:gridCol>
              </a:tblGrid>
              <a:tr h="1140174">
                <a:tc>
                  <a:txBody>
                    <a:bodyPr/>
                    <a:lstStyle/>
                    <a:p>
                      <a:pPr algn="ctr"/>
                      <a:endParaRPr lang="en-GB" sz="1800" dirty="0">
                        <a:solidFill>
                          <a:schemeClr val="tx2">
                            <a:lumMod val="40000"/>
                            <a:lumOff val="60000"/>
                          </a:schemeClr>
                        </a:solidFill>
                      </a:endParaRPr>
                    </a:p>
                  </a:txBody>
                  <a:tcPr marL="91444" marR="91444" marT="45719" marB="45719">
                    <a:solidFill>
                      <a:schemeClr val="tx2">
                        <a:lumMod val="75000"/>
                      </a:schemeClr>
                    </a:solidFill>
                  </a:tcPr>
                </a:tc>
                <a:tc>
                  <a:txBody>
                    <a:bodyPr/>
                    <a:lstStyle/>
                    <a:p>
                      <a:pPr algn="ctr"/>
                      <a:r>
                        <a:rPr lang="en-GB" sz="2800" dirty="0">
                          <a:solidFill>
                            <a:schemeClr val="tx2">
                              <a:lumMod val="20000"/>
                              <a:lumOff val="80000"/>
                            </a:schemeClr>
                          </a:solidFill>
                        </a:rPr>
                        <a:t>Ordinary</a:t>
                      </a:r>
                    </a:p>
                    <a:p>
                      <a:pPr algn="ctr"/>
                      <a:r>
                        <a:rPr lang="en-GB" sz="2800" dirty="0">
                          <a:solidFill>
                            <a:schemeClr val="tx2">
                              <a:lumMod val="20000"/>
                              <a:lumOff val="80000"/>
                            </a:schemeClr>
                          </a:solidFill>
                        </a:rPr>
                        <a:t> shares</a:t>
                      </a:r>
                    </a:p>
                  </a:txBody>
                  <a:tcPr marL="91444" marR="91444" marT="45719" marB="45719">
                    <a:solidFill>
                      <a:schemeClr val="tx2">
                        <a:lumMod val="75000"/>
                      </a:schemeClr>
                    </a:solidFill>
                  </a:tcPr>
                </a:tc>
                <a:tc>
                  <a:txBody>
                    <a:bodyPr/>
                    <a:lstStyle/>
                    <a:p>
                      <a:pPr algn="ctr"/>
                      <a:r>
                        <a:rPr lang="en-GB" sz="2800" dirty="0">
                          <a:solidFill>
                            <a:schemeClr val="tx2">
                              <a:lumMod val="20000"/>
                              <a:lumOff val="80000"/>
                            </a:schemeClr>
                          </a:solidFill>
                        </a:rPr>
                        <a:t>Preference shares</a:t>
                      </a:r>
                    </a:p>
                  </a:txBody>
                  <a:tcPr marL="91444" marR="91444" marT="45719" marB="45719">
                    <a:solidFill>
                      <a:schemeClr val="tx2">
                        <a:lumMod val="75000"/>
                      </a:schemeClr>
                    </a:solidFill>
                  </a:tcPr>
                </a:tc>
                <a:extLst>
                  <a:ext uri="{0D108BD9-81ED-4DB2-BD59-A6C34878D82A}">
                    <a16:rowId xmlns:a16="http://schemas.microsoft.com/office/drawing/2014/main" val="10000"/>
                  </a:ext>
                </a:extLst>
              </a:tr>
              <a:tr h="1434413">
                <a:tc>
                  <a:txBody>
                    <a:bodyPr/>
                    <a:lstStyle/>
                    <a:p>
                      <a:r>
                        <a:rPr lang="en-GB" sz="1800" dirty="0">
                          <a:latin typeface="+mj-lt"/>
                          <a:cs typeface="Calibri" panose="020F0502020204030204" pitchFamily="34" charset="0"/>
                        </a:rPr>
                        <a:t>Dividends</a:t>
                      </a:r>
                    </a:p>
                  </a:txBody>
                  <a:tcPr marL="91444" marR="91444" marT="45719" marB="45719"/>
                </a:tc>
                <a:tc>
                  <a:txBody>
                    <a:bodyPr/>
                    <a:lstStyle/>
                    <a:p>
                      <a:r>
                        <a:rPr lang="en-GB" sz="1800" dirty="0">
                          <a:latin typeface="+mj-lt"/>
                          <a:cs typeface="Calibri" panose="020F0502020204030204" pitchFamily="34" charset="0"/>
                        </a:rPr>
                        <a:t>Dividends vary according to profits and what the board of directors decide to pay. Dividends do not have to be paid</a:t>
                      </a:r>
                    </a:p>
                  </a:txBody>
                  <a:tcPr marL="91444" marR="91444" marT="45719" marB="45719"/>
                </a:tc>
                <a:tc>
                  <a:txBody>
                    <a:bodyPr/>
                    <a:lstStyle/>
                    <a:p>
                      <a:r>
                        <a:rPr lang="en-GB" sz="1800" dirty="0">
                          <a:latin typeface="+mj-lt"/>
                          <a:cs typeface="Calibri" panose="020F0502020204030204" pitchFamily="34" charset="0"/>
                        </a:rPr>
                        <a:t>Dividends are fixed. For example, a £1, 7% preference share would yield £1 x 1.07 = £1.07</a:t>
                      </a:r>
                    </a:p>
                  </a:txBody>
                  <a:tcPr marL="91444" marR="91444" marT="45719" marB="45719"/>
                </a:tc>
                <a:extLst>
                  <a:ext uri="{0D108BD9-81ED-4DB2-BD59-A6C34878D82A}">
                    <a16:rowId xmlns:a16="http://schemas.microsoft.com/office/drawing/2014/main" val="10001"/>
                  </a:ext>
                </a:extLst>
              </a:tr>
              <a:tr h="1000339">
                <a:tc>
                  <a:txBody>
                    <a:bodyPr/>
                    <a:lstStyle/>
                    <a:p>
                      <a:r>
                        <a:rPr lang="en-GB" sz="1800" dirty="0">
                          <a:latin typeface="+mj-lt"/>
                          <a:cs typeface="Calibri" panose="020F0502020204030204" pitchFamily="34" charset="0"/>
                        </a:rPr>
                        <a:t>Voting rights</a:t>
                      </a:r>
                    </a:p>
                  </a:txBody>
                  <a:tcPr marL="91444" marR="91444" marT="45719" marB="45719"/>
                </a:tc>
                <a:tc>
                  <a:txBody>
                    <a:bodyPr/>
                    <a:lstStyle/>
                    <a:p>
                      <a:r>
                        <a:rPr lang="en-GB" sz="1800" dirty="0">
                          <a:latin typeface="+mj-lt"/>
                          <a:cs typeface="Calibri" panose="020F0502020204030204" pitchFamily="34" charset="0"/>
                        </a:rPr>
                        <a:t>Normally carry voting rights of one vote per share</a:t>
                      </a:r>
                    </a:p>
                  </a:txBody>
                  <a:tcPr marL="91444" marR="91444" marT="45719" marB="45719"/>
                </a:tc>
                <a:tc>
                  <a:txBody>
                    <a:bodyPr/>
                    <a:lstStyle/>
                    <a:p>
                      <a:r>
                        <a:rPr lang="en-GB" sz="1800" dirty="0">
                          <a:latin typeface="+mj-lt"/>
                          <a:cs typeface="Calibri" panose="020F0502020204030204" pitchFamily="34" charset="0"/>
                        </a:rPr>
                        <a:t>Normally have no voting rights</a:t>
                      </a:r>
                    </a:p>
                  </a:txBody>
                  <a:tcPr marL="91444" marR="91444" marT="45719" marB="45719"/>
                </a:tc>
                <a:extLst>
                  <a:ext uri="{0D108BD9-81ED-4DB2-BD59-A6C34878D82A}">
                    <a16:rowId xmlns:a16="http://schemas.microsoft.com/office/drawing/2014/main" val="10002"/>
                  </a:ext>
                </a:extLst>
              </a:tr>
              <a:tr h="1434413">
                <a:tc>
                  <a:txBody>
                    <a:bodyPr/>
                    <a:lstStyle/>
                    <a:p>
                      <a:r>
                        <a:rPr lang="en-GB" sz="1800" dirty="0">
                          <a:latin typeface="+mj-lt"/>
                          <a:cs typeface="Calibri" panose="020F0502020204030204" pitchFamily="34" charset="0"/>
                        </a:rPr>
                        <a:t>Market price</a:t>
                      </a:r>
                    </a:p>
                  </a:txBody>
                  <a:tcPr marL="91444" marR="91444" marT="45719" marB="45719"/>
                </a:tc>
                <a:tc>
                  <a:txBody>
                    <a:bodyPr/>
                    <a:lstStyle/>
                    <a:p>
                      <a:r>
                        <a:rPr lang="en-GB" sz="1800" dirty="0">
                          <a:latin typeface="+mj-lt"/>
                          <a:cs typeface="Calibri" panose="020F0502020204030204" pitchFamily="34" charset="0"/>
                        </a:rPr>
                        <a:t>Market prices will rise and fall according to investors’ perceptions, which is often the subject of supply and demand</a:t>
                      </a:r>
                    </a:p>
                  </a:txBody>
                  <a:tcPr marL="91444" marR="91444" marT="45719" marB="45719"/>
                </a:tc>
                <a:tc>
                  <a:txBody>
                    <a:bodyPr/>
                    <a:lstStyle/>
                    <a:p>
                      <a:r>
                        <a:rPr lang="en-GB" sz="1800" dirty="0">
                          <a:latin typeface="+mj-lt"/>
                          <a:cs typeface="Calibri" panose="020F0502020204030204" pitchFamily="34" charset="0"/>
                        </a:rPr>
                        <a:t>Market prices usually stable, showing little variation over time</a:t>
                      </a:r>
                    </a:p>
                  </a:txBody>
                  <a:tcPr marL="91444" marR="91444" marT="45719" marB="45719"/>
                </a:tc>
                <a:extLst>
                  <a:ext uri="{0D108BD9-81ED-4DB2-BD59-A6C34878D82A}">
                    <a16:rowId xmlns:a16="http://schemas.microsoft.com/office/drawing/2014/main" val="10003"/>
                  </a:ext>
                </a:extLst>
              </a:tr>
            </a:tbl>
          </a:graphicData>
        </a:graphic>
      </p:graphicFrame>
      <p:sp>
        <p:nvSpPr>
          <p:cNvPr id="42009" name="Rectangle 2">
            <a:extLst>
              <a:ext uri="{FF2B5EF4-FFF2-40B4-BE49-F238E27FC236}">
                <a16:creationId xmlns:a16="http://schemas.microsoft.com/office/drawing/2014/main" id="{CD6C239A-DAAE-829E-A78B-D76529E5D22F}"/>
              </a:ext>
            </a:extLst>
          </p:cNvPr>
          <p:cNvSpPr>
            <a:spLocks noGrp="1" noChangeArrowheads="1"/>
          </p:cNvSpPr>
          <p:nvPr>
            <p:ph type="title"/>
          </p:nvPr>
        </p:nvSpPr>
        <p:spPr>
          <a:xfrm>
            <a:off x="-11460" y="14303"/>
            <a:ext cx="9143999"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Share capital - 2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0953460-ADCF-0AF6-2931-1B8B912E2E08}"/>
              </a:ext>
            </a:extLst>
          </p:cNvPr>
          <p:cNvGraphicFramePr>
            <a:graphicFrameLocks noGrp="1"/>
          </p:cNvGraphicFramePr>
          <p:nvPr>
            <p:ph idx="1"/>
            <p:extLst>
              <p:ext uri="{D42A27DB-BD31-4B8C-83A1-F6EECF244321}">
                <p14:modId xmlns:p14="http://schemas.microsoft.com/office/powerpoint/2010/main" val="767244373"/>
              </p:ext>
            </p:extLst>
          </p:nvPr>
        </p:nvGraphicFramePr>
        <p:xfrm>
          <a:off x="0" y="982063"/>
          <a:ext cx="9144000" cy="4751193"/>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967200">
                <a:tc>
                  <a:txBody>
                    <a:bodyPr/>
                    <a:lstStyle/>
                    <a:p>
                      <a:pPr marL="457200" algn="ctr">
                        <a:lnSpc>
                          <a:spcPct val="115000"/>
                        </a:lnSpc>
                        <a:spcAft>
                          <a:spcPts val="0"/>
                        </a:spcAft>
                      </a:pPr>
                      <a:r>
                        <a:rPr lang="en-GB" sz="2800" b="1" dirty="0">
                          <a:solidFill>
                            <a:schemeClr val="tx2">
                              <a:lumMod val="20000"/>
                              <a:lumOff val="80000"/>
                            </a:schemeClr>
                          </a:solidFill>
                          <a:effectLst/>
                          <a:latin typeface="+mj-lt"/>
                          <a:ea typeface="Times New Roman"/>
                          <a:cs typeface="Times New Roman"/>
                        </a:rPr>
                        <a:t>Ordinary shares</a:t>
                      </a:r>
                    </a:p>
                    <a:p>
                      <a:pPr marL="457200" algn="ctr">
                        <a:lnSpc>
                          <a:spcPct val="115000"/>
                        </a:lnSpc>
                        <a:spcAft>
                          <a:spcPts val="0"/>
                        </a:spcAft>
                      </a:pPr>
                      <a:r>
                        <a:rPr lang="en-GB" sz="2400" b="1" dirty="0">
                          <a:solidFill>
                            <a:schemeClr val="tx1"/>
                          </a:solidFill>
                          <a:effectLst/>
                          <a:latin typeface="+mj-lt"/>
                          <a:ea typeface="Times New Roman"/>
                          <a:cs typeface="Times New Roman"/>
                        </a:rPr>
                        <a:t> </a:t>
                      </a:r>
                    </a:p>
                  </a:txBody>
                  <a:tcPr marL="68584" marR="68584" marT="0" marB="0">
                    <a:solidFill>
                      <a:schemeClr val="tx2">
                        <a:lumMod val="75000"/>
                      </a:schemeClr>
                    </a:solidFill>
                  </a:tcPr>
                </a:tc>
                <a:tc>
                  <a:txBody>
                    <a:bodyPr/>
                    <a:lstStyle/>
                    <a:p>
                      <a:pPr marL="457200" algn="ctr">
                        <a:lnSpc>
                          <a:spcPct val="115000"/>
                        </a:lnSpc>
                        <a:spcAft>
                          <a:spcPts val="0"/>
                        </a:spcAft>
                      </a:pPr>
                      <a:r>
                        <a:rPr lang="en-GB" sz="2800" b="1" dirty="0">
                          <a:solidFill>
                            <a:schemeClr val="tx2">
                              <a:lumMod val="20000"/>
                              <a:lumOff val="80000"/>
                            </a:schemeClr>
                          </a:solidFill>
                          <a:effectLst/>
                          <a:latin typeface="+mj-lt"/>
                          <a:ea typeface="Times New Roman"/>
                          <a:cs typeface="Times New Roman"/>
                        </a:rPr>
                        <a:t>Preference shares</a:t>
                      </a:r>
                    </a:p>
                  </a:txBody>
                  <a:tcPr marL="68584" marR="68584" marT="0" marB="0">
                    <a:solidFill>
                      <a:schemeClr val="tx2">
                        <a:lumMod val="75000"/>
                      </a:schemeClr>
                    </a:solidFill>
                  </a:tcPr>
                </a:tc>
                <a:extLst>
                  <a:ext uri="{0D108BD9-81ED-4DB2-BD59-A6C34878D82A}">
                    <a16:rowId xmlns:a16="http://schemas.microsoft.com/office/drawing/2014/main" val="10000"/>
                  </a:ext>
                </a:extLst>
              </a:tr>
              <a:tr h="3783993">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More risky for the shareholder</a:t>
                      </a:r>
                      <a:r>
                        <a:rPr lang="en-GB" sz="1800" dirty="0">
                          <a:solidFill>
                            <a:schemeClr val="tx1"/>
                          </a:solidFill>
                          <a:effectLst/>
                          <a:latin typeface="+mj-lt"/>
                          <a:ea typeface="Times New Roman"/>
                          <a:cs typeface="Times New Roman"/>
                        </a:rPr>
                        <a:t> </a:t>
                      </a:r>
                      <a:r>
                        <a:rPr lang="en-GB" sz="1800" b="1" dirty="0">
                          <a:solidFill>
                            <a:schemeClr val="tx1"/>
                          </a:solidFill>
                          <a:effectLst/>
                          <a:latin typeface="+mj-lt"/>
                          <a:ea typeface="Times New Roman"/>
                          <a:cs typeface="Times New Roman"/>
                        </a:rPr>
                        <a:t>because…</a:t>
                      </a:r>
                    </a:p>
                    <a:p>
                      <a:pPr marL="457200">
                        <a:lnSpc>
                          <a:spcPct val="115000"/>
                        </a:lnSpc>
                        <a:spcAft>
                          <a:spcPts val="0"/>
                        </a:spcAft>
                      </a:pPr>
                      <a:r>
                        <a:rPr lang="en-GB" sz="1800" dirty="0">
                          <a:solidFill>
                            <a:schemeClr val="tx1"/>
                          </a:solidFill>
                          <a:effectLst/>
                          <a:latin typeface="+mj-lt"/>
                          <a:ea typeface="Times New Roman"/>
                          <a:cs typeface="Times New Roman"/>
                        </a:rPr>
                        <a:t> </a:t>
                      </a: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vary</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cannot be paid until all preference dividends are paid</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Equity shareholders are the last to be paid in the event of the company going into liquidation</a:t>
                      </a:r>
                    </a:p>
                  </a:txBody>
                  <a:tcPr marL="68584" marR="68584" marT="0" marB="0"/>
                </a:tc>
                <a:tc>
                  <a:txBody>
                    <a:bodyPr/>
                    <a:lstStyle/>
                    <a:p>
                      <a:pPr marL="457200">
                        <a:lnSpc>
                          <a:spcPct val="115000"/>
                        </a:lnSpc>
                        <a:spcAft>
                          <a:spcPts val="0"/>
                        </a:spcAft>
                      </a:pPr>
                      <a:r>
                        <a:rPr lang="en-GB" sz="1800" b="1" dirty="0">
                          <a:solidFill>
                            <a:schemeClr val="tx1"/>
                          </a:solidFill>
                          <a:effectLst/>
                          <a:latin typeface="+mj-lt"/>
                          <a:ea typeface="Times New Roman"/>
                          <a:cs typeface="Times New Roman"/>
                        </a:rPr>
                        <a:t>Less risky for the shareholder because…</a:t>
                      </a:r>
                    </a:p>
                    <a:p>
                      <a:pPr marL="457200">
                        <a:lnSpc>
                          <a:spcPct val="115000"/>
                        </a:lnSpc>
                        <a:spcAft>
                          <a:spcPts val="0"/>
                        </a:spcAft>
                      </a:pPr>
                      <a:endParaRPr lang="en-GB" sz="1800" b="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are predictable</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Dividends are paid before ordinary shareholders receive any</a:t>
                      </a:r>
                    </a:p>
                    <a:p>
                      <a:pPr marL="0" lvl="0" indent="0">
                        <a:lnSpc>
                          <a:spcPct val="115000"/>
                        </a:lnSpc>
                        <a:spcAft>
                          <a:spcPts val="0"/>
                        </a:spcAft>
                        <a:buFont typeface="Arial" panose="020B0604020202020204" pitchFamily="34" charset="0"/>
                        <a:buNone/>
                      </a:pPr>
                      <a:endParaRPr lang="en-GB" sz="1800" dirty="0">
                        <a:solidFill>
                          <a:schemeClr val="tx1"/>
                        </a:solidFill>
                        <a:effectLst/>
                        <a:latin typeface="+mj-lt"/>
                        <a:ea typeface="Times New Roman"/>
                        <a:cs typeface="Times New Roman"/>
                      </a:endParaRPr>
                    </a:p>
                    <a:p>
                      <a:pPr marL="285750" lvl="0" indent="-285750">
                        <a:lnSpc>
                          <a:spcPct val="115000"/>
                        </a:lnSpc>
                        <a:spcAft>
                          <a:spcPts val="0"/>
                        </a:spcAft>
                        <a:buFont typeface="Arial" panose="020B0604020202020204" pitchFamily="34" charset="0"/>
                        <a:buChar char="•"/>
                      </a:pPr>
                      <a:r>
                        <a:rPr lang="en-GB" sz="1800" dirty="0">
                          <a:solidFill>
                            <a:schemeClr val="tx1"/>
                          </a:solidFill>
                          <a:effectLst/>
                          <a:latin typeface="+mj-lt"/>
                          <a:ea typeface="Times New Roman"/>
                          <a:cs typeface="Times New Roman"/>
                        </a:rPr>
                        <a:t>In the event of liquidation, preference shareholders rank above ordinary shareholders</a:t>
                      </a:r>
                    </a:p>
                  </a:txBody>
                  <a:tcPr marL="68584" marR="68584" marT="0" marB="0"/>
                </a:tc>
                <a:extLst>
                  <a:ext uri="{0D108BD9-81ED-4DB2-BD59-A6C34878D82A}">
                    <a16:rowId xmlns:a16="http://schemas.microsoft.com/office/drawing/2014/main" val="10001"/>
                  </a:ext>
                </a:extLst>
              </a:tr>
            </a:tbl>
          </a:graphicData>
        </a:graphic>
      </p:graphicFrame>
      <p:sp>
        <p:nvSpPr>
          <p:cNvPr id="44045" name="Slide Number Placeholder 1">
            <a:extLst>
              <a:ext uri="{FF2B5EF4-FFF2-40B4-BE49-F238E27FC236}">
                <a16:creationId xmlns:a16="http://schemas.microsoft.com/office/drawing/2014/main" id="{DC306CE7-8C6A-8A63-1A8E-5BC7AC7D2D5E}"/>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79C1E2C-7F54-4A2F-BC0C-93E990496BC3}" type="slidenum">
              <a:rPr lang="en-GB" altLang="en-US">
                <a:solidFill>
                  <a:schemeClr val="bg1"/>
                </a:solidFill>
              </a:rPr>
              <a:pPr/>
              <a:t>14</a:t>
            </a:fld>
            <a:endParaRPr lang="en-GB" altLang="en-US" dirty="0">
              <a:solidFill>
                <a:schemeClr val="bg1"/>
              </a:solidFill>
            </a:endParaRPr>
          </a:p>
        </p:txBody>
      </p:sp>
      <p:sp>
        <p:nvSpPr>
          <p:cNvPr id="44046" name="Rectangle 2">
            <a:extLst>
              <a:ext uri="{FF2B5EF4-FFF2-40B4-BE49-F238E27FC236}">
                <a16:creationId xmlns:a16="http://schemas.microsoft.com/office/drawing/2014/main" id="{A17BDA0D-367C-019D-2CD6-1A5C211AFA44}"/>
              </a:ext>
            </a:extLst>
          </p:cNvPr>
          <p:cNvSpPr>
            <a:spLocks noGrp="1" noChangeArrowheads="1"/>
          </p:cNvSpPr>
          <p:nvPr>
            <p:ph type="title"/>
          </p:nvPr>
        </p:nvSpPr>
        <p:spPr>
          <a:xfrm>
            <a:off x="0" y="0"/>
            <a:ext cx="9144000" cy="982063"/>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3999" cy="935667"/>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Share capital - 4</a:t>
            </a: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35668"/>
            <a:ext cx="9143999" cy="6124754"/>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endParaRPr lang="en-GB" altLang="en-US" sz="2800" b="1" dirty="0">
              <a:solidFill>
                <a:schemeClr val="tx2">
                  <a:lumMod val="60000"/>
                  <a:lumOff val="40000"/>
                </a:schemeClr>
              </a:solidFill>
              <a:latin typeface="Calibri" panose="020F0502020204030204" pitchFamily="34" charset="0"/>
            </a:endParaRPr>
          </a:p>
          <a:p>
            <a:pPr eaLnBrk="1" hangingPunct="1"/>
            <a:r>
              <a:rPr lang="en-GB" altLang="en-US" sz="2800" b="1" dirty="0">
                <a:solidFill>
                  <a:schemeClr val="tx2">
                    <a:lumMod val="20000"/>
                    <a:lumOff val="80000"/>
                  </a:schemeClr>
                </a:solidFill>
                <a:latin typeface="+mj-lt"/>
              </a:rPr>
              <a:t>Ordinary Shares </a:t>
            </a:r>
            <a:r>
              <a:rPr lang="en-GB" altLang="en-US" sz="2800" dirty="0">
                <a:solidFill>
                  <a:schemeClr val="tx2">
                    <a:lumMod val="20000"/>
                    <a:lumOff val="80000"/>
                  </a:schemeClr>
                </a:solidFill>
                <a:latin typeface="+mj-lt"/>
              </a:rPr>
              <a:t>are usually regarded as being </a:t>
            </a:r>
            <a:r>
              <a:rPr lang="en-GB" altLang="en-US" sz="2800" b="1" dirty="0">
                <a:solidFill>
                  <a:srgbClr val="FFFF00"/>
                </a:solidFill>
                <a:latin typeface="+mj-lt"/>
              </a:rPr>
              <a:t>EQUITY</a:t>
            </a:r>
            <a:r>
              <a:rPr lang="en-GB" altLang="en-US" sz="2800" dirty="0">
                <a:solidFill>
                  <a:schemeClr val="tx2">
                    <a:lumMod val="20000"/>
                    <a:lumOff val="80000"/>
                  </a:schemeClr>
                </a:solidFill>
                <a:latin typeface="+mj-lt"/>
              </a:rPr>
              <a:t> capital</a:t>
            </a:r>
          </a:p>
          <a:p>
            <a:pPr eaLnBrk="1" hangingPunct="1"/>
            <a:r>
              <a:rPr lang="en-GB" altLang="en-US" sz="2800" dirty="0">
                <a:latin typeface="+mj-lt"/>
              </a:rPr>
              <a:t> </a:t>
            </a:r>
          </a:p>
          <a:p>
            <a:pPr eaLnBrk="1" hangingPunct="1"/>
            <a:r>
              <a:rPr lang="en-GB" altLang="en-US" sz="2800" b="1" dirty="0">
                <a:solidFill>
                  <a:schemeClr val="tx2">
                    <a:lumMod val="20000"/>
                    <a:lumOff val="80000"/>
                  </a:schemeClr>
                </a:solidFill>
                <a:latin typeface="+mj-lt"/>
              </a:rPr>
              <a:t>Preference Shares </a:t>
            </a:r>
            <a:r>
              <a:rPr lang="en-GB" altLang="en-US" sz="2800" dirty="0">
                <a:solidFill>
                  <a:schemeClr val="tx2">
                    <a:lumMod val="20000"/>
                    <a:lumOff val="80000"/>
                  </a:schemeClr>
                </a:solidFill>
                <a:latin typeface="+mj-lt"/>
              </a:rPr>
              <a:t>are usually regarded as being </a:t>
            </a:r>
            <a:r>
              <a:rPr lang="en-GB" altLang="en-US" sz="2800" b="1" dirty="0">
                <a:solidFill>
                  <a:srgbClr val="FFFF00"/>
                </a:solidFill>
                <a:latin typeface="+mj-lt"/>
              </a:rPr>
              <a:t>DEBT</a:t>
            </a:r>
            <a:r>
              <a:rPr lang="en-GB" altLang="en-US" sz="2800" dirty="0">
                <a:latin typeface="+mj-lt"/>
              </a:rPr>
              <a:t> </a:t>
            </a:r>
            <a:r>
              <a:rPr lang="en-GB" altLang="en-US" sz="2800" dirty="0">
                <a:solidFill>
                  <a:schemeClr val="tx2">
                    <a:lumMod val="20000"/>
                    <a:lumOff val="80000"/>
                  </a:schemeClr>
                </a:solidFill>
                <a:latin typeface="+mj-lt"/>
              </a:rPr>
              <a:t>capital</a:t>
            </a:r>
          </a:p>
          <a:p>
            <a:pPr eaLnBrk="1" hangingPunct="1"/>
            <a:r>
              <a:rPr lang="en-GB" altLang="en-US" sz="2800" dirty="0">
                <a:latin typeface="+mj-lt"/>
              </a:rPr>
              <a:t> </a:t>
            </a:r>
          </a:p>
          <a:p>
            <a:pPr eaLnBrk="1" hangingPunct="1"/>
            <a:r>
              <a:rPr lang="en-GB" altLang="en-US" sz="2800" dirty="0">
                <a:solidFill>
                  <a:schemeClr val="tx2">
                    <a:lumMod val="20000"/>
                    <a:lumOff val="80000"/>
                  </a:schemeClr>
                </a:solidFill>
                <a:latin typeface="+mj-lt"/>
              </a:rPr>
              <a:t>This has implications for  ratio analysis</a:t>
            </a: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a:p>
            <a:pPr eaLnBrk="1" hangingPunct="1"/>
            <a:endParaRPr lang="en-GB" altLang="en-US" sz="2800" dirty="0">
              <a:latin typeface="Calibri" panose="020F0502020204030204" pitchFamily="34" charset="0"/>
            </a:endParaRP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15</a:t>
            </a:fld>
            <a:endParaRPr lang="en-GB" altLang="en-US"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4000" cy="970261"/>
          </a:xfrm>
          <a:solidFill>
            <a:schemeClr val="tx2">
              <a:lumMod val="20000"/>
              <a:lumOff val="80000"/>
            </a:schemeClr>
          </a:solidFill>
        </p:spPr>
        <p:txBody>
          <a:bodyPr>
            <a:normAutofit/>
          </a:bodyPr>
          <a:lstStyle/>
          <a:p>
            <a:pPr algn="ctr" eaLnBrk="1" hangingPunct="1"/>
            <a:r>
              <a:rPr lang="en-GB" altLang="en-US" dirty="0">
                <a:solidFill>
                  <a:schemeClr val="tx2">
                    <a:lumMod val="75000"/>
                  </a:schemeClr>
                </a:solidFill>
                <a:cs typeface="Calibri" panose="020F0502020204030204" pitchFamily="34" charset="0"/>
              </a:rPr>
              <a:t>Bonds - 1</a:t>
            </a:r>
          </a:p>
        </p:txBody>
      </p:sp>
      <p:sp>
        <p:nvSpPr>
          <p:cNvPr id="45059" name="Rectangle 2">
            <a:extLst>
              <a:ext uri="{FF2B5EF4-FFF2-40B4-BE49-F238E27FC236}">
                <a16:creationId xmlns:a16="http://schemas.microsoft.com/office/drawing/2014/main" id="{53FBE817-F548-38C6-E14E-65F7643542EF}"/>
              </a:ext>
            </a:extLst>
          </p:cNvPr>
          <p:cNvSpPr>
            <a:spLocks noChangeArrowheads="1"/>
          </p:cNvSpPr>
          <p:nvPr/>
        </p:nvSpPr>
        <p:spPr bwMode="auto">
          <a:xfrm>
            <a:off x="0" y="970261"/>
            <a:ext cx="9144000" cy="5078313"/>
          </a:xfrm>
          <a:prstGeom prst="rect">
            <a:avLst/>
          </a:prstGeom>
          <a:solidFill>
            <a:schemeClr val="tx2">
              <a:lumMod val="75000"/>
            </a:schemeClr>
          </a:solidFill>
          <a:ln>
            <a:noFill/>
          </a:ln>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Bonds are issued by firms, national governments, and local governments to raise finance on both national and international markets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Unlike debentures, bonds are a form of unsecured borrowing</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are traded on specific bond markets, in a similar way to shares that are traded on stock markets</a:t>
            </a:r>
          </a:p>
          <a:p>
            <a:pPr marL="342900" indent="-342900" eaLnBrk="1" hangingPunct="1">
              <a:buFont typeface="Arial" panose="020B0604020202020204" pitchFamily="34" charset="0"/>
              <a:buChar char="•"/>
            </a:pPr>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200" dirty="0">
                <a:solidFill>
                  <a:schemeClr val="tx2">
                    <a:lumMod val="20000"/>
                    <a:lumOff val="80000"/>
                  </a:schemeClr>
                </a:solidFill>
                <a:latin typeface="Arial" panose="020B0604020202020204" pitchFamily="34" charset="0"/>
                <a:cs typeface="Arial" panose="020B0604020202020204" pitchFamily="34" charset="0"/>
              </a:rPr>
              <a:t>They can short-term (under 12 months maturity), medium-term (1-3 years, or), long-term ( over 3 years</a:t>
            </a:r>
          </a:p>
          <a:p>
            <a:pPr eaLnBrk="1" hangingPunct="1"/>
            <a:endParaRPr lang="en-GB" altLang="en-US" sz="22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endParaRPr lang="en-GB" altLang="en-US" sz="2000" dirty="0">
              <a:latin typeface="Calibri" panose="020F0502020204030204" pitchFamily="34" charset="0"/>
            </a:endParaRPr>
          </a:p>
          <a:p>
            <a:pPr eaLnBrk="1" hangingPunct="1"/>
            <a:endParaRPr lang="en-GB" altLang="en-US" sz="2000" dirty="0">
              <a:latin typeface="Calibri" panose="020F0502020204030204" pitchFamily="34" charset="0"/>
            </a:endParaRPr>
          </a:p>
          <a:p>
            <a:pPr eaLnBrk="1" hangingPunct="1"/>
            <a:endParaRPr lang="en-GB" altLang="en-US" sz="2000" dirty="0">
              <a:latin typeface="Calibri" panose="020F0502020204030204" pitchFamily="34" charset="0"/>
            </a:endParaRP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16</a:t>
            </a:fld>
            <a:endParaRPr lang="en-GB" altLang="en-US" dirty="0">
              <a:solidFill>
                <a:schemeClr val="bg1"/>
              </a:solidFill>
            </a:endParaRPr>
          </a:p>
        </p:txBody>
      </p:sp>
    </p:spTree>
    <p:extLst>
      <p:ext uri="{BB962C8B-B14F-4D97-AF65-F5344CB8AC3E}">
        <p14:creationId xmlns:p14="http://schemas.microsoft.com/office/powerpoint/2010/main" val="1057100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CE5FEEAE-5D48-8FAE-D129-10C25016601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Bonds - 2</a:t>
            </a:r>
          </a:p>
        </p:txBody>
      </p:sp>
      <p:sp>
        <p:nvSpPr>
          <p:cNvPr id="45060" name="Slide Number Placeholder 1">
            <a:extLst>
              <a:ext uri="{FF2B5EF4-FFF2-40B4-BE49-F238E27FC236}">
                <a16:creationId xmlns:a16="http://schemas.microsoft.com/office/drawing/2014/main" id="{6C414D11-AC32-6B96-D5B2-D1D1E6E37AAD}"/>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EB85493-A7BA-4AFC-90E5-3F577D33B819}" type="slidenum">
              <a:rPr lang="en-GB" altLang="en-US">
                <a:solidFill>
                  <a:schemeClr val="bg1"/>
                </a:solidFill>
              </a:rPr>
              <a:pPr/>
              <a:t>17</a:t>
            </a:fld>
            <a:endParaRPr lang="en-GB" altLang="en-US" dirty="0">
              <a:solidFill>
                <a:schemeClr val="bg1"/>
              </a:solidFill>
            </a:endParaRPr>
          </a:p>
        </p:txBody>
      </p:sp>
      <p:sp>
        <p:nvSpPr>
          <p:cNvPr id="5" name="TextBox 4">
            <a:extLst>
              <a:ext uri="{FF2B5EF4-FFF2-40B4-BE49-F238E27FC236}">
                <a16:creationId xmlns:a16="http://schemas.microsoft.com/office/drawing/2014/main" id="{D855DF43-96C2-11A8-B08B-9A86F31AC1A9}"/>
              </a:ext>
            </a:extLst>
          </p:cNvPr>
          <p:cNvSpPr txBox="1"/>
          <p:nvPr/>
        </p:nvSpPr>
        <p:spPr>
          <a:xfrm>
            <a:off x="0" y="709613"/>
            <a:ext cx="9144000" cy="5232202"/>
          </a:xfrm>
          <a:prstGeom prst="rect">
            <a:avLst/>
          </a:prstGeom>
          <a:solidFill>
            <a:schemeClr val="tx2">
              <a:lumMod val="75000"/>
            </a:schemeClr>
          </a:solidFill>
        </p:spPr>
        <p:txBody>
          <a:bodyPr wrap="square">
            <a:spAutoFit/>
          </a:bodyPr>
          <a:lstStyle/>
          <a:p>
            <a:pPr marL="342900" indent="-342900" eaLnBrk="1" hangingPunct="1">
              <a:buFont typeface="Arial" panose="020B0604020202020204" pitchFamily="34" charset="0"/>
              <a:buChar char="•"/>
            </a:pPr>
            <a:endParaRPr lang="en-GB" altLang="en-US" sz="24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Bonds vary considerably in terms of the coupon  payment, interest rate, maturity date, and yield (rate of return)</a:t>
            </a:r>
          </a:p>
          <a:p>
            <a:pPr marL="342900" indent="-342900" eaLnBrk="1" hangingPunct="1">
              <a:buFont typeface="Arial" panose="020B0604020202020204" pitchFamily="34" charset="0"/>
              <a:buChar char="•"/>
            </a:pPr>
            <a:endParaRPr lang="en-GB" altLang="en-US" sz="2600" dirty="0">
              <a:solidFill>
                <a:schemeClr val="tx2">
                  <a:lumMod val="20000"/>
                  <a:lumOff val="80000"/>
                </a:schemeClr>
              </a:solidFill>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r>
              <a:rPr lang="en-GB" altLang="en-US" sz="2600" dirty="0">
                <a:solidFill>
                  <a:schemeClr val="tx2">
                    <a:lumMod val="20000"/>
                    <a:lumOff val="80000"/>
                  </a:schemeClr>
                </a:solidFill>
                <a:latin typeface="Arial" panose="020B0604020202020204" pitchFamily="34" charset="0"/>
                <a:cs typeface="Arial" panose="020B0604020202020204" pitchFamily="34" charset="0"/>
              </a:rPr>
              <a:t>Here is a sample of Pearson plc’s issued bonds from 2003</a:t>
            </a:r>
          </a:p>
          <a:p>
            <a:pPr eaLnBrk="1" hangingPunct="1"/>
            <a:endParaRPr lang="en-GB" altLang="en-US" sz="2600" dirty="0">
              <a:latin typeface="Arial" panose="020B0604020202020204" pitchFamily="34" charset="0"/>
              <a:cs typeface="Arial" panose="020B0604020202020204" pitchFamily="34" charset="0"/>
            </a:endParaRPr>
          </a:p>
          <a:p>
            <a:pPr algn="ctr" eaLnBrk="1" hangingPunct="1"/>
            <a:r>
              <a:rPr lang="en-GB" altLang="en-US" sz="2600" dirty="0">
                <a:solidFill>
                  <a:srgbClr val="FFFF00"/>
                </a:solidFill>
                <a:latin typeface="Arial" panose="020B0604020202020204" pitchFamily="34" charset="0"/>
                <a:cs typeface="Arial" panose="020B0604020202020204" pitchFamily="34" charset="0"/>
              </a:rPr>
              <a:t>9.5% Sterling Bonds 2004        £108m</a:t>
            </a:r>
          </a:p>
          <a:p>
            <a:pPr algn="ctr" eaLnBrk="1" hangingPunct="1"/>
            <a:r>
              <a:rPr lang="en-GB" altLang="en-US" sz="2600" dirty="0">
                <a:solidFill>
                  <a:srgbClr val="FFFF00"/>
                </a:solidFill>
                <a:latin typeface="Arial" panose="020B0604020202020204" pitchFamily="34" charset="0"/>
                <a:cs typeface="Arial" panose="020B0604020202020204" pitchFamily="34" charset="0"/>
              </a:rPr>
              <a:t>6.125% Eurobonds 2007           £343m</a:t>
            </a:r>
          </a:p>
          <a:p>
            <a:pPr algn="ctr" eaLnBrk="1" hangingPunct="1"/>
            <a:r>
              <a:rPr lang="en-GB" altLang="en-US" sz="2600" dirty="0">
                <a:solidFill>
                  <a:srgbClr val="FFFF00"/>
                </a:solidFill>
                <a:latin typeface="Arial" panose="020B0604020202020204" pitchFamily="34" charset="0"/>
                <a:cs typeface="Arial" panose="020B0604020202020204" pitchFamily="34" charset="0"/>
              </a:rPr>
              <a:t>7% Global Dollar Bonds 2011    £278m</a:t>
            </a: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algn="ctr" eaLnBrk="1" hangingPunct="1"/>
            <a:endParaRPr lang="en-GB" altLang="en-US" sz="20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endParaRPr lang="en-GB" altLang="en-US" sz="2400" dirty="0">
              <a:latin typeface="Arial" panose="020B0604020202020204" pitchFamily="34" charset="0"/>
              <a:cs typeface="Arial" panose="020B0604020202020204" pitchFamily="34" charset="0"/>
            </a:endParaRPr>
          </a:p>
          <a:p>
            <a:pPr marL="342900" indent="-342900" eaLnBrk="1" hangingPunct="1">
              <a:buFont typeface="Arial" panose="020B0604020202020204" pitchFamily="34" charset="0"/>
              <a:buChar char="•"/>
            </a:pPr>
            <a:endParaRPr lang="en-GB" altLang="en-US" dirty="0">
              <a:latin typeface="Calibri" panose="020F0502020204030204" pitchFamily="34" charset="0"/>
            </a:endParaRPr>
          </a:p>
        </p:txBody>
      </p:sp>
    </p:spTree>
    <p:extLst>
      <p:ext uri="{BB962C8B-B14F-4D97-AF65-F5344CB8AC3E}">
        <p14:creationId xmlns:p14="http://schemas.microsoft.com/office/powerpoint/2010/main" val="35444044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2E82A223-1DAB-D1D1-CD37-90890E99CFC3}"/>
              </a:ext>
            </a:extLst>
          </p:cNvPr>
          <p:cNvSpPr>
            <a:spLocks noGrp="1" noChangeArrowheads="1"/>
          </p:cNvSpPr>
          <p:nvPr>
            <p:ph type="title"/>
          </p:nvPr>
        </p:nvSpPr>
        <p:spPr>
          <a:xfrm>
            <a:off x="0" y="0"/>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Debentures - 1</a:t>
            </a:r>
          </a:p>
        </p:txBody>
      </p:sp>
      <p:sp>
        <p:nvSpPr>
          <p:cNvPr id="46083" name="Rectangle 3">
            <a:extLst>
              <a:ext uri="{FF2B5EF4-FFF2-40B4-BE49-F238E27FC236}">
                <a16:creationId xmlns:a16="http://schemas.microsoft.com/office/drawing/2014/main" id="{EF18800A-4979-7594-A71A-92AB30F03D9C}"/>
              </a:ext>
            </a:extLst>
          </p:cNvPr>
          <p:cNvSpPr>
            <a:spLocks noGrp="1" noChangeArrowheads="1"/>
          </p:cNvSpPr>
          <p:nvPr>
            <p:ph idx="1"/>
          </p:nvPr>
        </p:nvSpPr>
        <p:spPr>
          <a:xfrm>
            <a:off x="0" y="711548"/>
            <a:ext cx="9144000" cy="5021708"/>
          </a:xfrm>
          <a:solidFill>
            <a:schemeClr val="tx2">
              <a:lumMod val="75000"/>
            </a:schemeClr>
          </a:solidFill>
        </p:spPr>
        <p:txBody>
          <a:bodyPr/>
          <a:lstStyle/>
          <a:p>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r>
              <a:rPr lang="en-GB" altLang="en-US" sz="2800" dirty="0">
                <a:solidFill>
                  <a:schemeClr val="tx2">
                    <a:lumMod val="20000"/>
                    <a:lumOff val="80000"/>
                  </a:schemeClr>
                </a:solidFill>
                <a:latin typeface="Arial" panose="020B0604020202020204" pitchFamily="34" charset="0"/>
                <a:cs typeface="Arial" panose="020B0604020202020204" pitchFamily="34" charset="0"/>
              </a:rPr>
              <a:t>These are long-term loans that are usually secured against assets, have a fixed rate of interest and are repayable at a fixed date</a:t>
            </a:r>
          </a:p>
          <a:p>
            <a:pPr marL="0" indent="0">
              <a:buNone/>
            </a:pPr>
            <a:r>
              <a:rPr lang="en-GB" altLang="en-US" sz="2800" dirty="0">
                <a:solidFill>
                  <a:schemeClr val="tx2">
                    <a:lumMod val="20000"/>
                    <a:lumOff val="80000"/>
                  </a:schemeClr>
                </a:solidFill>
                <a:latin typeface="Arial" panose="020B0604020202020204" pitchFamily="34" charset="0"/>
                <a:cs typeface="Arial" panose="020B0604020202020204" pitchFamily="34" charset="0"/>
              </a:rPr>
              <a:t>    For example, 10% debentures 2016</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a:p>
            <a:r>
              <a:rPr lang="en-GB" altLang="en-US" sz="2800" dirty="0">
                <a:solidFill>
                  <a:schemeClr val="tx2">
                    <a:lumMod val="20000"/>
                    <a:lumOff val="80000"/>
                  </a:schemeClr>
                </a:solidFill>
                <a:latin typeface="Arial" panose="020B0604020202020204" pitchFamily="34" charset="0"/>
                <a:cs typeface="Arial" panose="020B0604020202020204" pitchFamily="34" charset="0"/>
              </a:rPr>
              <a:t>Debenture holders have the right to receive interest payments before any dividend is paid to shareholders</a:t>
            </a:r>
          </a:p>
          <a:p>
            <a:pPr marL="0" indent="0">
              <a:buNone/>
            </a:pPr>
            <a:endParaRPr lang="en-GB" altLang="en-US" sz="2800" dirty="0">
              <a:solidFill>
                <a:schemeClr val="tx2">
                  <a:lumMod val="20000"/>
                  <a:lumOff val="80000"/>
                </a:schemeClr>
              </a:solidFill>
              <a:latin typeface="Arial" panose="020B0604020202020204" pitchFamily="34" charset="0"/>
              <a:cs typeface="Arial" panose="020B0604020202020204" pitchFamily="34" charset="0"/>
            </a:endParaRPr>
          </a:p>
        </p:txBody>
      </p:sp>
      <p:sp>
        <p:nvSpPr>
          <p:cNvPr id="46085" name="Slide Number Placeholder 1">
            <a:extLst>
              <a:ext uri="{FF2B5EF4-FFF2-40B4-BE49-F238E27FC236}">
                <a16:creationId xmlns:a16="http://schemas.microsoft.com/office/drawing/2014/main" id="{74BE14EA-4599-008A-CD21-7A613F82CC7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F0896A2-6155-46BD-A3D4-2D040E022C48}" type="slidenum">
              <a:rPr lang="en-GB" altLang="en-US">
                <a:solidFill>
                  <a:schemeClr val="bg1"/>
                </a:solidFill>
              </a:rPr>
              <a:pPr/>
              <a:t>18</a:t>
            </a:fld>
            <a:endParaRPr lang="en-GB" altLang="en-US" dirty="0">
              <a:solidFill>
                <a:schemeClr val="bg1"/>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Content Placeholder 3">
            <a:extLst>
              <a:ext uri="{FF2B5EF4-FFF2-40B4-BE49-F238E27FC236}">
                <a16:creationId xmlns:a16="http://schemas.microsoft.com/office/drawing/2014/main" id="{11BB5C86-ACB5-C450-3313-D251E185E529}"/>
              </a:ext>
            </a:extLst>
          </p:cNvPr>
          <p:cNvSpPr>
            <a:spLocks noGrp="1"/>
          </p:cNvSpPr>
          <p:nvPr>
            <p:ph idx="1"/>
          </p:nvPr>
        </p:nvSpPr>
        <p:spPr>
          <a:xfrm>
            <a:off x="-31626" y="851694"/>
            <a:ext cx="9144000" cy="4881563"/>
          </a:xfrm>
          <a:solidFill>
            <a:schemeClr val="tx2">
              <a:lumMod val="75000"/>
            </a:schemeClr>
          </a:solidFill>
        </p:spPr>
        <p:txBody>
          <a:bodyPr rtlCol="0">
            <a:normAutofit/>
          </a:bodyPr>
          <a:lstStyle/>
          <a:p>
            <a:pPr>
              <a:buFont typeface="Wingdings 3" charset="2"/>
              <a:buChar char=""/>
              <a:defRPr/>
            </a:pPr>
            <a:r>
              <a:rPr lang="en-GB" altLang="en-US" sz="2400" dirty="0">
                <a:solidFill>
                  <a:schemeClr val="tx2">
                    <a:lumMod val="20000"/>
                    <a:lumOff val="80000"/>
                  </a:schemeClr>
                </a:solidFill>
                <a:cs typeface="Calibri" panose="020F0502020204030204" pitchFamily="34" charset="0"/>
              </a:rPr>
              <a:t>Debenture holders are commonly used in relation to the financing of sports or leisure venues. In addition to receiving interest, holders usually receive privileges such as tickets or the use of facilities. The following  popular venues are largely funded by debentures		</a:t>
            </a:r>
          </a:p>
          <a:p>
            <a:pPr>
              <a:buFont typeface="Wingdings 3" charset="2"/>
              <a:buChar char=""/>
              <a:defRPr/>
            </a:pPr>
            <a:r>
              <a:rPr lang="en-GB" altLang="en-US" sz="2400" dirty="0">
                <a:solidFill>
                  <a:schemeClr val="tx2">
                    <a:lumMod val="20000"/>
                    <a:lumOff val="80000"/>
                  </a:schemeClr>
                </a:solidFill>
                <a:cs typeface="Calibri" panose="020F0502020204030204" pitchFamily="34" charset="0"/>
              </a:rPr>
              <a:t>                 Millennium Stadium</a:t>
            </a:r>
          </a:p>
          <a:p>
            <a:pPr eaLnBrk="1" fontAlgn="auto" hangingPunct="1">
              <a:spcAft>
                <a:spcPts val="0"/>
              </a:spcAft>
              <a:defRPr/>
            </a:pPr>
            <a:r>
              <a:rPr lang="en-GB" altLang="en-US" sz="2400" dirty="0">
                <a:solidFill>
                  <a:schemeClr val="tx2">
                    <a:lumMod val="20000"/>
                    <a:lumOff val="80000"/>
                  </a:schemeClr>
                </a:solidFill>
                <a:cs typeface="Calibri" panose="020F0502020204030204" pitchFamily="34" charset="0"/>
              </a:rPr>
              <a:t>		Wembley Stadium</a:t>
            </a:r>
          </a:p>
          <a:p>
            <a:pPr eaLnBrk="1" fontAlgn="auto" hangingPunct="1">
              <a:spcAft>
                <a:spcPts val="0"/>
              </a:spcAft>
              <a:defRPr/>
            </a:pPr>
            <a:r>
              <a:rPr lang="en-GB" altLang="en-US" sz="2400" dirty="0">
                <a:solidFill>
                  <a:schemeClr val="tx2">
                    <a:lumMod val="20000"/>
                    <a:lumOff val="80000"/>
                  </a:schemeClr>
                </a:solidFill>
                <a:cs typeface="Calibri" panose="020F0502020204030204" pitchFamily="34" charset="0"/>
              </a:rPr>
              <a:t>		Wimbledon</a:t>
            </a:r>
          </a:p>
          <a:p>
            <a:pPr eaLnBrk="1" fontAlgn="auto" hangingPunct="1">
              <a:spcAft>
                <a:spcPts val="0"/>
              </a:spcAft>
              <a:defRPr/>
            </a:pPr>
            <a:r>
              <a:rPr lang="en-GB" altLang="en-US" sz="2400" dirty="0">
                <a:solidFill>
                  <a:schemeClr val="tx2">
                    <a:lumMod val="20000"/>
                    <a:lumOff val="80000"/>
                  </a:schemeClr>
                </a:solidFill>
                <a:cs typeface="Calibri" panose="020F0502020204030204" pitchFamily="34" charset="0"/>
              </a:rPr>
              <a:t>		Twickenham Stadium</a:t>
            </a:r>
          </a:p>
          <a:p>
            <a:pPr eaLnBrk="1" fontAlgn="auto" hangingPunct="1">
              <a:spcAft>
                <a:spcPts val="0"/>
              </a:spcAft>
              <a:defRPr/>
            </a:pPr>
            <a:r>
              <a:rPr lang="en-GB" altLang="en-US" sz="2400" dirty="0">
                <a:solidFill>
                  <a:schemeClr val="tx2">
                    <a:lumMod val="20000"/>
                    <a:lumOff val="80000"/>
                  </a:schemeClr>
                </a:solidFill>
                <a:cs typeface="Calibri" panose="020F0502020204030204" pitchFamily="34" charset="0"/>
              </a:rPr>
              <a:t>		Lord’s Cricket Ground</a:t>
            </a:r>
          </a:p>
          <a:p>
            <a:pPr eaLnBrk="1" fontAlgn="auto" hangingPunct="1">
              <a:spcAft>
                <a:spcPts val="0"/>
              </a:spcAft>
              <a:defRPr/>
            </a:pPr>
            <a:r>
              <a:rPr lang="en-GB" altLang="en-US" sz="2400" dirty="0">
                <a:solidFill>
                  <a:schemeClr val="tx2">
                    <a:lumMod val="20000"/>
                    <a:lumOff val="80000"/>
                  </a:schemeClr>
                </a:solidFill>
                <a:cs typeface="Calibri" panose="020F0502020204030204" pitchFamily="34" charset="0"/>
              </a:rPr>
              <a:t>		Royal Albert Hall</a:t>
            </a:r>
          </a:p>
          <a:p>
            <a:pPr eaLnBrk="1" fontAlgn="auto" hangingPunct="1">
              <a:spcAft>
                <a:spcPts val="0"/>
              </a:spcAft>
              <a:buFont typeface="Wingdings 3" panose="05040102010807070707" pitchFamily="18" charset="2"/>
              <a:buNone/>
              <a:defRPr/>
            </a:pPr>
            <a:endParaRPr lang="en-GB" altLang="en-US" dirty="0">
              <a:solidFill>
                <a:schemeClr val="tx1">
                  <a:lumMod val="75000"/>
                  <a:lumOff val="25000"/>
                </a:schemeClr>
              </a:solidFill>
            </a:endParaRPr>
          </a:p>
        </p:txBody>
      </p:sp>
      <p:sp>
        <p:nvSpPr>
          <p:cNvPr id="47107" name="Slide Number Placeholder 1">
            <a:extLst>
              <a:ext uri="{FF2B5EF4-FFF2-40B4-BE49-F238E27FC236}">
                <a16:creationId xmlns:a16="http://schemas.microsoft.com/office/drawing/2014/main" id="{A401A498-3DD0-D4C0-4FBD-771C595ED71B}"/>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8AF460E-17FB-4D85-994E-40DED09CFF0D}" type="slidenum">
              <a:rPr lang="en-GB" altLang="en-US">
                <a:solidFill>
                  <a:schemeClr val="bg1"/>
                </a:solidFill>
              </a:rPr>
              <a:pPr/>
              <a:t>19</a:t>
            </a:fld>
            <a:endParaRPr lang="en-GB" altLang="en-US" dirty="0">
              <a:solidFill>
                <a:schemeClr val="bg1"/>
              </a:solidFill>
            </a:endParaRPr>
          </a:p>
        </p:txBody>
      </p:sp>
      <p:sp>
        <p:nvSpPr>
          <p:cNvPr id="47108" name="Rectangle 2">
            <a:extLst>
              <a:ext uri="{FF2B5EF4-FFF2-40B4-BE49-F238E27FC236}">
                <a16:creationId xmlns:a16="http://schemas.microsoft.com/office/drawing/2014/main" id="{1709BEB9-DFC7-B5CB-E11D-DB8C151AC453}"/>
              </a:ext>
            </a:extLst>
          </p:cNvPr>
          <p:cNvSpPr>
            <a:spLocks noGrp="1" noChangeArrowheads="1"/>
          </p:cNvSpPr>
          <p:nvPr>
            <p:ph type="title"/>
          </p:nvPr>
        </p:nvSpPr>
        <p:spPr>
          <a:xfrm>
            <a:off x="0" y="142081"/>
            <a:ext cx="9144000" cy="709613"/>
          </a:xfrm>
          <a:solidFill>
            <a:schemeClr val="tx2">
              <a:lumMod val="20000"/>
              <a:lumOff val="80000"/>
            </a:schemeClr>
          </a:solidFill>
        </p:spPr>
        <p:txBody>
          <a:bodyPr>
            <a:normAutofit fontScale="90000"/>
          </a:bodyPr>
          <a:lstStyle/>
          <a:p>
            <a:pPr algn="ctr" eaLnBrk="1" hangingPunct="1"/>
            <a:r>
              <a:rPr lang="en-GB" altLang="en-US" dirty="0">
                <a:solidFill>
                  <a:schemeClr val="tx2">
                    <a:lumMod val="75000"/>
                  </a:schemeClr>
                </a:solidFill>
                <a:cs typeface="Calibri" panose="020F0502020204030204" pitchFamily="34" charset="0"/>
              </a:rPr>
              <a:t>Debentures - 2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4">
            <a:extLst>
              <a:ext uri="{FF2B5EF4-FFF2-40B4-BE49-F238E27FC236}">
                <a16:creationId xmlns:a16="http://schemas.microsoft.com/office/drawing/2014/main" id="{CA0F9C2A-05BA-DDA5-43B4-52F2A0DD0DFB}"/>
              </a:ext>
            </a:extLst>
          </p:cNvPr>
          <p:cNvSpPr>
            <a:spLocks noGrp="1" noChangeArrowheads="1"/>
          </p:cNvSpPr>
          <p:nvPr>
            <p:ph type="title"/>
          </p:nvPr>
        </p:nvSpPr>
        <p:spPr>
          <a:xfrm>
            <a:off x="865188" y="838200"/>
            <a:ext cx="6345237" cy="709613"/>
          </a:xfrm>
        </p:spPr>
        <p:txBody>
          <a:bodyPr>
            <a:normAutofit fontScale="90000"/>
          </a:bodyPr>
          <a:lstStyle/>
          <a:p>
            <a:pPr algn="ctr"/>
            <a:br>
              <a:rPr lang="en-GB" altLang="en-US" b="1" dirty="0">
                <a:latin typeface="Calibri" panose="020F0502020204030204" pitchFamily="34" charset="0"/>
                <a:cs typeface="Calibri" panose="020F0502020204030204" pitchFamily="34" charset="0"/>
              </a:rPr>
            </a:br>
            <a:br>
              <a:rPr lang="en-GB" altLang="en-US" b="1" dirty="0">
                <a:solidFill>
                  <a:srgbClr val="FFFF00"/>
                </a:solidFill>
                <a:latin typeface="Calibri" panose="020F0502020204030204" pitchFamily="34" charset="0"/>
                <a:cs typeface="Calibri" panose="020F0502020204030204" pitchFamily="34" charset="0"/>
              </a:rPr>
            </a:br>
            <a:endParaRPr lang="en-GB" altLang="en-US" b="1" dirty="0">
              <a:solidFill>
                <a:srgbClr val="FFFF00"/>
              </a:solidFill>
              <a:latin typeface="Calibri" panose="020F0502020204030204" pitchFamily="34" charset="0"/>
              <a:cs typeface="Calibri" panose="020F0502020204030204" pitchFamily="34" charset="0"/>
            </a:endParaRPr>
          </a:p>
        </p:txBody>
      </p:sp>
      <p:sp>
        <p:nvSpPr>
          <p:cNvPr id="57347" name="Rectangle 3">
            <a:extLst>
              <a:ext uri="{FF2B5EF4-FFF2-40B4-BE49-F238E27FC236}">
                <a16:creationId xmlns:a16="http://schemas.microsoft.com/office/drawing/2014/main" id="{8F46571A-C0F7-7C6D-C574-94481B32565C}"/>
              </a:ext>
            </a:extLst>
          </p:cNvPr>
          <p:cNvSpPr>
            <a:spLocks noGrp="1" noChangeArrowheads="1"/>
          </p:cNvSpPr>
          <p:nvPr>
            <p:ph idx="1"/>
          </p:nvPr>
        </p:nvSpPr>
        <p:spPr>
          <a:xfrm>
            <a:off x="0" y="712787"/>
            <a:ext cx="9144000" cy="5092477"/>
          </a:xfrm>
          <a:solidFill>
            <a:schemeClr val="tx2">
              <a:lumMod val="75000"/>
            </a:schemeClr>
          </a:solidFill>
        </p:spPr>
        <p:txBody>
          <a:bodyPr>
            <a:normAutofit/>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3200" dirty="0">
                <a:solidFill>
                  <a:schemeClr val="tx2">
                    <a:lumMod val="20000"/>
                    <a:lumOff val="80000"/>
                  </a:schemeClr>
                </a:solidFill>
                <a:latin typeface="+mj-lt"/>
                <a:cs typeface="Calibri" panose="020F0502020204030204" pitchFamily="34" charset="0"/>
              </a:rPr>
              <a:t>A working capital method of raising finance</a:t>
            </a:r>
          </a:p>
          <a:p>
            <a:pPr marL="0" indent="0">
              <a:buNone/>
            </a:pPr>
            <a:endParaRPr lang="en-GB" altLang="en-US" sz="3200" dirty="0">
              <a:solidFill>
                <a:schemeClr val="tx2">
                  <a:lumMod val="20000"/>
                  <a:lumOff val="80000"/>
                </a:schemeClr>
              </a:solidFill>
              <a:latin typeface="+mj-lt"/>
              <a:cs typeface="Calibri" panose="020F0502020204030204" pitchFamily="34" charset="0"/>
            </a:endParaRPr>
          </a:p>
          <a:p>
            <a:r>
              <a:rPr lang="en-GB" altLang="en-US" sz="3200" dirty="0">
                <a:solidFill>
                  <a:schemeClr val="tx2">
                    <a:lumMod val="20000"/>
                    <a:lumOff val="80000"/>
                  </a:schemeClr>
                </a:solidFill>
                <a:latin typeface="+mj-lt"/>
                <a:cs typeface="Calibri" panose="020F0502020204030204" pitchFamily="34" charset="0"/>
              </a:rPr>
              <a:t>Goods are purchased from suppliers on credit terms.  By delaying payment, the business is able to use the finance for other purposes in the short-term.</a:t>
            </a:r>
          </a:p>
        </p:txBody>
      </p:sp>
      <p:sp>
        <p:nvSpPr>
          <p:cNvPr id="57348" name="Rectangle 2">
            <a:extLst>
              <a:ext uri="{FF2B5EF4-FFF2-40B4-BE49-F238E27FC236}">
                <a16:creationId xmlns:a16="http://schemas.microsoft.com/office/drawing/2014/main" id="{2393D877-484E-675D-143C-0434BAC80D7A}"/>
              </a:ext>
            </a:extLst>
          </p:cNvPr>
          <p:cNvSpPr txBox="1">
            <a:spLocks noChangeArrowheads="1"/>
          </p:cNvSpPr>
          <p:nvPr/>
        </p:nvSpPr>
        <p:spPr bwMode="gray">
          <a:xfrm>
            <a:off x="0" y="3175"/>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Trade credit</a:t>
            </a:r>
          </a:p>
        </p:txBody>
      </p:sp>
      <p:sp>
        <p:nvSpPr>
          <p:cNvPr id="57349" name="Slide Number Placeholder 1">
            <a:extLst>
              <a:ext uri="{FF2B5EF4-FFF2-40B4-BE49-F238E27FC236}">
                <a16:creationId xmlns:a16="http://schemas.microsoft.com/office/drawing/2014/main" id="{93BE1750-2D4F-8260-1D6D-1C3B61B76E09}"/>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7CC207E7-A5DE-4D48-A7F9-8FEA5B15EA6F}" type="slidenum">
              <a:rPr lang="en-GB" altLang="en-US">
                <a:solidFill>
                  <a:schemeClr val="bg1"/>
                </a:solidFill>
              </a:rPr>
              <a:pPr/>
              <a:t>20</a:t>
            </a:fld>
            <a:endParaRPr lang="en-GB" altLang="en-US" dirty="0">
              <a:solidFill>
                <a:schemeClr val="bg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1" name="Rectangle 4">
            <a:extLst>
              <a:ext uri="{FF2B5EF4-FFF2-40B4-BE49-F238E27FC236}">
                <a16:creationId xmlns:a16="http://schemas.microsoft.com/office/drawing/2014/main" id="{81A7B675-95C8-EADC-EDC3-49C61C14B80E}"/>
              </a:ext>
            </a:extLst>
          </p:cNvPr>
          <p:cNvSpPr>
            <a:spLocks noChangeArrowheads="1"/>
          </p:cNvSpPr>
          <p:nvPr/>
        </p:nvSpPr>
        <p:spPr bwMode="auto">
          <a:xfrm>
            <a:off x="0" y="970260"/>
            <a:ext cx="9144000" cy="4762996"/>
          </a:xfrm>
          <a:prstGeom prst="rect">
            <a:avLst/>
          </a:prstGeom>
          <a:solidFill>
            <a:schemeClr val="tx2">
              <a:lumMod val="75000"/>
            </a:schemeClr>
          </a:solidFill>
          <a:ln>
            <a:noFill/>
          </a:ln>
        </p:spPr>
        <p:txBody>
          <a:bodyPr/>
          <a:lstStyle>
            <a:lvl1pPr marL="342900" indent="-342900">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742950" indent="-285750">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114300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6002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2057400"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25146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9718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34290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886200"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eaLnBrk="1" hangingPunct="1">
              <a:spcBef>
                <a:spcPct val="20000"/>
              </a:spcBef>
              <a:buClrTx/>
              <a:buSzTx/>
              <a:buFontTx/>
              <a:buNone/>
            </a:pPr>
            <a:endParaRPr kumimoji="1" lang="en-GB" altLang="en-US" sz="2800" dirty="0">
              <a:solidFill>
                <a:schemeClr val="tx1"/>
              </a:solidFill>
              <a:latin typeface="Calibri" panose="020F0502020204030204" pitchFamily="34" charset="0"/>
              <a:cs typeface="Calibri" panose="020F0502020204030204" pitchFamily="34" charset="0"/>
            </a:endParaRPr>
          </a:p>
          <a:p>
            <a:pPr>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Another working capital source of finance</a:t>
            </a:r>
          </a:p>
          <a:p>
            <a:pPr marL="0" indent="0">
              <a:spcBef>
                <a:spcPct val="20000"/>
              </a:spcBef>
              <a:buClrTx/>
              <a:buSzTx/>
              <a:buNone/>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This is where the firm passes on its trade debtors to a debt factoring company.</a:t>
            </a:r>
          </a:p>
          <a:p>
            <a:pPr eaLnBrk="1" hangingPunct="1">
              <a:spcBef>
                <a:spcPct val="20000"/>
              </a:spcBef>
              <a:buClrTx/>
              <a:buSzTx/>
              <a:buFont typeface="Arial" panose="020B0604020202020204" pitchFamily="34" charset="0"/>
              <a:buChar char="•"/>
            </a:pPr>
            <a:endParaRPr kumimoji="1" lang="en-GB" altLang="en-US" sz="2800" dirty="0">
              <a:solidFill>
                <a:schemeClr val="tx2">
                  <a:lumMod val="20000"/>
                  <a:lumOff val="80000"/>
                </a:schemeClr>
              </a:solidFill>
              <a:latin typeface="Arial" panose="020B0604020202020204" pitchFamily="34" charset="0"/>
              <a:cs typeface="Arial" panose="020B0604020202020204" pitchFamily="34" charset="0"/>
            </a:endParaRPr>
          </a:p>
          <a:p>
            <a:pPr eaLnBrk="1" hangingPunct="1">
              <a:spcBef>
                <a:spcPct val="20000"/>
              </a:spcBef>
              <a:buClrTx/>
              <a:buSzTx/>
              <a:buFont typeface="Arial" panose="020B0604020202020204" pitchFamily="34" charset="0"/>
              <a:buChar char="•"/>
            </a:pPr>
            <a:r>
              <a:rPr kumimoji="1" lang="en-GB" altLang="en-US" sz="2800" dirty="0">
                <a:solidFill>
                  <a:schemeClr val="tx2">
                    <a:lumMod val="20000"/>
                    <a:lumOff val="80000"/>
                  </a:schemeClr>
                </a:solidFill>
                <a:latin typeface="Arial" panose="020B0604020202020204" pitchFamily="34" charset="0"/>
                <a:cs typeface="Arial" panose="020B0604020202020204" pitchFamily="34" charset="0"/>
              </a:rPr>
              <a:t> The debt factoring company will collect the debt and charge a fee (up to 20%).  This speeds up the receipt of cash.</a:t>
            </a:r>
          </a:p>
        </p:txBody>
      </p:sp>
      <p:sp>
        <p:nvSpPr>
          <p:cNvPr id="58372" name="Rectangle 2">
            <a:extLst>
              <a:ext uri="{FF2B5EF4-FFF2-40B4-BE49-F238E27FC236}">
                <a16:creationId xmlns:a16="http://schemas.microsoft.com/office/drawing/2014/main" id="{EDB67522-763F-75B6-3313-ED3B0167FA9A}"/>
              </a:ext>
            </a:extLst>
          </p:cNvPr>
          <p:cNvSpPr txBox="1">
            <a:spLocks noChangeArrowheads="1"/>
          </p:cNvSpPr>
          <p:nvPr/>
        </p:nvSpPr>
        <p:spPr bwMode="gray">
          <a:xfrm>
            <a:off x="0" y="260648"/>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- 1</a:t>
            </a:r>
          </a:p>
        </p:txBody>
      </p:sp>
      <p:sp>
        <p:nvSpPr>
          <p:cNvPr id="58373" name="Slide Number Placeholder 1">
            <a:extLst>
              <a:ext uri="{FF2B5EF4-FFF2-40B4-BE49-F238E27FC236}">
                <a16:creationId xmlns:a16="http://schemas.microsoft.com/office/drawing/2014/main" id="{ECBB174B-A25D-6CC0-EC36-FE8E76E9337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4684380A-FF71-447E-A2A5-4FEE76288DE5}" type="slidenum">
              <a:rPr lang="en-GB" altLang="en-US">
                <a:solidFill>
                  <a:schemeClr val="bg1"/>
                </a:solidFill>
              </a:rPr>
              <a:pPr/>
              <a:t>21</a:t>
            </a:fld>
            <a:endParaRPr lang="en-GB" altLang="en-US" dirty="0">
              <a:solidFill>
                <a:schemeClr val="bg1"/>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2">
            <a:extLst>
              <a:ext uri="{FF2B5EF4-FFF2-40B4-BE49-F238E27FC236}">
                <a16:creationId xmlns:a16="http://schemas.microsoft.com/office/drawing/2014/main" id="{E5368D22-F079-A3F6-120B-9521FAAAA44A}"/>
              </a:ext>
            </a:extLst>
          </p:cNvPr>
          <p:cNvSpPr txBox="1">
            <a:spLocks noChangeArrowheads="1"/>
          </p:cNvSpPr>
          <p:nvPr/>
        </p:nvSpPr>
        <p:spPr bwMode="auto">
          <a:xfrm>
            <a:off x="3326901" y="4360018"/>
            <a:ext cx="1777232" cy="1099369"/>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Factor</a:t>
            </a:r>
          </a:p>
        </p:txBody>
      </p:sp>
      <p:sp>
        <p:nvSpPr>
          <p:cNvPr id="41987" name="Text Box 3">
            <a:extLst>
              <a:ext uri="{FF2B5EF4-FFF2-40B4-BE49-F238E27FC236}">
                <a16:creationId xmlns:a16="http://schemas.microsoft.com/office/drawing/2014/main" id="{A380552B-5F5E-A29A-3239-F36F7C28B9FE}"/>
              </a:ext>
            </a:extLst>
          </p:cNvPr>
          <p:cNvSpPr txBox="1">
            <a:spLocks noChangeArrowheads="1"/>
          </p:cNvSpPr>
          <p:nvPr/>
        </p:nvSpPr>
        <p:spPr bwMode="auto">
          <a:xfrm>
            <a:off x="830263" y="1665288"/>
            <a:ext cx="1676400" cy="1133475"/>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Supplier</a:t>
            </a:r>
          </a:p>
        </p:txBody>
      </p:sp>
      <p:sp>
        <p:nvSpPr>
          <p:cNvPr id="41988" name="Text Box 4">
            <a:extLst>
              <a:ext uri="{FF2B5EF4-FFF2-40B4-BE49-F238E27FC236}">
                <a16:creationId xmlns:a16="http://schemas.microsoft.com/office/drawing/2014/main" id="{12935C8E-332B-88B2-9F9E-CDE6A77504F9}"/>
              </a:ext>
            </a:extLst>
          </p:cNvPr>
          <p:cNvSpPr txBox="1">
            <a:spLocks noChangeArrowheads="1"/>
          </p:cNvSpPr>
          <p:nvPr/>
        </p:nvSpPr>
        <p:spPr bwMode="auto">
          <a:xfrm>
            <a:off x="5937077" y="1665288"/>
            <a:ext cx="1981200" cy="1258887"/>
          </a:xfrm>
          <a:prstGeom prst="rect">
            <a:avLst/>
          </a:prstGeom>
          <a:solidFill>
            <a:schemeClr val="tx2">
              <a:lumMod val="75000"/>
            </a:schemeClr>
          </a:solidFill>
          <a:ln w="9525">
            <a:solidFill>
              <a:srgbClr val="000000"/>
            </a:solidFill>
            <a:miter lim="800000"/>
            <a:headEnd/>
            <a:tailEnd/>
          </a:ln>
        </p:spPr>
        <p:txBody>
          <a:bodyPr/>
          <a:lstStyle>
            <a:lvl1pPr>
              <a:defRPr>
                <a:solidFill>
                  <a:schemeClr val="tx1"/>
                </a:solidFill>
                <a:latin typeface="Times New Roman" panose="02020603050405020304" pitchFamily="18" charset="0"/>
              </a:defRPr>
            </a:lvl1pPr>
            <a:lvl2pPr marL="742950" indent="-285750">
              <a:defRPr>
                <a:solidFill>
                  <a:schemeClr val="tx1"/>
                </a:solidFill>
                <a:latin typeface="Times New Roman" panose="02020603050405020304" pitchFamily="18" charset="0"/>
              </a:defRPr>
            </a:lvl2pPr>
            <a:lvl3pPr marL="1143000" indent="-228600">
              <a:defRPr>
                <a:solidFill>
                  <a:schemeClr val="tx1"/>
                </a:solidFill>
                <a:latin typeface="Times New Roman" panose="02020603050405020304" pitchFamily="18" charset="0"/>
              </a:defRPr>
            </a:lvl3pPr>
            <a:lvl4pPr marL="1600200" indent="-228600">
              <a:defRPr>
                <a:solidFill>
                  <a:schemeClr val="tx1"/>
                </a:solidFill>
                <a:latin typeface="Times New Roman" panose="02020603050405020304" pitchFamily="18" charset="0"/>
              </a:defRPr>
            </a:lvl4pPr>
            <a:lvl5pPr marL="2057400" indent="-228600">
              <a:defRPr>
                <a:solidFill>
                  <a:schemeClr val="tx1"/>
                </a:solidFill>
                <a:latin typeface="Times New Roman" panose="02020603050405020304" pitchFamily="18" charset="0"/>
              </a:defRPr>
            </a:lvl5pPr>
            <a:lvl6pPr marL="2514600" indent="-228600" eaLnBrk="0" fontAlgn="base" hangingPunct="0">
              <a:spcBef>
                <a:spcPct val="0"/>
              </a:spcBef>
              <a:spcAft>
                <a:spcPct val="0"/>
              </a:spcAft>
              <a:defRPr>
                <a:solidFill>
                  <a:schemeClr val="tx1"/>
                </a:solidFill>
                <a:latin typeface="Times New Roman" panose="02020603050405020304" pitchFamily="18" charset="0"/>
              </a:defRPr>
            </a:lvl6pPr>
            <a:lvl7pPr marL="2971800" indent="-228600" eaLnBrk="0" fontAlgn="base" hangingPunct="0">
              <a:spcBef>
                <a:spcPct val="0"/>
              </a:spcBef>
              <a:spcAft>
                <a:spcPct val="0"/>
              </a:spcAft>
              <a:defRPr>
                <a:solidFill>
                  <a:schemeClr val="tx1"/>
                </a:solidFill>
                <a:latin typeface="Times New Roman" panose="02020603050405020304" pitchFamily="18" charset="0"/>
              </a:defRPr>
            </a:lvl7pPr>
            <a:lvl8pPr marL="3429000" indent="-228600" eaLnBrk="0" fontAlgn="base" hangingPunct="0">
              <a:spcBef>
                <a:spcPct val="0"/>
              </a:spcBef>
              <a:spcAft>
                <a:spcPct val="0"/>
              </a:spcAft>
              <a:defRPr>
                <a:solidFill>
                  <a:schemeClr val="tx1"/>
                </a:solidFill>
                <a:latin typeface="Times New Roman" panose="02020603050405020304" pitchFamily="18" charset="0"/>
              </a:defRPr>
            </a:lvl8pPr>
            <a:lvl9pPr marL="3886200" indent="-228600" eaLnBrk="0" fontAlgn="base" hangingPunct="0">
              <a:spcBef>
                <a:spcPct val="0"/>
              </a:spcBef>
              <a:spcAft>
                <a:spcPct val="0"/>
              </a:spcAft>
              <a:defRPr>
                <a:solidFill>
                  <a:schemeClr val="tx1"/>
                </a:solidFill>
                <a:latin typeface="Times New Roman" panose="02020603050405020304" pitchFamily="18" charset="0"/>
              </a:defRPr>
            </a:lvl9pPr>
          </a:lstStyle>
          <a:p>
            <a:pPr algn="ctr">
              <a:defRPr/>
            </a:pPr>
            <a:endParaRPr lang="en-US" altLang="en-US" sz="2400" b="1" dirty="0">
              <a:solidFill>
                <a:srgbClr val="FFFF00"/>
              </a:solidFill>
              <a:latin typeface="Comic Sans MS" panose="030F0702030302020204" pitchFamily="66" charset="0"/>
            </a:endParaRPr>
          </a:p>
          <a:p>
            <a:pPr algn="ctr">
              <a:defRPr/>
            </a:pPr>
            <a:r>
              <a:rPr lang="en-US" altLang="en-US" sz="2400" b="1" dirty="0">
                <a:solidFill>
                  <a:schemeClr val="tx2">
                    <a:lumMod val="40000"/>
                    <a:lumOff val="60000"/>
                  </a:schemeClr>
                </a:solidFill>
                <a:latin typeface="Arial" panose="020B0604020202020204" pitchFamily="34" charset="0"/>
                <a:cs typeface="Arial" panose="020B0604020202020204" pitchFamily="34" charset="0"/>
              </a:rPr>
              <a:t>Customer</a:t>
            </a:r>
          </a:p>
        </p:txBody>
      </p:sp>
      <p:sp>
        <p:nvSpPr>
          <p:cNvPr id="40967" name="Line 7">
            <a:extLst>
              <a:ext uri="{FF2B5EF4-FFF2-40B4-BE49-F238E27FC236}">
                <a16:creationId xmlns:a16="http://schemas.microsoft.com/office/drawing/2014/main" id="{4B5983C9-725E-7A68-681D-C4BD1A5FCCB1}"/>
              </a:ext>
            </a:extLst>
          </p:cNvPr>
          <p:cNvSpPr>
            <a:spLocks noChangeShapeType="1"/>
          </p:cNvSpPr>
          <p:nvPr/>
        </p:nvSpPr>
        <p:spPr bwMode="auto">
          <a:xfrm flipH="1" flipV="1">
            <a:off x="1691680" y="2798763"/>
            <a:ext cx="0" cy="2027237"/>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dirty="0"/>
          </a:p>
        </p:txBody>
      </p:sp>
      <p:sp>
        <p:nvSpPr>
          <p:cNvPr id="40970" name="Text Box 10">
            <a:extLst>
              <a:ext uri="{FF2B5EF4-FFF2-40B4-BE49-F238E27FC236}">
                <a16:creationId xmlns:a16="http://schemas.microsoft.com/office/drawing/2014/main" id="{97919DB4-395A-5429-C100-0D89377A80C6}"/>
              </a:ext>
            </a:extLst>
          </p:cNvPr>
          <p:cNvSpPr txBox="1">
            <a:spLocks noChangeArrowheads="1"/>
          </p:cNvSpPr>
          <p:nvPr/>
        </p:nvSpPr>
        <p:spPr bwMode="auto">
          <a:xfrm>
            <a:off x="2590800" y="3200400"/>
            <a:ext cx="990600" cy="9144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r>
              <a:rPr lang="en-US" altLang="en-US" b="1" dirty="0">
                <a:solidFill>
                  <a:schemeClr val="bg1"/>
                </a:solidFill>
                <a:latin typeface="Comic Sans MS" panose="030F0702030302020204" pitchFamily="66" charset="0"/>
              </a:rPr>
              <a:t>80%</a:t>
            </a:r>
          </a:p>
          <a:p>
            <a:r>
              <a:rPr lang="en-US" altLang="en-US" b="1" dirty="0">
                <a:solidFill>
                  <a:schemeClr val="bg1"/>
                </a:solidFill>
                <a:latin typeface="Comic Sans MS" panose="030F0702030302020204" pitchFamily="66" charset="0"/>
              </a:rPr>
              <a:t>Invoice value</a:t>
            </a:r>
          </a:p>
        </p:txBody>
      </p:sp>
      <p:sp>
        <p:nvSpPr>
          <p:cNvPr id="40972" name="Line 12">
            <a:extLst>
              <a:ext uri="{FF2B5EF4-FFF2-40B4-BE49-F238E27FC236}">
                <a16:creationId xmlns:a16="http://schemas.microsoft.com/office/drawing/2014/main" id="{EF8DDCC3-45B6-9D9C-00E3-019F591AC604}"/>
              </a:ext>
            </a:extLst>
          </p:cNvPr>
          <p:cNvSpPr>
            <a:spLocks noChangeShapeType="1"/>
          </p:cNvSpPr>
          <p:nvPr/>
        </p:nvSpPr>
        <p:spPr bwMode="auto">
          <a:xfrm flipH="1" flipV="1">
            <a:off x="2761816" y="2562780"/>
            <a:ext cx="2668588" cy="23813"/>
          </a:xfrm>
          <a:prstGeom prst="line">
            <a:avLst/>
          </a:prstGeom>
          <a:noFill/>
          <a:ln w="38100">
            <a:solidFill>
              <a:schemeClr val="accent1">
                <a:lumMod val="75000"/>
              </a:schemeClr>
            </a:solidFill>
            <a:round/>
            <a:headEnd type="triangle" w="med" len="med"/>
            <a:tailEnd/>
          </a:ln>
        </p:spPr>
        <p:txBody>
          <a:bodyPr/>
          <a:lstStyle/>
          <a:p>
            <a:pPr>
              <a:defRPr/>
            </a:pPr>
            <a:endParaRPr lang="en-GB" dirty="0"/>
          </a:p>
        </p:txBody>
      </p:sp>
      <p:sp>
        <p:nvSpPr>
          <p:cNvPr id="59400" name="Rectangle 2">
            <a:extLst>
              <a:ext uri="{FF2B5EF4-FFF2-40B4-BE49-F238E27FC236}">
                <a16:creationId xmlns:a16="http://schemas.microsoft.com/office/drawing/2014/main" id="{AE38F99A-C2B4-1AE4-8AAD-B87584F166D7}"/>
              </a:ext>
            </a:extLst>
          </p:cNvPr>
          <p:cNvSpPr txBox="1">
            <a:spLocks noChangeArrowheads="1"/>
          </p:cNvSpPr>
          <p:nvPr/>
        </p:nvSpPr>
        <p:spPr bwMode="gray">
          <a:xfrm>
            <a:off x="1" y="28498"/>
            <a:ext cx="9143999"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Debt factoring - 2</a:t>
            </a:r>
          </a:p>
        </p:txBody>
      </p:sp>
      <p:sp>
        <p:nvSpPr>
          <p:cNvPr id="19" name="Line 8">
            <a:extLst>
              <a:ext uri="{FF2B5EF4-FFF2-40B4-BE49-F238E27FC236}">
                <a16:creationId xmlns:a16="http://schemas.microsoft.com/office/drawing/2014/main" id="{8C73ED4F-E2F3-5341-39DE-B4A960207F11}"/>
              </a:ext>
            </a:extLst>
          </p:cNvPr>
          <p:cNvSpPr>
            <a:spLocks noChangeShapeType="1"/>
          </p:cNvSpPr>
          <p:nvPr/>
        </p:nvSpPr>
        <p:spPr bwMode="auto">
          <a:xfrm flipH="1">
            <a:off x="2395301" y="5014118"/>
            <a:ext cx="882826" cy="2381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dirty="0"/>
          </a:p>
        </p:txBody>
      </p:sp>
      <p:sp>
        <p:nvSpPr>
          <p:cNvPr id="20" name="Line 7">
            <a:extLst>
              <a:ext uri="{FF2B5EF4-FFF2-40B4-BE49-F238E27FC236}">
                <a16:creationId xmlns:a16="http://schemas.microsoft.com/office/drawing/2014/main" id="{DDCBEF94-540F-BF77-91CD-170480B7E159}"/>
              </a:ext>
            </a:extLst>
          </p:cNvPr>
          <p:cNvSpPr>
            <a:spLocks noChangeShapeType="1"/>
          </p:cNvSpPr>
          <p:nvPr/>
        </p:nvSpPr>
        <p:spPr bwMode="auto">
          <a:xfrm flipH="1">
            <a:off x="6952407" y="2952750"/>
            <a:ext cx="0" cy="1925638"/>
          </a:xfrm>
          <a:prstGeom prst="line">
            <a:avLst/>
          </a:prstGeom>
          <a:noFill/>
          <a:ln w="38100">
            <a:solidFill>
              <a:schemeClr val="accent1">
                <a:lumMod val="60000"/>
                <a:lumOff val="40000"/>
              </a:schemeClr>
            </a:solidFill>
            <a:prstDash val="dash"/>
            <a:round/>
            <a:headEnd/>
            <a:tailEnd type="triangle" w="med" len="med"/>
          </a:ln>
        </p:spPr>
        <p:txBody>
          <a:bodyPr/>
          <a:lstStyle/>
          <a:p>
            <a:pPr>
              <a:defRPr/>
            </a:pPr>
            <a:endParaRPr lang="en-GB" dirty="0"/>
          </a:p>
        </p:txBody>
      </p:sp>
      <p:sp>
        <p:nvSpPr>
          <p:cNvPr id="21" name="Line 8">
            <a:extLst>
              <a:ext uri="{FF2B5EF4-FFF2-40B4-BE49-F238E27FC236}">
                <a16:creationId xmlns:a16="http://schemas.microsoft.com/office/drawing/2014/main" id="{EE146AC5-B449-C040-1DA0-3CEDFB09D302}"/>
              </a:ext>
            </a:extLst>
          </p:cNvPr>
          <p:cNvSpPr>
            <a:spLocks noChangeShapeType="1"/>
          </p:cNvSpPr>
          <p:nvPr/>
        </p:nvSpPr>
        <p:spPr bwMode="auto">
          <a:xfrm flipH="1" flipV="1">
            <a:off x="5201682" y="5026025"/>
            <a:ext cx="1149051" cy="37623"/>
          </a:xfrm>
          <a:prstGeom prst="line">
            <a:avLst/>
          </a:prstGeom>
          <a:noFill/>
          <a:ln w="38100">
            <a:solidFill>
              <a:schemeClr val="accent1">
                <a:lumMod val="60000"/>
                <a:lumOff val="40000"/>
              </a:schemeClr>
            </a:solidFill>
            <a:prstDash val="dash"/>
            <a:round/>
            <a:headEnd/>
            <a:tailEnd type="triangle"/>
          </a:ln>
        </p:spPr>
        <p:txBody>
          <a:bodyPr/>
          <a:lstStyle/>
          <a:p>
            <a:pPr>
              <a:defRPr/>
            </a:pPr>
            <a:endParaRPr lang="en-GB" dirty="0"/>
          </a:p>
        </p:txBody>
      </p:sp>
      <p:sp>
        <p:nvSpPr>
          <p:cNvPr id="59404" name="TextBox 1">
            <a:extLst>
              <a:ext uri="{FF2B5EF4-FFF2-40B4-BE49-F238E27FC236}">
                <a16:creationId xmlns:a16="http://schemas.microsoft.com/office/drawing/2014/main" id="{411F52D0-AE9C-DCB8-12E4-0213D1E6E10B}"/>
              </a:ext>
            </a:extLst>
          </p:cNvPr>
          <p:cNvSpPr txBox="1">
            <a:spLocks noChangeArrowheads="1"/>
          </p:cNvSpPr>
          <p:nvPr/>
        </p:nvSpPr>
        <p:spPr bwMode="auto">
          <a:xfrm>
            <a:off x="3010793" y="2071211"/>
            <a:ext cx="2419611"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latin typeface="+mj-lt"/>
              </a:rPr>
              <a:t>Original invoice</a:t>
            </a:r>
          </a:p>
        </p:txBody>
      </p:sp>
      <p:sp>
        <p:nvSpPr>
          <p:cNvPr id="23" name="Line 12">
            <a:extLst>
              <a:ext uri="{FF2B5EF4-FFF2-40B4-BE49-F238E27FC236}">
                <a16:creationId xmlns:a16="http://schemas.microsoft.com/office/drawing/2014/main" id="{CADC7D06-E7B3-97A7-A3E6-2786C129B3AD}"/>
              </a:ext>
            </a:extLst>
          </p:cNvPr>
          <p:cNvSpPr>
            <a:spLocks noChangeShapeType="1"/>
          </p:cNvSpPr>
          <p:nvPr/>
        </p:nvSpPr>
        <p:spPr bwMode="auto">
          <a:xfrm flipH="1">
            <a:off x="5104133" y="2995136"/>
            <a:ext cx="832944" cy="1258887"/>
          </a:xfrm>
          <a:prstGeom prst="line">
            <a:avLst/>
          </a:prstGeom>
          <a:noFill/>
          <a:ln w="38100">
            <a:solidFill>
              <a:schemeClr val="accent1">
                <a:lumMod val="75000"/>
              </a:schemeClr>
            </a:solidFill>
            <a:round/>
            <a:headEnd type="triangle" w="med" len="med"/>
            <a:tailEnd/>
          </a:ln>
        </p:spPr>
        <p:txBody>
          <a:bodyPr/>
          <a:lstStyle/>
          <a:p>
            <a:pPr>
              <a:defRPr/>
            </a:pPr>
            <a:endParaRPr lang="en-GB" dirty="0"/>
          </a:p>
        </p:txBody>
      </p:sp>
      <p:sp>
        <p:nvSpPr>
          <p:cNvPr id="59406" name="TextBox 23">
            <a:extLst>
              <a:ext uri="{FF2B5EF4-FFF2-40B4-BE49-F238E27FC236}">
                <a16:creationId xmlns:a16="http://schemas.microsoft.com/office/drawing/2014/main" id="{F3F412FA-B5B6-E60B-0553-537990BE4124}"/>
              </a:ext>
            </a:extLst>
          </p:cNvPr>
          <p:cNvSpPr txBox="1">
            <a:spLocks noChangeArrowheads="1"/>
          </p:cNvSpPr>
          <p:nvPr/>
        </p:nvSpPr>
        <p:spPr bwMode="auto">
          <a:xfrm>
            <a:off x="3581400" y="3513771"/>
            <a:ext cx="19145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New  invoice</a:t>
            </a:r>
          </a:p>
        </p:txBody>
      </p:sp>
      <p:sp>
        <p:nvSpPr>
          <p:cNvPr id="59407" name="TextBox 24">
            <a:extLst>
              <a:ext uri="{FF2B5EF4-FFF2-40B4-BE49-F238E27FC236}">
                <a16:creationId xmlns:a16="http://schemas.microsoft.com/office/drawing/2014/main" id="{5308D6D1-7CFD-846E-5A1D-05F343B1CE91}"/>
              </a:ext>
            </a:extLst>
          </p:cNvPr>
          <p:cNvSpPr txBox="1">
            <a:spLocks noChangeArrowheads="1"/>
          </p:cNvSpPr>
          <p:nvPr/>
        </p:nvSpPr>
        <p:spPr bwMode="auto">
          <a:xfrm>
            <a:off x="6249988" y="4878388"/>
            <a:ext cx="19129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latin typeface="+mj-lt"/>
              </a:rPr>
              <a:t>Full payment</a:t>
            </a:r>
          </a:p>
        </p:txBody>
      </p:sp>
      <p:sp>
        <p:nvSpPr>
          <p:cNvPr id="59408" name="TextBox 25">
            <a:extLst>
              <a:ext uri="{FF2B5EF4-FFF2-40B4-BE49-F238E27FC236}">
                <a16:creationId xmlns:a16="http://schemas.microsoft.com/office/drawing/2014/main" id="{FCBE9FB5-7DCB-D4AA-67C2-7ED95945FC6B}"/>
              </a:ext>
            </a:extLst>
          </p:cNvPr>
          <p:cNvSpPr txBox="1">
            <a:spLocks noChangeArrowheads="1"/>
          </p:cNvSpPr>
          <p:nvPr/>
        </p:nvSpPr>
        <p:spPr bwMode="auto">
          <a:xfrm>
            <a:off x="733188" y="4878388"/>
            <a:ext cx="1676401"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algn="ctr"/>
            <a:r>
              <a:rPr lang="en-GB" altLang="en-US" b="1" dirty="0"/>
              <a:t>Payment less </a:t>
            </a:r>
            <a:r>
              <a:rPr lang="en-GB" altLang="en-US" b="1" dirty="0">
                <a:latin typeface="+mj-lt"/>
              </a:rPr>
              <a:t>discount</a:t>
            </a:r>
          </a:p>
        </p:txBody>
      </p:sp>
      <p:sp>
        <p:nvSpPr>
          <p:cNvPr id="59409" name="Slide Number Placeholder 2">
            <a:extLst>
              <a:ext uri="{FF2B5EF4-FFF2-40B4-BE49-F238E27FC236}">
                <a16:creationId xmlns:a16="http://schemas.microsoft.com/office/drawing/2014/main" id="{01751CCC-9163-39B6-E11C-4F97D0C4704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51B4C62F-84C5-447F-8C69-5DFC8FCD616B}" type="slidenum">
              <a:rPr lang="en-GB" altLang="en-US">
                <a:solidFill>
                  <a:schemeClr val="bg1"/>
                </a:solidFill>
              </a:rPr>
              <a:pPr/>
              <a:t>22</a:t>
            </a:fld>
            <a:endParaRPr lang="en-GB" altLang="en-US" dirty="0">
              <a:solidFill>
                <a:schemeClr val="bg1"/>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0"/>
                                  </p:stCondLst>
                                  <p:childTnLst>
                                    <p:set>
                                      <p:cBhvr>
                                        <p:cTn id="6" dur="1" fill="hold">
                                          <p:stCondLst>
                                            <p:cond delay="0"/>
                                          </p:stCondLst>
                                        </p:cTn>
                                        <p:tgtEl>
                                          <p:spTgt spid="40972"/>
                                        </p:tgtEl>
                                        <p:attrNameLst>
                                          <p:attrName>style.visibility</p:attrName>
                                        </p:attrNameLst>
                                      </p:cBhvr>
                                      <p:to>
                                        <p:strVal val="visible"/>
                                      </p:to>
                                    </p:set>
                                    <p:animEffect transition="in" filter="wipe(left)">
                                      <p:cBhvr>
                                        <p:cTn id="7" dur="5000"/>
                                        <p:tgtEl>
                                          <p:spTgt spid="40972"/>
                                        </p:tgtEl>
                                      </p:cBhvr>
                                    </p:animEffect>
                                  </p:childTnLst>
                                </p:cTn>
                              </p:par>
                            </p:childTnLst>
                          </p:cTn>
                        </p:par>
                        <p:par>
                          <p:cTn id="8" fill="hold" nodeType="afterGroup">
                            <p:stCondLst>
                              <p:cond delay="5000"/>
                            </p:stCondLst>
                            <p:childTnLst>
                              <p:par>
                                <p:cTn id="9" presetID="1" presetClass="entr" presetSubtype="0" fill="hold" nodeType="afterEffect">
                                  <p:stCondLst>
                                    <p:cond delay="0"/>
                                  </p:stCondLst>
                                  <p:childTnLst>
                                    <p:set>
                                      <p:cBhvr>
                                        <p:cTn id="10" dur="1" fill="hold">
                                          <p:stCondLst>
                                            <p:cond delay="499"/>
                                          </p:stCondLst>
                                        </p:cTn>
                                        <p:tgtEl>
                                          <p:spTgt spid="4097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2" presetClass="entr" presetSubtype="2" fill="hold" nodeType="clickEffect">
                                  <p:stCondLst>
                                    <p:cond delay="0"/>
                                  </p:stCondLst>
                                  <p:childTnLst>
                                    <p:set>
                                      <p:cBhvr>
                                        <p:cTn id="14" dur="1" fill="hold">
                                          <p:stCondLst>
                                            <p:cond delay="0"/>
                                          </p:stCondLst>
                                        </p:cTn>
                                        <p:tgtEl>
                                          <p:spTgt spid="40967"/>
                                        </p:tgtEl>
                                        <p:attrNameLst>
                                          <p:attrName>style.visibility</p:attrName>
                                        </p:attrNameLst>
                                      </p:cBhvr>
                                      <p:to>
                                        <p:strVal val="visible"/>
                                      </p:to>
                                    </p:set>
                                    <p:anim calcmode="lin" valueType="num">
                                      <p:cBhvr additive="base">
                                        <p:cTn id="15" dur="2000" fill="hold"/>
                                        <p:tgtEl>
                                          <p:spTgt spid="40967"/>
                                        </p:tgtEl>
                                        <p:attrNameLst>
                                          <p:attrName>ppt_x</p:attrName>
                                        </p:attrNameLst>
                                      </p:cBhvr>
                                      <p:tavLst>
                                        <p:tav tm="0">
                                          <p:val>
                                            <p:strVal val="1+#ppt_w/2"/>
                                          </p:val>
                                        </p:tav>
                                        <p:tav tm="100000">
                                          <p:val>
                                            <p:strVal val="#ppt_x"/>
                                          </p:val>
                                        </p:tav>
                                      </p:tavLst>
                                    </p:anim>
                                    <p:anim calcmode="lin" valueType="num">
                                      <p:cBhvr additive="base">
                                        <p:cTn id="16" dur="2000" fill="hold"/>
                                        <p:tgtEl>
                                          <p:spTgt spid="40967"/>
                                        </p:tgtEl>
                                        <p:attrNameLst>
                                          <p:attrName>ppt_y</p:attrName>
                                        </p:attrNameLst>
                                      </p:cBhvr>
                                      <p:tavLst>
                                        <p:tav tm="0">
                                          <p:val>
                                            <p:strVal val="#ppt_y"/>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499"/>
                                          </p:stCondLst>
                                        </p:cTn>
                                        <p:tgtEl>
                                          <p:spTgt spid="19"/>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nodeType="clickEffect">
                                  <p:stCondLst>
                                    <p:cond delay="0"/>
                                  </p:stCondLst>
                                  <p:childTnLst>
                                    <p:set>
                                      <p:cBhvr>
                                        <p:cTn id="24" dur="1" fill="hold">
                                          <p:stCondLst>
                                            <p:cond delay="0"/>
                                          </p:stCondLst>
                                        </p:cTn>
                                        <p:tgtEl>
                                          <p:spTgt spid="20"/>
                                        </p:tgtEl>
                                        <p:attrNameLst>
                                          <p:attrName>style.visibility</p:attrName>
                                        </p:attrNameLst>
                                      </p:cBhvr>
                                      <p:to>
                                        <p:strVal val="visible"/>
                                      </p:to>
                                    </p:set>
                                    <p:anim calcmode="lin" valueType="num">
                                      <p:cBhvr additive="base">
                                        <p:cTn id="25" dur="2000" fill="hold"/>
                                        <p:tgtEl>
                                          <p:spTgt spid="20"/>
                                        </p:tgtEl>
                                        <p:attrNameLst>
                                          <p:attrName>ppt_x</p:attrName>
                                        </p:attrNameLst>
                                      </p:cBhvr>
                                      <p:tavLst>
                                        <p:tav tm="0">
                                          <p:val>
                                            <p:strVal val="1+#ppt_w/2"/>
                                          </p:val>
                                        </p:tav>
                                        <p:tav tm="100000">
                                          <p:val>
                                            <p:strVal val="#ppt_x"/>
                                          </p:val>
                                        </p:tav>
                                      </p:tavLst>
                                    </p:anim>
                                    <p:anim calcmode="lin" valueType="num">
                                      <p:cBhvr additive="base">
                                        <p:cTn id="26" dur="20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499"/>
                                          </p:stCondLst>
                                        </p:cTn>
                                        <p:tgtEl>
                                          <p:spTgt spid="21"/>
                                        </p:tgtEl>
                                        <p:attrNameLst>
                                          <p:attrName>style.visibility</p:attrName>
                                        </p:attrNameLst>
                                      </p:cBhvr>
                                      <p:to>
                                        <p:strVal val="visible"/>
                                      </p:to>
                                    </p:set>
                                  </p:childTnLst>
                                </p:cTn>
                              </p:par>
                            </p:childTnLst>
                          </p:cTn>
                        </p:par>
                        <p:par>
                          <p:cTn id="31" fill="hold" nodeType="afterGroup">
                            <p:stCondLst>
                              <p:cond delay="500"/>
                            </p:stCondLst>
                            <p:childTnLst>
                              <p:par>
                                <p:cTn id="32" presetID="22" presetClass="entr" presetSubtype="8" fill="hold" nodeType="after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wipe(left)">
                                      <p:cBhvr>
                                        <p:cTn id="34" dur="5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70" grpId="0" animBg="1"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4">
            <a:extLst>
              <a:ext uri="{FF2B5EF4-FFF2-40B4-BE49-F238E27FC236}">
                <a16:creationId xmlns:a16="http://schemas.microsoft.com/office/drawing/2014/main" id="{2ADE6BF2-C052-DA05-1CC4-81444A028E0F}"/>
              </a:ext>
            </a:extLst>
          </p:cNvPr>
          <p:cNvSpPr>
            <a:spLocks noGrp="1" noChangeArrowheads="1"/>
          </p:cNvSpPr>
          <p:nvPr>
            <p:ph type="title"/>
          </p:nvPr>
        </p:nvSpPr>
        <p:spPr>
          <a:xfrm>
            <a:off x="865188" y="927100"/>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p>
        </p:txBody>
      </p:sp>
      <p:sp>
        <p:nvSpPr>
          <p:cNvPr id="38914" name="Rectangle 3">
            <a:extLst>
              <a:ext uri="{FF2B5EF4-FFF2-40B4-BE49-F238E27FC236}">
                <a16:creationId xmlns:a16="http://schemas.microsoft.com/office/drawing/2014/main" id="{B4263FA4-E637-2CA7-7C31-945E7E1AA690}"/>
              </a:ext>
            </a:extLst>
          </p:cNvPr>
          <p:cNvSpPr>
            <a:spLocks noGrp="1" noChangeArrowheads="1"/>
          </p:cNvSpPr>
          <p:nvPr>
            <p:ph idx="1"/>
          </p:nvPr>
        </p:nvSpPr>
        <p:spPr>
          <a:xfrm>
            <a:off x="0" y="709612"/>
            <a:ext cx="9122668" cy="4951636"/>
          </a:xfrm>
          <a:solidFill>
            <a:schemeClr val="tx2">
              <a:lumMod val="75000"/>
            </a:schemeClr>
          </a:solidFill>
        </p:spPr>
        <p:txBody>
          <a:bodyPr rtlCol="0">
            <a:normAutofit/>
          </a:bodyPr>
          <a:lstStyle/>
          <a:p>
            <a:pPr fontAlgn="auto">
              <a:lnSpc>
                <a:spcPct val="90000"/>
              </a:lnSpc>
              <a:spcAft>
                <a:spcPts val="0"/>
              </a:spcAft>
              <a:buFont typeface="Wingdings 3" charset="2"/>
              <a:buChar char=""/>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mj-lt"/>
                <a:cs typeface="Calibri" panose="020F0502020204030204" pitchFamily="34" charset="0"/>
              </a:rPr>
              <a:t>The acquisition of assets is a major commitment for a business. Rather than paying for the asset outright, it can often make sense for businesses to acquire them using HP</a:t>
            </a:r>
          </a:p>
          <a:p>
            <a:pPr fontAlgn="auto">
              <a:lnSpc>
                <a:spcPct val="90000"/>
              </a:lnSpc>
              <a:spcAft>
                <a:spcPts val="0"/>
              </a:spcAft>
              <a:defRPr/>
            </a:pPr>
            <a:endParaRPr lang="en-GB" altLang="en-US" sz="2800" dirty="0">
              <a:solidFill>
                <a:schemeClr val="tx2">
                  <a:lumMod val="20000"/>
                  <a:lumOff val="80000"/>
                </a:schemeClr>
              </a:solidFill>
              <a:latin typeface="+mj-lt"/>
              <a:cs typeface="Calibri" panose="020F0502020204030204" pitchFamily="34" charset="0"/>
            </a:endParaRPr>
          </a:p>
          <a:p>
            <a:pPr fontAlgn="auto">
              <a:lnSpc>
                <a:spcPct val="90000"/>
              </a:lnSpc>
              <a:spcAft>
                <a:spcPts val="0"/>
              </a:spcAft>
              <a:defRPr/>
            </a:pPr>
            <a:r>
              <a:rPr lang="en-GB" altLang="en-US" sz="2800" dirty="0">
                <a:solidFill>
                  <a:schemeClr val="tx2">
                    <a:lumMod val="20000"/>
                    <a:lumOff val="80000"/>
                  </a:schemeClr>
                </a:solidFill>
                <a:latin typeface="+mj-lt"/>
                <a:cs typeface="Calibri" panose="020F0502020204030204" pitchFamily="34" charset="0"/>
              </a:rPr>
              <a:t>Typically, a hire purchase agreement allows the purchaser sole use of an asset for a period of time, after which they have the right to buy them, often for a small or nominal amount.</a:t>
            </a:r>
          </a:p>
          <a:p>
            <a:pPr fontAlgn="auto">
              <a:lnSpc>
                <a:spcPct val="90000"/>
              </a:lnSpc>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a:lnSpc>
                <a:spcPct val="90000"/>
              </a:lnSpc>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a:p>
            <a:pPr fontAlgn="auto">
              <a:lnSpc>
                <a:spcPct val="9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62468" name="Rectangle 2">
            <a:extLst>
              <a:ext uri="{FF2B5EF4-FFF2-40B4-BE49-F238E27FC236}">
                <a16:creationId xmlns:a16="http://schemas.microsoft.com/office/drawing/2014/main" id="{8851D50E-E243-16E6-9129-11F86767D7E6}"/>
              </a:ext>
            </a:extLst>
          </p:cNvPr>
          <p:cNvSpPr txBox="1">
            <a:spLocks noChangeArrowheads="1"/>
          </p:cNvSpPr>
          <p:nvPr/>
        </p:nvSpPr>
        <p:spPr bwMode="gray">
          <a:xfrm>
            <a:off x="21332" y="0"/>
            <a:ext cx="9144000" cy="709612"/>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75000"/>
                  </a:schemeClr>
                </a:solidFill>
                <a:latin typeface="+mj-lt"/>
                <a:cs typeface="Calibri" panose="020F0502020204030204" pitchFamily="34" charset="0"/>
              </a:rPr>
              <a:t>Hire purchase (HP) </a:t>
            </a:r>
          </a:p>
        </p:txBody>
      </p:sp>
      <p:sp>
        <p:nvSpPr>
          <p:cNvPr id="62469" name="Slide Number Placeholder 1">
            <a:extLst>
              <a:ext uri="{FF2B5EF4-FFF2-40B4-BE49-F238E27FC236}">
                <a16:creationId xmlns:a16="http://schemas.microsoft.com/office/drawing/2014/main" id="{95E10E4F-939A-7D0B-AA3A-1C8E94F550A2}"/>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A16DBF1-B05B-49E3-A875-06DA7AA5DD28}" type="slidenum">
              <a:rPr lang="en-GB" altLang="en-US">
                <a:solidFill>
                  <a:schemeClr val="bg1"/>
                </a:solidFill>
              </a:rPr>
              <a:pPr/>
              <a:t>23</a:t>
            </a:fld>
            <a:endParaRPr lang="en-GB" altLang="en-US" dirty="0">
              <a:solidFill>
                <a:schemeClr val="bg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4">
            <a:extLst>
              <a:ext uri="{FF2B5EF4-FFF2-40B4-BE49-F238E27FC236}">
                <a16:creationId xmlns:a16="http://schemas.microsoft.com/office/drawing/2014/main" id="{BE434F30-47A9-19D6-165E-91CCDA2F791A}"/>
              </a:ext>
            </a:extLst>
          </p:cNvPr>
          <p:cNvSpPr>
            <a:spLocks noGrp="1" noChangeArrowheads="1"/>
          </p:cNvSpPr>
          <p:nvPr>
            <p:ph type="title"/>
          </p:nvPr>
        </p:nvSpPr>
        <p:spPr>
          <a:xfrm>
            <a:off x="643731" y="264304"/>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65539" name="Rectangle 3">
            <a:extLst>
              <a:ext uri="{FF2B5EF4-FFF2-40B4-BE49-F238E27FC236}">
                <a16:creationId xmlns:a16="http://schemas.microsoft.com/office/drawing/2014/main" id="{EB93ECE6-8633-6837-F5FF-CF21A2E2F5FB}"/>
              </a:ext>
            </a:extLst>
          </p:cNvPr>
          <p:cNvSpPr>
            <a:spLocks noGrp="1" noChangeArrowheads="1"/>
          </p:cNvSpPr>
          <p:nvPr>
            <p:ph idx="1"/>
          </p:nvPr>
        </p:nvSpPr>
        <p:spPr>
          <a:xfrm>
            <a:off x="0" y="973917"/>
            <a:ext cx="9144000" cy="4512483"/>
          </a:xfrm>
          <a:solidFill>
            <a:schemeClr val="tx2">
              <a:lumMod val="75000"/>
            </a:schemeClr>
          </a:solidFill>
        </p:spPr>
        <p:txBody>
          <a:bodyPr/>
          <a:lstStyle/>
          <a:p>
            <a:pPr marL="0" indent="0">
              <a:buNone/>
            </a:pPr>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rPr>
              <a:t>This is where the company has use and control over the asset in exchange for regular payment, and at first sight leasing appears to be the same as HP. This is not the case, as the company never owns the asset</a:t>
            </a:r>
          </a:p>
          <a:p>
            <a:pPr marL="0" indent="0">
              <a:buNone/>
            </a:pPr>
            <a:endParaRPr lang="en-GB" altLang="en-US" sz="2800" dirty="0">
              <a:solidFill>
                <a:schemeClr val="tx2">
                  <a:lumMod val="20000"/>
                  <a:lumOff val="80000"/>
                </a:schemeClr>
              </a:solidFill>
            </a:endParaRPr>
          </a:p>
          <a:p>
            <a:r>
              <a:rPr lang="en-GB" altLang="en-US" sz="2800" dirty="0">
                <a:solidFill>
                  <a:schemeClr val="tx2">
                    <a:lumMod val="20000"/>
                    <a:lumOff val="80000"/>
                  </a:schemeClr>
                </a:solidFill>
                <a:latin typeface="+mj-lt"/>
                <a:cs typeface="Calibri" panose="020F0502020204030204" pitchFamily="34" charset="0"/>
              </a:rPr>
              <a:t>Why would a business consider leasing assets?</a:t>
            </a:r>
          </a:p>
          <a:p>
            <a:endParaRPr lang="en-GB" altLang="en-US" sz="2800" dirty="0">
              <a:solidFill>
                <a:schemeClr val="tx2">
                  <a:lumMod val="20000"/>
                  <a:lumOff val="80000"/>
                </a:schemeClr>
              </a:solidFill>
            </a:endParaRPr>
          </a:p>
        </p:txBody>
      </p:sp>
      <p:sp>
        <p:nvSpPr>
          <p:cNvPr id="65541" name="Rectangle 2">
            <a:extLst>
              <a:ext uri="{FF2B5EF4-FFF2-40B4-BE49-F238E27FC236}">
                <a16:creationId xmlns:a16="http://schemas.microsoft.com/office/drawing/2014/main" id="{A48ABC0B-CC67-C713-3DAC-EB53A32D0C00}"/>
              </a:ext>
            </a:extLst>
          </p:cNvPr>
          <p:cNvSpPr txBox="1">
            <a:spLocks noChangeArrowheads="1"/>
          </p:cNvSpPr>
          <p:nvPr/>
        </p:nvSpPr>
        <p:spPr bwMode="gray">
          <a:xfrm>
            <a:off x="0" y="0"/>
            <a:ext cx="9144000" cy="973917"/>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Leasing - 1</a:t>
            </a:r>
          </a:p>
        </p:txBody>
      </p:sp>
      <p:sp>
        <p:nvSpPr>
          <p:cNvPr id="65542" name="Slide Number Placeholder 1">
            <a:extLst>
              <a:ext uri="{FF2B5EF4-FFF2-40B4-BE49-F238E27FC236}">
                <a16:creationId xmlns:a16="http://schemas.microsoft.com/office/drawing/2014/main" id="{3A432DEE-E83B-910A-A2D5-A9C4506E66F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5FF4DB8-B728-4D65-AC8E-A24DEBCE9AD9}" type="slidenum">
              <a:rPr lang="en-GB" altLang="en-US">
                <a:solidFill>
                  <a:schemeClr val="bg1"/>
                </a:solidFill>
              </a:rPr>
              <a:pPr/>
              <a:t>24</a:t>
            </a:fld>
            <a:endParaRPr lang="en-GB" altLang="en-US" dirty="0">
              <a:solidFill>
                <a:schemeClr val="bg1"/>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4">
            <a:extLst>
              <a:ext uri="{FF2B5EF4-FFF2-40B4-BE49-F238E27FC236}">
                <a16:creationId xmlns:a16="http://schemas.microsoft.com/office/drawing/2014/main" id="{6263F5F2-93DA-F1EF-E309-EE8FE41E4C95}"/>
              </a:ext>
            </a:extLst>
          </p:cNvPr>
          <p:cNvSpPr>
            <a:spLocks noGrp="1" noChangeArrowheads="1"/>
          </p:cNvSpPr>
          <p:nvPr>
            <p:ph type="title"/>
          </p:nvPr>
        </p:nvSpPr>
        <p:spPr>
          <a:xfrm>
            <a:off x="865188" y="927100"/>
            <a:ext cx="6345237" cy="709613"/>
          </a:xfrm>
        </p:spPr>
        <p:txBody>
          <a:bodyPr>
            <a:normAutofit fontScale="90000"/>
          </a:bodyPr>
          <a:lstStyle/>
          <a:p>
            <a:r>
              <a:rPr lang="en-GB" altLang="en-US" dirty="0">
                <a:solidFill>
                  <a:srgbClr val="FFFF00"/>
                </a:solidFill>
                <a:latin typeface="Calibri" panose="020F0502020204030204" pitchFamily="34" charset="0"/>
                <a:cs typeface="Calibri" panose="020F0502020204030204" pitchFamily="34" charset="0"/>
              </a:rPr>
              <a:t> </a:t>
            </a:r>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66563" name="Rectangle 3">
            <a:extLst>
              <a:ext uri="{FF2B5EF4-FFF2-40B4-BE49-F238E27FC236}">
                <a16:creationId xmlns:a16="http://schemas.microsoft.com/office/drawing/2014/main" id="{57C5118A-F5D6-C368-D581-06FD54D03473}"/>
              </a:ext>
            </a:extLst>
          </p:cNvPr>
          <p:cNvSpPr>
            <a:spLocks noGrp="1" noChangeArrowheads="1"/>
          </p:cNvSpPr>
          <p:nvPr>
            <p:ph idx="1"/>
          </p:nvPr>
        </p:nvSpPr>
        <p:spPr>
          <a:xfrm>
            <a:off x="0" y="927100"/>
            <a:ext cx="9143999" cy="4878164"/>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pPr>
              <a:buFontTx/>
              <a:buNone/>
            </a:pPr>
            <a:r>
              <a:rPr lang="en-GB" altLang="en-US" sz="4000" dirty="0">
                <a:solidFill>
                  <a:schemeClr val="tx2">
                    <a:lumMod val="20000"/>
                    <a:lumOff val="80000"/>
                  </a:schemeClr>
                </a:solidFill>
                <a:latin typeface="+mj-lt"/>
                <a:cs typeface="Calibri" panose="020F0502020204030204" pitchFamily="34" charset="0"/>
              </a:rPr>
              <a:t>Three main types of leasing…</a:t>
            </a:r>
          </a:p>
          <a:p>
            <a:pPr>
              <a:buFontTx/>
              <a:buNone/>
            </a:pPr>
            <a:endParaRPr lang="en-GB" altLang="en-US" sz="4000" dirty="0">
              <a:solidFill>
                <a:schemeClr val="tx2">
                  <a:lumMod val="20000"/>
                  <a:lumOff val="80000"/>
                </a:schemeClr>
              </a:solidFill>
              <a:latin typeface="+mj-lt"/>
              <a:cs typeface="Calibri" panose="020F0502020204030204" pitchFamily="34" charset="0"/>
            </a:endParaRPr>
          </a:p>
          <a:p>
            <a:r>
              <a:rPr lang="en-GB" altLang="en-US" sz="3600" dirty="0">
                <a:solidFill>
                  <a:schemeClr val="tx2">
                    <a:lumMod val="20000"/>
                    <a:lumOff val="80000"/>
                  </a:schemeClr>
                </a:solidFill>
                <a:latin typeface="+mj-lt"/>
                <a:cs typeface="Calibri" panose="020F0502020204030204" pitchFamily="34" charset="0"/>
              </a:rPr>
              <a:t>Finance leasing</a:t>
            </a:r>
          </a:p>
          <a:p>
            <a:r>
              <a:rPr lang="en-GB" altLang="en-US" sz="3600" dirty="0">
                <a:solidFill>
                  <a:schemeClr val="tx2">
                    <a:lumMod val="20000"/>
                    <a:lumOff val="80000"/>
                  </a:schemeClr>
                </a:solidFill>
                <a:latin typeface="+mj-lt"/>
                <a:cs typeface="Calibri" panose="020F0502020204030204" pitchFamily="34" charset="0"/>
              </a:rPr>
              <a:t>Operating leasing</a:t>
            </a:r>
          </a:p>
          <a:p>
            <a:r>
              <a:rPr lang="en-GB" altLang="en-US" sz="3600" dirty="0">
                <a:solidFill>
                  <a:schemeClr val="tx2">
                    <a:lumMod val="20000"/>
                    <a:lumOff val="80000"/>
                  </a:schemeClr>
                </a:solidFill>
                <a:latin typeface="+mj-lt"/>
                <a:cs typeface="Calibri" panose="020F0502020204030204" pitchFamily="34" charset="0"/>
              </a:rPr>
              <a:t>Contract Hire</a:t>
            </a:r>
          </a:p>
          <a:p>
            <a:endParaRPr lang="en-GB" altLang="en-US" sz="2800" dirty="0">
              <a:latin typeface="Calibri" panose="020F0502020204030204" pitchFamily="34" charset="0"/>
              <a:cs typeface="Calibri" panose="020F0502020204030204" pitchFamily="34" charset="0"/>
            </a:endParaRPr>
          </a:p>
        </p:txBody>
      </p:sp>
      <p:sp>
        <p:nvSpPr>
          <p:cNvPr id="66564" name="Rectangle 2">
            <a:extLst>
              <a:ext uri="{FF2B5EF4-FFF2-40B4-BE49-F238E27FC236}">
                <a16:creationId xmlns:a16="http://schemas.microsoft.com/office/drawing/2014/main" id="{04AF51BE-8FFD-DA28-0E80-519EB917AA83}"/>
              </a:ext>
            </a:extLst>
          </p:cNvPr>
          <p:cNvSpPr txBox="1">
            <a:spLocks noChangeArrowheads="1"/>
          </p:cNvSpPr>
          <p:nvPr/>
        </p:nvSpPr>
        <p:spPr bwMode="gray">
          <a:xfrm>
            <a:off x="0" y="0"/>
            <a:ext cx="9143999" cy="927100"/>
          </a:xfrm>
          <a:prstGeom prst="rect">
            <a:avLst/>
          </a:prstGeom>
          <a:solidFill>
            <a:schemeClr val="tx2">
              <a:lumMod val="20000"/>
              <a:lumOff val="80000"/>
            </a:schemeClr>
          </a:solidFill>
          <a:ln>
            <a:noFill/>
          </a:ln>
        </p:spPr>
        <p:txBody>
          <a:bodyPr anchor="ct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200" dirty="0">
                <a:solidFill>
                  <a:schemeClr val="tx2">
                    <a:lumMod val="75000"/>
                  </a:schemeClr>
                </a:solidFill>
                <a:cs typeface="Calibri" panose="020F0502020204030204" pitchFamily="34" charset="0"/>
              </a:rPr>
              <a:t>Leasing - 2</a:t>
            </a:r>
          </a:p>
        </p:txBody>
      </p:sp>
      <p:sp>
        <p:nvSpPr>
          <p:cNvPr id="66565" name="Slide Number Placeholder 1">
            <a:extLst>
              <a:ext uri="{FF2B5EF4-FFF2-40B4-BE49-F238E27FC236}">
                <a16:creationId xmlns:a16="http://schemas.microsoft.com/office/drawing/2014/main" id="{CC0ED287-908A-6AD3-5756-2E39972F0C75}"/>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91EDBDC8-99A6-4B46-B1F7-65BE6D8986D5}" type="slidenum">
              <a:rPr lang="en-GB" altLang="en-US">
                <a:solidFill>
                  <a:schemeClr val="bg1"/>
                </a:solidFill>
              </a:rPr>
              <a:pPr/>
              <a:t>25</a:t>
            </a:fld>
            <a:endParaRPr lang="en-GB" altLang="en-US" dirty="0">
              <a:solidFill>
                <a:schemeClr val="bg1"/>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logo.gif">
            <a:extLst>
              <a:ext uri="{FF2B5EF4-FFF2-40B4-BE49-F238E27FC236}">
                <a16:creationId xmlns:a16="http://schemas.microsoft.com/office/drawing/2014/main" id="{9ED16887-331A-D548-F86D-F49415FEEEAA}"/>
              </a:ext>
            </a:extLst>
          </p:cNvPr>
          <p:cNvPicPr>
            <a:picLocks noChangeAspect="1"/>
          </p:cNvPicPr>
          <p:nvPr/>
        </p:nvPicPr>
        <p:blipFill>
          <a:blip r:embed="rId2" cstate="print"/>
          <a:stretch>
            <a:fillRect/>
          </a:stretch>
        </p:blipFill>
        <p:spPr>
          <a:xfrm>
            <a:off x="5005387" y="367635"/>
            <a:ext cx="3743325" cy="5715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7587" name="TextBox 4">
            <a:extLst>
              <a:ext uri="{FF2B5EF4-FFF2-40B4-BE49-F238E27FC236}">
                <a16:creationId xmlns:a16="http://schemas.microsoft.com/office/drawing/2014/main" id="{64D97C77-5868-B1EC-937A-8F9B1629E108}"/>
              </a:ext>
            </a:extLst>
          </p:cNvPr>
          <p:cNvSpPr txBox="1">
            <a:spLocks noChangeArrowheads="1"/>
          </p:cNvSpPr>
          <p:nvPr/>
        </p:nvSpPr>
        <p:spPr bwMode="auto">
          <a:xfrm>
            <a:off x="539552" y="1575619"/>
            <a:ext cx="8209160"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200" dirty="0">
                <a:latin typeface="Calibri" panose="020F0502020204030204" pitchFamily="34" charset="0"/>
                <a:cs typeface="Calibri" panose="020F0502020204030204" pitchFamily="34" charset="0"/>
              </a:rPr>
              <a:t>Many airline businesses use hire purchase and finance leasing as a means of acquiring new aircraft. The financial statements for British Airways plc for 2010/11 show that nearly 40% of the asset values of the aircraft fleet has been acquired through these methods</a:t>
            </a:r>
          </a:p>
        </p:txBody>
      </p:sp>
      <p:sp>
        <p:nvSpPr>
          <p:cNvPr id="67588" name="TextBox 5">
            <a:extLst>
              <a:ext uri="{FF2B5EF4-FFF2-40B4-BE49-F238E27FC236}">
                <a16:creationId xmlns:a16="http://schemas.microsoft.com/office/drawing/2014/main" id="{E1B94A7D-A6E6-EF64-06E7-8D48998C7F1E}"/>
              </a:ext>
            </a:extLst>
          </p:cNvPr>
          <p:cNvSpPr txBox="1">
            <a:spLocks noChangeArrowheads="1"/>
          </p:cNvSpPr>
          <p:nvPr/>
        </p:nvSpPr>
        <p:spPr bwMode="auto">
          <a:xfrm>
            <a:off x="1475656" y="524126"/>
            <a:ext cx="33575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pPr eaLnBrk="1" hangingPunct="1"/>
            <a:r>
              <a:rPr lang="en-GB" altLang="en-US" sz="2800" b="1" dirty="0">
                <a:solidFill>
                  <a:schemeClr val="bg1"/>
                </a:solidFill>
                <a:latin typeface="Calibri" panose="020F0502020204030204" pitchFamily="34" charset="0"/>
                <a:cs typeface="Calibri" panose="020F0502020204030204" pitchFamily="34" charset="0"/>
              </a:rPr>
              <a:t>Example</a:t>
            </a:r>
            <a:r>
              <a:rPr lang="en-GB" altLang="en-US" sz="2800" b="1" dirty="0">
                <a:solidFill>
                  <a:srgbClr val="FFFF00"/>
                </a:solidFill>
                <a:latin typeface="Calibri" panose="020F0502020204030204" pitchFamily="34" charset="0"/>
                <a:cs typeface="Calibri" panose="020F0502020204030204" pitchFamily="34" charset="0"/>
              </a:rPr>
              <a:t> </a:t>
            </a:r>
          </a:p>
        </p:txBody>
      </p:sp>
      <p:pic>
        <p:nvPicPr>
          <p:cNvPr id="67589" name="Picture 2">
            <a:extLst>
              <a:ext uri="{FF2B5EF4-FFF2-40B4-BE49-F238E27FC236}">
                <a16:creationId xmlns:a16="http://schemas.microsoft.com/office/drawing/2014/main" id="{95C7802E-D123-8E34-392C-0E7C2DB3C7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878" r="26591" b="38805"/>
          <a:stretch>
            <a:fillRect/>
          </a:stretch>
        </p:blipFill>
        <p:spPr bwMode="auto">
          <a:xfrm>
            <a:off x="571704" y="3011959"/>
            <a:ext cx="69850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A92FFC3-5520-404A-CE2E-CAAB79C31234}"/>
              </a:ext>
            </a:extLst>
          </p:cNvPr>
          <p:cNvSpPr/>
          <p:nvPr/>
        </p:nvSpPr>
        <p:spPr>
          <a:xfrm>
            <a:off x="468313" y="5229225"/>
            <a:ext cx="6408737" cy="503238"/>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2" name="Title 1">
            <a:extLst>
              <a:ext uri="{FF2B5EF4-FFF2-40B4-BE49-F238E27FC236}">
                <a16:creationId xmlns:a16="http://schemas.microsoft.com/office/drawing/2014/main" id="{1E55BE0C-0DCC-21E8-7350-D965A41F159F}"/>
              </a:ext>
            </a:extLst>
          </p:cNvPr>
          <p:cNvSpPr>
            <a:spLocks noGrp="1"/>
          </p:cNvSpPr>
          <p:nvPr>
            <p:ph type="title"/>
          </p:nvPr>
        </p:nvSpPr>
        <p:spPr>
          <a:xfrm>
            <a:off x="457200" y="274638"/>
            <a:ext cx="4042793" cy="1143000"/>
          </a:xfrm>
          <a:solidFill>
            <a:schemeClr val="tx2">
              <a:lumMod val="75000"/>
            </a:schemeClr>
          </a:solidFill>
        </p:spPr>
        <p:txBody>
          <a:bodyPr>
            <a:normAutofit fontScale="90000"/>
          </a:bodyPr>
          <a:lstStyle/>
          <a:p>
            <a:r>
              <a:rPr lang="en-GB" dirty="0">
                <a:solidFill>
                  <a:schemeClr val="tx2">
                    <a:lumMod val="40000"/>
                    <a:lumOff val="60000"/>
                  </a:schemeClr>
                </a:solidFill>
              </a:rPr>
              <a:t>Leasing example</a:t>
            </a:r>
          </a:p>
        </p:txBody>
      </p:sp>
      <p:sp>
        <p:nvSpPr>
          <p:cNvPr id="67591" name="Slide Number Placeholder 1">
            <a:extLst>
              <a:ext uri="{FF2B5EF4-FFF2-40B4-BE49-F238E27FC236}">
                <a16:creationId xmlns:a16="http://schemas.microsoft.com/office/drawing/2014/main" id="{6A17DF62-C7DA-FD6C-D54C-F239B6246063}"/>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82ADEC55-1796-4533-ACB8-D1E5026415E3}" type="slidenum">
              <a:rPr lang="en-GB" altLang="en-US">
                <a:solidFill>
                  <a:schemeClr val="bg1"/>
                </a:solidFill>
              </a:rPr>
              <a:pPr/>
              <a:t>26</a:t>
            </a:fld>
            <a:endParaRPr lang="en-GB" altLang="en-US" dirty="0">
              <a:solidFill>
                <a:schemeClr val="bg1"/>
              </a:solidFill>
            </a:endParaRPr>
          </a:p>
        </p:txBody>
      </p:sp>
    </p:spTree>
  </p:cSld>
  <p:clrMapOvr>
    <a:masterClrMapping/>
  </p:clrMapOvr>
  <p:transition>
    <p:dissolv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4">
            <a:extLst>
              <a:ext uri="{FF2B5EF4-FFF2-40B4-BE49-F238E27FC236}">
                <a16:creationId xmlns:a16="http://schemas.microsoft.com/office/drawing/2014/main" id="{EAFB099B-05D7-771A-B433-A0E3D044744F}"/>
              </a:ext>
            </a:extLst>
          </p:cNvPr>
          <p:cNvSpPr>
            <a:spLocks noGrp="1" noChangeArrowheads="1"/>
          </p:cNvSpPr>
          <p:nvPr>
            <p:ph type="title"/>
          </p:nvPr>
        </p:nvSpPr>
        <p:spPr>
          <a:xfrm>
            <a:off x="865188" y="927100"/>
            <a:ext cx="6345237" cy="709613"/>
          </a:xfrm>
        </p:spPr>
        <p:txBody>
          <a:bodyPr>
            <a:normAutofit fontScale="90000"/>
          </a:bodyPr>
          <a:lstStyle/>
          <a:p>
            <a:br>
              <a:rPr lang="en-GB" altLang="en-US" dirty="0">
                <a:solidFill>
                  <a:srgbClr val="FFFF00"/>
                </a:solidFill>
                <a:latin typeface="Calibri" panose="020F0502020204030204" pitchFamily="34" charset="0"/>
                <a:cs typeface="Calibri" panose="020F0502020204030204" pitchFamily="34" charset="0"/>
              </a:rPr>
            </a:br>
            <a:endParaRPr lang="en-GB" altLang="en-US" dirty="0">
              <a:solidFill>
                <a:srgbClr val="FFFF00"/>
              </a:solidFill>
              <a:latin typeface="Calibri" panose="020F0502020204030204" pitchFamily="34" charset="0"/>
              <a:cs typeface="Calibri" panose="020F0502020204030204" pitchFamily="34" charset="0"/>
            </a:endParaRPr>
          </a:p>
        </p:txBody>
      </p:sp>
      <p:sp>
        <p:nvSpPr>
          <p:cNvPr id="70659" name="Rectangle 3">
            <a:extLst>
              <a:ext uri="{FF2B5EF4-FFF2-40B4-BE49-F238E27FC236}">
                <a16:creationId xmlns:a16="http://schemas.microsoft.com/office/drawing/2014/main" id="{E1FE4E09-9C95-BE53-CB7E-2816CA295408}"/>
              </a:ext>
            </a:extLst>
          </p:cNvPr>
          <p:cNvSpPr>
            <a:spLocks noGrp="1" noChangeArrowheads="1"/>
          </p:cNvSpPr>
          <p:nvPr>
            <p:ph idx="1"/>
          </p:nvPr>
        </p:nvSpPr>
        <p:spPr>
          <a:xfrm>
            <a:off x="0" y="690888"/>
            <a:ext cx="9144000" cy="5114375"/>
          </a:xfrm>
          <a:solidFill>
            <a:schemeClr val="tx2">
              <a:lumMod val="75000"/>
            </a:schemeClr>
          </a:solidFill>
        </p:spPr>
        <p:txBody>
          <a:bodyPr/>
          <a:lstStyle/>
          <a:p>
            <a:endParaRPr lang="en-GB" altLang="en-US" sz="2800" dirty="0">
              <a:latin typeface="Calibri" panose="020F0502020204030204" pitchFamily="34" charset="0"/>
              <a:cs typeface="Calibri" panose="020F0502020204030204" pitchFamily="34" charset="0"/>
            </a:endParaRPr>
          </a:p>
          <a:p>
            <a:r>
              <a:rPr lang="en-GB" altLang="en-US" sz="2800" dirty="0">
                <a:solidFill>
                  <a:schemeClr val="tx2">
                    <a:lumMod val="20000"/>
                    <a:lumOff val="80000"/>
                  </a:schemeClr>
                </a:solidFill>
                <a:latin typeface="+mj-lt"/>
                <a:cs typeface="Calibri" panose="020F0502020204030204" pitchFamily="34" charset="0"/>
              </a:rPr>
              <a:t>This is a long-term loan from either a bank or other financial institution, usually provided to buy premises or land</a:t>
            </a:r>
          </a:p>
          <a:p>
            <a:pPr marL="0" indent="0">
              <a:buNone/>
            </a:pPr>
            <a:r>
              <a:rPr lang="en-GB" altLang="en-US" sz="2800" dirty="0">
                <a:solidFill>
                  <a:schemeClr val="tx2">
                    <a:lumMod val="20000"/>
                    <a:lumOff val="80000"/>
                  </a:schemeClr>
                </a:solidFill>
                <a:latin typeface="+mj-lt"/>
                <a:cs typeface="Calibri" panose="020F0502020204030204" pitchFamily="34" charset="0"/>
              </a:rPr>
              <a:t> </a:t>
            </a:r>
          </a:p>
          <a:p>
            <a:r>
              <a:rPr lang="en-GB" altLang="en-US" sz="2800" dirty="0">
                <a:solidFill>
                  <a:schemeClr val="tx2">
                    <a:lumMod val="20000"/>
                    <a:lumOff val="80000"/>
                  </a:schemeClr>
                </a:solidFill>
                <a:latin typeface="+mj-lt"/>
                <a:cs typeface="Calibri" panose="020F0502020204030204" pitchFamily="34" charset="0"/>
              </a:rPr>
              <a:t> Normally, the land or property is used as security on the loan.</a:t>
            </a:r>
          </a:p>
        </p:txBody>
      </p:sp>
      <p:sp>
        <p:nvSpPr>
          <p:cNvPr id="70660" name="Rectangle 4">
            <a:extLst>
              <a:ext uri="{FF2B5EF4-FFF2-40B4-BE49-F238E27FC236}">
                <a16:creationId xmlns:a16="http://schemas.microsoft.com/office/drawing/2014/main" id="{81D24028-BBA9-67C5-C81F-00D6AC542CB4}"/>
              </a:ext>
            </a:extLst>
          </p:cNvPr>
          <p:cNvSpPr txBox="1">
            <a:spLocks noChangeArrowheads="1"/>
          </p:cNvSpPr>
          <p:nvPr/>
        </p:nvSpPr>
        <p:spPr bwMode="auto">
          <a:xfrm>
            <a:off x="0" y="-18724"/>
            <a:ext cx="9144000" cy="709613"/>
          </a:xfrm>
          <a:prstGeom prst="rect">
            <a:avLst/>
          </a:prstGeom>
          <a:solidFill>
            <a:schemeClr val="tx2">
              <a:lumMod val="20000"/>
              <a:lumOff val="80000"/>
            </a:schemeClr>
          </a:solidFill>
          <a:ln>
            <a:noFill/>
          </a:ln>
        </p:spPr>
        <p:txBody>
          <a:bodyPr/>
          <a:lstStyle>
            <a:lvl1pPr>
              <a:spcBef>
                <a:spcPts val="1000"/>
              </a:spcBef>
              <a:buClr>
                <a:schemeClr val="accent1"/>
              </a:buClr>
              <a:buSzPct val="80000"/>
              <a:buFont typeface="Wingdings 3" panose="05040102010807070707" pitchFamily="18" charset="2"/>
              <a:buChar char=""/>
              <a:defRPr>
                <a:solidFill>
                  <a:srgbClr val="404040"/>
                </a:solidFill>
                <a:latin typeface="Century Gothic" panose="020B0502020202020204" pitchFamily="34" charset="0"/>
              </a:defRPr>
            </a:lvl1pPr>
            <a:lvl2pPr marL="685800" indent="-282575">
              <a:spcBef>
                <a:spcPts val="1000"/>
              </a:spcBef>
              <a:buClr>
                <a:schemeClr val="accent1"/>
              </a:buClr>
              <a:buSzPct val="80000"/>
              <a:buFont typeface="Wingdings 3" panose="05040102010807070707" pitchFamily="18" charset="2"/>
              <a:buChar char=""/>
              <a:defRPr sz="1600">
                <a:solidFill>
                  <a:srgbClr val="404040"/>
                </a:solidFill>
                <a:latin typeface="Century Gothic" panose="020B0502020202020204" pitchFamily="34" charset="0"/>
              </a:defRPr>
            </a:lvl2pPr>
            <a:lvl3pPr marL="958850" indent="-228600">
              <a:spcBef>
                <a:spcPts val="1000"/>
              </a:spcBef>
              <a:buClr>
                <a:schemeClr val="accent1"/>
              </a:buClr>
              <a:buSzPct val="80000"/>
              <a:buFont typeface="Wingdings 3" panose="05040102010807070707" pitchFamily="18" charset="2"/>
              <a:buChar char=""/>
              <a:defRPr sz="1400">
                <a:solidFill>
                  <a:srgbClr val="404040"/>
                </a:solidFill>
                <a:latin typeface="Century Gothic" panose="020B0502020202020204" pitchFamily="34" charset="0"/>
              </a:defRPr>
            </a:lvl3pPr>
            <a:lvl4pPr marL="1233488"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4pPr>
            <a:lvl5pPr marL="1508125" indent="-228600">
              <a:spcBef>
                <a:spcPts val="1000"/>
              </a:spcBef>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5pPr>
            <a:lvl6pPr marL="19653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6pPr>
            <a:lvl7pPr marL="24225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7pPr>
            <a:lvl8pPr marL="28797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8pPr>
            <a:lvl9pPr marL="3336925" indent="-228600" defTabSz="457200" eaLnBrk="0" fontAlgn="base" hangingPunct="0">
              <a:spcBef>
                <a:spcPts val="1000"/>
              </a:spcBef>
              <a:spcAft>
                <a:spcPct val="0"/>
              </a:spcAft>
              <a:buClr>
                <a:schemeClr val="accent1"/>
              </a:buClr>
              <a:buSzPct val="80000"/>
              <a:buFont typeface="Wingdings 3" panose="05040102010807070707" pitchFamily="18" charset="2"/>
              <a:buChar char=""/>
              <a:defRPr sz="1200">
                <a:solidFill>
                  <a:srgbClr val="404040"/>
                </a:solidFill>
                <a:latin typeface="Century Gothic" panose="020B0502020202020204" pitchFamily="34" charset="0"/>
              </a:defRPr>
            </a:lvl9pPr>
          </a:lstStyle>
          <a:p>
            <a:pPr algn="ctr" eaLnBrk="1" hangingPunct="1">
              <a:spcBef>
                <a:spcPct val="0"/>
              </a:spcBef>
              <a:buClrTx/>
              <a:buSzTx/>
              <a:buFontTx/>
              <a:buNone/>
            </a:pPr>
            <a:r>
              <a:rPr lang="en-GB" altLang="en-US" sz="3600" dirty="0">
                <a:solidFill>
                  <a:schemeClr val="tx2">
                    <a:lumMod val="75000"/>
                  </a:schemeClr>
                </a:solidFill>
                <a:latin typeface="+mj-lt"/>
                <a:cs typeface="Calibri" panose="020F0502020204030204" pitchFamily="34" charset="0"/>
              </a:rPr>
              <a:t>Mortgage</a:t>
            </a:r>
          </a:p>
        </p:txBody>
      </p:sp>
      <p:sp>
        <p:nvSpPr>
          <p:cNvPr id="70661" name="Slide Number Placeholder 1">
            <a:extLst>
              <a:ext uri="{FF2B5EF4-FFF2-40B4-BE49-F238E27FC236}">
                <a16:creationId xmlns:a16="http://schemas.microsoft.com/office/drawing/2014/main" id="{C7DF5C37-0E19-5929-1ED0-A2D15C5973AA}"/>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00FF9D1A-F2E1-470D-A185-48AB43E10A3B}" type="slidenum">
              <a:rPr lang="en-GB" altLang="en-US">
                <a:solidFill>
                  <a:schemeClr val="bg1"/>
                </a:solidFill>
              </a:rPr>
              <a:pPr/>
              <a:t>27</a:t>
            </a:fld>
            <a:endParaRPr lang="en-GB" altLang="en-US" dirty="0">
              <a:solidFill>
                <a:schemeClr val="bg1"/>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9" name="Rectangle 3">
            <a:extLst>
              <a:ext uri="{FF2B5EF4-FFF2-40B4-BE49-F238E27FC236}">
                <a16:creationId xmlns:a16="http://schemas.microsoft.com/office/drawing/2014/main" id="{4159DDB5-A725-E498-6BCD-686754532BC6}"/>
              </a:ext>
            </a:extLst>
          </p:cNvPr>
          <p:cNvSpPr>
            <a:spLocks noGrp="1" noChangeArrowheads="1"/>
          </p:cNvSpPr>
          <p:nvPr>
            <p:ph idx="1"/>
          </p:nvPr>
        </p:nvSpPr>
        <p:spPr>
          <a:xfrm>
            <a:off x="0" y="736463"/>
            <a:ext cx="9144000" cy="4996793"/>
          </a:xfrm>
          <a:solidFill>
            <a:schemeClr val="tx2">
              <a:lumMod val="75000"/>
            </a:schemeClr>
          </a:solidFill>
        </p:spPr>
        <p:txBody>
          <a:bodyPr rtlCol="0">
            <a:normAutofit fontScale="85000" lnSpcReduction="10000"/>
          </a:bodyPr>
          <a:lstStyle/>
          <a:p>
            <a:pPr fontAlgn="auto">
              <a:lnSpc>
                <a:spcPct val="170000"/>
              </a:lnSpc>
              <a:spcBef>
                <a:spcPts val="0"/>
              </a:spcBef>
              <a:spcAft>
                <a:spcPts val="0"/>
              </a:spcAft>
              <a:defRPr/>
            </a:pPr>
            <a:r>
              <a:rPr lang="en-GB" altLang="en-US" sz="2800" dirty="0">
                <a:solidFill>
                  <a:schemeClr val="tx2">
                    <a:lumMod val="20000"/>
                    <a:lumOff val="80000"/>
                  </a:schemeClr>
                </a:solidFill>
                <a:latin typeface="Calibri" panose="020F0502020204030204" pitchFamily="34" charset="0"/>
                <a:cs typeface="Calibri" panose="020F0502020204030204" pitchFamily="34" charset="0"/>
              </a:rPr>
              <a:t> </a:t>
            </a:r>
            <a:r>
              <a:rPr lang="en-GB" altLang="en-US" sz="3100" dirty="0">
                <a:solidFill>
                  <a:schemeClr val="tx2">
                    <a:lumMod val="20000"/>
                    <a:lumOff val="80000"/>
                  </a:schemeClr>
                </a:solidFill>
              </a:rPr>
              <a:t>Business may be able to obtain grants, which are non-repayable, from the government, local authorities or other agencies and funding bodies.  Usually, grants would be awarded only in quite specific circumstances and may have strict conditions attached.</a:t>
            </a:r>
          </a:p>
          <a:p>
            <a:pPr>
              <a:lnSpc>
                <a:spcPct val="80000"/>
              </a:lnSpc>
              <a:defRPr/>
            </a:pPr>
            <a:endParaRPr lang="en-GB" altLang="en-US" sz="28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www.businesslink.gov.uk</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www.is4profit.com</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4">
                  <a:extLst>
                    <a:ext uri="{A12FA001-AC4F-418D-AE19-62706E023703}">
                      <ahyp:hlinkClr xmlns:ahyp="http://schemas.microsoft.com/office/drawing/2018/hyperlinkcolor" val="tx"/>
                    </a:ext>
                  </a:extLst>
                </a:hlinkClick>
              </a:rPr>
              <a:t>www.bizhelp24.com</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r>
              <a:rPr lang="en-GB" altLang="en-US" sz="2400" dirty="0">
                <a:solidFill>
                  <a:schemeClr val="tx2">
                    <a:lumMod val="20000"/>
                    <a:lumOff val="80000"/>
                  </a:schemeClr>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www.smallbusiness.co.uk</a:t>
            </a:r>
            <a:endParaRPr lang="en-GB" altLang="en-US" sz="2400" dirty="0">
              <a:solidFill>
                <a:schemeClr val="tx2">
                  <a:lumMod val="20000"/>
                  <a:lumOff val="80000"/>
                </a:schemeClr>
              </a:solidFill>
              <a:latin typeface="Calibri" panose="020F0502020204030204" pitchFamily="34" charset="0"/>
              <a:cs typeface="Calibri" panose="020F0502020204030204" pitchFamily="34" charset="0"/>
            </a:endParaRPr>
          </a:p>
          <a:p>
            <a:pPr fontAlgn="auto">
              <a:lnSpc>
                <a:spcPct val="80000"/>
              </a:lnSpc>
              <a:spcAft>
                <a:spcPts val="0"/>
              </a:spcAft>
              <a:buFontTx/>
              <a:buNone/>
              <a:defRPr/>
            </a:pPr>
            <a:endParaRPr lang="en-GB" altLang="en-US" sz="2800" dirty="0">
              <a:solidFill>
                <a:schemeClr val="tx1">
                  <a:lumMod val="75000"/>
                  <a:lumOff val="25000"/>
                </a:schemeClr>
              </a:solidFill>
              <a:latin typeface="Calibri" panose="020F0502020204030204" pitchFamily="34" charset="0"/>
              <a:cs typeface="Calibri" panose="020F0502020204030204" pitchFamily="34" charset="0"/>
            </a:endParaRPr>
          </a:p>
        </p:txBody>
      </p:sp>
      <p:sp>
        <p:nvSpPr>
          <p:cNvPr id="72707" name="Rectangle 4">
            <a:extLst>
              <a:ext uri="{FF2B5EF4-FFF2-40B4-BE49-F238E27FC236}">
                <a16:creationId xmlns:a16="http://schemas.microsoft.com/office/drawing/2014/main" id="{E46B48D7-9603-4DB6-7F3D-81848C9AEB6A}"/>
              </a:ext>
            </a:extLst>
          </p:cNvPr>
          <p:cNvSpPr>
            <a:spLocks noGrp="1" noChangeArrowheads="1"/>
          </p:cNvSpPr>
          <p:nvPr>
            <p:ph type="title"/>
          </p:nvPr>
        </p:nvSpPr>
        <p:spPr>
          <a:xfrm>
            <a:off x="0" y="1"/>
            <a:ext cx="9144000" cy="736462"/>
          </a:xfrm>
          <a:solidFill>
            <a:schemeClr val="tx2">
              <a:lumMod val="20000"/>
              <a:lumOff val="80000"/>
            </a:schemeClr>
          </a:solidFill>
        </p:spPr>
        <p:txBody>
          <a:bodyPr>
            <a:normAutofit fontScale="90000"/>
          </a:bodyPr>
          <a:lstStyle/>
          <a:p>
            <a:pPr algn="ctr"/>
            <a:r>
              <a:rPr lang="en-GB" altLang="en-US" dirty="0">
                <a:solidFill>
                  <a:schemeClr val="tx2">
                    <a:lumMod val="75000"/>
                  </a:schemeClr>
                </a:solidFill>
                <a:cs typeface="Calibri" panose="020F0502020204030204" pitchFamily="34" charset="0"/>
              </a:rPr>
              <a:t>Grants</a:t>
            </a:r>
          </a:p>
        </p:txBody>
      </p:sp>
      <p:sp>
        <p:nvSpPr>
          <p:cNvPr id="72708" name="Slide Number Placeholder 1">
            <a:extLst>
              <a:ext uri="{FF2B5EF4-FFF2-40B4-BE49-F238E27FC236}">
                <a16:creationId xmlns:a16="http://schemas.microsoft.com/office/drawing/2014/main" id="{A41DF017-A6B1-0FDF-2382-6BAA6C9B2948}"/>
              </a:ext>
            </a:extLst>
          </p:cNvPr>
          <p:cNvSpPr>
            <a:spLocks noGrp="1" noChangeArrowheads="1"/>
          </p:cNvSpPr>
          <p:nvPr>
            <p:ph type="sldNum" sz="quarter" idx="12"/>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eaLnBrk="0" fontAlgn="base" hangingPunct="0">
              <a:spcBef>
                <a:spcPct val="0"/>
              </a:spcBef>
              <a:spcAft>
                <a:spcPct val="0"/>
              </a:spcAft>
              <a:defRPr>
                <a:solidFill>
                  <a:schemeClr val="tx1"/>
                </a:solidFill>
                <a:latin typeface="Century Gothic" panose="020B0502020202020204" pitchFamily="34" charset="0"/>
              </a:defRPr>
            </a:lvl6pPr>
            <a:lvl7pPr marL="2971800" indent="-228600" defTabSz="457200" eaLnBrk="0" fontAlgn="base" hangingPunct="0">
              <a:spcBef>
                <a:spcPct val="0"/>
              </a:spcBef>
              <a:spcAft>
                <a:spcPct val="0"/>
              </a:spcAft>
              <a:defRPr>
                <a:solidFill>
                  <a:schemeClr val="tx1"/>
                </a:solidFill>
                <a:latin typeface="Century Gothic" panose="020B0502020202020204" pitchFamily="34" charset="0"/>
              </a:defRPr>
            </a:lvl7pPr>
            <a:lvl8pPr marL="3429000" indent="-228600" defTabSz="457200" eaLnBrk="0" fontAlgn="base" hangingPunct="0">
              <a:spcBef>
                <a:spcPct val="0"/>
              </a:spcBef>
              <a:spcAft>
                <a:spcPct val="0"/>
              </a:spcAft>
              <a:defRPr>
                <a:solidFill>
                  <a:schemeClr val="tx1"/>
                </a:solidFill>
                <a:latin typeface="Century Gothic" panose="020B0502020202020204" pitchFamily="34" charset="0"/>
              </a:defRPr>
            </a:lvl8pPr>
            <a:lvl9pPr marL="3886200" indent="-228600" defTabSz="457200" eaLnBrk="0" fontAlgn="base" hangingPunct="0">
              <a:spcBef>
                <a:spcPct val="0"/>
              </a:spcBef>
              <a:spcAft>
                <a:spcPct val="0"/>
              </a:spcAft>
              <a:defRPr>
                <a:solidFill>
                  <a:schemeClr val="tx1"/>
                </a:solidFill>
                <a:latin typeface="Century Gothic" panose="020B0502020202020204" pitchFamily="34" charset="0"/>
              </a:defRPr>
            </a:lvl9pPr>
          </a:lstStyle>
          <a:p>
            <a:fld id="{E8CD93FF-E49A-46EB-A073-229D340CEFA6}" type="slidenum">
              <a:rPr lang="en-GB" altLang="en-US">
                <a:solidFill>
                  <a:schemeClr val="bg1"/>
                </a:solidFill>
              </a:rPr>
              <a:pPr/>
              <a:t>28</a:t>
            </a:fld>
            <a:endParaRPr lang="en-GB" altLang="en-US" dirty="0">
              <a:solidFill>
                <a:schemeClr val="bg1"/>
              </a:solidFill>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7683</TotalTime>
  <Words>1334</Words>
  <Application>Microsoft Office PowerPoint</Application>
  <PresentationFormat>On-screen Show (4:3)</PresentationFormat>
  <Paragraphs>256</Paragraphs>
  <Slides>28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Comic Sans MS</vt:lpstr>
      <vt:lpstr>Times New Roman</vt:lpstr>
      <vt:lpstr>Wingdings 3</vt:lpstr>
      <vt:lpstr>20140311PresentationUWTSDTemplate</vt:lpstr>
      <vt:lpstr>MBA  Financial Management</vt:lpstr>
      <vt:lpstr>PowerPoint Presentation</vt:lpstr>
      <vt:lpstr>Why do businesses need finance?</vt:lpstr>
      <vt:lpstr>What factors affect the choice of finance?</vt:lpstr>
      <vt:lpstr>Most businesses have a combination of both equity and debt</vt:lpstr>
      <vt:lpstr>Main ways to raise finance</vt:lpstr>
      <vt:lpstr>Retained profits</vt:lpstr>
      <vt:lpstr>Sale of assets</vt:lpstr>
      <vt:lpstr>Sale and lease-back</vt:lpstr>
      <vt:lpstr>Bank borrowing- overdraft versus bank loan</vt:lpstr>
      <vt:lpstr>Venture capital</vt:lpstr>
      <vt:lpstr>Share capital - 1</vt:lpstr>
      <vt:lpstr>Share capital - 2</vt:lpstr>
      <vt:lpstr>Share capital - 3</vt:lpstr>
      <vt:lpstr>Share capital - 4</vt:lpstr>
      <vt:lpstr>Bonds - 1</vt:lpstr>
      <vt:lpstr>Bonds - 2</vt:lpstr>
      <vt:lpstr>Debentures - 1</vt:lpstr>
      <vt:lpstr>Debentures - 2</vt:lpstr>
      <vt:lpstr>  </vt:lpstr>
      <vt:lpstr>PowerPoint Presentation</vt:lpstr>
      <vt:lpstr>PowerPoint Presentation</vt:lpstr>
      <vt:lpstr> </vt:lpstr>
      <vt:lpstr>  </vt:lpstr>
      <vt:lpstr>  </vt:lpstr>
      <vt:lpstr>Leasing example</vt:lpstr>
      <vt:lpstr> </vt:lpstr>
      <vt:lpstr>Grants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312</cp:revision>
  <cp:lastPrinted>2022-11-08T12:19:29Z</cp:lastPrinted>
  <dcterms:created xsi:type="dcterms:W3CDTF">2013-10-11T12:05:37Z</dcterms:created>
  <dcterms:modified xsi:type="dcterms:W3CDTF">2024-01-24T16:28:12Z</dcterms:modified>
</cp:coreProperties>
</file>