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9425" autoAdjust="0"/>
  </p:normalViewPr>
  <p:slideViewPr>
    <p:cSldViewPr snapToGrid="0">
      <p:cViewPr varScale="1">
        <p:scale>
          <a:sx n="64" d="100"/>
          <a:sy n="64" d="100"/>
        </p:scale>
        <p:origin x="9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500CC1-006B-414A-816B-B00811CCE269}"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41FE99-C6A2-4146-BB44-2B0914E459DC}" type="slidenum">
              <a:rPr lang="en-GB" smtClean="0"/>
              <a:t>‹#›</a:t>
            </a:fld>
            <a:endParaRPr lang="en-GB"/>
          </a:p>
        </p:txBody>
      </p:sp>
    </p:spTree>
    <p:extLst>
      <p:ext uri="{BB962C8B-B14F-4D97-AF65-F5344CB8AC3E}">
        <p14:creationId xmlns:p14="http://schemas.microsoft.com/office/powerpoint/2010/main" val="270712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00CC1-006B-414A-816B-B00811CCE269}"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41FE99-C6A2-4146-BB44-2B0914E459DC}" type="slidenum">
              <a:rPr lang="en-GB" smtClean="0"/>
              <a:t>‹#›</a:t>
            </a:fld>
            <a:endParaRPr lang="en-GB"/>
          </a:p>
        </p:txBody>
      </p:sp>
    </p:spTree>
    <p:extLst>
      <p:ext uri="{BB962C8B-B14F-4D97-AF65-F5344CB8AC3E}">
        <p14:creationId xmlns:p14="http://schemas.microsoft.com/office/powerpoint/2010/main" val="3078223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00CC1-006B-414A-816B-B00811CCE269}"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41FE99-C6A2-4146-BB44-2B0914E459DC}" type="slidenum">
              <a:rPr lang="en-GB" smtClean="0"/>
              <a:t>‹#›</a:t>
            </a:fld>
            <a:endParaRPr lang="en-GB"/>
          </a:p>
        </p:txBody>
      </p:sp>
    </p:spTree>
    <p:extLst>
      <p:ext uri="{BB962C8B-B14F-4D97-AF65-F5344CB8AC3E}">
        <p14:creationId xmlns:p14="http://schemas.microsoft.com/office/powerpoint/2010/main" val="4069898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500CC1-006B-414A-816B-B00811CCE269}"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41FE99-C6A2-4146-BB44-2B0914E459DC}" type="slidenum">
              <a:rPr lang="en-GB" smtClean="0"/>
              <a:t>‹#›</a:t>
            </a:fld>
            <a:endParaRPr lang="en-GB"/>
          </a:p>
        </p:txBody>
      </p:sp>
    </p:spTree>
    <p:extLst>
      <p:ext uri="{BB962C8B-B14F-4D97-AF65-F5344CB8AC3E}">
        <p14:creationId xmlns:p14="http://schemas.microsoft.com/office/powerpoint/2010/main" val="1019484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500CC1-006B-414A-816B-B00811CCE269}" type="datetimeFigureOut">
              <a:rPr lang="en-GB" smtClean="0"/>
              <a:t>13/05/2019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41FE99-C6A2-4146-BB44-2B0914E459DC}" type="slidenum">
              <a:rPr lang="en-GB" smtClean="0"/>
              <a:t>‹#›</a:t>
            </a:fld>
            <a:endParaRPr lang="en-GB"/>
          </a:p>
        </p:txBody>
      </p:sp>
    </p:spTree>
    <p:extLst>
      <p:ext uri="{BB962C8B-B14F-4D97-AF65-F5344CB8AC3E}">
        <p14:creationId xmlns:p14="http://schemas.microsoft.com/office/powerpoint/2010/main" val="937349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500CC1-006B-414A-816B-B00811CCE269}" type="datetimeFigureOut">
              <a:rPr lang="en-GB" smtClean="0"/>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41FE99-C6A2-4146-BB44-2B0914E459DC}" type="slidenum">
              <a:rPr lang="en-GB" smtClean="0"/>
              <a:t>‹#›</a:t>
            </a:fld>
            <a:endParaRPr lang="en-GB"/>
          </a:p>
        </p:txBody>
      </p:sp>
    </p:spTree>
    <p:extLst>
      <p:ext uri="{BB962C8B-B14F-4D97-AF65-F5344CB8AC3E}">
        <p14:creationId xmlns:p14="http://schemas.microsoft.com/office/powerpoint/2010/main" val="329571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500CC1-006B-414A-816B-B00811CCE269}" type="datetimeFigureOut">
              <a:rPr lang="en-GB" smtClean="0"/>
              <a:t>13/05/2019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41FE99-C6A2-4146-BB44-2B0914E459DC}" type="slidenum">
              <a:rPr lang="en-GB" smtClean="0"/>
              <a:t>‹#›</a:t>
            </a:fld>
            <a:endParaRPr lang="en-GB"/>
          </a:p>
        </p:txBody>
      </p:sp>
    </p:spTree>
    <p:extLst>
      <p:ext uri="{BB962C8B-B14F-4D97-AF65-F5344CB8AC3E}">
        <p14:creationId xmlns:p14="http://schemas.microsoft.com/office/powerpoint/2010/main" val="2898555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500CC1-006B-414A-816B-B00811CCE269}"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41FE99-C6A2-4146-BB44-2B0914E459DC}" type="slidenum">
              <a:rPr lang="en-GB" smtClean="0"/>
              <a:t>‹#›</a:t>
            </a:fld>
            <a:endParaRPr lang="en-GB"/>
          </a:p>
        </p:txBody>
      </p:sp>
    </p:spTree>
    <p:extLst>
      <p:ext uri="{BB962C8B-B14F-4D97-AF65-F5344CB8AC3E}">
        <p14:creationId xmlns:p14="http://schemas.microsoft.com/office/powerpoint/2010/main" val="3295032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500CC1-006B-414A-816B-B00811CCE269}"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41FE99-C6A2-4146-BB44-2B0914E459DC}" type="slidenum">
              <a:rPr lang="en-GB" smtClean="0"/>
              <a:t>‹#›</a:t>
            </a:fld>
            <a:endParaRPr lang="en-GB"/>
          </a:p>
        </p:txBody>
      </p:sp>
    </p:spTree>
    <p:extLst>
      <p:ext uri="{BB962C8B-B14F-4D97-AF65-F5344CB8AC3E}">
        <p14:creationId xmlns:p14="http://schemas.microsoft.com/office/powerpoint/2010/main" val="1126409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00CC1-006B-414A-816B-B00811CCE269}"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41FE99-C6A2-4146-BB44-2B0914E459DC}" type="slidenum">
              <a:rPr lang="en-GB" smtClean="0"/>
              <a:t>‹#›</a:t>
            </a:fld>
            <a:endParaRPr lang="en-GB"/>
          </a:p>
        </p:txBody>
      </p:sp>
    </p:spTree>
    <p:extLst>
      <p:ext uri="{BB962C8B-B14F-4D97-AF65-F5344CB8AC3E}">
        <p14:creationId xmlns:p14="http://schemas.microsoft.com/office/powerpoint/2010/main" val="3658502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00CC1-006B-414A-816B-B00811CCE269}"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41FE99-C6A2-4146-BB44-2B0914E459DC}" type="slidenum">
              <a:rPr lang="en-GB" smtClean="0"/>
              <a:t>‹#›</a:t>
            </a:fld>
            <a:endParaRPr lang="en-GB"/>
          </a:p>
        </p:txBody>
      </p:sp>
    </p:spTree>
    <p:extLst>
      <p:ext uri="{BB962C8B-B14F-4D97-AF65-F5344CB8AC3E}">
        <p14:creationId xmlns:p14="http://schemas.microsoft.com/office/powerpoint/2010/main" val="3501450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500CC1-006B-414A-816B-B00811CCE269}" type="datetimeFigureOut">
              <a:rPr lang="en-GB" smtClean="0"/>
              <a:t>13/05/2019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41FE99-C6A2-4146-BB44-2B0914E459DC}" type="slidenum">
              <a:rPr lang="en-GB" smtClean="0"/>
              <a:t>‹#›</a:t>
            </a:fld>
            <a:endParaRPr lang="en-GB"/>
          </a:p>
        </p:txBody>
      </p:sp>
    </p:spTree>
    <p:extLst>
      <p:ext uri="{BB962C8B-B14F-4D97-AF65-F5344CB8AC3E}">
        <p14:creationId xmlns:p14="http://schemas.microsoft.com/office/powerpoint/2010/main" val="96792550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azquotes.com/author/41955-Urie_Bronfenbrenner"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archive.org/details/socialdevelopmen00scha" TargetMode="External"/><Relationship Id="rId2" Type="http://schemas.openxmlformats.org/officeDocument/2006/relationships/hyperlink" Target="https://study.com/academy/lesson/albert-bandura-social-cognitive-theory-and-vicarious-learning.html" TargetMode="External"/><Relationship Id="rId1" Type="http://schemas.openxmlformats.org/officeDocument/2006/relationships/slideLayout" Target="../slideLayouts/slideLayout2.xml"/><Relationship Id="rId5" Type="http://schemas.openxmlformats.org/officeDocument/2006/relationships/hyperlink" Target="https://www.britannica.com/biography/Urie-Bronfenbrenner" TargetMode="External"/><Relationship Id="rId4" Type="http://schemas.openxmlformats.org/officeDocument/2006/relationships/hyperlink" Target="https://www.firstdiscoverers.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F52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1B5208C-5E96-4C82-8A2A-8C355479B906}"/>
              </a:ext>
            </a:extLst>
          </p:cNvPr>
          <p:cNvSpPr txBox="1"/>
          <p:nvPr/>
        </p:nvSpPr>
        <p:spPr>
          <a:xfrm>
            <a:off x="459321" y="185856"/>
            <a:ext cx="3508360" cy="3186751"/>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defTabSz="914400">
              <a:lnSpc>
                <a:spcPct val="90000"/>
              </a:lnSpc>
              <a:spcBef>
                <a:spcPct val="0"/>
              </a:spcBef>
              <a:spcAft>
                <a:spcPts val="600"/>
              </a:spcAft>
            </a:pPr>
            <a:r>
              <a:rPr lang="en-US" sz="3200" kern="1200" dirty="0">
                <a:solidFill>
                  <a:srgbClr val="FFFFFF"/>
                </a:solidFill>
                <a:latin typeface="Forte" panose="03060902040502070203" pitchFamily="66" charset="0"/>
                <a:ea typeface="+mj-ea"/>
                <a:cs typeface="+mj-cs"/>
              </a:rPr>
              <a:t>Social and Emotional </a:t>
            </a:r>
            <a:r>
              <a:rPr lang="en-US" sz="3200" dirty="0">
                <a:solidFill>
                  <a:srgbClr val="FFFFFF"/>
                </a:solidFill>
                <a:latin typeface="Forte" panose="03060902040502070203" pitchFamily="66" charset="0"/>
                <a:ea typeface="+mj-ea"/>
                <a:cs typeface="+mj-cs"/>
              </a:rPr>
              <a:t>D</a:t>
            </a:r>
            <a:r>
              <a:rPr lang="en-US" sz="3200" kern="1200" dirty="0">
                <a:solidFill>
                  <a:srgbClr val="FFFFFF"/>
                </a:solidFill>
                <a:latin typeface="Forte" panose="03060902040502070203" pitchFamily="66" charset="0"/>
                <a:ea typeface="+mj-ea"/>
                <a:cs typeface="+mj-cs"/>
              </a:rPr>
              <a:t>evelopment </a:t>
            </a:r>
          </a:p>
        </p:txBody>
      </p:sp>
      <p:sp>
        <p:nvSpPr>
          <p:cNvPr id="5" name="Rectangle 4">
            <a:extLst>
              <a:ext uri="{FF2B5EF4-FFF2-40B4-BE49-F238E27FC236}">
                <a16:creationId xmlns:a16="http://schemas.microsoft.com/office/drawing/2014/main" id="{A0CDB5F8-FBCB-465E-B8C5-74851CDCD4EB}"/>
              </a:ext>
            </a:extLst>
          </p:cNvPr>
          <p:cNvSpPr/>
          <p:nvPr/>
        </p:nvSpPr>
        <p:spPr>
          <a:xfrm>
            <a:off x="5974813" y="3244334"/>
            <a:ext cx="242374" cy="369332"/>
          </a:xfrm>
          <a:prstGeom prst="rect">
            <a:avLst/>
          </a:prstGeom>
        </p:spPr>
        <p:txBody>
          <a:bodyPr wrap="none">
            <a:spAutoFit/>
          </a:bodyPr>
          <a:lstStyle/>
          <a:p>
            <a:pPr>
              <a:spcAft>
                <a:spcPts val="600"/>
              </a:spcAft>
            </a:pPr>
            <a:r>
              <a:rPr lang="en-GB" dirty="0">
                <a:solidFill>
                  <a:srgbClr val="000000"/>
                </a:solidFill>
                <a:latin typeface="Times New Roman" panose="02020603050405020304" pitchFamily="18" charset="0"/>
              </a:rPr>
              <a:t> </a:t>
            </a:r>
            <a:endParaRPr lang="en-GB"/>
          </a:p>
        </p:txBody>
      </p:sp>
      <p:pic>
        <p:nvPicPr>
          <p:cNvPr id="1028" name="Picture 4">
            <a:extLst>
              <a:ext uri="{FF2B5EF4-FFF2-40B4-BE49-F238E27FC236}">
                <a16:creationId xmlns:a16="http://schemas.microsoft.com/office/drawing/2014/main" id="{99A9B391-54F6-46A1-A94A-19671270DCF1}"/>
              </a:ext>
            </a:extLst>
          </p:cNvPr>
          <p:cNvPicPr>
            <a:picLocks noChangeAspect="1" noChangeArrowheads="1"/>
          </p:cNvPicPr>
          <p:nvPr/>
        </p:nvPicPr>
        <p:blipFill>
          <a:blip r:embed="rId2">
            <a:clrChange>
              <a:clrFrom>
                <a:srgbClr val="FBFAF8"/>
              </a:clrFrom>
              <a:clrTo>
                <a:srgbClr val="FBFAF8">
                  <a:alpha val="0"/>
                </a:srgbClr>
              </a:clrTo>
            </a:clrChange>
            <a:extLst>
              <a:ext uri="{28A0092B-C50C-407E-A947-70E740481C1C}">
                <a14:useLocalDpi xmlns:a14="http://schemas.microsoft.com/office/drawing/2010/main" val="0"/>
              </a:ext>
            </a:extLst>
          </a:blip>
          <a:srcRect/>
          <a:stretch>
            <a:fillRect/>
          </a:stretch>
        </p:blipFill>
        <p:spPr bwMode="auto">
          <a:xfrm>
            <a:off x="3015122" y="3429000"/>
            <a:ext cx="9052538" cy="3771892"/>
          </a:xfrm>
          <a:prstGeom prst="rect">
            <a:avLst/>
          </a:prstGeom>
          <a:noFill/>
        </p:spPr>
      </p:pic>
      <p:sp>
        <p:nvSpPr>
          <p:cNvPr id="10" name="Oval 9">
            <a:extLst>
              <a:ext uri="{FF2B5EF4-FFF2-40B4-BE49-F238E27FC236}">
                <a16:creationId xmlns:a16="http://schemas.microsoft.com/office/drawing/2014/main" id="{29857C7E-2C8B-4DD6-AC87-8ABD70878D05}"/>
              </a:ext>
            </a:extLst>
          </p:cNvPr>
          <p:cNvSpPr/>
          <p:nvPr/>
        </p:nvSpPr>
        <p:spPr>
          <a:xfrm>
            <a:off x="1038859" y="3532882"/>
            <a:ext cx="2349283" cy="1870969"/>
          </a:xfrm>
          <a:prstGeom prst="ellipse">
            <a:avLst/>
          </a:prstGeom>
          <a:solidFill>
            <a:schemeClr val="bg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05DE48A1-A16C-40DD-AEF0-149E783BE305}"/>
              </a:ext>
            </a:extLst>
          </p:cNvPr>
          <p:cNvSpPr txBox="1"/>
          <p:nvPr/>
        </p:nvSpPr>
        <p:spPr>
          <a:xfrm>
            <a:off x="1292622" y="4145200"/>
            <a:ext cx="2111709" cy="646331"/>
          </a:xfrm>
          <a:prstGeom prst="rect">
            <a:avLst/>
          </a:prstGeom>
          <a:noFill/>
        </p:spPr>
        <p:txBody>
          <a:bodyPr wrap="square" rtlCol="0">
            <a:spAutoFit/>
          </a:bodyPr>
          <a:lstStyle/>
          <a:p>
            <a:r>
              <a:rPr lang="en-GB" dirty="0">
                <a:latin typeface="Forte" panose="03060902040502070203" pitchFamily="66" charset="0"/>
              </a:rPr>
              <a:t>Kylie Richards &amp; Sophie Morgan</a:t>
            </a:r>
          </a:p>
        </p:txBody>
      </p:sp>
      <p:sp>
        <p:nvSpPr>
          <p:cNvPr id="11" name="Rectangle 10">
            <a:extLst>
              <a:ext uri="{FF2B5EF4-FFF2-40B4-BE49-F238E27FC236}">
                <a16:creationId xmlns:a16="http://schemas.microsoft.com/office/drawing/2014/main" id="{5D724753-E3AA-40FD-B8A2-7EF65DC82B17}"/>
              </a:ext>
            </a:extLst>
          </p:cNvPr>
          <p:cNvSpPr/>
          <p:nvPr/>
        </p:nvSpPr>
        <p:spPr>
          <a:xfrm>
            <a:off x="5974812" y="185856"/>
            <a:ext cx="4815108" cy="369332"/>
          </a:xfrm>
          <a:prstGeom prst="rect">
            <a:avLst/>
          </a:prstGeom>
        </p:spPr>
        <p:txBody>
          <a:bodyPr wrap="square">
            <a:spAutoFit/>
          </a:bodyPr>
          <a:lstStyle/>
          <a:p>
            <a:r>
              <a:rPr lang="en-GB" dirty="0">
                <a:solidFill>
                  <a:srgbClr val="000000"/>
                </a:solidFill>
                <a:latin typeface="Times New Roman" panose="02020603050405020304" pitchFamily="18" charset="0"/>
              </a:rPr>
              <a:t> </a:t>
            </a:r>
            <a:endParaRPr lang="en-GB" dirty="0"/>
          </a:p>
        </p:txBody>
      </p:sp>
      <p:sp>
        <p:nvSpPr>
          <p:cNvPr id="12" name="Rectangle 11">
            <a:extLst>
              <a:ext uri="{FF2B5EF4-FFF2-40B4-BE49-F238E27FC236}">
                <a16:creationId xmlns:a16="http://schemas.microsoft.com/office/drawing/2014/main" id="{F5B93AA1-72B1-4174-A24C-850D2B32D7B1}"/>
              </a:ext>
            </a:extLst>
          </p:cNvPr>
          <p:cNvSpPr/>
          <p:nvPr/>
        </p:nvSpPr>
        <p:spPr>
          <a:xfrm>
            <a:off x="4545671" y="2624941"/>
            <a:ext cx="7954310" cy="1815882"/>
          </a:xfrm>
          <a:prstGeom prst="rect">
            <a:avLst/>
          </a:prstGeom>
        </p:spPr>
        <p:txBody>
          <a:bodyPr wrap="square">
            <a:spAutoFit/>
          </a:bodyPr>
          <a:lstStyle/>
          <a:p>
            <a:r>
              <a:rPr lang="en-US" sz="2800" dirty="0">
                <a:solidFill>
                  <a:srgbClr val="333333"/>
                </a:solidFill>
                <a:latin typeface="Juice ITC" panose="04040403040A02020202" pitchFamily="82" charset="0"/>
              </a:rPr>
              <a:t>"In order to develop normally, a child requires progressively more complex joint activity with one or more adults who have an irrational emotional relationship with the child. Somebody's got to be crazy about that kid. That's number one. First, last and always". </a:t>
            </a:r>
            <a:endParaRPr lang="en-GB" sz="2800" dirty="0"/>
          </a:p>
        </p:txBody>
      </p:sp>
      <p:pic>
        <p:nvPicPr>
          <p:cNvPr id="1030" name="Picture 6">
            <a:extLst>
              <a:ext uri="{FF2B5EF4-FFF2-40B4-BE49-F238E27FC236}">
                <a16:creationId xmlns:a16="http://schemas.microsoft.com/office/drawing/2014/main" id="{DC20F49C-A040-40A5-94F8-FA952635E8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366" y="0"/>
            <a:ext cx="3809634" cy="2535377"/>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A6F49B18-76F5-40C9-9C56-BA8D2E1AECDA}"/>
              </a:ext>
            </a:extLst>
          </p:cNvPr>
          <p:cNvSpPr/>
          <p:nvPr/>
        </p:nvSpPr>
        <p:spPr>
          <a:xfrm>
            <a:off x="8382367" y="4465624"/>
            <a:ext cx="3809634" cy="584775"/>
          </a:xfrm>
          <a:prstGeom prst="rect">
            <a:avLst/>
          </a:prstGeom>
        </p:spPr>
        <p:txBody>
          <a:bodyPr wrap="square">
            <a:spAutoFit/>
          </a:bodyPr>
          <a:lstStyle/>
          <a:p>
            <a:r>
              <a:rPr lang="en-US" sz="3200" b="1" u="sng" dirty="0">
                <a:solidFill>
                  <a:schemeClr val="bg1"/>
                </a:solidFill>
                <a:latin typeface="Forte" panose="03060902040502070203" pitchFamily="66" charset="0"/>
                <a:hlinkClick r:id="rId4">
                  <a:extLst>
                    <a:ext uri="{A12FA001-AC4F-418D-AE19-62706E023703}">
                      <ahyp:hlinkClr xmlns:ahyp="http://schemas.microsoft.com/office/drawing/2018/hyperlinkcolor" val="tx"/>
                    </a:ext>
                  </a:extLst>
                </a:hlinkClick>
              </a:rPr>
              <a:t>- </a:t>
            </a:r>
            <a:r>
              <a:rPr lang="en-US" sz="3200" b="1" u="sng" dirty="0" err="1">
                <a:solidFill>
                  <a:schemeClr val="bg1"/>
                </a:solidFill>
                <a:latin typeface="Forte" panose="03060902040502070203" pitchFamily="66" charset="0"/>
                <a:hlinkClick r:id="rId4">
                  <a:extLst>
                    <a:ext uri="{A12FA001-AC4F-418D-AE19-62706E023703}">
                      <ahyp:hlinkClr xmlns:ahyp="http://schemas.microsoft.com/office/drawing/2018/hyperlinkcolor" val="tx"/>
                    </a:ext>
                  </a:extLst>
                </a:hlinkClick>
              </a:rPr>
              <a:t>Urie</a:t>
            </a:r>
            <a:r>
              <a:rPr lang="en-US" sz="3200" b="1" u="sng" dirty="0">
                <a:solidFill>
                  <a:schemeClr val="bg1"/>
                </a:solidFill>
                <a:latin typeface="Forte" panose="03060902040502070203" pitchFamily="66" charset="0"/>
                <a:hlinkClick r:id="rId4">
                  <a:extLst>
                    <a:ext uri="{A12FA001-AC4F-418D-AE19-62706E023703}">
                      <ahyp:hlinkClr xmlns:ahyp="http://schemas.microsoft.com/office/drawing/2018/hyperlinkcolor" val="tx"/>
                    </a:ext>
                  </a:extLst>
                </a:hlinkClick>
              </a:rPr>
              <a:t> Bronfenbrenner</a:t>
            </a:r>
            <a:endParaRPr lang="en-GB" sz="3200" dirty="0">
              <a:solidFill>
                <a:schemeClr val="bg1"/>
              </a:solidFill>
              <a:latin typeface="Forte" panose="03060902040502070203" pitchFamily="66" charset="0"/>
            </a:endParaRPr>
          </a:p>
        </p:txBody>
      </p:sp>
    </p:spTree>
    <p:extLst>
      <p:ext uri="{BB962C8B-B14F-4D97-AF65-F5344CB8AC3E}">
        <p14:creationId xmlns:p14="http://schemas.microsoft.com/office/powerpoint/2010/main" val="1036157653"/>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1000" fill="hold"/>
                                        <p:tgtEl>
                                          <p:spTgt spid="12"/>
                                        </p:tgtEl>
                                        <p:attrNameLst>
                                          <p:attrName>ppt_w</p:attrName>
                                        </p:attrNameLst>
                                      </p:cBhvr>
                                      <p:tavLst>
                                        <p:tav tm="0">
                                          <p:val>
                                            <p:fltVal val="0"/>
                                          </p:val>
                                        </p:tav>
                                        <p:tav tm="100000">
                                          <p:val>
                                            <p:strVal val="#ppt_w"/>
                                          </p:val>
                                        </p:tav>
                                      </p:tavLst>
                                    </p:anim>
                                    <p:anim calcmode="lin" valueType="num">
                                      <p:cBhvr>
                                        <p:cTn id="8" dur="1000" fill="hold"/>
                                        <p:tgtEl>
                                          <p:spTgt spid="12"/>
                                        </p:tgtEl>
                                        <p:attrNameLst>
                                          <p:attrName>ppt_h</p:attrName>
                                        </p:attrNameLst>
                                      </p:cBhvr>
                                      <p:tavLst>
                                        <p:tav tm="0">
                                          <p:val>
                                            <p:fltVal val="0"/>
                                          </p:val>
                                        </p:tav>
                                        <p:tav tm="100000">
                                          <p:val>
                                            <p:strVal val="#ppt_h"/>
                                          </p:val>
                                        </p:tav>
                                      </p:tavLst>
                                    </p:anim>
                                    <p:anim calcmode="lin" valueType="num">
                                      <p:cBhvr>
                                        <p:cTn id="9" dur="1000" fill="hold"/>
                                        <p:tgtEl>
                                          <p:spTgt spid="12"/>
                                        </p:tgtEl>
                                        <p:attrNameLst>
                                          <p:attrName>style.rotation</p:attrName>
                                        </p:attrNameLst>
                                      </p:cBhvr>
                                      <p:tavLst>
                                        <p:tav tm="0">
                                          <p:val>
                                            <p:fltVal val="90"/>
                                          </p:val>
                                        </p:tav>
                                        <p:tav tm="100000">
                                          <p:val>
                                            <p:fltVal val="0"/>
                                          </p:val>
                                        </p:tav>
                                      </p:tavLst>
                                    </p:anim>
                                    <p:animEffect transition="in" filter="fade">
                                      <p:cBhvr>
                                        <p:cTn id="10" dur="10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2000">
              <a:schemeClr val="bg1">
                <a:tint val="93000"/>
                <a:satMod val="150000"/>
                <a:shade val="98000"/>
                <a:lumMod val="102000"/>
              </a:schemeClr>
            </a:gs>
            <a:gs pos="96000">
              <a:schemeClr val="tx1"/>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2050" name="Picture 2" descr="Related image">
            <a:extLst>
              <a:ext uri="{FF2B5EF4-FFF2-40B4-BE49-F238E27FC236}">
                <a16:creationId xmlns:a16="http://schemas.microsoft.com/office/drawing/2014/main" id="{56194F38-A839-4C57-B179-BAE8575686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034" y="-155702"/>
            <a:ext cx="3973729" cy="397372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FFDDC4F-EF1B-4918-9095-B32B862F6A0A}"/>
              </a:ext>
            </a:extLst>
          </p:cNvPr>
          <p:cNvSpPr txBox="1"/>
          <p:nvPr/>
        </p:nvSpPr>
        <p:spPr>
          <a:xfrm>
            <a:off x="584231" y="1433414"/>
            <a:ext cx="2381198" cy="400110"/>
          </a:xfrm>
          <a:prstGeom prst="rect">
            <a:avLst/>
          </a:prstGeom>
          <a:noFill/>
        </p:spPr>
        <p:txBody>
          <a:bodyPr wrap="square" rtlCol="0">
            <a:spAutoFit/>
          </a:bodyPr>
          <a:lstStyle/>
          <a:p>
            <a:r>
              <a:rPr lang="en-GB" sz="2000" dirty="0">
                <a:latin typeface="Forte" panose="03060902040502070203" pitchFamily="66" charset="0"/>
              </a:rPr>
              <a:t>Social Development </a:t>
            </a:r>
          </a:p>
        </p:txBody>
      </p:sp>
      <p:pic>
        <p:nvPicPr>
          <p:cNvPr id="2052" name="Picture 4" descr="Related image">
            <a:extLst>
              <a:ext uri="{FF2B5EF4-FFF2-40B4-BE49-F238E27FC236}">
                <a16:creationId xmlns:a16="http://schemas.microsoft.com/office/drawing/2014/main" id="{77A6F8AF-611F-4436-BCE0-E5B828D901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1647" y="4107199"/>
            <a:ext cx="3693205" cy="27508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238CBF1-81BF-4BD8-8FB0-90AF957016F0}"/>
              </a:ext>
            </a:extLst>
          </p:cNvPr>
          <p:cNvSpPr txBox="1"/>
          <p:nvPr/>
        </p:nvSpPr>
        <p:spPr>
          <a:xfrm>
            <a:off x="217626" y="4066601"/>
            <a:ext cx="3581655" cy="2585323"/>
          </a:xfrm>
          <a:prstGeom prst="rect">
            <a:avLst/>
          </a:prstGeom>
          <a:noFill/>
          <a:ln w="38100">
            <a:solidFill>
              <a:schemeClr val="bg1">
                <a:lumMod val="95000"/>
                <a:lumOff val="5000"/>
              </a:schemeClr>
            </a:solidFill>
          </a:ln>
        </p:spPr>
        <p:txBody>
          <a:bodyPr wrap="square" rtlCol="0">
            <a:spAutoFit/>
          </a:bodyPr>
          <a:lstStyle/>
          <a:p>
            <a:r>
              <a:rPr lang="en-GB" u="sng" dirty="0">
                <a:solidFill>
                  <a:schemeClr val="bg1"/>
                </a:solidFill>
              </a:rPr>
              <a:t>What is social development? </a:t>
            </a:r>
          </a:p>
          <a:p>
            <a:endParaRPr lang="en-GB" sz="1600" u="sng" dirty="0">
              <a:solidFill>
                <a:schemeClr val="bg1"/>
              </a:solidFill>
            </a:endParaRPr>
          </a:p>
          <a:p>
            <a:r>
              <a:rPr lang="en-GB" sz="1600" dirty="0">
                <a:solidFill>
                  <a:schemeClr val="bg1"/>
                </a:solidFill>
              </a:rPr>
              <a:t>Social development is the progression of a child’s or adults ability to interact with others. This may be how a child plays with another or how an adult makes new friends. It also involves the development to control their own behaviour in social settings such as school, a party or a play area. </a:t>
            </a:r>
          </a:p>
        </p:txBody>
      </p:sp>
      <p:sp>
        <p:nvSpPr>
          <p:cNvPr id="15" name="TextBox 14">
            <a:extLst>
              <a:ext uri="{FF2B5EF4-FFF2-40B4-BE49-F238E27FC236}">
                <a16:creationId xmlns:a16="http://schemas.microsoft.com/office/drawing/2014/main" id="{D6D0FBEF-6C67-4A27-A5A4-B0F5DE34A4E1}"/>
              </a:ext>
            </a:extLst>
          </p:cNvPr>
          <p:cNvSpPr txBox="1"/>
          <p:nvPr/>
        </p:nvSpPr>
        <p:spPr>
          <a:xfrm>
            <a:off x="8731647" y="301561"/>
            <a:ext cx="3242727" cy="4039567"/>
          </a:xfrm>
          <a:prstGeom prst="rect">
            <a:avLst/>
          </a:prstGeom>
          <a:noFill/>
          <a:ln w="38100">
            <a:solidFill>
              <a:schemeClr val="bg1">
                <a:lumMod val="95000"/>
                <a:lumOff val="5000"/>
              </a:schemeClr>
            </a:solidFill>
          </a:ln>
        </p:spPr>
        <p:txBody>
          <a:bodyPr wrap="square" rtlCol="0">
            <a:spAutoFit/>
          </a:bodyPr>
          <a:lstStyle/>
          <a:p>
            <a:r>
              <a:rPr lang="en-GB" sz="1600" u="sng" dirty="0">
                <a:solidFill>
                  <a:schemeClr val="bg1"/>
                </a:solidFill>
              </a:rPr>
              <a:t>Research, experiments and studies. </a:t>
            </a:r>
          </a:p>
          <a:p>
            <a:endParaRPr lang="en-GB" sz="1600" dirty="0">
              <a:solidFill>
                <a:schemeClr val="bg1"/>
              </a:solidFill>
            </a:endParaRPr>
          </a:p>
          <a:p>
            <a:r>
              <a:rPr lang="en-GB" sz="1400" dirty="0">
                <a:solidFill>
                  <a:schemeClr val="bg1"/>
                </a:solidFill>
              </a:rPr>
              <a:t>In 1990, Freund conducted a study where children had to decide and place where items of furniture should be in a dolls house. He created two groups, children that could play with their mother and then attempted it alone and children that played alone throughout. This shows the ZPD when working with a parent, where alone shows ‘discovery learning’ by Piaget. He found that children who had worked with their mother showed better improvement when they attempted it alone in comparison to those who had always worked alone.</a:t>
            </a:r>
          </a:p>
          <a:p>
            <a:endParaRPr lang="en-GB" sz="1050" u="sng" dirty="0">
              <a:solidFill>
                <a:schemeClr val="bg1"/>
              </a:solidFill>
            </a:endParaRPr>
          </a:p>
          <a:p>
            <a:endParaRPr lang="en-GB" u="sng" dirty="0">
              <a:solidFill>
                <a:schemeClr val="bg1"/>
              </a:solidFill>
            </a:endParaRPr>
          </a:p>
        </p:txBody>
      </p:sp>
      <p:sp>
        <p:nvSpPr>
          <p:cNvPr id="17" name="TextBox 16">
            <a:extLst>
              <a:ext uri="{FF2B5EF4-FFF2-40B4-BE49-F238E27FC236}">
                <a16:creationId xmlns:a16="http://schemas.microsoft.com/office/drawing/2014/main" id="{295C5476-A308-4F25-A5E4-83E8EE235FAF}"/>
              </a:ext>
            </a:extLst>
          </p:cNvPr>
          <p:cNvSpPr txBox="1"/>
          <p:nvPr/>
        </p:nvSpPr>
        <p:spPr>
          <a:xfrm>
            <a:off x="3982576" y="301561"/>
            <a:ext cx="4568331" cy="6401752"/>
          </a:xfrm>
          <a:prstGeom prst="rect">
            <a:avLst/>
          </a:prstGeom>
          <a:noFill/>
          <a:ln w="38100">
            <a:solidFill>
              <a:schemeClr val="bg1">
                <a:lumMod val="95000"/>
                <a:lumOff val="5000"/>
              </a:schemeClr>
            </a:solidFill>
          </a:ln>
        </p:spPr>
        <p:txBody>
          <a:bodyPr wrap="square" rtlCol="0">
            <a:spAutoFit/>
          </a:bodyPr>
          <a:lstStyle/>
          <a:p>
            <a:endParaRPr lang="en-GB" dirty="0">
              <a:solidFill>
                <a:schemeClr val="bg1"/>
              </a:solidFill>
            </a:endParaRPr>
          </a:p>
        </p:txBody>
      </p:sp>
      <p:sp>
        <p:nvSpPr>
          <p:cNvPr id="8" name="Rectangle 7">
            <a:extLst>
              <a:ext uri="{FF2B5EF4-FFF2-40B4-BE49-F238E27FC236}">
                <a16:creationId xmlns:a16="http://schemas.microsoft.com/office/drawing/2014/main" id="{22ADE2C9-2B64-4758-857B-B8F726C86CE5}"/>
              </a:ext>
            </a:extLst>
          </p:cNvPr>
          <p:cNvSpPr/>
          <p:nvPr/>
        </p:nvSpPr>
        <p:spPr>
          <a:xfrm>
            <a:off x="4068416" y="320939"/>
            <a:ext cx="4301752" cy="6401753"/>
          </a:xfrm>
          <a:prstGeom prst="rect">
            <a:avLst/>
          </a:prstGeom>
        </p:spPr>
        <p:txBody>
          <a:bodyPr wrap="square">
            <a:spAutoFit/>
          </a:bodyPr>
          <a:lstStyle/>
          <a:p>
            <a:r>
              <a:rPr lang="en-GB" sz="1600" u="sng" dirty="0">
                <a:solidFill>
                  <a:schemeClr val="bg1"/>
                </a:solidFill>
              </a:rPr>
              <a:t>Theories</a:t>
            </a:r>
          </a:p>
          <a:p>
            <a:endParaRPr lang="en-GB" sz="1600" dirty="0">
              <a:solidFill>
                <a:schemeClr val="bg1"/>
              </a:solidFill>
            </a:endParaRPr>
          </a:p>
          <a:p>
            <a:r>
              <a:rPr lang="en-GB" sz="1400" dirty="0">
                <a:solidFill>
                  <a:schemeClr val="bg1"/>
                </a:solidFill>
              </a:rPr>
              <a:t>Lev Vygotsky was a main theorist that focused on social development and how it impacts learning. Vygotsky believed that all young children have a sense of curiosity and are ‘actively involved in their own learning’. Whilst in social settings such as a park, children want to discover new things such as objects, and they may do this whilst around other children.  Vygotsky claimed that important learning occurs through social interactions with a ‘skilful tutor’ who is referred to as the MKO’ - More Knowledgeable Other. This is someone with a higher understanding and ability of social development and intelligence. This is often a parent or a teacher. This tutor could provide model behaviours of verbal instructions and Vygotsky refers to this example as ‘cooperative or collaborative dialogue. A child may then use this information to help their own performance when interacting with others. For example, if a child throws an objects at another child, the MKO would highlight that this social behaviour is wrong, and the child then follows. Showing progress in their social development. His theory also include The Zone of Proximal Development which refers to the difference in what a child can do independently in social situations or what they can do with guidance. He concluded that through sociocultural environments and social interactions areas such as memory, sensation, perception and attention are developed. </a:t>
            </a:r>
          </a:p>
        </p:txBody>
      </p:sp>
    </p:spTree>
    <p:extLst>
      <p:ext uri="{BB962C8B-B14F-4D97-AF65-F5344CB8AC3E}">
        <p14:creationId xmlns:p14="http://schemas.microsoft.com/office/powerpoint/2010/main" val="245842212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2000">
              <a:schemeClr val="bg1">
                <a:tint val="93000"/>
                <a:satMod val="150000"/>
                <a:shade val="98000"/>
                <a:lumMod val="102000"/>
              </a:schemeClr>
            </a:gs>
            <a:gs pos="96000">
              <a:schemeClr val="tx1"/>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2050" name="Picture 2" descr="Related image">
            <a:extLst>
              <a:ext uri="{FF2B5EF4-FFF2-40B4-BE49-F238E27FC236}">
                <a16:creationId xmlns:a16="http://schemas.microsoft.com/office/drawing/2014/main" id="{56194F38-A839-4C57-B179-BAE8575686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269" y="-662"/>
            <a:ext cx="4068418" cy="40684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FFDDC4F-EF1B-4918-9095-B32B862F6A0A}"/>
              </a:ext>
            </a:extLst>
          </p:cNvPr>
          <p:cNvSpPr txBox="1"/>
          <p:nvPr/>
        </p:nvSpPr>
        <p:spPr>
          <a:xfrm>
            <a:off x="759567" y="1831163"/>
            <a:ext cx="2381198" cy="400110"/>
          </a:xfrm>
          <a:prstGeom prst="rect">
            <a:avLst/>
          </a:prstGeom>
          <a:noFill/>
        </p:spPr>
        <p:txBody>
          <a:bodyPr wrap="square" rtlCol="0">
            <a:spAutoFit/>
          </a:bodyPr>
          <a:lstStyle/>
          <a:p>
            <a:r>
              <a:rPr lang="en-GB" sz="2000" dirty="0">
                <a:latin typeface="Forte" panose="03060902040502070203" pitchFamily="66" charset="0"/>
              </a:rPr>
              <a:t>Social Development </a:t>
            </a:r>
          </a:p>
        </p:txBody>
      </p:sp>
      <p:sp>
        <p:nvSpPr>
          <p:cNvPr id="6" name="TextBox 5">
            <a:extLst>
              <a:ext uri="{FF2B5EF4-FFF2-40B4-BE49-F238E27FC236}">
                <a16:creationId xmlns:a16="http://schemas.microsoft.com/office/drawing/2014/main" id="{F238CBF1-81BF-4BD8-8FB0-90AF957016F0}"/>
              </a:ext>
            </a:extLst>
          </p:cNvPr>
          <p:cNvSpPr txBox="1"/>
          <p:nvPr/>
        </p:nvSpPr>
        <p:spPr>
          <a:xfrm>
            <a:off x="166645" y="4063098"/>
            <a:ext cx="3632802" cy="2523768"/>
          </a:xfrm>
          <a:prstGeom prst="rect">
            <a:avLst/>
          </a:prstGeom>
          <a:noFill/>
          <a:ln w="38100">
            <a:solidFill>
              <a:schemeClr val="bg1">
                <a:lumMod val="95000"/>
                <a:lumOff val="5000"/>
              </a:schemeClr>
            </a:solidFill>
          </a:ln>
        </p:spPr>
        <p:txBody>
          <a:bodyPr wrap="square" rtlCol="0">
            <a:spAutoFit/>
          </a:bodyPr>
          <a:lstStyle/>
          <a:p>
            <a:r>
              <a:rPr lang="en-GB" u="sng" dirty="0">
                <a:solidFill>
                  <a:schemeClr val="bg1"/>
                </a:solidFill>
              </a:rPr>
              <a:t>Examples</a:t>
            </a:r>
          </a:p>
          <a:p>
            <a:endParaRPr lang="en-GB" sz="1400" dirty="0">
              <a:solidFill>
                <a:schemeClr val="bg1"/>
              </a:solidFill>
            </a:endParaRPr>
          </a:p>
          <a:p>
            <a:r>
              <a:rPr lang="en-GB" sz="1400" dirty="0">
                <a:solidFill>
                  <a:schemeClr val="bg1"/>
                </a:solidFill>
              </a:rPr>
              <a:t>Shaffer uses an example in 1996 of a child who is given a jigsaw for the first time. Alone, she gives a poor attempt of the puzzle. Whereas with her father demonstrating skills such as finding the corners first and giving the child certain pieces to put together herself, she completes the puzzle. With social interaction, the child develops her social skills/ knowledge better. </a:t>
            </a:r>
          </a:p>
        </p:txBody>
      </p:sp>
      <p:pic>
        <p:nvPicPr>
          <p:cNvPr id="3074" name="Picture 2" descr="Related image">
            <a:extLst>
              <a:ext uri="{FF2B5EF4-FFF2-40B4-BE49-F238E27FC236}">
                <a16:creationId xmlns:a16="http://schemas.microsoft.com/office/drawing/2014/main" id="{E2B34FB0-E291-4BFE-ADE5-673BDA89A672}"/>
              </a:ext>
            </a:extLst>
          </p:cNvPr>
          <p:cNvPicPr>
            <a:picLocks noChangeAspect="1" noChangeArrowheads="1"/>
          </p:cNvPicPr>
          <p:nvPr/>
        </p:nvPicPr>
        <p:blipFill>
          <a:blip r:embed="rId3">
            <a:clrChange>
              <a:clrFrom>
                <a:srgbClr val="000000">
                  <a:alpha val="0"/>
                </a:srgbClr>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8898622" y="5291774"/>
            <a:ext cx="3132451" cy="156622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0BC6E9DA-4177-47F8-8041-51A373FBBC26}"/>
              </a:ext>
            </a:extLst>
          </p:cNvPr>
          <p:cNvSpPr txBox="1"/>
          <p:nvPr/>
        </p:nvSpPr>
        <p:spPr>
          <a:xfrm>
            <a:off x="4085361" y="92765"/>
            <a:ext cx="4527347" cy="6665843"/>
          </a:xfrm>
          <a:prstGeom prst="rect">
            <a:avLst/>
          </a:prstGeom>
          <a:noFill/>
          <a:ln w="38100">
            <a:solidFill>
              <a:schemeClr val="bg1">
                <a:lumMod val="95000"/>
                <a:lumOff val="5000"/>
              </a:schemeClr>
            </a:solidFill>
          </a:ln>
        </p:spPr>
        <p:txBody>
          <a:bodyPr wrap="square" rtlCol="0">
            <a:spAutoFit/>
          </a:bodyPr>
          <a:lstStyle/>
          <a:p>
            <a:endParaRPr lang="en-GB" dirty="0"/>
          </a:p>
        </p:txBody>
      </p:sp>
      <p:sp>
        <p:nvSpPr>
          <p:cNvPr id="19" name="TextBox 18">
            <a:extLst>
              <a:ext uri="{FF2B5EF4-FFF2-40B4-BE49-F238E27FC236}">
                <a16:creationId xmlns:a16="http://schemas.microsoft.com/office/drawing/2014/main" id="{0DF28E6B-009A-4374-961C-9511C96153A2}"/>
              </a:ext>
            </a:extLst>
          </p:cNvPr>
          <p:cNvSpPr txBox="1"/>
          <p:nvPr/>
        </p:nvSpPr>
        <p:spPr>
          <a:xfrm>
            <a:off x="4119069" y="91146"/>
            <a:ext cx="4372954" cy="7386638"/>
          </a:xfrm>
          <a:prstGeom prst="rect">
            <a:avLst/>
          </a:prstGeom>
          <a:noFill/>
          <a:ln w="38100">
            <a:noFill/>
          </a:ln>
        </p:spPr>
        <p:txBody>
          <a:bodyPr wrap="square" rtlCol="0">
            <a:spAutoFit/>
          </a:bodyPr>
          <a:lstStyle/>
          <a:p>
            <a:r>
              <a:rPr lang="en-GB" u="sng" dirty="0">
                <a:solidFill>
                  <a:schemeClr val="bg1"/>
                </a:solidFill>
              </a:rPr>
              <a:t>Theories</a:t>
            </a:r>
          </a:p>
          <a:p>
            <a:r>
              <a:rPr lang="en-GB" sz="1400" dirty="0">
                <a:solidFill>
                  <a:schemeClr val="bg1"/>
                </a:solidFill>
              </a:rPr>
              <a:t>Albert Bandura agrees with the behaviourist theories of classical conditioning and operant conditioning in social learning theory but adds two ideas. These being the idea that behaviour is learned from an environment and process of observational learning and ‘mediating processes occur between stimuli and responses’. Bandura suggested that those that are observed such as parents, teachers or peers are called models. These models he claimed provide examples of behaviour that can be performed and imitated. Bandura believed that to develop their social skills, children will pay attention to some of these behaviours performed by models and it shapes their own behaviour in social settings such as school. He highlighted that these behaviours in social settings may not always be positive, and when negative developments occur, a model such as a teacher will point out that it is not the norm to act the way they may have in a social setting such as the park. This is how a child develops the ability to interact with others which is pointed out as a key factor in the social development definition. Bandura proposed four mediation processes- attention, retention, reproduction and motivation. The first is where a child notices or is exposed to a behaviour which could affect how they act in social settings. The second is how well remembered the behaviour is. The third being how a behaviour noticed in a social setting is reproduced again by the child that has observed it. Lastly, motivation is ‘the will to perform a behaviour’. The observer will consider the awards and consequences of this. </a:t>
            </a:r>
          </a:p>
          <a:p>
            <a:endParaRPr lang="en-GB" u="sng" dirty="0">
              <a:solidFill>
                <a:schemeClr val="bg1"/>
              </a:solidFill>
            </a:endParaRPr>
          </a:p>
        </p:txBody>
      </p:sp>
      <p:sp>
        <p:nvSpPr>
          <p:cNvPr id="17" name="TextBox 16">
            <a:extLst>
              <a:ext uri="{FF2B5EF4-FFF2-40B4-BE49-F238E27FC236}">
                <a16:creationId xmlns:a16="http://schemas.microsoft.com/office/drawing/2014/main" id="{26B08C11-C7AF-40EC-AFC4-28FB995F85D8}"/>
              </a:ext>
            </a:extLst>
          </p:cNvPr>
          <p:cNvSpPr txBox="1"/>
          <p:nvPr/>
        </p:nvSpPr>
        <p:spPr>
          <a:xfrm>
            <a:off x="8748920" y="91146"/>
            <a:ext cx="3276435" cy="5262979"/>
          </a:xfrm>
          <a:prstGeom prst="rect">
            <a:avLst/>
          </a:prstGeom>
          <a:noFill/>
          <a:ln w="38100">
            <a:solidFill>
              <a:schemeClr val="bg1">
                <a:lumMod val="85000"/>
                <a:lumOff val="15000"/>
              </a:schemeClr>
            </a:solidFill>
          </a:ln>
        </p:spPr>
        <p:txBody>
          <a:bodyPr wrap="square" rtlCol="0">
            <a:spAutoFit/>
          </a:bodyPr>
          <a:lstStyle/>
          <a:p>
            <a:r>
              <a:rPr lang="en-GB" sz="1600" u="sng" dirty="0">
                <a:solidFill>
                  <a:schemeClr val="bg1"/>
                </a:solidFill>
              </a:rPr>
              <a:t>Environment</a:t>
            </a:r>
          </a:p>
          <a:p>
            <a:endParaRPr lang="en-GB" sz="1600" dirty="0">
              <a:solidFill>
                <a:schemeClr val="bg1"/>
              </a:solidFill>
            </a:endParaRPr>
          </a:p>
          <a:p>
            <a:r>
              <a:rPr lang="en-GB" sz="1600" dirty="0">
                <a:solidFill>
                  <a:schemeClr val="bg1"/>
                </a:solidFill>
              </a:rPr>
              <a:t>Impacts of environments on social development include a child’s home life, where they live, financial difficulties and family life. Many children that live in a home with multiple siblings have less individual focus from parents. An area that is known for being dangerous of unsafe may lead a child to not socialise outside of their house. A family with less financial stability can often not take their children to social settings such as play areas. A family that may be involved with drugs and alcohol also have less focus on socially developing their child due to lack of attention and abuse. Abuse has a detrimental affect on a child’s social abilities. </a:t>
            </a:r>
          </a:p>
        </p:txBody>
      </p:sp>
    </p:spTree>
    <p:extLst>
      <p:ext uri="{BB962C8B-B14F-4D97-AF65-F5344CB8AC3E}">
        <p14:creationId xmlns:p14="http://schemas.microsoft.com/office/powerpoint/2010/main" val="29203909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2000">
              <a:schemeClr val="bg1">
                <a:tint val="93000"/>
                <a:satMod val="150000"/>
                <a:shade val="98000"/>
                <a:lumMod val="102000"/>
              </a:schemeClr>
            </a:gs>
            <a:gs pos="96000">
              <a:schemeClr val="tx1"/>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2050" name="Picture 2" descr="Related image">
            <a:extLst>
              <a:ext uri="{FF2B5EF4-FFF2-40B4-BE49-F238E27FC236}">
                <a16:creationId xmlns:a16="http://schemas.microsoft.com/office/drawing/2014/main" id="{56194F38-A839-4C57-B179-BAE8575686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068418" cy="40684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FFDDC4F-EF1B-4918-9095-B32B862F6A0A}"/>
              </a:ext>
            </a:extLst>
          </p:cNvPr>
          <p:cNvSpPr txBox="1"/>
          <p:nvPr/>
        </p:nvSpPr>
        <p:spPr>
          <a:xfrm>
            <a:off x="1256918" y="1563757"/>
            <a:ext cx="1983633" cy="707886"/>
          </a:xfrm>
          <a:prstGeom prst="rect">
            <a:avLst/>
          </a:prstGeom>
          <a:noFill/>
        </p:spPr>
        <p:txBody>
          <a:bodyPr wrap="square" rtlCol="0">
            <a:spAutoFit/>
          </a:bodyPr>
          <a:lstStyle/>
          <a:p>
            <a:r>
              <a:rPr lang="en-GB" sz="2000" dirty="0">
                <a:latin typeface="Forte" panose="03060902040502070203" pitchFamily="66" charset="0"/>
              </a:rPr>
              <a:t>Emotional Development </a:t>
            </a:r>
          </a:p>
        </p:txBody>
      </p:sp>
      <p:sp>
        <p:nvSpPr>
          <p:cNvPr id="6" name="TextBox 5">
            <a:extLst>
              <a:ext uri="{FF2B5EF4-FFF2-40B4-BE49-F238E27FC236}">
                <a16:creationId xmlns:a16="http://schemas.microsoft.com/office/drawing/2014/main" id="{F238CBF1-81BF-4BD8-8FB0-90AF957016F0}"/>
              </a:ext>
            </a:extLst>
          </p:cNvPr>
          <p:cNvSpPr txBox="1"/>
          <p:nvPr/>
        </p:nvSpPr>
        <p:spPr>
          <a:xfrm>
            <a:off x="380745" y="4068418"/>
            <a:ext cx="3094892" cy="2504661"/>
          </a:xfrm>
          <a:prstGeom prst="rect">
            <a:avLst/>
          </a:prstGeom>
          <a:noFill/>
          <a:ln w="38100">
            <a:solidFill>
              <a:schemeClr val="bg1">
                <a:lumMod val="95000"/>
                <a:lumOff val="5000"/>
              </a:schemeClr>
            </a:solidFill>
          </a:ln>
        </p:spPr>
        <p:txBody>
          <a:bodyPr wrap="square" rtlCol="0">
            <a:spAutoFit/>
          </a:bodyPr>
          <a:lstStyle/>
          <a:p>
            <a:endParaRPr lang="en-GB" dirty="0"/>
          </a:p>
        </p:txBody>
      </p:sp>
      <p:sp>
        <p:nvSpPr>
          <p:cNvPr id="14" name="TextBox 13">
            <a:extLst>
              <a:ext uri="{FF2B5EF4-FFF2-40B4-BE49-F238E27FC236}">
                <a16:creationId xmlns:a16="http://schemas.microsoft.com/office/drawing/2014/main" id="{1D92B5A3-CC47-4F61-8B03-33058F45FEFC}"/>
              </a:ext>
            </a:extLst>
          </p:cNvPr>
          <p:cNvSpPr txBox="1"/>
          <p:nvPr/>
        </p:nvSpPr>
        <p:spPr>
          <a:xfrm>
            <a:off x="4107677" y="332815"/>
            <a:ext cx="3362738" cy="6234944"/>
          </a:xfrm>
          <a:prstGeom prst="rect">
            <a:avLst/>
          </a:prstGeom>
          <a:noFill/>
          <a:ln w="38100">
            <a:solidFill>
              <a:schemeClr val="bg1">
                <a:lumMod val="95000"/>
                <a:lumOff val="5000"/>
              </a:schemeClr>
            </a:solidFill>
          </a:ln>
        </p:spPr>
        <p:txBody>
          <a:bodyPr wrap="square" rtlCol="0">
            <a:spAutoFit/>
          </a:bodyPr>
          <a:lstStyle/>
          <a:p>
            <a:endParaRPr lang="en-GB" dirty="0"/>
          </a:p>
        </p:txBody>
      </p:sp>
      <p:sp>
        <p:nvSpPr>
          <p:cNvPr id="15" name="TextBox 14">
            <a:extLst>
              <a:ext uri="{FF2B5EF4-FFF2-40B4-BE49-F238E27FC236}">
                <a16:creationId xmlns:a16="http://schemas.microsoft.com/office/drawing/2014/main" id="{D6D0FBEF-6C67-4A27-A5A4-B0F5DE34A4E1}"/>
              </a:ext>
            </a:extLst>
          </p:cNvPr>
          <p:cNvSpPr txBox="1"/>
          <p:nvPr/>
        </p:nvSpPr>
        <p:spPr>
          <a:xfrm>
            <a:off x="8337541" y="332815"/>
            <a:ext cx="3676268" cy="4203064"/>
          </a:xfrm>
          <a:prstGeom prst="rect">
            <a:avLst/>
          </a:prstGeom>
          <a:noFill/>
          <a:ln w="38100">
            <a:solidFill>
              <a:schemeClr val="bg1">
                <a:lumMod val="95000"/>
                <a:lumOff val="5000"/>
              </a:schemeClr>
            </a:solidFill>
          </a:ln>
        </p:spPr>
        <p:txBody>
          <a:bodyPr wrap="square" rtlCol="0">
            <a:spAutoFit/>
          </a:bodyPr>
          <a:lstStyle/>
          <a:p>
            <a:endParaRPr lang="en-GB" dirty="0"/>
          </a:p>
        </p:txBody>
      </p:sp>
      <p:pic>
        <p:nvPicPr>
          <p:cNvPr id="4098" name="Picture 2" descr="Image result for emotional development">
            <a:extLst>
              <a:ext uri="{FF2B5EF4-FFF2-40B4-BE49-F238E27FC236}">
                <a16:creationId xmlns:a16="http://schemas.microsoft.com/office/drawing/2014/main" id="{EC590586-0122-4771-A44D-AD9DA2B90CA2}"/>
              </a:ext>
            </a:extLst>
          </p:cNvPr>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9078" b="35277"/>
          <a:stretch/>
        </p:blipFill>
        <p:spPr bwMode="auto">
          <a:xfrm>
            <a:off x="7470414" y="5390086"/>
            <a:ext cx="4721585" cy="1177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0883384"/>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2000">
              <a:schemeClr val="bg1">
                <a:tint val="93000"/>
                <a:satMod val="150000"/>
                <a:shade val="98000"/>
                <a:lumMod val="102000"/>
              </a:schemeClr>
            </a:gs>
            <a:gs pos="96000">
              <a:schemeClr val="tx1"/>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2050" name="Picture 2" descr="Related image">
            <a:extLst>
              <a:ext uri="{FF2B5EF4-FFF2-40B4-BE49-F238E27FC236}">
                <a16:creationId xmlns:a16="http://schemas.microsoft.com/office/drawing/2014/main" id="{56194F38-A839-4C57-B179-BAE8575686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068418" cy="40684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FFDDC4F-EF1B-4918-9095-B32B862F6A0A}"/>
              </a:ext>
            </a:extLst>
          </p:cNvPr>
          <p:cNvSpPr txBox="1"/>
          <p:nvPr/>
        </p:nvSpPr>
        <p:spPr>
          <a:xfrm>
            <a:off x="1256918" y="1563757"/>
            <a:ext cx="1983633" cy="707886"/>
          </a:xfrm>
          <a:prstGeom prst="rect">
            <a:avLst/>
          </a:prstGeom>
          <a:noFill/>
        </p:spPr>
        <p:txBody>
          <a:bodyPr wrap="square" rtlCol="0">
            <a:spAutoFit/>
          </a:bodyPr>
          <a:lstStyle/>
          <a:p>
            <a:r>
              <a:rPr lang="en-GB" sz="2000" dirty="0">
                <a:latin typeface="Forte" panose="03060902040502070203" pitchFamily="66" charset="0"/>
              </a:rPr>
              <a:t>Emotional Development </a:t>
            </a:r>
          </a:p>
        </p:txBody>
      </p:sp>
      <p:sp>
        <p:nvSpPr>
          <p:cNvPr id="6" name="TextBox 5">
            <a:extLst>
              <a:ext uri="{FF2B5EF4-FFF2-40B4-BE49-F238E27FC236}">
                <a16:creationId xmlns:a16="http://schemas.microsoft.com/office/drawing/2014/main" id="{F238CBF1-81BF-4BD8-8FB0-90AF957016F0}"/>
              </a:ext>
            </a:extLst>
          </p:cNvPr>
          <p:cNvSpPr txBox="1"/>
          <p:nvPr/>
        </p:nvSpPr>
        <p:spPr>
          <a:xfrm>
            <a:off x="178191" y="4063098"/>
            <a:ext cx="3094892" cy="2504661"/>
          </a:xfrm>
          <a:prstGeom prst="rect">
            <a:avLst/>
          </a:prstGeom>
          <a:noFill/>
          <a:ln w="38100">
            <a:solidFill>
              <a:schemeClr val="bg1">
                <a:lumMod val="95000"/>
                <a:lumOff val="5000"/>
              </a:schemeClr>
            </a:solidFill>
          </a:ln>
        </p:spPr>
        <p:txBody>
          <a:bodyPr wrap="square" rtlCol="0">
            <a:spAutoFit/>
          </a:bodyPr>
          <a:lstStyle/>
          <a:p>
            <a:endParaRPr lang="en-GB" dirty="0"/>
          </a:p>
        </p:txBody>
      </p:sp>
      <p:sp>
        <p:nvSpPr>
          <p:cNvPr id="14" name="TextBox 13">
            <a:extLst>
              <a:ext uri="{FF2B5EF4-FFF2-40B4-BE49-F238E27FC236}">
                <a16:creationId xmlns:a16="http://schemas.microsoft.com/office/drawing/2014/main" id="{1D92B5A3-CC47-4F61-8B03-33058F45FEFC}"/>
              </a:ext>
            </a:extLst>
          </p:cNvPr>
          <p:cNvSpPr txBox="1"/>
          <p:nvPr/>
        </p:nvSpPr>
        <p:spPr>
          <a:xfrm>
            <a:off x="4107677" y="332815"/>
            <a:ext cx="3362738" cy="6234944"/>
          </a:xfrm>
          <a:prstGeom prst="rect">
            <a:avLst/>
          </a:prstGeom>
          <a:noFill/>
          <a:ln w="38100">
            <a:solidFill>
              <a:schemeClr val="bg1">
                <a:lumMod val="95000"/>
                <a:lumOff val="5000"/>
              </a:schemeClr>
            </a:solidFill>
          </a:ln>
        </p:spPr>
        <p:txBody>
          <a:bodyPr wrap="square" rtlCol="0">
            <a:spAutoFit/>
          </a:bodyPr>
          <a:lstStyle/>
          <a:p>
            <a:endParaRPr lang="en-GB" dirty="0"/>
          </a:p>
        </p:txBody>
      </p:sp>
      <p:sp>
        <p:nvSpPr>
          <p:cNvPr id="15" name="TextBox 14">
            <a:extLst>
              <a:ext uri="{FF2B5EF4-FFF2-40B4-BE49-F238E27FC236}">
                <a16:creationId xmlns:a16="http://schemas.microsoft.com/office/drawing/2014/main" id="{D6D0FBEF-6C67-4A27-A5A4-B0F5DE34A4E1}"/>
              </a:ext>
            </a:extLst>
          </p:cNvPr>
          <p:cNvSpPr txBox="1"/>
          <p:nvPr/>
        </p:nvSpPr>
        <p:spPr>
          <a:xfrm>
            <a:off x="8337541" y="332815"/>
            <a:ext cx="3676268" cy="4203064"/>
          </a:xfrm>
          <a:prstGeom prst="rect">
            <a:avLst/>
          </a:prstGeom>
          <a:noFill/>
          <a:ln w="38100">
            <a:solidFill>
              <a:schemeClr val="bg1">
                <a:lumMod val="95000"/>
                <a:lumOff val="5000"/>
              </a:schemeClr>
            </a:solidFill>
          </a:ln>
        </p:spPr>
        <p:txBody>
          <a:bodyPr wrap="square" rtlCol="0">
            <a:spAutoFit/>
          </a:bodyPr>
          <a:lstStyle/>
          <a:p>
            <a:endParaRPr lang="en-GB" dirty="0"/>
          </a:p>
        </p:txBody>
      </p:sp>
      <p:pic>
        <p:nvPicPr>
          <p:cNvPr id="5124" name="Picture 4" descr="Image result for different emotions child">
            <a:extLst>
              <a:ext uri="{FF2B5EF4-FFF2-40B4-BE49-F238E27FC236}">
                <a16:creationId xmlns:a16="http://schemas.microsoft.com/office/drawing/2014/main" id="{97C84D8F-6485-46C0-B17D-7648B2A17A32}"/>
              </a:ext>
            </a:extLst>
          </p:cNvPr>
          <p:cNvPicPr>
            <a:picLocks noChangeAspect="1" noChangeArrowheads="1"/>
          </p:cNvPicPr>
          <p:nvPr/>
        </p:nvPicPr>
        <p:blipFill rotWithShape="1">
          <a:blip r:embed="rId3">
            <a:clrChange>
              <a:clrFrom>
                <a:srgbClr val="FDFDFD"/>
              </a:clrFrom>
              <a:clrTo>
                <a:srgbClr val="FDFDFD">
                  <a:alpha val="0"/>
                </a:srgbClr>
              </a:clrTo>
            </a:clrChange>
            <a:extLst>
              <a:ext uri="{28A0092B-C50C-407E-A947-70E740481C1C}">
                <a14:useLocalDpi xmlns:a14="http://schemas.microsoft.com/office/drawing/2010/main" val="0"/>
              </a:ext>
            </a:extLst>
          </a:blip>
          <a:srcRect l="11527" t="19296" r="11208" b="17808"/>
          <a:stretch/>
        </p:blipFill>
        <p:spPr bwMode="auto">
          <a:xfrm>
            <a:off x="7509674" y="4994031"/>
            <a:ext cx="4793064" cy="1863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570812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2000">
              <a:schemeClr val="bg1">
                <a:tint val="93000"/>
                <a:satMod val="150000"/>
                <a:shade val="98000"/>
                <a:lumMod val="102000"/>
              </a:schemeClr>
            </a:gs>
            <a:gs pos="96000">
              <a:schemeClr val="tx1"/>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1E9F67-C2EB-40B8-96CC-060937865F91}"/>
              </a:ext>
            </a:extLst>
          </p:cNvPr>
          <p:cNvSpPr txBox="1"/>
          <p:nvPr/>
        </p:nvSpPr>
        <p:spPr>
          <a:xfrm>
            <a:off x="234846" y="190647"/>
            <a:ext cx="11722308" cy="6555641"/>
          </a:xfrm>
          <a:prstGeom prst="rect">
            <a:avLst/>
          </a:prstGeom>
          <a:noFill/>
        </p:spPr>
        <p:txBody>
          <a:bodyPr wrap="square" rtlCol="0">
            <a:spAutoFit/>
          </a:bodyPr>
          <a:lstStyle/>
          <a:p>
            <a:r>
              <a:rPr lang="en-GB" u="sng" dirty="0"/>
              <a:t>References</a:t>
            </a:r>
          </a:p>
          <a:p>
            <a:endParaRPr lang="en-GB" dirty="0">
              <a:solidFill>
                <a:schemeClr val="bg1">
                  <a:lumMod val="95000"/>
                  <a:lumOff val="5000"/>
                </a:schemeClr>
              </a:solidFill>
            </a:endParaRPr>
          </a:p>
          <a:p>
            <a:pPr fontAlgn="base"/>
            <a:r>
              <a:rPr lang="en-GB" dirty="0">
                <a:solidFill>
                  <a:schemeClr val="bg1">
                    <a:lumMod val="95000"/>
                    <a:lumOff val="5000"/>
                  </a:schemeClr>
                </a:solidFill>
              </a:rPr>
              <a:t>Freund, L. S. (1990). “Maternal Regulation of Children's Problem-solving </a:t>
            </a:r>
            <a:r>
              <a:rPr lang="en-GB" dirty="0" err="1">
                <a:solidFill>
                  <a:schemeClr val="bg1">
                    <a:lumMod val="95000"/>
                    <a:lumOff val="5000"/>
                  </a:schemeClr>
                </a:solidFill>
              </a:rPr>
              <a:t>Behavior</a:t>
            </a:r>
            <a:r>
              <a:rPr lang="en-GB" dirty="0">
                <a:solidFill>
                  <a:schemeClr val="bg1">
                    <a:lumMod val="95000"/>
                    <a:lumOff val="5000"/>
                  </a:schemeClr>
                </a:solidFill>
              </a:rPr>
              <a:t> and Its Impact on Children's Performance”. </a:t>
            </a:r>
            <a:r>
              <a:rPr lang="en-GB" i="1" dirty="0">
                <a:solidFill>
                  <a:schemeClr val="bg1">
                    <a:lumMod val="95000"/>
                    <a:lumOff val="5000"/>
                  </a:schemeClr>
                </a:solidFill>
              </a:rPr>
              <a:t>Child Development</a:t>
            </a:r>
            <a:r>
              <a:rPr lang="en-GB" dirty="0">
                <a:solidFill>
                  <a:schemeClr val="bg1">
                    <a:lumMod val="95000"/>
                    <a:lumOff val="5000"/>
                  </a:schemeClr>
                </a:solidFill>
              </a:rPr>
              <a:t>, 61, 113-126. Indiana. Butler University Publications.</a:t>
            </a:r>
          </a:p>
          <a:p>
            <a:pPr fontAlgn="base"/>
            <a:endParaRPr lang="en-GB" dirty="0">
              <a:solidFill>
                <a:schemeClr val="bg1">
                  <a:lumMod val="95000"/>
                  <a:lumOff val="5000"/>
                </a:schemeClr>
              </a:solidFill>
            </a:endParaRPr>
          </a:p>
          <a:p>
            <a:r>
              <a:rPr lang="en-GB" dirty="0">
                <a:solidFill>
                  <a:schemeClr val="bg1">
                    <a:lumMod val="95000"/>
                    <a:lumOff val="5000"/>
                  </a:schemeClr>
                </a:solidFill>
              </a:rPr>
              <a:t>Hurst, M. (2018) “Albert Bandura: Social-Cognitive Theory and Vicarious Learning”. California MV. Study.com publications.</a:t>
            </a:r>
          </a:p>
          <a:p>
            <a:endParaRPr lang="en-GB" dirty="0">
              <a:solidFill>
                <a:schemeClr val="bg1">
                  <a:lumMod val="95000"/>
                  <a:lumOff val="5000"/>
                </a:schemeClr>
              </a:solidFill>
            </a:endParaRPr>
          </a:p>
          <a:p>
            <a:r>
              <a:rPr lang="en-GB" dirty="0">
                <a:solidFill>
                  <a:schemeClr val="bg1">
                    <a:lumMod val="95000"/>
                    <a:lumOff val="5000"/>
                  </a:schemeClr>
                </a:solidFill>
              </a:rPr>
              <a:t>Accessed 3/05/2019 at: </a:t>
            </a:r>
            <a:r>
              <a:rPr lang="en-GB" dirty="0">
                <a:hlinkClick r:id="rId2"/>
              </a:rPr>
              <a:t>https://study.com/academy/lesson/albert-bandura-social-cognitive-theory-and-vicarious-learning.html</a:t>
            </a:r>
            <a:endParaRPr lang="en-GB" dirty="0">
              <a:solidFill>
                <a:schemeClr val="bg1">
                  <a:lumMod val="95000"/>
                  <a:lumOff val="5000"/>
                </a:schemeClr>
              </a:solidFill>
            </a:endParaRPr>
          </a:p>
          <a:p>
            <a:endParaRPr lang="en-GB" dirty="0">
              <a:solidFill>
                <a:schemeClr val="bg1">
                  <a:lumMod val="95000"/>
                  <a:lumOff val="5000"/>
                </a:schemeClr>
              </a:solidFill>
            </a:endParaRPr>
          </a:p>
          <a:p>
            <a:r>
              <a:rPr lang="en-GB" dirty="0">
                <a:solidFill>
                  <a:schemeClr val="bg1">
                    <a:lumMod val="95000"/>
                    <a:lumOff val="5000"/>
                  </a:schemeClr>
                </a:solidFill>
              </a:rPr>
              <a:t>Schaffer, R, H. (1996) “Social Development”. Glasgow. John Wiley &amp; Sons Publications. </a:t>
            </a:r>
          </a:p>
          <a:p>
            <a:endParaRPr lang="en-GB" dirty="0">
              <a:solidFill>
                <a:schemeClr val="bg1">
                  <a:lumMod val="95000"/>
                  <a:lumOff val="5000"/>
                </a:schemeClr>
              </a:solidFill>
            </a:endParaRPr>
          </a:p>
          <a:p>
            <a:r>
              <a:rPr lang="en-GB" dirty="0">
                <a:solidFill>
                  <a:schemeClr val="bg1">
                    <a:lumMod val="95000"/>
                    <a:lumOff val="5000"/>
                  </a:schemeClr>
                </a:solidFill>
              </a:rPr>
              <a:t>Accessed 8/05/2019 at: </a:t>
            </a:r>
            <a:r>
              <a:rPr lang="en-GB" dirty="0">
                <a:hlinkClick r:id="rId3"/>
              </a:rPr>
              <a:t>https://archive.org/details/socialdevelopmen00scha</a:t>
            </a:r>
            <a:endParaRPr lang="en-GB" dirty="0"/>
          </a:p>
          <a:p>
            <a:endParaRPr lang="en-GB" dirty="0">
              <a:solidFill>
                <a:schemeClr val="bg1">
                  <a:lumMod val="95000"/>
                  <a:lumOff val="5000"/>
                </a:schemeClr>
              </a:solidFill>
            </a:endParaRPr>
          </a:p>
          <a:p>
            <a:r>
              <a:rPr lang="en-GB" dirty="0">
                <a:solidFill>
                  <a:schemeClr val="bg1">
                    <a:lumMod val="95000"/>
                    <a:lumOff val="5000"/>
                  </a:schemeClr>
                </a:solidFill>
              </a:rPr>
              <a:t>Williams, D. (2018) “Child Development Theories: Lev Vygotsky”. Liverpool. Wesco Publications. </a:t>
            </a:r>
          </a:p>
          <a:p>
            <a:endParaRPr lang="en-GB" dirty="0">
              <a:solidFill>
                <a:schemeClr val="bg1">
                  <a:lumMod val="95000"/>
                  <a:lumOff val="5000"/>
                </a:schemeClr>
              </a:solidFill>
            </a:endParaRPr>
          </a:p>
          <a:p>
            <a:r>
              <a:rPr lang="en-GB" dirty="0">
                <a:solidFill>
                  <a:schemeClr val="bg1">
                    <a:lumMod val="95000"/>
                    <a:lumOff val="5000"/>
                  </a:schemeClr>
                </a:solidFill>
              </a:rPr>
              <a:t>Accessed 3/05/2019 at: </a:t>
            </a:r>
            <a:r>
              <a:rPr lang="en-GB" dirty="0">
                <a:hlinkClick r:id="rId4"/>
              </a:rPr>
              <a:t>https://www.firstdiscoverers.co.uk/</a:t>
            </a:r>
            <a:endParaRPr lang="en-GB" dirty="0"/>
          </a:p>
          <a:p>
            <a:pPr fontAlgn="base"/>
            <a:br>
              <a:rPr lang="en-GB" dirty="0"/>
            </a:br>
            <a:r>
              <a:rPr lang="en-GB" dirty="0" err="1">
                <a:solidFill>
                  <a:schemeClr val="bg1">
                    <a:lumMod val="95000"/>
                    <a:lumOff val="5000"/>
                  </a:schemeClr>
                </a:solidFill>
              </a:rPr>
              <a:t>Zirten</a:t>
            </a:r>
            <a:r>
              <a:rPr lang="en-GB" dirty="0">
                <a:solidFill>
                  <a:schemeClr val="bg1">
                    <a:lumMod val="95000"/>
                    <a:lumOff val="5000"/>
                  </a:schemeClr>
                </a:solidFill>
              </a:rPr>
              <a:t>, E. Gilstrap, L (2019) “</a:t>
            </a:r>
            <a:r>
              <a:rPr lang="en-GB" dirty="0" err="1">
                <a:solidFill>
                  <a:schemeClr val="bg1">
                    <a:lumMod val="95000"/>
                    <a:lumOff val="5000"/>
                  </a:schemeClr>
                </a:solidFill>
              </a:rPr>
              <a:t>Urie</a:t>
            </a:r>
            <a:r>
              <a:rPr lang="en-GB" dirty="0">
                <a:solidFill>
                  <a:schemeClr val="bg1">
                    <a:lumMod val="95000"/>
                    <a:lumOff val="5000"/>
                  </a:schemeClr>
                </a:solidFill>
              </a:rPr>
              <a:t> </a:t>
            </a:r>
            <a:r>
              <a:rPr lang="en-GB" dirty="0" err="1">
                <a:solidFill>
                  <a:schemeClr val="bg1">
                    <a:lumMod val="95000"/>
                    <a:lumOff val="5000"/>
                  </a:schemeClr>
                </a:solidFill>
              </a:rPr>
              <a:t>Bronfrenner</a:t>
            </a:r>
            <a:r>
              <a:rPr lang="en-GB" dirty="0">
                <a:solidFill>
                  <a:schemeClr val="bg1">
                    <a:lumMod val="95000"/>
                    <a:lumOff val="5000"/>
                  </a:schemeClr>
                </a:solidFill>
              </a:rPr>
              <a:t>- Russian Born American Psychologist”. London. Britannica Publications.</a:t>
            </a:r>
          </a:p>
          <a:p>
            <a:pPr fontAlgn="base"/>
            <a:endParaRPr lang="en-GB" dirty="0">
              <a:solidFill>
                <a:schemeClr val="bg1">
                  <a:lumMod val="95000"/>
                  <a:lumOff val="5000"/>
                </a:schemeClr>
              </a:solidFill>
            </a:endParaRPr>
          </a:p>
          <a:p>
            <a:pPr fontAlgn="base"/>
            <a:r>
              <a:rPr lang="en-GB" dirty="0">
                <a:solidFill>
                  <a:schemeClr val="bg1">
                    <a:lumMod val="95000"/>
                    <a:lumOff val="5000"/>
                  </a:schemeClr>
                </a:solidFill>
              </a:rPr>
              <a:t>Accessed 1/05/2019 at:  </a:t>
            </a:r>
            <a:r>
              <a:rPr lang="en-GB" dirty="0">
                <a:hlinkClick r:id="rId5"/>
              </a:rPr>
              <a:t>https://www.britannica.com/biography/Urie-Bronfenbrenner</a:t>
            </a:r>
            <a:endParaRPr lang="en-GB" dirty="0"/>
          </a:p>
          <a:p>
            <a:endParaRPr lang="en-GB" sz="2400" dirty="0">
              <a:solidFill>
                <a:schemeClr val="bg1">
                  <a:lumMod val="95000"/>
                  <a:lumOff val="5000"/>
                </a:schemeClr>
              </a:solidFill>
            </a:endParaRPr>
          </a:p>
          <a:p>
            <a:endParaRPr lang="en-GB" u="sng" dirty="0"/>
          </a:p>
        </p:txBody>
      </p:sp>
    </p:spTree>
    <p:extLst>
      <p:ext uri="{BB962C8B-B14F-4D97-AF65-F5344CB8AC3E}">
        <p14:creationId xmlns:p14="http://schemas.microsoft.com/office/powerpoint/2010/main" val="3811159457"/>
      </p:ext>
    </p:extLst>
  </p:cSld>
  <p:clrMapOvr>
    <a:masterClrMapping/>
  </p:clrMapOvr>
  <p:transition spd="slow">
    <p:push dir="u"/>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176</TotalTime>
  <Words>944</Words>
  <Application>Microsoft Office PowerPoint</Application>
  <PresentationFormat>Widescreen</PresentationFormat>
  <Paragraphs>45</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Calibri Light</vt:lpstr>
      <vt:lpstr>Forte</vt:lpstr>
      <vt:lpstr>Juice ITC</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Morgan (1801301)</dc:creator>
  <cp:lastModifiedBy>Sophie Morgan (1801301)</cp:lastModifiedBy>
  <cp:revision>22</cp:revision>
  <dcterms:created xsi:type="dcterms:W3CDTF">2019-04-23T11:42:24Z</dcterms:created>
  <dcterms:modified xsi:type="dcterms:W3CDTF">2019-05-13T15:34:44Z</dcterms:modified>
</cp:coreProperties>
</file>