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40" r:id="rId2"/>
    <p:sldId id="341" r:id="rId3"/>
    <p:sldId id="342" r:id="rId4"/>
    <p:sldId id="344" r:id="rId5"/>
    <p:sldId id="345" r:id="rId6"/>
    <p:sldId id="346" r:id="rId7"/>
    <p:sldId id="347" r:id="rId8"/>
    <p:sldId id="348" r:id="rId9"/>
    <p:sldId id="349" r:id="rId10"/>
    <p:sldId id="350" r:id="rId11"/>
    <p:sldId id="351" r:id="rId12"/>
    <p:sldId id="352" r:id="rId13"/>
    <p:sldId id="353" r:id="rId14"/>
    <p:sldId id="354" r:id="rId15"/>
    <p:sldId id="35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13" dt="2022-08-21T17:28:56.5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194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809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682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669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31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205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533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248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0360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682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5707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F3A9C1-4A33-4428-995C-9ADFB30BDB04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943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01028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42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babies-learning-starts-first-day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IZ8PkLMMU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pdf/10.1111/cdev.1277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fehack.org/articles/lifestyle/7-reasons-why-beach-vacation-good-for-your-health.htm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witter.com/UNICEF/status/7661564662648913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847528" y="116633"/>
            <a:ext cx="4172273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latin typeface="Arial" panose="020B0604020202020204" pitchFamily="34" charset="0"/>
              </a:rPr>
              <a:t>ECGE4005PC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Cyfeirnodi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latin typeface="Arial" panose="020B0604020202020204" pitchFamily="34" charset="0"/>
              </a:rPr>
              <a:t>Gwefannau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latin typeface="Arial" panose="020B0604020202020204" pitchFamily="34" charset="0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latin typeface="Arial" panose="020B0604020202020204" pitchFamily="34" charset="0"/>
              </a:rPr>
              <a:t>Ffynonellau eraill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2" y="137415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ECGE4005P</a:t>
            </a: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Other sources</a:t>
            </a:r>
          </a:p>
        </p:txBody>
      </p:sp>
    </p:spTree>
    <p:extLst>
      <p:ext uri="{BB962C8B-B14F-4D97-AF65-F5344CB8AC3E}">
        <p14:creationId xmlns:p14="http://schemas.microsoft.com/office/powerpoint/2010/main" val="3720562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Cynnwys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	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Cyfeirnodi:</a:t>
            </a:r>
          </a:p>
          <a:p>
            <a:pPr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Gwefannau</a:t>
            </a:r>
          </a:p>
          <a:p>
            <a:pPr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Siwrnalau academaidd</a:t>
            </a:r>
          </a:p>
          <a:p>
            <a:pPr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Ffynonellau eraill</a:t>
            </a:r>
            <a:endParaRPr lang="cy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Referencing:</a:t>
            </a:r>
          </a:p>
          <a:p>
            <a:pPr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 articles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Other sources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74623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Adnoddau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Cyflwyniad PP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Gwefannau defnyddiol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Siwrnalau academaidd defnyddiol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Llawlyfr cyfeirnodi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PP Presentation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Useful websites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Useful journal articles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 handbook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1099232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79208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Gwefan</a:t>
            </a:r>
            <a:r>
              <a:rPr lang="en-US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          </a:t>
            </a:r>
            <a:r>
              <a:rPr lang="en-US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Website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052737"/>
            <a:ext cx="4244280" cy="507342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Cyfenw a flaenlythyren gyntaf yr awdur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 wefan mewn ffont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Amgaead y cyfrwng [mewn cromfachau sgwâr] (os yn berthnasol)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 gael o: Cyfeiriad URL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(Dyddiad darllenwyd y dudalen)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019800" y="1080201"/>
            <a:ext cx="4468688" cy="500141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Author’s surname and first initial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Website title in italics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Enclose medium [in square brackets] (if relevant)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Available at: URL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(Accessed: date)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398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latin typeface="Arial" panose="020B0604020202020204" pitchFamily="34" charset="0"/>
              </a:rPr>
              <a:t>Esiampl – </a:t>
            </a:r>
            <a:r>
              <a:rPr lang="en-US" sz="4800" dirty="0" err="1">
                <a:latin typeface="Arial" panose="020B0604020202020204" pitchFamily="34" charset="0"/>
              </a:rPr>
              <a:t>tudalen</a:t>
            </a:r>
            <a:r>
              <a:rPr lang="en-US" sz="4800" dirty="0">
                <a:latin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</a:rPr>
              <a:t>o’r</a:t>
            </a:r>
            <a:r>
              <a:rPr lang="en-US" sz="4800" dirty="0">
                <a:latin typeface="Arial" panose="020B0604020202020204" pitchFamily="34" charset="0"/>
              </a:rPr>
              <a:t> We</a:t>
            </a: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- webpage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Lindon, J. (2011) </a:t>
            </a:r>
            <a:r>
              <a:rPr lang="en-GB" i="1" dirty="0">
                <a:latin typeface="Arial" panose="020B0604020202020204" pitchFamily="34" charset="0"/>
              </a:rPr>
              <a:t>Babies – learning starts from the first day.</a:t>
            </a:r>
            <a:r>
              <a:rPr lang="en-GB" dirty="0">
                <a:latin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hlinkClick r:id="rId3"/>
              </a:rPr>
              <a:t>https://www.early-education.org.uk/babies-learning-starts-first-day</a:t>
            </a:r>
            <a:r>
              <a:rPr lang="en-GB" dirty="0">
                <a:latin typeface="Arial" panose="020B0604020202020204" pitchFamily="34" charset="0"/>
              </a:rPr>
              <a:t> (Accessed: 15</a:t>
            </a:r>
            <a:r>
              <a:rPr lang="en-GB" baseline="30000" dirty="0">
                <a:latin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</a:rPr>
              <a:t> August 2020). 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009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775520" y="365127"/>
            <a:ext cx="881241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latin typeface="Arial" panose="020B0604020202020204" pitchFamily="34" charset="0"/>
              </a:rPr>
              <a:t>Esiampl – clip </a:t>
            </a:r>
            <a:r>
              <a:rPr lang="en-US" sz="4800" dirty="0" err="1">
                <a:latin typeface="Arial" panose="020B0604020202020204" pitchFamily="34" charset="0"/>
              </a:rPr>
              <a:t>o’r</a:t>
            </a:r>
            <a:r>
              <a:rPr lang="en-US" sz="4800" dirty="0">
                <a:latin typeface="Arial" panose="020B0604020202020204" pitchFamily="34" charset="0"/>
              </a:rPr>
              <a:t> We</a:t>
            </a: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clip from the Internet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75520" y="2276872"/>
            <a:ext cx="8435280" cy="3240361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Weisner</a:t>
            </a:r>
            <a:r>
              <a:rPr lang="en-GB" dirty="0">
                <a:latin typeface="Arial" panose="020B0604020202020204" pitchFamily="34" charset="0"/>
              </a:rPr>
              <a:t>, T. (2016) </a:t>
            </a:r>
            <a:r>
              <a:rPr lang="en-GB" i="1" dirty="0">
                <a:latin typeface="Arial" panose="020B0604020202020204" pitchFamily="34" charset="0"/>
              </a:rPr>
              <a:t>What is the most important influence on child development </a:t>
            </a:r>
            <a:r>
              <a:rPr lang="en-GB" dirty="0">
                <a:latin typeface="Arial" panose="020B0604020202020204" pitchFamily="34" charset="0"/>
              </a:rPr>
              <a:t>[video]. Available at: </a:t>
            </a:r>
            <a:r>
              <a:rPr lang="en-GB" dirty="0">
                <a:latin typeface="Arial" panose="020B0604020202020204" pitchFamily="34" charset="0"/>
                <a:hlinkClick r:id="rId3"/>
              </a:rPr>
              <a:t>https://www.youtube.com/watch?v=gIZ8PkLMMUo</a:t>
            </a:r>
            <a:r>
              <a:rPr lang="en-GB" dirty="0">
                <a:latin typeface="Arial" panose="020B0604020202020204" pitchFamily="34" charset="0"/>
              </a:rPr>
              <a:t> (Accessed: 15</a:t>
            </a:r>
            <a:r>
              <a:rPr lang="en-GB" baseline="30000" dirty="0">
                <a:latin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</a:rPr>
              <a:t> August 2020). 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376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961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Erthygl o Siwrnal - Print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Article - Print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71338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Cyfenw a blaenlythyren gyntaf yr awdur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yr erthygl o fewn dyfynodau sengl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 siwrnal mewn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Cyfrol, argraffiad/rhan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Tudalennau’r erthygl gyfan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412777"/>
            <a:ext cx="4495800" cy="471338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</a:rPr>
              <a:t>•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Author’s surname and first initial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Article title enclosed in single quotation marks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Journal title in italics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Volume, issue/part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Page number range of whole article</a:t>
            </a: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147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324528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latin typeface="Arial" panose="020B0604020202020204" pitchFamily="34" charset="0"/>
              </a:rPr>
              <a:t>Esiampl – </a:t>
            </a:r>
            <a:r>
              <a:rPr lang="en-US" sz="4800" dirty="0" err="1">
                <a:latin typeface="Arial" panose="020B0604020202020204" pitchFamily="34" charset="0"/>
              </a:rPr>
              <a:t>erthygl</a:t>
            </a:r>
            <a:r>
              <a:rPr lang="en-US" sz="4800" dirty="0">
                <a:latin typeface="Arial" panose="020B0604020202020204" pitchFamily="34" charset="0"/>
              </a:rPr>
              <a:t> o </a:t>
            </a:r>
            <a:r>
              <a:rPr lang="en-US" sz="4800" dirty="0" err="1">
                <a:latin typeface="Arial" panose="020B0604020202020204" pitchFamily="34" charset="0"/>
              </a:rPr>
              <a:t>siwrnal</a:t>
            </a:r>
            <a:r>
              <a:rPr lang="en-US" sz="4800" dirty="0">
                <a:latin typeface="Arial" panose="020B0604020202020204" pitchFamily="34" charset="0"/>
              </a:rPr>
              <a:t> (print)</a:t>
            </a: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journal article (print)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1200" y="206084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Ribot, K., Hoff, E. and Burridge, A. (2018) ‘Language use contributes to expressive language growth: Evidence from bilingual children’, </a:t>
            </a:r>
            <a:r>
              <a:rPr lang="en-US" i="1" dirty="0">
                <a:latin typeface="Arial" panose="020B0604020202020204" pitchFamily="34" charset="0"/>
              </a:rPr>
              <a:t>Child development</a:t>
            </a:r>
            <a:r>
              <a:rPr lang="en-US" dirty="0">
                <a:latin typeface="Arial" panose="020B0604020202020204" pitchFamily="34" charset="0"/>
              </a:rPr>
              <a:t>, 89(3), pp.929-940.</a:t>
            </a:r>
          </a:p>
        </p:txBody>
      </p:sp>
    </p:spTree>
    <p:extLst>
      <p:ext uri="{BB962C8B-B14F-4D97-AF65-F5344CB8AC3E}">
        <p14:creationId xmlns:p14="http://schemas.microsoft.com/office/powerpoint/2010/main" val="2316968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521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Erthygl</a:t>
            </a:r>
            <a:r>
              <a:rPr lang="fr-FR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o </a:t>
            </a:r>
            <a:r>
              <a:rPr lang="fr-FR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Siwrnal</a:t>
            </a:r>
            <a:r>
              <a:rPr lang="fr-FR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- </a:t>
            </a:r>
            <a:r>
              <a:rPr lang="fr-FR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Electroneg</a:t>
            </a:r>
            <a:br>
              <a:rPr lang="fr-FR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fr-FR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 Article - </a:t>
            </a:r>
            <a:r>
              <a:rPr lang="fr-FR" altLang="en-US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Electronic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un fath â'r sleidiau blaenorol yn ogystal â:</a:t>
            </a:r>
          </a:p>
          <a:p>
            <a:pPr>
              <a:defRPr/>
            </a:pPr>
            <a:endParaRPr lang="cy-GB" altLang="en-US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Dyddiad darllenwyd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DOI (Adnabod Gwrthrych Digidol) neu URL os nad oes DOI ar gael.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4958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Same as previous slide plus: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Accessed date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DOI (Digital Object Identifier) or URL if no DOI is available.</a:t>
            </a: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485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365126"/>
            <a:ext cx="9324528" cy="191174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sz="4800" dirty="0" err="1">
                <a:latin typeface="Arial" panose="020B0604020202020204" pitchFamily="34" charset="0"/>
              </a:rPr>
              <a:t>Esiampl</a:t>
            </a:r>
            <a:r>
              <a:rPr lang="fr-FR" sz="4800" dirty="0">
                <a:latin typeface="Arial" panose="020B0604020202020204" pitchFamily="34" charset="0"/>
              </a:rPr>
              <a:t> – </a:t>
            </a:r>
            <a:r>
              <a:rPr lang="fr-FR" sz="4800" dirty="0" err="1">
                <a:latin typeface="Arial" panose="020B0604020202020204" pitchFamily="34" charset="0"/>
              </a:rPr>
              <a:t>erthygl</a:t>
            </a:r>
            <a:r>
              <a:rPr lang="fr-FR" sz="4800" dirty="0">
                <a:latin typeface="Arial" panose="020B0604020202020204" pitchFamily="34" charset="0"/>
              </a:rPr>
              <a:t> o </a:t>
            </a:r>
            <a:r>
              <a:rPr lang="fr-FR" sz="4800" dirty="0" err="1">
                <a:latin typeface="Arial" panose="020B0604020202020204" pitchFamily="34" charset="0"/>
              </a:rPr>
              <a:t>siwrnal</a:t>
            </a:r>
            <a:r>
              <a:rPr lang="fr-FR" sz="4800" dirty="0">
                <a:latin typeface="Arial" panose="020B0604020202020204" pitchFamily="34" charset="0"/>
              </a:rPr>
              <a:t> (</a:t>
            </a:r>
            <a:r>
              <a:rPr lang="fr-FR" sz="4800" dirty="0" err="1">
                <a:latin typeface="Arial" panose="020B0604020202020204" pitchFamily="34" charset="0"/>
              </a:rPr>
              <a:t>electroneg</a:t>
            </a:r>
            <a:r>
              <a:rPr lang="fr-FR" sz="4800" dirty="0">
                <a:latin typeface="Arial" panose="020B0604020202020204" pitchFamily="34" charset="0"/>
              </a:rPr>
              <a:t>)</a:t>
            </a:r>
            <a:br>
              <a:rPr lang="fr-FR" sz="4800" dirty="0">
                <a:latin typeface="Arial" panose="020B0604020202020204" pitchFamily="34" charset="0"/>
              </a:rPr>
            </a:br>
            <a:r>
              <a:rPr lang="fr-FR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Example</a:t>
            </a:r>
            <a:r>
              <a:rPr lang="fr-FR" sz="4800" dirty="0">
                <a:solidFill>
                  <a:srgbClr val="0000FF"/>
                </a:solidFill>
                <a:latin typeface="Arial" panose="020B0604020202020204" pitchFamily="34" charset="0"/>
              </a:rPr>
              <a:t> – journal article (</a:t>
            </a:r>
            <a:r>
              <a:rPr lang="fr-FR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electronic</a:t>
            </a:r>
            <a:r>
              <a:rPr lang="fr-FR" sz="48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829780" y="2780928"/>
            <a:ext cx="8712968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Ribot, K., Hoff, E. and Burridge, A. (2018) ‘Language use contributes to expressive language growth: Evidence from bilingual children’, Child development, 89(3), pp.929-940. Available at: </a:t>
            </a:r>
            <a:r>
              <a:rPr lang="en-US" dirty="0">
                <a:latin typeface="Arial" panose="020B0604020202020204" pitchFamily="34" charset="0"/>
                <a:hlinkClick r:id="rId3"/>
              </a:rPr>
              <a:t>https://onlinelibrary.wiley.com/doi/pdf/10.1111/cdev.12770</a:t>
            </a:r>
            <a:r>
              <a:rPr lang="en-US" dirty="0">
                <a:latin typeface="Arial" panose="020B0604020202020204" pitchFamily="34" charset="0"/>
              </a:rPr>
              <a:t> (Accessed: 15</a:t>
            </a:r>
            <a:r>
              <a:rPr lang="en-US" baseline="30000" dirty="0">
                <a:latin typeface="Arial" panose="020B0604020202020204" pitchFamily="34" charset="0"/>
              </a:rPr>
              <a:t>th</a:t>
            </a:r>
            <a:r>
              <a:rPr lang="en-US" dirty="0">
                <a:latin typeface="Arial" panose="020B0604020202020204" pitchFamily="34" charset="0"/>
              </a:rPr>
              <a:t> August 2020).</a:t>
            </a:r>
          </a:p>
        </p:txBody>
      </p:sp>
    </p:spTree>
    <p:extLst>
      <p:ext uri="{BB962C8B-B14F-4D97-AF65-F5344CB8AC3E}">
        <p14:creationId xmlns:p14="http://schemas.microsoft.com/office/powerpoint/2010/main" val="1377116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your work…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3536" y="1988840"/>
            <a:ext cx="424428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Noda Ribot, Hoff a Burridge (2018)...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</a:rPr>
              <a:t> Ribot, Hoff a Burridge (2018)....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54186" y="1988840"/>
            <a:ext cx="431628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, Hoff and Burridge (2018) state…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According to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, Hoff and Burridge (2018)….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955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206499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delweddau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images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3555" name="Picture 12" descr="Example of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214" y="1571625"/>
            <a:ext cx="2403475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3" descr="Example of image to referenc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1" y="1571626"/>
            <a:ext cx="27479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14" descr="Example of image to referenc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3632200"/>
            <a:ext cx="2652712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TextBox 15"/>
          <p:cNvSpPr txBox="1">
            <a:spLocks noChangeArrowheads="1"/>
          </p:cNvSpPr>
          <p:nvPr/>
        </p:nvSpPr>
        <p:spPr bwMode="auto">
          <a:xfrm>
            <a:off x="1573214" y="4016376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Burns, 2015)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  <p:sp>
        <p:nvSpPr>
          <p:cNvPr id="23559" name="TextBox 16"/>
          <p:cNvSpPr txBox="1">
            <a:spLocks noChangeArrowheads="1"/>
          </p:cNvSpPr>
          <p:nvPr/>
        </p:nvSpPr>
        <p:spPr bwMode="auto">
          <a:xfrm>
            <a:off x="7007226" y="5159376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sp>
        <p:nvSpPr>
          <p:cNvPr id="23560" name="TextBox 17"/>
          <p:cNvSpPr txBox="1">
            <a:spLocks noChangeArrowheads="1"/>
          </p:cNvSpPr>
          <p:nvPr/>
        </p:nvSpPr>
        <p:spPr bwMode="auto">
          <a:xfrm>
            <a:off x="7608889" y="3786188"/>
            <a:ext cx="28987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2011)</a:t>
            </a:r>
            <a:endParaRPr lang="cy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3700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263649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delweddau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images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5603" name="Picture 9" descr="Example of image to referenc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4" y="1703389"/>
            <a:ext cx="2797175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Box 12"/>
          <p:cNvSpPr txBox="1">
            <a:spLocks noChangeArrowheads="1"/>
          </p:cNvSpPr>
          <p:nvPr/>
        </p:nvSpPr>
        <p:spPr bwMode="auto">
          <a:xfrm>
            <a:off x="6448425" y="4122738"/>
            <a:ext cx="30114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Unicef,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pic>
        <p:nvPicPr>
          <p:cNvPr id="25605" name="Picture 8" descr="Example of image to referen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628776"/>
            <a:ext cx="3744913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TextBox 12"/>
          <p:cNvSpPr txBox="1">
            <a:spLocks noChangeArrowheads="1"/>
          </p:cNvSpPr>
          <p:nvPr/>
        </p:nvSpPr>
        <p:spPr bwMode="auto">
          <a:xfrm>
            <a:off x="1874838" y="4217988"/>
            <a:ext cx="3956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y-GB" altLang="en-US" sz="2400">
                <a:latin typeface="Times" panose="02020603050405020304" pitchFamily="18" charset="0"/>
              </a:rPr>
              <a:t>(Source: Dimitrijevic, no date)</a:t>
            </a:r>
          </a:p>
        </p:txBody>
      </p:sp>
    </p:spTree>
    <p:extLst>
      <p:ext uri="{BB962C8B-B14F-4D97-AF65-F5344CB8AC3E}">
        <p14:creationId xmlns:p14="http://schemas.microsoft.com/office/powerpoint/2010/main" val="4142707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417639"/>
            <a:ext cx="4468688" cy="4171603"/>
          </a:xfrm>
        </p:spPr>
        <p:txBody>
          <a:bodyPr/>
          <a:lstStyle/>
          <a:p>
            <a:r>
              <a:rPr lang="en-GB" sz="3200" dirty="0" err="1">
                <a:latin typeface="Arial" panose="020B0604020202020204" pitchFamily="34" charset="0"/>
              </a:rPr>
              <a:t>Cofiwch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gyfeirio</a:t>
            </a:r>
            <a:r>
              <a:rPr lang="en-GB" sz="3200" dirty="0">
                <a:latin typeface="Arial" panose="020B0604020202020204" pitchFamily="34" charset="0"/>
              </a:rPr>
              <a:t> at y </a:t>
            </a:r>
            <a:r>
              <a:rPr lang="en-GB" sz="3200" dirty="0" err="1">
                <a:latin typeface="Arial" panose="020B0604020202020204" pitchFamily="34" charset="0"/>
              </a:rPr>
              <a:t>llawlyfr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cyfeirnodi</a:t>
            </a:r>
            <a:r>
              <a:rPr lang="en-GB" sz="3200" dirty="0">
                <a:latin typeface="Arial" panose="020B0604020202020204" pitchFamily="34" charset="0"/>
              </a:rPr>
              <a:t> Harvard.</a:t>
            </a:r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7639"/>
            <a:ext cx="4495800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the Harvard referencing handbook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569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76311"/>
          </a:xfrm>
        </p:spPr>
        <p:txBody>
          <a:bodyPr>
            <a:normAutofit fontScale="90000"/>
          </a:bodyPr>
          <a:lstStyle/>
          <a:p>
            <a:br>
              <a:rPr lang="en-GB" altLang="en-US" sz="3600" dirty="0"/>
            </a:br>
            <a:r>
              <a:rPr lang="en-GB" altLang="en-US" sz="5300" dirty="0" err="1">
                <a:latin typeface="Arial" panose="020B0604020202020204" pitchFamily="34" charset="0"/>
              </a:rPr>
              <a:t>Cyfeiriadau</a:t>
            </a:r>
            <a:br>
              <a:rPr lang="en-GB" altLang="en-US" sz="5300" dirty="0">
                <a:latin typeface="Arial" panose="020B0604020202020204" pitchFamily="34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75521" y="1628801"/>
            <a:ext cx="8421523" cy="395922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Burns, A. (2011) Personal Image.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Burns, A. (2015) Personal Image.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Burns, A. (2016) Personal Image.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Dimitrijevic, I. (no date)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Even Though You’re Not A Beach Person, You’ll Want A Beach Vacation Right After Reading This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[On-line]. Available at: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3"/>
              </a:rPr>
              <a:t>http://www.lifehack.org/articles/lifestyle/7-reasons-why-beach-vacation-good-for-your-health.html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[Accessed: 18th August 2016]. </a:t>
            </a:r>
            <a:endParaRPr lang="en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Unicef. (18th August 2016) </a:t>
            </a:r>
            <a:r>
              <a:rPr lang="cy-GB" altLang="en-US" sz="3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Investing in Girls’ Education Benefits Everyone.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[On-line]. Available at: 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4"/>
              </a:rPr>
              <a:t>https://twitter.com/UNICEF/status/766156466264891392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[Accessed: 18th August 2016]. </a:t>
            </a:r>
          </a:p>
          <a:p>
            <a:pPr marL="0" indent="0">
              <a:buNone/>
              <a:defRPr/>
            </a:pPr>
            <a:endParaRPr lang="cy-GB" altLang="en-US" sz="2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86650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778</Words>
  <Application>Microsoft Office PowerPoint</Application>
  <PresentationFormat>Widescreen</PresentationFormat>
  <Paragraphs>109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</vt:lpstr>
      <vt:lpstr>Office Theme</vt:lpstr>
      <vt:lpstr>PowerPoint Presentation</vt:lpstr>
      <vt:lpstr>Cynnwys   Content</vt:lpstr>
      <vt:lpstr>Adnoddau   Resources</vt:lpstr>
      <vt:lpstr>Gwefan           Website</vt:lpstr>
      <vt:lpstr>Esiampl – tudalen o’r We Example - webpage</vt:lpstr>
      <vt:lpstr>Esiampl – clip o’r We Example – clip from the Internet</vt:lpstr>
      <vt:lpstr>Erthygl o Siwrnal - Print Journal Article - Print</vt:lpstr>
      <vt:lpstr>Esiampl – erthygl o siwrnal (print) Example – journal article (print)</vt:lpstr>
      <vt:lpstr>Erthygl o Siwrnal - Electroneg Journal Article - Electronic</vt:lpstr>
      <vt:lpstr>Esiampl – erthygl o siwrnal (electroneg) Example – journal article (electronic)</vt:lpstr>
      <vt:lpstr>Yn eich gwaith... In your work…</vt:lpstr>
      <vt:lpstr>Cyfeirnodi delweddau Referencing images</vt:lpstr>
      <vt:lpstr>Cyfeirnodi delweddau Referencing images</vt:lpstr>
      <vt:lpstr>PowerPoint Presentation</vt:lpstr>
      <vt:lpstr> Cyfeiriadau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2022-08-21T17:30:08Z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