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C7D7"/>
    <a:srgbClr val="F6BAB5"/>
    <a:srgbClr val="EAC8BF"/>
    <a:srgbClr val="E3C2B8"/>
    <a:srgbClr val="E6E6E6"/>
    <a:srgbClr val="E3B1B5"/>
    <a:srgbClr val="FCB8C7"/>
    <a:srgbClr val="D1A0B6"/>
    <a:srgbClr val="F7D1E9"/>
    <a:srgbClr val="FDE8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C13AA7-D968-0896-EFD2-ED82F5FF69B0}" v="69" dt="2025-10-09T07:43:27.945"/>
    <p1510:client id="{62EC3923-37DB-600D-7CD7-177A0FF2DF7F}" v="2" dt="2025-10-09T08:15:15.645"/>
    <p1510:client id="{83976127-E0B3-5226-C502-C6EB3BF5C00F}" v="64" dt="2025-10-07T21:01:33"/>
    <p1510:client id="{AC6E0E24-E279-8B51-CC6E-5FC57E0540B5}" v="10" dt="2025-10-07T21:07:06.7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Stevens (2409971)" userId="S::2409971@student.uwtsd.ac.uk::eda2df7e-736b-49a3-8663-19222bebc95e" providerId="AD" clId="Web-{AC6E0E24-E279-8B51-CC6E-5FC57E0540B5}"/>
    <pc:docChg chg="modSld">
      <pc:chgData name="Emma Stevens (2409971)" userId="S::2409971@student.uwtsd.ac.uk::eda2df7e-736b-49a3-8663-19222bebc95e" providerId="AD" clId="Web-{AC6E0E24-E279-8B51-CC6E-5FC57E0540B5}" dt="2025-10-07T21:07:06.741" v="6"/>
      <pc:docMkLst>
        <pc:docMk/>
      </pc:docMkLst>
      <pc:sldChg chg="addSp modSp">
        <pc:chgData name="Emma Stevens (2409971)" userId="S::2409971@student.uwtsd.ac.uk::eda2df7e-736b-49a3-8663-19222bebc95e" providerId="AD" clId="Web-{AC6E0E24-E279-8B51-CC6E-5FC57E0540B5}" dt="2025-10-07T21:07:06.741" v="6"/>
        <pc:sldMkLst>
          <pc:docMk/>
          <pc:sldMk cId="84992586" sldId="256"/>
        </pc:sldMkLst>
        <pc:spChg chg="mod">
          <ac:chgData name="Emma Stevens (2409971)" userId="S::2409971@student.uwtsd.ac.uk::eda2df7e-736b-49a3-8663-19222bebc95e" providerId="AD" clId="Web-{AC6E0E24-E279-8B51-CC6E-5FC57E0540B5}" dt="2025-10-07T21:07:02.069" v="5" actId="20577"/>
          <ac:spMkLst>
            <pc:docMk/>
            <pc:sldMk cId="84992586" sldId="256"/>
            <ac:spMk id="7" creationId="{26EFDA4C-A428-C1C2-EEDF-06DC6F840061}"/>
          </ac:spMkLst>
        </pc:spChg>
        <pc:inkChg chg="add">
          <ac:chgData name="Emma Stevens (2409971)" userId="S::2409971@student.uwtsd.ac.uk::eda2df7e-736b-49a3-8663-19222bebc95e" providerId="AD" clId="Web-{AC6E0E24-E279-8B51-CC6E-5FC57E0540B5}" dt="2025-10-07T21:07:06.741" v="6"/>
          <ac:inkMkLst>
            <pc:docMk/>
            <pc:sldMk cId="84992586" sldId="256"/>
            <ac:inkMk id="11" creationId="{B26F4534-4F74-ACD7-DB7A-A364C267AC5F}"/>
          </ac:inkMkLst>
        </pc:inkChg>
      </pc:sldChg>
    </pc:docChg>
  </pc:docChgLst>
  <pc:docChgLst>
    <pc:chgData name="Emma Stevens (2409971)" userId="S::2409971@student.uwtsd.ac.uk::eda2df7e-736b-49a3-8663-19222bebc95e" providerId="AD" clId="Web-{83976127-E0B3-5226-C502-C6EB3BF5C00F}"/>
    <pc:docChg chg="modSld">
      <pc:chgData name="Emma Stevens (2409971)" userId="S::2409971@student.uwtsd.ac.uk::eda2df7e-736b-49a3-8663-19222bebc95e" providerId="AD" clId="Web-{83976127-E0B3-5226-C502-C6EB3BF5C00F}" dt="2025-10-07T21:01:33" v="62"/>
      <pc:docMkLst>
        <pc:docMk/>
      </pc:docMkLst>
      <pc:sldChg chg="addSp delSp modSp">
        <pc:chgData name="Emma Stevens (2409971)" userId="S::2409971@student.uwtsd.ac.uk::eda2df7e-736b-49a3-8663-19222bebc95e" providerId="AD" clId="Web-{83976127-E0B3-5226-C502-C6EB3BF5C00F}" dt="2025-10-07T21:01:33" v="62"/>
        <pc:sldMkLst>
          <pc:docMk/>
          <pc:sldMk cId="84992586" sldId="256"/>
        </pc:sldMkLst>
        <pc:spChg chg="mod">
          <ac:chgData name="Emma Stevens (2409971)" userId="S::2409971@student.uwtsd.ac.uk::eda2df7e-736b-49a3-8663-19222bebc95e" providerId="AD" clId="Web-{83976127-E0B3-5226-C502-C6EB3BF5C00F}" dt="2025-10-07T20:48:41.164" v="47" actId="20577"/>
          <ac:spMkLst>
            <pc:docMk/>
            <pc:sldMk cId="84992586" sldId="256"/>
            <ac:spMk id="7" creationId="{26EFDA4C-A428-C1C2-EEDF-06DC6F840061}"/>
          </ac:spMkLst>
        </pc:spChg>
        <pc:inkChg chg="add">
          <ac:chgData name="Emma Stevens (2409971)" userId="S::2409971@student.uwtsd.ac.uk::eda2df7e-736b-49a3-8663-19222bebc95e" providerId="AD" clId="Web-{83976127-E0B3-5226-C502-C6EB3BF5C00F}" dt="2025-10-07T20:48:44.976" v="48"/>
          <ac:inkMkLst>
            <pc:docMk/>
            <pc:sldMk cId="84992586" sldId="256"/>
            <ac:inkMk id="8" creationId="{FD2B42CD-A05C-5793-DC98-7A9254B8D271}"/>
          </ac:inkMkLst>
        </pc:inkChg>
        <pc:inkChg chg="add">
          <ac:chgData name="Emma Stevens (2409971)" userId="S::2409971@student.uwtsd.ac.uk::eda2df7e-736b-49a3-8663-19222bebc95e" providerId="AD" clId="Web-{83976127-E0B3-5226-C502-C6EB3BF5C00F}" dt="2025-10-07T20:48:49.742" v="49"/>
          <ac:inkMkLst>
            <pc:docMk/>
            <pc:sldMk cId="84992586" sldId="256"/>
            <ac:inkMk id="9" creationId="{9ED2DC37-A7CD-0DA0-A501-E5DF57D16B05}"/>
          </ac:inkMkLst>
        </pc:inkChg>
        <pc:inkChg chg="add">
          <ac:chgData name="Emma Stevens (2409971)" userId="S::2409971@student.uwtsd.ac.uk::eda2df7e-736b-49a3-8663-19222bebc95e" providerId="AD" clId="Web-{83976127-E0B3-5226-C502-C6EB3BF5C00F}" dt="2025-10-07T20:48:56.617" v="50"/>
          <ac:inkMkLst>
            <pc:docMk/>
            <pc:sldMk cId="84992586" sldId="256"/>
            <ac:inkMk id="10" creationId="{0FF95BB8-148F-390E-B02C-841C3C11CF7F}"/>
          </ac:inkMkLst>
        </pc:inkChg>
        <pc:inkChg chg="add">
          <ac:chgData name="Emma Stevens (2409971)" userId="S::2409971@student.uwtsd.ac.uk::eda2df7e-736b-49a3-8663-19222bebc95e" providerId="AD" clId="Web-{83976127-E0B3-5226-C502-C6EB3BF5C00F}" dt="2025-10-07T20:49:34.743" v="55"/>
          <ac:inkMkLst>
            <pc:docMk/>
            <pc:sldMk cId="84992586" sldId="256"/>
            <ac:inkMk id="13" creationId="{94804F03-8A63-82F4-1995-22BB0C3BABE1}"/>
          </ac:inkMkLst>
        </pc:inkChg>
        <pc:inkChg chg="add">
          <ac:chgData name="Emma Stevens (2409971)" userId="S::2409971@student.uwtsd.ac.uk::eda2df7e-736b-49a3-8663-19222bebc95e" providerId="AD" clId="Web-{83976127-E0B3-5226-C502-C6EB3BF5C00F}" dt="2025-10-07T20:49:36.196" v="56"/>
          <ac:inkMkLst>
            <pc:docMk/>
            <pc:sldMk cId="84992586" sldId="256"/>
            <ac:inkMk id="14" creationId="{4ACF18C1-08E0-03BD-7FE3-CF2E46927F88}"/>
          </ac:inkMkLst>
        </pc:inkChg>
        <pc:inkChg chg="add">
          <ac:chgData name="Emma Stevens (2409971)" userId="S::2409971@student.uwtsd.ac.uk::eda2df7e-736b-49a3-8663-19222bebc95e" providerId="AD" clId="Web-{83976127-E0B3-5226-C502-C6EB3BF5C00F}" dt="2025-10-07T20:59:44.915" v="59"/>
          <ac:inkMkLst>
            <pc:docMk/>
            <pc:sldMk cId="84992586" sldId="256"/>
            <ac:inkMk id="15" creationId="{9031166F-A583-A32F-9FFE-2AF0DD8E8D35}"/>
          </ac:inkMkLst>
        </pc:inkChg>
        <pc:inkChg chg="add">
          <ac:chgData name="Emma Stevens (2409971)" userId="S::2409971@student.uwtsd.ac.uk::eda2df7e-736b-49a3-8663-19222bebc95e" providerId="AD" clId="Web-{83976127-E0B3-5226-C502-C6EB3BF5C00F}" dt="2025-10-07T21:00:25.043" v="60"/>
          <ac:inkMkLst>
            <pc:docMk/>
            <pc:sldMk cId="84992586" sldId="256"/>
            <ac:inkMk id="16" creationId="{15E6006E-A9C3-33C2-345E-3A1E3E9DAF8E}"/>
          </ac:inkMkLst>
        </pc:inkChg>
        <pc:inkChg chg="add">
          <ac:chgData name="Emma Stevens (2409971)" userId="S::2409971@student.uwtsd.ac.uk::eda2df7e-736b-49a3-8663-19222bebc95e" providerId="AD" clId="Web-{83976127-E0B3-5226-C502-C6EB3BF5C00F}" dt="2025-10-07T21:01:01.483" v="61"/>
          <ac:inkMkLst>
            <pc:docMk/>
            <pc:sldMk cId="84992586" sldId="256"/>
            <ac:inkMk id="17" creationId="{0B93DE46-B3E1-686D-3CE3-6126D41B9896}"/>
          </ac:inkMkLst>
        </pc:inkChg>
        <pc:inkChg chg="add">
          <ac:chgData name="Emma Stevens (2409971)" userId="S::2409971@student.uwtsd.ac.uk::eda2df7e-736b-49a3-8663-19222bebc95e" providerId="AD" clId="Web-{83976127-E0B3-5226-C502-C6EB3BF5C00F}" dt="2025-10-07T21:01:33" v="62"/>
          <ac:inkMkLst>
            <pc:docMk/>
            <pc:sldMk cId="84992586" sldId="256"/>
            <ac:inkMk id="18" creationId="{6ECA13BC-CE3C-E06B-E579-D7FFFF5AFC12}"/>
          </ac:inkMkLst>
        </pc:inkChg>
      </pc:sldChg>
      <pc:sldChg chg="addSp">
        <pc:chgData name="Emma Stevens (2409971)" userId="S::2409971@student.uwtsd.ac.uk::eda2df7e-736b-49a3-8663-19222bebc95e" providerId="AD" clId="Web-{83976127-E0B3-5226-C502-C6EB3BF5C00F}" dt="2025-10-07T20:50:12.557" v="57"/>
        <pc:sldMkLst>
          <pc:docMk/>
          <pc:sldMk cId="2444615306" sldId="257"/>
        </pc:sldMkLst>
        <pc:inkChg chg="add">
          <ac:chgData name="Emma Stevens (2409971)" userId="S::2409971@student.uwtsd.ac.uk::eda2df7e-736b-49a3-8663-19222bebc95e" providerId="AD" clId="Web-{83976127-E0B3-5226-C502-C6EB3BF5C00F}" dt="2025-10-07T20:50:12.557" v="57"/>
          <ac:inkMkLst>
            <pc:docMk/>
            <pc:sldMk cId="2444615306" sldId="257"/>
            <ac:inkMk id="4" creationId="{AA09CF52-9DC9-E294-DBEF-9290971661E4}"/>
          </ac:inkMkLst>
        </pc:inkChg>
      </pc:sldChg>
      <pc:sldChg chg="addSp">
        <pc:chgData name="Emma Stevens (2409971)" userId="S::2409971@student.uwtsd.ac.uk::eda2df7e-736b-49a3-8663-19222bebc95e" providerId="AD" clId="Web-{83976127-E0B3-5226-C502-C6EB3BF5C00F}" dt="2025-10-07T20:59:06.897" v="58"/>
        <pc:sldMkLst>
          <pc:docMk/>
          <pc:sldMk cId="2244651080" sldId="264"/>
        </pc:sldMkLst>
        <pc:inkChg chg="add">
          <ac:chgData name="Emma Stevens (2409971)" userId="S::2409971@student.uwtsd.ac.uk::eda2df7e-736b-49a3-8663-19222bebc95e" providerId="AD" clId="Web-{83976127-E0B3-5226-C502-C6EB3BF5C00F}" dt="2025-10-07T20:59:06.897" v="58"/>
          <ac:inkMkLst>
            <pc:docMk/>
            <pc:sldMk cId="2244651080" sldId="264"/>
            <ac:inkMk id="3" creationId="{F87799BE-22E4-81FB-6CCE-4B7C620A11E4}"/>
          </ac:inkMkLst>
        </pc:inkChg>
      </pc:sldChg>
    </pc:docChg>
  </pc:docChgLst>
  <pc:docChgLst>
    <pc:chgData clId="Web-{AC6E0E24-E279-8B51-CC6E-5FC57E0540B5}"/>
    <pc:docChg chg="modSld">
      <pc:chgData name="" userId="" providerId="" clId="Web-{AC6E0E24-E279-8B51-CC6E-5FC57E0540B5}" dt="2025-10-07T21:05:34.475" v="2" actId="20577"/>
      <pc:docMkLst>
        <pc:docMk/>
      </pc:docMkLst>
      <pc:sldChg chg="modSp">
        <pc:chgData name="" userId="" providerId="" clId="Web-{AC6E0E24-E279-8B51-CC6E-5FC57E0540B5}" dt="2025-10-07T21:05:34.475" v="2" actId="20577"/>
        <pc:sldMkLst>
          <pc:docMk/>
          <pc:sldMk cId="84992586" sldId="256"/>
        </pc:sldMkLst>
        <pc:spChg chg="mod">
          <ac:chgData name="" userId="" providerId="" clId="Web-{AC6E0E24-E279-8B51-CC6E-5FC57E0540B5}" dt="2025-10-07T21:05:34.475" v="2" actId="20577"/>
          <ac:spMkLst>
            <pc:docMk/>
            <pc:sldMk cId="84992586" sldId="256"/>
            <ac:spMk id="7" creationId="{26EFDA4C-A428-C1C2-EEDF-06DC6F840061}"/>
          </ac:spMkLst>
        </pc:spChg>
      </pc:sldChg>
    </pc:docChg>
  </pc:docChgLst>
  <pc:docChgLst>
    <pc:chgData name="Emma Stevens (2409971)" userId="S::2409971@student.uwtsd.ac.uk::eda2df7e-736b-49a3-8663-19222bebc95e" providerId="AD" clId="Web-{62EC3923-37DB-600D-7CD7-177A0FF2DF7F}"/>
    <pc:docChg chg="modSld">
      <pc:chgData name="Emma Stevens (2409971)" userId="S::2409971@student.uwtsd.ac.uk::eda2df7e-736b-49a3-8663-19222bebc95e" providerId="AD" clId="Web-{62EC3923-37DB-600D-7CD7-177A0FF2DF7F}" dt="2025-10-09T08:15:15.645" v="1" actId="1076"/>
      <pc:docMkLst>
        <pc:docMk/>
      </pc:docMkLst>
      <pc:sldChg chg="modSp">
        <pc:chgData name="Emma Stevens (2409971)" userId="S::2409971@student.uwtsd.ac.uk::eda2df7e-736b-49a3-8663-19222bebc95e" providerId="AD" clId="Web-{62EC3923-37DB-600D-7CD7-177A0FF2DF7F}" dt="2025-10-09T08:15:15.645" v="1" actId="1076"/>
        <pc:sldMkLst>
          <pc:docMk/>
          <pc:sldMk cId="84992586" sldId="256"/>
        </pc:sldMkLst>
        <pc:spChg chg="mod">
          <ac:chgData name="Emma Stevens (2409971)" userId="S::2409971@student.uwtsd.ac.uk::eda2df7e-736b-49a3-8663-19222bebc95e" providerId="AD" clId="Web-{62EC3923-37DB-600D-7CD7-177A0FF2DF7F}" dt="2025-10-09T08:14:58.941" v="0" actId="14100"/>
          <ac:spMkLst>
            <pc:docMk/>
            <pc:sldMk cId="84992586" sldId="256"/>
            <ac:spMk id="7" creationId="{26EFDA4C-A428-C1C2-EEDF-06DC6F840061}"/>
          </ac:spMkLst>
        </pc:spChg>
        <pc:picChg chg="mod">
          <ac:chgData name="Emma Stevens (2409971)" userId="S::2409971@student.uwtsd.ac.uk::eda2df7e-736b-49a3-8663-19222bebc95e" providerId="AD" clId="Web-{62EC3923-37DB-600D-7CD7-177A0FF2DF7F}" dt="2025-10-09T08:15:15.645" v="1" actId="1076"/>
          <ac:picMkLst>
            <pc:docMk/>
            <pc:sldMk cId="84992586" sldId="256"/>
            <ac:picMk id="3" creationId="{2E8185E9-C282-4C3A-841C-06F6207CD664}"/>
          </ac:picMkLst>
        </pc:picChg>
      </pc:sldChg>
    </pc:docChg>
  </pc:docChgLst>
  <pc:docChgLst>
    <pc:chgData name="Emma Stevens (2409971)" userId="S::2409971@student.uwtsd.ac.uk::eda2df7e-736b-49a3-8663-19222bebc95e" providerId="AD" clId="Web-{44C13AA7-D968-0896-EFD2-ED82F5FF69B0}"/>
    <pc:docChg chg="modSld">
      <pc:chgData name="Emma Stevens (2409971)" userId="S::2409971@student.uwtsd.ac.uk::eda2df7e-736b-49a3-8663-19222bebc95e" providerId="AD" clId="Web-{44C13AA7-D968-0896-EFD2-ED82F5FF69B0}" dt="2025-10-09T07:43:27.945" v="70" actId="20577"/>
      <pc:docMkLst>
        <pc:docMk/>
      </pc:docMkLst>
      <pc:sldChg chg="modSp">
        <pc:chgData name="Emma Stevens (2409971)" userId="S::2409971@student.uwtsd.ac.uk::eda2df7e-736b-49a3-8663-19222bebc95e" providerId="AD" clId="Web-{44C13AA7-D968-0896-EFD2-ED82F5FF69B0}" dt="2025-10-09T07:43:27.945" v="70" actId="20577"/>
        <pc:sldMkLst>
          <pc:docMk/>
          <pc:sldMk cId="84992586" sldId="256"/>
        </pc:sldMkLst>
        <pc:spChg chg="mod">
          <ac:chgData name="Emma Stevens (2409971)" userId="S::2409971@student.uwtsd.ac.uk::eda2df7e-736b-49a3-8663-19222bebc95e" providerId="AD" clId="Web-{44C13AA7-D968-0896-EFD2-ED82F5FF69B0}" dt="2025-10-09T07:43:27.945" v="70" actId="20577"/>
          <ac:spMkLst>
            <pc:docMk/>
            <pc:sldMk cId="84992586" sldId="256"/>
            <ac:spMk id="7" creationId="{26EFDA4C-A428-C1C2-EEDF-06DC6F840061}"/>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3.600"/>
    </inkml:context>
    <inkml:brush xml:id="br0">
      <inkml:brushProperty name="width" value="0.1" units="cm"/>
      <inkml:brushProperty name="height" value="0.1" units="cm"/>
    </inkml:brush>
  </inkml:definitions>
  <inkml:trace contextRef="#ctx0" brushRef="#br0">16298 7990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3.601"/>
    </inkml:context>
    <inkml:brush xml:id="br0">
      <inkml:brushProperty name="width" value="0.1" units="cm"/>
      <inkml:brushProperty name="height" value="0.1" units="cm"/>
    </inkml:brush>
  </inkml:definitions>
  <inkml:trace contextRef="#ctx0" brushRef="#br0">16272 8017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3.602"/>
    </inkml:context>
    <inkml:brush xml:id="br0">
      <inkml:brushProperty name="width" value="0.1" units="cm"/>
      <inkml:brushProperty name="height" value="0.1" units="cm"/>
    </inkml:brush>
  </inkml:definitions>
  <inkml:trace contextRef="#ctx0" brushRef="#br0">16933 7938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3.603"/>
    </inkml:context>
    <inkml:brush xml:id="br0">
      <inkml:brushProperty name="width" value="0.1" units="cm"/>
      <inkml:brushProperty name="height" value="0.1" units="cm"/>
    </inkml:brush>
  </inkml:definitions>
  <inkml:trace contextRef="#ctx0" brushRef="#br0">16272 8043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3.604"/>
    </inkml:context>
    <inkml:brush xml:id="br0">
      <inkml:brushProperty name="width" value="0.1" units="cm"/>
      <inkml:brushProperty name="height" value="0.1" units="cm"/>
    </inkml:brush>
  </inkml:definitions>
  <inkml:trace contextRef="#ctx0" brushRef="#br0">16775 8043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3.605"/>
    </inkml:context>
    <inkml:brush xml:id="br0">
      <inkml:brushProperty name="width" value="0.1" units="cm"/>
      <inkml:brushProperty name="height" value="0.1" units="cm"/>
    </inkml:brush>
  </inkml:definitions>
  <inkml:trace contextRef="#ctx0" brushRef="#br0">12488 7726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3.606"/>
    </inkml:context>
    <inkml:brush xml:id="br0">
      <inkml:brushProperty name="width" value="0.1" units="cm"/>
      <inkml:brushProperty name="height" value="0.1" units="cm"/>
    </inkml:brush>
  </inkml:definitions>
  <inkml:trace contextRef="#ctx0" brushRef="#br0">11536 1191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3.607"/>
    </inkml:context>
    <inkml:brush xml:id="br0">
      <inkml:brushProperty name="width" value="0.1" units="cm"/>
      <inkml:brushProperty name="height" value="0.1" units="cm"/>
    </inkml:brush>
  </inkml:definitions>
  <inkml:trace contextRef="#ctx0" brushRef="#br0">16219 1217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3.608"/>
    </inkml:context>
    <inkml:brush xml:id="br0">
      <inkml:brushProperty name="width" value="0.1" units="cm"/>
      <inkml:brushProperty name="height" value="0.1" units="cm"/>
    </inkml:brush>
  </inkml:definitions>
  <inkml:trace contextRef="#ctx0" brushRef="#br0">12621 7726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7:38.357"/>
    </inkml:context>
    <inkml:brush xml:id="br0">
      <inkml:brushProperty name="width" value="0.1" units="cm"/>
      <inkml:brushProperty name="height" value="0.1" units="cm"/>
    </inkml:brush>
  </inkml:definitions>
  <inkml:trace contextRef="#ctx0" brushRef="#br0">8837 7752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5.631"/>
    </inkml:context>
    <inkml:brush xml:id="br0">
      <inkml:brushProperty name="width" value="0.1" units="cm"/>
      <inkml:brushProperty name="height" value="0.1" units="cm"/>
    </inkml:brush>
  </inkml:definitions>
  <inkml:trace contextRef="#ctx0" brushRef="#br0">10769 4339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21:05:19.881"/>
    </inkml:context>
    <inkml:brush xml:id="br0">
      <inkml:brushProperty name="width" value="0.1" units="cm"/>
      <inkml:brushProperty name="height" value="0.1" units="cm"/>
    </inkml:brush>
  </inkml:definitions>
  <inkml:trace contextRef="#ctx0" brushRef="#br0">926 12859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1AA39-0343-42CB-88A0-2C23A76A143F}" type="datetimeFigureOut">
              <a:rPr lang="en-US" smtClean="0"/>
              <a:t>10/9/2025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7B8E0-0275-47C1-904F-CDE18928EEDB}" type="slidenum">
              <a:rPr lang="en-US" smtClean="0"/>
              <a:t>‹#›</a:t>
            </a:fld>
            <a:endParaRPr lang="en-US"/>
          </a:p>
        </p:txBody>
      </p:sp>
    </p:spTree>
    <p:extLst>
      <p:ext uri="{BB962C8B-B14F-4D97-AF65-F5344CB8AC3E}">
        <p14:creationId xmlns:p14="http://schemas.microsoft.com/office/powerpoint/2010/main" val="3514920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9D7B8E0-0275-47C1-904F-CDE18928EEDB}" type="slidenum">
              <a:rPr lang="en-US" smtClean="0"/>
              <a:t>6</a:t>
            </a:fld>
            <a:endParaRPr lang="en-US"/>
          </a:p>
        </p:txBody>
      </p:sp>
    </p:spTree>
    <p:extLst>
      <p:ext uri="{BB962C8B-B14F-4D97-AF65-F5344CB8AC3E}">
        <p14:creationId xmlns:p14="http://schemas.microsoft.com/office/powerpoint/2010/main" val="4067958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FCC1A-7B89-5255-2799-B6EE9A747C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DCA9FA-7C44-AA88-331C-4CB27D8377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EAF48A-D933-9027-E8AA-A8F9966D364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1BC819F-472D-25A0-9E63-6D1680A1FC09}"/>
              </a:ext>
            </a:extLst>
          </p:cNvPr>
          <p:cNvSpPr>
            <a:spLocks noGrp="1"/>
          </p:cNvSpPr>
          <p:nvPr>
            <p:ph type="sldNum" sz="quarter" idx="5"/>
          </p:nvPr>
        </p:nvSpPr>
        <p:spPr/>
        <p:txBody>
          <a:bodyPr/>
          <a:lstStyle/>
          <a:p>
            <a:fld id="{59D7B8E0-0275-47C1-904F-CDE18928EEDB}" type="slidenum">
              <a:rPr lang="en-US" smtClean="0"/>
              <a:t>7</a:t>
            </a:fld>
            <a:endParaRPr lang="en-US"/>
          </a:p>
        </p:txBody>
      </p:sp>
    </p:spTree>
    <p:extLst>
      <p:ext uri="{BB962C8B-B14F-4D97-AF65-F5344CB8AC3E}">
        <p14:creationId xmlns:p14="http://schemas.microsoft.com/office/powerpoint/2010/main" val="2748532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7D6AE-7015-4E75-1392-D23B456084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AFD854-9B7C-C68A-4F6F-6646F2DACA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954891-4F2B-0B7C-8AE6-FF4965AB706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C77AD99-176D-F175-E1BC-CA7D31A062FC}"/>
              </a:ext>
            </a:extLst>
          </p:cNvPr>
          <p:cNvSpPr>
            <a:spLocks noGrp="1"/>
          </p:cNvSpPr>
          <p:nvPr>
            <p:ph type="sldNum" sz="quarter" idx="5"/>
          </p:nvPr>
        </p:nvSpPr>
        <p:spPr/>
        <p:txBody>
          <a:bodyPr/>
          <a:lstStyle/>
          <a:p>
            <a:fld id="{59D7B8E0-0275-47C1-904F-CDE18928EEDB}" type="slidenum">
              <a:rPr lang="en-US" smtClean="0"/>
              <a:t>8</a:t>
            </a:fld>
            <a:endParaRPr lang="en-US"/>
          </a:p>
        </p:txBody>
      </p:sp>
    </p:spTree>
    <p:extLst>
      <p:ext uri="{BB962C8B-B14F-4D97-AF65-F5344CB8AC3E}">
        <p14:creationId xmlns:p14="http://schemas.microsoft.com/office/powerpoint/2010/main" val="2953690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27A63-D37B-A3E3-15E1-D1D50A34CB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31B1D7-5C5D-6C6C-CDA7-1800CD0786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70B904-1472-2862-7B98-9FA52E19D4D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26A1855-9898-2A58-19B1-47276C7535C2}"/>
              </a:ext>
            </a:extLst>
          </p:cNvPr>
          <p:cNvSpPr>
            <a:spLocks noGrp="1"/>
          </p:cNvSpPr>
          <p:nvPr>
            <p:ph type="sldNum" sz="quarter" idx="5"/>
          </p:nvPr>
        </p:nvSpPr>
        <p:spPr/>
        <p:txBody>
          <a:bodyPr/>
          <a:lstStyle/>
          <a:p>
            <a:fld id="{59D7B8E0-0275-47C1-904F-CDE18928EEDB}" type="slidenum">
              <a:rPr lang="en-US" smtClean="0"/>
              <a:t>9</a:t>
            </a:fld>
            <a:endParaRPr lang="en-US"/>
          </a:p>
        </p:txBody>
      </p:sp>
    </p:spTree>
    <p:extLst>
      <p:ext uri="{BB962C8B-B14F-4D97-AF65-F5344CB8AC3E}">
        <p14:creationId xmlns:p14="http://schemas.microsoft.com/office/powerpoint/2010/main" val="1393204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0EE1E-8325-5613-4448-AB3521BF8E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7DF328D-AC42-D035-7FEF-1B81A9CCC4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36A322F-704E-FAC9-3513-DF08E567833A}"/>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5" name="Footer Placeholder 4">
            <a:extLst>
              <a:ext uri="{FF2B5EF4-FFF2-40B4-BE49-F238E27FC236}">
                <a16:creationId xmlns:a16="http://schemas.microsoft.com/office/drawing/2014/main" id="{BD573F56-4290-98D5-578C-A768D5A46C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E8925A-0A91-86A8-B38F-CC0942BE22DB}"/>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2864388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1B5AB-82BC-D0BF-9CA1-4A0EFA2D4B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7B6B293-61B4-93AD-1E2B-64FF550D2B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8AA45F-9E3F-BDB3-B970-C047C942AEDD}"/>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5" name="Footer Placeholder 4">
            <a:extLst>
              <a:ext uri="{FF2B5EF4-FFF2-40B4-BE49-F238E27FC236}">
                <a16:creationId xmlns:a16="http://schemas.microsoft.com/office/drawing/2014/main" id="{E5D08F5E-9B70-CED1-AB2C-F3376D9347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54F88D-D10B-4264-953D-638EA0B83F77}"/>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279047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5CEE-06B2-3E1E-464C-B1668C5B0C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16D6F3C-C27A-858D-6027-67A011CDDD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76350E-CCD9-D41E-8F93-AAC2ED9742CE}"/>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5" name="Footer Placeholder 4">
            <a:extLst>
              <a:ext uri="{FF2B5EF4-FFF2-40B4-BE49-F238E27FC236}">
                <a16:creationId xmlns:a16="http://schemas.microsoft.com/office/drawing/2014/main" id="{BD665493-F103-117B-6D7B-EFE52AC406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358C4D-7BF6-0B98-1887-132578EFF533}"/>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3055467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D46DF-8C7F-6043-F526-8CCA3A4732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C0AA4D-B45E-CEFF-D5D4-CC04E441F3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CF331B8-62EF-704C-35E6-B745962DC6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E3BAFF-951D-1D53-0276-72F2C8723306}"/>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6" name="Footer Placeholder 5">
            <a:extLst>
              <a:ext uri="{FF2B5EF4-FFF2-40B4-BE49-F238E27FC236}">
                <a16:creationId xmlns:a16="http://schemas.microsoft.com/office/drawing/2014/main" id="{3164C240-094F-8AA4-66F3-E020A8B2C0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77B81B-F7D7-854C-81AF-27FAB6BC58C1}"/>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1195362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2CB42-DD48-99A1-5D40-72DBCEF6803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9C72883-F0F1-6FC7-5AFF-D5AE4D9F73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6C7C88-9A05-16C7-0C5F-3D62F50C98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4A5B4C1-CA68-15A0-E82C-51DD066EFB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CFB243-62AF-CDAA-85EB-919C2ACBE2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20E29FC-D286-E576-219B-D0B99050097A}"/>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8" name="Footer Placeholder 7">
            <a:extLst>
              <a:ext uri="{FF2B5EF4-FFF2-40B4-BE49-F238E27FC236}">
                <a16:creationId xmlns:a16="http://schemas.microsoft.com/office/drawing/2014/main" id="{B22A240E-3367-2E19-16E8-7D8C78F064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F0F6DD-60F0-8ABE-4D68-32AB0B4CA3CF}"/>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3530083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71A30-DD67-224B-0C65-798B178C211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71F73E4-17D2-498F-B6DB-324A060FFB54}"/>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4" name="Footer Placeholder 3">
            <a:extLst>
              <a:ext uri="{FF2B5EF4-FFF2-40B4-BE49-F238E27FC236}">
                <a16:creationId xmlns:a16="http://schemas.microsoft.com/office/drawing/2014/main" id="{237051BF-179C-DEDF-5EEE-3E90E96278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1C67BB-58CD-D1F9-F990-80A0A93DD10D}"/>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1278457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028953-42CF-76EA-3B87-FA5D9133BAF1}"/>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3" name="Footer Placeholder 2">
            <a:extLst>
              <a:ext uri="{FF2B5EF4-FFF2-40B4-BE49-F238E27FC236}">
                <a16:creationId xmlns:a16="http://schemas.microsoft.com/office/drawing/2014/main" id="{3A5D3E5E-5463-14FC-07AA-24CD9E82CC7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A7E522-A14E-D356-7C01-61A10714C264}"/>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1841406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5E03-CD25-43B6-221E-D4CE9FEE1F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0BC76F4-1D00-DD4C-79C6-385EEE2C30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51A7E50-FE57-E0CF-B52C-D86604043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DD646F-8723-CA60-6BC3-869769D06536}"/>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6" name="Footer Placeholder 5">
            <a:extLst>
              <a:ext uri="{FF2B5EF4-FFF2-40B4-BE49-F238E27FC236}">
                <a16:creationId xmlns:a16="http://schemas.microsoft.com/office/drawing/2014/main" id="{E1F35E10-D984-EFDA-2296-9EA7BB69FF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A5627B-3AED-9D76-F282-A3E0F246808D}"/>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3878245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6F67C-43E3-DE99-C520-28EA8ED719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9DEE84D-18B4-E083-B22F-C700B3442E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DCFAE86-2F3A-47B2-3A08-1A2BE2BBCF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9D77B9-FD09-4929-CDCE-18A8B69157B5}"/>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6" name="Footer Placeholder 5">
            <a:extLst>
              <a:ext uri="{FF2B5EF4-FFF2-40B4-BE49-F238E27FC236}">
                <a16:creationId xmlns:a16="http://schemas.microsoft.com/office/drawing/2014/main" id="{A731C6D4-D479-44A9-741F-8B49987FB1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63CE10-1E46-4269-BD15-DAB5FE1E98A5}"/>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610138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55C67-20D6-B8B4-4C0C-24912A2CBBD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0CF876F-641B-C0AB-43CE-9961D7CAB3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7926C-44F2-5670-20EF-13A19D3CD66E}"/>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5" name="Footer Placeholder 4">
            <a:extLst>
              <a:ext uri="{FF2B5EF4-FFF2-40B4-BE49-F238E27FC236}">
                <a16:creationId xmlns:a16="http://schemas.microsoft.com/office/drawing/2014/main" id="{696A1096-620C-13AD-B56E-CE6F2B13AA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24486-BDF4-13B4-02A9-C698A6117CB3}"/>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4202491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A080EF-C8FC-3BAC-4BF3-5B795FA9933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8575E29-49F6-CACF-DDA0-52689D6186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60411B-CA41-54C8-6E7A-3C9F708B907A}"/>
              </a:ext>
            </a:extLst>
          </p:cNvPr>
          <p:cNvSpPr>
            <a:spLocks noGrp="1"/>
          </p:cNvSpPr>
          <p:nvPr>
            <p:ph type="dt" sz="half" idx="10"/>
          </p:nvPr>
        </p:nvSpPr>
        <p:spPr/>
        <p:txBody>
          <a:bodyPr/>
          <a:lstStyle/>
          <a:p>
            <a:fld id="{E41C6E76-D62A-4890-85E6-FC012A0DB5A6}" type="datetimeFigureOut">
              <a:rPr lang="en-US" smtClean="0"/>
              <a:t>10/9/2025</a:t>
            </a:fld>
            <a:endParaRPr lang="en-US"/>
          </a:p>
        </p:txBody>
      </p:sp>
      <p:sp>
        <p:nvSpPr>
          <p:cNvPr id="5" name="Footer Placeholder 4">
            <a:extLst>
              <a:ext uri="{FF2B5EF4-FFF2-40B4-BE49-F238E27FC236}">
                <a16:creationId xmlns:a16="http://schemas.microsoft.com/office/drawing/2014/main" id="{CB64BD28-C902-636C-0C35-A1E53BC568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7201F0-3E2E-3747-1DC2-1CFD15536CF5}"/>
              </a:ext>
            </a:extLst>
          </p:cNvPr>
          <p:cNvSpPr>
            <a:spLocks noGrp="1"/>
          </p:cNvSpPr>
          <p:nvPr>
            <p:ph type="sldNum" sz="quarter" idx="12"/>
          </p:nvPr>
        </p:nvSpPr>
        <p:spPr/>
        <p:txBody>
          <a:bodyPr/>
          <a:lstStyle/>
          <a:p>
            <a:fld id="{219AEA13-5941-4937-B9D6-2550EAB06123}" type="slidenum">
              <a:rPr lang="en-US" smtClean="0"/>
              <a:t>‹#›</a:t>
            </a:fld>
            <a:endParaRPr lang="en-US"/>
          </a:p>
        </p:txBody>
      </p:sp>
    </p:spTree>
    <p:extLst>
      <p:ext uri="{BB962C8B-B14F-4D97-AF65-F5344CB8AC3E}">
        <p14:creationId xmlns:p14="http://schemas.microsoft.com/office/powerpoint/2010/main" val="2358301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2D6ECA-2424-D56F-3D16-9B76FBFE40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BB5878-C008-C1BD-473F-181CB6D87A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47F906-EAD8-2FC5-FA9B-D0881B2DB8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1C6E76-D62A-4890-85E6-FC012A0DB5A6}" type="datetimeFigureOut">
              <a:rPr lang="en-US" smtClean="0"/>
              <a:t>10/9/2025</a:t>
            </a:fld>
            <a:endParaRPr lang="en-US"/>
          </a:p>
        </p:txBody>
      </p:sp>
      <p:sp>
        <p:nvSpPr>
          <p:cNvPr id="5" name="Footer Placeholder 4">
            <a:extLst>
              <a:ext uri="{FF2B5EF4-FFF2-40B4-BE49-F238E27FC236}">
                <a16:creationId xmlns:a16="http://schemas.microsoft.com/office/drawing/2014/main" id="{759711CE-9ED1-4A5E-8CF1-B25071B898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CEF6D8B-58CC-F38B-AF4C-FC7D82AD95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9AEA13-5941-4937-B9D6-2550EAB06123}" type="slidenum">
              <a:rPr lang="en-US" smtClean="0"/>
              <a:t>‹#›</a:t>
            </a:fld>
            <a:endParaRPr lang="en-US"/>
          </a:p>
        </p:txBody>
      </p:sp>
    </p:spTree>
    <p:extLst>
      <p:ext uri="{BB962C8B-B14F-4D97-AF65-F5344CB8AC3E}">
        <p14:creationId xmlns:p14="http://schemas.microsoft.com/office/powerpoint/2010/main" val="824054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customXml" Target="../ink/ink6.xml"/><Relationship Id="rId3" Type="http://schemas.openxmlformats.org/officeDocument/2006/relationships/image" Target="../media/image2.png"/><Relationship Id="rId7" Type="http://schemas.openxmlformats.org/officeDocument/2006/relationships/customXml" Target="../ink/ink1.xml"/><Relationship Id="rId12" Type="http://schemas.openxmlformats.org/officeDocument/2006/relationships/customXml" Target="../ink/ink5.xml"/><Relationship Id="rId17" Type="http://schemas.openxmlformats.org/officeDocument/2006/relationships/customXml" Target="../ink/ink10.xml"/><Relationship Id="rId2" Type="http://schemas.openxmlformats.org/officeDocument/2006/relationships/image" Target="../media/image1.png"/><Relationship Id="rId16" Type="http://schemas.openxmlformats.org/officeDocument/2006/relationships/customXml" Target="../ink/ink9.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customXml" Target="../ink/ink4.xml"/><Relationship Id="rId5" Type="http://schemas.openxmlformats.org/officeDocument/2006/relationships/image" Target="../media/image3.png"/><Relationship Id="rId15" Type="http://schemas.openxmlformats.org/officeDocument/2006/relationships/customXml" Target="../ink/ink8.xml"/><Relationship Id="rId10" Type="http://schemas.openxmlformats.org/officeDocument/2006/relationships/customXml" Target="../ink/ink3.xml"/><Relationship Id="rId4" Type="http://schemas.microsoft.com/office/2007/relationships/hdphoto" Target="../media/hdphoto1.wdp"/><Relationship Id="rId9" Type="http://schemas.openxmlformats.org/officeDocument/2006/relationships/customXml" Target="../ink/ink2.xml"/><Relationship Id="rId14" Type="http://schemas.openxmlformats.org/officeDocument/2006/relationships/customXml" Target="../ink/ink7.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customXml" Target="../ink/ink1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customXml" Target="../ink/ink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E8185E9-C282-4C3A-841C-06F6207CD664}"/>
              </a:ext>
            </a:extLst>
          </p:cNvPr>
          <p:cNvPicPr>
            <a:picLocks noChangeAspect="1"/>
          </p:cNvPicPr>
          <p:nvPr/>
        </p:nvPicPr>
        <p:blipFill>
          <a:blip r:embed="rId2"/>
          <a:stretch>
            <a:fillRect/>
          </a:stretch>
        </p:blipFill>
        <p:spPr>
          <a:xfrm>
            <a:off x="-661358" y="-215660"/>
            <a:ext cx="12192000" cy="6858000"/>
          </a:xfrm>
          <a:prstGeom prst="rect">
            <a:avLst/>
          </a:prstGeom>
        </p:spPr>
      </p:pic>
      <p:sp>
        <p:nvSpPr>
          <p:cNvPr id="6" name="Title 5">
            <a:extLst>
              <a:ext uri="{FF2B5EF4-FFF2-40B4-BE49-F238E27FC236}">
                <a16:creationId xmlns:a16="http://schemas.microsoft.com/office/drawing/2014/main" id="{CA7B5BD2-DE52-28E3-CAFD-7E378B3CCB18}"/>
              </a:ext>
            </a:extLst>
          </p:cNvPr>
          <p:cNvSpPr>
            <a:spLocks noGrp="1"/>
          </p:cNvSpPr>
          <p:nvPr>
            <p:ph type="ctrTitle"/>
          </p:nvPr>
        </p:nvSpPr>
        <p:spPr>
          <a:xfrm>
            <a:off x="0" y="950976"/>
            <a:ext cx="12192000" cy="1804416"/>
          </a:xfrm>
          <a:solidFill>
            <a:srgbClr val="EAC8BF"/>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US" sz="5400">
                <a:solidFill>
                  <a:schemeClr val="tx1"/>
                </a:solidFill>
              </a:rPr>
              <a:t>Supporting Early Childhood Development through Attachment Theory</a:t>
            </a:r>
          </a:p>
        </p:txBody>
      </p:sp>
      <p:sp>
        <p:nvSpPr>
          <p:cNvPr id="7" name="Subtitle 6">
            <a:extLst>
              <a:ext uri="{FF2B5EF4-FFF2-40B4-BE49-F238E27FC236}">
                <a16:creationId xmlns:a16="http://schemas.microsoft.com/office/drawing/2014/main" id="{26EFDA4C-A428-C1C2-EEDF-06DC6F840061}"/>
              </a:ext>
            </a:extLst>
          </p:cNvPr>
          <p:cNvSpPr>
            <a:spLocks noGrp="1"/>
          </p:cNvSpPr>
          <p:nvPr>
            <p:ph type="subTitle" idx="1"/>
          </p:nvPr>
        </p:nvSpPr>
        <p:spPr>
          <a:xfrm>
            <a:off x="2121408" y="3424686"/>
            <a:ext cx="4818026" cy="377263"/>
          </a:xfrm>
          <a:ln>
            <a:solidFill>
              <a:schemeClr val="bg2"/>
            </a:solidFill>
          </a:ln>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fontScale="47500" lnSpcReduction="20000"/>
          </a:bodyPr>
          <a:lstStyle/>
          <a:p>
            <a:r>
              <a:rPr lang="en-US" b="1" dirty="0"/>
              <a:t>Student Name :Emma Stevens</a:t>
            </a:r>
            <a:br>
              <a:rPr lang="en-US" dirty="0"/>
            </a:br>
            <a:r>
              <a:rPr lang="en-US" b="1"/>
              <a:t>Student ID:2409971</a:t>
            </a:r>
            <a:r>
              <a:rPr lang="en-US"/>
              <a:t> </a:t>
            </a:r>
          </a:p>
        </p:txBody>
      </p:sp>
      <p:pic>
        <p:nvPicPr>
          <p:cNvPr id="2" name="Picture 1">
            <a:extLst>
              <a:ext uri="{FF2B5EF4-FFF2-40B4-BE49-F238E27FC236}">
                <a16:creationId xmlns:a16="http://schemas.microsoft.com/office/drawing/2014/main" id="{F9BA93A9-439F-4FC1-9F75-3A736EE8D2BE}"/>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0000" b="90000" l="84340" r="98260"/>
                    </a14:imgEffect>
                  </a14:imgLayer>
                </a14:imgProps>
              </a:ext>
            </a:extLst>
          </a:blip>
          <a:srcRect l="82600"/>
          <a:stretch/>
        </p:blipFill>
        <p:spPr>
          <a:xfrm>
            <a:off x="10302240" y="3550920"/>
            <a:ext cx="2121408" cy="3731418"/>
          </a:xfrm>
          <a:prstGeom prst="rect">
            <a:avLst/>
          </a:prstGeom>
        </p:spPr>
      </p:pic>
      <p:pic>
        <p:nvPicPr>
          <p:cNvPr id="4" name="Picture 3">
            <a:extLst>
              <a:ext uri="{FF2B5EF4-FFF2-40B4-BE49-F238E27FC236}">
                <a16:creationId xmlns:a16="http://schemas.microsoft.com/office/drawing/2014/main" id="{0393D2A1-B04D-4EA6-AEF5-38B496A0B49D}"/>
              </a:ext>
            </a:extLst>
          </p:cNvPr>
          <p:cNvPicPr>
            <a:picLocks noChangeAspect="1"/>
          </p:cNvPicPr>
          <p:nvPr/>
        </p:nvPicPr>
        <p:blipFill rotWithShape="1">
          <a:blip r:embed="rId5">
            <a:extLst>
              <a:ext uri="{BEBA8EAE-BF5A-486C-A8C5-ECC9F3942E4B}">
                <a14:imgProps xmlns:a14="http://schemas.microsoft.com/office/drawing/2010/main">
                  <a14:imgLayer r:embed="rId4">
                    <a14:imgEffect>
                      <a14:backgroundRemoval t="44835" b="93871" l="41380" r="56420"/>
                    </a14:imgEffect>
                  </a14:imgLayer>
                </a14:imgProps>
              </a:ext>
            </a:extLst>
          </a:blip>
          <a:srcRect l="39500" t="38706" r="41700"/>
          <a:stretch/>
        </p:blipFill>
        <p:spPr>
          <a:xfrm>
            <a:off x="4901184" y="4769453"/>
            <a:ext cx="2292096" cy="2332387"/>
          </a:xfrm>
          <a:prstGeom prst="rect">
            <a:avLst/>
          </a:prstGeom>
        </p:spPr>
      </p:pic>
      <p:pic>
        <p:nvPicPr>
          <p:cNvPr id="5" name="Picture 4">
            <a:extLst>
              <a:ext uri="{FF2B5EF4-FFF2-40B4-BE49-F238E27FC236}">
                <a16:creationId xmlns:a16="http://schemas.microsoft.com/office/drawing/2014/main" id="{8CBC8AE1-2C98-40E1-AA08-5CA83ADA6199}"/>
              </a:ext>
            </a:extLst>
          </p:cNvPr>
          <p:cNvPicPr>
            <a:picLocks noChangeAspect="1"/>
          </p:cNvPicPr>
          <p:nvPr/>
        </p:nvPicPr>
        <p:blipFill rotWithShape="1">
          <a:blip r:embed="rId6">
            <a:extLst>
              <a:ext uri="{BEBA8EAE-BF5A-486C-A8C5-ECC9F3942E4B}">
                <a14:imgProps xmlns:a14="http://schemas.microsoft.com/office/drawing/2010/main">
                  <a14:imgLayer r:embed="rId4">
                    <a14:imgEffect>
                      <a14:backgroundRemoval t="49738" b="94415" l="1350" r="12150"/>
                    </a14:imgEffect>
                  </a14:imgLayer>
                </a14:imgProps>
              </a:ext>
            </a:extLst>
          </a:blip>
          <a:srcRect t="44153" r="86500"/>
          <a:stretch/>
        </p:blipFill>
        <p:spPr>
          <a:xfrm>
            <a:off x="146304" y="4515278"/>
            <a:ext cx="1645920" cy="2125123"/>
          </a:xfrm>
          <a:prstGeom prst="rect">
            <a:avLst/>
          </a:prstGeom>
        </p:spPr>
      </p:pic>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FD2B42CD-A05C-5793-DC98-7A9254B8D271}"/>
                  </a:ext>
                </a:extLst>
              </p14:cNvPr>
              <p14:cNvContentPartPr/>
              <p14:nvPr/>
            </p14:nvContentPartPr>
            <p14:xfrm>
              <a:off x="7117080" y="4023360"/>
              <a:ext cx="15240" cy="15240"/>
            </p14:xfrm>
          </p:contentPart>
        </mc:Choice>
        <mc:Fallback xmlns="">
          <p:pic>
            <p:nvPicPr>
              <p:cNvPr id="8" name="Ink 7">
                <a:extLst>
                  <a:ext uri="{FF2B5EF4-FFF2-40B4-BE49-F238E27FC236}">
                    <a16:creationId xmlns:a16="http://schemas.microsoft.com/office/drawing/2014/main" id="{FD2B42CD-A05C-5793-DC98-7A9254B8D271}"/>
                  </a:ext>
                </a:extLst>
              </p:cNvPr>
              <p:cNvPicPr/>
              <p:nvPr/>
            </p:nvPicPr>
            <p:blipFill>
              <a:blip r:embed="rId8"/>
              <a:stretch>
                <a:fillRect/>
              </a:stretch>
            </p:blipFill>
            <p:spPr>
              <a:xfrm>
                <a:off x="6355080" y="3261360"/>
                <a:ext cx="1524000" cy="1524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9ED2DC37-A7CD-0DA0-A501-E5DF57D16B05}"/>
                  </a:ext>
                </a:extLst>
              </p14:cNvPr>
              <p14:cNvContentPartPr/>
              <p14:nvPr/>
            </p14:nvContentPartPr>
            <p14:xfrm>
              <a:off x="7101840" y="4038600"/>
              <a:ext cx="15240" cy="15240"/>
            </p14:xfrm>
          </p:contentPart>
        </mc:Choice>
        <mc:Fallback xmlns="">
          <p:pic>
            <p:nvPicPr>
              <p:cNvPr id="9" name="Ink 8">
                <a:extLst>
                  <a:ext uri="{FF2B5EF4-FFF2-40B4-BE49-F238E27FC236}">
                    <a16:creationId xmlns:a16="http://schemas.microsoft.com/office/drawing/2014/main" id="{9ED2DC37-A7CD-0DA0-A501-E5DF57D16B05}"/>
                  </a:ext>
                </a:extLst>
              </p:cNvPr>
              <p:cNvPicPr/>
              <p:nvPr/>
            </p:nvPicPr>
            <p:blipFill>
              <a:blip r:embed="rId8"/>
              <a:stretch>
                <a:fillRect/>
              </a:stretch>
            </p:blipFill>
            <p:spPr>
              <a:xfrm>
                <a:off x="6339840" y="3276600"/>
                <a:ext cx="1524000" cy="1524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0FF95BB8-148F-390E-B02C-841C3C11CF7F}"/>
                  </a:ext>
                </a:extLst>
              </p14:cNvPr>
              <p14:cNvContentPartPr/>
              <p14:nvPr/>
            </p14:nvContentPartPr>
            <p14:xfrm>
              <a:off x="7482840" y="3992880"/>
              <a:ext cx="15240" cy="15240"/>
            </p14:xfrm>
          </p:contentPart>
        </mc:Choice>
        <mc:Fallback xmlns="">
          <p:pic>
            <p:nvPicPr>
              <p:cNvPr id="10" name="Ink 9">
                <a:extLst>
                  <a:ext uri="{FF2B5EF4-FFF2-40B4-BE49-F238E27FC236}">
                    <a16:creationId xmlns:a16="http://schemas.microsoft.com/office/drawing/2014/main" id="{0FF95BB8-148F-390E-B02C-841C3C11CF7F}"/>
                  </a:ext>
                </a:extLst>
              </p:cNvPr>
              <p:cNvPicPr/>
              <p:nvPr/>
            </p:nvPicPr>
            <p:blipFill>
              <a:blip r:embed="rId8"/>
              <a:stretch>
                <a:fillRect/>
              </a:stretch>
            </p:blipFill>
            <p:spPr>
              <a:xfrm>
                <a:off x="6720840" y="3230880"/>
                <a:ext cx="1524000" cy="1524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94804F03-8A63-82F4-1995-22BB0C3BABE1}"/>
                  </a:ext>
                </a:extLst>
              </p14:cNvPr>
              <p14:cNvContentPartPr/>
              <p14:nvPr/>
            </p14:nvContentPartPr>
            <p14:xfrm>
              <a:off x="7101840" y="4053840"/>
              <a:ext cx="15240" cy="15240"/>
            </p14:xfrm>
          </p:contentPart>
        </mc:Choice>
        <mc:Fallback xmlns="">
          <p:pic>
            <p:nvPicPr>
              <p:cNvPr id="13" name="Ink 12">
                <a:extLst>
                  <a:ext uri="{FF2B5EF4-FFF2-40B4-BE49-F238E27FC236}">
                    <a16:creationId xmlns:a16="http://schemas.microsoft.com/office/drawing/2014/main" id="{94804F03-8A63-82F4-1995-22BB0C3BABE1}"/>
                  </a:ext>
                </a:extLst>
              </p:cNvPr>
              <p:cNvPicPr/>
              <p:nvPr/>
            </p:nvPicPr>
            <p:blipFill>
              <a:blip r:embed="rId8"/>
              <a:stretch>
                <a:fillRect/>
              </a:stretch>
            </p:blipFill>
            <p:spPr>
              <a:xfrm>
                <a:off x="6339840" y="3291840"/>
                <a:ext cx="1524000" cy="1524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4ACF18C1-08E0-03BD-7FE3-CF2E46927F88}"/>
                  </a:ext>
                </a:extLst>
              </p14:cNvPr>
              <p14:cNvContentPartPr/>
              <p14:nvPr/>
            </p14:nvContentPartPr>
            <p14:xfrm>
              <a:off x="7391400" y="4053840"/>
              <a:ext cx="15240" cy="15240"/>
            </p14:xfrm>
          </p:contentPart>
        </mc:Choice>
        <mc:Fallback xmlns="">
          <p:pic>
            <p:nvPicPr>
              <p:cNvPr id="14" name="Ink 13">
                <a:extLst>
                  <a:ext uri="{FF2B5EF4-FFF2-40B4-BE49-F238E27FC236}">
                    <a16:creationId xmlns:a16="http://schemas.microsoft.com/office/drawing/2014/main" id="{4ACF18C1-08E0-03BD-7FE3-CF2E46927F88}"/>
                  </a:ext>
                </a:extLst>
              </p:cNvPr>
              <p:cNvPicPr/>
              <p:nvPr/>
            </p:nvPicPr>
            <p:blipFill>
              <a:blip r:embed="rId8"/>
              <a:stretch>
                <a:fillRect/>
              </a:stretch>
            </p:blipFill>
            <p:spPr>
              <a:xfrm>
                <a:off x="6629400" y="3291840"/>
                <a:ext cx="1524000" cy="1524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9031166F-A583-A32F-9FFE-2AF0DD8E8D35}"/>
                  </a:ext>
                </a:extLst>
              </p14:cNvPr>
              <p14:cNvContentPartPr/>
              <p14:nvPr/>
            </p14:nvContentPartPr>
            <p14:xfrm>
              <a:off x="7550727" y="3931227"/>
              <a:ext cx="17318" cy="17318"/>
            </p14:xfrm>
          </p:contentPart>
        </mc:Choice>
        <mc:Fallback xmlns="">
          <p:pic>
            <p:nvPicPr>
              <p:cNvPr id="15" name="Ink 14">
                <a:extLst>
                  <a:ext uri="{FF2B5EF4-FFF2-40B4-BE49-F238E27FC236}">
                    <a16:creationId xmlns:a16="http://schemas.microsoft.com/office/drawing/2014/main" id="{9031166F-A583-A32F-9FFE-2AF0DD8E8D35}"/>
                  </a:ext>
                </a:extLst>
              </p:cNvPr>
              <p:cNvPicPr/>
              <p:nvPr/>
            </p:nvPicPr>
            <p:blipFill>
              <a:blip r:embed="rId8"/>
              <a:stretch>
                <a:fillRect/>
              </a:stretch>
            </p:blipFill>
            <p:spPr>
              <a:xfrm>
                <a:off x="6684827" y="3065327"/>
                <a:ext cx="1731800" cy="17318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15E6006E-A9C3-33C2-345E-3A1E3E9DAF8E}"/>
                  </a:ext>
                </a:extLst>
              </p14:cNvPr>
              <p14:cNvContentPartPr/>
              <p14:nvPr/>
            </p14:nvContentPartPr>
            <p14:xfrm>
              <a:off x="6927272" y="-346363"/>
              <a:ext cx="17318" cy="17318"/>
            </p14:xfrm>
          </p:contentPart>
        </mc:Choice>
        <mc:Fallback xmlns="">
          <p:pic>
            <p:nvPicPr>
              <p:cNvPr id="16" name="Ink 15">
                <a:extLst>
                  <a:ext uri="{FF2B5EF4-FFF2-40B4-BE49-F238E27FC236}">
                    <a16:creationId xmlns:a16="http://schemas.microsoft.com/office/drawing/2014/main" id="{15E6006E-A9C3-33C2-345E-3A1E3E9DAF8E}"/>
                  </a:ext>
                </a:extLst>
              </p:cNvPr>
              <p:cNvPicPr/>
              <p:nvPr/>
            </p:nvPicPr>
            <p:blipFill>
              <a:blip r:embed="rId8"/>
              <a:stretch>
                <a:fillRect/>
              </a:stretch>
            </p:blipFill>
            <p:spPr>
              <a:xfrm>
                <a:off x="6061372" y="-1212263"/>
                <a:ext cx="1731800" cy="17318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0B93DE46-B3E1-686D-3CE3-6126D41B9896}"/>
                  </a:ext>
                </a:extLst>
              </p14:cNvPr>
              <p14:cNvContentPartPr/>
              <p14:nvPr/>
            </p14:nvContentPartPr>
            <p14:xfrm>
              <a:off x="9992591" y="-329045"/>
              <a:ext cx="17318" cy="17318"/>
            </p14:xfrm>
          </p:contentPart>
        </mc:Choice>
        <mc:Fallback xmlns="">
          <p:pic>
            <p:nvPicPr>
              <p:cNvPr id="17" name="Ink 16">
                <a:extLst>
                  <a:ext uri="{FF2B5EF4-FFF2-40B4-BE49-F238E27FC236}">
                    <a16:creationId xmlns:a16="http://schemas.microsoft.com/office/drawing/2014/main" id="{0B93DE46-B3E1-686D-3CE3-6126D41B9896}"/>
                  </a:ext>
                </a:extLst>
              </p:cNvPr>
              <p:cNvPicPr/>
              <p:nvPr/>
            </p:nvPicPr>
            <p:blipFill>
              <a:blip r:embed="rId8"/>
              <a:stretch>
                <a:fillRect/>
              </a:stretch>
            </p:blipFill>
            <p:spPr>
              <a:xfrm>
                <a:off x="9126691" y="-1194945"/>
                <a:ext cx="1731800" cy="17318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6ECA13BC-CE3C-E06B-E579-D7FFFF5AFC12}"/>
                  </a:ext>
                </a:extLst>
              </p14:cNvPr>
              <p14:cNvContentPartPr/>
              <p14:nvPr/>
            </p14:nvContentPartPr>
            <p14:xfrm>
              <a:off x="7637318" y="3931227"/>
              <a:ext cx="17318" cy="17318"/>
            </p14:xfrm>
          </p:contentPart>
        </mc:Choice>
        <mc:Fallback xmlns="">
          <p:pic>
            <p:nvPicPr>
              <p:cNvPr id="18" name="Ink 17">
                <a:extLst>
                  <a:ext uri="{FF2B5EF4-FFF2-40B4-BE49-F238E27FC236}">
                    <a16:creationId xmlns:a16="http://schemas.microsoft.com/office/drawing/2014/main" id="{6ECA13BC-CE3C-E06B-E579-D7FFFF5AFC12}"/>
                  </a:ext>
                </a:extLst>
              </p:cNvPr>
              <p:cNvPicPr/>
              <p:nvPr/>
            </p:nvPicPr>
            <p:blipFill>
              <a:blip r:embed="rId8"/>
              <a:stretch>
                <a:fillRect/>
              </a:stretch>
            </p:blipFill>
            <p:spPr>
              <a:xfrm>
                <a:off x="6771418" y="3065327"/>
                <a:ext cx="1731800" cy="17318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1" name="Ink 10">
                <a:extLst>
                  <a:ext uri="{FF2B5EF4-FFF2-40B4-BE49-F238E27FC236}">
                    <a16:creationId xmlns:a16="http://schemas.microsoft.com/office/drawing/2014/main" id="{B26F4534-4F74-ACD7-DB7A-A364C267AC5F}"/>
                  </a:ext>
                </a:extLst>
              </p14:cNvPr>
              <p14:cNvContentPartPr/>
              <p14:nvPr/>
            </p14:nvContentPartPr>
            <p14:xfrm>
              <a:off x="5160818" y="3948545"/>
              <a:ext cx="17318" cy="17318"/>
            </p14:xfrm>
          </p:contentPart>
        </mc:Choice>
        <mc:Fallback xmlns="">
          <p:pic>
            <p:nvPicPr>
              <p:cNvPr id="11" name="Ink 10">
                <a:extLst>
                  <a:ext uri="{FF2B5EF4-FFF2-40B4-BE49-F238E27FC236}">
                    <a16:creationId xmlns:a16="http://schemas.microsoft.com/office/drawing/2014/main" id="{B26F4534-4F74-ACD7-DB7A-A364C267AC5F}"/>
                  </a:ext>
                </a:extLst>
              </p:cNvPr>
              <p:cNvPicPr/>
              <p:nvPr/>
            </p:nvPicPr>
            <p:blipFill>
              <a:blip r:embed="rId8"/>
              <a:stretch>
                <a:fillRect/>
              </a:stretch>
            </p:blipFill>
            <p:spPr>
              <a:xfrm>
                <a:off x="4294918" y="3082645"/>
                <a:ext cx="1731800" cy="1731800"/>
              </a:xfrm>
              <a:prstGeom prst="rect">
                <a:avLst/>
              </a:prstGeom>
            </p:spPr>
          </p:pic>
        </mc:Fallback>
      </mc:AlternateContent>
    </p:spTree>
    <p:extLst>
      <p:ext uri="{BB962C8B-B14F-4D97-AF65-F5344CB8AC3E}">
        <p14:creationId xmlns:p14="http://schemas.microsoft.com/office/powerpoint/2010/main" val="84992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a:extLst>
            <a:ext uri="{FF2B5EF4-FFF2-40B4-BE49-F238E27FC236}">
              <a16:creationId xmlns:a16="http://schemas.microsoft.com/office/drawing/2014/main" id="{0669EF71-B237-27ED-3165-719C8BA6BE62}"/>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6A25693-2B06-4CA3-8D57-41B48AA56F25}"/>
              </a:ext>
            </a:extLst>
          </p:cNvPr>
          <p:cNvPicPr>
            <a:picLocks noChangeAspect="1"/>
          </p:cNvPicPr>
          <p:nvPr/>
        </p:nvPicPr>
        <p:blipFill>
          <a:blip r:embed="rId2"/>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96D125BB-7C59-81AD-A2A2-EF5764ABAC1E}"/>
              </a:ext>
            </a:extLst>
          </p:cNvPr>
          <p:cNvSpPr>
            <a:spLocks noGrp="1"/>
          </p:cNvSpPr>
          <p:nvPr>
            <p:ph type="ctrTitle"/>
          </p:nvPr>
        </p:nvSpPr>
        <p:spPr>
          <a:xfrm>
            <a:off x="1524000" y="316992"/>
            <a:ext cx="9144000" cy="882047"/>
          </a:xfrm>
        </p:spPr>
        <p:style>
          <a:lnRef idx="2">
            <a:schemeClr val="accent2"/>
          </a:lnRef>
          <a:fillRef idx="1">
            <a:schemeClr val="lt1"/>
          </a:fillRef>
          <a:effectRef idx="0">
            <a:schemeClr val="accent2"/>
          </a:effectRef>
          <a:fontRef idx="minor">
            <a:schemeClr val="dk1"/>
          </a:fontRef>
        </p:style>
        <p:txBody>
          <a:bodyPr>
            <a:noAutofit/>
          </a:bodyPr>
          <a:lstStyle/>
          <a:p>
            <a:r>
              <a:rPr lang="en-US" sz="5000" b="1">
                <a:latin typeface="Arial" panose="020B0604020202020204" pitchFamily="34" charset="0"/>
                <a:cs typeface="Arial" panose="020B0604020202020204" pitchFamily="34" charset="0"/>
              </a:rPr>
              <a:t>Introduction </a:t>
            </a:r>
            <a:endParaRPr lang="en-US" sz="500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0A41D38B-F458-ACBB-C256-E75BE5131AA7}"/>
              </a:ext>
            </a:extLst>
          </p:cNvPr>
          <p:cNvSpPr>
            <a:spLocks noGrp="1"/>
          </p:cNvSpPr>
          <p:nvPr>
            <p:ph type="subTitle" idx="1"/>
          </p:nvPr>
        </p:nvSpPr>
        <p:spPr>
          <a:xfrm>
            <a:off x="377952" y="1760807"/>
            <a:ext cx="7595616" cy="4535424"/>
          </a:xfrm>
          <a:solidFill>
            <a:srgbClr val="FDE8C9"/>
          </a:solidFill>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pPr algn="just"/>
            <a:r>
              <a:rPr lang="en-US">
                <a:latin typeface="Arial" panose="020B0604020202020204" pitchFamily="34" charset="0"/>
                <a:cs typeface="Arial" panose="020B0604020202020204" pitchFamily="34" charset="0"/>
              </a:rPr>
              <a:t>Good morning/afternoon. My name is [Your Name], and today I will be presenting on how psychological theory can guide practice in early years education. In this presentation, I will explore the case of Amina, a three-year-old child who has recently joined the nursery and is displaying signs of anxiety, limited verbal communication, and difficulty participating in group play. The aim of this talk is to apply attachment theory to understand Amina’s developmental needs and to outline strategies that can promote her emotional, social, cognitive, and physical well-being in line with early years practice standards (Darling, Illum and Storebø, 2024).</a:t>
            </a:r>
          </a:p>
        </p:txBody>
      </p:sp>
      <p:pic>
        <p:nvPicPr>
          <p:cNvPr id="3" name="Picture 2">
            <a:extLst>
              <a:ext uri="{FF2B5EF4-FFF2-40B4-BE49-F238E27FC236}">
                <a16:creationId xmlns:a16="http://schemas.microsoft.com/office/drawing/2014/main" id="{5B202753-810E-43FF-8784-B729A7E02ECF}"/>
              </a:ext>
            </a:extLst>
          </p:cNvPr>
          <p:cNvPicPr>
            <a:picLocks noChangeAspect="1"/>
          </p:cNvPicPr>
          <p:nvPr/>
        </p:nvPicPr>
        <p:blipFill rotWithShape="1">
          <a:blip r:embed="rId3"/>
          <a:srcRect l="67289" t="26667"/>
          <a:stretch/>
        </p:blipFill>
        <p:spPr>
          <a:xfrm>
            <a:off x="8119872" y="2229025"/>
            <a:ext cx="2885109" cy="4311983"/>
          </a:xfrm>
          <a:prstGeom prst="rect">
            <a:avLst/>
          </a:prstGeom>
        </p:spPr>
      </p:pic>
      <p:sp>
        <p:nvSpPr>
          <p:cNvPr id="8" name="Title 5">
            <a:extLst>
              <a:ext uri="{FF2B5EF4-FFF2-40B4-BE49-F238E27FC236}">
                <a16:creationId xmlns:a16="http://schemas.microsoft.com/office/drawing/2014/main" id="{D04C7E60-D582-4C7A-AA7E-D33A850D8871}"/>
              </a:ext>
            </a:extLst>
          </p:cNvPr>
          <p:cNvSpPr txBox="1">
            <a:spLocks/>
          </p:cNvSpPr>
          <p:nvPr/>
        </p:nvSpPr>
        <p:spPr>
          <a:xfrm>
            <a:off x="8836152" y="6140545"/>
            <a:ext cx="896112" cy="400463"/>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US" sz="1600">
                <a:latin typeface="Arial" panose="020B0604020202020204" pitchFamily="34" charset="0"/>
                <a:cs typeface="Arial" panose="020B0604020202020204" pitchFamily="34" charset="0"/>
              </a:rPr>
              <a:t>AMINA</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AA09CF52-9DC9-E294-DBEF-9290971661E4}"/>
                  </a:ext>
                </a:extLst>
              </p14:cNvPr>
              <p14:cNvContentPartPr/>
              <p14:nvPr/>
            </p14:nvContentPartPr>
            <p14:xfrm>
              <a:off x="3931920" y="1920240"/>
              <a:ext cx="15240" cy="15240"/>
            </p14:xfrm>
          </p:contentPart>
        </mc:Choice>
        <mc:Fallback xmlns="">
          <p:pic>
            <p:nvPicPr>
              <p:cNvPr id="4" name="Ink 3">
                <a:extLst>
                  <a:ext uri="{FF2B5EF4-FFF2-40B4-BE49-F238E27FC236}">
                    <a16:creationId xmlns:a16="http://schemas.microsoft.com/office/drawing/2014/main" id="{AA09CF52-9DC9-E294-DBEF-9290971661E4}"/>
                  </a:ext>
                </a:extLst>
              </p:cNvPr>
              <p:cNvPicPr/>
              <p:nvPr/>
            </p:nvPicPr>
            <p:blipFill>
              <a:blip r:embed="rId5"/>
              <a:stretch>
                <a:fillRect/>
              </a:stretch>
            </p:blipFill>
            <p:spPr>
              <a:xfrm>
                <a:off x="3169920" y="1158240"/>
                <a:ext cx="1524000" cy="1524000"/>
              </a:xfrm>
              <a:prstGeom prst="rect">
                <a:avLst/>
              </a:prstGeom>
            </p:spPr>
          </p:pic>
        </mc:Fallback>
      </mc:AlternateContent>
    </p:spTree>
    <p:extLst>
      <p:ext uri="{BB962C8B-B14F-4D97-AF65-F5344CB8AC3E}">
        <p14:creationId xmlns:p14="http://schemas.microsoft.com/office/powerpoint/2010/main" val="2444615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a:extLst>
            <a:ext uri="{FF2B5EF4-FFF2-40B4-BE49-F238E27FC236}">
              <a16:creationId xmlns:a16="http://schemas.microsoft.com/office/drawing/2014/main" id="{AB0E182B-1B88-7D78-6E6C-EA389A48B4A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5BAADDC-6C4E-4A28-AA90-897BAF54CBF8}"/>
              </a:ext>
            </a:extLst>
          </p:cNvPr>
          <p:cNvPicPr>
            <a:picLocks noChangeAspect="1"/>
          </p:cNvPicPr>
          <p:nvPr/>
        </p:nvPicPr>
        <p:blipFill>
          <a:blip r:embed="rId2"/>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9DDA094A-BE4C-70FD-BE1E-58F2E6DAC9DD}"/>
              </a:ext>
            </a:extLst>
          </p:cNvPr>
          <p:cNvSpPr>
            <a:spLocks noGrp="1"/>
          </p:cNvSpPr>
          <p:nvPr>
            <p:ph type="ctrTitle"/>
          </p:nvPr>
        </p:nvSpPr>
        <p:spPr>
          <a:xfrm>
            <a:off x="1152144" y="508000"/>
            <a:ext cx="9887712" cy="792639"/>
          </a:xfrm>
          <a:solidFill>
            <a:srgbClr val="F7D1E9"/>
          </a:solidFill>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r>
              <a:rPr lang="en-US" sz="4000" b="1">
                <a:latin typeface="Arial" panose="020B0604020202020204" pitchFamily="34" charset="0"/>
                <a:cs typeface="Arial" panose="020B0604020202020204" pitchFamily="34" charset="0"/>
              </a:rPr>
              <a:t>Chosen Lifespan Development Theory  </a:t>
            </a:r>
            <a:endParaRPr lang="en-US" sz="400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776AFC11-4F61-B8C8-F46E-7D92A3E06FD4}"/>
              </a:ext>
            </a:extLst>
          </p:cNvPr>
          <p:cNvSpPr>
            <a:spLocks noGrp="1"/>
          </p:cNvSpPr>
          <p:nvPr>
            <p:ph type="subTitle" idx="1"/>
          </p:nvPr>
        </p:nvSpPr>
        <p:spPr>
          <a:xfrm>
            <a:off x="5181600" y="1645920"/>
            <a:ext cx="6522720" cy="5039360"/>
          </a:xfrm>
          <a:ln>
            <a:solidFill>
              <a:srgbClr val="D1A0B6"/>
            </a:solidFill>
          </a:ln>
        </p:spPr>
        <p:style>
          <a:lnRef idx="2">
            <a:schemeClr val="accent1"/>
          </a:lnRef>
          <a:fillRef idx="1">
            <a:schemeClr val="lt1"/>
          </a:fillRef>
          <a:effectRef idx="0">
            <a:schemeClr val="accent1"/>
          </a:effectRef>
          <a:fontRef idx="minor">
            <a:schemeClr val="dk1"/>
          </a:fontRef>
        </p:style>
        <p:txBody>
          <a:bodyPr>
            <a:noAutofit/>
          </a:bodyPr>
          <a:lstStyle/>
          <a:p>
            <a:pPr algn="just"/>
            <a:r>
              <a:rPr lang="en-US" sz="2000">
                <a:latin typeface="Arial" panose="020B0604020202020204" pitchFamily="34" charset="0"/>
                <a:cs typeface="Arial" panose="020B0604020202020204" pitchFamily="34" charset="0"/>
              </a:rPr>
              <a:t>For this case, I have chosen Bowlby’s Attachment Theory, which focuses on the importance of secure emotional bonds between a child and their primary caregiver (Bowlby, 1979). Bowlby proposed that a secure attachment forms the basis for healthy emotional regulation, social skills, and later relationships. Attachment patterns — secure, avoidant, ambivalent, or </a:t>
            </a:r>
            <a:r>
              <a:rPr lang="en-US" sz="2000" err="1">
                <a:latin typeface="Arial" panose="020B0604020202020204" pitchFamily="34" charset="0"/>
                <a:cs typeface="Arial" panose="020B0604020202020204" pitchFamily="34" charset="0"/>
              </a:rPr>
              <a:t>disorganised</a:t>
            </a:r>
            <a:r>
              <a:rPr lang="en-US" sz="2000">
                <a:latin typeface="Arial" panose="020B0604020202020204" pitchFamily="34" charset="0"/>
                <a:cs typeface="Arial" panose="020B0604020202020204" pitchFamily="34" charset="0"/>
              </a:rPr>
              <a:t> — emerge in early childhood and can significantly influence a child’s ability to explore and engage with their environment. Understanding attachment is particularly relevant for Amina because her limited speech and difficulties in group play may reflect anxiety associated with insecure or disrupted attachment. Applying this theory helps practitioners provide a consistent, responsive, and nurturing environment that supports her transition into nursery and fosters security, confidence, and engagement (McIntosh et al., 2024).</a:t>
            </a:r>
          </a:p>
        </p:txBody>
      </p:sp>
      <p:pic>
        <p:nvPicPr>
          <p:cNvPr id="3" name="Picture 2">
            <a:extLst>
              <a:ext uri="{FF2B5EF4-FFF2-40B4-BE49-F238E27FC236}">
                <a16:creationId xmlns:a16="http://schemas.microsoft.com/office/drawing/2014/main" id="{42DFC8D6-4AB3-4A99-9973-D55F02A637AD}"/>
              </a:ext>
            </a:extLst>
          </p:cNvPr>
          <p:cNvPicPr>
            <a:picLocks noChangeAspect="1"/>
          </p:cNvPicPr>
          <p:nvPr/>
        </p:nvPicPr>
        <p:blipFill rotWithShape="1">
          <a:blip r:embed="rId3"/>
          <a:srcRect l="50000" t="31407" r="11719"/>
          <a:stretch/>
        </p:blipFill>
        <p:spPr>
          <a:xfrm>
            <a:off x="1014607" y="2281007"/>
            <a:ext cx="3291005" cy="3931206"/>
          </a:xfrm>
          <a:prstGeom prst="rect">
            <a:avLst/>
          </a:prstGeom>
        </p:spPr>
      </p:pic>
    </p:spTree>
    <p:extLst>
      <p:ext uri="{BB962C8B-B14F-4D97-AF65-F5344CB8AC3E}">
        <p14:creationId xmlns:p14="http://schemas.microsoft.com/office/powerpoint/2010/main" val="2343269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a:extLst>
            <a:ext uri="{FF2B5EF4-FFF2-40B4-BE49-F238E27FC236}">
              <a16:creationId xmlns:a16="http://schemas.microsoft.com/office/drawing/2014/main" id="{05B907E2-4735-8152-FC8C-562E2FAF786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BF133671-4C39-4B44-8F49-D8B43577F14A}"/>
              </a:ext>
            </a:extLst>
          </p:cNvPr>
          <p:cNvPicPr>
            <a:picLocks noChangeAspect="1"/>
          </p:cNvPicPr>
          <p:nvPr/>
        </p:nvPicPr>
        <p:blipFill>
          <a:blip r:embed="rId2"/>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7969CC5F-D4B2-F3F4-F3CB-38F9FCC99854}"/>
              </a:ext>
            </a:extLst>
          </p:cNvPr>
          <p:cNvSpPr>
            <a:spLocks noGrp="1"/>
          </p:cNvSpPr>
          <p:nvPr>
            <p:ph type="ctrTitle"/>
          </p:nvPr>
        </p:nvSpPr>
        <p:spPr>
          <a:xfrm>
            <a:off x="1524000" y="712063"/>
            <a:ext cx="9144000" cy="798576"/>
          </a:xfrm>
          <a:ln>
            <a:solidFill>
              <a:srgbClr val="FCB8C7"/>
            </a:solidFill>
          </a:ln>
        </p:spPr>
        <p:style>
          <a:lnRef idx="2">
            <a:schemeClr val="accent1"/>
          </a:lnRef>
          <a:fillRef idx="1">
            <a:schemeClr val="lt1"/>
          </a:fillRef>
          <a:effectRef idx="0">
            <a:schemeClr val="accent1"/>
          </a:effectRef>
          <a:fontRef idx="minor">
            <a:schemeClr val="dk1"/>
          </a:fontRef>
        </p:style>
        <p:txBody>
          <a:bodyPr>
            <a:noAutofit/>
          </a:bodyPr>
          <a:lstStyle/>
          <a:p>
            <a:r>
              <a:rPr lang="en-US" sz="4000" b="1">
                <a:latin typeface="Arial" panose="020B0604020202020204" pitchFamily="34" charset="0"/>
                <a:cs typeface="Arial" panose="020B0604020202020204" pitchFamily="34" charset="0"/>
              </a:rPr>
              <a:t> Application to Amina’s Case </a:t>
            </a:r>
            <a:endParaRPr lang="en-US" sz="400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DFF49044-3449-5F76-26C2-E71714442785}"/>
              </a:ext>
            </a:extLst>
          </p:cNvPr>
          <p:cNvSpPr>
            <a:spLocks noGrp="1"/>
          </p:cNvSpPr>
          <p:nvPr>
            <p:ph type="subTitle" idx="1"/>
          </p:nvPr>
        </p:nvSpPr>
        <p:spPr>
          <a:xfrm>
            <a:off x="392315" y="1891097"/>
            <a:ext cx="11407370" cy="3075806"/>
          </a:xfrm>
          <a:solidFill>
            <a:srgbClr val="F6BAB5"/>
          </a:solidFill>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pPr algn="just"/>
            <a:r>
              <a:rPr lang="en-US" sz="2000">
                <a:latin typeface="Arial" panose="020B0604020202020204" pitchFamily="34" charset="0"/>
                <a:cs typeface="Arial" panose="020B0604020202020204" pitchFamily="34" charset="0"/>
              </a:rPr>
              <a:t>Amina’s limited speech and difficulty participating in group play suggest that she may be experiencing emotional insecurity, which can affect her confidence to communicate and interact socially. According to attachment theory, such </a:t>
            </a:r>
            <a:r>
              <a:rPr lang="en-US" sz="2000" err="1">
                <a:latin typeface="Arial" panose="020B0604020202020204" pitchFamily="34" charset="0"/>
                <a:cs typeface="Arial" panose="020B0604020202020204" pitchFamily="34" charset="0"/>
              </a:rPr>
              <a:t>behaviours</a:t>
            </a:r>
            <a:r>
              <a:rPr lang="en-US" sz="2000">
                <a:latin typeface="Arial" panose="020B0604020202020204" pitchFamily="34" charset="0"/>
                <a:cs typeface="Arial" panose="020B0604020202020204" pitchFamily="34" charset="0"/>
              </a:rPr>
              <a:t> may be consistent with an anxious or avoidant attachment style, where a child finds it difficult to explore new environments due to fear of separation or lack of trust in caregiver availability (Darling, Illum and Storebø, 2024). Understanding this framework allows practitioners to interpret Amina’s </a:t>
            </a:r>
            <a:r>
              <a:rPr lang="en-US" sz="2000" err="1">
                <a:latin typeface="Arial" panose="020B0604020202020204" pitchFamily="34" charset="0"/>
                <a:cs typeface="Arial" panose="020B0604020202020204" pitchFamily="34" charset="0"/>
              </a:rPr>
              <a:t>behaviour</a:t>
            </a:r>
            <a:r>
              <a:rPr lang="en-US" sz="2000">
                <a:latin typeface="Arial" panose="020B0604020202020204" pitchFamily="34" charset="0"/>
                <a:cs typeface="Arial" panose="020B0604020202020204" pitchFamily="34" charset="0"/>
              </a:rPr>
              <a:t> not as defiance or lack of ability, but as an emotional response requiring sensitive intervention. For instance, regular positive interactions, consistent routines, and one-to-one support can help Amina feel secure. Early speech and language interventions, including play-based language activities and scaffolding techniques, can address her communication delay and encourage active participation in peer activities (</a:t>
            </a:r>
            <a:r>
              <a:rPr lang="en-US" sz="2000" err="1">
                <a:latin typeface="Arial" panose="020B0604020202020204" pitchFamily="34" charset="0"/>
                <a:cs typeface="Arial" panose="020B0604020202020204" pitchFamily="34" charset="0"/>
              </a:rPr>
              <a:t>Vermeij</a:t>
            </a:r>
            <a:r>
              <a:rPr lang="en-US" sz="2000">
                <a:latin typeface="Arial" panose="020B0604020202020204" pitchFamily="34" charset="0"/>
                <a:cs typeface="Arial" panose="020B0604020202020204" pitchFamily="34" charset="0"/>
              </a:rPr>
              <a:t> et al., 2023).</a:t>
            </a:r>
          </a:p>
        </p:txBody>
      </p:sp>
    </p:spTree>
    <p:extLst>
      <p:ext uri="{BB962C8B-B14F-4D97-AF65-F5344CB8AC3E}">
        <p14:creationId xmlns:p14="http://schemas.microsoft.com/office/powerpoint/2010/main" val="3507117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a:extLst>
            <a:ext uri="{FF2B5EF4-FFF2-40B4-BE49-F238E27FC236}">
              <a16:creationId xmlns:a16="http://schemas.microsoft.com/office/drawing/2014/main" id="{78398560-9E8C-8E9A-C1AD-A29992D0CF4F}"/>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A86DC56D-347C-476F-AC86-72974E80AEB0}"/>
              </a:ext>
            </a:extLst>
          </p:cNvPr>
          <p:cNvPicPr>
            <a:picLocks noChangeAspect="1"/>
          </p:cNvPicPr>
          <p:nvPr/>
        </p:nvPicPr>
        <p:blipFill>
          <a:blip r:embed="rId2"/>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119959BC-4F96-CF18-B053-21FB690B375E}"/>
              </a:ext>
            </a:extLst>
          </p:cNvPr>
          <p:cNvSpPr>
            <a:spLocks noGrp="1"/>
          </p:cNvSpPr>
          <p:nvPr>
            <p:ph type="ctrTitle"/>
          </p:nvPr>
        </p:nvSpPr>
        <p:spPr>
          <a:xfrm>
            <a:off x="1524000" y="330708"/>
            <a:ext cx="9144000" cy="764191"/>
          </a:xfrm>
          <a:solidFill>
            <a:srgbClr val="E3B1B5"/>
          </a:solidFill>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r>
              <a:rPr lang="en-US" sz="4000" b="1">
                <a:latin typeface="Arial" panose="020B0604020202020204" pitchFamily="34" charset="0"/>
                <a:cs typeface="Arial" panose="020B0604020202020204" pitchFamily="34" charset="0"/>
              </a:rPr>
              <a:t>Social &amp; Biological Determinants </a:t>
            </a:r>
            <a:endParaRPr lang="en-US" sz="400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7827248F-E090-4AAF-0E6D-59B2F0BE29E0}"/>
              </a:ext>
            </a:extLst>
          </p:cNvPr>
          <p:cNvSpPr>
            <a:spLocks noGrp="1"/>
          </p:cNvSpPr>
          <p:nvPr>
            <p:ph type="subTitle" idx="1"/>
          </p:nvPr>
        </p:nvSpPr>
        <p:spPr>
          <a:xfrm>
            <a:off x="243840" y="1318673"/>
            <a:ext cx="5852160" cy="5315553"/>
          </a:xfrm>
          <a:ln>
            <a:solidFill>
              <a:srgbClr val="FCC7D7"/>
            </a:solidFill>
          </a:ln>
        </p:spPr>
        <p:style>
          <a:lnRef idx="2">
            <a:schemeClr val="accent1"/>
          </a:lnRef>
          <a:fillRef idx="1">
            <a:schemeClr val="lt1"/>
          </a:fillRef>
          <a:effectRef idx="0">
            <a:schemeClr val="accent1"/>
          </a:effectRef>
          <a:fontRef idx="minor">
            <a:schemeClr val="dk1"/>
          </a:fontRef>
        </p:style>
        <p:txBody>
          <a:bodyPr>
            <a:noAutofit/>
          </a:bodyPr>
          <a:lstStyle/>
          <a:p>
            <a:pPr algn="just"/>
            <a:r>
              <a:rPr lang="en-US">
                <a:latin typeface="Arial" panose="020B0604020202020204" pitchFamily="34" charset="0"/>
                <a:cs typeface="Arial" panose="020B0604020202020204" pitchFamily="34" charset="0"/>
              </a:rPr>
              <a:t>Amina’s development is shaped by an interaction of biological and social factors. Biologically, delayed speech could be linked to mild language delay, hearing concerns, or slower neural maturation, all of which require early identification and support. Socially, Amina’s recent transition to nursery may have disrupted familiar routines, heightened separation anxiety and making it harder for her to engage with peers. External stressors such as family circumstances, pandemic-related isolation, or reduced early social exposure can further impact emotional regulation and social confidence (Michelle and Francesco, 2023). </a:t>
            </a:r>
          </a:p>
        </p:txBody>
      </p:sp>
      <p:sp>
        <p:nvSpPr>
          <p:cNvPr id="5" name="Subtitle 6">
            <a:extLst>
              <a:ext uri="{FF2B5EF4-FFF2-40B4-BE49-F238E27FC236}">
                <a16:creationId xmlns:a16="http://schemas.microsoft.com/office/drawing/2014/main" id="{60FD2E83-803D-498E-986F-E0A99B256D12}"/>
              </a:ext>
            </a:extLst>
          </p:cNvPr>
          <p:cNvSpPr txBox="1">
            <a:spLocks/>
          </p:cNvSpPr>
          <p:nvPr/>
        </p:nvSpPr>
        <p:spPr>
          <a:xfrm>
            <a:off x="6175248" y="1881688"/>
            <a:ext cx="5852160" cy="3458408"/>
          </a:xfrm>
          <a:prstGeom prst="rect">
            <a:avLst/>
          </a:prstGeom>
          <a:ln w="12700" cap="flat" cmpd="sng" algn="ctr">
            <a:solidFill>
              <a:srgbClr val="FCC7D7"/>
            </a:solidFill>
            <a:prstDash val="solid"/>
            <a:miter lim="800000"/>
          </a:ln>
        </p:spPr>
        <p:style>
          <a:lnRef idx="2">
            <a:schemeClr val="accent1"/>
          </a:lnRef>
          <a:fillRef idx="1">
            <a:schemeClr val="lt1"/>
          </a:fillRef>
          <a:effectRef idx="0">
            <a:schemeClr val="accent1"/>
          </a:effectRef>
          <a:fontRef idx="minor">
            <a:schemeClr val="dk1"/>
          </a:fontRef>
        </p:style>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dk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dk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dk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9pPr>
          </a:lstStyle>
          <a:p>
            <a:pPr algn="just"/>
            <a:r>
              <a:rPr lang="en-US">
                <a:latin typeface="Arial" panose="020B0604020202020204" pitchFamily="34" charset="0"/>
                <a:cs typeface="Arial" panose="020B0604020202020204" pitchFamily="34" charset="0"/>
              </a:rPr>
              <a:t>Research shows that pretend play and guided peer interaction significantly enhance social competence, language skills, and emotional understanding, particularly for children struggling with group participation (Smits-van der Nat et al., 2024). </a:t>
            </a:r>
            <a:r>
              <a:rPr lang="en-US" err="1">
                <a:latin typeface="Arial" panose="020B0604020202020204" pitchFamily="34" charset="0"/>
                <a:cs typeface="Arial" panose="020B0604020202020204" pitchFamily="34" charset="0"/>
              </a:rPr>
              <a:t>Recognising</a:t>
            </a:r>
            <a:r>
              <a:rPr lang="en-US">
                <a:latin typeface="Arial" panose="020B0604020202020204" pitchFamily="34" charset="0"/>
                <a:cs typeface="Arial" panose="020B0604020202020204" pitchFamily="34" charset="0"/>
              </a:rPr>
              <a:t> both biological and social determinants ensures that interventions are holistic and responsive to Amina’s unique developmental context.</a:t>
            </a:r>
          </a:p>
        </p:txBody>
      </p:sp>
    </p:spTree>
    <p:extLst>
      <p:ext uri="{BB962C8B-B14F-4D97-AF65-F5344CB8AC3E}">
        <p14:creationId xmlns:p14="http://schemas.microsoft.com/office/powerpoint/2010/main" val="1241361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a:extLst>
            <a:ext uri="{FF2B5EF4-FFF2-40B4-BE49-F238E27FC236}">
              <a16:creationId xmlns:a16="http://schemas.microsoft.com/office/drawing/2014/main" id="{858800CA-487B-8775-178B-0D53230DEE5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AFB766B-BB0E-4C82-B8A5-1C34907E1AE0}"/>
              </a:ext>
            </a:extLst>
          </p:cNvPr>
          <p:cNvPicPr>
            <a:picLocks noChangeAspect="1"/>
          </p:cNvPicPr>
          <p:nvPr/>
        </p:nvPicPr>
        <p:blipFill>
          <a:blip r:embed="rId3"/>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FC1E9936-6EC0-D19C-2772-A5959A53AB1B}"/>
              </a:ext>
            </a:extLst>
          </p:cNvPr>
          <p:cNvSpPr>
            <a:spLocks noGrp="1"/>
          </p:cNvSpPr>
          <p:nvPr>
            <p:ph type="ctrTitle"/>
          </p:nvPr>
        </p:nvSpPr>
        <p:spPr>
          <a:xfrm>
            <a:off x="1524000" y="609600"/>
            <a:ext cx="9144000" cy="691039"/>
          </a:xfrm>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r>
              <a:rPr lang="en-US" sz="4000" b="1">
                <a:latin typeface="Arial" panose="020B0604020202020204" pitchFamily="34" charset="0"/>
                <a:cs typeface="Arial" panose="020B0604020202020204" pitchFamily="34" charset="0"/>
              </a:rPr>
              <a:t>Strategies to Support Amina </a:t>
            </a:r>
            <a:endParaRPr lang="en-US" sz="400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59D61648-486F-70C2-B424-0DAD137A3E07}"/>
              </a:ext>
            </a:extLst>
          </p:cNvPr>
          <p:cNvSpPr>
            <a:spLocks noGrp="1"/>
          </p:cNvSpPr>
          <p:nvPr>
            <p:ph type="subTitle" idx="1"/>
          </p:nvPr>
        </p:nvSpPr>
        <p:spPr>
          <a:xfrm>
            <a:off x="487680" y="1813878"/>
            <a:ext cx="11216640" cy="4434522"/>
          </a:xfrm>
          <a:solidFill>
            <a:srgbClr val="E3C2B8"/>
          </a:solidFill>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pPr algn="just"/>
            <a:r>
              <a:rPr lang="en-US">
                <a:latin typeface="Arial" panose="020B0604020202020204" pitchFamily="34" charset="0"/>
                <a:cs typeface="Arial" panose="020B0604020202020204" pitchFamily="34" charset="0"/>
              </a:rPr>
              <a:t>To support Amina’s development, strategies should be informed by attachment theory and early intervention evidence. Creating a predictable and nurturing environment with a consistent key worker will help Amina feel secure and reduce anxiety, encouraging her to explore and interact with peers. Guided play-based learning is particularly effective for children with developmental needs, as it combines structured support with opportunities for child-led exploration and communication (Cade, 2023). Small-group activities can be used to gradually increase Amina’s comfort with peers, while one-to-one scaffolding from practitioners can model language use and turn-taking. Speech and language interventions, such as storytelling, singing, and visual aids, should be integrated into daily routines to improve vocabulary and comprehension (</a:t>
            </a:r>
            <a:r>
              <a:rPr lang="en-US" err="1">
                <a:latin typeface="Arial" panose="020B0604020202020204" pitchFamily="34" charset="0"/>
                <a:cs typeface="Arial" panose="020B0604020202020204" pitchFamily="34" charset="0"/>
              </a:rPr>
              <a:t>Vermeij</a:t>
            </a:r>
            <a:r>
              <a:rPr lang="en-US">
                <a:latin typeface="Arial" panose="020B0604020202020204" pitchFamily="34" charset="0"/>
                <a:cs typeface="Arial" panose="020B0604020202020204" pitchFamily="34" charset="0"/>
              </a:rPr>
              <a:t> et al., 2023). Together, these strategies promote emotional security, social competence, and cognitive growth, supporting Amina’s holistic development.</a:t>
            </a:r>
          </a:p>
        </p:txBody>
      </p:sp>
    </p:spTree>
    <p:extLst>
      <p:ext uri="{BB962C8B-B14F-4D97-AF65-F5344CB8AC3E}">
        <p14:creationId xmlns:p14="http://schemas.microsoft.com/office/powerpoint/2010/main" val="3465303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a:extLst>
            <a:ext uri="{FF2B5EF4-FFF2-40B4-BE49-F238E27FC236}">
              <a16:creationId xmlns:a16="http://schemas.microsoft.com/office/drawing/2014/main" id="{8DAF3C11-8265-6C22-F1A8-B9ECC22353A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8E7B016-8A57-4BF3-BA71-6BE058805E07}"/>
              </a:ext>
            </a:extLst>
          </p:cNvPr>
          <p:cNvPicPr>
            <a:picLocks noChangeAspect="1"/>
          </p:cNvPicPr>
          <p:nvPr/>
        </p:nvPicPr>
        <p:blipFill>
          <a:blip r:embed="rId3"/>
          <a:stretch>
            <a:fillRect/>
          </a:stretch>
        </p:blipFill>
        <p:spPr>
          <a:xfrm>
            <a:off x="0" y="-80233"/>
            <a:ext cx="12192000" cy="6938233"/>
          </a:xfrm>
          <a:prstGeom prst="rect">
            <a:avLst/>
          </a:prstGeom>
        </p:spPr>
      </p:pic>
      <p:sp>
        <p:nvSpPr>
          <p:cNvPr id="6" name="Title 5">
            <a:extLst>
              <a:ext uri="{FF2B5EF4-FFF2-40B4-BE49-F238E27FC236}">
                <a16:creationId xmlns:a16="http://schemas.microsoft.com/office/drawing/2014/main" id="{97420C71-704F-DD0E-479B-B53E64C776BF}"/>
              </a:ext>
            </a:extLst>
          </p:cNvPr>
          <p:cNvSpPr>
            <a:spLocks noGrp="1"/>
          </p:cNvSpPr>
          <p:nvPr>
            <p:ph type="ctrTitle"/>
          </p:nvPr>
        </p:nvSpPr>
        <p:spPr>
          <a:xfrm>
            <a:off x="957072" y="484727"/>
            <a:ext cx="10277856" cy="764191"/>
          </a:xfrm>
          <a:solidFill>
            <a:srgbClr val="EAC8BF"/>
          </a:solidFill>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r>
              <a:rPr lang="en-US" sz="4000" b="1">
                <a:latin typeface="Arial" panose="020B0604020202020204" pitchFamily="34" charset="0"/>
                <a:cs typeface="Arial" panose="020B0604020202020204" pitchFamily="34" charset="0"/>
              </a:rPr>
              <a:t>Critical Evaluation of Attachment Theory </a:t>
            </a:r>
            <a:endParaRPr lang="en-US" sz="400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CF3F61C9-6FA0-0FFA-91C5-396FF7E348D5}"/>
              </a:ext>
            </a:extLst>
          </p:cNvPr>
          <p:cNvSpPr>
            <a:spLocks noGrp="1"/>
          </p:cNvSpPr>
          <p:nvPr>
            <p:ph type="subTitle" idx="1"/>
          </p:nvPr>
        </p:nvSpPr>
        <p:spPr>
          <a:xfrm>
            <a:off x="1511808" y="1506490"/>
            <a:ext cx="4291583" cy="4973923"/>
          </a:xfrm>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pPr algn="just"/>
            <a:r>
              <a:rPr lang="en-US" sz="2000">
                <a:latin typeface="Arial" panose="020B0604020202020204" pitchFamily="34" charset="0"/>
                <a:cs typeface="Arial" panose="020B0604020202020204" pitchFamily="34" charset="0"/>
              </a:rPr>
              <a:t>Attachment theory offers a robust framework for understanding children’s emotional and social needs. Its strength lies in its empirical basis and wide applicability to early years practice, allowing practitioners to identify </a:t>
            </a:r>
            <a:r>
              <a:rPr lang="en-US" sz="2000" err="1">
                <a:latin typeface="Arial" panose="020B0604020202020204" pitchFamily="34" charset="0"/>
                <a:cs typeface="Arial" panose="020B0604020202020204" pitchFamily="34" charset="0"/>
              </a:rPr>
              <a:t>behaviours</a:t>
            </a:r>
            <a:r>
              <a:rPr lang="en-US" sz="2000">
                <a:latin typeface="Arial" panose="020B0604020202020204" pitchFamily="34" charset="0"/>
                <a:cs typeface="Arial" panose="020B0604020202020204" pitchFamily="34" charset="0"/>
              </a:rPr>
              <a:t> linked to secure or insecure attachments and intervene early to prevent later difficulties. However, it is not without limitations. Critics argue that attachment theory can be culturally biased, as expectations of caregiver–child bonding differ across societies, and it may overlook structural or socio-economic factors affecting development.</a:t>
            </a:r>
          </a:p>
        </p:txBody>
      </p:sp>
      <p:sp>
        <p:nvSpPr>
          <p:cNvPr id="5" name="Subtitle 6">
            <a:extLst>
              <a:ext uri="{FF2B5EF4-FFF2-40B4-BE49-F238E27FC236}">
                <a16:creationId xmlns:a16="http://schemas.microsoft.com/office/drawing/2014/main" id="{125AAD53-2777-487C-B423-AC03128D1C5D}"/>
              </a:ext>
            </a:extLst>
          </p:cNvPr>
          <p:cNvSpPr txBox="1">
            <a:spLocks/>
          </p:cNvSpPr>
          <p:nvPr/>
        </p:nvSpPr>
        <p:spPr>
          <a:xfrm>
            <a:off x="6388610" y="1613631"/>
            <a:ext cx="3547872" cy="4759642"/>
          </a:xfrm>
          <a:prstGeom prst="rect">
            <a:avLst/>
          </a:prstGeom>
          <a:ln w="12700" cap="flat" cmpd="sng" algn="ctr">
            <a:solidFill>
              <a:schemeClr val="bg1"/>
            </a:solidFill>
            <a:prstDash val="solid"/>
            <a:miter lim="800000"/>
          </a:ln>
        </p:spPr>
        <p:style>
          <a:lnRef idx="2">
            <a:schemeClr val="accent1"/>
          </a:lnRef>
          <a:fillRef idx="1">
            <a:schemeClr val="lt1"/>
          </a:fillRef>
          <a:effectRef idx="0">
            <a:schemeClr val="accent1"/>
          </a:effectRef>
          <a:fontRef idx="minor">
            <a:schemeClr val="dk1"/>
          </a:fontRef>
        </p:style>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dk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dk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dk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dk1"/>
                </a:solidFill>
                <a:latin typeface="+mn-lt"/>
                <a:ea typeface="+mn-ea"/>
                <a:cs typeface="+mn-cs"/>
              </a:defRPr>
            </a:lvl9pPr>
          </a:lstStyle>
          <a:p>
            <a:pPr algn="just"/>
            <a:r>
              <a:rPr lang="en-US" sz="2000">
                <a:latin typeface="Arial" panose="020B0604020202020204" pitchFamily="34" charset="0"/>
                <a:cs typeface="Arial" panose="020B0604020202020204" pitchFamily="34" charset="0"/>
              </a:rPr>
              <a:t>Moreover, focusing solely on attachment risks </a:t>
            </a:r>
            <a:r>
              <a:rPr lang="en-US" sz="2000" err="1">
                <a:latin typeface="Arial" panose="020B0604020202020204" pitchFamily="34" charset="0"/>
                <a:cs typeface="Arial" panose="020B0604020202020204" pitchFamily="34" charset="0"/>
              </a:rPr>
              <a:t>pathologising</a:t>
            </a:r>
            <a:r>
              <a:rPr lang="en-US" sz="2000">
                <a:latin typeface="Arial" panose="020B0604020202020204" pitchFamily="34" charset="0"/>
                <a:cs typeface="Arial" panose="020B0604020202020204" pitchFamily="34" charset="0"/>
              </a:rPr>
              <a:t> normal variations in </a:t>
            </a:r>
            <a:r>
              <a:rPr lang="en-US" sz="2000" err="1">
                <a:latin typeface="Arial" panose="020B0604020202020204" pitchFamily="34" charset="0"/>
                <a:cs typeface="Arial" panose="020B0604020202020204" pitchFamily="34" charset="0"/>
              </a:rPr>
              <a:t>behaviour</a:t>
            </a:r>
            <a:r>
              <a:rPr lang="en-US" sz="2000">
                <a:latin typeface="Arial" panose="020B0604020202020204" pitchFamily="34" charset="0"/>
                <a:cs typeface="Arial" panose="020B0604020202020204" pitchFamily="34" charset="0"/>
              </a:rPr>
              <a:t> and underestimating the child’s resilience (Darling, Illum and </a:t>
            </a:r>
            <a:r>
              <a:rPr lang="en-US" sz="2000" err="1">
                <a:latin typeface="Arial" panose="020B0604020202020204" pitchFamily="34" charset="0"/>
                <a:cs typeface="Arial" panose="020B0604020202020204" pitchFamily="34" charset="0"/>
              </a:rPr>
              <a:t>Storebø</a:t>
            </a:r>
            <a:r>
              <a:rPr lang="en-US" sz="2000">
                <a:latin typeface="Arial" panose="020B0604020202020204" pitchFamily="34" charset="0"/>
                <a:cs typeface="Arial" panose="020B0604020202020204" pitchFamily="34" charset="0"/>
              </a:rPr>
              <a:t>, 2024). For Amina’s case, attachment theory is highly relevant in framing her emotional needs, but it should be complemented with speech and language assessments, play-based pedagogy, and attention to her broader family and social context to create a comprehensive support plan.</a:t>
            </a:r>
          </a:p>
        </p:txBody>
      </p:sp>
    </p:spTree>
    <p:extLst>
      <p:ext uri="{BB962C8B-B14F-4D97-AF65-F5344CB8AC3E}">
        <p14:creationId xmlns:p14="http://schemas.microsoft.com/office/powerpoint/2010/main" val="2767451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a:extLst>
            <a:ext uri="{FF2B5EF4-FFF2-40B4-BE49-F238E27FC236}">
              <a16:creationId xmlns:a16="http://schemas.microsoft.com/office/drawing/2014/main" id="{7A4F114A-6A9E-AA5C-B56C-43641F905DF9}"/>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B9903083-ED1A-4B61-A004-308447A32CC1}"/>
              </a:ext>
            </a:extLst>
          </p:cNvPr>
          <p:cNvPicPr>
            <a:picLocks noChangeAspect="1"/>
          </p:cNvPicPr>
          <p:nvPr/>
        </p:nvPicPr>
        <p:blipFill>
          <a:blip r:embed="rId3"/>
          <a:stretch>
            <a:fillRect/>
          </a:stretch>
        </p:blipFill>
        <p:spPr>
          <a:xfrm>
            <a:off x="0" y="0"/>
            <a:ext cx="12192000" cy="6857999"/>
          </a:xfrm>
          <a:prstGeom prst="rect">
            <a:avLst/>
          </a:prstGeom>
        </p:spPr>
      </p:pic>
      <p:sp>
        <p:nvSpPr>
          <p:cNvPr id="6" name="Title 5">
            <a:extLst>
              <a:ext uri="{FF2B5EF4-FFF2-40B4-BE49-F238E27FC236}">
                <a16:creationId xmlns:a16="http://schemas.microsoft.com/office/drawing/2014/main" id="{D0D1A171-6238-1650-7230-59345BC079D5}"/>
              </a:ext>
            </a:extLst>
          </p:cNvPr>
          <p:cNvSpPr>
            <a:spLocks noGrp="1"/>
          </p:cNvSpPr>
          <p:nvPr>
            <p:ph type="ctrTitle"/>
          </p:nvPr>
        </p:nvSpPr>
        <p:spPr>
          <a:xfrm>
            <a:off x="1524000" y="284480"/>
            <a:ext cx="9144000" cy="727615"/>
          </a:xfrm>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r>
              <a:rPr lang="en-US" sz="4000" b="1">
                <a:latin typeface="Arial" panose="020B0604020202020204" pitchFamily="34" charset="0"/>
                <a:cs typeface="Arial" panose="020B0604020202020204" pitchFamily="34" charset="0"/>
              </a:rPr>
              <a:t>Conclusion</a:t>
            </a:r>
            <a:endParaRPr lang="en-US" sz="400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62483645-EE84-51F0-3496-16E955B26431}"/>
              </a:ext>
            </a:extLst>
          </p:cNvPr>
          <p:cNvSpPr>
            <a:spLocks noGrp="1"/>
          </p:cNvSpPr>
          <p:nvPr>
            <p:ph type="subTitle" idx="1"/>
          </p:nvPr>
        </p:nvSpPr>
        <p:spPr>
          <a:xfrm>
            <a:off x="402336" y="1384538"/>
            <a:ext cx="11216640" cy="4759642"/>
          </a:xfrm>
          <a:solidFill>
            <a:srgbClr val="F6BAB5"/>
          </a:solidFill>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pPr algn="just"/>
            <a:r>
              <a:rPr lang="en-US">
                <a:latin typeface="Arial" panose="020B0604020202020204" pitchFamily="34" charset="0"/>
                <a:cs typeface="Arial" panose="020B0604020202020204" pitchFamily="34" charset="0"/>
              </a:rPr>
              <a:t>In conclusion, this presentation has applied Bowlby’s Attachment Theory to Amina’s case to better understand her limited speech, anxiety, and social withdrawal. By </a:t>
            </a:r>
            <a:r>
              <a:rPr lang="en-US" err="1">
                <a:latin typeface="Arial" panose="020B0604020202020204" pitchFamily="34" charset="0"/>
                <a:cs typeface="Arial" panose="020B0604020202020204" pitchFamily="34" charset="0"/>
              </a:rPr>
              <a:t>recognising</a:t>
            </a:r>
            <a:r>
              <a:rPr lang="en-US">
                <a:latin typeface="Arial" panose="020B0604020202020204" pitchFamily="34" charset="0"/>
                <a:cs typeface="Arial" panose="020B0604020202020204" pitchFamily="34" charset="0"/>
              </a:rPr>
              <a:t> the significance of secure caregiver–child bonds, practitioners can design interventions that foster trust, emotional security, and active peer participation. Social and biological determinants, including developmental delays and recent nursery transition, were identified as key factors influencing her </a:t>
            </a:r>
            <a:r>
              <a:rPr lang="en-US" err="1">
                <a:latin typeface="Arial" panose="020B0604020202020204" pitchFamily="34" charset="0"/>
                <a:cs typeface="Arial" panose="020B0604020202020204" pitchFamily="34" charset="0"/>
              </a:rPr>
              <a:t>behaviour</a:t>
            </a:r>
            <a:r>
              <a:rPr lang="en-US">
                <a:latin typeface="Arial" panose="020B0604020202020204" pitchFamily="34" charset="0"/>
                <a:cs typeface="Arial" panose="020B0604020202020204" pitchFamily="34" charset="0"/>
              </a:rPr>
              <a:t>. Evidence-based strategies such as guided play, one-to-one scaffolding, and consistent key worker relationships can significantly improve language skills, confidence, and social competence (Smits-van der Nat et al., 2024). Attachment theory provides a strong theoretical foundation, but should be complemented with a holistic approach considering environmental and cultural factors. Applying psychological theory in early years practice ensures interventions are targeted, inclusive, and capable of supporting the child’s emotional, cognitive, and social development.</a:t>
            </a:r>
          </a:p>
        </p:txBody>
      </p:sp>
    </p:spTree>
    <p:extLst>
      <p:ext uri="{BB962C8B-B14F-4D97-AF65-F5344CB8AC3E}">
        <p14:creationId xmlns:p14="http://schemas.microsoft.com/office/powerpoint/2010/main" val="3874576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a:extLst>
            <a:ext uri="{FF2B5EF4-FFF2-40B4-BE49-F238E27FC236}">
              <a16:creationId xmlns:a16="http://schemas.microsoft.com/office/drawing/2014/main" id="{08CB597C-28E0-0A9E-3B85-0854464E32F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9DF7E2C-71F6-4BC2-AAE8-FFE68D806A23}"/>
              </a:ext>
            </a:extLst>
          </p:cNvPr>
          <p:cNvPicPr>
            <a:picLocks noChangeAspect="1"/>
          </p:cNvPicPr>
          <p:nvPr/>
        </p:nvPicPr>
        <p:blipFill>
          <a:blip r:embed="rId3"/>
          <a:stretch>
            <a:fillRect/>
          </a:stretch>
        </p:blipFill>
        <p:spPr>
          <a:xfrm>
            <a:off x="0" y="0"/>
            <a:ext cx="12192000" cy="6857999"/>
          </a:xfrm>
          <a:prstGeom prst="rect">
            <a:avLst/>
          </a:prstGeom>
        </p:spPr>
      </p:pic>
      <p:sp>
        <p:nvSpPr>
          <p:cNvPr id="6" name="Title 5">
            <a:extLst>
              <a:ext uri="{FF2B5EF4-FFF2-40B4-BE49-F238E27FC236}">
                <a16:creationId xmlns:a16="http://schemas.microsoft.com/office/drawing/2014/main" id="{BAC2312D-76EC-4022-87E2-058D7C28AF18}"/>
              </a:ext>
            </a:extLst>
          </p:cNvPr>
          <p:cNvSpPr>
            <a:spLocks noGrp="1"/>
          </p:cNvSpPr>
          <p:nvPr>
            <p:ph type="ctrTitle"/>
          </p:nvPr>
        </p:nvSpPr>
        <p:spPr>
          <a:xfrm>
            <a:off x="1524000" y="487680"/>
            <a:ext cx="9144000" cy="812959"/>
          </a:xfrm>
          <a:solidFill>
            <a:srgbClr val="FCC7D7"/>
          </a:solidFill>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r>
              <a:rPr lang="en-US" sz="4000" b="1">
                <a:latin typeface="Arial" panose="020B0604020202020204" pitchFamily="34" charset="0"/>
                <a:cs typeface="Arial" panose="020B0604020202020204" pitchFamily="34" charset="0"/>
              </a:rPr>
              <a:t>References</a:t>
            </a:r>
            <a:endParaRPr lang="en-US" sz="400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CB53C4CD-FCED-5E55-BFC1-5EF60AE43359}"/>
              </a:ext>
            </a:extLst>
          </p:cNvPr>
          <p:cNvSpPr>
            <a:spLocks noGrp="1"/>
          </p:cNvSpPr>
          <p:nvPr>
            <p:ph type="subTitle" idx="1"/>
          </p:nvPr>
        </p:nvSpPr>
        <p:spPr>
          <a:xfrm>
            <a:off x="487680" y="1813878"/>
            <a:ext cx="11216640" cy="4840922"/>
          </a:xfrm>
          <a:ln>
            <a:solidFill>
              <a:schemeClr val="bg1"/>
            </a:solidFill>
          </a:ln>
        </p:spPr>
        <p:style>
          <a:lnRef idx="2">
            <a:schemeClr val="accent1"/>
          </a:lnRef>
          <a:fillRef idx="1">
            <a:schemeClr val="lt1"/>
          </a:fillRef>
          <a:effectRef idx="0">
            <a:schemeClr val="accent1"/>
          </a:effectRef>
          <a:fontRef idx="minor">
            <a:schemeClr val="dk1"/>
          </a:fontRef>
        </p:style>
        <p:txBody>
          <a:bodyPr>
            <a:noAutofit/>
          </a:bodyPr>
          <a:lstStyle/>
          <a:p>
            <a:pPr algn="just"/>
            <a:r>
              <a:rPr lang="en-US" sz="1600">
                <a:latin typeface="Arial" panose="020B0604020202020204" pitchFamily="34" charset="0"/>
                <a:cs typeface="Arial" panose="020B0604020202020204" pitchFamily="34" charset="0"/>
              </a:rPr>
              <a:t>McIntosh, J.E., Opie, J., Greenwood, C.J., Booth, A., Tan, E., Painter, F., Messer, M., Macdonald, J.A., Letcher, P., Olsson, C.A. and ATPG3 MAC Lab and Consortium, 2024. Infant and preschool attachment, continuity and relationship to caregiving sensitivity: Findings from a new population‐based Australian cohort. Journal of Child Psychology and Psychiatry, 65(1), pp.64-76.</a:t>
            </a:r>
          </a:p>
          <a:p>
            <a:pPr algn="just"/>
            <a:r>
              <a:rPr lang="en-US" sz="1600">
                <a:latin typeface="Arial" panose="020B0604020202020204" pitchFamily="34" charset="0"/>
                <a:cs typeface="Arial" panose="020B0604020202020204" pitchFamily="34" charset="0"/>
              </a:rPr>
              <a:t>Cade, J. (2023). Child-centered pedagogy: Guided play-based learning for preschool children with special needs. Cogent Education, 10(2), pp.1–18. </a:t>
            </a:r>
            <a:r>
              <a:rPr lang="en-US" sz="1600" err="1">
                <a:latin typeface="Arial" panose="020B0604020202020204" pitchFamily="34" charset="0"/>
                <a:cs typeface="Arial" panose="020B0604020202020204" pitchFamily="34" charset="0"/>
              </a:rPr>
              <a:t>doi:https</a:t>
            </a:r>
            <a:r>
              <a:rPr lang="en-US" sz="1600">
                <a:latin typeface="Arial" panose="020B0604020202020204" pitchFamily="34" charset="0"/>
                <a:cs typeface="Arial" panose="020B0604020202020204" pitchFamily="34" charset="0"/>
              </a:rPr>
              <a:t>://doi.org/10.1080/2331186x.2023.2276476.</a:t>
            </a:r>
          </a:p>
          <a:p>
            <a:pPr algn="just"/>
            <a:r>
              <a:rPr lang="en-US" sz="1600">
                <a:latin typeface="Arial" panose="020B0604020202020204" pitchFamily="34" charset="0"/>
                <a:cs typeface="Arial" panose="020B0604020202020204" pitchFamily="34" charset="0"/>
              </a:rPr>
              <a:t>Darling, P.J., Illum, D.B. and Ole Jakob Storebø (2024). The Critical Role of Attachment Theory in Child and Adolescent Mental Health Care. Scandinavian Journal of Child and Adolescent Psychiatry and Psychology, [online] 12(1), pp.47–49. </a:t>
            </a:r>
            <a:r>
              <a:rPr lang="en-US" sz="1600" err="1">
                <a:latin typeface="Arial" panose="020B0604020202020204" pitchFamily="34" charset="0"/>
                <a:cs typeface="Arial" panose="020B0604020202020204" pitchFamily="34" charset="0"/>
              </a:rPr>
              <a:t>doi:https</a:t>
            </a:r>
            <a:r>
              <a:rPr lang="en-US" sz="1600">
                <a:latin typeface="Arial" panose="020B0604020202020204" pitchFamily="34" charset="0"/>
                <a:cs typeface="Arial" panose="020B0604020202020204" pitchFamily="34" charset="0"/>
              </a:rPr>
              <a:t>://doi.org/10.2478/sjcapp-2024-0005.</a:t>
            </a:r>
          </a:p>
          <a:p>
            <a:pPr algn="just"/>
            <a:r>
              <a:rPr lang="en-US" sz="1600">
                <a:latin typeface="Arial" panose="020B0604020202020204" pitchFamily="34" charset="0"/>
                <a:cs typeface="Arial" panose="020B0604020202020204" pitchFamily="34" charset="0"/>
              </a:rPr>
              <a:t>Michelle, R.-M. and Francesco, C. (2023). CoViD-19 effects on social-emotional development: Putative underlying mechanisms. Bioinformation, [online] 19(10), pp.987–989. </a:t>
            </a:r>
            <a:r>
              <a:rPr lang="en-US" sz="1600" err="1">
                <a:latin typeface="Arial" panose="020B0604020202020204" pitchFamily="34" charset="0"/>
                <a:cs typeface="Arial" panose="020B0604020202020204" pitchFamily="34" charset="0"/>
              </a:rPr>
              <a:t>doi:https</a:t>
            </a:r>
            <a:r>
              <a:rPr lang="en-US" sz="1600">
                <a:latin typeface="Arial" panose="020B0604020202020204" pitchFamily="34" charset="0"/>
                <a:cs typeface="Arial" panose="020B0604020202020204" pitchFamily="34" charset="0"/>
              </a:rPr>
              <a:t>://doi.org/10.6026/9732063001987.</a:t>
            </a:r>
          </a:p>
          <a:p>
            <a:pPr algn="just"/>
            <a:r>
              <a:rPr lang="en-US" sz="1600">
                <a:latin typeface="Arial" panose="020B0604020202020204" pitchFamily="34" charset="0"/>
                <a:cs typeface="Arial" panose="020B0604020202020204" pitchFamily="34" charset="0"/>
              </a:rPr>
              <a:t>Smits-van der Nat, M., van der Wilt, F., </a:t>
            </a:r>
            <a:r>
              <a:rPr lang="en-US" sz="1600" err="1">
                <a:latin typeface="Arial" panose="020B0604020202020204" pitchFamily="34" charset="0"/>
                <a:cs typeface="Arial" panose="020B0604020202020204" pitchFamily="34" charset="0"/>
              </a:rPr>
              <a:t>Meeter</a:t>
            </a:r>
            <a:r>
              <a:rPr lang="en-US" sz="1600">
                <a:latin typeface="Arial" panose="020B0604020202020204" pitchFamily="34" charset="0"/>
                <a:cs typeface="Arial" panose="020B0604020202020204" pitchFamily="34" charset="0"/>
              </a:rPr>
              <a:t>, M. and van der Veen, C. (2024). The Value of Pretend Play for Social Competence in Early Childhood: A Meta-analysis. Educational psychology review, 36(2). </a:t>
            </a:r>
            <a:r>
              <a:rPr lang="en-US" sz="1600" err="1">
                <a:latin typeface="Arial" panose="020B0604020202020204" pitchFamily="34" charset="0"/>
                <a:cs typeface="Arial" panose="020B0604020202020204" pitchFamily="34" charset="0"/>
              </a:rPr>
              <a:t>doi:https</a:t>
            </a:r>
            <a:r>
              <a:rPr lang="en-US" sz="1600">
                <a:latin typeface="Arial" panose="020B0604020202020204" pitchFamily="34" charset="0"/>
                <a:cs typeface="Arial" panose="020B0604020202020204" pitchFamily="34" charset="0"/>
              </a:rPr>
              <a:t>://doi.org/10.1007/s10648-024-09884-z.</a:t>
            </a:r>
          </a:p>
          <a:p>
            <a:pPr algn="just"/>
            <a:r>
              <a:rPr lang="en-US" sz="1600" err="1">
                <a:latin typeface="Arial" panose="020B0604020202020204" pitchFamily="34" charset="0"/>
                <a:cs typeface="Arial" panose="020B0604020202020204" pitchFamily="34" charset="0"/>
              </a:rPr>
              <a:t>Vermeij</a:t>
            </a:r>
            <a:r>
              <a:rPr lang="en-US" sz="1600">
                <a:latin typeface="Arial" panose="020B0604020202020204" pitchFamily="34" charset="0"/>
                <a:cs typeface="Arial" panose="020B0604020202020204" pitchFamily="34" charset="0"/>
              </a:rPr>
              <a:t>, B., </a:t>
            </a:r>
            <a:r>
              <a:rPr lang="en-US" sz="1600" err="1">
                <a:latin typeface="Arial" panose="020B0604020202020204" pitchFamily="34" charset="0"/>
                <a:cs typeface="Arial" panose="020B0604020202020204" pitchFamily="34" charset="0"/>
              </a:rPr>
              <a:t>Wiefferink</a:t>
            </a:r>
            <a:r>
              <a:rPr lang="en-US" sz="1600">
                <a:latin typeface="Arial" panose="020B0604020202020204" pitchFamily="34" charset="0"/>
                <a:cs typeface="Arial" panose="020B0604020202020204" pitchFamily="34" charset="0"/>
              </a:rPr>
              <a:t>, C.H., </a:t>
            </a:r>
            <a:r>
              <a:rPr lang="en-US" sz="1600" err="1">
                <a:latin typeface="Arial" panose="020B0604020202020204" pitchFamily="34" charset="0"/>
                <a:cs typeface="Arial" panose="020B0604020202020204" pitchFamily="34" charset="0"/>
              </a:rPr>
              <a:t>Knoors</a:t>
            </a:r>
            <a:r>
              <a:rPr lang="en-US" sz="1600">
                <a:latin typeface="Arial" panose="020B0604020202020204" pitchFamily="34" charset="0"/>
                <a:cs typeface="Arial" panose="020B0604020202020204" pitchFamily="34" charset="0"/>
              </a:rPr>
              <a:t>, H. and Ron H.J. Scholte (2023). Effects in language development of young children with language delay during early intervention. Journal of Communication Disorders, [online] 103, pp.106326–106326. </a:t>
            </a:r>
            <a:r>
              <a:rPr lang="en-US" sz="1600" err="1">
                <a:latin typeface="Arial" panose="020B0604020202020204" pitchFamily="34" charset="0"/>
                <a:cs typeface="Arial" panose="020B0604020202020204" pitchFamily="34" charset="0"/>
              </a:rPr>
              <a:t>doi:https</a:t>
            </a:r>
            <a:r>
              <a:rPr lang="en-US" sz="1600">
                <a:latin typeface="Arial" panose="020B0604020202020204" pitchFamily="34" charset="0"/>
                <a:cs typeface="Arial" panose="020B0604020202020204" pitchFamily="34" charset="0"/>
              </a:rPr>
              <a:t>://doi.org/10.1016/j.jcomdis.2023.106326.</a:t>
            </a:r>
          </a:p>
          <a:p>
            <a:pPr algn="just"/>
            <a:r>
              <a:rPr lang="en-US" sz="1600">
                <a:latin typeface="Arial" panose="020B0604020202020204" pitchFamily="34" charset="0"/>
                <a:cs typeface="Arial" panose="020B0604020202020204" pitchFamily="34" charset="0"/>
              </a:rPr>
              <a:t>Bowlby, J., 1979. The </a:t>
            </a:r>
            <a:r>
              <a:rPr lang="en-US" sz="1600" err="1">
                <a:latin typeface="Arial" panose="020B0604020202020204" pitchFamily="34" charset="0"/>
                <a:cs typeface="Arial" panose="020B0604020202020204" pitchFamily="34" charset="0"/>
              </a:rPr>
              <a:t>bowlby-ainsworth</a:t>
            </a:r>
            <a:r>
              <a:rPr lang="en-US" sz="1600">
                <a:latin typeface="Arial" panose="020B0604020202020204" pitchFamily="34" charset="0"/>
                <a:cs typeface="Arial" panose="020B0604020202020204" pitchFamily="34" charset="0"/>
              </a:rPr>
              <a:t> attachment theory. Behavioral and brain sciences, 2(4), pp.637-638.</a:t>
            </a:r>
          </a:p>
          <a:p>
            <a:pPr algn="just"/>
            <a:endParaRPr lang="en-US">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F87799BE-22E4-81FB-6CCE-4B7C620A11E4}"/>
                  </a:ext>
                </a:extLst>
              </p14:cNvPr>
              <p14:cNvContentPartPr/>
              <p14:nvPr/>
            </p14:nvContentPartPr>
            <p14:xfrm>
              <a:off x="-1737360" y="6827519"/>
              <a:ext cx="15240" cy="15240"/>
            </p14:xfrm>
          </p:contentPart>
        </mc:Choice>
        <mc:Fallback xmlns="">
          <p:pic>
            <p:nvPicPr>
              <p:cNvPr id="3" name="Ink 2">
                <a:extLst>
                  <a:ext uri="{FF2B5EF4-FFF2-40B4-BE49-F238E27FC236}">
                    <a16:creationId xmlns:a16="http://schemas.microsoft.com/office/drawing/2014/main" id="{F87799BE-22E4-81FB-6CCE-4B7C620A11E4}"/>
                  </a:ext>
                </a:extLst>
              </p:cNvPr>
              <p:cNvPicPr/>
              <p:nvPr/>
            </p:nvPicPr>
            <p:blipFill>
              <a:blip r:embed="rId5"/>
              <a:stretch>
                <a:fillRect/>
              </a:stretch>
            </p:blipFill>
            <p:spPr>
              <a:xfrm>
                <a:off x="-2499360" y="6065519"/>
                <a:ext cx="1524000" cy="1524000"/>
              </a:xfrm>
              <a:prstGeom prst="rect">
                <a:avLst/>
              </a:prstGeom>
            </p:spPr>
          </p:pic>
        </mc:Fallback>
      </mc:AlternateContent>
    </p:spTree>
    <p:extLst>
      <p:ext uri="{BB962C8B-B14F-4D97-AF65-F5344CB8AC3E}">
        <p14:creationId xmlns:p14="http://schemas.microsoft.com/office/powerpoint/2010/main" val="2244651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4</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Supporting Early Childhood Development through Attachment Theory</vt:lpstr>
      <vt:lpstr>Introduction </vt:lpstr>
      <vt:lpstr>Chosen Lifespan Development Theory  </vt:lpstr>
      <vt:lpstr> Application to Amina’s Case </vt:lpstr>
      <vt:lpstr>Social &amp; Biological Determinants </vt:lpstr>
      <vt:lpstr>Strategies to Support Amina </vt:lpstr>
      <vt:lpstr>Critical Evaluation of Attachment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26</cp:revision>
  <dcterms:created xsi:type="dcterms:W3CDTF">2025-09-19T10:27:19Z</dcterms:created>
  <dcterms:modified xsi:type="dcterms:W3CDTF">2025-10-09T08:15:25Z</dcterms:modified>
</cp:coreProperties>
</file>