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283" r:id="rId6"/>
    <p:sldId id="419" r:id="rId7"/>
    <p:sldId id="395" r:id="rId8"/>
    <p:sldId id="421" r:id="rId9"/>
    <p:sldId id="430" r:id="rId10"/>
    <p:sldId id="428" r:id="rId11"/>
    <p:sldId id="422" r:id="rId12"/>
    <p:sldId id="431" r:id="rId13"/>
    <p:sldId id="423" r:id="rId14"/>
    <p:sldId id="432" r:id="rId15"/>
    <p:sldId id="433" r:id="rId16"/>
    <p:sldId id="429" r:id="rId17"/>
    <p:sldId id="424" r:id="rId18"/>
    <p:sldId id="434" r:id="rId19"/>
    <p:sldId id="403" r:id="rId20"/>
    <p:sldId id="406" r:id="rId21"/>
    <p:sldId id="407" r:id="rId22"/>
    <p:sldId id="408" r:id="rId23"/>
    <p:sldId id="409" r:id="rId24"/>
    <p:sldId id="410" r:id="rId25"/>
    <p:sldId id="411" r:id="rId26"/>
    <p:sldId id="435" r:id="rId27"/>
    <p:sldId id="425" r:id="rId28"/>
    <p:sldId id="336" r:id="rId29"/>
    <p:sldId id="381" r:id="rId30"/>
    <p:sldId id="315" r:id="rId31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C85398-174D-420F-8963-1611705215CB}" v="18" dt="2026-10-19T18:49:34.3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7" autoAdjust="0"/>
    <p:restoredTop sz="95033" autoAdjust="0"/>
  </p:normalViewPr>
  <p:slideViewPr>
    <p:cSldViewPr>
      <p:cViewPr varScale="1">
        <p:scale>
          <a:sx n="82" d="100"/>
          <a:sy n="82" d="100"/>
        </p:scale>
        <p:origin x="48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surani" userId="0c89b7dc58ba05c7" providerId="LiveId" clId="{633D0E4D-177C-4605-947F-312036DBBE28}"/>
    <pc:docChg chg="custSel addSld delSld modSld delMainMaster">
      <pc:chgData name="laila surani" userId="0c89b7dc58ba05c7" providerId="LiveId" clId="{633D0E4D-177C-4605-947F-312036DBBE28}" dt="2026-10-19T18:55:38.350" v="210" actId="47"/>
      <pc:docMkLst>
        <pc:docMk/>
      </pc:docMkLst>
      <pc:sldChg chg="addSp delSp modSp mod">
        <pc:chgData name="laila surani" userId="0c89b7dc58ba05c7" providerId="LiveId" clId="{633D0E4D-177C-4605-947F-312036DBBE28}" dt="2026-10-15T11:04:56.184" v="102" actId="14100"/>
        <pc:sldMkLst>
          <pc:docMk/>
          <pc:sldMk cId="0" sldId="395"/>
        </pc:sldMkLst>
        <pc:spChg chg="add mod">
          <ac:chgData name="laila surani" userId="0c89b7dc58ba05c7" providerId="LiveId" clId="{633D0E4D-177C-4605-947F-312036DBBE28}" dt="2026-10-15T11:04:56.184" v="102" actId="14100"/>
          <ac:spMkLst>
            <pc:docMk/>
            <pc:sldMk cId="0" sldId="395"/>
            <ac:spMk id="4" creationId="{5D8E3D43-5B5E-FEF0-4CD0-EC964EE640E1}"/>
          </ac:spMkLst>
        </pc:spChg>
        <pc:picChg chg="add mod modCrop">
          <ac:chgData name="laila surani" userId="0c89b7dc58ba05c7" providerId="LiveId" clId="{633D0E4D-177C-4605-947F-312036DBBE28}" dt="2026-10-15T11:04:41.987" v="97" actId="1076"/>
          <ac:picMkLst>
            <pc:docMk/>
            <pc:sldMk cId="0" sldId="395"/>
            <ac:picMk id="7" creationId="{8886D592-C9FD-D721-7C62-6530FD88C508}"/>
          </ac:picMkLst>
        </pc:picChg>
      </pc:sldChg>
      <pc:sldChg chg="delSp del mod">
        <pc:chgData name="laila surani" userId="0c89b7dc58ba05c7" providerId="LiveId" clId="{633D0E4D-177C-4605-947F-312036DBBE28}" dt="2026-10-19T18:36:53.606" v="186" actId="47"/>
        <pc:sldMkLst>
          <pc:docMk/>
          <pc:sldMk cId="0" sldId="397"/>
        </pc:sldMkLst>
        <pc:spChg chg="del">
          <ac:chgData name="laila surani" userId="0c89b7dc58ba05c7" providerId="LiveId" clId="{633D0E4D-177C-4605-947F-312036DBBE28}" dt="2026-10-19T18:36:49.818" v="185" actId="478"/>
          <ac:spMkLst>
            <pc:docMk/>
            <pc:sldMk cId="0" sldId="397"/>
            <ac:spMk id="3" creationId="{B9ED1E66-3526-406E-12D5-148C948ACE4D}"/>
          </ac:spMkLst>
        </pc:spChg>
        <pc:picChg chg="del">
          <ac:chgData name="laila surani" userId="0c89b7dc58ba05c7" providerId="LiveId" clId="{633D0E4D-177C-4605-947F-312036DBBE28}" dt="2026-10-19T18:36:46.521" v="184" actId="478"/>
          <ac:picMkLst>
            <pc:docMk/>
            <pc:sldMk cId="0" sldId="397"/>
            <ac:picMk id="5" creationId="{C997A3D0-5C3B-0060-C2F8-59E6B25861D1}"/>
          </ac:picMkLst>
        </pc:picChg>
      </pc:sldChg>
      <pc:sldChg chg="del">
        <pc:chgData name="laila surani" userId="0c89b7dc58ba05c7" providerId="LiveId" clId="{633D0E4D-177C-4605-947F-312036DBBE28}" dt="2026-10-19T18:49:21.894" v="196" actId="47"/>
        <pc:sldMkLst>
          <pc:docMk/>
          <pc:sldMk cId="0" sldId="399"/>
        </pc:sldMkLst>
      </pc:sldChg>
      <pc:sldChg chg="del">
        <pc:chgData name="laila surani" userId="0c89b7dc58ba05c7" providerId="LiveId" clId="{633D0E4D-177C-4605-947F-312036DBBE28}" dt="2026-10-19T18:51:10.901" v="202" actId="47"/>
        <pc:sldMkLst>
          <pc:docMk/>
          <pc:sldMk cId="0" sldId="401"/>
        </pc:sldMkLst>
      </pc:sldChg>
      <pc:sldChg chg="addSp delSp modSp del mod">
        <pc:chgData name="laila surani" userId="0c89b7dc58ba05c7" providerId="LiveId" clId="{633D0E4D-177C-4605-947F-312036DBBE28}" dt="2026-10-19T18:54:01.002" v="204" actId="47"/>
        <pc:sldMkLst>
          <pc:docMk/>
          <pc:sldMk cId="0" sldId="402"/>
        </pc:sldMkLst>
      </pc:sldChg>
      <pc:sldChg chg="addSp delSp modSp mod">
        <pc:chgData name="laila surani" userId="0c89b7dc58ba05c7" providerId="LiveId" clId="{633D0E4D-177C-4605-947F-312036DBBE28}" dt="2026-10-15T11:10:32.577" v="147" actId="20577"/>
        <pc:sldMkLst>
          <pc:docMk/>
          <pc:sldMk cId="0" sldId="403"/>
        </pc:sldMkLst>
        <pc:spChg chg="add mod">
          <ac:chgData name="laila surani" userId="0c89b7dc58ba05c7" providerId="LiveId" clId="{633D0E4D-177C-4605-947F-312036DBBE28}" dt="2026-10-15T11:10:32.577" v="147" actId="20577"/>
          <ac:spMkLst>
            <pc:docMk/>
            <pc:sldMk cId="0" sldId="403"/>
            <ac:spMk id="5" creationId="{8B60FCCF-4247-3122-A9AA-FD3CC7DA733D}"/>
          </ac:spMkLst>
        </pc:spChg>
      </pc:sldChg>
      <pc:sldChg chg="modSp mod">
        <pc:chgData name="laila surani" userId="0c89b7dc58ba05c7" providerId="LiveId" clId="{633D0E4D-177C-4605-947F-312036DBBE28}" dt="2026-10-15T11:12:33.432" v="149" actId="14100"/>
        <pc:sldMkLst>
          <pc:docMk/>
          <pc:sldMk cId="0" sldId="406"/>
        </pc:sldMkLst>
        <pc:picChg chg="mod modCrop">
          <ac:chgData name="laila surani" userId="0c89b7dc58ba05c7" providerId="LiveId" clId="{633D0E4D-177C-4605-947F-312036DBBE28}" dt="2026-10-15T11:12:33.432" v="149" actId="14100"/>
          <ac:picMkLst>
            <pc:docMk/>
            <pc:sldMk cId="0" sldId="406"/>
            <ac:picMk id="8" creationId="{F5E7DAF3-A78A-6EEE-E5D3-238439B18567}"/>
          </ac:picMkLst>
        </pc:picChg>
      </pc:sldChg>
      <pc:sldChg chg="modSp del mod">
        <pc:chgData name="laila surani" userId="0c89b7dc58ba05c7" providerId="LiveId" clId="{633D0E4D-177C-4605-947F-312036DBBE28}" dt="2026-10-19T18:55:38.350" v="210" actId="47"/>
        <pc:sldMkLst>
          <pc:docMk/>
          <pc:sldMk cId="0" sldId="417"/>
        </pc:sldMkLst>
      </pc:sldChg>
      <pc:sldChg chg="addSp delSp modSp mod">
        <pc:chgData name="laila surani" userId="0c89b7dc58ba05c7" providerId="LiveId" clId="{633D0E4D-177C-4605-947F-312036DBBE28}" dt="2026-10-19T18:34:24.097" v="183" actId="14100"/>
        <pc:sldMkLst>
          <pc:docMk/>
          <pc:sldMk cId="0" sldId="422"/>
        </pc:sldMkLst>
        <pc:spChg chg="add del mod">
          <ac:chgData name="laila surani" userId="0c89b7dc58ba05c7" providerId="LiveId" clId="{633D0E4D-177C-4605-947F-312036DBBE28}" dt="2026-10-19T18:33:45.465" v="174" actId="478"/>
          <ac:spMkLst>
            <pc:docMk/>
            <pc:sldMk cId="0" sldId="422"/>
            <ac:spMk id="2" creationId="{07611AB2-772C-7457-A7A4-4CDE872D6F4E}"/>
          </ac:spMkLst>
        </pc:spChg>
        <pc:spChg chg="del">
          <ac:chgData name="laila surani" userId="0c89b7dc58ba05c7" providerId="LiveId" clId="{633D0E4D-177C-4605-947F-312036DBBE28}" dt="2026-10-19T18:33:43.570" v="173" actId="478"/>
          <ac:spMkLst>
            <pc:docMk/>
            <pc:sldMk cId="0" sldId="422"/>
            <ac:spMk id="3" creationId="{4724147F-9F01-4A1E-1FDE-D091317D7A48}"/>
          </ac:spMkLst>
        </pc:spChg>
        <pc:spChg chg="mod">
          <ac:chgData name="laila surani" userId="0c89b7dc58ba05c7" providerId="LiveId" clId="{633D0E4D-177C-4605-947F-312036DBBE28}" dt="2026-10-19T18:33:40.600" v="172" actId="20577"/>
          <ac:spMkLst>
            <pc:docMk/>
            <pc:sldMk cId="0" sldId="422"/>
            <ac:spMk id="15362" creationId="{71FB1F36-96CA-BE0D-2923-CB3BC1D662EF}"/>
          </ac:spMkLst>
        </pc:spChg>
        <pc:spChg chg="del">
          <ac:chgData name="laila surani" userId="0c89b7dc58ba05c7" providerId="LiveId" clId="{633D0E4D-177C-4605-947F-312036DBBE28}" dt="2026-10-19T18:33:59.519" v="177" actId="478"/>
          <ac:spMkLst>
            <pc:docMk/>
            <pc:sldMk cId="0" sldId="422"/>
            <ac:spMk id="15364" creationId="{6D88C104-F608-5284-D84D-3D4BE61FD14D}"/>
          </ac:spMkLst>
        </pc:spChg>
        <pc:picChg chg="add mod modCrop">
          <ac:chgData name="laila surani" userId="0c89b7dc58ba05c7" providerId="LiveId" clId="{633D0E4D-177C-4605-947F-312036DBBE28}" dt="2026-10-19T18:34:24.097" v="183" actId="14100"/>
          <ac:picMkLst>
            <pc:docMk/>
            <pc:sldMk cId="0" sldId="422"/>
            <ac:picMk id="5" creationId="{B92E4755-1756-B957-9CD8-A67B112453F3}"/>
          </ac:picMkLst>
        </pc:picChg>
      </pc:sldChg>
      <pc:sldChg chg="addSp delSp modSp new mod">
        <pc:chgData name="laila surani" userId="0c89b7dc58ba05c7" providerId="LiveId" clId="{633D0E4D-177C-4605-947F-312036DBBE28}" dt="2026-10-19T18:37:31.027" v="195" actId="1076"/>
        <pc:sldMkLst>
          <pc:docMk/>
          <pc:sldMk cId="2118196161" sldId="431"/>
        </pc:sldMkLst>
        <pc:spChg chg="del">
          <ac:chgData name="laila surani" userId="0c89b7dc58ba05c7" providerId="LiveId" clId="{633D0E4D-177C-4605-947F-312036DBBE28}" dt="2026-10-19T18:36:59.757" v="188" actId="22"/>
          <ac:spMkLst>
            <pc:docMk/>
            <pc:sldMk cId="2118196161" sldId="431"/>
            <ac:spMk id="3" creationId="{CFFCC2AB-DD54-6BC6-ABE5-1484AB298DD5}"/>
          </ac:spMkLst>
        </pc:spChg>
        <pc:picChg chg="add mod ord">
          <ac:chgData name="laila surani" userId="0c89b7dc58ba05c7" providerId="LiveId" clId="{633D0E4D-177C-4605-947F-312036DBBE28}" dt="2026-10-19T18:37:31.027" v="195" actId="1076"/>
          <ac:picMkLst>
            <pc:docMk/>
            <pc:sldMk cId="2118196161" sldId="431"/>
            <ac:picMk id="5" creationId="{44CBF5CC-7D10-6DC0-E9F4-E5FAA3A9D069}"/>
          </ac:picMkLst>
        </pc:picChg>
      </pc:sldChg>
      <pc:sldChg chg="addSp delSp modSp new mod">
        <pc:chgData name="laila surani" userId="0c89b7dc58ba05c7" providerId="LiveId" clId="{633D0E4D-177C-4605-947F-312036DBBE28}" dt="2026-10-19T18:49:36.899" v="200" actId="26606"/>
        <pc:sldMkLst>
          <pc:docMk/>
          <pc:sldMk cId="3756453290" sldId="432"/>
        </pc:sldMkLst>
        <pc:spChg chg="del">
          <ac:chgData name="laila surani" userId="0c89b7dc58ba05c7" providerId="LiveId" clId="{633D0E4D-177C-4605-947F-312036DBBE28}" dt="2026-10-19T18:49:36.899" v="200" actId="26606"/>
          <ac:spMkLst>
            <pc:docMk/>
            <pc:sldMk cId="3756453290" sldId="432"/>
            <ac:spMk id="2" creationId="{58D3DDE7-BAEE-BD66-EE15-9915B3E5128E}"/>
          </ac:spMkLst>
        </pc:spChg>
        <pc:spChg chg="del">
          <ac:chgData name="laila surani" userId="0c89b7dc58ba05c7" providerId="LiveId" clId="{633D0E4D-177C-4605-947F-312036DBBE28}" dt="2026-10-19T18:49:31.223" v="198" actId="22"/>
          <ac:spMkLst>
            <pc:docMk/>
            <pc:sldMk cId="3756453290" sldId="432"/>
            <ac:spMk id="3" creationId="{2AD28732-4B9A-6EB1-A602-A336FEAF3CF5}"/>
          </ac:spMkLst>
        </pc:spChg>
        <pc:picChg chg="add mod ord">
          <ac:chgData name="laila surani" userId="0c89b7dc58ba05c7" providerId="LiveId" clId="{633D0E4D-177C-4605-947F-312036DBBE28}" dt="2026-10-19T18:49:36.899" v="200" actId="26606"/>
          <ac:picMkLst>
            <pc:docMk/>
            <pc:sldMk cId="3756453290" sldId="432"/>
            <ac:picMk id="5" creationId="{5994F378-7A57-E89D-2C87-9BE0A4266EA5}"/>
          </ac:picMkLst>
        </pc:picChg>
      </pc:sldChg>
      <pc:sldChg chg="addSp new mod">
        <pc:chgData name="laila surani" userId="0c89b7dc58ba05c7" providerId="LiveId" clId="{633D0E4D-177C-4605-947F-312036DBBE28}" dt="2026-10-19T18:51:14.394" v="203" actId="22"/>
        <pc:sldMkLst>
          <pc:docMk/>
          <pc:sldMk cId="2153644066" sldId="433"/>
        </pc:sldMkLst>
        <pc:picChg chg="add">
          <ac:chgData name="laila surani" userId="0c89b7dc58ba05c7" providerId="LiveId" clId="{633D0E4D-177C-4605-947F-312036DBBE28}" dt="2026-10-19T18:51:14.394" v="203" actId="22"/>
          <ac:picMkLst>
            <pc:docMk/>
            <pc:sldMk cId="2153644066" sldId="433"/>
            <ac:picMk id="5" creationId="{C2554E2C-265C-1883-A0F7-88B5F4333412}"/>
          </ac:picMkLst>
        </pc:picChg>
      </pc:sldChg>
      <pc:sldChg chg="addSp new mod">
        <pc:chgData name="laila surani" userId="0c89b7dc58ba05c7" providerId="LiveId" clId="{633D0E4D-177C-4605-947F-312036DBBE28}" dt="2026-10-19T18:54:05.604" v="206" actId="22"/>
        <pc:sldMkLst>
          <pc:docMk/>
          <pc:sldMk cId="2237550104" sldId="434"/>
        </pc:sldMkLst>
        <pc:picChg chg="add">
          <ac:chgData name="laila surani" userId="0c89b7dc58ba05c7" providerId="LiveId" clId="{633D0E4D-177C-4605-947F-312036DBBE28}" dt="2026-10-19T18:54:05.604" v="206" actId="22"/>
          <ac:picMkLst>
            <pc:docMk/>
            <pc:sldMk cId="2237550104" sldId="434"/>
            <ac:picMk id="5" creationId="{AE631A7F-BC62-ADD1-D52A-3DF3876E72C5}"/>
          </ac:picMkLst>
        </pc:picChg>
      </pc:sldChg>
      <pc:sldChg chg="addSp delSp modSp new mod">
        <pc:chgData name="laila surani" userId="0c89b7dc58ba05c7" providerId="LiveId" clId="{633D0E4D-177C-4605-947F-312036DBBE28}" dt="2026-10-19T18:55:35.114" v="209" actId="26606"/>
        <pc:sldMkLst>
          <pc:docMk/>
          <pc:sldMk cId="3207825130" sldId="435"/>
        </pc:sldMkLst>
        <pc:spChg chg="del">
          <ac:chgData name="laila surani" userId="0c89b7dc58ba05c7" providerId="LiveId" clId="{633D0E4D-177C-4605-947F-312036DBBE28}" dt="2026-10-19T18:55:35.114" v="209" actId="26606"/>
          <ac:spMkLst>
            <pc:docMk/>
            <pc:sldMk cId="3207825130" sldId="435"/>
            <ac:spMk id="2" creationId="{64CF0004-25DD-F88C-FCE0-A16F99FED727}"/>
          </ac:spMkLst>
        </pc:spChg>
        <pc:spChg chg="del">
          <ac:chgData name="laila surani" userId="0c89b7dc58ba05c7" providerId="LiveId" clId="{633D0E4D-177C-4605-947F-312036DBBE28}" dt="2026-10-19T18:55:32.674" v="208" actId="22"/>
          <ac:spMkLst>
            <pc:docMk/>
            <pc:sldMk cId="3207825130" sldId="435"/>
            <ac:spMk id="3" creationId="{A55F0708-2C1B-FDC7-6951-509AB4A139FC}"/>
          </ac:spMkLst>
        </pc:spChg>
        <pc:picChg chg="add mod ord">
          <ac:chgData name="laila surani" userId="0c89b7dc58ba05c7" providerId="LiveId" clId="{633D0E4D-177C-4605-947F-312036DBBE28}" dt="2026-10-19T18:55:35.114" v="209" actId="26606"/>
          <ac:picMkLst>
            <pc:docMk/>
            <pc:sldMk cId="3207825130" sldId="435"/>
            <ac:picMk id="5" creationId="{BAC93DAF-C7E0-45B9-03D1-F2517E10114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9F5126E-2242-C901-6C2D-35324B34044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5C2B4C-21D6-9B57-F60A-1AE42D19535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A3A960E-57DB-462D-8185-12C50BD0B804}" type="datetimeFigureOut">
              <a:rPr lang="en-GB"/>
              <a:pPr>
                <a:defRPr/>
              </a:pPr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909211-AB7F-F94C-0B98-A84D1477BEB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D6D543-54D6-C343-0D92-E504E737F7A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0A7790E-5AE1-41FC-A407-F8FB952241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1A2206-31DF-F662-13BD-3BACD2D954A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71F5E6-316E-74BB-8C7B-9CD1B2987371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715CC08-63C1-4800-8544-44F5772D35B6}" type="datetimeFigureOut">
              <a:rPr lang="en-US"/>
              <a:pPr>
                <a:defRPr/>
              </a:pPr>
              <a:t>10/19/2026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88E14F66-C09F-CABB-4D6C-F073AC6B253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588FCD1F-0A54-212C-8C4C-91E01F1D99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EB5AE7-289C-283E-E2EA-FD765DE1D9D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28BF55-AD7D-983D-50DC-4F0353A7C6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EBAA306-6AEC-47F4-800E-FF473FF53D7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D463D3DB-759A-523D-C217-2A53161BB3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779A02E0-FF28-B586-A4D7-B3A6F2C508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FA4FC4FF-56E5-3C03-3E6A-D2B83717432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E19AE63-B955-4D4A-960D-6CAF42533C4F}" type="slidenum">
              <a:rPr lang="en-US" altLang="en-US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A95A7CB4-4BA2-8294-9978-421E8FFCDB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00047B4F-94D3-4618-2C50-41E926FD98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1798872C-3B03-653F-B43F-060CDB4FFD8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471877F-217F-4E30-81B9-FA48F684534E}" type="slidenum">
              <a:rPr lang="en-US" altLang="en-US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B9C55B-2682-D6B8-FF33-081BFC7845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F7B134-2117-421F-9384-D5E3AC6D30FB}" type="datetimeFigureOut">
              <a:rPr lang="en-GB"/>
              <a:pPr>
                <a:defRPr/>
              </a:pPr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43D7A8-4279-22C1-7FC0-25B727F8E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8E25CF-93B4-46FD-A477-AAE6F76D2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DD0C2F-0E4D-47E7-A2DF-6C7A06EEB0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39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8705BF-4A32-191D-527F-A5957D1FD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E129E-B21E-458C-9EF7-6778681C6A52}" type="datetimeFigureOut">
              <a:rPr lang="en-GB"/>
              <a:pPr>
                <a:defRPr/>
              </a:pPr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876EC-46AE-A3A6-DECD-12772286E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1B083-B8DB-84EC-9D67-4BE392824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5B8EAD-C619-4B20-A70A-4A6D1F9E27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325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04AA-22D3-81A7-4F32-8DC3A3BCB2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7039C-EAF7-458C-AE87-ABBC08233293}" type="datetimeFigureOut">
              <a:rPr lang="en-GB"/>
              <a:pPr>
                <a:defRPr/>
              </a:pPr>
              <a:t>19/10/2026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7F8C435-42AC-8F6E-1E9C-167E030A0E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5F1FD-4651-4B3C-BD24-5F69C468080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0945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CAF294D-3022-5610-D108-F0A45EF87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785C8-8B13-4A1C-9AC7-9877EEF0F5A5}" type="datetimeFigureOut">
              <a:rPr lang="en-GB"/>
              <a:pPr>
                <a:defRPr/>
              </a:pPr>
              <a:t>19/10/2026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F46DA2-A41E-C6E5-38B4-A6FC38783CD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E3165-3DBE-4F42-8D35-B236BC72C77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502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26890BF-E3F5-053C-E55C-3B05A69DF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1326E-8D68-4453-979E-C8E1190DBEF8}" type="datetimeFigureOut">
              <a:rPr lang="en-GB"/>
              <a:pPr>
                <a:defRPr/>
              </a:pPr>
              <a:t>19/10/2026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14F5C47-E048-8EDC-92FB-C1FCB2F78D7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11F89-95FE-4855-8952-5FF2A2A7119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518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A45BE4-FABC-5F4C-253C-37A99C2BA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3F162-19B1-4372-A1F5-246BBDAAB1EF}" type="datetimeFigureOut">
              <a:rPr lang="en-GB"/>
              <a:pPr>
                <a:defRPr/>
              </a:pPr>
              <a:t>19/10/2026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A0F7F33-2916-839A-7DD0-739BD84F93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FDB96-A164-4BEF-8249-FC5832C62D0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265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CEB4493-619C-BD2D-C80D-76AFD33B6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03A3E-EED1-43FE-A9B1-C43F6C6D86B0}" type="datetimeFigureOut">
              <a:rPr lang="en-GB"/>
              <a:pPr>
                <a:defRPr/>
              </a:pPr>
              <a:t>19/10/2026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E2E7637-3E37-563B-47E5-D428283657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52990-55C5-4D69-8992-4E4FA0FFA4B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480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80FF914-0172-448B-7E18-C1BEC46FD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58A038-6E66-4B8D-946E-78F4EF1D5947}" type="datetimeFigureOut">
              <a:rPr lang="en-GB"/>
              <a:pPr>
                <a:defRPr/>
              </a:pPr>
              <a:t>19/10/2026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B0520-3FAA-F9A1-0A9F-C0EFAAF470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824F4-9B9E-4184-85F0-F683A114F50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550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62317E1-A1C2-A388-94CC-D76D635E7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22A0E-AD9F-4A56-B577-ED5E4E8A594B}" type="datetimeFigureOut">
              <a:rPr lang="en-GB"/>
              <a:pPr>
                <a:defRPr/>
              </a:pPr>
              <a:t>19/10/2026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F4FA2-039B-8752-E45B-443EAB8B4CF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99CE8-15B6-4D6B-A214-80D6ED835EB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6861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1CCCC-1C2B-BFB2-55EF-61D537E5E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29F29-DACA-4EF4-9200-98EC4EB01016}" type="datetimeFigureOut">
              <a:rPr lang="en-GB"/>
              <a:pPr>
                <a:defRPr/>
              </a:pPr>
              <a:t>19/10/2026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7DB22B3-E82B-F4A2-40A4-A9B5917A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D8E23-377D-4797-9099-9974D5B4462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4578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94CC6-CB93-28D0-C227-98E7B201E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0B9A3-798A-46A8-997D-36B3D30BD40B}" type="datetimeFigureOut">
              <a:rPr lang="en-GB"/>
              <a:pPr>
                <a:defRPr/>
              </a:pPr>
              <a:t>19/10/2026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2E86C1E-CC92-25F0-6E03-8BEC0167EE4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933505-4E9A-4B88-9050-B2779E12CC3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677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69D5BEA-EED9-FCE8-A4F5-83EDE05A05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247FBCA-9E12-9421-7127-611993CFE3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333E19-30F5-6319-ADCB-AA182C705D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866F7CC-16FB-46A8-AE86-1CEAF596B0B7}" type="datetimeFigureOut">
              <a:rPr lang="en-GB"/>
              <a:pPr>
                <a:defRPr/>
              </a:pPr>
              <a:t>19/10/2026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AA800C-24C2-8802-0CE5-0444309788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B0CD2E0-C4CE-49B9-9449-DDA2DD7468D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mBf1fBRXms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mBf1fBRXms?feature=oembed" TargetMode="Externa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67EC212-B7C4-5512-D8EA-3F42246B8898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E81D8C-A607-A0DE-0E49-B2A45418B3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560" y="1628800"/>
            <a:ext cx="8353425" cy="3167931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 </a:t>
            </a:r>
            <a:br>
              <a:rPr lang="en-GB" dirty="0"/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Changemakers: Creativity and Value Creation 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(BMHP5014)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4</a:t>
            </a:r>
            <a:br>
              <a:rPr lang="en-GB" sz="2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Unit 2: The worst possible idea</a:t>
            </a:r>
            <a:br>
              <a:rPr lang="en-GB" sz="2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2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 3: Now for the solutions</a:t>
            </a:r>
            <a:br>
              <a:rPr lang="en-GB" sz="22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 4: Creating values</a:t>
            </a:r>
            <a:br>
              <a:rPr lang="en-GB" sz="1000" b="1" dirty="0">
                <a:solidFill>
                  <a:srgbClr val="555555"/>
                </a:solidFill>
                <a:latin typeface="-apple-system"/>
              </a:rPr>
            </a:b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450B1DC-0786-C19C-6FE9-F209BD745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5400" cap="all" dirty="0">
                <a:blipFill>
                  <a:blip r:embed="rId3"/>
                  <a:tile tx="6350" ty="-127000" sx="65000" sy="64000" flip="none" algn="tl"/>
                </a:blipFill>
                <a:latin typeface="Rockwell Condensed" panose="02060603050405020104"/>
              </a:rPr>
              <a:t>Objectives of session…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10996-DB7D-B50F-6C66-F4EACDEA39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3"/>
            <a:ext cx="8507413" cy="424815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b="1" dirty="0"/>
              <a:t>Discuss and understand unit one topics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Torrance test creative thinking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Cognitive Bias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Convergent and divergent thinking 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Defining problem 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Dimensions of values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Sustainable agenda</a:t>
            </a:r>
          </a:p>
          <a:p>
            <a:pPr fontAlgn="auto">
              <a:spcAft>
                <a:spcPts val="0"/>
              </a:spcAft>
              <a:defRPr/>
            </a:pPr>
            <a:endParaRPr lang="en-GB" b="1" dirty="0"/>
          </a:p>
          <a:p>
            <a:pPr fontAlgn="auto">
              <a:spcAft>
                <a:spcPts val="0"/>
              </a:spcAft>
              <a:defRPr/>
            </a:pPr>
            <a:endParaRPr lang="en-GB" b="1" dirty="0"/>
          </a:p>
          <a:p>
            <a:pPr lvl="1" fontAlgn="auto">
              <a:spcAft>
                <a:spcPts val="0"/>
              </a:spcAft>
              <a:defRPr/>
            </a:pPr>
            <a:endParaRPr lang="en-GB" dirty="0"/>
          </a:p>
          <a:p>
            <a:pPr lvl="1" fontAlgn="auto">
              <a:spcAft>
                <a:spcPts val="0"/>
              </a:spcAft>
              <a:defRPr/>
            </a:pPr>
            <a:endParaRPr lang="en-GB" dirty="0"/>
          </a:p>
          <a:p>
            <a:pPr lvl="1" fontAlgn="auto">
              <a:spcAft>
                <a:spcPts val="0"/>
              </a:spcAft>
              <a:defRPr/>
            </a:pPr>
            <a:endParaRPr lang="en-GB" b="1" dirty="0"/>
          </a:p>
          <a:p>
            <a:pPr lvl="1" fontAlgn="auto">
              <a:spcAft>
                <a:spcPts val="0"/>
              </a:spcAft>
              <a:defRPr/>
            </a:pPr>
            <a:endParaRPr lang="en-GB" b="1" dirty="0"/>
          </a:p>
          <a:p>
            <a:pPr lvl="1" fontAlgn="auto">
              <a:spcAft>
                <a:spcPts val="0"/>
              </a:spcAft>
              <a:defRPr/>
            </a:pPr>
            <a:endParaRPr lang="en-GB" b="1" dirty="0"/>
          </a:p>
          <a:p>
            <a:pPr fontAlgn="auto">
              <a:spcAft>
                <a:spcPts val="0"/>
              </a:spcAft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4EB74869-927E-C20A-9EBC-133FC517AA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/>
              <a:t>What is Torrance test of creative thinking? 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427F87A3-562B-3863-BDA7-A8C885DFD5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9769" y="2168492"/>
            <a:ext cx="7931150" cy="2116138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dirty="0"/>
              <a:t>The </a:t>
            </a:r>
            <a:r>
              <a:rPr lang="en-GB" altLang="en-US" sz="2800" b="1" dirty="0"/>
              <a:t>Torrance Tests of Creative Thinking (TTCT) is a test of creativity</a:t>
            </a:r>
            <a:r>
              <a:rPr lang="en-GB" altLang="en-US" sz="2800" dirty="0"/>
              <a:t>. It was developed by Dr E. Paul Torrance and is a </a:t>
            </a:r>
            <a:r>
              <a:rPr lang="en-GB" altLang="en-US" sz="2800" b="1" dirty="0"/>
              <a:t>highly reliable and widely used creativity test.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dirty="0"/>
          </a:p>
        </p:txBody>
      </p:sp>
      <p:sp>
        <p:nvSpPr>
          <p:cNvPr id="10244" name="TextBox 4">
            <a:extLst>
              <a:ext uri="{FF2B5EF4-FFF2-40B4-BE49-F238E27FC236}">
                <a16:creationId xmlns:a16="http://schemas.microsoft.com/office/drawing/2014/main" id="{C01FFAA2-C2A7-0F5A-C2BC-BB6EFB3C65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1638" y="4724400"/>
            <a:ext cx="4572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dirty="0">
                <a:solidFill>
                  <a:srgbClr val="222222"/>
                </a:solidFill>
                <a:latin typeface="Arial" panose="020B0604020202020204" pitchFamily="34" charset="0"/>
              </a:rPr>
              <a:t>(Kim, Cramond, and </a:t>
            </a:r>
            <a:r>
              <a:rPr lang="en-GB" altLang="en-US" dirty="0" err="1">
                <a:solidFill>
                  <a:srgbClr val="222222"/>
                </a:solidFill>
                <a:latin typeface="Arial" panose="020B0604020202020204" pitchFamily="34" charset="0"/>
              </a:rPr>
              <a:t>Bandalos</a:t>
            </a:r>
            <a:r>
              <a:rPr lang="en-GB" altLang="en-US" dirty="0">
                <a:solidFill>
                  <a:srgbClr val="222222"/>
                </a:solidFill>
                <a:latin typeface="Arial" panose="020B0604020202020204" pitchFamily="34" charset="0"/>
              </a:rPr>
              <a:t>, 2006)</a:t>
            </a: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71D79-A941-7436-A74A-C569C99B2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/>
              <a:t>Torrance test of creative thinking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8E3D43-5B5E-FEF0-4CD0-EC964EE640E1}"/>
              </a:ext>
            </a:extLst>
          </p:cNvPr>
          <p:cNvSpPr txBox="1"/>
          <p:nvPr/>
        </p:nvSpPr>
        <p:spPr>
          <a:xfrm>
            <a:off x="457200" y="1330260"/>
            <a:ext cx="253062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Torrance Test of Creative Thinking. The Torrance Test measures how creatively a person thinks and develops new ideas.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86D592-C9FD-D721-7C62-6530FD88C5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55"/>
          <a:stretch>
            <a:fillRect/>
          </a:stretch>
        </p:blipFill>
        <p:spPr>
          <a:xfrm>
            <a:off x="3419872" y="1412776"/>
            <a:ext cx="5482023" cy="370881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B504B64A-C77D-F81E-63C8-1050623567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/>
          <a:lstStyle/>
          <a:p>
            <a:r>
              <a:rPr lang="en-GB" altLang="en-US" b="1" dirty="0"/>
              <a:t>Individual Task: 15 mins</a:t>
            </a:r>
          </a:p>
        </p:txBody>
      </p:sp>
      <p:sp>
        <p:nvSpPr>
          <p:cNvPr id="13315" name="Content Placeholder 3">
            <a:extLst>
              <a:ext uri="{FF2B5EF4-FFF2-40B4-BE49-F238E27FC236}">
                <a16:creationId xmlns:a16="http://schemas.microsoft.com/office/drawing/2014/main" id="{6FDB88C9-FE26-C5EF-1A36-1B3367BE69AC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77889" y="1052736"/>
            <a:ext cx="4132263" cy="35369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You need to be creative using circle and line and  draw a creative picture.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In the first box I have made a sun, now you need to use the rest of the circles and be creative.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Think if you can create something relevant to health and social care</a:t>
            </a:r>
          </a:p>
        </p:txBody>
      </p:sp>
      <p:pic>
        <p:nvPicPr>
          <p:cNvPr id="13316" name="Content Placeholder 6">
            <a:extLst>
              <a:ext uri="{FF2B5EF4-FFF2-40B4-BE49-F238E27FC236}">
                <a16:creationId xmlns:a16="http://schemas.microsoft.com/office/drawing/2014/main" id="{0E27A756-006A-90B7-0FD6-848F95B34379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25" b="6609"/>
          <a:stretch/>
        </p:blipFill>
        <p:spPr>
          <a:xfrm>
            <a:off x="5009012" y="2132856"/>
            <a:ext cx="3689350" cy="3384376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0D89B79-E72F-69F7-5FE9-AF0E695A6160}"/>
              </a:ext>
            </a:extLst>
          </p:cNvPr>
          <p:cNvSpPr/>
          <p:nvPr/>
        </p:nvSpPr>
        <p:spPr>
          <a:xfrm>
            <a:off x="5009012" y="1232756"/>
            <a:ext cx="2808312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412420E-0CE8-8E46-AB6B-9397926D8B09}"/>
              </a:ext>
            </a:extLst>
          </p:cNvPr>
          <p:cNvCxnSpPr/>
          <p:nvPr/>
        </p:nvCxnSpPr>
        <p:spPr>
          <a:xfrm>
            <a:off x="5940152" y="1340768"/>
            <a:ext cx="0" cy="5040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Oval 4">
            <a:extLst>
              <a:ext uri="{FF2B5EF4-FFF2-40B4-BE49-F238E27FC236}">
                <a16:creationId xmlns:a16="http://schemas.microsoft.com/office/drawing/2014/main" id="{72E2D66E-3CA5-3BC0-CE97-D8FD9C7AC918}"/>
              </a:ext>
            </a:extLst>
          </p:cNvPr>
          <p:cNvSpPr/>
          <p:nvPr/>
        </p:nvSpPr>
        <p:spPr>
          <a:xfrm>
            <a:off x="6372201" y="1412776"/>
            <a:ext cx="481486" cy="43204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87FC6-32A9-AC69-811F-EFF1E8520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out the meaning of the following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97A06C-D6F0-D676-1C6D-AC36C9FCA5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8147248" cy="3414365"/>
          </a:xfrm>
        </p:spPr>
        <p:txBody>
          <a:bodyPr/>
          <a:lstStyle/>
          <a:p>
            <a:r>
              <a:rPr lang="en-GB" dirty="0"/>
              <a:t>Cognitive</a:t>
            </a:r>
          </a:p>
          <a:p>
            <a:r>
              <a:rPr lang="en-GB" dirty="0"/>
              <a:t>Bias</a:t>
            </a:r>
          </a:p>
        </p:txBody>
      </p:sp>
    </p:spTree>
    <p:extLst>
      <p:ext uri="{BB962C8B-B14F-4D97-AF65-F5344CB8AC3E}">
        <p14:creationId xmlns:p14="http://schemas.microsoft.com/office/powerpoint/2010/main" val="1962593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5DF97-245F-7CEF-8B04-0B8757EED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/>
              <a:t>What does cognitive bias mean?</a:t>
            </a:r>
          </a:p>
        </p:txBody>
      </p:sp>
      <p:sp>
        <p:nvSpPr>
          <p:cNvPr id="14340" name="Content Placeholder 3">
            <a:extLst>
              <a:ext uri="{FF2B5EF4-FFF2-40B4-BE49-F238E27FC236}">
                <a16:creationId xmlns:a16="http://schemas.microsoft.com/office/drawing/2014/main" id="{2408EB68-BE30-A4DF-90D0-818DC1D46D40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58788" y="1721643"/>
            <a:ext cx="4040188" cy="341471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b="1" dirty="0">
                <a:solidFill>
                  <a:srgbClr val="111111"/>
                </a:solidFill>
              </a:rPr>
              <a:t>Cognitive</a:t>
            </a:r>
            <a:r>
              <a:rPr lang="en-GB" altLang="en-US" dirty="0">
                <a:solidFill>
                  <a:srgbClr val="111111"/>
                </a:solidFill>
              </a:rPr>
              <a:t> refers to mental processes related to </a:t>
            </a:r>
            <a:r>
              <a:rPr lang="en-GB" altLang="en-US" b="1" dirty="0">
                <a:solidFill>
                  <a:srgbClr val="111111"/>
                </a:solidFill>
              </a:rPr>
              <a:t>knowing</a:t>
            </a:r>
            <a:r>
              <a:rPr lang="en-GB" altLang="en-US" dirty="0">
                <a:solidFill>
                  <a:srgbClr val="111111"/>
                </a:solidFill>
              </a:rPr>
              <a:t>, </a:t>
            </a:r>
            <a:r>
              <a:rPr lang="en-GB" altLang="en-US" b="1" dirty="0">
                <a:solidFill>
                  <a:srgbClr val="111111"/>
                </a:solidFill>
              </a:rPr>
              <a:t>learning</a:t>
            </a:r>
            <a:r>
              <a:rPr lang="en-GB" altLang="en-US" dirty="0">
                <a:solidFill>
                  <a:srgbClr val="111111"/>
                </a:solidFill>
              </a:rPr>
              <a:t>, and </a:t>
            </a:r>
            <a:r>
              <a:rPr lang="en-GB" altLang="en-US" b="1" dirty="0">
                <a:solidFill>
                  <a:srgbClr val="111111"/>
                </a:solidFill>
              </a:rPr>
              <a:t>understanding</a:t>
            </a:r>
            <a:r>
              <a:rPr lang="en-GB" altLang="en-US" dirty="0">
                <a:solidFill>
                  <a:srgbClr val="111111"/>
                </a:solidFill>
              </a:rPr>
              <a:t> things. It includes mindful intellectual activities such as </a:t>
            </a:r>
            <a:r>
              <a:rPr lang="en-GB" altLang="en-US" b="1" dirty="0">
                <a:solidFill>
                  <a:srgbClr val="111111"/>
                </a:solidFill>
              </a:rPr>
              <a:t>thinking</a:t>
            </a:r>
            <a:r>
              <a:rPr lang="en-GB" altLang="en-US" dirty="0">
                <a:solidFill>
                  <a:srgbClr val="111111"/>
                </a:solidFill>
              </a:rPr>
              <a:t>, and </a:t>
            </a:r>
            <a:r>
              <a:rPr lang="en-GB" altLang="en-US" b="1" dirty="0">
                <a:solidFill>
                  <a:srgbClr val="111111"/>
                </a:solidFill>
              </a:rPr>
              <a:t>reasoning.</a:t>
            </a:r>
            <a:r>
              <a:rPr lang="en-GB" altLang="en-US" dirty="0">
                <a:solidFill>
                  <a:srgbClr val="111111"/>
                </a:solidFill>
              </a:rPr>
              <a:t> </a:t>
            </a:r>
            <a:endParaRPr lang="en-GB" altLang="en-US" dirty="0"/>
          </a:p>
        </p:txBody>
      </p:sp>
      <p:sp>
        <p:nvSpPr>
          <p:cNvPr id="14342" name="Content Placeholder 5">
            <a:extLst>
              <a:ext uri="{FF2B5EF4-FFF2-40B4-BE49-F238E27FC236}">
                <a16:creationId xmlns:a16="http://schemas.microsoft.com/office/drawing/2014/main" id="{631089D5-8CFF-7265-2C0F-F8692501B12B}"/>
              </a:ext>
            </a:extLst>
          </p:cNvPr>
          <p:cNvSpPr>
            <a:spLocks noGrp="1" noChangeArrowheads="1"/>
          </p:cNvSpPr>
          <p:nvPr>
            <p:ph sz="quarter" idx="4"/>
          </p:nvPr>
        </p:nvSpPr>
        <p:spPr>
          <a:xfrm>
            <a:off x="4658341" y="1753759"/>
            <a:ext cx="4041775" cy="338259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b="1" dirty="0"/>
              <a:t>Bias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A feeling of outlook/opinion towards someone or something, being unfair.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71FB1F36-96CA-BE0D-2923-CB3BC1D662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endParaRPr lang="en-GB" altLang="en-US" sz="36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2E4755-1756-B957-9CD8-A67B112453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4117"/>
          <a:stretch>
            <a:fillRect/>
          </a:stretch>
        </p:blipFill>
        <p:spPr>
          <a:xfrm>
            <a:off x="251520" y="0"/>
            <a:ext cx="8702020" cy="560512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B6C34-8AE5-FFBE-EB30-02EE1DE44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4CBF5CC-7D10-6DC0-E9F4-E5FAA3A9D0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4692"/>
          <a:stretch>
            <a:fillRect/>
          </a:stretch>
        </p:blipFill>
        <p:spPr bwMode="auto">
          <a:xfrm>
            <a:off x="313737" y="116632"/>
            <a:ext cx="8830263" cy="5649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8196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81E9C-AD9F-249C-7017-413190E4E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/>
              <a:t>Group Activity: 20 mins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F6CF3B05-87B7-13EA-C81A-0B2F011120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1196975"/>
            <a:ext cx="4752652" cy="3816350"/>
          </a:xfrm>
        </p:spPr>
        <p:txBody>
          <a:bodyPr/>
          <a:lstStyle/>
          <a:p>
            <a:r>
              <a:rPr lang="en-GB" altLang="en-US" sz="2400" dirty="0"/>
              <a:t>Discuss in your group one of the examples you have come across at your workplace and share the cognitive bias. </a:t>
            </a:r>
          </a:p>
          <a:p>
            <a:r>
              <a:rPr lang="en-GB" altLang="en-US" sz="2400" dirty="0"/>
              <a:t>The example should be related to health and social care.</a:t>
            </a:r>
          </a:p>
          <a:p>
            <a:r>
              <a:rPr lang="en-GB" altLang="en-US" sz="2400" dirty="0"/>
              <a:t>Post your answer to this week’s Forum on Moodle. </a:t>
            </a:r>
          </a:p>
        </p:txBody>
      </p:sp>
      <p:pic>
        <p:nvPicPr>
          <p:cNvPr id="17412" name="Picture 3">
            <a:extLst>
              <a:ext uri="{FF2B5EF4-FFF2-40B4-BE49-F238E27FC236}">
                <a16:creationId xmlns:a16="http://schemas.microsoft.com/office/drawing/2014/main" id="{56ECFE09-DD8B-B350-590F-865C5D98BC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875"/>
          <a:stretch/>
        </p:blipFill>
        <p:spPr bwMode="auto">
          <a:xfrm>
            <a:off x="5570865" y="1196975"/>
            <a:ext cx="3096666" cy="411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994F378-7A57-E89D-2C87-9BE0A4266E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0" y="10"/>
            <a:ext cx="9143980" cy="685799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64532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9E51A-A4C0-909D-3B90-173ACEC00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2A703-3522-18F7-A213-4084C4242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554E2C-265C-1883-A0F7-88B5F43334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6440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A85EB-F40D-FF08-0EF9-157D2BB8B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/>
              <a:t>Let's watch this video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0272DD1A-E218-D2EB-4A65-ABD568FAE5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47664" y="4869160"/>
            <a:ext cx="6683339" cy="792088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 dirty="0">
                <a:hlinkClick r:id="rId3"/>
              </a:rPr>
              <a:t>Convergent Thinking Versus Divergent Thinking (youtube.com)</a:t>
            </a:r>
            <a:endParaRPr lang="en-GB" altLang="en-US" sz="2400" dirty="0"/>
          </a:p>
        </p:txBody>
      </p:sp>
      <p:pic>
        <p:nvPicPr>
          <p:cNvPr id="3" name="Online Media 2" title="Convergent Thinking Versus Divergent Thinking">
            <a:hlinkClick r:id="" action="ppaction://media"/>
            <a:extLst>
              <a:ext uri="{FF2B5EF4-FFF2-40B4-BE49-F238E27FC236}">
                <a16:creationId xmlns:a16="http://schemas.microsoft.com/office/drawing/2014/main" id="{A4952662-187F-069C-9B23-E3E4C1BF80C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123728" y="1707952"/>
            <a:ext cx="5081853" cy="28708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9BEB9-C700-803F-127C-A858A1E77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4905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/>
              <a:t>Group work: 20 mins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90C53-4386-D302-B4D8-2F17C5121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3916362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300" dirty="0"/>
              <a:t>In groups, discuss the case study and solve problem using either of the approach (Divergent and Convergent).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300" dirty="0"/>
          </a:p>
          <a:p>
            <a:pPr marL="0" indent="0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300" i="1" dirty="0">
                <a:solidFill>
                  <a:srgbClr val="0070C0"/>
                </a:solidFill>
              </a:rPr>
              <a:t>“In July 2021, Stanley was appointed as a vaccine equity co-ordinator, with the aim of supporting vulnerable local people, including Gypsy Roma Travellers (GRT), minority ethnic groups, people experiencing homelessness, asylum seekers, refugees and those on low income and/or receiving benefits. Stanley complained NHS that he alone cannot handle the covid vaccine program. He also had complained on shortage of vaccines.”</a:t>
            </a:r>
          </a:p>
          <a:p>
            <a:pPr>
              <a:spcAft>
                <a:spcPts val="0"/>
              </a:spcAft>
              <a:defRPr/>
            </a:pPr>
            <a:endParaRPr lang="en-GB" sz="2300" dirty="0">
              <a:solidFill>
                <a:srgbClr val="202A30"/>
              </a:solidFill>
            </a:endParaRPr>
          </a:p>
          <a:p>
            <a:pPr>
              <a:spcAft>
                <a:spcPts val="0"/>
              </a:spcAft>
              <a:defRPr/>
            </a:pPr>
            <a:r>
              <a:rPr lang="en-GB" sz="2300" dirty="0">
                <a:solidFill>
                  <a:srgbClr val="202A30"/>
                </a:solidFill>
              </a:rPr>
              <a:t>You can post your answer to this week’s Forum on Moodle.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300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49EC-67EC-F7A7-A0FB-CF4435E52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2A758-2EC5-746B-1FAC-92018610B9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631A7F-BC62-ADD1-D52A-3DF3876E72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501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07DF-B198-62FB-CBF7-B791D2627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/>
              <a:t>The Four </a:t>
            </a:r>
            <a:r>
              <a:rPr lang="en-GB" b="1" dirty="0" err="1"/>
              <a:t>Ws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60FCCF-4247-3122-A9AA-FD3CC7DA733D}"/>
              </a:ext>
            </a:extLst>
          </p:cNvPr>
          <p:cNvSpPr txBox="1"/>
          <p:nvPr/>
        </p:nvSpPr>
        <p:spPr>
          <a:xfrm>
            <a:off x="899592" y="1196752"/>
            <a:ext cx="7704856" cy="3877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Identify a problem:</a:t>
            </a:r>
          </a:p>
          <a:p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Who? Who is affected?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What? What is the problem?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Where? Where does it happen?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Why? Why is it important?</a:t>
            </a:r>
          </a:p>
          <a:p>
            <a:endParaRPr lang="en-GB" dirty="0"/>
          </a:p>
          <a:p>
            <a:r>
              <a:rPr lang="en-GB" dirty="0"/>
              <a:t>Example: An older person feels lonely.</a:t>
            </a:r>
          </a:p>
          <a:p>
            <a:endParaRPr lang="en-GB" dirty="0"/>
          </a:p>
          <a:p>
            <a:r>
              <a:rPr lang="en-GB" dirty="0"/>
              <a:t>Who? An older person living alone.</a:t>
            </a:r>
          </a:p>
          <a:p>
            <a:r>
              <a:rPr lang="en-GB" dirty="0"/>
              <a:t>What? Feeling lonely.</a:t>
            </a:r>
          </a:p>
          <a:p>
            <a:r>
              <a:rPr lang="en-GB" dirty="0"/>
              <a:t>Where? At home.</a:t>
            </a:r>
          </a:p>
          <a:p>
            <a:r>
              <a:rPr lang="en-GB" dirty="0"/>
              <a:t>Why? Loneliness can affect mental wellbeing.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945AE-678A-F51B-A213-15B0D539F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6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/>
              <a:t>Sustainable Agenda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EE9410-E611-9EA4-DE68-689CD097F22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lumMod val="20000"/>
                <a:lumOff val="8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57200" y="904186"/>
            <a:ext cx="8151058" cy="13778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5E7DAF3-A78A-6EEE-E5D3-238439B185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4186"/>
          <a:stretch>
            <a:fillRect/>
          </a:stretch>
        </p:blipFill>
        <p:spPr>
          <a:xfrm>
            <a:off x="142882" y="2564904"/>
            <a:ext cx="8858236" cy="1728192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8540A-CC4B-93BC-C281-CBD831154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/>
              <a:t>The Sustainable Agenda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37C300-49BB-3033-4D62-6F937772E2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377" y="1412776"/>
            <a:ext cx="8701246" cy="403244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2E2A7-7DCD-0BF7-EED6-F34CC41C7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/>
              <a:t>The Sustainable Agenda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F4ED9B-6EFF-3001-AE8C-9AE822B441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65" y="1412776"/>
            <a:ext cx="8964669" cy="4176638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431C3-6878-62D0-D5B1-169841696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/>
              <a:t>Sustainable Agenda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A20D2D-F2E0-5FC7-5756-680F1E2AA5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47" y="1268760"/>
            <a:ext cx="8842305" cy="4047871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C6D7C-5F61-292A-A1D7-D4B55CB0E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/>
              <a:t>Sustainable Agenda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789F01-73C5-82F4-B834-7F7AEEB6E2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54" y="1396048"/>
            <a:ext cx="8939692" cy="4065904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07A50-805D-7F8D-5CB1-3822D40E3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/>
              <a:t>Sustainable Agenda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8224C4-6360-38D3-5C3E-2E1DAB382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727" y="1449067"/>
            <a:ext cx="8706546" cy="3959866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AC93DAF-C7E0-45B9-03D1-F2517E1011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0" y="10"/>
            <a:ext cx="9143980" cy="685799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78251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022BF-B3C4-C34A-C512-562174415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/>
              <a:t>Activity: Group task 20 mins</a:t>
            </a:r>
          </a:p>
        </p:txBody>
      </p:sp>
      <p:sp>
        <p:nvSpPr>
          <p:cNvPr id="37891" name="Content Placeholder 2">
            <a:extLst>
              <a:ext uri="{FF2B5EF4-FFF2-40B4-BE49-F238E27FC236}">
                <a16:creationId xmlns:a16="http://schemas.microsoft.com/office/drawing/2014/main" id="{CFA191D7-B126-0056-375F-C4F36F115A6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99592" y="1470818"/>
            <a:ext cx="7787208" cy="3916363"/>
          </a:xfrm>
        </p:spPr>
        <p:txBody>
          <a:bodyPr/>
          <a:lstStyle/>
          <a:p>
            <a:r>
              <a:rPr lang="en-GB" altLang="en-US" dirty="0"/>
              <a:t>Choose any one topic of your choice relevant to health and social care and discuss what values you are aiming for that research to give to society.</a:t>
            </a:r>
          </a:p>
          <a:p>
            <a:r>
              <a:rPr lang="en-GB" altLang="en-US" dirty="0"/>
              <a:t>You can post your answers to this week’s Forum on Moodle.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A629-FC69-17C5-A91B-26C37B80E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/>
              <a:t>Conclusion</a:t>
            </a:r>
          </a:p>
        </p:txBody>
      </p:sp>
      <p:sp>
        <p:nvSpPr>
          <p:cNvPr id="38915" name="Content Placeholder 3">
            <a:extLst>
              <a:ext uri="{FF2B5EF4-FFF2-40B4-BE49-F238E27FC236}">
                <a16:creationId xmlns:a16="http://schemas.microsoft.com/office/drawing/2014/main" id="{0F7B1930-567D-F139-3A19-92DB9E5D18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552" y="1700808"/>
            <a:ext cx="8229600" cy="3917950"/>
          </a:xfrm>
        </p:spPr>
        <p:txBody>
          <a:bodyPr/>
          <a:lstStyle/>
          <a:p>
            <a:r>
              <a:rPr lang="en-GB" altLang="en-US" dirty="0"/>
              <a:t>The Torrance Tests of Creative Thinking (TTCT) is a test of creativity.</a:t>
            </a:r>
          </a:p>
          <a:p>
            <a:r>
              <a:rPr lang="en-GB" altLang="en-US" dirty="0">
                <a:solidFill>
                  <a:srgbClr val="282828"/>
                </a:solidFill>
              </a:rPr>
              <a:t>Cognitive bias is a systematic error in thinking.</a:t>
            </a:r>
          </a:p>
          <a:p>
            <a:r>
              <a:rPr lang="en-GB" altLang="en-US" dirty="0"/>
              <a:t>Convergent thinking and Divergent thinking are two different cognitive approaches to problem solving.</a:t>
            </a:r>
            <a:endParaRPr lang="en-GB" altLang="en-US" dirty="0">
              <a:solidFill>
                <a:srgbClr val="282828"/>
              </a:solidFill>
            </a:endParaRP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78B28EB2-F1DB-C41E-F443-6B6D609147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Any Questions?</a:t>
            </a:r>
          </a:p>
        </p:txBody>
      </p:sp>
      <p:pic>
        <p:nvPicPr>
          <p:cNvPr id="41987" name="Picture 3">
            <a:extLst>
              <a:ext uri="{FF2B5EF4-FFF2-40B4-BE49-F238E27FC236}">
                <a16:creationId xmlns:a16="http://schemas.microsoft.com/office/drawing/2014/main" id="{28CAAF97-D498-C524-3DA3-744BB6ADEA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8" y="1700213"/>
            <a:ext cx="3556000" cy="3557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F5240-60D5-A025-7B61-58D0F4E77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40692-161D-A8FA-D559-712DF2C95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" y="765175"/>
            <a:ext cx="8578850" cy="511175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Kim, K.H., Cramond, B. and </a:t>
            </a:r>
            <a:r>
              <a:rPr lang="en-GB" sz="2000" dirty="0" err="1">
                <a:solidFill>
                  <a:srgbClr val="222222"/>
                </a:solidFill>
                <a:latin typeface="Arial" panose="020B0604020202020204" pitchFamily="34" charset="0"/>
              </a:rPr>
              <a:t>Bandalos</a:t>
            </a: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, D.L., (2006). The latent structure and measurement invariance of scores on the Torrance Tests of Creative Thinking–Figural. </a:t>
            </a:r>
            <a:r>
              <a:rPr lang="en-GB" sz="2000" i="1" dirty="0">
                <a:solidFill>
                  <a:srgbClr val="222222"/>
                </a:solidFill>
                <a:latin typeface="Arial" panose="020B0604020202020204" pitchFamily="34" charset="0"/>
              </a:rPr>
              <a:t>Educational and Psychological Measurement</a:t>
            </a: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sz="2000" i="1" dirty="0">
                <a:solidFill>
                  <a:srgbClr val="222222"/>
                </a:solidFill>
                <a:latin typeface="Arial" panose="020B0604020202020204" pitchFamily="34" charset="0"/>
              </a:rPr>
              <a:t>66</a:t>
            </a: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(3), pp.459-477.</a:t>
            </a:r>
          </a:p>
          <a:p>
            <a:pPr fontAlgn="auto">
              <a:spcAft>
                <a:spcPts val="0"/>
              </a:spcAft>
              <a:defRPr/>
            </a:pPr>
            <a:endParaRPr lang="en-GB" sz="20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Jones, L.L. and Estes, Z., (2015). Convergent and divergent thinking in verbal analogy. </a:t>
            </a:r>
            <a:r>
              <a:rPr lang="en-GB" sz="2000" i="1" dirty="0">
                <a:solidFill>
                  <a:srgbClr val="222222"/>
                </a:solidFill>
                <a:latin typeface="Arial" panose="020B0604020202020204" pitchFamily="34" charset="0"/>
              </a:rPr>
              <a:t>Thinking &amp; Reasoning</a:t>
            </a: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sz="2000" i="1" dirty="0">
                <a:solidFill>
                  <a:srgbClr val="222222"/>
                </a:solidFill>
                <a:latin typeface="Arial" panose="020B0604020202020204" pitchFamily="34" charset="0"/>
              </a:rPr>
              <a:t>21</a:t>
            </a: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(4), pp.473-500.</a:t>
            </a:r>
          </a:p>
          <a:p>
            <a:pPr fontAlgn="auto">
              <a:spcAft>
                <a:spcPts val="0"/>
              </a:spcAft>
              <a:defRPr/>
            </a:pPr>
            <a:endParaRPr lang="en-GB" sz="20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en-GB" sz="2000" dirty="0" err="1">
                <a:solidFill>
                  <a:srgbClr val="222222"/>
                </a:solidFill>
                <a:latin typeface="Arial" panose="020B0604020202020204" pitchFamily="34" charset="0"/>
              </a:rPr>
              <a:t>Saposnik</a:t>
            </a: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, G., </a:t>
            </a:r>
            <a:r>
              <a:rPr lang="en-GB" sz="2000" dirty="0" err="1">
                <a:solidFill>
                  <a:srgbClr val="222222"/>
                </a:solidFill>
                <a:latin typeface="Arial" panose="020B0604020202020204" pitchFamily="34" charset="0"/>
              </a:rPr>
              <a:t>Redelmeier</a:t>
            </a: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, D., Ruff, C.C. and Tobler, P.N., (2016). Cognitive biases associated with medical decisions: a systematic review. </a:t>
            </a:r>
            <a:r>
              <a:rPr lang="en-GB" sz="2000" i="1" dirty="0">
                <a:solidFill>
                  <a:srgbClr val="222222"/>
                </a:solidFill>
                <a:latin typeface="Arial" panose="020B0604020202020204" pitchFamily="34" charset="0"/>
              </a:rPr>
              <a:t>BMC medical informatics and decision making</a:t>
            </a: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sz="2000" i="1" dirty="0">
                <a:solidFill>
                  <a:srgbClr val="222222"/>
                </a:solidFill>
                <a:latin typeface="Arial" panose="020B0604020202020204" pitchFamily="34" charset="0"/>
              </a:rPr>
              <a:t>16</a:t>
            </a: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(1), pp.1-14.</a:t>
            </a:r>
          </a:p>
          <a:p>
            <a:pPr fontAlgn="auto">
              <a:spcAft>
                <a:spcPts val="0"/>
              </a:spcAft>
              <a:defRPr/>
            </a:pPr>
            <a:endParaRPr lang="en-GB" sz="20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Todd, L., (2016). Creativity and convergent thinking: Reflections, connections and practical considerations. </a:t>
            </a:r>
            <a:r>
              <a:rPr lang="az-Cyrl-AZ" sz="2000" i="1" dirty="0">
                <a:solidFill>
                  <a:srgbClr val="222222"/>
                </a:solidFill>
                <a:latin typeface="Arial" panose="020B0604020202020204" pitchFamily="34" charset="0"/>
              </a:rPr>
              <a:t>Вестник Российского университета дружбы народов. Серия: Психология и педагогика</a:t>
            </a:r>
            <a:r>
              <a:rPr lang="az-Cyrl-AZ" sz="2000" dirty="0">
                <a:solidFill>
                  <a:srgbClr val="222222"/>
                </a:solidFill>
                <a:latin typeface="Arial" panose="020B0604020202020204" pitchFamily="34" charset="0"/>
              </a:rPr>
              <a:t>, (4), </a:t>
            </a: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</a:rPr>
              <a:t>pp.7-15.</a:t>
            </a:r>
          </a:p>
          <a:p>
            <a:pPr fontAlgn="auto">
              <a:spcAft>
                <a:spcPts val="0"/>
              </a:spcAft>
              <a:defRPr/>
            </a:pPr>
            <a:endParaRPr lang="en-GB" sz="20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endParaRPr lang="en-GB" sz="20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endParaRPr lang="en-GB" sz="20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auto">
              <a:spcAft>
                <a:spcPts val="0"/>
              </a:spcAft>
              <a:defRPr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377</TotalTime>
  <Words>771</Words>
  <Application>Microsoft Office PowerPoint</Application>
  <PresentationFormat>On-screen Show (4:3)</PresentationFormat>
  <Paragraphs>85</Paragraphs>
  <Slides>27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-apple-system</vt:lpstr>
      <vt:lpstr>Arial</vt:lpstr>
      <vt:lpstr>Calibri</vt:lpstr>
      <vt:lpstr>Myriad Pro</vt:lpstr>
      <vt:lpstr>Rockwell Condensed</vt:lpstr>
      <vt:lpstr>Times New Roman</vt:lpstr>
      <vt:lpstr>20140311PresentationUWTSDTemplate</vt:lpstr>
      <vt:lpstr>  Changemakers: Creativity and Value Creation  (BMHP5014)   Week 4 Unit 2: The worst possible idea Topic 3: Now for the solutions Topic 4: Creating values </vt:lpstr>
      <vt:lpstr>Objectives of session…</vt:lpstr>
      <vt:lpstr>What is Torrance test of creative thinking? </vt:lpstr>
      <vt:lpstr>Torrance test of creative thinking </vt:lpstr>
      <vt:lpstr>Individual Task: 15 mins</vt:lpstr>
      <vt:lpstr>Find out the meaning of the following </vt:lpstr>
      <vt:lpstr>What does cognitive bias mean?</vt:lpstr>
      <vt:lpstr>PowerPoint Presentation</vt:lpstr>
      <vt:lpstr>PowerPoint Presentation</vt:lpstr>
      <vt:lpstr>Group Activity: 20 mins</vt:lpstr>
      <vt:lpstr>PowerPoint Presentation</vt:lpstr>
      <vt:lpstr>PowerPoint Presentation</vt:lpstr>
      <vt:lpstr>Let's watch this video</vt:lpstr>
      <vt:lpstr>Group work: 20 mins </vt:lpstr>
      <vt:lpstr>PowerPoint Presentation</vt:lpstr>
      <vt:lpstr>The Four Ws</vt:lpstr>
      <vt:lpstr>Sustainable Agenda</vt:lpstr>
      <vt:lpstr>The Sustainable Agenda</vt:lpstr>
      <vt:lpstr>The Sustainable Agenda</vt:lpstr>
      <vt:lpstr>Sustainable Agenda</vt:lpstr>
      <vt:lpstr>Sustainable Agenda</vt:lpstr>
      <vt:lpstr>Sustainable Agenda</vt:lpstr>
      <vt:lpstr>PowerPoint Presentation</vt:lpstr>
      <vt:lpstr>Activity: Group task 20 mins</vt:lpstr>
      <vt:lpstr>Conclusion</vt:lpstr>
      <vt:lpstr>Any Questions?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laila surani</cp:lastModifiedBy>
  <cp:revision>167</cp:revision>
  <cp:lastPrinted>2021-01-18T19:39:53Z</cp:lastPrinted>
  <dcterms:created xsi:type="dcterms:W3CDTF">2020-06-13T21:56:47Z</dcterms:created>
  <dcterms:modified xsi:type="dcterms:W3CDTF">2026-10-19T18:55:38Z</dcterms:modified>
</cp:coreProperties>
</file>