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256" r:id="rId2"/>
    <p:sldId id="270" r:id="rId3"/>
    <p:sldId id="267" r:id="rId4"/>
    <p:sldId id="268" r:id="rId5"/>
    <p:sldId id="269" r:id="rId6"/>
    <p:sldId id="271" r:id="rId7"/>
    <p:sldId id="272" r:id="rId8"/>
    <p:sldId id="273" r:id="rId9"/>
    <p:sldId id="264" r:id="rId10"/>
    <p:sldId id="262" r:id="rId11"/>
    <p:sldId id="257" r:id="rId12"/>
    <p:sldId id="259" r:id="rId13"/>
    <p:sldId id="258" r:id="rId14"/>
    <p:sldId id="260" r:id="rId15"/>
    <p:sldId id="266" r:id="rId16"/>
    <p:sldId id="282" r:id="rId17"/>
    <p:sldId id="289" r:id="rId18"/>
    <p:sldId id="274" r:id="rId19"/>
    <p:sldId id="276" r:id="rId20"/>
    <p:sldId id="275" r:id="rId21"/>
    <p:sldId id="277" r:id="rId22"/>
    <p:sldId id="278" r:id="rId23"/>
    <p:sldId id="279" r:id="rId24"/>
    <p:sldId id="280" r:id="rId25"/>
    <p:sldId id="281" r:id="rId26"/>
    <p:sldId id="283" r:id="rId27"/>
    <p:sldId id="284" r:id="rId28"/>
    <p:sldId id="285" r:id="rId29"/>
    <p:sldId id="286" r:id="rId30"/>
    <p:sldId id="287" r:id="rId31"/>
    <p:sldId id="288" r:id="rId32"/>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a:srgbClr val="FFCCFF"/>
    <a:srgbClr val="C89EC4"/>
    <a:srgbClr val="FF99FF"/>
    <a:srgbClr val="66CCFF"/>
    <a:srgbClr val="6699FF"/>
    <a:srgbClr val="CCFF33"/>
    <a:srgbClr val="42B1AE"/>
    <a:srgbClr val="FF3300"/>
    <a:srgbClr val="640F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6" autoAdjust="0"/>
    <p:restoredTop sz="67313" autoAdjust="0"/>
  </p:normalViewPr>
  <p:slideViewPr>
    <p:cSldViewPr snapToGrid="0">
      <p:cViewPr varScale="1">
        <p:scale>
          <a:sx n="61" d="100"/>
          <a:sy n="61" d="100"/>
        </p:scale>
        <p:origin x="100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568" cy="489502"/>
          </a:xfrm>
          <a:prstGeom prst="rect">
            <a:avLst/>
          </a:prstGeom>
        </p:spPr>
        <p:txBody>
          <a:bodyPr vert="horz" lIns="90999" tIns="45499" rIns="90999" bIns="45499" rtlCol="0"/>
          <a:lstStyle>
            <a:lvl1pPr algn="l">
              <a:defRPr sz="1200"/>
            </a:lvl1pPr>
          </a:lstStyle>
          <a:p>
            <a:endParaRPr lang="en-GB" dirty="0"/>
          </a:p>
        </p:txBody>
      </p:sp>
      <p:sp>
        <p:nvSpPr>
          <p:cNvPr id="3" name="Date Placeholder 2"/>
          <p:cNvSpPr>
            <a:spLocks noGrp="1"/>
          </p:cNvSpPr>
          <p:nvPr>
            <p:ph type="dt" sz="quarter" idx="1"/>
          </p:nvPr>
        </p:nvSpPr>
        <p:spPr>
          <a:xfrm>
            <a:off x="3776946" y="0"/>
            <a:ext cx="2890568" cy="489502"/>
          </a:xfrm>
          <a:prstGeom prst="rect">
            <a:avLst/>
          </a:prstGeom>
        </p:spPr>
        <p:txBody>
          <a:bodyPr vert="horz" lIns="90999" tIns="45499" rIns="90999" bIns="45499" rtlCol="0"/>
          <a:lstStyle>
            <a:lvl1pPr algn="r">
              <a:defRPr sz="1200"/>
            </a:lvl1pPr>
          </a:lstStyle>
          <a:p>
            <a:fld id="{52C2C277-20F7-438A-9124-3C0A9E27CEF8}" type="datetimeFigureOut">
              <a:rPr lang="en-GB" smtClean="0"/>
              <a:t>18/02/2020</a:t>
            </a:fld>
            <a:endParaRPr lang="en-GB" dirty="0"/>
          </a:p>
        </p:txBody>
      </p:sp>
      <p:sp>
        <p:nvSpPr>
          <p:cNvPr id="4" name="Footer Placeholder 3"/>
          <p:cNvSpPr>
            <a:spLocks noGrp="1"/>
          </p:cNvSpPr>
          <p:nvPr>
            <p:ph type="ftr" sz="quarter" idx="2"/>
          </p:nvPr>
        </p:nvSpPr>
        <p:spPr>
          <a:xfrm>
            <a:off x="0" y="9264098"/>
            <a:ext cx="2890568" cy="489502"/>
          </a:xfrm>
          <a:prstGeom prst="rect">
            <a:avLst/>
          </a:prstGeom>
        </p:spPr>
        <p:txBody>
          <a:bodyPr vert="horz" lIns="90999" tIns="45499" rIns="90999" bIns="45499" rtlCol="0" anchor="b"/>
          <a:lstStyle>
            <a:lvl1pPr algn="l">
              <a:defRPr sz="1200"/>
            </a:lvl1pPr>
          </a:lstStyle>
          <a:p>
            <a:endParaRPr lang="en-GB" dirty="0"/>
          </a:p>
        </p:txBody>
      </p:sp>
      <p:sp>
        <p:nvSpPr>
          <p:cNvPr id="5" name="Slide Number Placeholder 4"/>
          <p:cNvSpPr>
            <a:spLocks noGrp="1"/>
          </p:cNvSpPr>
          <p:nvPr>
            <p:ph type="sldNum" sz="quarter" idx="3"/>
          </p:nvPr>
        </p:nvSpPr>
        <p:spPr>
          <a:xfrm>
            <a:off x="3776946" y="9264098"/>
            <a:ext cx="2890568" cy="489502"/>
          </a:xfrm>
          <a:prstGeom prst="rect">
            <a:avLst/>
          </a:prstGeom>
        </p:spPr>
        <p:txBody>
          <a:bodyPr vert="horz" lIns="90999" tIns="45499" rIns="90999" bIns="45499" rtlCol="0" anchor="b"/>
          <a:lstStyle>
            <a:lvl1pPr algn="r">
              <a:defRPr sz="1200"/>
            </a:lvl1pPr>
          </a:lstStyle>
          <a:p>
            <a:fld id="{C29F2E24-7F8D-4F43-A819-D2F06CFAE4C4}" type="slidenum">
              <a:rPr lang="en-GB" smtClean="0"/>
              <a:t>‹#›</a:t>
            </a:fld>
            <a:endParaRPr lang="en-GB" dirty="0"/>
          </a:p>
        </p:txBody>
      </p:sp>
    </p:spTree>
    <p:extLst>
      <p:ext uri="{BB962C8B-B14F-4D97-AF65-F5344CB8AC3E}">
        <p14:creationId xmlns:p14="http://schemas.microsoft.com/office/powerpoint/2010/main" val="4470767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889250" cy="488950"/>
          </a:xfrm>
          <a:prstGeom prst="rect">
            <a:avLst/>
          </a:prstGeom>
        </p:spPr>
        <p:txBody>
          <a:bodyPr vert="horz" lIns="91429" tIns="45714" rIns="91429" bIns="45714" rtlCol="0"/>
          <a:lstStyle>
            <a:lvl1pPr algn="l">
              <a:defRPr sz="1200"/>
            </a:lvl1pPr>
          </a:lstStyle>
          <a:p>
            <a:endParaRPr lang="en-GB" dirty="0"/>
          </a:p>
        </p:txBody>
      </p:sp>
      <p:sp>
        <p:nvSpPr>
          <p:cNvPr id="3" name="Date Placeholder 2"/>
          <p:cNvSpPr>
            <a:spLocks noGrp="1"/>
          </p:cNvSpPr>
          <p:nvPr>
            <p:ph type="dt" idx="1"/>
          </p:nvPr>
        </p:nvSpPr>
        <p:spPr>
          <a:xfrm>
            <a:off x="3778251" y="1"/>
            <a:ext cx="2889250" cy="488950"/>
          </a:xfrm>
          <a:prstGeom prst="rect">
            <a:avLst/>
          </a:prstGeom>
        </p:spPr>
        <p:txBody>
          <a:bodyPr vert="horz" lIns="91429" tIns="45714" rIns="91429" bIns="45714" rtlCol="0"/>
          <a:lstStyle>
            <a:lvl1pPr algn="r">
              <a:defRPr sz="1200"/>
            </a:lvl1pPr>
          </a:lstStyle>
          <a:p>
            <a:fld id="{E0C488D4-7882-43C0-BD72-90C4CCD48448}" type="datetimeFigureOut">
              <a:rPr lang="en-GB" smtClean="0"/>
              <a:t>18/02/2020</a:t>
            </a:fld>
            <a:endParaRPr lang="en-GB" dirty="0"/>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29" tIns="45714" rIns="91429" bIns="45714" rtlCol="0" anchor="ctr"/>
          <a:lstStyle/>
          <a:p>
            <a:endParaRPr lang="en-GB" dirty="0"/>
          </a:p>
        </p:txBody>
      </p:sp>
      <p:sp>
        <p:nvSpPr>
          <p:cNvPr id="5" name="Notes Placeholder 4"/>
          <p:cNvSpPr>
            <a:spLocks noGrp="1"/>
          </p:cNvSpPr>
          <p:nvPr>
            <p:ph type="body" sz="quarter" idx="3"/>
          </p:nvPr>
        </p:nvSpPr>
        <p:spPr>
          <a:xfrm>
            <a:off x="666750" y="4694238"/>
            <a:ext cx="5335588" cy="3840162"/>
          </a:xfrm>
          <a:prstGeom prst="rect">
            <a:avLst/>
          </a:prstGeom>
        </p:spPr>
        <p:txBody>
          <a:bodyPr vert="horz" lIns="91429" tIns="45714" rIns="91429" bIns="45714"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650"/>
            <a:ext cx="2889250" cy="488950"/>
          </a:xfrm>
          <a:prstGeom prst="rect">
            <a:avLst/>
          </a:prstGeom>
        </p:spPr>
        <p:txBody>
          <a:bodyPr vert="horz" lIns="91429" tIns="45714" rIns="91429" bIns="45714" rtlCol="0" anchor="b"/>
          <a:lstStyle>
            <a:lvl1pPr algn="l">
              <a:defRPr sz="1200"/>
            </a:lvl1pPr>
          </a:lstStyle>
          <a:p>
            <a:endParaRPr lang="en-GB" dirty="0"/>
          </a:p>
        </p:txBody>
      </p:sp>
      <p:sp>
        <p:nvSpPr>
          <p:cNvPr id="7" name="Slide Number Placeholder 6"/>
          <p:cNvSpPr>
            <a:spLocks noGrp="1"/>
          </p:cNvSpPr>
          <p:nvPr>
            <p:ph type="sldNum" sz="quarter" idx="5"/>
          </p:nvPr>
        </p:nvSpPr>
        <p:spPr>
          <a:xfrm>
            <a:off x="3778251" y="9264650"/>
            <a:ext cx="2889250" cy="488950"/>
          </a:xfrm>
          <a:prstGeom prst="rect">
            <a:avLst/>
          </a:prstGeom>
        </p:spPr>
        <p:txBody>
          <a:bodyPr vert="horz" lIns="91429" tIns="45714" rIns="91429" bIns="45714" rtlCol="0" anchor="b"/>
          <a:lstStyle>
            <a:lvl1pPr algn="r">
              <a:defRPr sz="1200"/>
            </a:lvl1pPr>
          </a:lstStyle>
          <a:p>
            <a:fld id="{94BFE945-A3E0-4657-AAD1-F7708F3A2E98}" type="slidenum">
              <a:rPr lang="en-GB" smtClean="0"/>
              <a:t>‹#›</a:t>
            </a:fld>
            <a:endParaRPr lang="en-GB" dirty="0"/>
          </a:p>
        </p:txBody>
      </p:sp>
    </p:spTree>
    <p:extLst>
      <p:ext uri="{BB962C8B-B14F-4D97-AF65-F5344CB8AC3E}">
        <p14:creationId xmlns:p14="http://schemas.microsoft.com/office/powerpoint/2010/main" val="31818520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1</a:t>
            </a:fld>
            <a:endParaRPr lang="en-GB" dirty="0"/>
          </a:p>
        </p:txBody>
      </p:sp>
    </p:spTree>
    <p:extLst>
      <p:ext uri="{BB962C8B-B14F-4D97-AF65-F5344CB8AC3E}">
        <p14:creationId xmlns:p14="http://schemas.microsoft.com/office/powerpoint/2010/main" val="12029481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Ask students to explain what poetry is …….. new slide with definition</a:t>
            </a:r>
            <a:endParaRPr lang="en-GB" dirty="0"/>
          </a:p>
        </p:txBody>
      </p:sp>
      <p:sp>
        <p:nvSpPr>
          <p:cNvPr id="4" name="Slide Number Placeholder 3"/>
          <p:cNvSpPr>
            <a:spLocks noGrp="1"/>
          </p:cNvSpPr>
          <p:nvPr>
            <p:ph type="sldNum" sz="quarter" idx="10"/>
          </p:nvPr>
        </p:nvSpPr>
        <p:spPr/>
        <p:txBody>
          <a:bodyPr/>
          <a:lstStyle/>
          <a:p>
            <a:fld id="{94BFE945-A3E0-4657-AAD1-F7708F3A2E98}" type="slidenum">
              <a:rPr lang="en-GB" smtClean="0"/>
              <a:t>2</a:t>
            </a:fld>
            <a:endParaRPr lang="en-GB" dirty="0"/>
          </a:p>
        </p:txBody>
      </p:sp>
    </p:spTree>
    <p:extLst>
      <p:ext uri="{BB962C8B-B14F-4D97-AF65-F5344CB8AC3E}">
        <p14:creationId xmlns:p14="http://schemas.microsoft.com/office/powerpoint/2010/main" val="10231792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a:t>
            </a:r>
            <a:r>
              <a:rPr lang="en-GB" baseline="0" dirty="0" smtClean="0"/>
              <a:t> word “poetry” cover a very wide range of literature.</a:t>
            </a:r>
          </a:p>
          <a:p>
            <a:r>
              <a:rPr lang="en-GB" baseline="0" dirty="0" smtClean="0"/>
              <a:t>Read two examples: </a:t>
            </a:r>
          </a:p>
          <a:p>
            <a:r>
              <a:rPr lang="en-GB" baseline="0" dirty="0" smtClean="0"/>
              <a:t>Whale Song</a:t>
            </a:r>
          </a:p>
          <a:p>
            <a:r>
              <a:rPr lang="en-GB" baseline="0" dirty="0" smtClean="0"/>
              <a:t>My dad, your dad.</a:t>
            </a:r>
          </a:p>
          <a:p>
            <a:endParaRPr lang="en-GB" baseline="0" dirty="0" smtClean="0"/>
          </a:p>
          <a:p>
            <a:r>
              <a:rPr lang="en-GB" dirty="0" smtClean="0"/>
              <a:t>Semantic - </a:t>
            </a:r>
            <a:r>
              <a:rPr lang="en-GB" dirty="0"/>
              <a:t>relating to meaning in language or logic;</a:t>
            </a:r>
          </a:p>
          <a:p>
            <a:r>
              <a:rPr lang="en-GB" dirty="0"/>
              <a:t>Aesthetic - concerned with beauty or the appreciation of beauty;</a:t>
            </a:r>
          </a:p>
          <a:p>
            <a:pPr defTabSz="914289">
              <a:defRPr/>
            </a:pPr>
            <a:r>
              <a:rPr lang="en-GB" dirty="0"/>
              <a:t>Notional - existing as or based on a suggestion, estimate, or theory; not existing in reality;</a:t>
            </a:r>
          </a:p>
          <a:p>
            <a:r>
              <a:rPr lang="en-GB" dirty="0"/>
              <a:t>Imagery - visually descriptive or figurative language</a:t>
            </a:r>
          </a:p>
        </p:txBody>
      </p:sp>
      <p:sp>
        <p:nvSpPr>
          <p:cNvPr id="4" name="Slide Number Placeholder 3"/>
          <p:cNvSpPr>
            <a:spLocks noGrp="1"/>
          </p:cNvSpPr>
          <p:nvPr>
            <p:ph type="sldNum" sz="quarter" idx="10"/>
          </p:nvPr>
        </p:nvSpPr>
        <p:spPr/>
        <p:txBody>
          <a:bodyPr/>
          <a:lstStyle/>
          <a:p>
            <a:fld id="{94BFE945-A3E0-4657-AAD1-F7708F3A2E98}" type="slidenum">
              <a:rPr lang="en-GB" smtClean="0"/>
              <a:t>3</a:t>
            </a:fld>
            <a:endParaRPr lang="en-GB" dirty="0"/>
          </a:p>
        </p:txBody>
      </p:sp>
    </p:spTree>
    <p:extLst>
      <p:ext uri="{BB962C8B-B14F-4D97-AF65-F5344CB8AC3E}">
        <p14:creationId xmlns:p14="http://schemas.microsoft.com/office/powerpoint/2010/main" val="296195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are focusing on KS2 but …….. explain changes:</a:t>
            </a:r>
            <a:r>
              <a:rPr lang="en-GB" baseline="0" dirty="0" smtClean="0"/>
              <a:t> 3 strands go to 4 What Matters statements</a:t>
            </a:r>
          </a:p>
          <a:p>
            <a:endParaRPr lang="en-GB" baseline="0" dirty="0" smtClean="0"/>
          </a:p>
          <a:p>
            <a:r>
              <a:rPr lang="en-GB" b="1" baseline="0" dirty="0" smtClean="0"/>
              <a:t>Activity?</a:t>
            </a:r>
          </a:p>
          <a:p>
            <a:r>
              <a:rPr lang="en-GB" baseline="0" dirty="0" smtClean="0"/>
              <a:t>Skim through documents and see where poetry is mentioned</a:t>
            </a:r>
          </a:p>
          <a:p>
            <a:endParaRPr lang="en-GB" baseline="0" dirty="0" smtClean="0"/>
          </a:p>
          <a:p>
            <a:r>
              <a:rPr lang="en-GB" baseline="0" dirty="0" smtClean="0"/>
              <a:t>This is very boring so simply tell them where the mentions are: particular mentions in current curriculum but very little specific in new. Neither mention particular forms of poetry.</a:t>
            </a:r>
            <a:endParaRPr lang="en-GB" dirty="0" smtClean="0"/>
          </a:p>
        </p:txBody>
      </p:sp>
      <p:sp>
        <p:nvSpPr>
          <p:cNvPr id="4" name="Slide Number Placeholder 3"/>
          <p:cNvSpPr>
            <a:spLocks noGrp="1"/>
          </p:cNvSpPr>
          <p:nvPr>
            <p:ph type="sldNum" sz="quarter" idx="10"/>
          </p:nvPr>
        </p:nvSpPr>
        <p:spPr/>
        <p:txBody>
          <a:bodyPr/>
          <a:lstStyle/>
          <a:p>
            <a:fld id="{94BFE945-A3E0-4657-AAD1-F7708F3A2E98}" type="slidenum">
              <a:rPr lang="en-GB" smtClean="0"/>
              <a:t>4</a:t>
            </a:fld>
            <a:endParaRPr lang="en-GB" dirty="0"/>
          </a:p>
        </p:txBody>
      </p:sp>
    </p:spTree>
    <p:extLst>
      <p:ext uri="{BB962C8B-B14F-4D97-AF65-F5344CB8AC3E}">
        <p14:creationId xmlns:p14="http://schemas.microsoft.com/office/powerpoint/2010/main" val="38935102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a:t>
            </a:r>
            <a:r>
              <a:rPr lang="en-GB" baseline="0" dirty="0" smtClean="0"/>
              <a:t> addition of this WMS suggests that there will be greater emphasis on literature and creativity</a:t>
            </a:r>
          </a:p>
          <a:p>
            <a:endParaRPr lang="en-GB" baseline="0" dirty="0" smtClean="0"/>
          </a:p>
          <a:p>
            <a:r>
              <a:rPr lang="en-GB" baseline="0" dirty="0" smtClean="0"/>
              <a:t>Stress the need to read poems in the classroom, having one’s own collection of books and being able to read poems well.</a:t>
            </a:r>
          </a:p>
          <a:p>
            <a:endParaRPr lang="en-GB" baseline="0" dirty="0" smtClean="0"/>
          </a:p>
          <a:p>
            <a:r>
              <a:rPr lang="en-GB" baseline="0" dirty="0" smtClean="0"/>
              <a:t>Model some good reading: Little Red Riding Hood and the Wolf</a:t>
            </a:r>
            <a:endParaRPr lang="en-GB" dirty="0"/>
          </a:p>
        </p:txBody>
      </p:sp>
      <p:sp>
        <p:nvSpPr>
          <p:cNvPr id="4" name="Slide Number Placeholder 3"/>
          <p:cNvSpPr>
            <a:spLocks noGrp="1"/>
          </p:cNvSpPr>
          <p:nvPr>
            <p:ph type="sldNum" sz="quarter" idx="10"/>
          </p:nvPr>
        </p:nvSpPr>
        <p:spPr/>
        <p:txBody>
          <a:bodyPr/>
          <a:lstStyle/>
          <a:p>
            <a:fld id="{94BFE945-A3E0-4657-AAD1-F7708F3A2E98}" type="slidenum">
              <a:rPr lang="en-GB" smtClean="0"/>
              <a:t>5</a:t>
            </a:fld>
            <a:endParaRPr lang="en-GB" dirty="0"/>
          </a:p>
        </p:txBody>
      </p:sp>
    </p:spTree>
    <p:extLst>
      <p:ext uri="{BB962C8B-B14F-4D97-AF65-F5344CB8AC3E}">
        <p14:creationId xmlns:p14="http://schemas.microsoft.com/office/powerpoint/2010/main" val="15164915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a poem as an example of good reading.</a:t>
            </a:r>
          </a:p>
          <a:p>
            <a:r>
              <a:rPr lang="en-GB" dirty="0" smtClean="0"/>
              <a:t>Let the students look at the books.</a:t>
            </a:r>
          </a:p>
          <a:p>
            <a:r>
              <a:rPr lang="en-GB" dirty="0" smtClean="0"/>
              <a:t>Ask for volunteers to have a go.</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94BFE945-A3E0-4657-AAD1-F7708F3A2E98}" type="slidenum">
              <a:rPr lang="en-GB" smtClean="0"/>
              <a:t>6</a:t>
            </a:fld>
            <a:endParaRPr lang="en-GB" dirty="0"/>
          </a:p>
        </p:txBody>
      </p:sp>
    </p:spTree>
    <p:extLst>
      <p:ext uri="{BB962C8B-B14F-4D97-AF65-F5344CB8AC3E}">
        <p14:creationId xmlns:p14="http://schemas.microsoft.com/office/powerpoint/2010/main" val="1749992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0" hangingPunct="0"/>
            <a:r>
              <a:rPr lang="en-GB" dirty="0"/>
              <a:t>Why encourage children to recite poetry?</a:t>
            </a:r>
          </a:p>
          <a:p>
            <a:pPr eaLnBrk="0" hangingPunct="0"/>
            <a:r>
              <a:rPr lang="en-GB" dirty="0"/>
              <a:t> </a:t>
            </a:r>
          </a:p>
          <a:p>
            <a:pPr eaLnBrk="0" hangingPunct="0"/>
            <a:r>
              <a:rPr lang="en-GB" dirty="0"/>
              <a:t>Children need to be surrounded by language in many forms, including poetry. Often poetry uses rich and varied language, expressing thoughts and ideas in novel and stimulating ways; poetry can make you think deeply, but it can also make you laugh. In my experience, children grow to love poetry if you read a variety of different types of poem to them often, starting with the real “show-stopper” poems that will grab their attention, like The Visitor, but then diversifying to more thought provoking pieces.</a:t>
            </a:r>
          </a:p>
          <a:p>
            <a:pPr eaLnBrk="0" hangingPunct="0"/>
            <a:r>
              <a:rPr lang="en-GB" dirty="0"/>
              <a:t> </a:t>
            </a:r>
          </a:p>
          <a:p>
            <a:pPr eaLnBrk="0" hangingPunct="0"/>
            <a:r>
              <a:rPr lang="en-GB" dirty="0"/>
              <a:t>The way you read a poem is crucial to gaining children’s attention and appreciation of poems. You have to enjoy poetry and enjoy reading poetry so that your enthusiasm is transmitted to the children. It is also important that you are able to read (or recite!) poems with great expression, intonation and feeling to assist the children’s understanding of the poem.</a:t>
            </a:r>
          </a:p>
          <a:p>
            <a:pPr eaLnBrk="0" hangingPunct="0"/>
            <a:r>
              <a:rPr lang="en-GB" dirty="0"/>
              <a:t> </a:t>
            </a:r>
          </a:p>
          <a:p>
            <a:pPr eaLnBrk="0" hangingPunct="0"/>
            <a:r>
              <a:rPr lang="en-GB" dirty="0"/>
              <a:t>Obviously poetry is an excellent way to improve oracy skills (see below for links to the current curriculum), but, more crucially, getting children to recite poetry is a marvellous way to develop their confidence and self-esteem. Even very shy children and / or children who generally will not speak up are buoyed up by the applause and acclaim reciting poetry to an audience can bring.</a:t>
            </a:r>
          </a:p>
          <a:p>
            <a:pPr eaLnBrk="0" hangingPunct="0"/>
            <a:endParaRPr lang="en-GB" dirty="0"/>
          </a:p>
          <a:p>
            <a:pPr eaLnBrk="0" hangingPunct="0"/>
            <a:r>
              <a:rPr lang="en-GB" dirty="0"/>
              <a:t>The important things is that you begin by using poems that you like and are either going to grab the children’s attention from the outset, or are poems you are going to explain to the children (e.g., Falling Leaves).</a:t>
            </a:r>
          </a:p>
          <a:p>
            <a:pPr eaLnBrk="0" hangingPunct="0"/>
            <a:r>
              <a:rPr lang="en-GB" dirty="0"/>
              <a:t> </a:t>
            </a:r>
          </a:p>
          <a:p>
            <a:pPr eaLnBrk="0" hangingPunct="0"/>
            <a:r>
              <a:rPr lang="en-GB" dirty="0"/>
              <a:t>The poems you choose can:</a:t>
            </a:r>
          </a:p>
          <a:p>
            <a:pPr lvl="0" eaLnBrk="0" hangingPunct="0"/>
            <a:r>
              <a:rPr lang="en-GB" dirty="0"/>
              <a:t>use different imagery that you can exploit in a recitation (e.g., Falling Leaves);</a:t>
            </a:r>
          </a:p>
          <a:p>
            <a:pPr lvl="0" eaLnBrk="0" hangingPunct="0"/>
            <a:r>
              <a:rPr lang="en-GB" dirty="0"/>
              <a:t>have different “roles” that the children can adopt / act out (e.g., The Visitor);</a:t>
            </a:r>
          </a:p>
          <a:p>
            <a:pPr lvl="0" eaLnBrk="0" hangingPunct="0"/>
            <a:r>
              <a:rPr lang="en-GB" dirty="0"/>
              <a:t>include rhythm / repetition / choruses  that can be exploited in the recitation;</a:t>
            </a:r>
          </a:p>
          <a:p>
            <a:pPr lvl="0" eaLnBrk="0" hangingPunct="0"/>
            <a:r>
              <a:rPr lang="en-GB" dirty="0"/>
              <a:t>lend themselves to hand and / or body movements to support the words. </a:t>
            </a:r>
          </a:p>
          <a:p>
            <a:pPr eaLnBrk="0" hangingPunct="0"/>
            <a:r>
              <a:rPr lang="en-GB" dirty="0"/>
              <a:t> </a:t>
            </a:r>
          </a:p>
          <a:p>
            <a:pPr eaLnBrk="0" hangingPunct="0"/>
            <a:r>
              <a:rPr lang="en-GB" dirty="0"/>
              <a:t>It is important that you model the way the children might recite the poem in the first instance. Then you and the class can decide how best to perform the poem:</a:t>
            </a:r>
          </a:p>
          <a:p>
            <a:pPr eaLnBrk="0" hangingPunct="0"/>
            <a:r>
              <a:rPr lang="en-GB" dirty="0"/>
              <a:t> </a:t>
            </a:r>
          </a:p>
          <a:p>
            <a:pPr lvl="0" eaLnBrk="0" hangingPunct="0"/>
            <a:r>
              <a:rPr lang="en-GB" dirty="0"/>
              <a:t>will different children recite different bits?</a:t>
            </a:r>
          </a:p>
          <a:p>
            <a:pPr lvl="0" eaLnBrk="0" hangingPunct="0"/>
            <a:r>
              <a:rPr lang="en-GB" dirty="0"/>
              <a:t>are there roles for people to play?</a:t>
            </a:r>
          </a:p>
          <a:p>
            <a:pPr lvl="0" eaLnBrk="0" hangingPunct="0"/>
            <a:r>
              <a:rPr lang="en-GB" dirty="0"/>
              <a:t>will one person recite some line alone or will lines be said in a chorus?</a:t>
            </a:r>
          </a:p>
          <a:p>
            <a:pPr eaLnBrk="0" hangingPunct="0"/>
            <a:endParaRPr lang="en-GB" dirty="0"/>
          </a:p>
          <a:p>
            <a:endParaRPr lang="en-GB" dirty="0"/>
          </a:p>
        </p:txBody>
      </p:sp>
      <p:sp>
        <p:nvSpPr>
          <p:cNvPr id="4" name="Slide Number Placeholder 3"/>
          <p:cNvSpPr>
            <a:spLocks noGrp="1"/>
          </p:cNvSpPr>
          <p:nvPr>
            <p:ph type="sldNum" sz="quarter" idx="10"/>
          </p:nvPr>
        </p:nvSpPr>
        <p:spPr/>
        <p:txBody>
          <a:bodyPr/>
          <a:lstStyle/>
          <a:p>
            <a:fld id="{94BFE945-A3E0-4657-AAD1-F7708F3A2E98}" type="slidenum">
              <a:rPr lang="en-GB" smtClean="0"/>
              <a:t>7</a:t>
            </a:fld>
            <a:endParaRPr lang="en-GB" dirty="0"/>
          </a:p>
        </p:txBody>
      </p:sp>
    </p:spTree>
    <p:extLst>
      <p:ext uri="{BB962C8B-B14F-4D97-AF65-F5344CB8AC3E}">
        <p14:creationId xmlns:p14="http://schemas.microsoft.com/office/powerpoint/2010/main" val="22129763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Explain how this selection came about. </a:t>
            </a:r>
          </a:p>
          <a:p>
            <a:r>
              <a:rPr lang="en-GB" dirty="0" smtClean="0"/>
              <a:t>Celebrations</a:t>
            </a:r>
            <a:endParaRPr lang="en-GB" dirty="0"/>
          </a:p>
        </p:txBody>
      </p:sp>
      <p:sp>
        <p:nvSpPr>
          <p:cNvPr id="4" name="Slide Number Placeholder 3"/>
          <p:cNvSpPr>
            <a:spLocks noGrp="1"/>
          </p:cNvSpPr>
          <p:nvPr>
            <p:ph type="sldNum" sz="quarter" idx="10"/>
          </p:nvPr>
        </p:nvSpPr>
        <p:spPr/>
        <p:txBody>
          <a:bodyPr/>
          <a:lstStyle/>
          <a:p>
            <a:fld id="{94BFE945-A3E0-4657-AAD1-F7708F3A2E98}" type="slidenum">
              <a:rPr lang="en-GB" smtClean="0"/>
              <a:t>8</a:t>
            </a:fld>
            <a:endParaRPr lang="en-GB" dirty="0"/>
          </a:p>
        </p:txBody>
      </p:sp>
    </p:spTree>
    <p:extLst>
      <p:ext uri="{BB962C8B-B14F-4D97-AF65-F5344CB8AC3E}">
        <p14:creationId xmlns:p14="http://schemas.microsoft.com/office/powerpoint/2010/main" val="2009978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9</a:t>
            </a:fld>
            <a:endParaRPr lang="en-GB" dirty="0"/>
          </a:p>
        </p:txBody>
      </p:sp>
    </p:spTree>
    <p:extLst>
      <p:ext uri="{BB962C8B-B14F-4D97-AF65-F5344CB8AC3E}">
        <p14:creationId xmlns:p14="http://schemas.microsoft.com/office/powerpoint/2010/main" val="13900830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10</a:t>
            </a:fld>
            <a:endParaRPr lang="en-GB" dirty="0"/>
          </a:p>
        </p:txBody>
      </p:sp>
    </p:spTree>
    <p:extLst>
      <p:ext uri="{BB962C8B-B14F-4D97-AF65-F5344CB8AC3E}">
        <p14:creationId xmlns:p14="http://schemas.microsoft.com/office/powerpoint/2010/main" val="39924089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11</a:t>
            </a:fld>
            <a:endParaRPr lang="en-GB" dirty="0"/>
          </a:p>
        </p:txBody>
      </p:sp>
    </p:spTree>
    <p:extLst>
      <p:ext uri="{BB962C8B-B14F-4D97-AF65-F5344CB8AC3E}">
        <p14:creationId xmlns:p14="http://schemas.microsoft.com/office/powerpoint/2010/main" val="28709606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12</a:t>
            </a:fld>
            <a:endParaRPr lang="en-GB" dirty="0"/>
          </a:p>
        </p:txBody>
      </p:sp>
    </p:spTree>
    <p:extLst>
      <p:ext uri="{BB962C8B-B14F-4D97-AF65-F5344CB8AC3E}">
        <p14:creationId xmlns:p14="http://schemas.microsoft.com/office/powerpoint/2010/main" val="29777805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13</a:t>
            </a:fld>
            <a:endParaRPr lang="en-GB" dirty="0"/>
          </a:p>
        </p:txBody>
      </p:sp>
    </p:spTree>
    <p:extLst>
      <p:ext uri="{BB962C8B-B14F-4D97-AF65-F5344CB8AC3E}">
        <p14:creationId xmlns:p14="http://schemas.microsoft.com/office/powerpoint/2010/main" val="17758053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14</a:t>
            </a:fld>
            <a:endParaRPr lang="en-GB" dirty="0"/>
          </a:p>
        </p:txBody>
      </p:sp>
    </p:spTree>
    <p:extLst>
      <p:ext uri="{BB962C8B-B14F-4D97-AF65-F5344CB8AC3E}">
        <p14:creationId xmlns:p14="http://schemas.microsoft.com/office/powerpoint/2010/main" val="15954508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15</a:t>
            </a:fld>
            <a:endParaRPr lang="en-GB" dirty="0"/>
          </a:p>
        </p:txBody>
      </p:sp>
    </p:spTree>
    <p:extLst>
      <p:ext uri="{BB962C8B-B14F-4D97-AF65-F5344CB8AC3E}">
        <p14:creationId xmlns:p14="http://schemas.microsoft.com/office/powerpoint/2010/main" val="5611048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BFE945-A3E0-4657-AAD1-F7708F3A2E98}" type="slidenum">
              <a:rPr lang="en-GB" smtClean="0"/>
              <a:t>16</a:t>
            </a:fld>
            <a:endParaRPr lang="en-GB" dirty="0"/>
          </a:p>
        </p:txBody>
      </p:sp>
    </p:spTree>
    <p:extLst>
      <p:ext uri="{BB962C8B-B14F-4D97-AF65-F5344CB8AC3E}">
        <p14:creationId xmlns:p14="http://schemas.microsoft.com/office/powerpoint/2010/main" val="11608893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17</a:t>
            </a:fld>
            <a:endParaRPr lang="en-GB" dirty="0"/>
          </a:p>
        </p:txBody>
      </p:sp>
    </p:spTree>
    <p:extLst>
      <p:ext uri="{BB962C8B-B14F-4D97-AF65-F5344CB8AC3E}">
        <p14:creationId xmlns:p14="http://schemas.microsoft.com/office/powerpoint/2010/main" val="31721954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18</a:t>
            </a:fld>
            <a:endParaRPr lang="en-GB" dirty="0"/>
          </a:p>
        </p:txBody>
      </p:sp>
    </p:spTree>
    <p:extLst>
      <p:ext uri="{BB962C8B-B14F-4D97-AF65-F5344CB8AC3E}">
        <p14:creationId xmlns:p14="http://schemas.microsoft.com/office/powerpoint/2010/main" val="24034665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19</a:t>
            </a:fld>
            <a:endParaRPr lang="en-GB" dirty="0"/>
          </a:p>
        </p:txBody>
      </p:sp>
    </p:spTree>
    <p:extLst>
      <p:ext uri="{BB962C8B-B14F-4D97-AF65-F5344CB8AC3E}">
        <p14:creationId xmlns:p14="http://schemas.microsoft.com/office/powerpoint/2010/main" val="5530821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20</a:t>
            </a:fld>
            <a:endParaRPr lang="en-GB" dirty="0"/>
          </a:p>
        </p:txBody>
      </p:sp>
    </p:spTree>
    <p:extLst>
      <p:ext uri="{BB962C8B-B14F-4D97-AF65-F5344CB8AC3E}">
        <p14:creationId xmlns:p14="http://schemas.microsoft.com/office/powerpoint/2010/main" val="32799603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21</a:t>
            </a:fld>
            <a:endParaRPr lang="en-GB" dirty="0"/>
          </a:p>
        </p:txBody>
      </p:sp>
    </p:spTree>
    <p:extLst>
      <p:ext uri="{BB962C8B-B14F-4D97-AF65-F5344CB8AC3E}">
        <p14:creationId xmlns:p14="http://schemas.microsoft.com/office/powerpoint/2010/main" val="3632170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22</a:t>
            </a:fld>
            <a:endParaRPr lang="en-GB" dirty="0"/>
          </a:p>
        </p:txBody>
      </p:sp>
    </p:spTree>
    <p:extLst>
      <p:ext uri="{BB962C8B-B14F-4D97-AF65-F5344CB8AC3E}">
        <p14:creationId xmlns:p14="http://schemas.microsoft.com/office/powerpoint/2010/main" val="14976168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23</a:t>
            </a:fld>
            <a:endParaRPr lang="en-GB" dirty="0"/>
          </a:p>
        </p:txBody>
      </p:sp>
    </p:spTree>
    <p:extLst>
      <p:ext uri="{BB962C8B-B14F-4D97-AF65-F5344CB8AC3E}">
        <p14:creationId xmlns:p14="http://schemas.microsoft.com/office/powerpoint/2010/main" val="2457782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24</a:t>
            </a:fld>
            <a:endParaRPr lang="en-GB" dirty="0"/>
          </a:p>
        </p:txBody>
      </p:sp>
    </p:spTree>
    <p:extLst>
      <p:ext uri="{BB962C8B-B14F-4D97-AF65-F5344CB8AC3E}">
        <p14:creationId xmlns:p14="http://schemas.microsoft.com/office/powerpoint/2010/main" val="5786994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25</a:t>
            </a:fld>
            <a:endParaRPr lang="en-GB" dirty="0"/>
          </a:p>
        </p:txBody>
      </p:sp>
    </p:spTree>
    <p:extLst>
      <p:ext uri="{BB962C8B-B14F-4D97-AF65-F5344CB8AC3E}">
        <p14:creationId xmlns:p14="http://schemas.microsoft.com/office/powerpoint/2010/main" val="9760886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26</a:t>
            </a:fld>
            <a:endParaRPr lang="en-GB" dirty="0"/>
          </a:p>
        </p:txBody>
      </p:sp>
    </p:spTree>
    <p:extLst>
      <p:ext uri="{BB962C8B-B14F-4D97-AF65-F5344CB8AC3E}">
        <p14:creationId xmlns:p14="http://schemas.microsoft.com/office/powerpoint/2010/main" val="15544259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27</a:t>
            </a:fld>
            <a:endParaRPr lang="en-GB" dirty="0"/>
          </a:p>
        </p:txBody>
      </p:sp>
    </p:spTree>
    <p:extLst>
      <p:ext uri="{BB962C8B-B14F-4D97-AF65-F5344CB8AC3E}">
        <p14:creationId xmlns:p14="http://schemas.microsoft.com/office/powerpoint/2010/main" val="32117030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28</a:t>
            </a:fld>
            <a:endParaRPr lang="en-GB" dirty="0"/>
          </a:p>
        </p:txBody>
      </p:sp>
    </p:spTree>
    <p:extLst>
      <p:ext uri="{BB962C8B-B14F-4D97-AF65-F5344CB8AC3E}">
        <p14:creationId xmlns:p14="http://schemas.microsoft.com/office/powerpoint/2010/main" val="19156318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MUST read poetry to children;</a:t>
            </a:r>
            <a:r>
              <a:rPr lang="en-GB" baseline="0" dirty="0" smtClean="0"/>
              <a:t> don’t just make them write poetry!!!</a:t>
            </a:r>
            <a:endParaRPr lang="en-GB" dirty="0"/>
          </a:p>
        </p:txBody>
      </p:sp>
      <p:sp>
        <p:nvSpPr>
          <p:cNvPr id="4" name="Slide Number Placeholder 3"/>
          <p:cNvSpPr>
            <a:spLocks noGrp="1"/>
          </p:cNvSpPr>
          <p:nvPr>
            <p:ph type="sldNum" sz="quarter" idx="10"/>
          </p:nvPr>
        </p:nvSpPr>
        <p:spPr/>
        <p:txBody>
          <a:bodyPr/>
          <a:lstStyle/>
          <a:p>
            <a:fld id="{94BFE945-A3E0-4657-AAD1-F7708F3A2E98}" type="slidenum">
              <a:rPr lang="en-GB" smtClean="0"/>
              <a:t>29</a:t>
            </a:fld>
            <a:endParaRPr lang="en-GB" dirty="0"/>
          </a:p>
        </p:txBody>
      </p:sp>
    </p:spTree>
    <p:extLst>
      <p:ext uri="{BB962C8B-B14F-4D97-AF65-F5344CB8AC3E}">
        <p14:creationId xmlns:p14="http://schemas.microsoft.com/office/powerpoint/2010/main" val="41223040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573" indent="-228573">
              <a:buFont typeface="+mj-lt"/>
              <a:buAutoNum type="arabicPeriod"/>
            </a:pPr>
            <a:r>
              <a:rPr lang="en-GB" dirty="0" smtClean="0"/>
              <a:t>Make a list of words that describe the object.</a:t>
            </a:r>
          </a:p>
          <a:p>
            <a:pPr marL="228573" indent="-228573">
              <a:buFont typeface="+mj-lt"/>
              <a:buAutoNum type="arabicPeriod"/>
            </a:pPr>
            <a:endParaRPr lang="en-GB" dirty="0" smtClean="0"/>
          </a:p>
          <a:p>
            <a:pPr marL="228573" indent="-228573">
              <a:buFont typeface="+mj-lt"/>
              <a:buAutoNum type="arabicPeriod"/>
            </a:pPr>
            <a:r>
              <a:rPr lang="en-GB" dirty="0" smtClean="0"/>
              <a:t>Think of something completely different that could</a:t>
            </a:r>
            <a:r>
              <a:rPr lang="en-GB" baseline="0" dirty="0" smtClean="0"/>
              <a:t> be described by that word.</a:t>
            </a:r>
          </a:p>
          <a:p>
            <a:pPr marL="228573" indent="-228573">
              <a:buFont typeface="+mj-lt"/>
              <a:buAutoNum type="arabicPeriod"/>
            </a:pPr>
            <a:endParaRPr lang="en-GB" baseline="0" dirty="0" smtClean="0"/>
          </a:p>
          <a:p>
            <a:pPr marL="228573" indent="-228573">
              <a:buFont typeface="+mj-lt"/>
              <a:buAutoNum type="arabicPeriod"/>
            </a:pPr>
            <a:r>
              <a:rPr lang="en-GB" baseline="0" dirty="0" smtClean="0"/>
              <a:t>Look at the second list – can you see any objects / themes / ideas that are emerging from that list?  For example, in the above poem, although the children were describing the sea they began to imagine it as a burglar.</a:t>
            </a:r>
          </a:p>
          <a:p>
            <a:pPr marL="228573" indent="-228573">
              <a:buFont typeface="+mj-lt"/>
              <a:buAutoNum type="arabicPeriod"/>
            </a:pPr>
            <a:endParaRPr lang="en-GB" baseline="0" dirty="0" smtClean="0"/>
          </a:p>
          <a:p>
            <a:pPr marL="228573" indent="-228573">
              <a:buFont typeface="+mj-lt"/>
              <a:buAutoNum type="arabicPeriod"/>
            </a:pPr>
            <a:r>
              <a:rPr lang="en-GB" baseline="0" dirty="0" smtClean="0"/>
              <a:t>Once you have decided on that idea you build a poem using words you have already got, and adding some, to create that image.</a:t>
            </a:r>
          </a:p>
          <a:p>
            <a:pPr marL="228573" indent="-228573">
              <a:buFont typeface="+mj-lt"/>
              <a:buAutoNum type="arabicPeriod"/>
            </a:pPr>
            <a:endParaRPr lang="en-GB" baseline="0" dirty="0" smtClean="0"/>
          </a:p>
          <a:p>
            <a:pPr marL="228573" indent="-228573">
              <a:buFont typeface="+mj-lt"/>
              <a:buAutoNum type="arabicPeriod"/>
            </a:pPr>
            <a:r>
              <a:rPr lang="en-GB" baseline="0" dirty="0" smtClean="0"/>
              <a:t>Read and refine as many times as is needed.</a:t>
            </a:r>
            <a:endParaRPr lang="en-GB" dirty="0"/>
          </a:p>
        </p:txBody>
      </p:sp>
      <p:sp>
        <p:nvSpPr>
          <p:cNvPr id="4" name="Slide Number Placeholder 3"/>
          <p:cNvSpPr>
            <a:spLocks noGrp="1"/>
          </p:cNvSpPr>
          <p:nvPr>
            <p:ph type="sldNum" sz="quarter" idx="10"/>
          </p:nvPr>
        </p:nvSpPr>
        <p:spPr/>
        <p:txBody>
          <a:bodyPr/>
          <a:lstStyle/>
          <a:p>
            <a:fld id="{94BFE945-A3E0-4657-AAD1-F7708F3A2E98}" type="slidenum">
              <a:rPr lang="en-GB" smtClean="0"/>
              <a:t>30</a:t>
            </a:fld>
            <a:endParaRPr lang="en-GB" dirty="0"/>
          </a:p>
        </p:txBody>
      </p:sp>
    </p:spTree>
    <p:extLst>
      <p:ext uri="{BB962C8B-B14F-4D97-AF65-F5344CB8AC3E}">
        <p14:creationId xmlns:p14="http://schemas.microsoft.com/office/powerpoint/2010/main" val="42919009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BFE945-A3E0-4657-AAD1-F7708F3A2E98}" type="slidenum">
              <a:rPr lang="en-GB" smtClean="0"/>
              <a:t>31</a:t>
            </a:fld>
            <a:endParaRPr lang="en-GB" dirty="0"/>
          </a:p>
        </p:txBody>
      </p:sp>
    </p:spTree>
    <p:extLst>
      <p:ext uri="{BB962C8B-B14F-4D97-AF65-F5344CB8AC3E}">
        <p14:creationId xmlns:p14="http://schemas.microsoft.com/office/powerpoint/2010/main" val="14731701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7BAEB9A-A37B-4FFE-BF35-37E8263BAEF1}" type="datetimeFigureOut">
              <a:rPr lang="en-GB" smtClean="0"/>
              <a:t>18/02/2020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C45B24-F692-4939-817D-B2156B1F7CCD}" type="slidenum">
              <a:rPr lang="en-GB" smtClean="0"/>
              <a:t>‹#›</a:t>
            </a:fld>
            <a:endParaRPr lang="en-GB" dirty="0"/>
          </a:p>
        </p:txBody>
      </p:sp>
    </p:spTree>
    <p:extLst>
      <p:ext uri="{BB962C8B-B14F-4D97-AF65-F5344CB8AC3E}">
        <p14:creationId xmlns:p14="http://schemas.microsoft.com/office/powerpoint/2010/main" val="4191254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7BAEB9A-A37B-4FFE-BF35-37E8263BAEF1}" type="datetimeFigureOut">
              <a:rPr lang="en-GB" smtClean="0"/>
              <a:t>18/02/2020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C45B24-F692-4939-817D-B2156B1F7CCD}" type="slidenum">
              <a:rPr lang="en-GB" smtClean="0"/>
              <a:t>‹#›</a:t>
            </a:fld>
            <a:endParaRPr lang="en-GB" dirty="0"/>
          </a:p>
        </p:txBody>
      </p:sp>
    </p:spTree>
    <p:extLst>
      <p:ext uri="{BB962C8B-B14F-4D97-AF65-F5344CB8AC3E}">
        <p14:creationId xmlns:p14="http://schemas.microsoft.com/office/powerpoint/2010/main" val="7018876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7BAEB9A-A37B-4FFE-BF35-37E8263BAEF1}" type="datetimeFigureOut">
              <a:rPr lang="en-GB" smtClean="0"/>
              <a:t>18/02/2020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C45B24-F692-4939-817D-B2156B1F7CCD}" type="slidenum">
              <a:rPr lang="en-GB" smtClean="0"/>
              <a:t>‹#›</a:t>
            </a:fld>
            <a:endParaRPr lang="en-GB" dirty="0"/>
          </a:p>
        </p:txBody>
      </p:sp>
    </p:spTree>
    <p:extLst>
      <p:ext uri="{BB962C8B-B14F-4D97-AF65-F5344CB8AC3E}">
        <p14:creationId xmlns:p14="http://schemas.microsoft.com/office/powerpoint/2010/main" val="4270158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7BAEB9A-A37B-4FFE-BF35-37E8263BAEF1}" type="datetimeFigureOut">
              <a:rPr lang="en-GB" smtClean="0"/>
              <a:t>18/02/2020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FC45B24-F692-4939-817D-B2156B1F7CCD}" type="slidenum">
              <a:rPr lang="en-GB" smtClean="0"/>
              <a:t>‹#›</a:t>
            </a:fld>
            <a:endParaRPr lang="en-GB" dirty="0"/>
          </a:p>
        </p:txBody>
      </p:sp>
    </p:spTree>
    <p:extLst>
      <p:ext uri="{BB962C8B-B14F-4D97-AF65-F5344CB8AC3E}">
        <p14:creationId xmlns:p14="http://schemas.microsoft.com/office/powerpoint/2010/main" val="1678507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7BAEB9A-A37B-4FFE-BF35-37E8263BAEF1}" type="datetimeFigureOut">
              <a:rPr lang="en-GB" smtClean="0"/>
              <a:t>18/02/2020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FC45B24-F692-4939-817D-B2156B1F7CCD}" type="slidenum">
              <a:rPr lang="en-GB" smtClean="0"/>
              <a:t>‹#›</a:t>
            </a:fld>
            <a:endParaRPr lang="en-GB" dirty="0"/>
          </a:p>
        </p:txBody>
      </p:sp>
    </p:spTree>
    <p:extLst>
      <p:ext uri="{BB962C8B-B14F-4D97-AF65-F5344CB8AC3E}">
        <p14:creationId xmlns:p14="http://schemas.microsoft.com/office/powerpoint/2010/main" val="1043255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7BAEB9A-A37B-4FFE-BF35-37E8263BAEF1}" type="datetimeFigureOut">
              <a:rPr lang="en-GB" smtClean="0"/>
              <a:t>18/02/2020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FC45B24-F692-4939-817D-B2156B1F7CCD}" type="slidenum">
              <a:rPr lang="en-GB" smtClean="0"/>
              <a:t>‹#›</a:t>
            </a:fld>
            <a:endParaRPr lang="en-GB" dirty="0"/>
          </a:p>
        </p:txBody>
      </p:sp>
    </p:spTree>
    <p:extLst>
      <p:ext uri="{BB962C8B-B14F-4D97-AF65-F5344CB8AC3E}">
        <p14:creationId xmlns:p14="http://schemas.microsoft.com/office/powerpoint/2010/main" val="233163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BAEB9A-A37B-4FFE-BF35-37E8263BAEF1}" type="datetimeFigureOut">
              <a:rPr lang="en-GB" smtClean="0"/>
              <a:t>18/02/2020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AFC45B24-F692-4939-817D-B2156B1F7CCD}" type="slidenum">
              <a:rPr lang="en-GB" smtClean="0"/>
              <a:t>‹#›</a:t>
            </a:fld>
            <a:endParaRPr lang="en-GB" dirty="0"/>
          </a:p>
        </p:txBody>
      </p:sp>
    </p:spTree>
    <p:extLst>
      <p:ext uri="{BB962C8B-B14F-4D97-AF65-F5344CB8AC3E}">
        <p14:creationId xmlns:p14="http://schemas.microsoft.com/office/powerpoint/2010/main" val="2411274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7BAEB9A-A37B-4FFE-BF35-37E8263BAEF1}" type="datetimeFigureOut">
              <a:rPr lang="en-GB" smtClean="0"/>
              <a:t>18/02/2020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FC45B24-F692-4939-817D-B2156B1F7CCD}" type="slidenum">
              <a:rPr lang="en-GB" smtClean="0"/>
              <a:t>‹#›</a:t>
            </a:fld>
            <a:endParaRPr lang="en-GB" dirty="0"/>
          </a:p>
        </p:txBody>
      </p:sp>
    </p:spTree>
    <p:extLst>
      <p:ext uri="{BB962C8B-B14F-4D97-AF65-F5344CB8AC3E}">
        <p14:creationId xmlns:p14="http://schemas.microsoft.com/office/powerpoint/2010/main" val="3961221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7BAEB9A-A37B-4FFE-BF35-37E8263BAEF1}" type="datetimeFigureOut">
              <a:rPr lang="en-GB" smtClean="0"/>
              <a:t>18/02/2020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FC45B24-F692-4939-817D-B2156B1F7CCD}" type="slidenum">
              <a:rPr lang="en-GB" smtClean="0"/>
              <a:t>‹#›</a:t>
            </a:fld>
            <a:endParaRPr lang="en-GB" dirty="0"/>
          </a:p>
        </p:txBody>
      </p:sp>
    </p:spTree>
    <p:extLst>
      <p:ext uri="{BB962C8B-B14F-4D97-AF65-F5344CB8AC3E}">
        <p14:creationId xmlns:p14="http://schemas.microsoft.com/office/powerpoint/2010/main" val="3234126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7BAEB9A-A37B-4FFE-BF35-37E8263BAEF1}" type="datetimeFigureOut">
              <a:rPr lang="en-GB" smtClean="0"/>
              <a:t>18/02/2020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C45B24-F692-4939-817D-B2156B1F7CCD}" type="slidenum">
              <a:rPr lang="en-GB" smtClean="0"/>
              <a:t>‹#›</a:t>
            </a:fld>
            <a:endParaRPr lang="en-GB" dirty="0"/>
          </a:p>
        </p:txBody>
      </p:sp>
    </p:spTree>
    <p:extLst>
      <p:ext uri="{BB962C8B-B14F-4D97-AF65-F5344CB8AC3E}">
        <p14:creationId xmlns:p14="http://schemas.microsoft.com/office/powerpoint/2010/main" val="324548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7BAEB9A-A37B-4FFE-BF35-37E8263BAEF1}" type="datetimeFigureOut">
              <a:rPr lang="en-GB" smtClean="0"/>
              <a:t>18/02/2020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C45B24-F692-4939-817D-B2156B1F7CCD}" type="slidenum">
              <a:rPr lang="en-GB" smtClean="0"/>
              <a:t>‹#›</a:t>
            </a:fld>
            <a:endParaRPr lang="en-GB" dirty="0"/>
          </a:p>
        </p:txBody>
      </p:sp>
    </p:spTree>
    <p:extLst>
      <p:ext uri="{BB962C8B-B14F-4D97-AF65-F5344CB8AC3E}">
        <p14:creationId xmlns:p14="http://schemas.microsoft.com/office/powerpoint/2010/main" val="2466287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BAEB9A-A37B-4FFE-BF35-37E8263BAEF1}" type="datetimeFigureOut">
              <a:rPr lang="en-GB" smtClean="0"/>
              <a:t>18/02/2020</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C45B24-F692-4939-817D-B2156B1F7CCD}" type="slidenum">
              <a:rPr lang="en-GB" smtClean="0"/>
              <a:t>‹#›</a:t>
            </a:fld>
            <a:endParaRPr lang="en-GB" dirty="0"/>
          </a:p>
        </p:txBody>
      </p:sp>
    </p:spTree>
    <p:extLst>
      <p:ext uri="{BB962C8B-B14F-4D97-AF65-F5344CB8AC3E}">
        <p14:creationId xmlns:p14="http://schemas.microsoft.com/office/powerpoint/2010/main" val="2306379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12.png"/><Relationship Id="rId12"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5.png"/><Relationship Id="rId5" Type="http://schemas.openxmlformats.org/officeDocument/2006/relationships/image" Target="../media/image10.png"/><Relationship Id="rId10" Type="http://schemas.openxmlformats.org/officeDocument/2006/relationships/image" Target="../media/image14.png"/><Relationship Id="rId4" Type="http://schemas.openxmlformats.org/officeDocument/2006/relationships/image" Target="../media/image9.png"/><Relationship Id="rId9"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hyperlink" Target="Moon%20Cakes%20Performance.MOV" TargetMode="Externa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8.jpg"/><Relationship Id="rId5" Type="http://schemas.openxmlformats.org/officeDocument/2006/relationships/image" Target="../media/image27.jpg"/><Relationship Id="rId4" Type="http://schemas.openxmlformats.org/officeDocument/2006/relationships/image" Target="../media/image26.jp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Chinese%20Performance.MOV"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8.jpg"/><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40.jpg"/></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2.jpg"/></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50.jpeg"/></Relationships>
</file>

<file path=ppt/slides/_rels/slide2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52.jpg"/></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hyperlink" Target="http://www.gillianclarke.co.uk/gc2017/"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06070" y="4354583"/>
            <a:ext cx="6468794" cy="2387600"/>
          </a:xfrm>
        </p:spPr>
        <p:txBody>
          <a:bodyPr>
            <a:normAutofit/>
          </a:bodyPr>
          <a:lstStyle/>
          <a:p>
            <a:r>
              <a:rPr lang="en-GB" sz="4900" dirty="0" smtClean="0">
                <a:solidFill>
                  <a:schemeClr val="bg1"/>
                </a:solidFill>
              </a:rPr>
              <a:t>ECAD5008 Deepening Practice</a:t>
            </a:r>
            <a:r>
              <a:rPr lang="en-GB" dirty="0" smtClean="0">
                <a:solidFill>
                  <a:schemeClr val="bg1"/>
                </a:solidFill>
              </a:rPr>
              <a:t/>
            </a:r>
            <a:br>
              <a:rPr lang="en-GB" dirty="0" smtClean="0">
                <a:solidFill>
                  <a:schemeClr val="bg1"/>
                </a:solidFill>
              </a:rPr>
            </a:br>
            <a:r>
              <a:rPr lang="en-GB" b="1" dirty="0" smtClean="0">
                <a:solidFill>
                  <a:schemeClr val="bg1"/>
                </a:solidFill>
              </a:rPr>
              <a:t>Poetry</a:t>
            </a:r>
            <a:endParaRPr lang="en-GB" b="1" dirty="0">
              <a:solidFill>
                <a:schemeClr val="bg1"/>
              </a:solidFill>
            </a:endParaRPr>
          </a:p>
        </p:txBody>
      </p:sp>
      <p:sp>
        <p:nvSpPr>
          <p:cNvPr id="3" name="Subtitle 2"/>
          <p:cNvSpPr>
            <a:spLocks noGrp="1"/>
          </p:cNvSpPr>
          <p:nvPr>
            <p:ph type="subTitle" idx="1"/>
          </p:nvPr>
        </p:nvSpPr>
        <p:spPr>
          <a:xfrm>
            <a:off x="8667000" y="1071489"/>
            <a:ext cx="3195711" cy="1655762"/>
          </a:xfrm>
        </p:spPr>
        <p:txBody>
          <a:bodyPr/>
          <a:lstStyle/>
          <a:p>
            <a:r>
              <a:rPr lang="en-GB" dirty="0" smtClean="0"/>
              <a:t>Tuesday, 18</a:t>
            </a:r>
            <a:r>
              <a:rPr lang="en-GB" baseline="30000" dirty="0" smtClean="0"/>
              <a:t>th</a:t>
            </a:r>
            <a:r>
              <a:rPr lang="en-GB" dirty="0" smtClean="0"/>
              <a:t> February 2020</a:t>
            </a:r>
            <a:endParaRPr lang="en-GB" dirty="0"/>
          </a:p>
        </p:txBody>
      </p:sp>
      <p:pic>
        <p:nvPicPr>
          <p:cNvPr id="4" name="Picture 3" descr="Facebook, Google Earth e l'identità (tra rete e realtà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98147" y="5040009"/>
            <a:ext cx="2064564" cy="1639507"/>
          </a:xfrm>
          <a:prstGeom prst="rect">
            <a:avLst/>
          </a:prstGeom>
        </p:spPr>
      </p:pic>
      <p:pic>
        <p:nvPicPr>
          <p:cNvPr id="5" name="Picture 4" descr="29 Colorful Festivals and Celebrations Around the World"/>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50417" y="532215"/>
            <a:ext cx="6276828" cy="3299576"/>
          </a:xfrm>
          <a:prstGeom prst="rect">
            <a:avLst/>
          </a:prstGeom>
        </p:spPr>
      </p:pic>
    </p:spTree>
    <p:extLst>
      <p:ext uri="{BB962C8B-B14F-4D97-AF65-F5344CB8AC3E}">
        <p14:creationId xmlns:p14="http://schemas.microsoft.com/office/powerpoint/2010/main" val="32737451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Today’s session</a:t>
            </a:r>
            <a:endParaRPr lang="en-GB" dirty="0"/>
          </a:p>
        </p:txBody>
      </p:sp>
      <p:sp>
        <p:nvSpPr>
          <p:cNvPr id="3" name="Content Placeholder 2"/>
          <p:cNvSpPr>
            <a:spLocks noGrp="1"/>
          </p:cNvSpPr>
          <p:nvPr>
            <p:ph idx="1"/>
          </p:nvPr>
        </p:nvSpPr>
        <p:spPr>
          <a:xfrm>
            <a:off x="838200" y="1939635"/>
            <a:ext cx="4930833" cy="4237327"/>
          </a:xfrm>
        </p:spPr>
        <p:txBody>
          <a:bodyPr>
            <a:normAutofit fontScale="32500" lnSpcReduction="20000"/>
          </a:bodyPr>
          <a:lstStyle/>
          <a:p>
            <a:pPr marL="0" indent="0">
              <a:buNone/>
            </a:pPr>
            <a:endParaRPr lang="en-GB" dirty="0" smtClean="0"/>
          </a:p>
          <a:p>
            <a:r>
              <a:rPr lang="en-GB" sz="4500" dirty="0" smtClean="0"/>
              <a:t>Think about what poetry is;</a:t>
            </a:r>
          </a:p>
          <a:p>
            <a:endParaRPr lang="en-GB" sz="4500" dirty="0" smtClean="0"/>
          </a:p>
          <a:p>
            <a:r>
              <a:rPr lang="en-GB" sz="4500" dirty="0" smtClean="0"/>
              <a:t>Look at the current curriculum a and the new curriculum;</a:t>
            </a:r>
          </a:p>
          <a:p>
            <a:endParaRPr lang="en-GB" sz="4500" dirty="0" smtClean="0"/>
          </a:p>
          <a:p>
            <a:r>
              <a:rPr lang="en-GB" sz="4500" dirty="0" smtClean="0"/>
              <a:t>Look at some poems and try reading them: what are the characteristics of good readers?</a:t>
            </a:r>
          </a:p>
          <a:p>
            <a:endParaRPr lang="en-GB" sz="4500" dirty="0" smtClean="0"/>
          </a:p>
          <a:p>
            <a:r>
              <a:rPr lang="en-GB" sz="4500" dirty="0" smtClean="0"/>
              <a:t>Think about how we can develop children’s love of poems by getting them to perform poetry – what are the characteristics of good;</a:t>
            </a:r>
          </a:p>
          <a:p>
            <a:endParaRPr lang="en-GB" sz="4500" dirty="0" smtClean="0"/>
          </a:p>
          <a:p>
            <a:r>
              <a:rPr lang="en-GB" sz="4500" dirty="0" smtClean="0"/>
              <a:t>Prepare some poetry for performance;</a:t>
            </a:r>
          </a:p>
          <a:p>
            <a:endParaRPr lang="en-GB" sz="4500" dirty="0"/>
          </a:p>
          <a:p>
            <a:r>
              <a:rPr lang="en-GB" sz="4500" dirty="0" smtClean="0"/>
              <a:t>Break</a:t>
            </a:r>
          </a:p>
          <a:p>
            <a:endParaRPr lang="en-GB" dirty="0" smtClean="0"/>
          </a:p>
          <a:p>
            <a:endParaRPr lang="en-GB" dirty="0"/>
          </a:p>
        </p:txBody>
      </p:sp>
      <p:sp>
        <p:nvSpPr>
          <p:cNvPr id="4" name="TextBox 3"/>
          <p:cNvSpPr txBox="1"/>
          <p:nvPr/>
        </p:nvSpPr>
        <p:spPr>
          <a:xfrm>
            <a:off x="6576753" y="2888747"/>
            <a:ext cx="4777047" cy="2339102"/>
          </a:xfrm>
          <a:prstGeom prst="rect">
            <a:avLst/>
          </a:prstGeom>
          <a:noFill/>
        </p:spPr>
        <p:txBody>
          <a:bodyPr wrap="square" rtlCol="0">
            <a:spAutoFit/>
          </a:bodyPr>
          <a:lstStyle/>
          <a:p>
            <a:r>
              <a:rPr lang="en-GB" sz="1600" dirty="0"/>
              <a:t>Share </a:t>
            </a:r>
          </a:p>
          <a:p>
            <a:endParaRPr lang="en-GB" sz="1600" dirty="0"/>
          </a:p>
          <a:p>
            <a:r>
              <a:rPr lang="en-GB" sz="1600" dirty="0"/>
              <a:t>Why write poetry?</a:t>
            </a:r>
          </a:p>
          <a:p>
            <a:endParaRPr lang="en-GB" sz="1600" dirty="0"/>
          </a:p>
          <a:p>
            <a:r>
              <a:rPr lang="en-GB" sz="1600" dirty="0"/>
              <a:t>Different from of poetry – why they might be useful</a:t>
            </a:r>
          </a:p>
          <a:p>
            <a:endParaRPr lang="en-GB" sz="1600" dirty="0"/>
          </a:p>
          <a:p>
            <a:r>
              <a:rPr lang="en-GB" sz="1600" dirty="0"/>
              <a:t>Writing poetry</a:t>
            </a:r>
            <a:br>
              <a:rPr lang="en-GB" sz="1600" dirty="0"/>
            </a:br>
            <a:endParaRPr lang="en-GB" sz="1600" dirty="0"/>
          </a:p>
          <a:p>
            <a:endParaRPr lang="en-GB" dirty="0"/>
          </a:p>
        </p:txBody>
      </p:sp>
      <p:pic>
        <p:nvPicPr>
          <p:cNvPr id="5" name="Content Placeholder 3" descr="C:\Users\jayne.morgan\Pictures\Screenshots\Screenshot (221).png"/>
          <p:cNvPicPr>
            <a:picLock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40313" y="259719"/>
            <a:ext cx="1817347" cy="2503499"/>
          </a:xfrm>
          <a:prstGeom prst="rect">
            <a:avLst/>
          </a:prstGeom>
          <a:noFill/>
          <a:ln>
            <a:noFill/>
          </a:ln>
        </p:spPr>
      </p:pic>
    </p:spTree>
    <p:extLst>
      <p:ext uri="{BB962C8B-B14F-4D97-AF65-F5344CB8AC3E}">
        <p14:creationId xmlns:p14="http://schemas.microsoft.com/office/powerpoint/2010/main" val="30975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additive="base">
                                        <p:cTn id="1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 calcmode="lin" valueType="num">
                                      <p:cBhvr additive="base">
                                        <p:cTn id="1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anim calcmode="lin" valueType="num">
                                      <p:cBhvr additive="base">
                                        <p:cTn id="2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9" end="9"/>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11" end="11"/>
                                            </p:txEl>
                                          </p:spTgt>
                                        </p:tgtEl>
                                        <p:attrNameLst>
                                          <p:attrName>style.visibility</p:attrName>
                                        </p:attrNameLst>
                                      </p:cBhvr>
                                      <p:to>
                                        <p:strVal val="visible"/>
                                      </p:to>
                                    </p:set>
                                    <p:anim calcmode="lin" valueType="num">
                                      <p:cBhvr additive="base">
                                        <p:cTn id="2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is poetry?</a:t>
            </a:r>
            <a:endParaRPr lang="en-GB" dirty="0"/>
          </a:p>
        </p:txBody>
      </p:sp>
      <p:sp>
        <p:nvSpPr>
          <p:cNvPr id="3" name="Content Placeholder 2"/>
          <p:cNvSpPr>
            <a:spLocks noGrp="1"/>
          </p:cNvSpPr>
          <p:nvPr>
            <p:ph idx="1"/>
          </p:nvPr>
        </p:nvSpPr>
        <p:spPr>
          <a:xfrm>
            <a:off x="1033584" y="2333625"/>
            <a:ext cx="10515600" cy="4351338"/>
          </a:xfrm>
        </p:spPr>
        <p:txBody>
          <a:bodyPr>
            <a:normAutofit fontScale="92500"/>
          </a:bodyPr>
          <a:lstStyle/>
          <a:p>
            <a:pPr marL="0" indent="0" algn="ctr">
              <a:buNone/>
            </a:pPr>
            <a:r>
              <a:rPr lang="en-GB" dirty="0" smtClean="0"/>
              <a:t>“</a:t>
            </a:r>
            <a:r>
              <a:rPr lang="en-GB" sz="4400" i="1" dirty="0" smtClean="0"/>
              <a:t>Poetry is an art form in which human language is used  for its aesthetic qualities in addition to, or instead of, its notional and semantic content. Poems frequently rely for their effect on imagery, word association, and the musical qualities of the language used.”</a:t>
            </a:r>
          </a:p>
          <a:p>
            <a:pPr marL="0" indent="0" algn="ctr">
              <a:buNone/>
            </a:pPr>
            <a:endParaRPr lang="en-GB" dirty="0"/>
          </a:p>
          <a:p>
            <a:pPr marL="0" indent="0" algn="r">
              <a:buNone/>
            </a:pPr>
            <a:r>
              <a:rPr lang="en-GB" sz="1800" dirty="0" smtClean="0"/>
              <a:t>www.poetry.org</a:t>
            </a:r>
            <a:endParaRPr lang="en-GB" sz="1800" dirty="0"/>
          </a:p>
        </p:txBody>
      </p:sp>
      <p:pic>
        <p:nvPicPr>
          <p:cNvPr id="4" name="Picture 3" descr="C:\Users\jayne.morgan\Pictures\Screenshots\Screenshot (228).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48397" y="246062"/>
            <a:ext cx="1936604" cy="2030047"/>
          </a:xfrm>
          <a:prstGeom prst="rect">
            <a:avLst/>
          </a:prstGeom>
          <a:noFill/>
          <a:ln>
            <a:noFill/>
          </a:ln>
        </p:spPr>
      </p:pic>
    </p:spTree>
    <p:extLst>
      <p:ext uri="{BB962C8B-B14F-4D97-AF65-F5344CB8AC3E}">
        <p14:creationId xmlns:p14="http://schemas.microsoft.com/office/powerpoint/2010/main" val="15224997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33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boring </a:t>
            </a:r>
            <a:r>
              <a:rPr lang="en-GB" dirty="0"/>
              <a:t>b</a:t>
            </a:r>
            <a:r>
              <a:rPr lang="en-GB" dirty="0" smtClean="0"/>
              <a:t>its</a:t>
            </a:r>
            <a:endParaRPr lang="en-GB" dirty="0"/>
          </a:p>
        </p:txBody>
      </p:sp>
      <p:pic>
        <p:nvPicPr>
          <p:cNvPr id="7" name="Content Placeholder 6"/>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985306" y="2132522"/>
            <a:ext cx="2642680" cy="3724067"/>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1110" y="1194760"/>
            <a:ext cx="3351432" cy="2381546"/>
          </a:xfrm>
          <a:prstGeom prst="rect">
            <a:avLst/>
          </a:prstGeom>
        </p:spPr>
      </p:pic>
      <p:pic>
        <p:nvPicPr>
          <p:cNvPr id="9" name="Picture 8"/>
          <p:cNvPicPr/>
          <p:nvPr/>
        </p:nvPicPr>
        <p:blipFill rotWithShape="1">
          <a:blip r:embed="rId5"/>
          <a:srcRect l="4571" t="18335" r="20566" b="14753"/>
          <a:stretch/>
        </p:blipFill>
        <p:spPr bwMode="auto">
          <a:xfrm>
            <a:off x="141110" y="4187762"/>
            <a:ext cx="3453967" cy="2111437"/>
          </a:xfrm>
          <a:prstGeom prst="rect">
            <a:avLst/>
          </a:prstGeom>
          <a:ln>
            <a:noFill/>
          </a:ln>
          <a:extLst>
            <a:ext uri="{53640926-AAD7-44D8-BBD7-CCE9431645EC}">
              <a14:shadowObscured xmlns:a14="http://schemas.microsoft.com/office/drawing/2010/main"/>
            </a:ext>
          </a:extLst>
        </p:spPr>
      </p:pic>
      <p:sp>
        <p:nvSpPr>
          <p:cNvPr id="10" name="TextBox 9"/>
          <p:cNvSpPr txBox="1"/>
          <p:nvPr/>
        </p:nvSpPr>
        <p:spPr>
          <a:xfrm>
            <a:off x="7745045" y="1902006"/>
            <a:ext cx="4251569" cy="1846659"/>
          </a:xfrm>
          <a:prstGeom prst="rect">
            <a:avLst/>
          </a:prstGeom>
          <a:noFill/>
        </p:spPr>
        <p:txBody>
          <a:bodyPr wrap="square" rtlCol="0">
            <a:spAutoFit/>
          </a:bodyPr>
          <a:lstStyle/>
          <a:p>
            <a:r>
              <a:rPr lang="en-GB" sz="2400" dirty="0" smtClean="0"/>
              <a:t>Old Curriculum – 3 Strands</a:t>
            </a:r>
          </a:p>
          <a:p>
            <a:pPr marL="342900" indent="-342900">
              <a:buFont typeface="Arial" panose="020B0604020202020204" pitchFamily="34" charset="0"/>
              <a:buChar char="•"/>
            </a:pPr>
            <a:r>
              <a:rPr lang="en-GB" sz="2400" dirty="0" smtClean="0"/>
              <a:t>Oracy</a:t>
            </a:r>
          </a:p>
          <a:p>
            <a:pPr marL="342900" indent="-342900">
              <a:buFont typeface="Arial" panose="020B0604020202020204" pitchFamily="34" charset="0"/>
              <a:buChar char="•"/>
            </a:pPr>
            <a:r>
              <a:rPr lang="en-GB" sz="2400" dirty="0" smtClean="0"/>
              <a:t>Reading</a:t>
            </a:r>
          </a:p>
          <a:p>
            <a:pPr marL="342900" indent="-342900">
              <a:buFont typeface="Arial" panose="020B0604020202020204" pitchFamily="34" charset="0"/>
              <a:buChar char="•"/>
            </a:pPr>
            <a:r>
              <a:rPr lang="en-GB" sz="2400" dirty="0" smtClean="0"/>
              <a:t>Writing</a:t>
            </a:r>
          </a:p>
          <a:p>
            <a:endParaRPr lang="en-GB" dirty="0"/>
          </a:p>
        </p:txBody>
      </p:sp>
      <p:sp>
        <p:nvSpPr>
          <p:cNvPr id="11" name="TextBox 10"/>
          <p:cNvSpPr txBox="1"/>
          <p:nvPr/>
        </p:nvSpPr>
        <p:spPr>
          <a:xfrm>
            <a:off x="7862278" y="3959984"/>
            <a:ext cx="4415692" cy="2308324"/>
          </a:xfrm>
          <a:prstGeom prst="rect">
            <a:avLst/>
          </a:prstGeom>
          <a:noFill/>
        </p:spPr>
        <p:txBody>
          <a:bodyPr wrap="square" rtlCol="0">
            <a:spAutoFit/>
          </a:bodyPr>
          <a:lstStyle/>
          <a:p>
            <a:r>
              <a:rPr lang="en-GB" sz="2400" dirty="0" smtClean="0"/>
              <a:t>New curriculum – 4 What matters statements</a:t>
            </a:r>
          </a:p>
          <a:p>
            <a:pPr marL="342900" indent="-342900">
              <a:buFont typeface="Arial" panose="020B0604020202020204" pitchFamily="34" charset="0"/>
              <a:buChar char="•"/>
            </a:pPr>
            <a:r>
              <a:rPr lang="en-GB" sz="2400" dirty="0" smtClean="0"/>
              <a:t>Language</a:t>
            </a:r>
          </a:p>
          <a:p>
            <a:pPr marL="342900" indent="-342900">
              <a:buFont typeface="Arial" panose="020B0604020202020204" pitchFamily="34" charset="0"/>
              <a:buChar char="•"/>
            </a:pPr>
            <a:r>
              <a:rPr lang="en-GB" sz="2400" dirty="0"/>
              <a:t>Listening and reading</a:t>
            </a:r>
          </a:p>
          <a:p>
            <a:pPr marL="342900" indent="-342900">
              <a:buFont typeface="Arial" panose="020B0604020202020204" pitchFamily="34" charset="0"/>
              <a:buChar char="•"/>
            </a:pPr>
            <a:r>
              <a:rPr lang="en-GB" sz="2400" dirty="0" smtClean="0"/>
              <a:t>Speaking and writing</a:t>
            </a:r>
          </a:p>
          <a:p>
            <a:pPr marL="342900" indent="-342900">
              <a:buFont typeface="Arial" panose="020B0604020202020204" pitchFamily="34" charset="0"/>
              <a:buChar char="•"/>
            </a:pPr>
            <a:r>
              <a:rPr lang="en-GB" sz="2400" dirty="0" smtClean="0"/>
              <a:t>Literature</a:t>
            </a:r>
            <a:endParaRPr lang="en-GB" sz="2400" dirty="0"/>
          </a:p>
        </p:txBody>
      </p:sp>
      <p:cxnSp>
        <p:nvCxnSpPr>
          <p:cNvPr id="14" name="Straight Arrow Connector 13"/>
          <p:cNvCxnSpPr/>
          <p:nvPr/>
        </p:nvCxnSpPr>
        <p:spPr>
          <a:xfrm>
            <a:off x="2930031" y="1910935"/>
            <a:ext cx="914400" cy="914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2226252" y="4529655"/>
            <a:ext cx="1618179" cy="826749"/>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66172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fourth “What Matters Statement”</a:t>
            </a:r>
            <a:endParaRPr lang="en-GB"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902159" y="2032261"/>
            <a:ext cx="7199157" cy="4067175"/>
          </a:xfrm>
        </p:spPr>
      </p:pic>
      <p:sp>
        <p:nvSpPr>
          <p:cNvPr id="5" name="Oval 4"/>
          <p:cNvSpPr/>
          <p:nvPr/>
        </p:nvSpPr>
        <p:spPr>
          <a:xfrm>
            <a:off x="152506" y="1690688"/>
            <a:ext cx="4627217" cy="4587171"/>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623206" y="2349957"/>
            <a:ext cx="3685815" cy="3600986"/>
          </a:xfrm>
          <a:prstGeom prst="rect">
            <a:avLst/>
          </a:prstGeom>
          <a:noFill/>
        </p:spPr>
        <p:txBody>
          <a:bodyPr wrap="square" rtlCol="0">
            <a:spAutoFit/>
          </a:bodyPr>
          <a:lstStyle/>
          <a:p>
            <a:pPr algn="ctr"/>
            <a:r>
              <a:rPr lang="en-GB" sz="2800" i="1" dirty="0"/>
              <a:t>“Learners should experience a language-rich environment across the key stage where oracy, reading and writing experiences are connected.”</a:t>
            </a:r>
            <a:endParaRPr lang="en-GB" sz="2000" dirty="0"/>
          </a:p>
          <a:p>
            <a:pPr algn="ctr"/>
            <a:r>
              <a:rPr lang="en-GB" sz="1400" dirty="0"/>
              <a:t>Welsh Government (2015) </a:t>
            </a:r>
            <a:r>
              <a:rPr lang="en-GB" sz="1400" i="1" dirty="0"/>
              <a:t>English Programme of Study</a:t>
            </a:r>
            <a:endParaRPr lang="en-GB" sz="2800" b="1" dirty="0"/>
          </a:p>
        </p:txBody>
      </p:sp>
    </p:spTree>
    <p:extLst>
      <p:ext uri="{BB962C8B-B14F-4D97-AF65-F5344CB8AC3E}">
        <p14:creationId xmlns:p14="http://schemas.microsoft.com/office/powerpoint/2010/main" val="2099074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40FC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bg1"/>
                </a:solidFill>
              </a:rPr>
              <a:t>Let’s look at some poetry books</a:t>
            </a:r>
            <a:endParaRPr lang="en-GB" dirty="0">
              <a:solidFill>
                <a:schemeClr val="bg1"/>
              </a:solidFill>
            </a:endParaRPr>
          </a:p>
        </p:txBody>
      </p:sp>
      <p:pic>
        <p:nvPicPr>
          <p:cNvPr id="4" name="Content Placeholder 3" descr="C:\Users\jayne.morgan\Pictures\Screenshots\Screenshot (221).png"/>
          <p:cNvPicPr>
            <a:picLocks noGrp="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9911591" y="4065812"/>
            <a:ext cx="1817347" cy="2503499"/>
          </a:xfrm>
          <a:prstGeom prst="rect">
            <a:avLst/>
          </a:prstGeom>
          <a:noFill/>
          <a:ln>
            <a:noFill/>
          </a:ln>
        </p:spPr>
      </p:pic>
      <p:pic>
        <p:nvPicPr>
          <p:cNvPr id="5" name="Picture 4" descr="C:\Users\jayne.morgan\Pictures\Screenshots\Screenshot (220).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2403" y="2164458"/>
            <a:ext cx="1641963" cy="1800304"/>
          </a:xfrm>
          <a:prstGeom prst="rect">
            <a:avLst/>
          </a:prstGeom>
          <a:noFill/>
          <a:ln>
            <a:noFill/>
          </a:ln>
        </p:spPr>
      </p:pic>
      <p:pic>
        <p:nvPicPr>
          <p:cNvPr id="6" name="Picture 5" descr="C:\Users\jayne.morgan\Pictures\Screenshots\Screenshot (223).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89836" y="4132384"/>
            <a:ext cx="1756508" cy="2504709"/>
          </a:xfrm>
          <a:prstGeom prst="rect">
            <a:avLst/>
          </a:prstGeom>
          <a:noFill/>
          <a:ln>
            <a:noFill/>
          </a:ln>
        </p:spPr>
      </p:pic>
      <p:pic>
        <p:nvPicPr>
          <p:cNvPr id="7" name="Picture 6" descr="C:\Users\jayne.morgan\Pictures\Screenshots\Screenshot (224).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540645" y="4438532"/>
            <a:ext cx="1600444" cy="2130779"/>
          </a:xfrm>
          <a:prstGeom prst="rect">
            <a:avLst/>
          </a:prstGeom>
          <a:noFill/>
          <a:ln>
            <a:noFill/>
          </a:ln>
        </p:spPr>
      </p:pic>
      <p:pic>
        <p:nvPicPr>
          <p:cNvPr id="8" name="Picture 7" descr="C:\Users\jayne.morgan\Pictures\Screenshots\Screenshot (225).png"/>
          <p:cNvPicPr/>
          <p:nvPr/>
        </p:nvPicPr>
        <p:blipFill>
          <a:blip r:embed="rId7">
            <a:extLst>
              <a:ext uri="{28A0092B-C50C-407E-A947-70E740481C1C}">
                <a14:useLocalDpi xmlns:a14="http://schemas.microsoft.com/office/drawing/2010/main" val="0"/>
              </a:ext>
            </a:extLst>
          </a:blip>
          <a:srcRect/>
          <a:stretch>
            <a:fillRect/>
          </a:stretch>
        </p:blipFill>
        <p:spPr bwMode="auto">
          <a:xfrm>
            <a:off x="7865194" y="1930778"/>
            <a:ext cx="1581150" cy="1961515"/>
          </a:xfrm>
          <a:prstGeom prst="rect">
            <a:avLst/>
          </a:prstGeom>
          <a:noFill/>
          <a:ln>
            <a:noFill/>
          </a:ln>
        </p:spPr>
      </p:pic>
      <p:pic>
        <p:nvPicPr>
          <p:cNvPr id="9" name="Picture 8" descr="C:\Users\jayne.morgan\Pictures\Screenshots\Screenshot (227).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06776" y="2009347"/>
            <a:ext cx="1770947" cy="1741048"/>
          </a:xfrm>
          <a:prstGeom prst="rect">
            <a:avLst/>
          </a:prstGeom>
          <a:noFill/>
          <a:ln>
            <a:noFill/>
          </a:ln>
        </p:spPr>
      </p:pic>
      <p:pic>
        <p:nvPicPr>
          <p:cNvPr id="10" name="Picture 9" descr="C:\Users\jayne.morgan\Pictures\Screenshots\Screenshot (228).pn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63720" y="4466370"/>
            <a:ext cx="1936604" cy="2030047"/>
          </a:xfrm>
          <a:prstGeom prst="rect">
            <a:avLst/>
          </a:prstGeom>
          <a:noFill/>
          <a:ln>
            <a:noFill/>
          </a:ln>
        </p:spPr>
      </p:pic>
      <p:pic>
        <p:nvPicPr>
          <p:cNvPr id="11" name="Picture 10" descr="C:\Users\jayne.morgan\Pictures\Screenshots\Screenshot (229).png"/>
          <p:cNvPicPr/>
          <p:nvPr/>
        </p:nvPicPr>
        <p:blipFill rotWithShape="1">
          <a:blip r:embed="rId10" cstate="print">
            <a:extLst>
              <a:ext uri="{28A0092B-C50C-407E-A947-70E740481C1C}">
                <a14:useLocalDpi xmlns:a14="http://schemas.microsoft.com/office/drawing/2010/main" val="0"/>
              </a:ext>
            </a:extLst>
          </a:blip>
          <a:srcRect b="3268"/>
          <a:stretch/>
        </p:blipFill>
        <p:spPr bwMode="auto">
          <a:xfrm>
            <a:off x="2849174" y="2135881"/>
            <a:ext cx="1664676" cy="2029719"/>
          </a:xfrm>
          <a:prstGeom prst="rect">
            <a:avLst/>
          </a:prstGeom>
          <a:noFill/>
          <a:ln>
            <a:noFill/>
          </a:ln>
        </p:spPr>
      </p:pic>
      <p:pic>
        <p:nvPicPr>
          <p:cNvPr id="12" name="Picture 11" descr="C:\Users\jayne.morgan\Pictures\Screenshots\Screenshot (231).png"/>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063039" y="4679356"/>
            <a:ext cx="1629349" cy="1889955"/>
          </a:xfrm>
          <a:prstGeom prst="rect">
            <a:avLst/>
          </a:prstGeom>
          <a:noFill/>
          <a:ln>
            <a:noFill/>
          </a:ln>
        </p:spPr>
      </p:pic>
      <p:pic>
        <p:nvPicPr>
          <p:cNvPr id="3" name="Picture 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216683" y="1902535"/>
            <a:ext cx="1207161" cy="1954672"/>
          </a:xfrm>
          <a:prstGeom prst="rect">
            <a:avLst/>
          </a:prstGeom>
        </p:spPr>
      </p:pic>
    </p:spTree>
    <p:extLst>
      <p:ext uri="{BB962C8B-B14F-4D97-AF65-F5344CB8AC3E}">
        <p14:creationId xmlns:p14="http://schemas.microsoft.com/office/powerpoint/2010/main" val="33140083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Children performing poetry</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74462" y="1943344"/>
            <a:ext cx="6483745" cy="3181087"/>
          </a:xfrm>
          <a:ln w="76200">
            <a:solidFill>
              <a:schemeClr val="accent2">
                <a:lumMod val="75000"/>
              </a:schemeClr>
            </a:solidFill>
          </a:ln>
        </p:spPr>
      </p:pic>
      <p:sp>
        <p:nvSpPr>
          <p:cNvPr id="6" name="TextBox 5"/>
          <p:cNvSpPr txBox="1"/>
          <p:nvPr/>
        </p:nvSpPr>
        <p:spPr>
          <a:xfrm>
            <a:off x="2946400" y="5603630"/>
            <a:ext cx="6213231" cy="646331"/>
          </a:xfrm>
          <a:prstGeom prst="rect">
            <a:avLst/>
          </a:prstGeom>
          <a:noFill/>
        </p:spPr>
        <p:txBody>
          <a:bodyPr wrap="square" rtlCol="0">
            <a:spAutoFit/>
          </a:bodyPr>
          <a:lstStyle/>
          <a:p>
            <a:pPr algn="ctr"/>
            <a:r>
              <a:rPr lang="en-GB" sz="3600" dirty="0" smtClean="0"/>
              <a:t>What are the benefits?</a:t>
            </a:r>
            <a:endParaRPr lang="en-GB" sz="3600" dirty="0"/>
          </a:p>
        </p:txBody>
      </p:sp>
    </p:spTree>
    <p:extLst>
      <p:ext uri="{BB962C8B-B14F-4D97-AF65-F5344CB8AC3E}">
        <p14:creationId xmlns:p14="http://schemas.microsoft.com/office/powerpoint/2010/main" val="39848844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830080">
            <a:off x="1172355" y="856826"/>
            <a:ext cx="7281089" cy="5107630"/>
          </a:xfrm>
          <a:prstGeom prst="rect">
            <a:avLst/>
          </a:prstGeom>
          <a:ln w="76200">
            <a:solidFill>
              <a:schemeClr val="tx1"/>
            </a:solidFill>
          </a:ln>
        </p:spPr>
      </p:pic>
      <p:pic>
        <p:nvPicPr>
          <p:cNvPr id="5" name="Content Placeholder 4" descr="C:\Users\jayne.morgan\Pictures\Screenshots\Screenshot (225).png"/>
          <p:cNvPicPr>
            <a:picLocks noGrp="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rot="794339">
            <a:off x="9401906" y="3116123"/>
            <a:ext cx="2277155" cy="3269640"/>
          </a:xfrm>
          <a:prstGeom prst="rect">
            <a:avLst/>
          </a:prstGeom>
          <a:noFill/>
          <a:ln>
            <a:noFill/>
          </a:ln>
        </p:spPr>
      </p:pic>
      <p:sp>
        <p:nvSpPr>
          <p:cNvPr id="3" name="TextBox 2"/>
          <p:cNvSpPr txBox="1"/>
          <p:nvPr/>
        </p:nvSpPr>
        <p:spPr>
          <a:xfrm>
            <a:off x="328245" y="6233733"/>
            <a:ext cx="3493477" cy="369332"/>
          </a:xfrm>
          <a:prstGeom prst="rect">
            <a:avLst/>
          </a:prstGeom>
          <a:solidFill>
            <a:schemeClr val="bg1"/>
          </a:solidFill>
        </p:spPr>
        <p:txBody>
          <a:bodyPr wrap="square" rtlCol="0">
            <a:spAutoFit/>
          </a:bodyPr>
          <a:lstStyle/>
          <a:p>
            <a:r>
              <a:rPr lang="en-GB" dirty="0" smtClean="0">
                <a:solidFill>
                  <a:schemeClr val="bg1"/>
                </a:solidFill>
                <a:hlinkClick r:id="rId5" action="ppaction://hlinkfile"/>
              </a:rPr>
              <a:t>Moon Cakes Performance.MOV</a:t>
            </a:r>
            <a:endParaRPr lang="en-GB" dirty="0">
              <a:solidFill>
                <a:schemeClr val="bg1"/>
              </a:solidFill>
            </a:endParaRPr>
          </a:p>
        </p:txBody>
      </p:sp>
    </p:spTree>
    <p:extLst>
      <p:ext uri="{BB962C8B-B14F-4D97-AF65-F5344CB8AC3E}">
        <p14:creationId xmlns:p14="http://schemas.microsoft.com/office/powerpoint/2010/main" val="31597826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descr="Los Cuentos de Kutz: Hojas Seca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le 1"/>
          <p:cNvSpPr txBox="1">
            <a:spLocks/>
          </p:cNvSpPr>
          <p:nvPr/>
        </p:nvSpPr>
        <p:spPr>
          <a:xfrm>
            <a:off x="239150" y="365126"/>
            <a:ext cx="2982352" cy="978340"/>
          </a:xfrm>
          <a:prstGeom prst="rect">
            <a:avLst/>
          </a:prstGeom>
          <a:solidFill>
            <a:schemeClr val="accent4">
              <a:lumMod val="40000"/>
              <a:lumOff val="60000"/>
            </a:schemeClr>
          </a:solidFill>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smtClean="0"/>
              <a:t>Falling Leaves</a:t>
            </a:r>
            <a:endParaRPr lang="en-GB" b="1" dirty="0"/>
          </a:p>
        </p:txBody>
      </p:sp>
      <p:sp>
        <p:nvSpPr>
          <p:cNvPr id="6" name="Content Placeholder 2"/>
          <p:cNvSpPr txBox="1">
            <a:spLocks/>
          </p:cNvSpPr>
          <p:nvPr/>
        </p:nvSpPr>
        <p:spPr>
          <a:xfrm>
            <a:off x="1868552" y="1690687"/>
            <a:ext cx="3398520" cy="4843755"/>
          </a:xfrm>
          <a:prstGeom prst="rect">
            <a:avLst/>
          </a:prstGeom>
          <a:solidFill>
            <a:schemeClr val="accent4">
              <a:lumMod val="40000"/>
              <a:lumOff val="6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smtClean="0"/>
              <a:t>The leaves in autumn</a:t>
            </a:r>
          </a:p>
          <a:p>
            <a:pPr marL="0" indent="0">
              <a:buFont typeface="Arial" panose="020B0604020202020204" pitchFamily="34" charset="0"/>
              <a:buNone/>
            </a:pPr>
            <a:r>
              <a:rPr lang="en-GB" sz="1600" dirty="0" smtClean="0"/>
              <a:t>Swing on the boughs</a:t>
            </a:r>
          </a:p>
          <a:p>
            <a:pPr marL="0" indent="0">
              <a:buFont typeface="Arial" panose="020B0604020202020204" pitchFamily="34" charset="0"/>
              <a:buNone/>
            </a:pPr>
            <a:r>
              <a:rPr lang="en-GB" sz="1600" dirty="0" smtClean="0"/>
              <a:t>Pushed by the wind,</a:t>
            </a:r>
          </a:p>
          <a:p>
            <a:pPr marL="0" indent="0">
              <a:buFont typeface="Arial" panose="020B0604020202020204" pitchFamily="34" charset="0"/>
              <a:buNone/>
            </a:pPr>
            <a:r>
              <a:rPr lang="en-GB" sz="1600" dirty="0" smtClean="0"/>
              <a:t>Backwards and forwards</a:t>
            </a:r>
          </a:p>
          <a:p>
            <a:pPr marL="0" indent="0">
              <a:buFont typeface="Arial" panose="020B0604020202020204" pitchFamily="34" charset="0"/>
              <a:buNone/>
            </a:pPr>
            <a:r>
              <a:rPr lang="en-GB" sz="1600" dirty="0" smtClean="0"/>
              <a:t>Far above the ground.</a:t>
            </a:r>
          </a:p>
          <a:p>
            <a:pPr marL="0" indent="0">
              <a:buFont typeface="Arial" panose="020B0604020202020204" pitchFamily="34" charset="0"/>
              <a:buNone/>
            </a:pPr>
            <a:r>
              <a:rPr lang="en-GB" sz="1600" dirty="0" smtClean="0"/>
              <a:t>The wind blows hard</a:t>
            </a:r>
          </a:p>
          <a:p>
            <a:pPr marL="0" indent="0">
              <a:buFont typeface="Arial" panose="020B0604020202020204" pitchFamily="34" charset="0"/>
              <a:buNone/>
            </a:pPr>
            <a:r>
              <a:rPr lang="en-GB" sz="1600" dirty="0" smtClean="0"/>
              <a:t>And the leaves let go</a:t>
            </a:r>
          </a:p>
          <a:p>
            <a:pPr marL="0" indent="0">
              <a:buFont typeface="Arial" panose="020B0604020202020204" pitchFamily="34" charset="0"/>
              <a:buNone/>
            </a:pPr>
            <a:r>
              <a:rPr lang="en-GB" sz="1600" dirty="0" smtClean="0"/>
              <a:t>Their hold,</a:t>
            </a:r>
          </a:p>
          <a:p>
            <a:pPr marL="0" indent="0">
              <a:buFont typeface="Arial" panose="020B0604020202020204" pitchFamily="34" charset="0"/>
              <a:buNone/>
            </a:pPr>
            <a:r>
              <a:rPr lang="en-GB" sz="1600" dirty="0" smtClean="0"/>
              <a:t>Flying over the wood</a:t>
            </a:r>
          </a:p>
          <a:p>
            <a:pPr marL="0" indent="0">
              <a:buFont typeface="Arial" panose="020B0604020202020204" pitchFamily="34" charset="0"/>
              <a:buNone/>
            </a:pPr>
            <a:r>
              <a:rPr lang="en-GB" sz="1600" dirty="0" smtClean="0"/>
              <a:t>Like a flock of birds</a:t>
            </a:r>
          </a:p>
          <a:p>
            <a:pPr marL="0" indent="0">
              <a:buFont typeface="Arial" panose="020B0604020202020204" pitchFamily="34" charset="0"/>
              <a:buNone/>
            </a:pPr>
            <a:r>
              <a:rPr lang="en-GB" sz="1600" dirty="0" smtClean="0"/>
              <a:t>And brown as sparrows</a:t>
            </a:r>
          </a:p>
          <a:p>
            <a:pPr marL="0" indent="0">
              <a:buFont typeface="Arial" panose="020B0604020202020204" pitchFamily="34" charset="0"/>
              <a:buNone/>
            </a:pPr>
            <a:r>
              <a:rPr lang="en-GB" sz="1600" dirty="0" smtClean="0"/>
              <a:t>Flying above the house.</a:t>
            </a:r>
          </a:p>
          <a:p>
            <a:pPr marL="0" indent="0">
              <a:buFont typeface="Arial" panose="020B0604020202020204" pitchFamily="34" charset="0"/>
              <a:buNone/>
            </a:pPr>
            <a:r>
              <a:rPr lang="en-GB" sz="1600" dirty="0" smtClean="0"/>
              <a:t>The wind lets them fall</a:t>
            </a:r>
          </a:p>
          <a:p>
            <a:pPr marL="0" indent="0">
              <a:buFont typeface="Arial" panose="020B0604020202020204" pitchFamily="34" charset="0"/>
              <a:buNone/>
            </a:pPr>
            <a:r>
              <a:rPr lang="en-GB" sz="1600" dirty="0" smtClean="0"/>
              <a:t>Helter skelter</a:t>
            </a:r>
          </a:p>
          <a:p>
            <a:pPr marL="0" indent="0">
              <a:buFont typeface="Arial" panose="020B0604020202020204" pitchFamily="34" charset="0"/>
              <a:buNone/>
            </a:pPr>
            <a:endParaRPr lang="en-GB" sz="1600" dirty="0" smtClean="0"/>
          </a:p>
        </p:txBody>
      </p:sp>
      <p:sp>
        <p:nvSpPr>
          <p:cNvPr id="7" name="Content Placeholder 2"/>
          <p:cNvSpPr txBox="1">
            <a:spLocks/>
          </p:cNvSpPr>
          <p:nvPr/>
        </p:nvSpPr>
        <p:spPr>
          <a:xfrm>
            <a:off x="7135623" y="1690688"/>
            <a:ext cx="3323705" cy="4843754"/>
          </a:xfrm>
          <a:prstGeom prst="rect">
            <a:avLst/>
          </a:prstGeom>
          <a:solidFill>
            <a:schemeClr val="accent4">
              <a:lumMod val="40000"/>
              <a:lumOff val="60000"/>
            </a:schemeClr>
          </a:solidFill>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6400" dirty="0" smtClean="0"/>
              <a:t>Towards the ground</a:t>
            </a:r>
          </a:p>
          <a:p>
            <a:pPr marL="0" indent="0">
              <a:buFont typeface="Arial" panose="020B0604020202020204" pitchFamily="34" charset="0"/>
              <a:buNone/>
            </a:pPr>
            <a:r>
              <a:rPr lang="en-GB" sz="6400" dirty="0" smtClean="0"/>
              <a:t>Or sets them spinning</a:t>
            </a:r>
          </a:p>
          <a:p>
            <a:pPr marL="0" indent="0">
              <a:buFont typeface="Arial" panose="020B0604020202020204" pitchFamily="34" charset="0"/>
              <a:buNone/>
            </a:pPr>
            <a:r>
              <a:rPr lang="en-GB" sz="6400" dirty="0" smtClean="0"/>
              <a:t>On a roundabout;</a:t>
            </a:r>
          </a:p>
          <a:p>
            <a:pPr marL="0" indent="0">
              <a:buFont typeface="Arial" panose="020B0604020202020204" pitchFamily="34" charset="0"/>
              <a:buNone/>
            </a:pPr>
            <a:r>
              <a:rPr lang="en-GB" sz="6400" dirty="0" smtClean="0"/>
              <a:t>You can watch them</a:t>
            </a:r>
          </a:p>
          <a:p>
            <a:pPr marL="0" indent="0">
              <a:buFont typeface="Arial" panose="020B0604020202020204" pitchFamily="34" charset="0"/>
              <a:buNone/>
            </a:pPr>
            <a:r>
              <a:rPr lang="en-GB" sz="6400" dirty="0" smtClean="0"/>
              <a:t>And try to catch them</a:t>
            </a:r>
          </a:p>
          <a:p>
            <a:pPr marL="0" indent="0">
              <a:buFont typeface="Arial" panose="020B0604020202020204" pitchFamily="34" charset="0"/>
              <a:buNone/>
            </a:pPr>
            <a:r>
              <a:rPr lang="en-GB" sz="6400" dirty="0" smtClean="0"/>
              <a:t>Coming down.</a:t>
            </a:r>
          </a:p>
          <a:p>
            <a:pPr marL="0" indent="0">
              <a:buFont typeface="Arial" panose="020B0604020202020204" pitchFamily="34" charset="0"/>
              <a:buNone/>
            </a:pPr>
            <a:r>
              <a:rPr lang="en-GB" sz="6400" dirty="0" smtClean="0"/>
              <a:t>They crowd together</a:t>
            </a:r>
          </a:p>
          <a:p>
            <a:pPr marL="0" indent="0">
              <a:buFont typeface="Arial" panose="020B0604020202020204" pitchFamily="34" charset="0"/>
              <a:buNone/>
            </a:pPr>
            <a:r>
              <a:rPr lang="en-GB" sz="6400" dirty="0" smtClean="0"/>
              <a:t>By walls at corners</a:t>
            </a:r>
          </a:p>
          <a:p>
            <a:pPr marL="0" indent="0">
              <a:buFont typeface="Arial" panose="020B0604020202020204" pitchFamily="34" charset="0"/>
              <a:buNone/>
            </a:pPr>
            <a:r>
              <a:rPr lang="en-GB" sz="6400" dirty="0" smtClean="0"/>
              <a:t>Or chase each other </a:t>
            </a:r>
          </a:p>
          <a:p>
            <a:pPr marL="0" indent="0">
              <a:buFont typeface="Arial" panose="020B0604020202020204" pitchFamily="34" charset="0"/>
              <a:buNone/>
            </a:pPr>
            <a:r>
              <a:rPr lang="en-GB" sz="6400" dirty="0" smtClean="0"/>
              <a:t>Up the road.</a:t>
            </a:r>
          </a:p>
          <a:p>
            <a:pPr marL="0" indent="0">
              <a:buFont typeface="Arial" panose="020B0604020202020204" pitchFamily="34" charset="0"/>
              <a:buNone/>
            </a:pPr>
            <a:r>
              <a:rPr lang="en-GB" sz="6400" dirty="0" smtClean="0"/>
              <a:t>Sometimes when you open</a:t>
            </a:r>
          </a:p>
          <a:p>
            <a:pPr marL="0" indent="0">
              <a:buFont typeface="Arial" panose="020B0604020202020204" pitchFamily="34" charset="0"/>
              <a:buNone/>
            </a:pPr>
            <a:r>
              <a:rPr lang="en-GB" sz="6400" dirty="0" smtClean="0"/>
              <a:t>The kitchen door</a:t>
            </a:r>
          </a:p>
          <a:p>
            <a:pPr marL="0" indent="0">
              <a:buFont typeface="Arial" panose="020B0604020202020204" pitchFamily="34" charset="0"/>
              <a:buNone/>
            </a:pPr>
            <a:r>
              <a:rPr lang="en-GB" sz="6400" dirty="0" smtClean="0"/>
              <a:t>A leaf blows in</a:t>
            </a:r>
          </a:p>
          <a:p>
            <a:pPr marL="0" indent="0">
              <a:buFont typeface="Arial" panose="020B0604020202020204" pitchFamily="34" charset="0"/>
              <a:buNone/>
            </a:pPr>
            <a:r>
              <a:rPr lang="en-GB" sz="6400" dirty="0" smtClean="0"/>
              <a:t>And lies exhausted </a:t>
            </a:r>
          </a:p>
          <a:p>
            <a:pPr marL="0" indent="0">
              <a:buFont typeface="Arial" panose="020B0604020202020204" pitchFamily="34" charset="0"/>
              <a:buNone/>
            </a:pPr>
            <a:r>
              <a:rPr lang="en-GB" sz="6400" dirty="0" smtClean="0"/>
              <a:t>On the floor.</a:t>
            </a:r>
          </a:p>
          <a:p>
            <a:pPr marL="0" indent="0" algn="r">
              <a:buFont typeface="Arial" panose="020B0604020202020204" pitchFamily="34" charset="0"/>
              <a:buNone/>
            </a:pPr>
            <a:r>
              <a:rPr lang="en-GB" dirty="0" smtClean="0"/>
              <a:t>Stanley Cook</a:t>
            </a:r>
            <a:endParaRPr lang="en-GB" dirty="0"/>
          </a:p>
        </p:txBody>
      </p:sp>
    </p:spTree>
    <p:extLst>
      <p:ext uri="{BB962C8B-B14F-4D97-AF65-F5344CB8AC3E}">
        <p14:creationId xmlns:p14="http://schemas.microsoft.com/office/powerpoint/2010/main" val="39872418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60120" y="172623"/>
            <a:ext cx="2691938" cy="1325563"/>
          </a:xfrm>
        </p:spPr>
        <p:txBody>
          <a:bodyPr/>
          <a:lstStyle/>
          <a:p>
            <a:pPr algn="ctr"/>
            <a:r>
              <a:rPr lang="en-GB" b="1" dirty="0" smtClean="0">
                <a:solidFill>
                  <a:schemeClr val="bg1"/>
                </a:solidFill>
              </a:rPr>
              <a:t>The Visitor</a:t>
            </a:r>
            <a:endParaRPr lang="en-GB" b="1" dirty="0">
              <a:solidFill>
                <a:schemeClr val="bg1"/>
              </a:solidFill>
            </a:endParaRPr>
          </a:p>
        </p:txBody>
      </p:sp>
      <p:sp>
        <p:nvSpPr>
          <p:cNvPr id="3" name="Content Placeholder 2"/>
          <p:cNvSpPr>
            <a:spLocks noGrp="1"/>
          </p:cNvSpPr>
          <p:nvPr>
            <p:ph idx="1"/>
          </p:nvPr>
        </p:nvSpPr>
        <p:spPr>
          <a:xfrm>
            <a:off x="838200" y="1690688"/>
            <a:ext cx="4082935" cy="4820948"/>
          </a:xfrm>
        </p:spPr>
        <p:txBody>
          <a:bodyPr>
            <a:normAutofit fontScale="25000" lnSpcReduction="20000"/>
          </a:bodyPr>
          <a:lstStyle/>
          <a:p>
            <a:pPr marL="0" indent="0">
              <a:buNone/>
            </a:pPr>
            <a:r>
              <a:rPr lang="en-GB" sz="4800" dirty="0" smtClean="0">
                <a:solidFill>
                  <a:schemeClr val="bg1"/>
                </a:solidFill>
              </a:rPr>
              <a:t>A crumbling churchyard, the sea and the moon;</a:t>
            </a:r>
          </a:p>
          <a:p>
            <a:pPr marL="0" indent="0">
              <a:buNone/>
            </a:pPr>
            <a:r>
              <a:rPr lang="en-GB" sz="4800" dirty="0" smtClean="0">
                <a:solidFill>
                  <a:schemeClr val="bg1"/>
                </a:solidFill>
              </a:rPr>
              <a:t>The waves had gouged out grave and bone;</a:t>
            </a:r>
          </a:p>
          <a:p>
            <a:pPr marL="0" indent="0">
              <a:buNone/>
            </a:pPr>
            <a:r>
              <a:rPr lang="en-GB" sz="4800" dirty="0" smtClean="0">
                <a:solidFill>
                  <a:schemeClr val="bg1"/>
                </a:solidFill>
              </a:rPr>
              <a:t>A man was walking, late and alone …</a:t>
            </a:r>
          </a:p>
          <a:p>
            <a:pPr marL="0" indent="0">
              <a:buNone/>
            </a:pPr>
            <a:endParaRPr lang="en-GB" sz="4800" dirty="0">
              <a:solidFill>
                <a:schemeClr val="bg1"/>
              </a:solidFill>
            </a:endParaRPr>
          </a:p>
          <a:p>
            <a:pPr marL="0" indent="0">
              <a:buNone/>
            </a:pPr>
            <a:r>
              <a:rPr lang="en-GB" sz="4800" dirty="0" smtClean="0">
                <a:solidFill>
                  <a:schemeClr val="bg1"/>
                </a:solidFill>
              </a:rPr>
              <a:t>He saw a skeleton on the ground;</a:t>
            </a:r>
          </a:p>
          <a:p>
            <a:pPr marL="0" indent="0">
              <a:buNone/>
            </a:pPr>
            <a:r>
              <a:rPr lang="en-GB" sz="4800" dirty="0" smtClean="0">
                <a:solidFill>
                  <a:schemeClr val="bg1"/>
                </a:solidFill>
              </a:rPr>
              <a:t>A ring on a bony hand he found.</a:t>
            </a:r>
          </a:p>
          <a:p>
            <a:pPr marL="0" indent="0">
              <a:buNone/>
            </a:pPr>
            <a:endParaRPr lang="en-GB" sz="4800" dirty="0">
              <a:solidFill>
                <a:schemeClr val="bg1"/>
              </a:solidFill>
            </a:endParaRPr>
          </a:p>
          <a:p>
            <a:pPr marL="0" indent="0">
              <a:buNone/>
            </a:pPr>
            <a:r>
              <a:rPr lang="en-GB" sz="4800" dirty="0" smtClean="0">
                <a:solidFill>
                  <a:schemeClr val="bg1"/>
                </a:solidFill>
              </a:rPr>
              <a:t>He ran home to his wife and gave her the ring.</a:t>
            </a:r>
          </a:p>
          <a:p>
            <a:pPr marL="0" indent="0">
              <a:buNone/>
            </a:pPr>
            <a:r>
              <a:rPr lang="en-GB" sz="4800" dirty="0" smtClean="0">
                <a:solidFill>
                  <a:schemeClr val="bg1"/>
                </a:solidFill>
              </a:rPr>
              <a:t>“Oh, where did you get it?” He said not a thing.</a:t>
            </a:r>
          </a:p>
          <a:p>
            <a:pPr marL="0" indent="0">
              <a:buNone/>
            </a:pPr>
            <a:endParaRPr lang="en-GB" sz="4800" dirty="0">
              <a:solidFill>
                <a:schemeClr val="bg1"/>
              </a:solidFill>
            </a:endParaRPr>
          </a:p>
          <a:p>
            <a:pPr marL="0" indent="0">
              <a:buNone/>
            </a:pPr>
            <a:r>
              <a:rPr lang="en-GB" sz="4800" dirty="0" smtClean="0">
                <a:solidFill>
                  <a:schemeClr val="bg1"/>
                </a:solidFill>
              </a:rPr>
              <a:t>“It’s the loveliest ring the world,” she said.</a:t>
            </a:r>
          </a:p>
          <a:p>
            <a:pPr marL="0" indent="0">
              <a:buNone/>
            </a:pPr>
            <a:r>
              <a:rPr lang="en-GB" sz="4800" dirty="0" smtClean="0">
                <a:solidFill>
                  <a:schemeClr val="bg1"/>
                </a:solidFill>
              </a:rPr>
              <a:t>As it glowed on her finger. They skipped off to bed.</a:t>
            </a:r>
          </a:p>
          <a:p>
            <a:pPr marL="0" indent="0">
              <a:buNone/>
            </a:pPr>
            <a:endParaRPr lang="en-GB" sz="4800" dirty="0">
              <a:solidFill>
                <a:schemeClr val="bg1"/>
              </a:solidFill>
            </a:endParaRPr>
          </a:p>
          <a:p>
            <a:pPr marL="0" indent="0">
              <a:buNone/>
            </a:pPr>
            <a:r>
              <a:rPr lang="en-GB" sz="4800" dirty="0" smtClean="0">
                <a:solidFill>
                  <a:schemeClr val="bg1"/>
                </a:solidFill>
              </a:rPr>
              <a:t>At midnight they woke. In the dark outside,</a:t>
            </a:r>
          </a:p>
          <a:p>
            <a:pPr marL="0" indent="0">
              <a:buNone/>
            </a:pPr>
            <a:r>
              <a:rPr lang="en-GB" sz="4800" dirty="0" smtClean="0">
                <a:solidFill>
                  <a:schemeClr val="bg1"/>
                </a:solidFill>
              </a:rPr>
              <a:t>“Give me my ring!” a chill voice cried.</a:t>
            </a:r>
          </a:p>
          <a:p>
            <a:pPr marL="0" indent="0">
              <a:buNone/>
            </a:pPr>
            <a:endParaRPr lang="en-GB" sz="4800" dirty="0">
              <a:solidFill>
                <a:schemeClr val="bg1"/>
              </a:solidFill>
            </a:endParaRPr>
          </a:p>
          <a:p>
            <a:pPr marL="0" indent="0">
              <a:buNone/>
            </a:pPr>
            <a:r>
              <a:rPr lang="en-GB" sz="4800" dirty="0" smtClean="0">
                <a:solidFill>
                  <a:schemeClr val="bg1"/>
                </a:solidFill>
              </a:rPr>
              <a:t>“What was that William? What did it say?”</a:t>
            </a:r>
          </a:p>
          <a:p>
            <a:pPr marL="0" indent="0">
              <a:buNone/>
            </a:pPr>
            <a:r>
              <a:rPr lang="en-GB" sz="4800" dirty="0" smtClean="0">
                <a:solidFill>
                  <a:schemeClr val="bg1"/>
                </a:solidFill>
              </a:rPr>
              <a:t>“Don’t worry, my dear. It’ll soon go away.”</a:t>
            </a:r>
          </a:p>
          <a:p>
            <a:pPr marL="0" indent="0">
              <a:buNone/>
            </a:pPr>
            <a:endParaRPr lang="en-GB" dirty="0"/>
          </a:p>
          <a:p>
            <a:pPr marL="0" indent="0">
              <a:buNone/>
            </a:pPr>
            <a:r>
              <a:rPr lang="en-GB" dirty="0" smtClean="0"/>
              <a:t>“</a:t>
            </a:r>
            <a:endParaRPr lang="en-GB" dirty="0"/>
          </a:p>
        </p:txBody>
      </p:sp>
      <p:sp>
        <p:nvSpPr>
          <p:cNvPr id="4" name="Content Placeholder 2"/>
          <p:cNvSpPr txBox="1">
            <a:spLocks/>
          </p:cNvSpPr>
          <p:nvPr/>
        </p:nvSpPr>
        <p:spPr>
          <a:xfrm>
            <a:off x="7347064" y="1507807"/>
            <a:ext cx="4082935" cy="5125109"/>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smtClean="0"/>
          </a:p>
          <a:p>
            <a:pPr marL="0" indent="0" algn="r">
              <a:buFont typeface="Arial" panose="020B0604020202020204" pitchFamily="34" charset="0"/>
              <a:buNone/>
            </a:pPr>
            <a:r>
              <a:rPr lang="en-GB" sz="4800" dirty="0" smtClean="0">
                <a:solidFill>
                  <a:schemeClr val="bg1"/>
                </a:solidFill>
              </a:rPr>
              <a:t>“I’m coming!” A skeleton opened the door.</a:t>
            </a:r>
          </a:p>
          <a:p>
            <a:pPr marL="0" indent="0" algn="r">
              <a:buFont typeface="Arial" panose="020B0604020202020204" pitchFamily="34" charset="0"/>
              <a:buNone/>
            </a:pPr>
            <a:r>
              <a:rPr lang="en-GB" sz="4800" dirty="0" smtClean="0">
                <a:solidFill>
                  <a:schemeClr val="bg1"/>
                </a:solidFill>
              </a:rPr>
              <a:t>“Give me my ring!” It was crossing the floor.</a:t>
            </a:r>
          </a:p>
          <a:p>
            <a:pPr marL="0" indent="0" algn="r">
              <a:buFont typeface="Arial" panose="020B0604020202020204" pitchFamily="34" charset="0"/>
              <a:buNone/>
            </a:pPr>
            <a:endParaRPr lang="en-GB" sz="4800" dirty="0" smtClean="0">
              <a:solidFill>
                <a:schemeClr val="bg1"/>
              </a:solidFill>
            </a:endParaRPr>
          </a:p>
          <a:p>
            <a:pPr marL="0" indent="0" algn="r">
              <a:buFont typeface="Arial" panose="020B0604020202020204" pitchFamily="34" charset="0"/>
              <a:buNone/>
            </a:pPr>
            <a:r>
              <a:rPr lang="en-GB" sz="4800" dirty="0" smtClean="0">
                <a:solidFill>
                  <a:schemeClr val="bg1"/>
                </a:solidFill>
              </a:rPr>
              <a:t>“What was that, William? What did it say?”</a:t>
            </a:r>
          </a:p>
          <a:p>
            <a:pPr marL="0" indent="0" algn="r">
              <a:buFont typeface="Arial" panose="020B0604020202020204" pitchFamily="34" charset="0"/>
              <a:buNone/>
            </a:pPr>
            <a:r>
              <a:rPr lang="en-GB" sz="4800" dirty="0" smtClean="0">
                <a:solidFill>
                  <a:schemeClr val="bg1"/>
                </a:solidFill>
              </a:rPr>
              <a:t>“Don’t worry, my dear. It’ll soon go away.”</a:t>
            </a:r>
          </a:p>
          <a:p>
            <a:pPr marL="0" indent="0" algn="r">
              <a:buFont typeface="Arial" panose="020B0604020202020204" pitchFamily="34" charset="0"/>
              <a:buNone/>
            </a:pPr>
            <a:endParaRPr lang="en-GB" sz="4800" dirty="0" smtClean="0">
              <a:solidFill>
                <a:schemeClr val="bg1"/>
              </a:solidFill>
            </a:endParaRPr>
          </a:p>
          <a:p>
            <a:pPr marL="0" indent="0" algn="r">
              <a:buFont typeface="Arial" panose="020B0604020202020204" pitchFamily="34" charset="0"/>
              <a:buNone/>
            </a:pPr>
            <a:r>
              <a:rPr lang="en-GB" sz="4800" dirty="0" smtClean="0">
                <a:solidFill>
                  <a:schemeClr val="bg1"/>
                </a:solidFill>
              </a:rPr>
              <a:t>“I’m reaching you now! I’m climbing the bed.”</a:t>
            </a:r>
          </a:p>
          <a:p>
            <a:pPr marL="0" indent="0" algn="r">
              <a:buFont typeface="Arial" panose="020B0604020202020204" pitchFamily="34" charset="0"/>
              <a:buNone/>
            </a:pPr>
            <a:r>
              <a:rPr lang="en-GB" sz="4800" dirty="0" smtClean="0">
                <a:solidFill>
                  <a:schemeClr val="bg1"/>
                </a:solidFill>
              </a:rPr>
              <a:t>The wife pulled the sheet right over her head.</a:t>
            </a:r>
          </a:p>
          <a:p>
            <a:pPr marL="0" indent="0" algn="r">
              <a:buFont typeface="Arial" panose="020B0604020202020204" pitchFamily="34" charset="0"/>
              <a:buNone/>
            </a:pPr>
            <a:endParaRPr lang="en-GB" sz="4800" dirty="0" smtClean="0">
              <a:solidFill>
                <a:schemeClr val="bg1"/>
              </a:solidFill>
            </a:endParaRPr>
          </a:p>
          <a:p>
            <a:pPr marL="0" indent="0" algn="r">
              <a:buFont typeface="Arial" panose="020B0604020202020204" pitchFamily="34" charset="0"/>
              <a:buNone/>
            </a:pPr>
            <a:r>
              <a:rPr lang="en-GB" sz="4800" dirty="0" smtClean="0">
                <a:solidFill>
                  <a:schemeClr val="bg1"/>
                </a:solidFill>
              </a:rPr>
              <a:t>It was torn from her grasp and tossed in the air;</a:t>
            </a:r>
          </a:p>
          <a:p>
            <a:pPr marL="0" indent="0" algn="r">
              <a:buFont typeface="Arial" panose="020B0604020202020204" pitchFamily="34" charset="0"/>
              <a:buNone/>
            </a:pPr>
            <a:r>
              <a:rPr lang="en-GB" sz="4800" dirty="0" smtClean="0">
                <a:solidFill>
                  <a:schemeClr val="bg1"/>
                </a:solidFill>
              </a:rPr>
              <a:t>“I’ll drag you out of bed by the hair!”</a:t>
            </a:r>
          </a:p>
          <a:p>
            <a:pPr marL="0" indent="0" algn="r">
              <a:buFont typeface="Arial" panose="020B0604020202020204" pitchFamily="34" charset="0"/>
              <a:buNone/>
            </a:pPr>
            <a:endParaRPr lang="en-GB" sz="4800" dirty="0" smtClean="0">
              <a:solidFill>
                <a:schemeClr val="bg1"/>
              </a:solidFill>
            </a:endParaRPr>
          </a:p>
          <a:p>
            <a:pPr marL="0" indent="0" algn="r">
              <a:buFont typeface="Arial" panose="020B0604020202020204" pitchFamily="34" charset="0"/>
              <a:buNone/>
            </a:pPr>
            <a:r>
              <a:rPr lang="en-GB" sz="4800" dirty="0" smtClean="0">
                <a:solidFill>
                  <a:schemeClr val="bg1"/>
                </a:solidFill>
              </a:rPr>
              <a:t>“What was that, William? What did it say?”</a:t>
            </a:r>
          </a:p>
          <a:p>
            <a:pPr marL="0" indent="0" algn="r">
              <a:buFont typeface="Arial" panose="020B0604020202020204" pitchFamily="34" charset="0"/>
              <a:buNone/>
            </a:pPr>
            <a:r>
              <a:rPr lang="en-GB" sz="4800" dirty="0" smtClean="0">
                <a:solidFill>
                  <a:schemeClr val="bg1"/>
                </a:solidFill>
              </a:rPr>
              <a:t>“Throw the ring through the window! THROW IT AWAY!”</a:t>
            </a:r>
          </a:p>
          <a:p>
            <a:pPr marL="0" indent="0" algn="r">
              <a:buFont typeface="Arial" panose="020B0604020202020204" pitchFamily="34" charset="0"/>
              <a:buNone/>
            </a:pPr>
            <a:endParaRPr lang="en-GB" sz="4800" dirty="0" smtClean="0">
              <a:solidFill>
                <a:schemeClr val="bg1"/>
              </a:solidFill>
            </a:endParaRPr>
          </a:p>
          <a:p>
            <a:pPr marL="0" indent="0" algn="r">
              <a:buFont typeface="Arial" panose="020B0604020202020204" pitchFamily="34" charset="0"/>
              <a:buNone/>
            </a:pPr>
            <a:r>
              <a:rPr lang="en-GB" sz="4800" dirty="0" smtClean="0">
                <a:solidFill>
                  <a:schemeClr val="bg1"/>
                </a:solidFill>
              </a:rPr>
              <a:t>She threw it. The skeleton leapt from the sill,</a:t>
            </a:r>
          </a:p>
          <a:p>
            <a:pPr marL="0" indent="0" algn="r">
              <a:buFont typeface="Arial" panose="020B0604020202020204" pitchFamily="34" charset="0"/>
              <a:buNone/>
            </a:pPr>
            <a:r>
              <a:rPr lang="en-GB" sz="4800" dirty="0" smtClean="0">
                <a:solidFill>
                  <a:schemeClr val="bg1"/>
                </a:solidFill>
              </a:rPr>
              <a:t>Scooped up the ring and clattered downhill,</a:t>
            </a:r>
          </a:p>
          <a:p>
            <a:pPr marL="0" indent="0" algn="r">
              <a:buFont typeface="Arial" panose="020B0604020202020204" pitchFamily="34" charset="0"/>
              <a:buNone/>
            </a:pPr>
            <a:r>
              <a:rPr lang="en-GB" sz="4800" dirty="0" smtClean="0">
                <a:solidFill>
                  <a:schemeClr val="bg1"/>
                </a:solidFill>
              </a:rPr>
              <a:t>Fainter … and fainter .. Then all was still.  </a:t>
            </a:r>
          </a:p>
          <a:p>
            <a:pPr marL="0" indent="0" algn="r">
              <a:buFont typeface="Arial" panose="020B0604020202020204" pitchFamily="34" charset="0"/>
              <a:buNone/>
            </a:pPr>
            <a:r>
              <a:rPr lang="en-GB" dirty="0" smtClean="0">
                <a:solidFill>
                  <a:schemeClr val="bg1"/>
                </a:solidFill>
              </a:rPr>
              <a:t>Ian Serraillier</a:t>
            </a:r>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dirty="0"/>
          </a:p>
        </p:txBody>
      </p:sp>
      <p:pic>
        <p:nvPicPr>
          <p:cNvPr id="5" name="Picture 4" descr="San Luis Obispo County Genealogical Society: November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0451" y="559724"/>
            <a:ext cx="3072937" cy="5737940"/>
          </a:xfrm>
          <a:prstGeom prst="rect">
            <a:avLst/>
          </a:prstGeom>
        </p:spPr>
      </p:pic>
      <p:pic>
        <p:nvPicPr>
          <p:cNvPr id="6" name="Picture 5" descr="File:Scary Halloween pumpkins.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9505" y="172623"/>
            <a:ext cx="4056611" cy="1335184"/>
          </a:xfrm>
          <a:prstGeom prst="rect">
            <a:avLst/>
          </a:prstGeom>
        </p:spPr>
      </p:pic>
    </p:spTree>
    <p:extLst>
      <p:ext uri="{BB962C8B-B14F-4D97-AF65-F5344CB8AC3E}">
        <p14:creationId xmlns:p14="http://schemas.microsoft.com/office/powerpoint/2010/main" val="16825704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File:Dragon from Chinese Dragon Banner Red Version.svg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2819" y="1816384"/>
            <a:ext cx="3164585" cy="4422637"/>
          </a:xfrm>
          <a:prstGeom prst="rect">
            <a:avLst/>
          </a:prstGeom>
        </p:spPr>
      </p:pic>
      <p:sp>
        <p:nvSpPr>
          <p:cNvPr id="2" name="Title 1"/>
          <p:cNvSpPr>
            <a:spLocks noGrp="1"/>
          </p:cNvSpPr>
          <p:nvPr>
            <p:ph type="title"/>
          </p:nvPr>
        </p:nvSpPr>
        <p:spPr>
          <a:xfrm>
            <a:off x="4021281" y="159239"/>
            <a:ext cx="3983182" cy="1325563"/>
          </a:xfrm>
        </p:spPr>
        <p:txBody>
          <a:bodyPr/>
          <a:lstStyle/>
          <a:p>
            <a:r>
              <a:rPr lang="en-GB" b="1" dirty="0" smtClean="0"/>
              <a:t>Chinese Dragon</a:t>
            </a:r>
            <a:endParaRPr lang="en-GB" b="1" dirty="0"/>
          </a:p>
        </p:txBody>
      </p:sp>
      <p:sp>
        <p:nvSpPr>
          <p:cNvPr id="3" name="Content Placeholder 2"/>
          <p:cNvSpPr>
            <a:spLocks noGrp="1"/>
          </p:cNvSpPr>
          <p:nvPr>
            <p:ph idx="1"/>
          </p:nvPr>
        </p:nvSpPr>
        <p:spPr>
          <a:xfrm>
            <a:off x="6096000" y="1484802"/>
            <a:ext cx="5497483" cy="4478193"/>
          </a:xfrm>
        </p:spPr>
        <p:txBody>
          <a:bodyPr>
            <a:normAutofit fontScale="25000" lnSpcReduction="20000"/>
          </a:bodyPr>
          <a:lstStyle/>
          <a:p>
            <a:pPr marL="0" indent="0">
              <a:buNone/>
            </a:pPr>
            <a:r>
              <a:rPr lang="en-GB" sz="11200" dirty="0" smtClean="0"/>
              <a:t>I’m the dragon of red and green and gold.</a:t>
            </a:r>
          </a:p>
          <a:p>
            <a:pPr marL="0" indent="0">
              <a:buNone/>
            </a:pPr>
            <a:r>
              <a:rPr lang="en-GB" sz="11200" dirty="0" smtClean="0"/>
              <a:t>I’m King of the Chinese New Year.</a:t>
            </a:r>
          </a:p>
          <a:p>
            <a:pPr marL="0" indent="0">
              <a:buNone/>
            </a:pPr>
            <a:r>
              <a:rPr lang="en-GB" sz="11200" dirty="0" smtClean="0"/>
              <a:t>I come from the land of stories of old.</a:t>
            </a:r>
          </a:p>
          <a:p>
            <a:pPr marL="0" indent="0">
              <a:buNone/>
            </a:pPr>
            <a:r>
              <a:rPr lang="en-GB" sz="11200" dirty="0" smtClean="0"/>
              <a:t>I’m the dragon of red and green and gold.</a:t>
            </a:r>
          </a:p>
          <a:p>
            <a:pPr marL="0" indent="0">
              <a:buNone/>
            </a:pPr>
            <a:r>
              <a:rPr lang="en-GB" sz="11200" dirty="0" smtClean="0"/>
              <a:t>I can breathe out fire or smoke that’s cold.</a:t>
            </a:r>
          </a:p>
          <a:p>
            <a:pPr marL="0" indent="0">
              <a:buNone/>
            </a:pPr>
            <a:r>
              <a:rPr lang="en-GB" sz="11200" dirty="0" smtClean="0"/>
              <a:t>If you’ve been good then you’ve nothing to fear</a:t>
            </a:r>
          </a:p>
          <a:p>
            <a:pPr marL="0" indent="0">
              <a:buNone/>
            </a:pPr>
            <a:r>
              <a:rPr lang="en-GB" sz="11200" dirty="0" smtClean="0"/>
              <a:t>From the dragon of red and green and gold – </a:t>
            </a:r>
          </a:p>
          <a:p>
            <a:pPr marL="0" indent="0">
              <a:buNone/>
            </a:pPr>
            <a:r>
              <a:rPr lang="en-GB" sz="11200" dirty="0" smtClean="0"/>
              <a:t>The King of the Chinese New Year. </a:t>
            </a:r>
          </a:p>
          <a:p>
            <a:pPr marL="0" indent="0" algn="r">
              <a:buNone/>
            </a:pPr>
            <a:r>
              <a:rPr lang="en-GB" sz="1900" dirty="0" smtClean="0"/>
              <a:t>Catherine Benson</a:t>
            </a:r>
          </a:p>
          <a:p>
            <a:pPr marL="0" indent="0">
              <a:buNone/>
            </a:pPr>
            <a:endParaRPr lang="en-GB" dirty="0"/>
          </a:p>
          <a:p>
            <a:pPr marL="0" indent="0">
              <a:buNone/>
            </a:pPr>
            <a:endParaRPr lang="en-GB" dirty="0"/>
          </a:p>
        </p:txBody>
      </p:sp>
      <p:sp>
        <p:nvSpPr>
          <p:cNvPr id="4" name="Content Placeholder 2"/>
          <p:cNvSpPr txBox="1">
            <a:spLocks/>
          </p:cNvSpPr>
          <p:nvPr/>
        </p:nvSpPr>
        <p:spPr>
          <a:xfrm>
            <a:off x="320039" y="1484802"/>
            <a:ext cx="5609705" cy="4844561"/>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000" dirty="0" smtClean="0"/>
              <a:t>I’m the dragon who dances in the street.</a:t>
            </a:r>
          </a:p>
          <a:p>
            <a:pPr marL="0" indent="0">
              <a:buFont typeface="Arial" panose="020B0604020202020204" pitchFamily="34" charset="0"/>
              <a:buNone/>
            </a:pPr>
            <a:r>
              <a:rPr lang="en-GB" sz="3000" dirty="0" smtClean="0"/>
              <a:t>I’m the dragon in the festival.</a:t>
            </a:r>
          </a:p>
          <a:p>
            <a:pPr marL="0" indent="0">
              <a:buFont typeface="Arial" panose="020B0604020202020204" pitchFamily="34" charset="0"/>
              <a:buNone/>
            </a:pPr>
            <a:r>
              <a:rPr lang="en-GB" sz="3000" dirty="0" smtClean="0"/>
              <a:t>I leap and twist on caterpillar feet.</a:t>
            </a:r>
          </a:p>
          <a:p>
            <a:pPr marL="0" indent="0">
              <a:buFont typeface="Arial" panose="020B0604020202020204" pitchFamily="34" charset="0"/>
              <a:buNone/>
            </a:pPr>
            <a:r>
              <a:rPr lang="en-GB" sz="3000" dirty="0" smtClean="0"/>
              <a:t>I’m the dragon who dances in the street.</a:t>
            </a:r>
          </a:p>
          <a:p>
            <a:pPr marL="0" indent="0">
              <a:buFont typeface="Arial" panose="020B0604020202020204" pitchFamily="34" charset="0"/>
              <a:buNone/>
            </a:pPr>
            <a:r>
              <a:rPr lang="en-GB" sz="3000" dirty="0" smtClean="0"/>
              <a:t>I snap and snort and stamp to the beat.</a:t>
            </a:r>
          </a:p>
          <a:p>
            <a:pPr marL="0" indent="0">
              <a:buFont typeface="Arial" panose="020B0604020202020204" pitchFamily="34" charset="0"/>
              <a:buNone/>
            </a:pPr>
            <a:r>
              <a:rPr lang="en-GB" sz="3000" dirty="0" smtClean="0"/>
              <a:t>I shiver my scales. I can’t keep still.</a:t>
            </a:r>
          </a:p>
          <a:p>
            <a:pPr marL="0" indent="0">
              <a:buFont typeface="Arial" panose="020B0604020202020204" pitchFamily="34" charset="0"/>
              <a:buNone/>
            </a:pPr>
            <a:r>
              <a:rPr lang="en-GB" sz="3000" dirty="0" smtClean="0"/>
              <a:t>I’m the dragon who dances in the street.</a:t>
            </a:r>
          </a:p>
          <a:p>
            <a:pPr marL="0" indent="0">
              <a:buFont typeface="Arial" panose="020B0604020202020204" pitchFamily="34" charset="0"/>
              <a:buNone/>
            </a:pPr>
            <a:r>
              <a:rPr lang="en-GB" sz="3000" dirty="0" smtClean="0"/>
              <a:t> I’m the dragon in the festival.</a:t>
            </a:r>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26764003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8891" y="265920"/>
            <a:ext cx="5246716" cy="1325563"/>
          </a:xfrm>
        </p:spPr>
        <p:txBody>
          <a:bodyPr/>
          <a:lstStyle/>
          <a:p>
            <a:pPr algn="ctr"/>
            <a:r>
              <a:rPr lang="en-GB" b="1" dirty="0" smtClean="0"/>
              <a:t>Carnival</a:t>
            </a:r>
            <a:endParaRPr lang="en-GB" b="1" dirty="0"/>
          </a:p>
        </p:txBody>
      </p:sp>
      <p:sp>
        <p:nvSpPr>
          <p:cNvPr id="3" name="Content Placeholder 2"/>
          <p:cNvSpPr>
            <a:spLocks noGrp="1"/>
          </p:cNvSpPr>
          <p:nvPr>
            <p:ph idx="1"/>
          </p:nvPr>
        </p:nvSpPr>
        <p:spPr>
          <a:xfrm>
            <a:off x="350520" y="1825625"/>
            <a:ext cx="3750425" cy="4351338"/>
          </a:xfrm>
        </p:spPr>
        <p:txBody>
          <a:bodyPr>
            <a:normAutofit fontScale="55000" lnSpcReduction="20000"/>
          </a:bodyPr>
          <a:lstStyle/>
          <a:p>
            <a:pPr marL="0" indent="0">
              <a:buNone/>
            </a:pPr>
            <a:r>
              <a:rPr lang="en-GB" sz="2900" dirty="0" smtClean="0"/>
              <a:t>Carnival! Carnival! Everybody shout out – Carnival! Carnival! </a:t>
            </a:r>
          </a:p>
          <a:p>
            <a:pPr marL="0" indent="0">
              <a:buNone/>
            </a:pPr>
            <a:r>
              <a:rPr lang="en-GB" sz="2900" dirty="0" smtClean="0"/>
              <a:t>Carnival! Everybody shout out – Carnival!</a:t>
            </a:r>
          </a:p>
          <a:p>
            <a:pPr marL="0" indent="0">
              <a:buNone/>
            </a:pPr>
            <a:endParaRPr lang="en-GB" sz="2900" dirty="0"/>
          </a:p>
          <a:p>
            <a:pPr marL="0" indent="0">
              <a:buNone/>
            </a:pPr>
            <a:r>
              <a:rPr lang="en-GB" sz="2900" dirty="0" smtClean="0"/>
              <a:t>Ah walking up de street,</a:t>
            </a:r>
          </a:p>
          <a:p>
            <a:pPr marL="0" indent="0">
              <a:buNone/>
            </a:pPr>
            <a:r>
              <a:rPr lang="en-GB" sz="2900" dirty="0" smtClean="0"/>
              <a:t>Everybody dat ah meet</a:t>
            </a:r>
          </a:p>
          <a:p>
            <a:pPr marL="0" indent="0">
              <a:buNone/>
            </a:pPr>
            <a:r>
              <a:rPr lang="en-GB" sz="2900" dirty="0" smtClean="0"/>
              <a:t>Jumpin’ up an’ shoutin’ ‘bout Carnival.</a:t>
            </a:r>
          </a:p>
          <a:p>
            <a:pPr marL="0" indent="0">
              <a:buNone/>
            </a:pPr>
            <a:endParaRPr lang="en-GB" sz="2900" dirty="0"/>
          </a:p>
          <a:p>
            <a:pPr marL="0" indent="0">
              <a:buNone/>
            </a:pPr>
            <a:r>
              <a:rPr lang="en-GB" sz="2900" dirty="0" smtClean="0"/>
              <a:t>Ah climb into de bus,</a:t>
            </a:r>
          </a:p>
          <a:p>
            <a:pPr marL="0" indent="0">
              <a:buNone/>
            </a:pPr>
            <a:r>
              <a:rPr lang="en-GB" sz="2900" dirty="0" smtClean="0"/>
              <a:t>Everybody meck a fuss,</a:t>
            </a:r>
          </a:p>
          <a:p>
            <a:pPr marL="0" indent="0">
              <a:buNone/>
            </a:pPr>
            <a:r>
              <a:rPr lang="en-GB" sz="2900" dirty="0" smtClean="0"/>
              <a:t>Jumpin’ up an’ shoutin’ ‘bout Carnival.</a:t>
            </a:r>
          </a:p>
          <a:p>
            <a:pPr marL="0" indent="0">
              <a:buNone/>
            </a:pPr>
            <a:endParaRPr lang="en-GB" sz="2900" dirty="0"/>
          </a:p>
          <a:p>
            <a:pPr marL="0" indent="0">
              <a:buNone/>
            </a:pPr>
            <a:r>
              <a:rPr lang="en-GB" sz="2900" dirty="0" smtClean="0"/>
              <a:t>Carnival! Carnival! Everybody shout out – Carnival! Carnival! </a:t>
            </a:r>
          </a:p>
          <a:p>
            <a:pPr marL="0" indent="0">
              <a:buNone/>
            </a:pPr>
            <a:r>
              <a:rPr lang="en-GB" sz="2900" dirty="0" smtClean="0"/>
              <a:t>Carnival! Everybody shout out – Carnival!</a:t>
            </a:r>
          </a:p>
          <a:p>
            <a:pPr marL="0" indent="0">
              <a:buNone/>
            </a:pPr>
            <a:endParaRPr lang="en-GB" sz="2900" dirty="0"/>
          </a:p>
          <a:p>
            <a:pPr marL="0" indent="0">
              <a:buNone/>
            </a:pPr>
            <a:endParaRPr lang="en-GB" dirty="0"/>
          </a:p>
        </p:txBody>
      </p:sp>
      <p:sp>
        <p:nvSpPr>
          <p:cNvPr id="4" name="Content Placeholder 2"/>
          <p:cNvSpPr txBox="1">
            <a:spLocks/>
          </p:cNvSpPr>
          <p:nvPr/>
        </p:nvSpPr>
        <p:spPr>
          <a:xfrm>
            <a:off x="7869381" y="1648286"/>
            <a:ext cx="3886201" cy="4946477"/>
          </a:xfrm>
          <a:prstGeom prst="rect">
            <a:avLst/>
          </a:prstGeom>
        </p:spPr>
        <p:txBody>
          <a:bodyPr vert="horz" lIns="91440" tIns="45720" rIns="91440" bIns="45720"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smtClean="0"/>
          </a:p>
          <a:p>
            <a:pPr marL="0" indent="0">
              <a:buFont typeface="Arial" panose="020B0604020202020204" pitchFamily="34" charset="0"/>
              <a:buNone/>
            </a:pPr>
            <a:r>
              <a:rPr lang="en-GB" sz="3700" dirty="0" smtClean="0"/>
              <a:t>Carnival! Carnival! Everybody shout out – Carnival! Carnival! </a:t>
            </a:r>
          </a:p>
          <a:p>
            <a:pPr marL="0" indent="0">
              <a:buFont typeface="Arial" panose="020B0604020202020204" pitchFamily="34" charset="0"/>
              <a:buNone/>
            </a:pPr>
            <a:r>
              <a:rPr lang="en-GB" sz="3700" dirty="0" smtClean="0"/>
              <a:t>Carnival! Everybody shout out – Carnival!</a:t>
            </a:r>
          </a:p>
          <a:p>
            <a:pPr marL="0" indent="0">
              <a:buFont typeface="Arial" panose="020B0604020202020204" pitchFamily="34" charset="0"/>
              <a:buNone/>
            </a:pPr>
            <a:endParaRPr lang="en-GB" sz="3700" dirty="0" smtClean="0"/>
          </a:p>
          <a:p>
            <a:pPr marL="0" indent="0">
              <a:buFont typeface="Arial" panose="020B0604020202020204" pitchFamily="34" charset="0"/>
              <a:buNone/>
            </a:pPr>
            <a:r>
              <a:rPr lang="en-GB" sz="3700" dirty="0" smtClean="0"/>
              <a:t>Banner flyin’ in de air</a:t>
            </a:r>
          </a:p>
          <a:p>
            <a:pPr marL="0" indent="0">
              <a:buFont typeface="Arial" panose="020B0604020202020204" pitchFamily="34" charset="0"/>
              <a:buNone/>
            </a:pPr>
            <a:r>
              <a:rPr lang="en-GB" sz="3700" dirty="0" smtClean="0"/>
              <a:t>An de pickney dem a cheer,</a:t>
            </a:r>
          </a:p>
          <a:p>
            <a:pPr marL="0" indent="0">
              <a:buFont typeface="Arial" panose="020B0604020202020204" pitchFamily="34" charset="0"/>
              <a:buNone/>
            </a:pPr>
            <a:r>
              <a:rPr lang="en-GB" sz="3700" dirty="0" smtClean="0"/>
              <a:t>Jumpin’ up an’ shoutin’ ‘bout Carnival.</a:t>
            </a:r>
          </a:p>
          <a:p>
            <a:pPr marL="0" indent="0">
              <a:buFont typeface="Arial" panose="020B0604020202020204" pitchFamily="34" charset="0"/>
              <a:buNone/>
            </a:pPr>
            <a:endParaRPr lang="en-GB" sz="3700" dirty="0" smtClean="0"/>
          </a:p>
          <a:p>
            <a:pPr marL="0" indent="0">
              <a:buFont typeface="Arial" panose="020B0604020202020204" pitchFamily="34" charset="0"/>
              <a:buNone/>
            </a:pPr>
            <a:r>
              <a:rPr lang="en-GB" sz="3700" dirty="0" smtClean="0"/>
              <a:t>What a party! What a spree!</a:t>
            </a:r>
          </a:p>
          <a:p>
            <a:pPr marL="0" indent="0">
              <a:buFont typeface="Arial" panose="020B0604020202020204" pitchFamily="34" charset="0"/>
              <a:buNone/>
            </a:pPr>
            <a:r>
              <a:rPr lang="en-GB" sz="3700" dirty="0" smtClean="0"/>
              <a:t>What a joyful jamboree!</a:t>
            </a:r>
          </a:p>
          <a:p>
            <a:pPr marL="0" indent="0">
              <a:buFont typeface="Arial" panose="020B0604020202020204" pitchFamily="34" charset="0"/>
              <a:buNone/>
            </a:pPr>
            <a:r>
              <a:rPr lang="en-GB" sz="3700" dirty="0" smtClean="0"/>
              <a:t>Jumpin’ up an’ shoutin’ ‘bout Carnival.</a:t>
            </a:r>
          </a:p>
          <a:p>
            <a:pPr marL="0" indent="0">
              <a:buFont typeface="Arial" panose="020B0604020202020204" pitchFamily="34" charset="0"/>
              <a:buNone/>
            </a:pPr>
            <a:endParaRPr lang="en-GB" sz="3700" dirty="0" smtClean="0"/>
          </a:p>
          <a:p>
            <a:pPr marL="0" indent="0">
              <a:buFont typeface="Arial" panose="020B0604020202020204" pitchFamily="34" charset="0"/>
              <a:buNone/>
            </a:pPr>
            <a:r>
              <a:rPr lang="en-GB" sz="3700" dirty="0" smtClean="0"/>
              <a:t>Carnival! Carnival! Everybody shout out – Carnival! Carnival! </a:t>
            </a:r>
          </a:p>
          <a:p>
            <a:pPr marL="0" indent="0">
              <a:buFont typeface="Arial" panose="020B0604020202020204" pitchFamily="34" charset="0"/>
              <a:buNone/>
            </a:pPr>
            <a:r>
              <a:rPr lang="en-GB" sz="3700" dirty="0" smtClean="0"/>
              <a:t>Carnival! Everybody shout out – Carnival!</a:t>
            </a:r>
          </a:p>
          <a:p>
            <a:pPr marL="0" indent="0">
              <a:buFont typeface="Arial" panose="020B0604020202020204" pitchFamily="34" charset="0"/>
              <a:buNone/>
            </a:pPr>
            <a:endParaRPr lang="en-GB" sz="2900" dirty="0"/>
          </a:p>
          <a:p>
            <a:pPr marL="0" indent="0" algn="r">
              <a:buFont typeface="Arial" panose="020B0604020202020204" pitchFamily="34" charset="0"/>
              <a:buNone/>
            </a:pPr>
            <a:r>
              <a:rPr lang="en-GB" sz="2500" dirty="0" smtClean="0"/>
              <a:t>Valerie Bloom</a:t>
            </a:r>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dirty="0"/>
          </a:p>
        </p:txBody>
      </p:sp>
      <p:sp>
        <p:nvSpPr>
          <p:cNvPr id="5" name="Content Placeholder 2"/>
          <p:cNvSpPr txBox="1">
            <a:spLocks/>
          </p:cNvSpPr>
          <p:nvPr/>
        </p:nvSpPr>
        <p:spPr>
          <a:xfrm>
            <a:off x="4100945" y="1800283"/>
            <a:ext cx="3998422"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smtClean="0"/>
          </a:p>
          <a:p>
            <a:pPr marL="0" indent="0">
              <a:buFont typeface="Arial" panose="020B0604020202020204" pitchFamily="34" charset="0"/>
              <a:buNone/>
            </a:pPr>
            <a:r>
              <a:rPr lang="en-GB" sz="1600" dirty="0" smtClean="0"/>
              <a:t>Ah step into de mall</a:t>
            </a:r>
          </a:p>
          <a:p>
            <a:pPr marL="0" indent="0">
              <a:buFont typeface="Arial" panose="020B0604020202020204" pitchFamily="34" charset="0"/>
              <a:buNone/>
            </a:pPr>
            <a:r>
              <a:rPr lang="en-GB" sz="1600" dirty="0" smtClean="0"/>
              <a:t>Everybody start to bawl</a:t>
            </a:r>
          </a:p>
          <a:p>
            <a:pPr marL="0" indent="0">
              <a:buFont typeface="Arial" panose="020B0604020202020204" pitchFamily="34" charset="0"/>
              <a:buNone/>
            </a:pPr>
            <a:r>
              <a:rPr lang="en-GB" sz="1600" dirty="0" smtClean="0"/>
              <a:t>Jumpin’ up an’ shoutin’ ‘bout Carnival.</a:t>
            </a:r>
          </a:p>
          <a:p>
            <a:pPr marL="0" indent="0">
              <a:buFont typeface="Arial" panose="020B0604020202020204" pitchFamily="34" charset="0"/>
              <a:buNone/>
            </a:pPr>
            <a:r>
              <a:rPr lang="en-GB" sz="1600" dirty="0" smtClean="0"/>
              <a:t>Ah drive down to de market</a:t>
            </a:r>
          </a:p>
          <a:p>
            <a:pPr marL="0" indent="0">
              <a:buFont typeface="Arial" panose="020B0604020202020204" pitchFamily="34" charset="0"/>
              <a:buNone/>
            </a:pPr>
            <a:r>
              <a:rPr lang="en-GB" sz="1600" dirty="0" smtClean="0"/>
              <a:t>In me car, nowhere to park it.</a:t>
            </a:r>
          </a:p>
          <a:p>
            <a:pPr marL="0" indent="0">
              <a:buFont typeface="Arial" panose="020B0604020202020204" pitchFamily="34" charset="0"/>
              <a:buNone/>
            </a:pPr>
            <a:r>
              <a:rPr lang="en-GB" sz="1600" dirty="0" smtClean="0"/>
              <a:t>Dey jumpin’ up an’ shoutin’ ‘bout Carnival</a:t>
            </a:r>
            <a:r>
              <a:rPr lang="en-GB" sz="1700" dirty="0" smtClean="0"/>
              <a:t>.</a:t>
            </a:r>
          </a:p>
          <a:p>
            <a:pPr marL="0" indent="0">
              <a:buFont typeface="Arial" panose="020B0604020202020204" pitchFamily="34" charset="0"/>
              <a:buNone/>
            </a:pPr>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13166" y="4587777"/>
            <a:ext cx="3114856" cy="2072795"/>
          </a:xfrm>
          <a:prstGeom prst="rect">
            <a:avLst/>
          </a:prstGeom>
        </p:spPr>
      </p:pic>
      <p:pic>
        <p:nvPicPr>
          <p:cNvPr id="7" name="Picture 6" descr="File:Crossette firework effect at Disney World.JPG - Wikipedia"/>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2654" y="240578"/>
            <a:ext cx="3828291" cy="1189425"/>
          </a:xfrm>
          <a:prstGeom prst="rect">
            <a:avLst/>
          </a:prstGeom>
        </p:spPr>
      </p:pic>
      <p:pic>
        <p:nvPicPr>
          <p:cNvPr id="8" name="Picture 7" descr="File:Crossette firework effect at Disney World.JPG - Wikipedia"/>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27291" y="354462"/>
            <a:ext cx="3828291" cy="1189425"/>
          </a:xfrm>
          <a:prstGeom prst="rect">
            <a:avLst/>
          </a:prstGeom>
        </p:spPr>
      </p:pic>
    </p:spTree>
    <p:extLst>
      <p:ext uri="{BB962C8B-B14F-4D97-AF65-F5344CB8AC3E}">
        <p14:creationId xmlns:p14="http://schemas.microsoft.com/office/powerpoint/2010/main" val="9986390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Moon Cakes for Trung Thu</a:t>
            </a:r>
            <a:endParaRPr lang="en-GB" b="1" dirty="0"/>
          </a:p>
        </p:txBody>
      </p:sp>
      <p:sp>
        <p:nvSpPr>
          <p:cNvPr id="3" name="Content Placeholder 2"/>
          <p:cNvSpPr>
            <a:spLocks noGrp="1"/>
          </p:cNvSpPr>
          <p:nvPr>
            <p:ph idx="1"/>
          </p:nvPr>
        </p:nvSpPr>
        <p:spPr>
          <a:xfrm>
            <a:off x="4163291" y="1842250"/>
            <a:ext cx="3966556" cy="4351338"/>
          </a:xfrm>
        </p:spPr>
        <p:txBody>
          <a:bodyPr>
            <a:normAutofit fontScale="55000" lnSpcReduction="20000"/>
          </a:bodyPr>
          <a:lstStyle/>
          <a:p>
            <a:pPr marL="0" indent="0">
              <a:buNone/>
            </a:pPr>
            <a:r>
              <a:rPr lang="en-GB" dirty="0" smtClean="0"/>
              <a:t>In Vietnam, the moon glowing white </a:t>
            </a:r>
          </a:p>
          <a:p>
            <a:pPr marL="0" indent="0">
              <a:buNone/>
            </a:pPr>
            <a:r>
              <a:rPr lang="en-GB" dirty="0"/>
              <a:t>f</a:t>
            </a:r>
            <a:r>
              <a:rPr lang="en-GB" dirty="0" smtClean="0"/>
              <a:t>ills the children with great delight.</a:t>
            </a:r>
          </a:p>
          <a:p>
            <a:pPr marL="0" indent="0">
              <a:buNone/>
            </a:pPr>
            <a:r>
              <a:rPr lang="en-GB" dirty="0" smtClean="0"/>
              <a:t>For an autumn full moon, big and bright,</a:t>
            </a:r>
          </a:p>
          <a:p>
            <a:pPr marL="0" indent="0">
              <a:buNone/>
            </a:pPr>
            <a:r>
              <a:rPr lang="en-GB" dirty="0"/>
              <a:t>b</a:t>
            </a:r>
            <a:r>
              <a:rPr lang="en-GB" dirty="0" smtClean="0"/>
              <a:t>ring cakes and sweets. It’s Trung Thu Night.</a:t>
            </a:r>
          </a:p>
          <a:p>
            <a:pPr marL="0" indent="0">
              <a:buNone/>
            </a:pPr>
            <a:endParaRPr lang="en-GB" dirty="0"/>
          </a:p>
          <a:p>
            <a:pPr marL="0" indent="0">
              <a:buNone/>
            </a:pPr>
            <a:r>
              <a:rPr lang="en-GB" dirty="0" smtClean="0"/>
              <a:t>Drums and cymbals and dancing feet,</a:t>
            </a:r>
          </a:p>
          <a:p>
            <a:pPr marL="0" indent="0">
              <a:buNone/>
            </a:pPr>
            <a:r>
              <a:rPr lang="en-GB" dirty="0"/>
              <a:t>s</a:t>
            </a:r>
            <a:r>
              <a:rPr lang="en-GB" dirty="0" smtClean="0"/>
              <a:t>tar-shaped lanterns lighting the street.</a:t>
            </a:r>
          </a:p>
          <a:p>
            <a:pPr marL="0" indent="0">
              <a:buNone/>
            </a:pPr>
            <a:r>
              <a:rPr lang="en-GB" dirty="0" smtClean="0"/>
              <a:t>Stalls sell Moon Cakes for us to eat – </a:t>
            </a:r>
          </a:p>
          <a:p>
            <a:pPr marL="0" indent="0">
              <a:buNone/>
            </a:pPr>
            <a:r>
              <a:rPr lang="en-GB" dirty="0"/>
              <a:t>f</a:t>
            </a:r>
            <a:r>
              <a:rPr lang="en-GB" dirty="0" smtClean="0"/>
              <a:t>ish and flower shapes, sticky and sweet.</a:t>
            </a:r>
          </a:p>
          <a:p>
            <a:pPr marL="0" indent="0">
              <a:buNone/>
            </a:pPr>
            <a:endParaRPr lang="en-GB" dirty="0"/>
          </a:p>
          <a:p>
            <a:pPr marL="0" indent="0">
              <a:buNone/>
            </a:pPr>
            <a:r>
              <a:rPr lang="en-GB" dirty="0" smtClean="0"/>
              <a:t>Wearing masks, no one knows who is who:</a:t>
            </a:r>
          </a:p>
          <a:p>
            <a:pPr marL="0" indent="0">
              <a:buNone/>
            </a:pPr>
            <a:r>
              <a:rPr lang="en-GB" dirty="0" smtClean="0"/>
              <a:t>“Who’s there?” “It’s me!” “Who are you?”</a:t>
            </a:r>
          </a:p>
          <a:p>
            <a:pPr marL="0" indent="0">
              <a:buNone/>
            </a:pPr>
            <a:r>
              <a:rPr lang="en-GB" dirty="0" smtClean="0"/>
              <a:t>A sky full of stars, full moon shining through:</a:t>
            </a:r>
          </a:p>
          <a:p>
            <a:pPr marL="0" indent="0">
              <a:buNone/>
            </a:pPr>
            <a:r>
              <a:rPr lang="en-GB" dirty="0" smtClean="0"/>
              <a:t>Hunter’s Moon, Harvest Moon, bright Trung Thu.</a:t>
            </a:r>
          </a:p>
          <a:p>
            <a:pPr marL="0" indent="0" algn="r">
              <a:buNone/>
            </a:pPr>
            <a:r>
              <a:rPr lang="en-GB" sz="1800" dirty="0" smtClean="0"/>
              <a:t>Many Coe</a:t>
            </a:r>
            <a:endParaRPr lang="en-GB" sz="18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172" y="4537710"/>
            <a:ext cx="3665073" cy="2059305"/>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00541" y="4442460"/>
            <a:ext cx="3198003" cy="2101215"/>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15389" y="165735"/>
            <a:ext cx="2466975" cy="1847850"/>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9913" y="270510"/>
            <a:ext cx="2619375" cy="1743075"/>
          </a:xfrm>
          <a:prstGeom prst="rect">
            <a:avLst/>
          </a:prstGeom>
        </p:spPr>
      </p:pic>
    </p:spTree>
    <p:extLst>
      <p:ext uri="{BB962C8B-B14F-4D97-AF65-F5344CB8AC3E}">
        <p14:creationId xmlns:p14="http://schemas.microsoft.com/office/powerpoint/2010/main" val="34820795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b="1" dirty="0" smtClean="0"/>
              <a:t>Eid Mubarak! Eid Congratulations!</a:t>
            </a:r>
            <a:endParaRPr lang="en-GB" b="1" dirty="0"/>
          </a:p>
        </p:txBody>
      </p:sp>
      <p:sp>
        <p:nvSpPr>
          <p:cNvPr id="3" name="Content Placeholder 2"/>
          <p:cNvSpPr>
            <a:spLocks noGrp="1"/>
          </p:cNvSpPr>
          <p:nvPr>
            <p:ph idx="1"/>
          </p:nvPr>
        </p:nvSpPr>
        <p:spPr>
          <a:xfrm>
            <a:off x="6364192" y="1638886"/>
            <a:ext cx="5285509" cy="4947425"/>
          </a:xfrm>
        </p:spPr>
        <p:txBody>
          <a:bodyPr>
            <a:normAutofit fontScale="62500" lnSpcReduction="20000"/>
          </a:bodyPr>
          <a:lstStyle/>
          <a:p>
            <a:pPr marL="0" indent="0">
              <a:buNone/>
            </a:pPr>
            <a:r>
              <a:rPr lang="en-GB" dirty="0" smtClean="0"/>
              <a:t/>
            </a:r>
            <a:br>
              <a:rPr lang="en-GB" dirty="0" smtClean="0"/>
            </a:br>
            <a:r>
              <a:rPr lang="en-GB" dirty="0" smtClean="0"/>
              <a:t>Eid Mubarak! Eid Congratulations!</a:t>
            </a:r>
          </a:p>
          <a:p>
            <a:pPr marL="0" indent="0">
              <a:buNone/>
            </a:pPr>
            <a:r>
              <a:rPr lang="en-GB" dirty="0" smtClean="0"/>
              <a:t>Let each home have celebrations.</a:t>
            </a:r>
          </a:p>
          <a:p>
            <a:pPr marL="0" indent="0">
              <a:buNone/>
            </a:pPr>
            <a:r>
              <a:rPr lang="en-GB" dirty="0" smtClean="0"/>
              <a:t>Friend or foe, stranger or dear one,</a:t>
            </a:r>
          </a:p>
          <a:p>
            <a:pPr marL="0" indent="0">
              <a:buNone/>
            </a:pPr>
            <a:r>
              <a:rPr lang="en-GB" dirty="0" smtClean="0"/>
              <a:t>Whether near or far away,</a:t>
            </a:r>
          </a:p>
          <a:p>
            <a:pPr marL="0" indent="0">
              <a:buNone/>
            </a:pPr>
            <a:r>
              <a:rPr lang="en-GB" dirty="0" smtClean="0"/>
              <a:t>I send you greetings on this day.</a:t>
            </a:r>
          </a:p>
          <a:p>
            <a:pPr marL="0" indent="0">
              <a:buNone/>
            </a:pPr>
            <a:r>
              <a:rPr lang="en-GB" dirty="0" smtClean="0"/>
              <a:t>I give myself to all, with love for everyone.</a:t>
            </a:r>
          </a:p>
          <a:p>
            <a:pPr marL="0" indent="0">
              <a:buNone/>
            </a:pPr>
            <a:endParaRPr lang="en-GB" dirty="0"/>
          </a:p>
          <a:p>
            <a:pPr marL="0" indent="0">
              <a:buNone/>
            </a:pPr>
            <a:r>
              <a:rPr lang="en-GB" dirty="0" smtClean="0"/>
              <a:t>In zakat charity I offer God this aching heart forever.</a:t>
            </a:r>
          </a:p>
          <a:p>
            <a:pPr marL="0" indent="0">
              <a:buNone/>
            </a:pPr>
            <a:r>
              <a:rPr lang="en-GB" dirty="0" smtClean="0"/>
              <a:t>Whether beggar or emperor,</a:t>
            </a:r>
          </a:p>
          <a:p>
            <a:pPr marL="0" indent="0">
              <a:buNone/>
            </a:pPr>
            <a:r>
              <a:rPr lang="en-GB" dirty="0" smtClean="0"/>
              <a:t>Let us sing of His splendour.</a:t>
            </a:r>
          </a:p>
          <a:p>
            <a:pPr marL="0" indent="0">
              <a:buNone/>
            </a:pPr>
            <a:r>
              <a:rPr lang="en-GB" dirty="0" smtClean="0"/>
              <a:t>I bring a cup of fellow-feeling;</a:t>
            </a:r>
          </a:p>
          <a:p>
            <a:pPr marL="0" indent="0">
              <a:buNone/>
            </a:pPr>
            <a:r>
              <a:rPr lang="en-GB" dirty="0" smtClean="0"/>
              <a:t>Come, believers, for Iftar dining.</a:t>
            </a:r>
          </a:p>
          <a:p>
            <a:pPr marL="0" indent="0">
              <a:buNone/>
            </a:pPr>
            <a:r>
              <a:rPr lang="en-GB" dirty="0" smtClean="0"/>
              <a:t>Come together in love and let us share God’s blessing.</a:t>
            </a:r>
          </a:p>
          <a:p>
            <a:pPr marL="0" indent="0" algn="r">
              <a:buNone/>
            </a:pPr>
            <a:r>
              <a:rPr lang="en-GB" sz="1800" dirty="0" smtClean="0"/>
              <a:t>Kazi Nazrul Islam</a:t>
            </a:r>
            <a:endParaRPr lang="en-GB" sz="1800" dirty="0"/>
          </a:p>
        </p:txBody>
      </p:sp>
      <p:pic>
        <p:nvPicPr>
          <p:cNvPr id="4" name="Picture 3" descr="Ramadan Eid Muslim - Free image on Pixaba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009890"/>
            <a:ext cx="6293936" cy="3933710"/>
          </a:xfrm>
          <a:prstGeom prst="rect">
            <a:avLst/>
          </a:prstGeom>
        </p:spPr>
      </p:pic>
    </p:spTree>
    <p:extLst>
      <p:ext uri="{BB962C8B-B14F-4D97-AF65-F5344CB8AC3E}">
        <p14:creationId xmlns:p14="http://schemas.microsoft.com/office/powerpoint/2010/main" val="40744124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55567" y="709151"/>
            <a:ext cx="10515600" cy="981537"/>
          </a:xfrm>
        </p:spPr>
        <p:txBody>
          <a:bodyPr>
            <a:normAutofit fontScale="90000"/>
          </a:bodyPr>
          <a:lstStyle/>
          <a:p>
            <a:r>
              <a:rPr lang="en-US" altLang="en-US" sz="4900" b="1" dirty="0">
                <a:solidFill>
                  <a:srgbClr val="222222"/>
                </a:solidFill>
                <a:latin typeface="+mn-lt"/>
              </a:rPr>
              <a:t>Twas the Night before </a:t>
            </a:r>
            <a:r>
              <a:rPr lang="en-US" altLang="en-US" sz="4900" b="1" dirty="0" smtClean="0">
                <a:solidFill>
                  <a:srgbClr val="222222"/>
                </a:solidFill>
                <a:latin typeface="+mn-lt"/>
              </a:rPr>
              <a:t>Christmas</a:t>
            </a:r>
            <a:r>
              <a:rPr lang="en-US" altLang="en-US" sz="800" dirty="0"/>
              <a:t/>
            </a:r>
            <a:br>
              <a:rPr lang="en-US" altLang="en-US" sz="800" dirty="0"/>
            </a:br>
            <a:endParaRPr lang="en-GB" dirty="0"/>
          </a:p>
        </p:txBody>
      </p:sp>
      <p:sp>
        <p:nvSpPr>
          <p:cNvPr id="6" name="TextBox 5"/>
          <p:cNvSpPr txBox="1"/>
          <p:nvPr/>
        </p:nvSpPr>
        <p:spPr>
          <a:xfrm>
            <a:off x="555567" y="1557684"/>
            <a:ext cx="6731923" cy="5170646"/>
          </a:xfrm>
          <a:prstGeom prst="rect">
            <a:avLst/>
          </a:prstGeom>
          <a:noFill/>
        </p:spPr>
        <p:txBody>
          <a:bodyPr wrap="square" rtlCol="0">
            <a:spAutoFit/>
          </a:bodyPr>
          <a:lstStyle/>
          <a:p>
            <a:pPr lvl="0" eaLnBrk="0" fontAlgn="base" hangingPunct="0">
              <a:spcBef>
                <a:spcPct val="0"/>
              </a:spcBef>
              <a:spcAft>
                <a:spcPct val="0"/>
              </a:spcAft>
            </a:pPr>
            <a:r>
              <a:rPr lang="en-US" altLang="en-US" dirty="0">
                <a:solidFill>
                  <a:srgbClr val="222222"/>
                </a:solidFill>
                <a:latin typeface="Open Sans"/>
              </a:rPr>
              <a:t>Twas the night before Christmas, when all through the house</a:t>
            </a:r>
            <a:br>
              <a:rPr lang="en-US" altLang="en-US" dirty="0">
                <a:solidFill>
                  <a:srgbClr val="222222"/>
                </a:solidFill>
                <a:latin typeface="Open Sans"/>
              </a:rPr>
            </a:br>
            <a:r>
              <a:rPr lang="en-US" altLang="en-US" dirty="0">
                <a:solidFill>
                  <a:srgbClr val="222222"/>
                </a:solidFill>
                <a:latin typeface="Open Sans"/>
              </a:rPr>
              <a:t>Not a creature was stirring, not even a mouse.</a:t>
            </a:r>
            <a:br>
              <a:rPr lang="en-US" altLang="en-US" dirty="0">
                <a:solidFill>
                  <a:srgbClr val="222222"/>
                </a:solidFill>
                <a:latin typeface="Open Sans"/>
              </a:rPr>
            </a:br>
            <a:r>
              <a:rPr lang="en-US" altLang="en-US" dirty="0">
                <a:solidFill>
                  <a:srgbClr val="222222"/>
                </a:solidFill>
                <a:latin typeface="Open Sans"/>
              </a:rPr>
              <a:t>The stockings were hung by the chimney with care,</a:t>
            </a:r>
            <a:br>
              <a:rPr lang="en-US" altLang="en-US" dirty="0">
                <a:solidFill>
                  <a:srgbClr val="222222"/>
                </a:solidFill>
                <a:latin typeface="Open Sans"/>
              </a:rPr>
            </a:br>
            <a:r>
              <a:rPr lang="en-US" altLang="en-US" dirty="0">
                <a:solidFill>
                  <a:srgbClr val="222222"/>
                </a:solidFill>
                <a:latin typeface="Open Sans"/>
              </a:rPr>
              <a:t>In hopes that St Nicholas soon would be there.</a:t>
            </a:r>
            <a:br>
              <a:rPr lang="en-US" altLang="en-US" dirty="0">
                <a:solidFill>
                  <a:srgbClr val="222222"/>
                </a:solidFill>
                <a:latin typeface="Open Sans"/>
              </a:rPr>
            </a:br>
            <a:endParaRPr lang="en-US" altLang="en-US" sz="800" dirty="0"/>
          </a:p>
          <a:p>
            <a:pPr lvl="0" eaLnBrk="0" fontAlgn="base" hangingPunct="0">
              <a:spcBef>
                <a:spcPct val="0"/>
              </a:spcBef>
              <a:spcAft>
                <a:spcPct val="0"/>
              </a:spcAft>
            </a:pPr>
            <a:r>
              <a:rPr lang="en-US" altLang="en-US" dirty="0">
                <a:solidFill>
                  <a:srgbClr val="222222"/>
                </a:solidFill>
                <a:latin typeface="Open Sans"/>
              </a:rPr>
              <a:t>The children were nestled all snug in their beds,</a:t>
            </a:r>
            <a:br>
              <a:rPr lang="en-US" altLang="en-US" dirty="0">
                <a:solidFill>
                  <a:srgbClr val="222222"/>
                </a:solidFill>
                <a:latin typeface="Open Sans"/>
              </a:rPr>
            </a:br>
            <a:r>
              <a:rPr lang="en-US" altLang="en-US" dirty="0">
                <a:solidFill>
                  <a:srgbClr val="222222"/>
                </a:solidFill>
                <a:latin typeface="Open Sans"/>
              </a:rPr>
              <a:t>While visions of sugar-plums danced in their heads.</a:t>
            </a:r>
            <a:br>
              <a:rPr lang="en-US" altLang="en-US" dirty="0">
                <a:solidFill>
                  <a:srgbClr val="222222"/>
                </a:solidFill>
                <a:latin typeface="Open Sans"/>
              </a:rPr>
            </a:br>
            <a:r>
              <a:rPr lang="en-US" altLang="en-US" dirty="0">
                <a:solidFill>
                  <a:srgbClr val="222222"/>
                </a:solidFill>
                <a:latin typeface="Open Sans"/>
              </a:rPr>
              <a:t>And mamma in her ’kerchief, and I in my cap,</a:t>
            </a:r>
            <a:br>
              <a:rPr lang="en-US" altLang="en-US" dirty="0">
                <a:solidFill>
                  <a:srgbClr val="222222"/>
                </a:solidFill>
                <a:latin typeface="Open Sans"/>
              </a:rPr>
            </a:br>
            <a:r>
              <a:rPr lang="en-US" altLang="en-US" dirty="0">
                <a:solidFill>
                  <a:srgbClr val="222222"/>
                </a:solidFill>
                <a:latin typeface="Open Sans"/>
              </a:rPr>
              <a:t>Had just settled our brains for a long winter’s nap.</a:t>
            </a:r>
            <a:br>
              <a:rPr lang="en-US" altLang="en-US" dirty="0">
                <a:solidFill>
                  <a:srgbClr val="222222"/>
                </a:solidFill>
                <a:latin typeface="Open Sans"/>
              </a:rPr>
            </a:br>
            <a:endParaRPr lang="en-US" altLang="en-US" sz="800" dirty="0"/>
          </a:p>
          <a:p>
            <a:pPr lvl="0" eaLnBrk="0" fontAlgn="base" hangingPunct="0">
              <a:spcBef>
                <a:spcPct val="0"/>
              </a:spcBef>
              <a:spcAft>
                <a:spcPct val="0"/>
              </a:spcAft>
            </a:pPr>
            <a:r>
              <a:rPr lang="en-US" altLang="en-US" dirty="0">
                <a:solidFill>
                  <a:srgbClr val="222222"/>
                </a:solidFill>
                <a:latin typeface="Open Sans"/>
              </a:rPr>
              <a:t>When out on the lawn there arose such a clatter,</a:t>
            </a:r>
            <a:br>
              <a:rPr lang="en-US" altLang="en-US" dirty="0">
                <a:solidFill>
                  <a:srgbClr val="222222"/>
                </a:solidFill>
                <a:latin typeface="Open Sans"/>
              </a:rPr>
            </a:br>
            <a:r>
              <a:rPr lang="en-US" altLang="en-US" dirty="0">
                <a:solidFill>
                  <a:srgbClr val="222222"/>
                </a:solidFill>
                <a:latin typeface="Open Sans"/>
              </a:rPr>
              <a:t>I sprang from the bed to see what was the matter.</a:t>
            </a:r>
            <a:br>
              <a:rPr lang="en-US" altLang="en-US" dirty="0">
                <a:solidFill>
                  <a:srgbClr val="222222"/>
                </a:solidFill>
                <a:latin typeface="Open Sans"/>
              </a:rPr>
            </a:br>
            <a:r>
              <a:rPr lang="en-US" altLang="en-US" dirty="0">
                <a:solidFill>
                  <a:srgbClr val="222222"/>
                </a:solidFill>
                <a:latin typeface="Open Sans"/>
              </a:rPr>
              <a:t>Away to the window I flew like a flash,</a:t>
            </a:r>
            <a:br>
              <a:rPr lang="en-US" altLang="en-US" dirty="0">
                <a:solidFill>
                  <a:srgbClr val="222222"/>
                </a:solidFill>
                <a:latin typeface="Open Sans"/>
              </a:rPr>
            </a:br>
            <a:r>
              <a:rPr lang="en-US" altLang="en-US" dirty="0">
                <a:solidFill>
                  <a:srgbClr val="222222"/>
                </a:solidFill>
                <a:latin typeface="Open Sans"/>
              </a:rPr>
              <a:t>Tore open the shutters and threw up the sash.</a:t>
            </a:r>
            <a:br>
              <a:rPr lang="en-US" altLang="en-US" dirty="0">
                <a:solidFill>
                  <a:srgbClr val="222222"/>
                </a:solidFill>
                <a:latin typeface="Open Sans"/>
              </a:rPr>
            </a:br>
            <a:endParaRPr lang="en-US" altLang="en-US" sz="800" dirty="0"/>
          </a:p>
          <a:p>
            <a:pPr lvl="0" eaLnBrk="0" fontAlgn="base" hangingPunct="0">
              <a:spcBef>
                <a:spcPct val="0"/>
              </a:spcBef>
              <a:spcAft>
                <a:spcPct val="0"/>
              </a:spcAft>
            </a:pPr>
            <a:r>
              <a:rPr lang="en-US" altLang="en-US" dirty="0">
                <a:solidFill>
                  <a:srgbClr val="222222"/>
                </a:solidFill>
                <a:latin typeface="Open Sans"/>
              </a:rPr>
              <a:t>The moon on the breast of the new-fallen snow</a:t>
            </a:r>
            <a:br>
              <a:rPr lang="en-US" altLang="en-US" dirty="0">
                <a:solidFill>
                  <a:srgbClr val="222222"/>
                </a:solidFill>
                <a:latin typeface="Open Sans"/>
              </a:rPr>
            </a:br>
            <a:r>
              <a:rPr lang="en-US" altLang="en-US" dirty="0">
                <a:solidFill>
                  <a:srgbClr val="222222"/>
                </a:solidFill>
                <a:latin typeface="Open Sans"/>
              </a:rPr>
              <a:t>Gave the lustre of mid-day to objects below.</a:t>
            </a:r>
            <a:br>
              <a:rPr lang="en-US" altLang="en-US" dirty="0">
                <a:solidFill>
                  <a:srgbClr val="222222"/>
                </a:solidFill>
                <a:latin typeface="Open Sans"/>
              </a:rPr>
            </a:br>
            <a:r>
              <a:rPr lang="en-US" altLang="en-US" dirty="0">
                <a:solidFill>
                  <a:srgbClr val="222222"/>
                </a:solidFill>
                <a:latin typeface="Open Sans"/>
              </a:rPr>
              <a:t>When, what to my wondering eyes should </a:t>
            </a:r>
            <a:r>
              <a:rPr lang="en-US" altLang="en-US" dirty="0" smtClean="0">
                <a:solidFill>
                  <a:srgbClr val="222222"/>
                </a:solidFill>
                <a:latin typeface="Open Sans"/>
              </a:rPr>
              <a:t>appear,</a:t>
            </a:r>
          </a:p>
          <a:p>
            <a:pPr lvl="0" eaLnBrk="0" fontAlgn="base" hangingPunct="0">
              <a:spcBef>
                <a:spcPct val="0"/>
              </a:spcBef>
              <a:spcAft>
                <a:spcPct val="0"/>
              </a:spcAft>
            </a:pPr>
            <a:r>
              <a:rPr lang="en-US" dirty="0" smtClean="0">
                <a:solidFill>
                  <a:srgbClr val="222222"/>
                </a:solidFill>
                <a:latin typeface="Open Sans"/>
              </a:rPr>
              <a:t>But a miniature sleigh, and eight tiny reindeer.</a:t>
            </a:r>
          </a:p>
          <a:p>
            <a:pPr lvl="0" algn="r" eaLnBrk="0" fontAlgn="base" hangingPunct="0">
              <a:spcBef>
                <a:spcPct val="0"/>
              </a:spcBef>
              <a:spcAft>
                <a:spcPct val="0"/>
              </a:spcAft>
            </a:pPr>
            <a:r>
              <a:rPr lang="en-US" altLang="en-US" sz="1000" dirty="0">
                <a:solidFill>
                  <a:srgbClr val="222222"/>
                </a:solidFill>
                <a:latin typeface="Open Sans"/>
              </a:rPr>
              <a:t>Clement Clarke Moore</a:t>
            </a:r>
            <a:endParaRPr lang="en-GB" sz="1000"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5134" y="2312006"/>
            <a:ext cx="5453148" cy="3313545"/>
          </a:xfrm>
          <a:prstGeom prst="rect">
            <a:avLst/>
          </a:prstGeom>
        </p:spPr>
      </p:pic>
    </p:spTree>
    <p:extLst>
      <p:ext uri="{BB962C8B-B14F-4D97-AF65-F5344CB8AC3E}">
        <p14:creationId xmlns:p14="http://schemas.microsoft.com/office/powerpoint/2010/main" val="14908785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descr="Los Cuentos de Kutz: Hojas Seca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le 1"/>
          <p:cNvSpPr txBox="1">
            <a:spLocks/>
          </p:cNvSpPr>
          <p:nvPr/>
        </p:nvSpPr>
        <p:spPr>
          <a:xfrm>
            <a:off x="1797538" y="2074009"/>
            <a:ext cx="9167446" cy="4224557"/>
          </a:xfrm>
          <a:prstGeom prst="rect">
            <a:avLst/>
          </a:prstGeom>
          <a:solidFill>
            <a:schemeClr val="accent4">
              <a:lumMod val="40000"/>
              <a:lumOff val="6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b="1" dirty="0" smtClean="0"/>
              <a:t>On your way back, please collect some fallen leaves for our next activity</a:t>
            </a:r>
            <a:endParaRPr lang="en-GB" sz="6600" b="1" dirty="0"/>
          </a:p>
        </p:txBody>
      </p:sp>
    </p:spTree>
    <p:extLst>
      <p:ext uri="{BB962C8B-B14F-4D97-AF65-F5344CB8AC3E}">
        <p14:creationId xmlns:p14="http://schemas.microsoft.com/office/powerpoint/2010/main" val="12665806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5" name="Picture 4" descr="Portaal:Cabaret - Wikipedi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7271486"/>
          </a:xfrm>
          <a:prstGeom prst="rect">
            <a:avLst/>
          </a:prstGeom>
        </p:spPr>
      </p:pic>
      <p:sp>
        <p:nvSpPr>
          <p:cNvPr id="4" name="Title 1"/>
          <p:cNvSpPr txBox="1">
            <a:spLocks noGrp="1"/>
          </p:cNvSpPr>
          <p:nvPr>
            <p:ph idx="1"/>
          </p:nvPr>
        </p:nvSpPr>
        <p:spPr>
          <a:xfrm>
            <a:off x="2094523" y="2427624"/>
            <a:ext cx="8360508" cy="2144225"/>
          </a:xfrm>
          <a:prstGeom prst="rect">
            <a:avLst/>
          </a:prstGeom>
          <a:solidFill>
            <a:schemeClr val="accent4">
              <a:lumMod val="40000"/>
              <a:lumOff val="60000"/>
            </a:schemeClr>
          </a:solidFill>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6600" b="1" dirty="0" smtClean="0"/>
              <a:t>Showtime!</a:t>
            </a:r>
            <a:endParaRPr lang="en-GB" sz="16600" b="1" dirty="0"/>
          </a:p>
        </p:txBody>
      </p:sp>
      <p:sp>
        <p:nvSpPr>
          <p:cNvPr id="3" name="TextBox 2"/>
          <p:cNvSpPr txBox="1"/>
          <p:nvPr/>
        </p:nvSpPr>
        <p:spPr>
          <a:xfrm>
            <a:off x="195383" y="6588369"/>
            <a:ext cx="3516923" cy="369332"/>
          </a:xfrm>
          <a:prstGeom prst="rect">
            <a:avLst/>
          </a:prstGeom>
          <a:solidFill>
            <a:schemeClr val="bg1"/>
          </a:solidFill>
        </p:spPr>
        <p:txBody>
          <a:bodyPr wrap="square" rtlCol="0">
            <a:spAutoFit/>
          </a:bodyPr>
          <a:lstStyle/>
          <a:p>
            <a:r>
              <a:rPr lang="en-GB" dirty="0" smtClean="0">
                <a:hlinkClick r:id="rId4" action="ppaction://hlinkfile"/>
              </a:rPr>
              <a:t>Chinese Performance.MOV</a:t>
            </a:r>
            <a:endParaRPr lang="en-GB" dirty="0"/>
          </a:p>
        </p:txBody>
      </p:sp>
    </p:spTree>
    <p:extLst>
      <p:ext uri="{BB962C8B-B14F-4D97-AF65-F5344CB8AC3E}">
        <p14:creationId xmlns:p14="http://schemas.microsoft.com/office/powerpoint/2010/main" val="22708902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Different types of poems</a:t>
            </a:r>
            <a:endParaRPr lang="en-GB" dirty="0"/>
          </a:p>
        </p:txBody>
      </p:sp>
      <p:sp>
        <p:nvSpPr>
          <p:cNvPr id="3" name="Content Placeholder 2"/>
          <p:cNvSpPr>
            <a:spLocks noGrp="1"/>
          </p:cNvSpPr>
          <p:nvPr>
            <p:ph idx="1"/>
          </p:nvPr>
        </p:nvSpPr>
        <p:spPr>
          <a:xfrm>
            <a:off x="838200" y="1825625"/>
            <a:ext cx="4624754" cy="4351338"/>
          </a:xfrm>
        </p:spPr>
        <p:txBody>
          <a:bodyPr>
            <a:normAutofit/>
          </a:bodyPr>
          <a:lstStyle/>
          <a:p>
            <a:pPr marL="0" indent="0" algn="ctr">
              <a:buNone/>
            </a:pPr>
            <a:r>
              <a:rPr lang="en-GB" sz="4400" dirty="0" smtClean="0"/>
              <a:t>This is an extremely useful book and all of the following examples have been taken from it.</a:t>
            </a:r>
            <a:endParaRPr lang="en-GB" sz="4400" dirty="0"/>
          </a:p>
        </p:txBody>
      </p:sp>
      <p:pic>
        <p:nvPicPr>
          <p:cNvPr id="4" name="Content Placeholder 3" descr="C:\Users\jayne.morgan\Pictures\Screenshots\Screenshot (221).png"/>
          <p:cNvPicPr>
            <a:picLock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86785" y="1690688"/>
            <a:ext cx="3767015" cy="4772269"/>
          </a:xfrm>
          <a:prstGeom prst="rect">
            <a:avLst/>
          </a:prstGeom>
          <a:noFill/>
          <a:ln>
            <a:noFill/>
          </a:ln>
        </p:spPr>
      </p:pic>
    </p:spTree>
    <p:extLst>
      <p:ext uri="{BB962C8B-B14F-4D97-AF65-F5344CB8AC3E}">
        <p14:creationId xmlns:p14="http://schemas.microsoft.com/office/powerpoint/2010/main" val="10831877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CFF3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Acrostic Poems</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3189" y="2388332"/>
            <a:ext cx="5932811" cy="4351338"/>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85584" y="3729350"/>
            <a:ext cx="4420217" cy="3010320"/>
          </a:xfrm>
          <a:prstGeom prst="rect">
            <a:avLst/>
          </a:prstGeom>
        </p:spPr>
      </p:pic>
      <p:sp>
        <p:nvSpPr>
          <p:cNvPr id="6" name="TextBox 5"/>
          <p:cNvSpPr txBox="1"/>
          <p:nvPr/>
        </p:nvSpPr>
        <p:spPr>
          <a:xfrm>
            <a:off x="7285584" y="1788167"/>
            <a:ext cx="4068216" cy="1200329"/>
          </a:xfrm>
          <a:prstGeom prst="rect">
            <a:avLst/>
          </a:prstGeom>
          <a:noFill/>
        </p:spPr>
        <p:txBody>
          <a:bodyPr wrap="square" rtlCol="0">
            <a:spAutoFit/>
          </a:bodyPr>
          <a:lstStyle/>
          <a:p>
            <a:r>
              <a:rPr lang="en-GB" dirty="0"/>
              <a:t>Poems in which certain letters of a word in each line together form a word, which is the subject of the poem.</a:t>
            </a:r>
          </a:p>
          <a:p>
            <a:pPr algn="ctr"/>
            <a:endParaRPr lang="en-GB" dirty="0"/>
          </a:p>
        </p:txBody>
      </p:sp>
    </p:spTree>
    <p:extLst>
      <p:ext uri="{BB962C8B-B14F-4D97-AF65-F5344CB8AC3E}">
        <p14:creationId xmlns:p14="http://schemas.microsoft.com/office/powerpoint/2010/main" val="32811430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Cinquains</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66830" y="1598979"/>
            <a:ext cx="5024864" cy="4351338"/>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83518" y="1775116"/>
            <a:ext cx="4077269" cy="2838846"/>
          </a:xfrm>
          <a:prstGeom prst="rect">
            <a:avLst/>
          </a:prstGeom>
        </p:spPr>
      </p:pic>
      <p:sp>
        <p:nvSpPr>
          <p:cNvPr id="6" name="TextBox 5"/>
          <p:cNvSpPr txBox="1"/>
          <p:nvPr/>
        </p:nvSpPr>
        <p:spPr>
          <a:xfrm>
            <a:off x="6956872" y="4900246"/>
            <a:ext cx="4789651" cy="1754326"/>
          </a:xfrm>
          <a:prstGeom prst="rect">
            <a:avLst/>
          </a:prstGeom>
          <a:noFill/>
        </p:spPr>
        <p:txBody>
          <a:bodyPr wrap="square" rtlCol="0">
            <a:spAutoFit/>
          </a:bodyPr>
          <a:lstStyle/>
          <a:p>
            <a:r>
              <a:rPr lang="en-GB" dirty="0"/>
              <a:t>A form of syllable poem consisting of five lines adding up to 22 syllables. Line 1 has two syllables, line 2 has four syllables, line 3 has six syllables, line 4 has eight syllables and line 5 has 2 syllables.</a:t>
            </a:r>
          </a:p>
          <a:p>
            <a:pPr algn="ctr"/>
            <a:endParaRPr lang="en-GB" dirty="0"/>
          </a:p>
        </p:txBody>
      </p:sp>
    </p:spTree>
    <p:extLst>
      <p:ext uri="{BB962C8B-B14F-4D97-AF65-F5344CB8AC3E}">
        <p14:creationId xmlns:p14="http://schemas.microsoft.com/office/powerpoint/2010/main" val="17963756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pPr algn="ctr"/>
            <a:r>
              <a:rPr lang="en-GB" dirty="0" smtClean="0">
                <a:solidFill>
                  <a:schemeClr val="bg1"/>
                </a:solidFill>
              </a:rPr>
              <a:t>Clerihews</a:t>
            </a:r>
            <a:endParaRPr lang="en-GB" dirty="0">
              <a:solidFill>
                <a:schemeClr val="bg1"/>
              </a:solidFill>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rot="20876579">
            <a:off x="508059" y="1652079"/>
            <a:ext cx="4303326" cy="2302020"/>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618438">
            <a:off x="4271401" y="4162988"/>
            <a:ext cx="4108986" cy="2221355"/>
          </a:xfrm>
          <a:prstGeom prst="rect">
            <a:avLst/>
          </a:prstGeom>
        </p:spPr>
      </p:pic>
      <p:sp>
        <p:nvSpPr>
          <p:cNvPr id="6" name="TextBox 5"/>
          <p:cNvSpPr txBox="1"/>
          <p:nvPr/>
        </p:nvSpPr>
        <p:spPr>
          <a:xfrm>
            <a:off x="8948037" y="2003963"/>
            <a:ext cx="2500923" cy="3416320"/>
          </a:xfrm>
          <a:prstGeom prst="rect">
            <a:avLst/>
          </a:prstGeom>
          <a:noFill/>
        </p:spPr>
        <p:txBody>
          <a:bodyPr wrap="square" rtlCol="0">
            <a:spAutoFit/>
          </a:bodyPr>
          <a:lstStyle/>
          <a:p>
            <a:r>
              <a:rPr lang="en-GB" dirty="0">
                <a:solidFill>
                  <a:schemeClr val="bg1"/>
                </a:solidFill>
              </a:rPr>
              <a:t>A clerihew is a four-line verse about a person, which consists of two rhyming couplets. The first line of the clerihew is the name of the person. Finding words which rhyme with people’s names isn’t easy so clerihews are difficult to write</a:t>
            </a:r>
          </a:p>
          <a:p>
            <a:endParaRPr lang="en-GB" dirty="0"/>
          </a:p>
        </p:txBody>
      </p:sp>
      <p:pic>
        <p:nvPicPr>
          <p:cNvPr id="8" name="Picture 7" descr="Novel Tea: LITERARY CHARACTERS I"/>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55613" y="1566257"/>
            <a:ext cx="2790350" cy="2278870"/>
          </a:xfrm>
          <a:prstGeom prst="rect">
            <a:avLst/>
          </a:prstGeom>
        </p:spPr>
      </p:pic>
    </p:spTree>
    <p:extLst>
      <p:ext uri="{BB962C8B-B14F-4D97-AF65-F5344CB8AC3E}">
        <p14:creationId xmlns:p14="http://schemas.microsoft.com/office/powerpoint/2010/main" val="12277279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66CC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Haiku</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895478" y="1690688"/>
            <a:ext cx="4458322" cy="3439005"/>
          </a:xfrm>
        </p:spPr>
      </p:pic>
      <p:sp>
        <p:nvSpPr>
          <p:cNvPr id="5" name="TextBox 4"/>
          <p:cNvSpPr txBox="1"/>
          <p:nvPr/>
        </p:nvSpPr>
        <p:spPr>
          <a:xfrm>
            <a:off x="1383323" y="1758462"/>
            <a:ext cx="3571631" cy="1477328"/>
          </a:xfrm>
          <a:prstGeom prst="rect">
            <a:avLst/>
          </a:prstGeom>
          <a:noFill/>
        </p:spPr>
        <p:txBody>
          <a:bodyPr wrap="square" rtlCol="0">
            <a:spAutoFit/>
          </a:bodyPr>
          <a:lstStyle/>
          <a:p>
            <a:r>
              <a:rPr lang="en-GB" dirty="0"/>
              <a:t>Haikus are traditional Japanese verse-form, consisting of three lines and a total of seventeen syllables, arranged in the pattern 5-7-5.</a:t>
            </a:r>
          </a:p>
          <a:p>
            <a:endParaRPr lang="en-GB" dirty="0"/>
          </a:p>
        </p:txBody>
      </p:sp>
      <p:pic>
        <p:nvPicPr>
          <p:cNvPr id="6" name="Picture 5" descr="Tibial Pursuit: How to identify and side the tibia | Bone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2329" y="3354204"/>
            <a:ext cx="5007363" cy="3325202"/>
          </a:xfrm>
          <a:prstGeom prst="rect">
            <a:avLst/>
          </a:prstGeom>
        </p:spPr>
      </p:pic>
    </p:spTree>
    <p:extLst>
      <p:ext uri="{BB962C8B-B14F-4D97-AF65-F5344CB8AC3E}">
        <p14:creationId xmlns:p14="http://schemas.microsoft.com/office/powerpoint/2010/main" val="13407987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Kenning</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552997" y="1572072"/>
            <a:ext cx="2670139" cy="4351338"/>
          </a:xfrm>
        </p:spPr>
      </p:pic>
      <p:sp>
        <p:nvSpPr>
          <p:cNvPr id="5" name="TextBox 4"/>
          <p:cNvSpPr txBox="1"/>
          <p:nvPr/>
        </p:nvSpPr>
        <p:spPr>
          <a:xfrm>
            <a:off x="8815755" y="2079178"/>
            <a:ext cx="3110523" cy="3139321"/>
          </a:xfrm>
          <a:prstGeom prst="rect">
            <a:avLst/>
          </a:prstGeom>
          <a:noFill/>
        </p:spPr>
        <p:txBody>
          <a:bodyPr wrap="square" rtlCol="0">
            <a:spAutoFit/>
          </a:bodyPr>
          <a:lstStyle/>
          <a:p>
            <a:pPr algn="ctr"/>
            <a:r>
              <a:rPr lang="en-GB" dirty="0"/>
              <a:t>A keening is a descriptive phrase, or compound word, which is used to name something instead of a noun. Anglo-Saxon poets often used kennings in their poems, for example, a river is sometimes describes as a “swan path”. A kennings poem is a poem consisting of a list of kennings.</a:t>
            </a:r>
          </a:p>
          <a:p>
            <a:pPr algn="ctr"/>
            <a:endParaRPr lang="en-GB" dirty="0"/>
          </a:p>
        </p:txBody>
      </p:sp>
      <p:pic>
        <p:nvPicPr>
          <p:cNvPr id="6" name="Picture 5" descr="equipment protection - What do I need to know for volcano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3697" y="1528380"/>
            <a:ext cx="4781010" cy="4557338"/>
          </a:xfrm>
          <a:prstGeom prst="rect">
            <a:avLst/>
          </a:prstGeom>
        </p:spPr>
      </p:pic>
    </p:spTree>
    <p:extLst>
      <p:ext uri="{BB962C8B-B14F-4D97-AF65-F5344CB8AC3E}">
        <p14:creationId xmlns:p14="http://schemas.microsoft.com/office/powerpoint/2010/main" val="136188129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821354" y="161925"/>
            <a:ext cx="5687646" cy="1325563"/>
          </a:xfrm>
          <a:solidFill>
            <a:schemeClr val="accent6">
              <a:lumMod val="40000"/>
              <a:lumOff val="60000"/>
            </a:schemeClr>
          </a:solidFill>
        </p:spPr>
        <p:txBody>
          <a:bodyPr/>
          <a:lstStyle/>
          <a:p>
            <a:pPr algn="ctr"/>
            <a:r>
              <a:rPr lang="en-GB" dirty="0" smtClean="0"/>
              <a:t>Limericks</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87213" y="1487488"/>
            <a:ext cx="5287113" cy="3648584"/>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0462" y="1487488"/>
            <a:ext cx="5471809" cy="3663098"/>
          </a:xfrm>
          <a:prstGeom prst="rect">
            <a:avLst/>
          </a:prstGeom>
        </p:spPr>
      </p:pic>
      <p:sp>
        <p:nvSpPr>
          <p:cNvPr id="6" name="TextBox 5"/>
          <p:cNvSpPr txBox="1"/>
          <p:nvPr/>
        </p:nvSpPr>
        <p:spPr>
          <a:xfrm>
            <a:off x="2821354" y="5416062"/>
            <a:ext cx="7369907" cy="1477328"/>
          </a:xfrm>
          <a:prstGeom prst="rect">
            <a:avLst/>
          </a:prstGeom>
          <a:solidFill>
            <a:schemeClr val="accent6">
              <a:lumMod val="40000"/>
              <a:lumOff val="60000"/>
            </a:schemeClr>
          </a:solidFill>
        </p:spPr>
        <p:txBody>
          <a:bodyPr wrap="square" rtlCol="0">
            <a:spAutoFit/>
          </a:bodyPr>
          <a:lstStyle/>
          <a:p>
            <a:pPr algn="ctr"/>
            <a:r>
              <a:rPr lang="en-GB" dirty="0"/>
              <a:t>A limerick is a humorous five-line poem with a particular pattern. It has a rhyme scheme of aabba: lines 1 and 2 are longer lines of 3 beats ending with a rhyme; lines 3 and 4 are shorter lines of two beats that end with a rhyme; line 5 is a longer line of thee beats that rhymes with lines 1 and 2.</a:t>
            </a:r>
          </a:p>
          <a:p>
            <a:endParaRPr lang="en-GB" dirty="0"/>
          </a:p>
        </p:txBody>
      </p:sp>
      <p:pic>
        <p:nvPicPr>
          <p:cNvPr id="7" name="Picture 6" descr="File:Shamrock svg.svg - Wikipedi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6593" y="5416062"/>
            <a:ext cx="1354281" cy="1354281"/>
          </a:xfrm>
          <a:prstGeom prst="rect">
            <a:avLst/>
          </a:prstGeom>
        </p:spPr>
      </p:pic>
      <p:pic>
        <p:nvPicPr>
          <p:cNvPr id="8" name="Picture 7" descr="File:Shamrock svg.svg - Wikipedi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659916" y="5416061"/>
            <a:ext cx="1354281" cy="1354281"/>
          </a:xfrm>
          <a:prstGeom prst="rect">
            <a:avLst/>
          </a:prstGeom>
        </p:spPr>
      </p:pic>
    </p:spTree>
    <p:extLst>
      <p:ext uri="{BB962C8B-B14F-4D97-AF65-F5344CB8AC3E}">
        <p14:creationId xmlns:p14="http://schemas.microsoft.com/office/powerpoint/2010/main" val="30915128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CCFF"/>
          </a:solidFill>
        </p:spPr>
        <p:txBody>
          <a:bodyPr/>
          <a:lstStyle/>
          <a:p>
            <a:pPr algn="ctr"/>
            <a:r>
              <a:rPr lang="en-GB" dirty="0" smtClean="0"/>
              <a:t>Shape poems</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392246" y="1707835"/>
            <a:ext cx="3554955" cy="2929083"/>
          </a:xfrm>
          <a:ln w="38100">
            <a:solidFill>
              <a:srgbClr val="FF99FF"/>
            </a:solidFill>
          </a:ln>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8200" y="1690687"/>
            <a:ext cx="2686538" cy="2963379"/>
          </a:xfrm>
          <a:prstGeom prst="rect">
            <a:avLst/>
          </a:prstGeom>
          <a:ln w="38100">
            <a:solidFill>
              <a:srgbClr val="FF99FF"/>
            </a:solidFill>
          </a:ln>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26629" y="1690687"/>
            <a:ext cx="2311894" cy="2870473"/>
          </a:xfrm>
          <a:prstGeom prst="rect">
            <a:avLst/>
          </a:prstGeom>
          <a:ln w="38100">
            <a:solidFill>
              <a:srgbClr val="FF99FF"/>
            </a:solidFill>
          </a:ln>
        </p:spPr>
      </p:pic>
      <p:sp>
        <p:nvSpPr>
          <p:cNvPr id="7" name="TextBox 6"/>
          <p:cNvSpPr txBox="1"/>
          <p:nvPr/>
        </p:nvSpPr>
        <p:spPr>
          <a:xfrm>
            <a:off x="2430585" y="5095631"/>
            <a:ext cx="7877907" cy="1477328"/>
          </a:xfrm>
          <a:prstGeom prst="rect">
            <a:avLst/>
          </a:prstGeom>
          <a:noFill/>
        </p:spPr>
        <p:txBody>
          <a:bodyPr wrap="square" rtlCol="0">
            <a:spAutoFit/>
          </a:bodyPr>
          <a:lstStyle/>
          <a:p>
            <a:pPr algn="ctr"/>
            <a:r>
              <a:rPr lang="en-GB" dirty="0"/>
              <a:t>A shape poem is one in which the lines of the poem are arranged to make a picture or shape. You can make a shape poem about any kind of object. In the simplest form of shape poem, the words are written so that they make a shape of the object.</a:t>
            </a:r>
          </a:p>
          <a:p>
            <a:pPr algn="ctr"/>
            <a:endParaRPr lang="en-GB" dirty="0"/>
          </a:p>
        </p:txBody>
      </p:sp>
    </p:spTree>
    <p:extLst>
      <p:ext uri="{BB962C8B-B14F-4D97-AF65-F5344CB8AC3E}">
        <p14:creationId xmlns:p14="http://schemas.microsoft.com/office/powerpoint/2010/main" val="41806714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Tankas</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10507" y="1807493"/>
            <a:ext cx="4540413" cy="3030230"/>
          </a:xfrm>
        </p:spPr>
      </p:pic>
      <p:sp>
        <p:nvSpPr>
          <p:cNvPr id="5" name="TextBox 4"/>
          <p:cNvSpPr txBox="1"/>
          <p:nvPr/>
        </p:nvSpPr>
        <p:spPr>
          <a:xfrm>
            <a:off x="8315569" y="1563077"/>
            <a:ext cx="1938216" cy="2585323"/>
          </a:xfrm>
          <a:prstGeom prst="rect">
            <a:avLst/>
          </a:prstGeom>
          <a:noFill/>
        </p:spPr>
        <p:txBody>
          <a:bodyPr wrap="square" rtlCol="0">
            <a:spAutoFit/>
          </a:bodyPr>
          <a:lstStyle/>
          <a:p>
            <a:pPr algn="ctr"/>
            <a:r>
              <a:rPr lang="en-GB" dirty="0"/>
              <a:t>Tankas are a type of Japanese syllable poem, consisting of five lines and 31 syllables arranged in the pattern 5-7-5-7-7.</a:t>
            </a:r>
          </a:p>
          <a:p>
            <a:pPr algn="ctr"/>
            <a:endParaRPr lang="en-GB" dirty="0"/>
          </a:p>
        </p:txBody>
      </p:sp>
      <p:pic>
        <p:nvPicPr>
          <p:cNvPr id="6" name="Picture 5" descr="File:Aeroplane - Faro - The Algarve, Portugal (1470399788).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2523" y="4185191"/>
            <a:ext cx="3485662" cy="2322322"/>
          </a:xfrm>
          <a:prstGeom prst="rect">
            <a:avLst/>
          </a:prstGeom>
        </p:spPr>
      </p:pic>
    </p:spTree>
    <p:extLst>
      <p:ext uri="{BB962C8B-B14F-4D97-AF65-F5344CB8AC3E}">
        <p14:creationId xmlns:p14="http://schemas.microsoft.com/office/powerpoint/2010/main" val="23008081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Tongue-twisters</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9667" y="2002684"/>
            <a:ext cx="6630325" cy="2734057"/>
          </a:xfrm>
        </p:spPr>
      </p:pic>
      <p:sp>
        <p:nvSpPr>
          <p:cNvPr id="5" name="TextBox 4"/>
          <p:cNvSpPr txBox="1"/>
          <p:nvPr/>
        </p:nvSpPr>
        <p:spPr>
          <a:xfrm>
            <a:off x="3618523" y="5048738"/>
            <a:ext cx="4697046" cy="1200329"/>
          </a:xfrm>
          <a:prstGeom prst="rect">
            <a:avLst/>
          </a:prstGeom>
          <a:solidFill>
            <a:schemeClr val="accent4">
              <a:lumMod val="60000"/>
              <a:lumOff val="40000"/>
            </a:schemeClr>
          </a:solidFill>
        </p:spPr>
        <p:txBody>
          <a:bodyPr wrap="square" rtlCol="0">
            <a:spAutoFit/>
          </a:bodyPr>
          <a:lstStyle/>
          <a:p>
            <a:pPr algn="ctr"/>
            <a:r>
              <a:rPr lang="en-GB" dirty="0"/>
              <a:t>A rhyme that is difficult to say properly because it uses similar or repeated sounds, e.g., She sells sea-shells on the seashore.</a:t>
            </a:r>
          </a:p>
          <a:p>
            <a:endParaRPr lang="en-GB" dirty="0"/>
          </a:p>
        </p:txBody>
      </p:sp>
      <p:pic>
        <p:nvPicPr>
          <p:cNvPr id="6" name="Picture 5" descr="Shorts – Wikipedia"/>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3962" y="2027733"/>
            <a:ext cx="3940375" cy="2709008"/>
          </a:xfrm>
          <a:prstGeom prst="rect">
            <a:avLst/>
          </a:prstGeom>
          <a:solidFill>
            <a:schemeClr val="accent1">
              <a:lumMod val="75000"/>
            </a:schemeClr>
          </a:solidFill>
        </p:spPr>
      </p:pic>
    </p:spTree>
    <p:extLst>
      <p:ext uri="{BB962C8B-B14F-4D97-AF65-F5344CB8AC3E}">
        <p14:creationId xmlns:p14="http://schemas.microsoft.com/office/powerpoint/2010/main" val="37778269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505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Story poems</a:t>
            </a:r>
            <a:endParaRPr lang="en-GB" dirty="0"/>
          </a:p>
        </p:txBody>
      </p:sp>
      <p:sp>
        <p:nvSpPr>
          <p:cNvPr id="3" name="Content Placeholder 2"/>
          <p:cNvSpPr>
            <a:spLocks noGrp="1"/>
          </p:cNvSpPr>
          <p:nvPr>
            <p:ph idx="1"/>
          </p:nvPr>
        </p:nvSpPr>
        <p:spPr>
          <a:xfrm>
            <a:off x="838200" y="3169871"/>
            <a:ext cx="3468077" cy="1206744"/>
          </a:xfrm>
        </p:spPr>
        <p:txBody>
          <a:bodyPr/>
          <a:lstStyle/>
          <a:p>
            <a:pPr marL="0" indent="0" algn="ctr">
              <a:buNone/>
            </a:pPr>
            <a:r>
              <a:rPr lang="en-GB" dirty="0"/>
              <a:t>Poems that tell a story.</a:t>
            </a:r>
          </a:p>
          <a:p>
            <a:pPr marL="0" indent="0" algn="ctr">
              <a:buNone/>
            </a:pP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88013" y="1777477"/>
            <a:ext cx="6592220" cy="3991532"/>
          </a:xfrm>
          <a:prstGeom prst="rect">
            <a:avLst/>
          </a:prstGeom>
        </p:spPr>
      </p:pic>
    </p:spTree>
    <p:extLst>
      <p:ext uri="{BB962C8B-B14F-4D97-AF65-F5344CB8AC3E}">
        <p14:creationId xmlns:p14="http://schemas.microsoft.com/office/powerpoint/2010/main" val="1439426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descr="Los Cuentos de Kutz: Hojas Seca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le 1"/>
          <p:cNvSpPr txBox="1">
            <a:spLocks/>
          </p:cNvSpPr>
          <p:nvPr/>
        </p:nvSpPr>
        <p:spPr>
          <a:xfrm>
            <a:off x="1797538" y="2074009"/>
            <a:ext cx="9167446" cy="4224557"/>
          </a:xfrm>
          <a:prstGeom prst="rect">
            <a:avLst/>
          </a:prstGeom>
          <a:solidFill>
            <a:schemeClr val="accent4">
              <a:lumMod val="40000"/>
              <a:lumOff val="6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3800" b="1" dirty="0" smtClean="0"/>
              <a:t>Writing Poetry</a:t>
            </a:r>
            <a:endParaRPr lang="en-GB" sz="13800" b="1" dirty="0"/>
          </a:p>
        </p:txBody>
      </p:sp>
    </p:spTree>
    <p:extLst>
      <p:ext uri="{BB962C8B-B14F-4D97-AF65-F5344CB8AC3E}">
        <p14:creationId xmlns:p14="http://schemas.microsoft.com/office/powerpoint/2010/main" val="366819954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42B1AE"/>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Metaphorical Poetry – thanks to Gillian Clarke</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470474" y="1855312"/>
            <a:ext cx="3555666" cy="3974966"/>
          </a:xfrm>
        </p:spPr>
      </p:pic>
      <p:sp>
        <p:nvSpPr>
          <p:cNvPr id="5" name="TextBox 4"/>
          <p:cNvSpPr txBox="1"/>
          <p:nvPr/>
        </p:nvSpPr>
        <p:spPr>
          <a:xfrm>
            <a:off x="7294461" y="6064738"/>
            <a:ext cx="3907692" cy="369332"/>
          </a:xfrm>
          <a:prstGeom prst="rect">
            <a:avLst/>
          </a:prstGeom>
          <a:noFill/>
        </p:spPr>
        <p:txBody>
          <a:bodyPr wrap="square" rtlCol="0">
            <a:spAutoFit/>
          </a:bodyPr>
          <a:lstStyle/>
          <a:p>
            <a:r>
              <a:rPr lang="en-GB" dirty="0">
                <a:hlinkClick r:id="rId4"/>
              </a:rPr>
              <a:t>http://www.gillianclarke.co.uk/gc2017/</a:t>
            </a:r>
            <a:endParaRPr lang="en-GB" dirty="0"/>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93362" y="1610973"/>
            <a:ext cx="3405730" cy="4638431"/>
          </a:xfrm>
          <a:prstGeom prst="rect">
            <a:avLst/>
          </a:prstGeom>
        </p:spPr>
      </p:pic>
    </p:spTree>
    <p:extLst>
      <p:ext uri="{BB962C8B-B14F-4D97-AF65-F5344CB8AC3E}">
        <p14:creationId xmlns:p14="http://schemas.microsoft.com/office/powerpoint/2010/main" val="109186921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Thank you so much for your participation today.</a:t>
            </a:r>
            <a:br>
              <a:rPr lang="en-GB" dirty="0" smtClean="0"/>
            </a:br>
            <a:r>
              <a:rPr lang="en-GB" dirty="0" smtClean="0"/>
              <a:t>There is a handout you can download for yourself.</a:t>
            </a:r>
            <a:endParaRPr lang="en-GB" dirty="0"/>
          </a:p>
        </p:txBody>
      </p:sp>
      <p:sp>
        <p:nvSpPr>
          <p:cNvPr id="3" name="Content Placeholder 2"/>
          <p:cNvSpPr>
            <a:spLocks noGrp="1"/>
          </p:cNvSpPr>
          <p:nvPr>
            <p:ph idx="1"/>
          </p:nvPr>
        </p:nvSpPr>
        <p:spPr/>
        <p:txBody>
          <a:bodyPr/>
          <a:lstStyle/>
          <a:p>
            <a:endParaRPr lang="en-GB" dirty="0"/>
          </a:p>
        </p:txBody>
      </p:sp>
      <p:pic>
        <p:nvPicPr>
          <p:cNvPr id="4" name="Picture 3" descr="Fichier:Autumn Leaf 08Nov17.jpg — Wikipédi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22296" y="2318985"/>
            <a:ext cx="5598258" cy="3748680"/>
          </a:xfrm>
          <a:prstGeom prst="rect">
            <a:avLst/>
          </a:prstGeom>
        </p:spPr>
      </p:pic>
    </p:spTree>
    <p:extLst>
      <p:ext uri="{BB962C8B-B14F-4D97-AF65-F5344CB8AC3E}">
        <p14:creationId xmlns:p14="http://schemas.microsoft.com/office/powerpoint/2010/main" val="111179262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379</TotalTime>
  <Words>2680</Words>
  <Application>Microsoft Office PowerPoint</Application>
  <PresentationFormat>Widescreen</PresentationFormat>
  <Paragraphs>334</Paragraphs>
  <Slides>31</Slides>
  <Notes>31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Calibri Light</vt:lpstr>
      <vt:lpstr>Open Sans</vt:lpstr>
      <vt:lpstr>Office Theme</vt:lpstr>
      <vt:lpstr>ECAD5008 Deepening Practice Poetry</vt:lpstr>
      <vt:lpstr>Today’s session</vt:lpstr>
      <vt:lpstr>What is poetry?</vt:lpstr>
      <vt:lpstr>The boring bits</vt:lpstr>
      <vt:lpstr>The fourth “What Matters Statement”</vt:lpstr>
      <vt:lpstr>Let’s look at some poetry books</vt:lpstr>
      <vt:lpstr>Children performing poetry</vt:lpstr>
      <vt:lpstr>PowerPoint Presentation</vt:lpstr>
      <vt:lpstr>PowerPoint Presentation</vt:lpstr>
      <vt:lpstr>The Visitor</vt:lpstr>
      <vt:lpstr>Chinese Dragon</vt:lpstr>
      <vt:lpstr>Carnival</vt:lpstr>
      <vt:lpstr>Moon Cakes for Trung Thu</vt:lpstr>
      <vt:lpstr>Eid Mubarak! Eid Congratulations!</vt:lpstr>
      <vt:lpstr>Twas the Night before Christmas </vt:lpstr>
      <vt:lpstr>PowerPoint Presentation</vt:lpstr>
      <vt:lpstr>PowerPoint Presentation</vt:lpstr>
      <vt:lpstr>Different types of poems</vt:lpstr>
      <vt:lpstr>Acrostic Poems</vt:lpstr>
      <vt:lpstr>Cinquains</vt:lpstr>
      <vt:lpstr>Clerihews</vt:lpstr>
      <vt:lpstr>Haiku</vt:lpstr>
      <vt:lpstr>Kenning</vt:lpstr>
      <vt:lpstr>Limericks</vt:lpstr>
      <vt:lpstr>Shape poems</vt:lpstr>
      <vt:lpstr>Tankas</vt:lpstr>
      <vt:lpstr>Tongue-twisters</vt:lpstr>
      <vt:lpstr>Story poems</vt:lpstr>
      <vt:lpstr>PowerPoint Presentation</vt:lpstr>
      <vt:lpstr>Metaphorical Poetry – thanks to Gillian Clarke</vt:lpstr>
      <vt:lpstr>Thank you so much for your participation today. There is a handout you can download for yourself.</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Jayne Morgan</dc:creator>
  <cp:lastModifiedBy>Jayne Morgan</cp:lastModifiedBy>
  <cp:revision>104</cp:revision>
  <cp:lastPrinted>2020-02-17T13:52:01Z</cp:lastPrinted>
  <dcterms:created xsi:type="dcterms:W3CDTF">2019-10-22T13:59:23Z</dcterms:created>
  <dcterms:modified xsi:type="dcterms:W3CDTF">2020-02-18T11:13:30Z</dcterms:modified>
</cp:coreProperties>
</file>