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31"/>
  </p:handoutMasterIdLst>
  <p:sldIdLst>
    <p:sldId id="256" r:id="rId2"/>
    <p:sldId id="258" r:id="rId3"/>
    <p:sldId id="259" r:id="rId4"/>
    <p:sldId id="260" r:id="rId5"/>
    <p:sldId id="261" r:id="rId6"/>
    <p:sldId id="262" r:id="rId7"/>
    <p:sldId id="294" r:id="rId8"/>
    <p:sldId id="295" r:id="rId9"/>
    <p:sldId id="296" r:id="rId10"/>
    <p:sldId id="297" r:id="rId11"/>
    <p:sldId id="266" r:id="rId12"/>
    <p:sldId id="263" r:id="rId13"/>
    <p:sldId id="298" r:id="rId14"/>
    <p:sldId id="264" r:id="rId15"/>
    <p:sldId id="301" r:id="rId16"/>
    <p:sldId id="300" r:id="rId17"/>
    <p:sldId id="299" r:id="rId18"/>
    <p:sldId id="293" r:id="rId19"/>
    <p:sldId id="265" r:id="rId20"/>
    <p:sldId id="287" r:id="rId21"/>
    <p:sldId id="302" r:id="rId22"/>
    <p:sldId id="289" r:id="rId23"/>
    <p:sldId id="290" r:id="rId24"/>
    <p:sldId id="292" r:id="rId25"/>
    <p:sldId id="291" r:id="rId26"/>
    <p:sldId id="273" r:id="rId27"/>
    <p:sldId id="303" r:id="rId28"/>
    <p:sldId id="304"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A95679D-CC10-4206-ADB0-59C565F326FF}">
          <p14:sldIdLst>
            <p14:sldId id="256"/>
          </p14:sldIdLst>
        </p14:section>
        <p14:section name="Hour 1" id="{3AF403F0-ECFA-4625-823A-18DAB839B78D}">
          <p14:sldIdLst>
            <p14:sldId id="258"/>
            <p14:sldId id="259"/>
            <p14:sldId id="260"/>
            <p14:sldId id="261"/>
            <p14:sldId id="262"/>
            <p14:sldId id="294"/>
            <p14:sldId id="295"/>
            <p14:sldId id="296"/>
            <p14:sldId id="297"/>
            <p14:sldId id="266"/>
          </p14:sldIdLst>
        </p14:section>
        <p14:section name="Untitled Section" id="{B31694EC-A12E-4C28-8380-513D8C8D7B2C}">
          <p14:sldIdLst>
            <p14:sldId id="263"/>
            <p14:sldId id="298"/>
            <p14:sldId id="264"/>
            <p14:sldId id="301"/>
            <p14:sldId id="300"/>
            <p14:sldId id="299"/>
            <p14:sldId id="293"/>
            <p14:sldId id="265"/>
            <p14:sldId id="287"/>
          </p14:sldIdLst>
        </p14:section>
        <p14:section name="Hour 3" id="{A68F421D-8F45-4F60-829E-8B0F98FC4D7D}">
          <p14:sldIdLst>
            <p14:sldId id="302"/>
            <p14:sldId id="289"/>
            <p14:sldId id="290"/>
            <p14:sldId id="292"/>
            <p14:sldId id="291"/>
            <p14:sldId id="273"/>
            <p14:sldId id="303"/>
            <p14:sldId id="304"/>
            <p14:sldId id="288"/>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7" autoAdjust="0"/>
    <p:restoredTop sz="95501" autoAdjust="0"/>
  </p:normalViewPr>
  <p:slideViewPr>
    <p:cSldViewPr snapToGrid="0">
      <p:cViewPr varScale="1">
        <p:scale>
          <a:sx n="87" d="100"/>
          <a:sy n="87" d="100"/>
        </p:scale>
        <p:origin x="102" y="108"/>
      </p:cViewPr>
      <p:guideLst>
        <p:guide orient="horz" pos="2160"/>
        <p:guide pos="3840"/>
      </p:guideLst>
    </p:cSldViewPr>
  </p:slideViewPr>
  <p:outlineViewPr>
    <p:cViewPr>
      <p:scale>
        <a:sx n="33" d="100"/>
        <a:sy n="33" d="100"/>
      </p:scale>
      <p:origin x="0" y="-66"/>
    </p:cViewPr>
  </p:outlineViewPr>
  <p:notesTextViewPr>
    <p:cViewPr>
      <p:scale>
        <a:sx n="1" d="1"/>
        <a:sy n="1" d="1"/>
      </p:scale>
      <p:origin x="0" y="0"/>
    </p:cViewPr>
  </p:notesTextViewPr>
  <p:sorterViewPr>
    <p:cViewPr>
      <p:scale>
        <a:sx n="75" d="100"/>
        <a:sy n="75" d="100"/>
      </p:scale>
      <p:origin x="0" y="0"/>
    </p:cViewPr>
  </p:sorterViewPr>
  <p:notesViewPr>
    <p:cSldViewPr snapToGrid="0">
      <p:cViewPr varScale="1">
        <p:scale>
          <a:sx n="70" d="100"/>
          <a:sy n="70" d="100"/>
        </p:scale>
        <p:origin x="276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F6698E1-A3D3-4900-B581-811AF949AE4F}" type="datetimeFigureOut">
              <a:rPr lang="en-GB" smtClean="0"/>
              <a:t>16/11/2016</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691F8B4-1558-49EC-82FC-1D7F4D6AACC4}" type="slidenum">
              <a:rPr lang="en-GB" smtClean="0"/>
              <a:t>‹#›</a:t>
            </a:fld>
            <a:endParaRPr lang="en-GB"/>
          </a:p>
        </p:txBody>
      </p:sp>
    </p:spTree>
    <p:extLst>
      <p:ext uri="{BB962C8B-B14F-4D97-AF65-F5344CB8AC3E}">
        <p14:creationId xmlns:p14="http://schemas.microsoft.com/office/powerpoint/2010/main" val="130624140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01554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80001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85A036D-C3A1-4C44-869A-C0B2F3D6794D}"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7525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85A036D-C3A1-4C44-869A-C0B2F3D6794D}"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0889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85A036D-C3A1-4C44-869A-C0B2F3D6794D}" type="datetimeFigureOut">
              <a:rPr lang="en-GB" smtClean="0"/>
              <a:t>16/11/2016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1169381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85A036D-C3A1-4C44-869A-C0B2F3D6794D}" type="datetimeFigureOut">
              <a:rPr lang="en-GB" smtClean="0"/>
              <a:t>16/11/2016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161475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85A036D-C3A1-4C44-869A-C0B2F3D6794D}" type="datetimeFigureOut">
              <a:rPr lang="en-GB" smtClean="0"/>
              <a:t>16/11/2016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3488671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85A036D-C3A1-4C44-869A-C0B2F3D6794D}" type="datetimeFigureOut">
              <a:rPr lang="en-GB" smtClean="0"/>
              <a:t>16/11/2016</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66E59C01-6C5C-4397-977E-6157B5745071}" type="slidenum">
              <a:rPr lang="en-GB" smtClean="0"/>
              <a:t>‹#›</a:t>
            </a:fld>
            <a:endParaRPr lang="en-GB"/>
          </a:p>
        </p:txBody>
      </p:sp>
    </p:spTree>
    <p:extLst>
      <p:ext uri="{BB962C8B-B14F-4D97-AF65-F5344CB8AC3E}">
        <p14:creationId xmlns:p14="http://schemas.microsoft.com/office/powerpoint/2010/main" val="40794520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85A036D-C3A1-4C44-869A-C0B2F3D6794D}" type="datetimeFigureOut">
              <a:rPr lang="en-GB" smtClean="0"/>
              <a:t>16/11/2016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090260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2420932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85A036D-C3A1-4C44-869A-C0B2F3D6794D}" type="datetimeFigureOut">
              <a:rPr lang="en-GB" smtClean="0"/>
              <a:t>16/11/2016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6E59C01-6C5C-4397-977E-6157B5745071}" type="slidenum">
              <a:rPr lang="en-GB" smtClean="0"/>
              <a:t>‹#›</a:t>
            </a:fld>
            <a:endParaRPr lang="en-GB"/>
          </a:p>
        </p:txBody>
      </p:sp>
    </p:spTree>
    <p:extLst>
      <p:ext uri="{BB962C8B-B14F-4D97-AF65-F5344CB8AC3E}">
        <p14:creationId xmlns:p14="http://schemas.microsoft.com/office/powerpoint/2010/main" val="520173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85A036D-C3A1-4C44-869A-C0B2F3D6794D}" type="datetimeFigureOut">
              <a:rPr lang="en-GB" smtClean="0"/>
              <a:t>16/11/2016</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66E59C01-6C5C-4397-977E-6157B57450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42591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png"/></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0" b="-3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56447" y="4329953"/>
            <a:ext cx="9999233" cy="923005"/>
          </a:xfrm>
          <a:solidFill>
            <a:schemeClr val="bg2">
              <a:alpha val="75000"/>
            </a:schemeClr>
          </a:solidFill>
        </p:spPr>
        <p:txBody>
          <a:bodyPr>
            <a:normAutofit/>
          </a:bodyPr>
          <a:lstStyle/>
          <a:p>
            <a:r>
              <a:rPr lang="en-GB" sz="6000" dirty="0" smtClean="0"/>
              <a:t>Monsters, Ghosts and Revenants</a:t>
            </a:r>
            <a:endParaRPr lang="en-GB" sz="6000" dirty="0"/>
          </a:p>
        </p:txBody>
      </p:sp>
      <p:sp>
        <p:nvSpPr>
          <p:cNvPr id="3" name="Subtitle 2"/>
          <p:cNvSpPr>
            <a:spLocks noGrp="1"/>
          </p:cNvSpPr>
          <p:nvPr>
            <p:ph type="subTitle" idx="1"/>
          </p:nvPr>
        </p:nvSpPr>
        <p:spPr>
          <a:xfrm>
            <a:off x="1156447" y="5370020"/>
            <a:ext cx="9999233" cy="466003"/>
          </a:xfrm>
          <a:solidFill>
            <a:schemeClr val="bg2">
              <a:alpha val="75000"/>
            </a:schemeClr>
          </a:solidFill>
        </p:spPr>
        <p:txBody>
          <a:bodyPr/>
          <a:lstStyle/>
          <a:p>
            <a:r>
              <a:rPr lang="en-GB" b="1" dirty="0" smtClean="0"/>
              <a:t>Week 6 - Ghosts</a:t>
            </a:r>
            <a:endParaRPr lang="en-GB" b="1" dirty="0"/>
          </a:p>
        </p:txBody>
      </p:sp>
    </p:spTree>
    <p:extLst>
      <p:ext uri="{BB962C8B-B14F-4D97-AF65-F5344CB8AC3E}">
        <p14:creationId xmlns:p14="http://schemas.microsoft.com/office/powerpoint/2010/main" val="21148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Past weeks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Looking at links between the areas of the human, the divine and the animal</a:t>
            </a:r>
          </a:p>
          <a:p>
            <a:pPr>
              <a:buFont typeface="Arial" panose="020B0604020202020204" pitchFamily="34" charset="0"/>
              <a:buChar char="•"/>
            </a:pPr>
            <a:r>
              <a:rPr lang="en-US" sz="2800" dirty="0" smtClean="0"/>
              <a:t>Making sense of the world</a:t>
            </a:r>
          </a:p>
          <a:p>
            <a:pPr>
              <a:buFont typeface="Arial" panose="020B0604020202020204" pitchFamily="34" charset="0"/>
              <a:buChar char="•"/>
            </a:pPr>
            <a:r>
              <a:rPr lang="en-US" sz="2800" dirty="0" smtClean="0"/>
              <a:t>Exploring through:</a:t>
            </a:r>
          </a:p>
          <a:p>
            <a:pPr lvl="1">
              <a:buFont typeface="Arial" panose="020B0604020202020204" pitchFamily="34" charset="0"/>
              <a:buChar char="•"/>
            </a:pPr>
            <a:r>
              <a:rPr lang="en-US" sz="2400" dirty="0" smtClean="0"/>
              <a:t>narrative</a:t>
            </a:r>
          </a:p>
          <a:p>
            <a:pPr lvl="1">
              <a:buFont typeface="Arial" panose="020B0604020202020204" pitchFamily="34" charset="0"/>
              <a:buChar char="•"/>
            </a:pPr>
            <a:r>
              <a:rPr lang="en-US" sz="2400" dirty="0" smtClean="0"/>
              <a:t>religion</a:t>
            </a:r>
            <a:endParaRPr lang="en-US" sz="2400" dirty="0"/>
          </a:p>
        </p:txBody>
      </p:sp>
    </p:spTree>
    <p:extLst>
      <p:ext uri="{BB962C8B-B14F-4D97-AF65-F5344CB8AC3E}">
        <p14:creationId xmlns:p14="http://schemas.microsoft.com/office/powerpoint/2010/main" val="30022333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Following weeks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More specific focus on the mortal world</a:t>
            </a:r>
          </a:p>
          <a:p>
            <a:pPr>
              <a:buFont typeface="Arial" panose="020B0604020202020204" pitchFamily="34" charset="0"/>
              <a:buChar char="•"/>
            </a:pPr>
            <a:r>
              <a:rPr lang="en-US" sz="2800" dirty="0" smtClean="0"/>
              <a:t>Looking at:</a:t>
            </a:r>
          </a:p>
          <a:p>
            <a:pPr lvl="1">
              <a:buFont typeface="Arial" panose="020B0604020202020204" pitchFamily="34" charset="0"/>
              <a:buChar char="•"/>
            </a:pPr>
            <a:r>
              <a:rPr lang="en-US" sz="2400" dirty="0" smtClean="0"/>
              <a:t>ideas about the limits of humanness through</a:t>
            </a:r>
          </a:p>
          <a:p>
            <a:pPr lvl="2">
              <a:buFont typeface="Arial" panose="020B0604020202020204" pitchFamily="34" charset="0"/>
              <a:buChar char="•"/>
            </a:pPr>
            <a:r>
              <a:rPr lang="en-US" sz="2000" dirty="0" smtClean="0"/>
              <a:t>interactions with the dead</a:t>
            </a:r>
          </a:p>
          <a:p>
            <a:pPr lvl="2">
              <a:buFont typeface="Arial" panose="020B0604020202020204" pitchFamily="34" charset="0"/>
              <a:buChar char="•"/>
            </a:pPr>
            <a:r>
              <a:rPr lang="en-US" sz="2000" dirty="0" smtClean="0"/>
              <a:t>ideas about foreignness</a:t>
            </a:r>
          </a:p>
          <a:p>
            <a:pPr lvl="2">
              <a:buFont typeface="Arial" panose="020B0604020202020204" pitchFamily="34" charset="0"/>
              <a:buChar char="•"/>
            </a:pPr>
            <a:r>
              <a:rPr lang="en-US" sz="2000" dirty="0" smtClean="0"/>
              <a:t>ideas about the human body</a:t>
            </a:r>
            <a:endParaRPr lang="en-US" sz="2000" dirty="0"/>
          </a:p>
        </p:txBody>
      </p:sp>
    </p:spTree>
    <p:extLst>
      <p:ext uri="{BB962C8B-B14F-4D97-AF65-F5344CB8AC3E}">
        <p14:creationId xmlns:p14="http://schemas.microsoft.com/office/powerpoint/2010/main" val="3111474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Ghosts and Revenants</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400" dirty="0" smtClean="0"/>
              <a:t> Pair of weeks to explore different ideas about the relationships between the living and the dead</a:t>
            </a:r>
          </a:p>
          <a:p>
            <a:pPr>
              <a:buFont typeface="Arial" panose="020B0604020202020204" pitchFamily="34" charset="0"/>
              <a:buChar char="•"/>
            </a:pPr>
            <a:r>
              <a:rPr lang="en-US" sz="2400" dirty="0" smtClean="0"/>
              <a:t> Different types of returns</a:t>
            </a:r>
          </a:p>
          <a:p>
            <a:pPr lvl="1">
              <a:buFont typeface="Arial" panose="020B0604020202020204" pitchFamily="34" charset="0"/>
              <a:buChar char="•"/>
            </a:pPr>
            <a:r>
              <a:rPr lang="en-US" sz="2200" dirty="0" smtClean="0"/>
              <a:t>Which is more fearful? </a:t>
            </a:r>
          </a:p>
          <a:p>
            <a:pPr lvl="1">
              <a:buFont typeface="Arial" panose="020B0604020202020204" pitchFamily="34" charset="0"/>
              <a:buChar char="•"/>
            </a:pPr>
            <a:r>
              <a:rPr lang="en-US" sz="2200" dirty="0" smtClean="0"/>
              <a:t>How much do they provide interaction with the deceased person?</a:t>
            </a:r>
            <a:endParaRPr lang="en-US" sz="2200" dirty="0"/>
          </a:p>
        </p:txBody>
      </p:sp>
    </p:spTree>
    <p:extLst>
      <p:ext uri="{BB962C8B-B14F-4D97-AF65-F5344CB8AC3E}">
        <p14:creationId xmlns:p14="http://schemas.microsoft.com/office/powerpoint/2010/main" val="1305893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 ghost?</a:t>
            </a:r>
            <a:endParaRPr lang="en-US" dirty="0"/>
          </a:p>
        </p:txBody>
      </p:sp>
      <p:sp>
        <p:nvSpPr>
          <p:cNvPr id="3" name="Content Placeholder 2"/>
          <p:cNvSpPr>
            <a:spLocks noGrp="1"/>
          </p:cNvSpPr>
          <p:nvPr>
            <p:ph idx="1"/>
          </p:nvPr>
        </p:nvSpPr>
        <p:spPr>
          <a:xfrm>
            <a:off x="1214744" y="2029469"/>
            <a:ext cx="10058400" cy="4023360"/>
          </a:xfrm>
        </p:spPr>
        <p:txBody>
          <a:bodyPr>
            <a:normAutofit/>
          </a:bodyPr>
          <a:lstStyle/>
          <a:p>
            <a:pPr>
              <a:buFont typeface="Arial" panose="020B0604020202020204" pitchFamily="34" charset="0"/>
              <a:buChar char="•"/>
            </a:pPr>
            <a:r>
              <a:rPr lang="en-US" sz="2400" dirty="0"/>
              <a:t> </a:t>
            </a:r>
            <a:r>
              <a:rPr lang="en-US" sz="2800" dirty="0" smtClean="0"/>
              <a:t>Form?</a:t>
            </a:r>
          </a:p>
          <a:p>
            <a:pPr>
              <a:buFont typeface="Arial" panose="020B0604020202020204" pitchFamily="34" charset="0"/>
              <a:buChar char="•"/>
            </a:pPr>
            <a:r>
              <a:rPr lang="en-US" sz="2800" dirty="0" smtClean="0"/>
              <a:t> Behaviors? </a:t>
            </a:r>
            <a:endParaRPr lang="en-US" sz="2800" dirty="0"/>
          </a:p>
        </p:txBody>
      </p:sp>
      <p:pic>
        <p:nvPicPr>
          <p:cNvPr id="6" name="Picture 5"/>
          <p:cNvPicPr>
            <a:picLocks noChangeAspect="1"/>
          </p:cNvPicPr>
          <p:nvPr/>
        </p:nvPicPr>
        <p:blipFill>
          <a:blip r:embed="rId2"/>
          <a:stretch>
            <a:fillRect/>
          </a:stretch>
        </p:blipFill>
        <p:spPr>
          <a:xfrm>
            <a:off x="6676066" y="4158616"/>
            <a:ext cx="4825803" cy="2539896"/>
          </a:xfrm>
          <a:prstGeom prst="rect">
            <a:avLst/>
          </a:prstGeom>
        </p:spPr>
      </p:pic>
      <p:pic>
        <p:nvPicPr>
          <p:cNvPr id="7" name="Picture 6"/>
          <p:cNvPicPr>
            <a:picLocks noChangeAspect="1"/>
          </p:cNvPicPr>
          <p:nvPr/>
        </p:nvPicPr>
        <p:blipFill>
          <a:blip r:embed="rId3"/>
          <a:stretch>
            <a:fillRect/>
          </a:stretch>
        </p:blipFill>
        <p:spPr>
          <a:xfrm>
            <a:off x="7921358" y="1785933"/>
            <a:ext cx="3580511" cy="2387007"/>
          </a:xfrm>
          <a:prstGeom prst="rect">
            <a:avLst/>
          </a:prstGeom>
        </p:spPr>
      </p:pic>
      <p:pic>
        <p:nvPicPr>
          <p:cNvPr id="5" name="Picture 4"/>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671506" y="1791930"/>
            <a:ext cx="4337988" cy="2333837"/>
          </a:xfrm>
          <a:prstGeom prst="rect">
            <a:avLst/>
          </a:prstGeom>
        </p:spPr>
      </p:pic>
      <p:pic>
        <p:nvPicPr>
          <p:cNvPr id="4" name="Picture 3"/>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671506" y="4095719"/>
            <a:ext cx="4337988" cy="2602793"/>
          </a:xfrm>
          <a:prstGeom prst="rect">
            <a:avLst/>
          </a:prstGeom>
        </p:spPr>
      </p:pic>
    </p:spTree>
    <p:extLst>
      <p:ext uri="{BB962C8B-B14F-4D97-AF65-F5344CB8AC3E}">
        <p14:creationId xmlns:p14="http://schemas.microsoft.com/office/powerpoint/2010/main" val="2281807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Who is a ghost?</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800" dirty="0" smtClean="0"/>
              <a:t>What sort of people do you expect to be ghosts?</a:t>
            </a:r>
          </a:p>
          <a:p>
            <a:pPr lvl="1">
              <a:buFont typeface="Arial" panose="020B0604020202020204" pitchFamily="34" charset="0"/>
              <a:buChar char="•"/>
            </a:pPr>
            <a:r>
              <a:rPr lang="en-US" sz="2400" dirty="0" smtClean="0"/>
              <a:t>age</a:t>
            </a:r>
          </a:p>
          <a:p>
            <a:pPr lvl="1">
              <a:buFont typeface="Arial" panose="020B0604020202020204" pitchFamily="34" charset="0"/>
              <a:buChar char="•"/>
            </a:pPr>
            <a:r>
              <a:rPr lang="en-US" sz="2400" dirty="0" smtClean="0"/>
              <a:t>gender</a:t>
            </a:r>
          </a:p>
          <a:p>
            <a:pPr lvl="1">
              <a:buFont typeface="Arial" panose="020B0604020202020204" pitchFamily="34" charset="0"/>
              <a:buChar char="•"/>
            </a:pPr>
            <a:r>
              <a:rPr lang="en-US" sz="2400" dirty="0" smtClean="0"/>
              <a:t>type of death</a:t>
            </a:r>
          </a:p>
          <a:p>
            <a:pPr lvl="1">
              <a:buFont typeface="Arial" panose="020B0604020202020204" pitchFamily="34" charset="0"/>
              <a:buChar char="•"/>
            </a:pPr>
            <a:r>
              <a:rPr lang="en-US" sz="2400" dirty="0" smtClean="0"/>
              <a:t>type of life</a:t>
            </a:r>
            <a:endParaRPr lang="en-US" sz="2400" dirty="0"/>
          </a:p>
        </p:txBody>
      </p:sp>
    </p:spTree>
    <p:extLst>
      <p:ext uri="{BB962C8B-B14F-4D97-AF65-F5344CB8AC3E}">
        <p14:creationId xmlns:p14="http://schemas.microsoft.com/office/powerpoint/2010/main" val="1781737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Ghost in Antiquity</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smtClean="0"/>
              <a:t> Specific types of ghost appear again and again in antiquity:</a:t>
            </a:r>
          </a:p>
          <a:p>
            <a:pPr lvl="1">
              <a:buFont typeface="Arial" panose="020B0604020202020204" pitchFamily="34" charset="0"/>
              <a:buChar char="•"/>
            </a:pPr>
            <a:r>
              <a:rPr lang="en-GB" sz="2400" i="1" dirty="0" err="1" smtClean="0"/>
              <a:t>Aoroi</a:t>
            </a:r>
            <a:r>
              <a:rPr lang="en-GB" sz="2400" dirty="0" smtClean="0"/>
              <a:t> – ‘those dead before their time’</a:t>
            </a:r>
          </a:p>
          <a:p>
            <a:pPr lvl="2">
              <a:buFont typeface="Arial" panose="020B0604020202020204" pitchFamily="34" charset="0"/>
              <a:buChar char="•"/>
            </a:pPr>
            <a:r>
              <a:rPr lang="en-GB" sz="1800" dirty="0" smtClean="0"/>
              <a:t>Possibly anyone dead before their time, but frequently children. </a:t>
            </a:r>
          </a:p>
          <a:p>
            <a:pPr lvl="1">
              <a:buFont typeface="Arial" panose="020B0604020202020204" pitchFamily="34" charset="0"/>
              <a:buChar char="•"/>
            </a:pPr>
            <a:r>
              <a:rPr lang="en-GB" sz="2400" i="1" dirty="0" err="1" smtClean="0"/>
              <a:t>Biaiothanatoi</a:t>
            </a:r>
            <a:r>
              <a:rPr lang="en-GB" sz="2400" dirty="0" smtClean="0"/>
              <a:t> – ‘those dead by violence’ </a:t>
            </a:r>
          </a:p>
          <a:p>
            <a:pPr lvl="2">
              <a:buFont typeface="Arial" panose="020B0604020202020204" pitchFamily="34" charset="0"/>
              <a:buChar char="•"/>
            </a:pPr>
            <a:r>
              <a:rPr lang="en-GB" sz="1800" dirty="0" smtClean="0"/>
              <a:t>Soldiers in battle, murder victims, executed criminals, suicides.</a:t>
            </a:r>
          </a:p>
          <a:p>
            <a:pPr lvl="1">
              <a:buFont typeface="Arial" panose="020B0604020202020204" pitchFamily="34" charset="0"/>
              <a:buChar char="•"/>
            </a:pPr>
            <a:r>
              <a:rPr lang="en-GB" sz="2400" i="1" dirty="0" err="1" smtClean="0"/>
              <a:t>Agamoi</a:t>
            </a:r>
            <a:r>
              <a:rPr lang="en-GB" sz="2400" dirty="0" smtClean="0"/>
              <a:t> – ‘those dead before marriage’</a:t>
            </a:r>
          </a:p>
          <a:p>
            <a:pPr lvl="2">
              <a:buFont typeface="Arial" panose="020B0604020202020204" pitchFamily="34" charset="0"/>
              <a:buChar char="•"/>
            </a:pPr>
            <a:r>
              <a:rPr lang="en-GB" sz="1800" dirty="0" smtClean="0"/>
              <a:t>Male or female, but often female. </a:t>
            </a:r>
          </a:p>
          <a:p>
            <a:pPr lvl="1">
              <a:buFont typeface="Arial" panose="020B0604020202020204" pitchFamily="34" charset="0"/>
              <a:buChar char="•"/>
            </a:pPr>
            <a:r>
              <a:rPr lang="en-GB" sz="2400" i="1" dirty="0" err="1" smtClean="0"/>
              <a:t>Ataphoi</a:t>
            </a:r>
            <a:r>
              <a:rPr lang="en-GB" sz="2400" dirty="0" smtClean="0"/>
              <a:t> – ‘those unburied’</a:t>
            </a:r>
          </a:p>
          <a:p>
            <a:pPr lvl="2">
              <a:buFont typeface="Arial" panose="020B0604020202020204" pitchFamily="34" charset="0"/>
              <a:buChar char="•"/>
            </a:pPr>
            <a:r>
              <a:rPr lang="en-GB" sz="1800" dirty="0" smtClean="0"/>
              <a:t>Could be lack of burial at all, or lack of specific burial rites.</a:t>
            </a:r>
          </a:p>
          <a:p>
            <a:pPr>
              <a:buFont typeface="Arial" panose="020B0604020202020204" pitchFamily="34" charset="0"/>
              <a:buChar char="•"/>
            </a:pPr>
            <a:r>
              <a:rPr lang="en-GB" sz="2400" dirty="0"/>
              <a:t> </a:t>
            </a:r>
            <a:r>
              <a:rPr lang="en-GB" sz="2400" dirty="0" smtClean="0"/>
              <a:t>Not the only types, not necessarily distinct categories. </a:t>
            </a:r>
          </a:p>
        </p:txBody>
      </p:sp>
    </p:spTree>
    <p:extLst>
      <p:ext uri="{BB962C8B-B14F-4D97-AF65-F5344CB8AC3E}">
        <p14:creationId xmlns:p14="http://schemas.microsoft.com/office/powerpoint/2010/main" val="1450563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4"/>
            <a:ext cx="10058400" cy="724050"/>
          </a:xfrm>
        </p:spPr>
        <p:txBody>
          <a:bodyPr/>
          <a:lstStyle/>
          <a:p>
            <a:r>
              <a:rPr lang="en-GB" dirty="0" smtClean="0"/>
              <a:t>Euripides </a:t>
            </a:r>
            <a:r>
              <a:rPr lang="en-GB" i="1" dirty="0" smtClean="0"/>
              <a:t>Hecuba </a:t>
            </a:r>
            <a:r>
              <a:rPr lang="en-GB" dirty="0" smtClean="0"/>
              <a:t>1 ff. </a:t>
            </a:r>
            <a:endParaRPr lang="en-GB" dirty="0"/>
          </a:p>
        </p:txBody>
      </p:sp>
      <p:sp>
        <p:nvSpPr>
          <p:cNvPr id="3" name="Content Placeholder 2"/>
          <p:cNvSpPr>
            <a:spLocks noGrp="1"/>
          </p:cNvSpPr>
          <p:nvPr>
            <p:ph idx="1"/>
          </p:nvPr>
        </p:nvSpPr>
        <p:spPr>
          <a:xfrm>
            <a:off x="1097280" y="1111807"/>
            <a:ext cx="10058400" cy="4478868"/>
          </a:xfrm>
        </p:spPr>
        <p:txBody>
          <a:bodyPr>
            <a:noAutofit/>
          </a:bodyPr>
          <a:lstStyle/>
          <a:p>
            <a:pPr>
              <a:lnSpc>
                <a:spcPct val="110000"/>
              </a:lnSpc>
              <a:spcBef>
                <a:spcPts val="0"/>
              </a:spcBef>
              <a:spcAft>
                <a:spcPts val="0"/>
              </a:spcAft>
            </a:pPr>
            <a:r>
              <a:rPr lang="en-GB" sz="1800" dirty="0" smtClean="0"/>
              <a:t>I was the youngest of </a:t>
            </a:r>
            <a:r>
              <a:rPr lang="en-GB" sz="1800" dirty="0" err="1" smtClean="0"/>
              <a:t>Priam's</a:t>
            </a:r>
            <a:r>
              <a:rPr lang="en-GB" sz="1800" dirty="0" smtClean="0"/>
              <a:t> sons; and this it was that caused my secret removal from the land; </a:t>
            </a:r>
            <a:r>
              <a:rPr lang="en-GB" sz="1800" b="1" dirty="0" smtClean="0"/>
              <a:t>for my childish arm was not able to carry weapons or to wield the spear</a:t>
            </a:r>
            <a:r>
              <a:rPr lang="en-GB" sz="1800" dirty="0" smtClean="0"/>
              <a:t>. … But when Troy fell and Hector lost his life and my father's hearth was rooted up; then </a:t>
            </a:r>
            <a:r>
              <a:rPr lang="en-GB" sz="1800" b="1" dirty="0" smtClean="0"/>
              <a:t>my father's friend killed me, his helpless guest</a:t>
            </a:r>
            <a:r>
              <a:rPr lang="en-GB" sz="1800" dirty="0" smtClean="0"/>
              <a:t>, for the sake of the gold, and then </a:t>
            </a:r>
            <a:r>
              <a:rPr lang="en-GB" sz="1800" b="1" dirty="0" smtClean="0"/>
              <a:t>cast me into the swell of the sea</a:t>
            </a:r>
            <a:r>
              <a:rPr lang="en-GB" sz="1800" dirty="0" smtClean="0"/>
              <a:t>, to keep the gold for himself in his house. And there I lie, at one time upon the strand, at another in the salt sea's surge, drifting ever up and down upon the billows, </a:t>
            </a:r>
            <a:r>
              <a:rPr lang="en-GB" sz="1800" b="1" dirty="0" smtClean="0"/>
              <a:t>unwept, unburied</a:t>
            </a:r>
            <a:r>
              <a:rPr lang="en-GB" sz="1800" dirty="0" smtClean="0"/>
              <a:t>; but now I am </a:t>
            </a:r>
            <a:r>
              <a:rPr lang="en-GB" sz="1800" b="1" dirty="0" smtClean="0"/>
              <a:t>hovering over the head of my dear mother Hecuba, a disembodied spirit</a:t>
            </a:r>
            <a:r>
              <a:rPr lang="en-GB" sz="1800" dirty="0" smtClean="0"/>
              <a:t>, keeping my airy station these three days, ever since my poor mother came from Troy to linger here in the Chersonese. Meanwhile all the Achaeans sit idly here in their ships at the shores of Thrace; for the son of Peleus, Achilles, appeared above his tomb and stopped the whole army of Hellas, as they were making straight for home across the sea, demanding to have my sister </a:t>
            </a:r>
            <a:r>
              <a:rPr lang="en-GB" sz="1800" dirty="0" err="1" smtClean="0"/>
              <a:t>Polyxena</a:t>
            </a:r>
            <a:r>
              <a:rPr lang="en-GB" sz="1800" dirty="0" smtClean="0"/>
              <a:t> offered at his tomb, and to receive his reward. And he will obtain this prize, nor will they that are his friends refuse the gift; and on this very day fate is leading my sister to her doom. So will my mother see two children dead at once, me and that ill-fated maid. </a:t>
            </a:r>
            <a:r>
              <a:rPr lang="en-GB" sz="1800" b="1" dirty="0" smtClean="0"/>
              <a:t>For I, to win a grave, ah me! </a:t>
            </a:r>
            <a:r>
              <a:rPr lang="en-GB" sz="1800" dirty="0" smtClean="0"/>
              <a:t>will appear among the rippling waves before her servant-maid's feet. Yes! </a:t>
            </a:r>
            <a:r>
              <a:rPr lang="en-GB" sz="1800" b="1" dirty="0" smtClean="0"/>
              <a:t>I have begged this from the powers below, to find a tomb and fall into my mother's hands</a:t>
            </a:r>
            <a:r>
              <a:rPr lang="en-GB" sz="1800" dirty="0" smtClean="0"/>
              <a:t>. So shall I have my heart's desire; but now I will get out of the way of aged Hecuba, for here she passes on her way from the shelter of Agamemnon's tent, </a:t>
            </a:r>
            <a:r>
              <a:rPr lang="en-GB" sz="1800" b="1" dirty="0" smtClean="0"/>
              <a:t>terrified at my spectre</a:t>
            </a:r>
            <a:r>
              <a:rPr lang="en-GB" sz="1800" dirty="0" smtClean="0"/>
              <a:t>.</a:t>
            </a:r>
            <a:endParaRPr lang="en-GB" sz="1800" dirty="0"/>
          </a:p>
        </p:txBody>
      </p:sp>
    </p:spTree>
    <p:extLst>
      <p:ext uri="{BB962C8B-B14F-4D97-AF65-F5344CB8AC3E}">
        <p14:creationId xmlns:p14="http://schemas.microsoft.com/office/powerpoint/2010/main" val="11507070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Unfinished business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These types of ghosts are all people who have some sort of incomplete life</a:t>
            </a:r>
          </a:p>
          <a:p>
            <a:pPr lvl="1">
              <a:buFont typeface="Arial" panose="020B0604020202020204" pitchFamily="34" charset="0"/>
              <a:buChar char="•"/>
            </a:pPr>
            <a:r>
              <a:rPr lang="en-GB" sz="2200" dirty="0" smtClean="0"/>
              <a:t>Tied into ideas of a life not fully lived, so highlight the ideas of what should be done in the course of a life</a:t>
            </a:r>
          </a:p>
          <a:p>
            <a:pPr>
              <a:buFont typeface="Arial" panose="020B0604020202020204" pitchFamily="34" charset="0"/>
              <a:buChar char="•"/>
            </a:pPr>
            <a:r>
              <a:rPr lang="en-GB" sz="2400" dirty="0" smtClean="0"/>
              <a:t> Element of threat?</a:t>
            </a:r>
          </a:p>
          <a:p>
            <a:pPr lvl="1">
              <a:buFont typeface="Arial" panose="020B0604020202020204" pitchFamily="34" charset="0"/>
              <a:buChar char="•"/>
            </a:pPr>
            <a:r>
              <a:rPr lang="en-GB" sz="2200" dirty="0" smtClean="0"/>
              <a:t>Either to those who caused harm</a:t>
            </a:r>
          </a:p>
          <a:p>
            <a:pPr lvl="1">
              <a:buFont typeface="Arial" panose="020B0604020202020204" pitchFamily="34" charset="0"/>
              <a:buChar char="•"/>
            </a:pPr>
            <a:r>
              <a:rPr lang="en-GB" sz="2200" dirty="0" smtClean="0"/>
              <a:t>Or the family not fulfilling their duties properly</a:t>
            </a:r>
          </a:p>
          <a:p>
            <a:pPr lvl="1">
              <a:buFont typeface="Arial" panose="020B0604020202020204" pitchFamily="34" charset="0"/>
              <a:buChar char="•"/>
            </a:pPr>
            <a:r>
              <a:rPr lang="en-GB" sz="2200" dirty="0" smtClean="0"/>
              <a:t>Interfere in the lives of the living, overstepping boundary between living and dead</a:t>
            </a:r>
          </a:p>
          <a:p>
            <a:pPr lvl="1">
              <a:buFont typeface="Arial" panose="020B0604020202020204" pitchFamily="34" charset="0"/>
              <a:buChar char="•"/>
            </a:pPr>
            <a:r>
              <a:rPr lang="en-GB" sz="2200" dirty="0" smtClean="0"/>
              <a:t>Revenge/helping narratives more common in contemporary examples?</a:t>
            </a:r>
            <a:endParaRPr lang="en-GB" sz="2200" dirty="0"/>
          </a:p>
        </p:txBody>
      </p:sp>
    </p:spTree>
    <p:extLst>
      <p:ext uri="{BB962C8B-B14F-4D97-AF65-F5344CB8AC3E}">
        <p14:creationId xmlns:p14="http://schemas.microsoft.com/office/powerpoint/2010/main" val="4703523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in the World of the Living</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Ghosts can compel action by the living</a:t>
            </a:r>
          </a:p>
          <a:p>
            <a:pPr lvl="1">
              <a:buFont typeface="Arial" panose="020B0604020202020204" pitchFamily="34" charset="0"/>
              <a:buChar char="•"/>
            </a:pPr>
            <a:r>
              <a:rPr lang="en-GB" sz="2200" dirty="0" smtClean="0"/>
              <a:t>e.g. proper burial, must adhere to religious rituals</a:t>
            </a:r>
          </a:p>
          <a:p>
            <a:pPr lvl="1">
              <a:buFont typeface="Arial" panose="020B0604020202020204" pitchFamily="34" charset="0"/>
              <a:buChar char="•"/>
            </a:pPr>
            <a:r>
              <a:rPr lang="en-GB" sz="2200" dirty="0" smtClean="0"/>
              <a:t>threats of violence or haunting</a:t>
            </a:r>
          </a:p>
          <a:p>
            <a:pPr lvl="1">
              <a:buFont typeface="Arial" panose="020B0604020202020204" pitchFamily="34" charset="0"/>
              <a:buChar char="•"/>
            </a:pPr>
            <a:endParaRPr lang="en-GB" sz="2200" dirty="0"/>
          </a:p>
          <a:p>
            <a:pPr>
              <a:buFont typeface="Arial" panose="020B0604020202020204" pitchFamily="34" charset="0"/>
              <a:buChar char="•"/>
            </a:pPr>
            <a:r>
              <a:rPr lang="en-GB" sz="2400" dirty="0" smtClean="0"/>
              <a:t> Can be represented as having knowledge in the world of the living</a:t>
            </a:r>
          </a:p>
          <a:p>
            <a:pPr lvl="1">
              <a:buFont typeface="Arial" panose="020B0604020202020204" pitchFamily="34" charset="0"/>
              <a:buChar char="•"/>
            </a:pPr>
            <a:r>
              <a:rPr lang="en-GB" sz="2200" i="1" dirty="0" smtClean="0"/>
              <a:t>Odyssey</a:t>
            </a:r>
            <a:r>
              <a:rPr lang="en-GB" sz="2200" dirty="0" smtClean="0"/>
              <a:t> 11</a:t>
            </a:r>
          </a:p>
          <a:p>
            <a:pPr lvl="1">
              <a:buFont typeface="Arial" panose="020B0604020202020204" pitchFamily="34" charset="0"/>
              <a:buChar char="•"/>
            </a:pPr>
            <a:r>
              <a:rPr lang="en-GB" sz="2200" dirty="0" err="1" smtClean="0"/>
              <a:t>Hdt</a:t>
            </a:r>
            <a:r>
              <a:rPr lang="en-GB" sz="2200" dirty="0" smtClean="0"/>
              <a:t>. 5.92 - </a:t>
            </a:r>
            <a:r>
              <a:rPr lang="en-GB" sz="2200" dirty="0" err="1" smtClean="0"/>
              <a:t>Periander</a:t>
            </a:r>
            <a:r>
              <a:rPr lang="en-GB" sz="2200" dirty="0" smtClean="0"/>
              <a:t> seeking an oracle of the dead</a:t>
            </a:r>
          </a:p>
          <a:p>
            <a:pPr lvl="1">
              <a:buFont typeface="Arial" panose="020B0604020202020204" pitchFamily="34" charset="0"/>
              <a:buChar char="•"/>
            </a:pPr>
            <a:endParaRPr lang="en-GB" sz="2200" dirty="0"/>
          </a:p>
        </p:txBody>
      </p:sp>
    </p:spTree>
    <p:extLst>
      <p:ext uri="{BB962C8B-B14F-4D97-AF65-F5344CB8AC3E}">
        <p14:creationId xmlns:p14="http://schemas.microsoft.com/office/powerpoint/2010/main" val="3029660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Discussion</a:t>
            </a:r>
            <a:endParaRPr lang="en-US" dirty="0"/>
          </a:p>
        </p:txBody>
      </p:sp>
      <p:sp>
        <p:nvSpPr>
          <p:cNvPr id="3" name="Content Placeholder 2"/>
          <p:cNvSpPr>
            <a:spLocks noGrp="1"/>
          </p:cNvSpPr>
          <p:nvPr>
            <p:ph idx="1"/>
          </p:nvPr>
        </p:nvSpPr>
        <p:spPr/>
        <p:txBody>
          <a:bodyPr>
            <a:normAutofit/>
          </a:bodyPr>
          <a:lstStyle/>
          <a:p>
            <a:pPr marL="0" indent="0">
              <a:buNone/>
            </a:pPr>
            <a:endParaRPr lang="en-US" sz="2400" dirty="0" smtClean="0"/>
          </a:p>
          <a:p>
            <a:pPr>
              <a:buFont typeface="Arial" panose="020B0604020202020204" pitchFamily="34" charset="0"/>
              <a:buChar char="•"/>
            </a:pPr>
            <a:endParaRPr lang="en-US" sz="2400" dirty="0"/>
          </a:p>
          <a:p>
            <a:pPr>
              <a:buFont typeface="Arial" panose="020B0604020202020204" pitchFamily="34" charset="0"/>
              <a:buChar char="•"/>
            </a:pPr>
            <a:r>
              <a:rPr lang="en-US" sz="2400" dirty="0" smtClean="0"/>
              <a:t>What hopes and fears do ideas about ghosts play on?</a:t>
            </a:r>
          </a:p>
          <a:p>
            <a:pPr>
              <a:buFont typeface="Arial" panose="020B0604020202020204" pitchFamily="34" charset="0"/>
              <a:buChar char="•"/>
            </a:pPr>
            <a:endParaRPr lang="en-US" sz="2400" dirty="0"/>
          </a:p>
          <a:p>
            <a:pPr>
              <a:buFont typeface="Arial" panose="020B0604020202020204" pitchFamily="34" charset="0"/>
              <a:buChar char="•"/>
            </a:pPr>
            <a:r>
              <a:rPr lang="en-GB" sz="2400" dirty="0"/>
              <a:t>Are descriptions of ancient ghosts similar or different to contemporary examples?</a:t>
            </a:r>
          </a:p>
          <a:p>
            <a:pPr>
              <a:buFont typeface="Arial" panose="020B0604020202020204" pitchFamily="34" charset="0"/>
              <a:buChar char="•"/>
            </a:pPr>
            <a:endParaRPr lang="en-US" sz="2400" dirty="0" smtClean="0"/>
          </a:p>
          <a:p>
            <a:pPr marL="0" indent="0">
              <a:buNone/>
            </a:pPr>
            <a:endParaRPr lang="en-US" sz="2400" dirty="0"/>
          </a:p>
        </p:txBody>
      </p:sp>
    </p:spTree>
    <p:extLst>
      <p:ext uri="{BB962C8B-B14F-4D97-AF65-F5344CB8AC3E}">
        <p14:creationId xmlns:p14="http://schemas.microsoft.com/office/powerpoint/2010/main" val="36621813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Rituals around the dead</a:t>
            </a:r>
            <a:endParaRPr lang="en-US"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US" sz="2400" dirty="0" smtClean="0"/>
              <a:t> Religious rituals often used to mark a change of status</a:t>
            </a:r>
          </a:p>
          <a:p>
            <a:pPr lvl="1">
              <a:buFont typeface="Arial" panose="020B0604020202020204" pitchFamily="34" charset="0"/>
              <a:buChar char="•"/>
            </a:pPr>
            <a:r>
              <a:rPr lang="en-US" sz="2200" dirty="0" smtClean="0"/>
              <a:t>Especially important in marking and assisting the change from living to dead</a:t>
            </a:r>
          </a:p>
          <a:p>
            <a:pPr>
              <a:buFont typeface="Arial" panose="020B0604020202020204" pitchFamily="34" charset="0"/>
              <a:buChar char="•"/>
            </a:pPr>
            <a:r>
              <a:rPr lang="en-US" sz="2400" dirty="0"/>
              <a:t> </a:t>
            </a:r>
            <a:r>
              <a:rPr lang="en-US" sz="2400" dirty="0" smtClean="0"/>
              <a:t>Culturally and regionally specific</a:t>
            </a:r>
          </a:p>
          <a:p>
            <a:pPr lvl="1">
              <a:buFont typeface="Arial" panose="020B0604020202020204" pitchFamily="34" charset="0"/>
              <a:buChar char="•"/>
            </a:pPr>
            <a:r>
              <a:rPr lang="en-US" sz="2200" dirty="0" smtClean="0"/>
              <a:t>Burial vs cremation (or mummification or exposure)</a:t>
            </a:r>
          </a:p>
          <a:p>
            <a:pPr lvl="1">
              <a:buFont typeface="Arial" panose="020B0604020202020204" pitchFamily="34" charset="0"/>
              <a:buChar char="•"/>
            </a:pPr>
            <a:r>
              <a:rPr lang="en-US" sz="2200" dirty="0" smtClean="0"/>
              <a:t>Amount of time before burial/cremation</a:t>
            </a:r>
          </a:p>
          <a:p>
            <a:pPr lvl="1">
              <a:buFont typeface="Arial" panose="020B0604020202020204" pitchFamily="34" charset="0"/>
              <a:buChar char="•"/>
            </a:pPr>
            <a:r>
              <a:rPr lang="en-US" sz="2200" dirty="0" smtClean="0"/>
              <a:t>Noise/silence</a:t>
            </a:r>
          </a:p>
          <a:p>
            <a:pPr>
              <a:buFont typeface="Arial" panose="020B0604020202020204" pitchFamily="34" charset="0"/>
              <a:buChar char="•"/>
            </a:pPr>
            <a:r>
              <a:rPr lang="en-US" sz="2400" dirty="0" smtClean="0"/>
              <a:t> Economic differences</a:t>
            </a:r>
          </a:p>
          <a:p>
            <a:pPr lvl="1">
              <a:buFont typeface="Arial" panose="020B0604020202020204" pitchFamily="34" charset="0"/>
              <a:buChar char="•"/>
            </a:pPr>
            <a:r>
              <a:rPr lang="en-US" sz="2200" dirty="0" smtClean="0"/>
              <a:t>Showing wealth</a:t>
            </a:r>
          </a:p>
          <a:p>
            <a:pPr lvl="1">
              <a:buFont typeface="Arial" panose="020B0604020202020204" pitchFamily="34" charset="0"/>
              <a:buChar char="•"/>
            </a:pPr>
            <a:r>
              <a:rPr lang="en-US" sz="2200" dirty="0" smtClean="0"/>
              <a:t>Legal restrictions </a:t>
            </a:r>
          </a:p>
          <a:p>
            <a:pPr lvl="1">
              <a:buFont typeface="Arial" panose="020B0604020202020204" pitchFamily="34" charset="0"/>
              <a:buChar char="•"/>
            </a:pPr>
            <a:endParaRPr lang="en-US" sz="2200" dirty="0"/>
          </a:p>
        </p:txBody>
      </p:sp>
    </p:spTree>
    <p:extLst>
      <p:ext uri="{BB962C8B-B14F-4D97-AF65-F5344CB8AC3E}">
        <p14:creationId xmlns:p14="http://schemas.microsoft.com/office/powerpoint/2010/main" val="3553782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Greek and Roman funerary practice</a:t>
            </a:r>
            <a:endParaRPr lang="en-GB" dirty="0"/>
          </a:p>
        </p:txBody>
      </p:sp>
      <p:sp>
        <p:nvSpPr>
          <p:cNvPr id="3" name="Content Placeholder 2"/>
          <p:cNvSpPr>
            <a:spLocks noGrp="1"/>
          </p:cNvSpPr>
          <p:nvPr>
            <p:ph sz="half" idx="1"/>
          </p:nvPr>
        </p:nvSpPr>
        <p:spPr/>
        <p:txBody>
          <a:bodyPr/>
          <a:lstStyle/>
          <a:p>
            <a:pPr>
              <a:buFont typeface="Arial" panose="020B0604020202020204" pitchFamily="34" charset="0"/>
              <a:buChar char="•"/>
            </a:pPr>
            <a:r>
              <a:rPr lang="en-GB" sz="2400" dirty="0" smtClean="0"/>
              <a:t> Vary over time, and region to region</a:t>
            </a:r>
          </a:p>
          <a:p>
            <a:pPr>
              <a:buFont typeface="Arial" panose="020B0604020202020204" pitchFamily="34" charset="0"/>
              <a:buChar char="•"/>
            </a:pPr>
            <a:r>
              <a:rPr lang="en-GB" sz="2400" dirty="0"/>
              <a:t> </a:t>
            </a:r>
            <a:r>
              <a:rPr lang="en-GB" sz="2400" dirty="0" smtClean="0"/>
              <a:t>Some key practices:</a:t>
            </a:r>
          </a:p>
          <a:p>
            <a:pPr lvl="1">
              <a:buFont typeface="Arial" panose="020B0604020202020204" pitchFamily="34" charset="0"/>
              <a:buChar char="•"/>
            </a:pPr>
            <a:r>
              <a:rPr lang="en-GB" sz="2200" dirty="0" smtClean="0"/>
              <a:t>Washing, anointing the body</a:t>
            </a:r>
          </a:p>
          <a:p>
            <a:pPr lvl="1">
              <a:buFont typeface="Arial" panose="020B0604020202020204" pitchFamily="34" charset="0"/>
              <a:buChar char="•"/>
            </a:pPr>
            <a:r>
              <a:rPr lang="en-GB" sz="2200" dirty="0" smtClean="0"/>
              <a:t>Procession to the burial/cremation</a:t>
            </a:r>
          </a:p>
          <a:p>
            <a:pPr lvl="1">
              <a:buFont typeface="Arial" panose="020B0604020202020204" pitchFamily="34" charset="0"/>
              <a:buChar char="•"/>
            </a:pPr>
            <a:r>
              <a:rPr lang="en-GB" sz="2200" dirty="0" smtClean="0"/>
              <a:t>Burial/cremation</a:t>
            </a:r>
          </a:p>
          <a:p>
            <a:pPr lvl="1">
              <a:buFont typeface="Arial" panose="020B0604020202020204" pitchFamily="34" charset="0"/>
              <a:buChar char="•"/>
            </a:pPr>
            <a:r>
              <a:rPr lang="en-GB" sz="2200" dirty="0" smtClean="0"/>
              <a:t>Offerings to the dead/the gods</a:t>
            </a:r>
          </a:p>
          <a:p>
            <a:pPr lvl="1">
              <a:buFont typeface="Arial" panose="020B0604020202020204" pitchFamily="34" charset="0"/>
              <a:buChar char="•"/>
            </a:pPr>
            <a:r>
              <a:rPr lang="en-GB" sz="2200" dirty="0" smtClean="0"/>
              <a:t>Feasting</a:t>
            </a:r>
          </a:p>
          <a:p>
            <a:pPr lvl="1">
              <a:buFont typeface="Arial" panose="020B0604020202020204" pitchFamily="34" charset="0"/>
              <a:buChar char="•"/>
            </a:pPr>
            <a:r>
              <a:rPr lang="en-GB" sz="2200" dirty="0" smtClean="0"/>
              <a:t>Remembrance</a:t>
            </a:r>
          </a:p>
          <a:p>
            <a:pPr lvl="2">
              <a:buFont typeface="Arial" panose="020B0604020202020204" pitchFamily="34" charset="0"/>
              <a:buChar char="•"/>
            </a:pPr>
            <a:r>
              <a:rPr lang="en-GB" sz="1800" dirty="0" smtClean="0"/>
              <a:t>Festivals</a:t>
            </a:r>
          </a:p>
          <a:p>
            <a:pPr lvl="2">
              <a:buFont typeface="Arial" panose="020B0604020202020204" pitchFamily="34" charset="0"/>
              <a:buChar char="•"/>
            </a:pPr>
            <a:r>
              <a:rPr lang="en-GB" sz="1800" dirty="0" smtClean="0"/>
              <a:t>Anniversaries </a:t>
            </a:r>
          </a:p>
          <a:p>
            <a:pPr lvl="1">
              <a:buFont typeface="Arial" panose="020B0604020202020204" pitchFamily="34" charset="0"/>
              <a:buChar char="•"/>
            </a:pPr>
            <a:endParaRPr lang="en-GB" dirty="0"/>
          </a:p>
        </p:txBody>
      </p:sp>
      <p:sp>
        <p:nvSpPr>
          <p:cNvPr id="4" name="Content Placeholder 3"/>
          <p:cNvSpPr>
            <a:spLocks noGrp="1"/>
          </p:cNvSpPr>
          <p:nvPr>
            <p:ph sz="half" idx="2"/>
          </p:nvPr>
        </p:nvSpPr>
        <p:spPr/>
        <p:txBody>
          <a:bodyPr>
            <a:normAutofit/>
          </a:bodyPr>
          <a:lstStyle/>
          <a:p>
            <a:pPr>
              <a:buFont typeface="Arial" panose="020B0604020202020204" pitchFamily="34" charset="0"/>
              <a:buChar char="•"/>
            </a:pPr>
            <a:r>
              <a:rPr lang="en-GB" sz="2400" dirty="0" smtClean="0"/>
              <a:t> Variations</a:t>
            </a:r>
          </a:p>
          <a:p>
            <a:pPr lvl="1">
              <a:buFont typeface="Arial" panose="020B0604020202020204" pitchFamily="34" charset="0"/>
              <a:buChar char="•"/>
            </a:pPr>
            <a:r>
              <a:rPr lang="en-GB" sz="2000" dirty="0" smtClean="0"/>
              <a:t>Style of tomb</a:t>
            </a:r>
          </a:p>
          <a:p>
            <a:pPr lvl="1">
              <a:buFont typeface="Arial" panose="020B0604020202020204" pitchFamily="34" charset="0"/>
              <a:buChar char="•"/>
            </a:pPr>
            <a:r>
              <a:rPr lang="en-GB" sz="2000" dirty="0" smtClean="0"/>
              <a:t>Dress of the participants</a:t>
            </a:r>
          </a:p>
          <a:p>
            <a:pPr lvl="1">
              <a:buFont typeface="Arial" panose="020B0604020202020204" pitchFamily="34" charset="0"/>
              <a:buChar char="•"/>
            </a:pPr>
            <a:r>
              <a:rPr lang="en-GB" sz="2000" dirty="0" smtClean="0"/>
              <a:t>Eulogies</a:t>
            </a:r>
          </a:p>
          <a:p>
            <a:pPr lvl="1">
              <a:buFont typeface="Arial" panose="020B0604020202020204" pitchFamily="34" charset="0"/>
              <a:buChar char="•"/>
            </a:pPr>
            <a:r>
              <a:rPr lang="en-GB" sz="2000" dirty="0" smtClean="0"/>
              <a:t>Types of offerings</a:t>
            </a:r>
          </a:p>
          <a:p>
            <a:pPr lvl="1">
              <a:buFont typeface="Arial" panose="020B0604020202020204" pitchFamily="34" charset="0"/>
              <a:buChar char="•"/>
            </a:pPr>
            <a:r>
              <a:rPr lang="en-GB" sz="2000" dirty="0" smtClean="0"/>
              <a:t>When families would return to the grave</a:t>
            </a:r>
          </a:p>
          <a:p>
            <a:pPr lvl="1">
              <a:buFont typeface="Arial" panose="020B0604020202020204" pitchFamily="34" charset="0"/>
              <a:buChar char="•"/>
            </a:pPr>
            <a:endParaRPr lang="en-GB" sz="2000" dirty="0"/>
          </a:p>
        </p:txBody>
      </p:sp>
    </p:spTree>
    <p:extLst>
      <p:ext uri="{BB962C8B-B14F-4D97-AF65-F5344CB8AC3E}">
        <p14:creationId xmlns:p14="http://schemas.microsoft.com/office/powerpoint/2010/main" val="2834195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dirty="0"/>
          </a:p>
        </p:txBody>
      </p:sp>
      <p:pic>
        <p:nvPicPr>
          <p:cNvPr id="5" name="Picture 4"/>
          <p:cNvPicPr>
            <a:picLocks noChangeAspect="1"/>
          </p:cNvPicPr>
          <p:nvPr/>
        </p:nvPicPr>
        <p:blipFill>
          <a:blip r:embed="rId2" cstate="print">
            <a:extLst>
              <a:ext uri="{28A0092B-C50C-407E-A947-70E740481C1C}">
                <a14:useLocalDpi xmlns:a14="http://schemas.microsoft.com/office/drawing/2010/main"/>
              </a:ext>
            </a:extLst>
          </a:blip>
          <a:stretch>
            <a:fillRect/>
          </a:stretch>
        </p:blipFill>
        <p:spPr>
          <a:xfrm>
            <a:off x="1524000" y="584201"/>
            <a:ext cx="9144000" cy="5664425"/>
          </a:xfrm>
          <a:prstGeom prst="rect">
            <a:avLst/>
          </a:prstGeom>
        </p:spPr>
      </p:pic>
    </p:spTree>
    <p:extLst>
      <p:ext uri="{BB962C8B-B14F-4D97-AF65-F5344CB8AC3E}">
        <p14:creationId xmlns:p14="http://schemas.microsoft.com/office/powerpoint/2010/main" val="3686703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dirty="0"/>
          </a:p>
        </p:txBody>
      </p:sp>
      <p:pic>
        <p:nvPicPr>
          <p:cNvPr id="3074" name="Picture 2" descr="http://images.metmuseum.org/CRDImages/gr/web-large/DP219984.jpg"/>
          <p:cNvPicPr>
            <a:picLocks noChangeAspect="1" noChangeArrowheads="1"/>
          </p:cNvPicPr>
          <p:nvPr/>
        </p:nvPicPr>
        <p:blipFill rotWithShape="1">
          <a:blip r:embed="rId2">
            <a:extLst>
              <a:ext uri="{28A0092B-C50C-407E-A947-70E740481C1C}">
                <a14:useLocalDpi xmlns:a14="http://schemas.microsoft.com/office/drawing/2010/main" val="0"/>
              </a:ext>
            </a:extLst>
          </a:blip>
          <a:srcRect l="29709" t="6770" r="25217" b="8952"/>
          <a:stretch/>
        </p:blipFill>
        <p:spPr bwMode="auto">
          <a:xfrm>
            <a:off x="228601" y="96253"/>
            <a:ext cx="2394745" cy="597969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images.metmuseum.org/CRDImages/gr/web-large/DT226958.jpg"/>
          <p:cNvPicPr>
            <a:picLocks noChangeAspect="1" noChangeArrowheads="1"/>
          </p:cNvPicPr>
          <p:nvPr/>
        </p:nvPicPr>
        <p:blipFill rotWithShape="1">
          <a:blip r:embed="rId3">
            <a:extLst>
              <a:ext uri="{28A0092B-C50C-407E-A947-70E740481C1C}">
                <a14:useLocalDpi xmlns:a14="http://schemas.microsoft.com/office/drawing/2010/main" val="0"/>
              </a:ext>
            </a:extLst>
          </a:blip>
          <a:srcRect l="22906" r="27168"/>
          <a:stretch/>
        </p:blipFill>
        <p:spPr bwMode="auto">
          <a:xfrm>
            <a:off x="2839453" y="122821"/>
            <a:ext cx="2201780" cy="595312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31459" y="2996329"/>
            <a:ext cx="2390038" cy="3662893"/>
          </a:xfrm>
          <a:prstGeom prst="rect">
            <a:avLst/>
          </a:prstGeom>
        </p:spPr>
      </p:pic>
      <p:pic>
        <p:nvPicPr>
          <p:cNvPr id="7" name="Picture 6"/>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331459" y="333498"/>
            <a:ext cx="6692900" cy="2554457"/>
          </a:xfrm>
          <a:prstGeom prst="rect">
            <a:avLst/>
          </a:prstGeom>
        </p:spPr>
      </p:pic>
    </p:spTree>
    <p:extLst>
      <p:ext uri="{BB962C8B-B14F-4D97-AF65-F5344CB8AC3E}">
        <p14:creationId xmlns:p14="http://schemas.microsoft.com/office/powerpoint/2010/main" val="20313457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1</a:t>
            </a:r>
            <a:r>
              <a:rPr lang="en-GB" baseline="30000" dirty="0" smtClean="0"/>
              <a:t>st</a:t>
            </a:r>
            <a:r>
              <a:rPr lang="en-GB" dirty="0" smtClean="0"/>
              <a:t> </a:t>
            </a:r>
            <a:r>
              <a:rPr lang="en-GB" dirty="0"/>
              <a:t>century CE, </a:t>
            </a:r>
            <a:r>
              <a:rPr lang="en-GB" dirty="0" err="1"/>
              <a:t>Amiternum</a:t>
            </a:r>
            <a:endParaRPr lang="en-GB" dirty="0"/>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a:blip r:embed="rId2"/>
          <a:stretch>
            <a:fillRect/>
          </a:stretch>
        </p:blipFill>
        <p:spPr>
          <a:xfrm>
            <a:off x="0" y="1845734"/>
            <a:ext cx="12192001" cy="4572001"/>
          </a:xfrm>
          <a:prstGeom prst="rect">
            <a:avLst/>
          </a:prstGeom>
        </p:spPr>
      </p:pic>
    </p:spTree>
    <p:extLst>
      <p:ext uri="{BB962C8B-B14F-4D97-AF65-F5344CB8AC3E}">
        <p14:creationId xmlns:p14="http://schemas.microsoft.com/office/powerpoint/2010/main" val="40462063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1026" name="Picture 2" descr="Mummy of an adolescent boy, name unknown. The body appears to have been wrapped when in an advanced state of decomposition:  Skull - Upper incisors and canines missing. No obvious fractures.  Body and Limbs - The ribs and spinal column are in a state of utter confusion. The humeri have been disarticulated and placed in positions to consolidate the the thorax. The disjointed radii and ulnae are so placed as to perform a similar function for the abdomen and pelvis. On the left side, as if to reinforce these 'splints', an inverted fibula lies externally. A similar state of affairs almost certainly exists on the opposite side, as both fibulae have been disected from the tibiae and are not present in the legs. The bone shadows on the right side, however, are very confused and accurate interpretation is difficult. No amulets. No lines of arrested growth.  The body is wrapped in fine linen, with an encaustic mummy-portrait inserted into the bandages over the face, the front panel of the wrappings has been intricately arranged into concentric diamonds, each with a gilded stud at the centre, cartonnage foot section with polychrome painted decora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82263" y="114048"/>
            <a:ext cx="3556501" cy="608348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ainted plaster portrait-head of young man; repaired and restore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196" y="114048"/>
            <a:ext cx="2348530" cy="364640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ortrait of a  bearded man in tempera on limewood with added gold lea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96060" y="114048"/>
            <a:ext cx="2017361" cy="362992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Limewood panel bearing portrait in encaustic and tempera of naked young man with curly hai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36234" y="1308594"/>
            <a:ext cx="2190667" cy="3242763"/>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COMPASS Title: Mummy portrait of a man"/>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401839" y="2653120"/>
            <a:ext cx="2323571" cy="4089180"/>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Portrait of a woman in ecaustic on limewood: the upper edge of the panel is broken, and three vertical fissures extend from the broken edge.    This painting demonstrates a very sophisticated use of colour on a grey background; the drapery is painted in three tones of purple, with careful shading and highlighting, also used to form the tones of the face. The original wax was remelted by Petrie; a thin layer of paraffin wax was added to conserve the surface.    The subject wears a cyclamen purple tunic, apparently draped to fall off the proper left shoulder (the line of the drapery is visible beneath a mantle of slightly darker hue). Both garments are of fine cloth; the mantle is worn over both shoulders. The woman wears gold hoop earrings set with three round emeralds, and two necklaces, of which the upper is set with longer emeralds interspersed with two gold elements, and the lower with small amethysts and a large central emerald in a gold setting, from which hang two pearls.    The hair is curly and cut fairly close to the head, with locks falling in front of the ears. The eyes are large, with lightly curved lower lids and arched eyebrows; of refined appearance, the woman's ivory flesh is lightly tinted on the cheeks, with cream highlights on the nose.  The style of the hair (especially the locks in front of the ear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244695" y="3416968"/>
            <a:ext cx="2508438" cy="33253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2005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Placatory Rituals</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GB" sz="2400" dirty="0" smtClean="0"/>
              <a:t> Some rituals are commemorative</a:t>
            </a:r>
          </a:p>
          <a:p>
            <a:pPr lvl="1">
              <a:buFont typeface="Arial" panose="020B0604020202020204" pitchFamily="34" charset="0"/>
              <a:buChar char="•"/>
            </a:pPr>
            <a:r>
              <a:rPr lang="en-GB" sz="2000" dirty="0" smtClean="0"/>
              <a:t>Ways of honouring and remembering the dead</a:t>
            </a:r>
          </a:p>
          <a:p>
            <a:pPr lvl="1">
              <a:buFont typeface="Arial" panose="020B0604020202020204" pitchFamily="34" charset="0"/>
              <a:buChar char="•"/>
            </a:pPr>
            <a:r>
              <a:rPr lang="en-GB" sz="2000" dirty="0" smtClean="0"/>
              <a:t>Allows living to grieve</a:t>
            </a:r>
          </a:p>
          <a:p>
            <a:pPr>
              <a:buFont typeface="Arial" panose="020B0604020202020204" pitchFamily="34" charset="0"/>
              <a:buChar char="•"/>
            </a:pPr>
            <a:r>
              <a:rPr lang="en-GB" sz="2400" dirty="0"/>
              <a:t> </a:t>
            </a:r>
            <a:r>
              <a:rPr lang="en-GB" sz="2400" dirty="0" smtClean="0"/>
              <a:t>Some rituals are more focused on placating the dead</a:t>
            </a:r>
          </a:p>
          <a:p>
            <a:pPr lvl="1">
              <a:buFont typeface="Arial" panose="020B0604020202020204" pitchFamily="34" charset="0"/>
              <a:buChar char="•"/>
            </a:pPr>
            <a:r>
              <a:rPr lang="en-GB" sz="2000" dirty="0" smtClean="0"/>
              <a:t>Focus on keeping them happy</a:t>
            </a:r>
          </a:p>
          <a:p>
            <a:pPr>
              <a:buFont typeface="Arial" panose="020B0604020202020204" pitchFamily="34" charset="0"/>
              <a:buChar char="•"/>
            </a:pPr>
            <a:r>
              <a:rPr lang="en-GB" sz="2400" dirty="0" smtClean="0"/>
              <a:t> Frequently rituals sit somewhere in between</a:t>
            </a:r>
          </a:p>
          <a:p>
            <a:pPr lvl="1">
              <a:buFont typeface="Arial" panose="020B0604020202020204" pitchFamily="34" charset="0"/>
              <a:buChar char="•"/>
            </a:pPr>
            <a:r>
              <a:rPr lang="en-GB" sz="2000" dirty="0" smtClean="0"/>
              <a:t>E.g. offerings at tombs</a:t>
            </a:r>
          </a:p>
          <a:p>
            <a:pPr lvl="2">
              <a:buFont typeface="Arial" panose="020B0604020202020204" pitchFamily="34" charset="0"/>
              <a:buChar char="•"/>
            </a:pPr>
            <a:r>
              <a:rPr lang="en-GB" sz="1800" dirty="0" smtClean="0"/>
              <a:t>Way of showing care for the person that died</a:t>
            </a:r>
          </a:p>
          <a:p>
            <a:pPr lvl="2">
              <a:buFont typeface="Arial" panose="020B0604020202020204" pitchFamily="34" charset="0"/>
              <a:buChar char="•"/>
            </a:pPr>
            <a:r>
              <a:rPr lang="en-GB" sz="1800" dirty="0" smtClean="0"/>
              <a:t>But also enforced by the idea that this keeps the deceased happy and stops haunting</a:t>
            </a:r>
          </a:p>
          <a:p>
            <a:pPr lvl="1">
              <a:buFont typeface="Arial" panose="020B0604020202020204" pitchFamily="34" charset="0"/>
              <a:buChar char="•"/>
            </a:pPr>
            <a:endParaRPr lang="en-GB" dirty="0" smtClean="0"/>
          </a:p>
        </p:txBody>
      </p:sp>
    </p:spTree>
    <p:extLst>
      <p:ext uri="{BB962C8B-B14F-4D97-AF65-F5344CB8AC3E}">
        <p14:creationId xmlns:p14="http://schemas.microsoft.com/office/powerpoint/2010/main" val="8037180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t>SEG</a:t>
            </a:r>
            <a:r>
              <a:rPr lang="en-US" dirty="0" smtClean="0"/>
              <a:t> 21.541 D 18-23</a:t>
            </a:r>
            <a:endParaRPr lang="en-US" i="1" dirty="0"/>
          </a:p>
        </p:txBody>
      </p:sp>
      <p:sp>
        <p:nvSpPr>
          <p:cNvPr id="3" name="Content Placeholder 2"/>
          <p:cNvSpPr>
            <a:spLocks noGrp="1"/>
          </p:cNvSpPr>
          <p:nvPr>
            <p:ph sz="half" idx="1"/>
          </p:nvPr>
        </p:nvSpPr>
        <p:spPr>
          <a:xfrm>
            <a:off x="1097278" y="1845734"/>
            <a:ext cx="3185964" cy="4023360"/>
          </a:xfrm>
        </p:spPr>
        <p:txBody>
          <a:bodyPr>
            <a:normAutofit/>
          </a:bodyPr>
          <a:lstStyle/>
          <a:p>
            <a:pPr marL="0" indent="0">
              <a:buNone/>
            </a:pPr>
            <a:r>
              <a:rPr lang="en-US" sz="2800" b="1" dirty="0" err="1" smtClean="0"/>
              <a:t>Boedromion</a:t>
            </a:r>
            <a:r>
              <a:rPr lang="en-US" sz="2800" b="1" dirty="0" smtClean="0"/>
              <a:t>,</a:t>
            </a:r>
          </a:p>
          <a:p>
            <a:pPr marL="0" indent="0">
              <a:buNone/>
            </a:pPr>
            <a:r>
              <a:rPr lang="en-US" sz="2800" b="1" dirty="0" smtClean="0"/>
              <a:t>on </a:t>
            </a:r>
            <a:r>
              <a:rPr lang="en-US" sz="2800" b="1" dirty="0"/>
              <a:t>the fifth</a:t>
            </a:r>
            <a:r>
              <a:rPr lang="en-US" sz="2800" b="1" dirty="0" smtClean="0"/>
              <a:t>,</a:t>
            </a:r>
          </a:p>
          <a:p>
            <a:pPr marL="0" indent="0">
              <a:buNone/>
            </a:pPr>
            <a:r>
              <a:rPr lang="en-US" sz="2800" b="1" dirty="0" smtClean="0"/>
              <a:t>for </a:t>
            </a:r>
            <a:r>
              <a:rPr lang="en-US" sz="2800" b="1" dirty="0" err="1"/>
              <a:t>Epops</a:t>
            </a:r>
            <a:r>
              <a:rPr lang="en-US" sz="2800" b="1" dirty="0" smtClean="0"/>
              <a:t>, at </a:t>
            </a:r>
            <a:r>
              <a:rPr lang="en-US" sz="2800" b="1" dirty="0" err="1"/>
              <a:t>Erchia</a:t>
            </a:r>
            <a:r>
              <a:rPr lang="en-US" sz="2800" b="1" dirty="0"/>
              <a:t>, </a:t>
            </a:r>
            <a:endParaRPr lang="en-US" sz="2800" b="1" dirty="0" smtClean="0"/>
          </a:p>
          <a:p>
            <a:pPr marL="0" indent="0">
              <a:buNone/>
            </a:pPr>
            <a:r>
              <a:rPr lang="en-US" sz="2800" b="1" dirty="0" smtClean="0"/>
              <a:t>a </a:t>
            </a:r>
            <a:r>
              <a:rPr lang="en-US" sz="2800" b="1" dirty="0"/>
              <a:t>piglet</a:t>
            </a:r>
            <a:r>
              <a:rPr lang="en-US" sz="2800" b="1" dirty="0" smtClean="0"/>
              <a:t>, burnt </a:t>
            </a:r>
            <a:r>
              <a:rPr lang="en-US" sz="2800" b="1" dirty="0"/>
              <a:t>whole</a:t>
            </a:r>
            <a:r>
              <a:rPr lang="en-US" sz="2800" b="1" dirty="0" smtClean="0"/>
              <a:t>,</a:t>
            </a:r>
          </a:p>
          <a:p>
            <a:pPr marL="0" indent="0">
              <a:buNone/>
            </a:pPr>
            <a:r>
              <a:rPr lang="en-US" sz="2800" b="1" dirty="0" err="1" smtClean="0"/>
              <a:t>wineless</a:t>
            </a:r>
            <a:r>
              <a:rPr lang="en-US" sz="2800" b="1" dirty="0"/>
              <a:t>, 3 dr</a:t>
            </a:r>
            <a:r>
              <a:rPr lang="en-US" sz="2800" b="1" dirty="0" smtClean="0"/>
              <a:t>.</a:t>
            </a:r>
            <a:endParaRPr lang="en-US" sz="2800" b="1" dirty="0"/>
          </a:p>
        </p:txBody>
      </p:sp>
      <p:sp>
        <p:nvSpPr>
          <p:cNvPr id="4" name="Content Placeholder 3"/>
          <p:cNvSpPr>
            <a:spLocks noGrp="1"/>
          </p:cNvSpPr>
          <p:nvPr>
            <p:ph sz="half" idx="2"/>
          </p:nvPr>
        </p:nvSpPr>
        <p:spPr>
          <a:xfrm>
            <a:off x="4860758" y="1845734"/>
            <a:ext cx="6992754" cy="4023360"/>
          </a:xfrm>
        </p:spPr>
        <p:txBody>
          <a:bodyPr>
            <a:normAutofit/>
          </a:bodyPr>
          <a:lstStyle/>
          <a:p>
            <a:pPr>
              <a:buFont typeface="Arial" panose="020B0604020202020204" pitchFamily="34" charset="0"/>
              <a:buChar char="•"/>
            </a:pPr>
            <a:r>
              <a:rPr lang="en-GB" sz="2400" dirty="0" smtClean="0"/>
              <a:t> Inscription listing expenses and offerings at religious sites</a:t>
            </a:r>
          </a:p>
          <a:p>
            <a:pPr>
              <a:buFont typeface="Arial" panose="020B0604020202020204" pitchFamily="34" charset="0"/>
              <a:buChar char="•"/>
            </a:pPr>
            <a:r>
              <a:rPr lang="en-GB" sz="2400" dirty="0"/>
              <a:t> </a:t>
            </a:r>
            <a:r>
              <a:rPr lang="en-GB" sz="2400" dirty="0" smtClean="0"/>
              <a:t>This is the date of the Attic </a:t>
            </a:r>
            <a:r>
              <a:rPr lang="en-GB" sz="2400" dirty="0" err="1" smtClean="0"/>
              <a:t>Genesia</a:t>
            </a:r>
            <a:r>
              <a:rPr lang="en-GB" sz="2400" dirty="0" smtClean="0"/>
              <a:t> </a:t>
            </a:r>
          </a:p>
          <a:p>
            <a:pPr lvl="1">
              <a:buFont typeface="Arial" panose="020B0604020202020204" pitchFamily="34" charset="0"/>
              <a:buChar char="•"/>
            </a:pPr>
            <a:r>
              <a:rPr lang="en-GB" sz="2000" dirty="0" smtClean="0"/>
              <a:t>Possibly more widespread</a:t>
            </a:r>
          </a:p>
          <a:p>
            <a:pPr>
              <a:buFont typeface="Arial" panose="020B0604020202020204" pitchFamily="34" charset="0"/>
              <a:buChar char="•"/>
            </a:pPr>
            <a:r>
              <a:rPr lang="en-GB" sz="2400" dirty="0"/>
              <a:t> </a:t>
            </a:r>
            <a:r>
              <a:rPr lang="en-GB" sz="2400" dirty="0" smtClean="0"/>
              <a:t>The </a:t>
            </a:r>
            <a:r>
              <a:rPr lang="en-GB" sz="2400" dirty="0" smtClean="0">
                <a:ea typeface="Batang" panose="02030600000101010101" pitchFamily="18" charset="-127"/>
              </a:rPr>
              <a:t>shrine of </a:t>
            </a:r>
            <a:r>
              <a:rPr lang="en-GB" sz="2400" dirty="0" err="1" smtClean="0"/>
              <a:t>Epops</a:t>
            </a:r>
            <a:r>
              <a:rPr lang="en-GB" sz="2400" dirty="0" smtClean="0"/>
              <a:t> was in Sicyon very near the </a:t>
            </a:r>
            <a:r>
              <a:rPr lang="en-GB" sz="2400" i="1" dirty="0" err="1" smtClean="0"/>
              <a:t>apotropaioi</a:t>
            </a:r>
            <a:r>
              <a:rPr lang="en-GB" sz="2400" i="1" dirty="0" smtClean="0"/>
              <a:t> </a:t>
            </a:r>
            <a:r>
              <a:rPr lang="en-GB" sz="2400" i="1" dirty="0" err="1" smtClean="0"/>
              <a:t>theoi</a:t>
            </a:r>
            <a:endParaRPr lang="en-GB" sz="2400" dirty="0"/>
          </a:p>
          <a:p>
            <a:pPr lvl="1">
              <a:buFont typeface="Arial" panose="020B0604020202020204" pitchFamily="34" charset="0"/>
              <a:buChar char="•"/>
            </a:pPr>
            <a:r>
              <a:rPr lang="en-GB" sz="2000" dirty="0" smtClean="0"/>
              <a:t>Most likely gods that keep away dangerous spirits</a:t>
            </a:r>
          </a:p>
          <a:p>
            <a:pPr>
              <a:buFont typeface="Arial" panose="020B0604020202020204" pitchFamily="34" charset="0"/>
              <a:buChar char="•"/>
            </a:pPr>
            <a:r>
              <a:rPr lang="en-GB" sz="2400" dirty="0"/>
              <a:t> </a:t>
            </a:r>
            <a:r>
              <a:rPr lang="en-GB" sz="2400" dirty="0" smtClean="0"/>
              <a:t>Indicative of a need to keep the dead at bay </a:t>
            </a:r>
            <a:endParaRPr lang="en-GB" sz="2400" dirty="0"/>
          </a:p>
        </p:txBody>
      </p:sp>
    </p:spTree>
    <p:extLst>
      <p:ext uri="{BB962C8B-B14F-4D97-AF65-F5344CB8AC3E}">
        <p14:creationId xmlns:p14="http://schemas.microsoft.com/office/powerpoint/2010/main" val="1418060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How do representations of ghosts fit into ideas about rituals towards the dead?</a:t>
            </a:r>
          </a:p>
          <a:p>
            <a:pPr>
              <a:buFont typeface="Arial" panose="020B0604020202020204" pitchFamily="34" charset="0"/>
              <a:buChar char="•"/>
            </a:pPr>
            <a:r>
              <a:rPr lang="en-GB" sz="2400" dirty="0"/>
              <a:t> </a:t>
            </a:r>
            <a:r>
              <a:rPr lang="en-GB" sz="2400" dirty="0" smtClean="0"/>
              <a:t>E.g. rituals which focus on affection/remembrance vs. placatory offerings</a:t>
            </a:r>
          </a:p>
          <a:p>
            <a:pPr>
              <a:buFont typeface="Arial" panose="020B0604020202020204" pitchFamily="34" charset="0"/>
              <a:buChar char="•"/>
            </a:pPr>
            <a:endParaRPr lang="en-GB" sz="2400" dirty="0"/>
          </a:p>
          <a:p>
            <a:pPr>
              <a:buFont typeface="Arial" panose="020B0604020202020204" pitchFamily="34" charset="0"/>
              <a:buChar char="•"/>
            </a:pPr>
            <a:r>
              <a:rPr lang="en-GB" sz="2400" dirty="0"/>
              <a:t>Do burial practices, religious belief or other social factors have an impact on our representations of ghosts?</a:t>
            </a:r>
          </a:p>
          <a:p>
            <a:pPr>
              <a:buFont typeface="Arial" panose="020B0604020202020204" pitchFamily="34" charset="0"/>
              <a:buChar char="•"/>
            </a:pPr>
            <a:endParaRPr lang="en-GB" sz="2400" dirty="0"/>
          </a:p>
        </p:txBody>
      </p:sp>
    </p:spTree>
    <p:extLst>
      <p:ext uri="{BB962C8B-B14F-4D97-AF65-F5344CB8AC3E}">
        <p14:creationId xmlns:p14="http://schemas.microsoft.com/office/powerpoint/2010/main" val="13146842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Depicting Ghosts</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We (often) have specific conventions for depicting ghosts </a:t>
            </a:r>
          </a:p>
          <a:p>
            <a:pPr lvl="1">
              <a:buFont typeface="Arial" panose="020B0604020202020204" pitchFamily="34" charset="0"/>
              <a:buChar char="•"/>
            </a:pPr>
            <a:r>
              <a:rPr lang="en-GB" sz="2000" dirty="0" smtClean="0"/>
              <a:t>e.g. floating, semi-transparent, glowing etc.</a:t>
            </a:r>
          </a:p>
          <a:p>
            <a:pPr>
              <a:buFont typeface="Arial" panose="020B0604020202020204" pitchFamily="34" charset="0"/>
              <a:buChar char="•"/>
            </a:pPr>
            <a:r>
              <a:rPr lang="en-GB" sz="2400" dirty="0"/>
              <a:t> </a:t>
            </a:r>
            <a:r>
              <a:rPr lang="en-GB" sz="2400" dirty="0" smtClean="0"/>
              <a:t>Can be difficult to depict in art</a:t>
            </a:r>
            <a:endParaRPr lang="en-GB" sz="2400" dirty="0"/>
          </a:p>
          <a:p>
            <a:pPr>
              <a:buFont typeface="Arial" panose="020B0604020202020204" pitchFamily="34" charset="0"/>
              <a:buChar char="•"/>
            </a:pPr>
            <a:r>
              <a:rPr lang="en-GB" sz="2400" dirty="0" smtClean="0"/>
              <a:t> So, in antiquity, they’re more frequently seen in literary sources</a:t>
            </a:r>
          </a:p>
        </p:txBody>
      </p:sp>
    </p:spTree>
    <p:extLst>
      <p:ext uri="{BB962C8B-B14F-4D97-AF65-F5344CB8AC3E}">
        <p14:creationId xmlns:p14="http://schemas.microsoft.com/office/powerpoint/2010/main" val="189951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4857" y="817581"/>
            <a:ext cx="10058400" cy="919779"/>
          </a:xfrm>
        </p:spPr>
        <p:txBody>
          <a:bodyPr/>
          <a:lstStyle/>
          <a:p>
            <a:r>
              <a:rPr lang="en-US" i="1" dirty="0" smtClean="0"/>
              <a:t>Odyssey 11</a:t>
            </a:r>
            <a:endParaRPr lang="en-US" i="1" dirty="0"/>
          </a:p>
        </p:txBody>
      </p:sp>
      <p:sp>
        <p:nvSpPr>
          <p:cNvPr id="3" name="Content Placeholder 2"/>
          <p:cNvSpPr>
            <a:spLocks noGrp="1"/>
          </p:cNvSpPr>
          <p:nvPr>
            <p:ph idx="1"/>
          </p:nvPr>
        </p:nvSpPr>
        <p:spPr>
          <a:xfrm>
            <a:off x="1204857" y="1890976"/>
            <a:ext cx="5077609" cy="4525963"/>
          </a:xfrm>
        </p:spPr>
        <p:txBody>
          <a:bodyPr>
            <a:normAutofit/>
          </a:bodyPr>
          <a:lstStyle/>
          <a:p>
            <a:pPr>
              <a:buFont typeface="Arial" panose="020B0604020202020204" pitchFamily="34" charset="0"/>
              <a:buChar char="•"/>
            </a:pPr>
            <a:r>
              <a:rPr lang="en-US" sz="2400" dirty="0" smtClean="0"/>
              <a:t> Odysseus contacts the dead in order to get information on how to get home</a:t>
            </a:r>
          </a:p>
          <a:p>
            <a:pPr lvl="1">
              <a:buFont typeface="Arial" panose="020B0604020202020204" pitchFamily="34" charset="0"/>
              <a:buChar char="•"/>
            </a:pPr>
            <a:r>
              <a:rPr lang="en-US" sz="2200" dirty="0" smtClean="0"/>
              <a:t>Has to go to the edge of the world</a:t>
            </a:r>
          </a:p>
          <a:p>
            <a:pPr lvl="1">
              <a:buFont typeface="Arial" panose="020B0604020202020204" pitchFamily="34" charset="0"/>
              <a:buChar char="•"/>
            </a:pPr>
            <a:r>
              <a:rPr lang="en-US" sz="2200" dirty="0" smtClean="0"/>
              <a:t>Perform a sacrifice</a:t>
            </a:r>
          </a:p>
          <a:p>
            <a:pPr>
              <a:buFont typeface="Arial" panose="020B0604020202020204" pitchFamily="34" charset="0"/>
              <a:buChar char="•"/>
            </a:pPr>
            <a:r>
              <a:rPr lang="en-US" sz="2400" dirty="0" smtClean="0"/>
              <a:t> Meets </a:t>
            </a:r>
            <a:r>
              <a:rPr lang="en-US" sz="2400" dirty="0" err="1" smtClean="0"/>
              <a:t>Elpenor</a:t>
            </a:r>
            <a:r>
              <a:rPr lang="en-US" sz="2400" dirty="0" smtClean="0"/>
              <a:t> who instructs him to bury his body.</a:t>
            </a:r>
          </a:p>
          <a:p>
            <a:pPr>
              <a:buFont typeface="Arial" panose="020B0604020202020204" pitchFamily="34" charset="0"/>
              <a:buChar char="•"/>
            </a:pPr>
            <a:r>
              <a:rPr lang="en-US" sz="2400" dirty="0"/>
              <a:t> </a:t>
            </a:r>
            <a:r>
              <a:rPr lang="en-US" sz="2400" dirty="0" smtClean="0"/>
              <a:t>A mortal entering the world of the dead, rather than the dead entering the world of the living</a:t>
            </a:r>
          </a:p>
          <a:p>
            <a:pPr marL="0" indent="0">
              <a:buNone/>
            </a:pPr>
            <a:endParaRPr lang="en-US" sz="2400" dirty="0"/>
          </a:p>
        </p:txBody>
      </p:sp>
      <p:pic>
        <p:nvPicPr>
          <p:cNvPr id="4" name="Picture 3"/>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82466" y="1977037"/>
            <a:ext cx="5752328" cy="4025730"/>
          </a:xfrm>
          <a:prstGeom prst="rect">
            <a:avLst/>
          </a:prstGeom>
        </p:spPr>
      </p:pic>
    </p:spTree>
    <p:extLst>
      <p:ext uri="{BB962C8B-B14F-4D97-AF65-F5344CB8AC3E}">
        <p14:creationId xmlns:p14="http://schemas.microsoft.com/office/powerpoint/2010/main" val="19938585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Reaching the Underworld?</a:t>
            </a:r>
            <a:endParaRPr lang="en-US" dirty="0"/>
          </a:p>
        </p:txBody>
      </p:sp>
      <p:sp>
        <p:nvSpPr>
          <p:cNvPr id="3" name="Content Placeholder 2"/>
          <p:cNvSpPr>
            <a:spLocks noGrp="1"/>
          </p:cNvSpPr>
          <p:nvPr>
            <p:ph idx="1"/>
          </p:nvPr>
        </p:nvSpPr>
        <p:spPr/>
        <p:txBody>
          <a:bodyPr>
            <a:normAutofit/>
          </a:bodyPr>
          <a:lstStyle/>
          <a:p>
            <a:pPr marL="0" indent="0">
              <a:buNone/>
            </a:pPr>
            <a:r>
              <a:rPr lang="en-US" sz="2400" dirty="0" smtClean="0"/>
              <a:t>All the day long her its was stretched as she sped over the sea; and the sun set and all the ways grew dark.</a:t>
            </a:r>
          </a:p>
          <a:p>
            <a:pPr marL="0" indent="0">
              <a:buNone/>
            </a:pPr>
            <a:r>
              <a:rPr lang="en-US" sz="2400" dirty="0" smtClean="0"/>
              <a:t>It came to deep-flowing Oceanus, that bounds the earth, where is the land and city of the Cimmerians, </a:t>
            </a:r>
            <a:r>
              <a:rPr lang="en-US" sz="2400" b="1" dirty="0" smtClean="0"/>
              <a:t>wrapped in mist and cloud. Never does the bright sun look down on them </a:t>
            </a:r>
            <a:r>
              <a:rPr lang="en-US" sz="2400" dirty="0" smtClean="0"/>
              <a:t>with his rays either when he mounts the starry heaven or when he turns again to earth from heaven, but instead </a:t>
            </a:r>
            <a:r>
              <a:rPr lang="en-US" sz="2400" b="1" dirty="0" smtClean="0"/>
              <a:t>horrid night is spread over wretched mortals</a:t>
            </a:r>
            <a:r>
              <a:rPr lang="en-US" sz="2400" dirty="0" smtClean="0"/>
              <a:t>. There we came and beached our ship, and took out the sheep, and ourselves went along </a:t>
            </a:r>
            <a:r>
              <a:rPr lang="en-US" sz="2400" b="1" dirty="0" smtClean="0"/>
              <a:t>beside the stream of Oceanus </a:t>
            </a:r>
            <a:r>
              <a:rPr lang="en-US" sz="2400" dirty="0" smtClean="0"/>
              <a:t>until we came to the place of which Circe had told us. </a:t>
            </a:r>
          </a:p>
        </p:txBody>
      </p:sp>
    </p:spTree>
    <p:extLst>
      <p:ext uri="{BB962C8B-B14F-4D97-AF65-F5344CB8AC3E}">
        <p14:creationId xmlns:p14="http://schemas.microsoft.com/office/powerpoint/2010/main" val="13058089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3342" y="265088"/>
            <a:ext cx="10058400" cy="1450757"/>
          </a:xfrm>
        </p:spPr>
        <p:txBody>
          <a:bodyPr/>
          <a:lstStyle/>
          <a:p>
            <a:r>
              <a:rPr lang="en-US" dirty="0" smtClean="0"/>
              <a:t>Types of Dead</a:t>
            </a:r>
            <a:endParaRPr lang="en-US" dirty="0"/>
          </a:p>
        </p:txBody>
      </p:sp>
      <p:sp>
        <p:nvSpPr>
          <p:cNvPr id="3" name="Content Placeholder 2"/>
          <p:cNvSpPr>
            <a:spLocks noGrp="1"/>
          </p:cNvSpPr>
          <p:nvPr>
            <p:ph idx="1"/>
          </p:nvPr>
        </p:nvSpPr>
        <p:spPr>
          <a:xfrm>
            <a:off x="1183342" y="1899522"/>
            <a:ext cx="10058400" cy="4023360"/>
          </a:xfrm>
        </p:spPr>
        <p:txBody>
          <a:bodyPr>
            <a:normAutofit/>
          </a:bodyPr>
          <a:lstStyle/>
          <a:p>
            <a:pPr marL="0" indent="0">
              <a:buNone/>
            </a:pPr>
            <a:r>
              <a:rPr lang="en-US" sz="2400" dirty="0" smtClean="0"/>
              <a:t>Then there gathered from out of Erebus the ghosts of those that are dead, brides, and unwed youths, and toil-worn old men, and frisking girls with hearts still new to sorrow, and many, too, that had been wounded with bronze-tipped spears, men slain in battle, wearing their blood-stained armor. These came thronging in crowds about the pit from every side, with an astounding cry; and pale fear seized me. </a:t>
            </a:r>
            <a:endParaRPr lang="en-US" sz="2400" dirty="0"/>
          </a:p>
        </p:txBody>
      </p:sp>
    </p:spTree>
    <p:extLst>
      <p:ext uri="{BB962C8B-B14F-4D97-AF65-F5344CB8AC3E}">
        <p14:creationId xmlns:p14="http://schemas.microsoft.com/office/powerpoint/2010/main" val="4670420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5613" y="580044"/>
            <a:ext cx="8229600" cy="1143000"/>
          </a:xfrm>
        </p:spPr>
        <p:txBody>
          <a:bodyPr/>
          <a:lstStyle/>
          <a:p>
            <a:r>
              <a:rPr lang="en-US" dirty="0" smtClean="0"/>
              <a:t>Ritual</a:t>
            </a:r>
            <a:endParaRPr lang="en-US" dirty="0"/>
          </a:p>
        </p:txBody>
      </p:sp>
      <p:sp>
        <p:nvSpPr>
          <p:cNvPr id="3" name="Content Placeholder 2"/>
          <p:cNvSpPr>
            <a:spLocks noGrp="1"/>
          </p:cNvSpPr>
          <p:nvPr>
            <p:ph idx="1"/>
          </p:nvPr>
        </p:nvSpPr>
        <p:spPr>
          <a:xfrm>
            <a:off x="1215613" y="1861073"/>
            <a:ext cx="9972339" cy="4275250"/>
          </a:xfrm>
        </p:spPr>
        <p:txBody>
          <a:bodyPr>
            <a:noAutofit/>
          </a:bodyPr>
          <a:lstStyle/>
          <a:p>
            <a:pPr marL="0" indent="0">
              <a:buNone/>
            </a:pPr>
            <a:r>
              <a:rPr lang="en-US" sz="2200" dirty="0"/>
              <a:t>“Here </a:t>
            </a:r>
            <a:r>
              <a:rPr lang="en-US" sz="2200" dirty="0" err="1"/>
              <a:t>Perimedes</a:t>
            </a:r>
            <a:r>
              <a:rPr lang="en-US" sz="2200" dirty="0"/>
              <a:t> and </a:t>
            </a:r>
            <a:r>
              <a:rPr lang="en-US" sz="2200" dirty="0" err="1"/>
              <a:t>Eurylochus</a:t>
            </a:r>
            <a:r>
              <a:rPr lang="en-US" sz="2200" dirty="0"/>
              <a:t> held the victims, while I drew my sharp sword from beside my thigh, and </a:t>
            </a:r>
            <a:r>
              <a:rPr lang="en-US" sz="2200" b="1" dirty="0"/>
              <a:t>dug a pit of a cubit’s length </a:t>
            </a:r>
            <a:r>
              <a:rPr lang="en-US" sz="2200" dirty="0"/>
              <a:t>this way and that, and around it </a:t>
            </a:r>
            <a:r>
              <a:rPr lang="en-US" sz="2200" b="1" dirty="0"/>
              <a:t>poured a libation to all the dead</a:t>
            </a:r>
            <a:r>
              <a:rPr lang="en-US" sz="2200" dirty="0"/>
              <a:t>, </a:t>
            </a:r>
            <a:r>
              <a:rPr lang="en-US" sz="2200" b="1" dirty="0"/>
              <a:t>first with milk and honey, thereafter with sweet wine, and in the third place with water, and I sprinkled on it white barley meal </a:t>
            </a:r>
            <a:r>
              <a:rPr lang="en-US" sz="2200" dirty="0"/>
              <a:t>and I earnestly entreated the </a:t>
            </a:r>
            <a:r>
              <a:rPr lang="en-US" sz="2200" dirty="0" err="1"/>
              <a:t>strengthless</a:t>
            </a:r>
            <a:r>
              <a:rPr lang="en-US" sz="2200" dirty="0"/>
              <a:t> heads of the dead, vowing that when I came to Ithaca I would sacrifice in my halls a barren heifer, the best I had, and load the altar with rich gifts, and to </a:t>
            </a:r>
            <a:r>
              <a:rPr lang="en-US" sz="2200" dirty="0" err="1"/>
              <a:t>Teiresias</a:t>
            </a:r>
            <a:r>
              <a:rPr lang="en-US" sz="2200" dirty="0"/>
              <a:t> alone would </a:t>
            </a:r>
            <a:r>
              <a:rPr lang="en-US" sz="2200" b="1" dirty="0"/>
              <a:t>sacrifice a ram, wholly black</a:t>
            </a:r>
            <a:r>
              <a:rPr lang="en-US" sz="2200" dirty="0"/>
              <a:t>, the finest of my flocks. But when with vows and prayers I had made supplication to the tribes of the dead, </a:t>
            </a:r>
            <a:r>
              <a:rPr lang="en-US" sz="2200" b="1" dirty="0"/>
              <a:t>I took the sheep and cut their throats over the pit, and the dark blood flowed</a:t>
            </a:r>
            <a:r>
              <a:rPr lang="en-US" sz="2200" dirty="0"/>
              <a:t>. … Then I called to my comrades and told them to skin and burn the sheep that lay there killed with pitiless bronze, and to make prayer to the gods, to mighty </a:t>
            </a:r>
            <a:r>
              <a:rPr lang="en-US" sz="2200" b="1" dirty="0"/>
              <a:t>Hades and dread Persephone</a:t>
            </a:r>
            <a:r>
              <a:rPr lang="en-US" sz="2200" dirty="0"/>
              <a:t>. And I myself, </a:t>
            </a:r>
            <a:r>
              <a:rPr lang="en-US" sz="2200" b="1" dirty="0"/>
              <a:t>drawing my sharp sword from beside my thigh, sat there, and would not allow the </a:t>
            </a:r>
            <a:r>
              <a:rPr lang="en-US" sz="2200" b="1" dirty="0" err="1"/>
              <a:t>strengthless</a:t>
            </a:r>
            <a:r>
              <a:rPr lang="en-US" sz="2200" b="1" dirty="0"/>
              <a:t> heads of the dead to draw near to the blood </a:t>
            </a:r>
            <a:r>
              <a:rPr lang="en-US" sz="2200" dirty="0"/>
              <a:t>till I had inquired of </a:t>
            </a:r>
            <a:r>
              <a:rPr lang="en-US" sz="2200" dirty="0" err="1"/>
              <a:t>Teiresias</a:t>
            </a:r>
            <a:r>
              <a:rPr lang="en-US" sz="2200" dirty="0"/>
              <a:t>.</a:t>
            </a:r>
          </a:p>
          <a:p>
            <a:endParaRPr lang="en-US" sz="2200" dirty="0"/>
          </a:p>
        </p:txBody>
      </p:sp>
    </p:spTree>
    <p:extLst>
      <p:ext uri="{BB962C8B-B14F-4D97-AF65-F5344CB8AC3E}">
        <p14:creationId xmlns:p14="http://schemas.microsoft.com/office/powerpoint/2010/main" val="252378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Pausanias 1.32.4-5</a:t>
            </a:r>
            <a:endParaRPr lang="en-GB" dirty="0"/>
          </a:p>
        </p:txBody>
      </p:sp>
      <p:sp>
        <p:nvSpPr>
          <p:cNvPr id="3" name="Content Placeholder 2"/>
          <p:cNvSpPr>
            <a:spLocks noGrp="1"/>
          </p:cNvSpPr>
          <p:nvPr>
            <p:ph idx="1"/>
          </p:nvPr>
        </p:nvSpPr>
        <p:spPr/>
        <p:txBody>
          <a:bodyPr>
            <a:normAutofit lnSpcReduction="10000"/>
          </a:bodyPr>
          <a:lstStyle/>
          <a:p>
            <a:r>
              <a:rPr lang="en-GB" dirty="0"/>
              <a:t>At Marathon every night you can hear horses neighing and men fighting. No one who has expressly set himself to behold this vision has ever got any good from it, </a:t>
            </a:r>
            <a:r>
              <a:rPr lang="en-GB" b="1" dirty="0"/>
              <a:t>but the spirits are not wroth with </a:t>
            </a:r>
            <a:r>
              <a:rPr lang="en-GB" b="1" dirty="0" smtClean="0"/>
              <a:t>those, who </a:t>
            </a:r>
            <a:r>
              <a:rPr lang="en-GB" b="1" dirty="0"/>
              <a:t>in </a:t>
            </a:r>
            <a:r>
              <a:rPr lang="en-GB" b="1" dirty="0" smtClean="0"/>
              <a:t>ignorance, </a:t>
            </a:r>
            <a:r>
              <a:rPr lang="en-GB" b="1" dirty="0"/>
              <a:t>chance to be spectators</a:t>
            </a:r>
            <a:r>
              <a:rPr lang="en-GB" dirty="0"/>
              <a:t>. The </a:t>
            </a:r>
            <a:r>
              <a:rPr lang="en-GB" dirty="0" err="1"/>
              <a:t>Marathonians</a:t>
            </a:r>
            <a:r>
              <a:rPr lang="en-GB" dirty="0"/>
              <a:t> worship both those who died in the fighting, calling them heroes, and secondly Marathon, from whom the parish derives its name, and then Heracles, saying that they were the first among the Greeks to acknowledge him as a god.</a:t>
            </a:r>
          </a:p>
          <a:p>
            <a:r>
              <a:rPr lang="en-GB" dirty="0" smtClean="0"/>
              <a:t>They </a:t>
            </a:r>
            <a:r>
              <a:rPr lang="en-GB" dirty="0"/>
              <a:t>say too that there chanced to be present in the battle a man of rustic appearance and dress. Having slaughtered many of the foreigners with a plough he </a:t>
            </a:r>
            <a:r>
              <a:rPr lang="en-GB" b="1" dirty="0"/>
              <a:t>was seen no more after the engagement</a:t>
            </a:r>
            <a:r>
              <a:rPr lang="en-GB" dirty="0"/>
              <a:t>. When the Athenians made enquiries at the oracle the god merely ordered them to </a:t>
            </a:r>
            <a:r>
              <a:rPr lang="en-GB" dirty="0" smtClean="0"/>
              <a:t>honour </a:t>
            </a:r>
            <a:r>
              <a:rPr lang="en-GB" dirty="0" err="1" smtClean="0"/>
              <a:t>Echetlaeus</a:t>
            </a:r>
            <a:r>
              <a:rPr lang="en-GB" dirty="0" smtClean="0"/>
              <a:t> (He </a:t>
            </a:r>
            <a:r>
              <a:rPr lang="en-GB" dirty="0"/>
              <a:t>of the </a:t>
            </a:r>
            <a:r>
              <a:rPr lang="en-GB" dirty="0" smtClean="0"/>
              <a:t>Plough-tai) as </a:t>
            </a:r>
            <a:r>
              <a:rPr lang="en-GB" dirty="0"/>
              <a:t>a hero. A trophy too of white marble has been erected. Although the Athenians assert that they buried the Persians, </a:t>
            </a:r>
            <a:r>
              <a:rPr lang="en-GB" b="1" dirty="0"/>
              <a:t>because in every case the divine law applies that a corpse should be laid under the earth, yet I could find no grave</a:t>
            </a:r>
            <a:r>
              <a:rPr lang="en-GB" dirty="0"/>
              <a:t>. There was neither mound nor other trace to be seen, as the dead were carried to a trench and thrown in anyhow.</a:t>
            </a:r>
          </a:p>
          <a:p>
            <a:endParaRPr lang="en-GB" dirty="0"/>
          </a:p>
        </p:txBody>
      </p:sp>
    </p:spTree>
    <p:extLst>
      <p:ext uri="{BB962C8B-B14F-4D97-AF65-F5344CB8AC3E}">
        <p14:creationId xmlns:p14="http://schemas.microsoft.com/office/powerpoint/2010/main" val="33982527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Phlegon</a:t>
            </a:r>
            <a:r>
              <a:rPr lang="en-GB" dirty="0" smtClean="0"/>
              <a:t> of </a:t>
            </a:r>
            <a:r>
              <a:rPr lang="en-GB" dirty="0" err="1" smtClean="0"/>
              <a:t>Tralles</a:t>
            </a:r>
            <a:r>
              <a:rPr lang="en-GB" dirty="0" smtClean="0"/>
              <a:t>, </a:t>
            </a:r>
            <a:r>
              <a:rPr lang="en-GB" i="1" dirty="0" err="1" smtClean="0"/>
              <a:t>Mirabilia</a:t>
            </a:r>
            <a:r>
              <a:rPr lang="en-GB" dirty="0" smtClean="0"/>
              <a:t> 1</a:t>
            </a:r>
            <a:endParaRPr lang="en-GB" dirty="0"/>
          </a:p>
        </p:txBody>
      </p:sp>
      <p:sp>
        <p:nvSpPr>
          <p:cNvPr id="3" name="Content Placeholder 2"/>
          <p:cNvSpPr>
            <a:spLocks noGrp="1"/>
          </p:cNvSpPr>
          <p:nvPr>
            <p:ph idx="1"/>
          </p:nvPr>
        </p:nvSpPr>
        <p:spPr>
          <a:xfrm>
            <a:off x="1097280" y="1845734"/>
            <a:ext cx="10058400" cy="4422864"/>
          </a:xfrm>
        </p:spPr>
        <p:txBody>
          <a:bodyPr>
            <a:normAutofit fontScale="92500" lnSpcReduction="10000"/>
          </a:bodyPr>
          <a:lstStyle/>
          <a:p>
            <a:pPr>
              <a:buFont typeface="Arial" panose="020B0604020202020204" pitchFamily="34" charset="0"/>
              <a:buChar char="•"/>
            </a:pPr>
            <a:r>
              <a:rPr lang="en-GB" dirty="0" smtClean="0"/>
              <a:t> Dead daughter seen in the house by the nurse in the lodger’s room</a:t>
            </a:r>
          </a:p>
          <a:p>
            <a:pPr>
              <a:buFont typeface="Arial" panose="020B0604020202020204" pitchFamily="34" charset="0"/>
              <a:buChar char="•"/>
            </a:pPr>
            <a:r>
              <a:rPr lang="en-GB" dirty="0"/>
              <a:t> </a:t>
            </a:r>
            <a:r>
              <a:rPr lang="en-GB" dirty="0" smtClean="0"/>
              <a:t>Seems to be able to disappear unseen</a:t>
            </a:r>
          </a:p>
          <a:p>
            <a:pPr>
              <a:buFont typeface="Arial" panose="020B0604020202020204" pitchFamily="34" charset="0"/>
              <a:buChar char="•"/>
            </a:pPr>
            <a:r>
              <a:rPr lang="en-GB" dirty="0"/>
              <a:t> </a:t>
            </a:r>
            <a:r>
              <a:rPr lang="en-GB" dirty="0" smtClean="0"/>
              <a:t>Only appears at night</a:t>
            </a:r>
          </a:p>
          <a:p>
            <a:pPr>
              <a:buFont typeface="Arial" panose="020B0604020202020204" pitchFamily="34" charset="0"/>
              <a:buChar char="•"/>
            </a:pPr>
            <a:r>
              <a:rPr lang="en-GB" dirty="0"/>
              <a:t> </a:t>
            </a:r>
            <a:r>
              <a:rPr lang="en-GB" dirty="0" smtClean="0"/>
              <a:t>Recognisable by her possessions </a:t>
            </a:r>
          </a:p>
          <a:p>
            <a:pPr lvl="1">
              <a:buFont typeface="Arial" panose="020B0604020202020204" pitchFamily="34" charset="0"/>
              <a:buChar char="•"/>
            </a:pPr>
            <a:r>
              <a:rPr lang="en-GB" dirty="0" smtClean="0"/>
              <a:t>Suspicions of grave robbing</a:t>
            </a:r>
          </a:p>
          <a:p>
            <a:pPr lvl="1">
              <a:buFont typeface="Arial" panose="020B0604020202020204" pitchFamily="34" charset="0"/>
              <a:buChar char="•"/>
            </a:pPr>
            <a:r>
              <a:rPr lang="en-GB" dirty="0" smtClean="0"/>
              <a:t>Lodger’s possessions end up in the tomb</a:t>
            </a:r>
            <a:endParaRPr lang="en-GB" dirty="0"/>
          </a:p>
          <a:p>
            <a:pPr>
              <a:buFont typeface="Arial" panose="020B0604020202020204" pitchFamily="34" charset="0"/>
              <a:buChar char="•"/>
            </a:pPr>
            <a:r>
              <a:rPr lang="en-GB" dirty="0"/>
              <a:t> </a:t>
            </a:r>
            <a:r>
              <a:rPr lang="en-GB" dirty="0" smtClean="0"/>
              <a:t>Eats, drinks and sleeps with the lodger</a:t>
            </a:r>
          </a:p>
          <a:p>
            <a:pPr lvl="1">
              <a:buFont typeface="Arial" panose="020B0604020202020204" pitchFamily="34" charset="0"/>
              <a:buChar char="•"/>
            </a:pPr>
            <a:r>
              <a:rPr lang="en-GB" dirty="0" smtClean="0"/>
              <a:t>Physically substantial</a:t>
            </a:r>
          </a:p>
          <a:p>
            <a:pPr>
              <a:buFont typeface="Arial" panose="020B0604020202020204" pitchFamily="34" charset="0"/>
              <a:buChar char="•"/>
            </a:pPr>
            <a:r>
              <a:rPr lang="en-GB" dirty="0"/>
              <a:t> </a:t>
            </a:r>
            <a:r>
              <a:rPr lang="en-GB" dirty="0" smtClean="0"/>
              <a:t>‘Dies’ again when confronted by family</a:t>
            </a:r>
          </a:p>
          <a:p>
            <a:pPr lvl="1">
              <a:buFont typeface="Arial" panose="020B0604020202020204" pitchFamily="34" charset="0"/>
              <a:buChar char="•"/>
            </a:pPr>
            <a:r>
              <a:rPr lang="en-GB" dirty="0" smtClean="0"/>
              <a:t>Lodger commits suicide</a:t>
            </a:r>
            <a:endParaRPr lang="en-GB" dirty="0"/>
          </a:p>
          <a:p>
            <a:pPr>
              <a:buFont typeface="Arial" panose="020B0604020202020204" pitchFamily="34" charset="0"/>
              <a:buChar char="•"/>
            </a:pPr>
            <a:r>
              <a:rPr lang="en-GB" dirty="0"/>
              <a:t> </a:t>
            </a:r>
            <a:r>
              <a:rPr lang="en-GB" dirty="0" smtClean="0"/>
              <a:t>Mother’s grieving rituals </a:t>
            </a:r>
          </a:p>
          <a:p>
            <a:pPr>
              <a:buFont typeface="Arial" panose="020B0604020202020204" pitchFamily="34" charset="0"/>
              <a:buChar char="•"/>
            </a:pPr>
            <a:r>
              <a:rPr lang="en-GB" dirty="0" smtClean="0"/>
              <a:t> Necessity for community to undergo cleansing rituals </a:t>
            </a:r>
          </a:p>
        </p:txBody>
      </p:sp>
    </p:spTree>
    <p:extLst>
      <p:ext uri="{BB962C8B-B14F-4D97-AF65-F5344CB8AC3E}">
        <p14:creationId xmlns:p14="http://schemas.microsoft.com/office/powerpoint/2010/main" val="1199239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Pseudo-Quintilian </a:t>
            </a:r>
            <a:r>
              <a:rPr lang="en-GB" i="1" dirty="0" err="1" smtClean="0"/>
              <a:t>Declamationes</a:t>
            </a:r>
            <a:r>
              <a:rPr lang="en-GB" i="1" dirty="0" smtClean="0"/>
              <a:t> </a:t>
            </a:r>
            <a:r>
              <a:rPr lang="en-GB" i="1" dirty="0" err="1" smtClean="0"/>
              <a:t>maiores</a:t>
            </a:r>
            <a:r>
              <a:rPr lang="en-GB" i="1" dirty="0" smtClean="0"/>
              <a:t> </a:t>
            </a:r>
            <a:r>
              <a:rPr lang="en-GB" dirty="0" smtClean="0"/>
              <a:t>10</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400" dirty="0" smtClean="0"/>
              <a:t> Mother sees son in dreams</a:t>
            </a:r>
          </a:p>
          <a:p>
            <a:pPr lvl="1">
              <a:buFont typeface="Arial" panose="020B0604020202020204" pitchFamily="34" charset="0"/>
              <a:buChar char="•"/>
            </a:pPr>
            <a:r>
              <a:rPr lang="en-GB" sz="2000" dirty="0" smtClean="0"/>
              <a:t>As if living, ‘not … a face covered in dismal cinders or a head sprinkled with ash’</a:t>
            </a:r>
          </a:p>
          <a:p>
            <a:pPr lvl="1">
              <a:buFont typeface="Arial" panose="020B0604020202020204" pitchFamily="34" charset="0"/>
              <a:buChar char="•"/>
            </a:pPr>
            <a:r>
              <a:rPr lang="en-GB" sz="2000" dirty="0" smtClean="0"/>
              <a:t>As if physically present ‘embraced her, kissed her, and lived the whole night’</a:t>
            </a:r>
          </a:p>
          <a:p>
            <a:pPr>
              <a:buFont typeface="Arial" panose="020B0604020202020204" pitchFamily="34" charset="0"/>
              <a:buChar char="•"/>
            </a:pPr>
            <a:r>
              <a:rPr lang="en-GB" sz="2400" dirty="0"/>
              <a:t> </a:t>
            </a:r>
            <a:r>
              <a:rPr lang="en-GB" sz="2400" dirty="0" smtClean="0"/>
              <a:t>Father calls in help to cast a spell to keep the ghost in its grave</a:t>
            </a:r>
          </a:p>
          <a:p>
            <a:pPr lvl="1">
              <a:buFont typeface="Arial" panose="020B0604020202020204" pitchFamily="34" charset="0"/>
              <a:buChar char="•"/>
            </a:pPr>
            <a:r>
              <a:rPr lang="en-GB" sz="2000" dirty="0" smtClean="0"/>
              <a:t>‘not sufficiently dead’</a:t>
            </a:r>
          </a:p>
          <a:p>
            <a:pPr lvl="1">
              <a:buFont typeface="Arial" panose="020B0604020202020204" pitchFamily="34" charset="0"/>
              <a:buChar char="•"/>
            </a:pPr>
            <a:r>
              <a:rPr lang="en-GB" sz="2000" dirty="0" smtClean="0"/>
              <a:t>‘the urn is closed off with terrible words. Then for the first time the son becomes a corpse and a shade’</a:t>
            </a:r>
          </a:p>
          <a:p>
            <a:pPr>
              <a:buFont typeface="Arial" panose="020B0604020202020204" pitchFamily="34" charset="0"/>
              <a:buChar char="•"/>
            </a:pPr>
            <a:r>
              <a:rPr lang="en-GB" sz="2400" dirty="0"/>
              <a:t> </a:t>
            </a:r>
            <a:r>
              <a:rPr lang="en-GB" sz="2400" dirty="0" smtClean="0"/>
              <a:t>Conflict of different family members grieving differently</a:t>
            </a:r>
          </a:p>
        </p:txBody>
      </p:sp>
    </p:spTree>
    <p:extLst>
      <p:ext uri="{BB962C8B-B14F-4D97-AF65-F5344CB8AC3E}">
        <p14:creationId xmlns:p14="http://schemas.microsoft.com/office/powerpoint/2010/main" val="24295048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a:t>
            </a:r>
            <a:endParaRPr lang="en-GB" dirty="0"/>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endParaRPr lang="en-GB" sz="2400" dirty="0" smtClean="0"/>
          </a:p>
          <a:p>
            <a:pPr>
              <a:buFont typeface="Arial" panose="020B0604020202020204" pitchFamily="34" charset="0"/>
              <a:buChar char="•"/>
            </a:pPr>
            <a:r>
              <a:rPr lang="en-GB" sz="2400" dirty="0" smtClean="0"/>
              <a:t>What </a:t>
            </a:r>
            <a:r>
              <a:rPr lang="en-GB" sz="2400" dirty="0" smtClean="0"/>
              <a:t>ideas about the divisions between the living and the dead are shown in these narratives</a:t>
            </a:r>
            <a:r>
              <a:rPr lang="en-GB" sz="2400" dirty="0" smtClean="0"/>
              <a:t>?</a:t>
            </a:r>
          </a:p>
          <a:p>
            <a:pPr>
              <a:buFont typeface="Arial" panose="020B0604020202020204" pitchFamily="34" charset="0"/>
              <a:buChar char="•"/>
            </a:pPr>
            <a:endParaRPr lang="en-GB" sz="2400" dirty="0" smtClean="0"/>
          </a:p>
          <a:p>
            <a:pPr>
              <a:buFont typeface="Arial" panose="020B0604020202020204" pitchFamily="34" charset="0"/>
              <a:buChar char="•"/>
            </a:pPr>
            <a:r>
              <a:rPr lang="en-GB" sz="2400" dirty="0"/>
              <a:t> </a:t>
            </a:r>
            <a:r>
              <a:rPr lang="en-GB" sz="2400" dirty="0" smtClean="0"/>
              <a:t>What power do the dead have over the living, and why?</a:t>
            </a:r>
          </a:p>
          <a:p>
            <a:pPr>
              <a:buFont typeface="Arial" panose="020B0604020202020204" pitchFamily="34" charset="0"/>
              <a:buChar char="•"/>
            </a:pPr>
            <a:endParaRPr lang="en-GB" sz="2400" dirty="0"/>
          </a:p>
        </p:txBody>
      </p:sp>
    </p:spTree>
    <p:extLst>
      <p:ext uri="{BB962C8B-B14F-4D97-AF65-F5344CB8AC3E}">
        <p14:creationId xmlns:p14="http://schemas.microsoft.com/office/powerpoint/2010/main" val="562319002"/>
      </p:ext>
    </p:extLst>
  </p:cSld>
  <p:clrMapOvr>
    <a:masterClrMapping/>
  </p:clrMapOvr>
</p:sld>
</file>

<file path=ppt/theme/theme1.xml><?xml version="1.0" encoding="utf-8"?>
<a:theme xmlns:a="http://schemas.openxmlformats.org/drawingml/2006/main" name="Retrospect">
  <a:themeElements>
    <a:clrScheme name="Retrospect">
      <a:dk1>
        <a:srgbClr val="000000"/>
      </a:dk1>
      <a:lt1>
        <a:srgbClr val="FFFFFF"/>
      </a:lt1>
      <a:dk2>
        <a:srgbClr val="46464A"/>
      </a:dk2>
      <a:lt2>
        <a:srgbClr val="D1D9E1"/>
      </a:lt2>
      <a:accent1>
        <a:srgbClr val="6F6F74"/>
      </a:accent1>
      <a:accent2>
        <a:srgbClr val="A7B789"/>
      </a:accent2>
      <a:accent3>
        <a:srgbClr val="BEAE98"/>
      </a:accent3>
      <a:accent4>
        <a:srgbClr val="92A9B9"/>
      </a:accent4>
      <a:accent5>
        <a:srgbClr val="9C8265"/>
      </a:accent5>
      <a:accent6>
        <a:srgbClr val="8D6974"/>
      </a:accent6>
      <a:hlink>
        <a:srgbClr val="67AABF"/>
      </a:hlink>
      <a:folHlink>
        <a:srgbClr val="B1B5AB"/>
      </a:folHlink>
    </a:clrScheme>
    <a:fontScheme name="Retrospect">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BAB94BD4-5D6D-4148-AB57-A4CCF1FD4E0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516</TotalTime>
  <Words>1781</Words>
  <Application>Microsoft Office PowerPoint</Application>
  <PresentationFormat>Widescreen</PresentationFormat>
  <Paragraphs>166</Paragraphs>
  <Slides>29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Batang</vt:lpstr>
      <vt:lpstr>Arial</vt:lpstr>
      <vt:lpstr>Calibri</vt:lpstr>
      <vt:lpstr>Calibri Light</vt:lpstr>
      <vt:lpstr>Retrospect</vt:lpstr>
      <vt:lpstr>Monsters, Ghosts and Revenants</vt:lpstr>
      <vt:lpstr>Past weeks</vt:lpstr>
      <vt:lpstr>Following weeks</vt:lpstr>
      <vt:lpstr>Ghosts and Revenants</vt:lpstr>
      <vt:lpstr>What is a ghost?</vt:lpstr>
      <vt:lpstr>Who is a ghost?</vt:lpstr>
      <vt:lpstr>Types of Ghost in Antiquity</vt:lpstr>
      <vt:lpstr>Euripides Hecuba 1 ff. </vt:lpstr>
      <vt:lpstr>Unfinished business</vt:lpstr>
      <vt:lpstr>Power in the World of the Living</vt:lpstr>
      <vt:lpstr>Discussion</vt:lpstr>
      <vt:lpstr>Rituals around the dead</vt:lpstr>
      <vt:lpstr>Greek and Roman funerary practice</vt:lpstr>
      <vt:lpstr>PowerPoint Presentation</vt:lpstr>
      <vt:lpstr>PowerPoint Presentation</vt:lpstr>
      <vt:lpstr>1st century CE, Amiternum</vt:lpstr>
      <vt:lpstr>PowerPoint Presentation</vt:lpstr>
      <vt:lpstr>Placatory Rituals</vt:lpstr>
      <vt:lpstr>SEG 21.541 D 18-23</vt:lpstr>
      <vt:lpstr>Discussion</vt:lpstr>
      <vt:lpstr>Depicting Ghosts</vt:lpstr>
      <vt:lpstr>Odyssey 11</vt:lpstr>
      <vt:lpstr>Reaching the Underworld?</vt:lpstr>
      <vt:lpstr>Types of Dead</vt:lpstr>
      <vt:lpstr>Ritual</vt:lpstr>
      <vt:lpstr>Pausanias 1.32.4-5</vt:lpstr>
      <vt:lpstr>Phlegon of Tralles, Mirabilia 1</vt:lpstr>
      <vt:lpstr>Pseudo-Quintilian Declamationes maiores 10</vt:lpstr>
      <vt:lpstr>Discussion </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Monsters, Ghosts and Revenants</dc:title>
  <dc:creator>Fiona Mitchell</dc:creator>
  <cp:lastModifiedBy>Fiona Mitchell</cp:lastModifiedBy>
  <cp:revision>35</cp:revision>
  <dcterms:created xsi:type="dcterms:W3CDTF">2016-07-06T10:16:44Z</dcterms:created>
  <dcterms:modified xsi:type="dcterms:W3CDTF">2016-11-16T09:55:57Z</dcterms:modified>
</cp:coreProperties>
</file>