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theme/themeOverride1.xml" ContentType="application/vnd.openxmlformats-officedocument.themeOverride+xml"/>
  <Override PartName="/ppt/charts/chart2.xml" ContentType="application/vnd.openxmlformats-officedocument.drawingml.chart+xml"/>
  <Override PartName="/ppt/theme/themeOverride2.xml" ContentType="application/vnd.openxmlformats-officedocument.themeOverride+xml"/>
  <Override PartName="/ppt/charts/chart3.xml" ContentType="application/vnd.openxmlformats-officedocument.drawingml.chart+xml"/>
  <Override PartName="/ppt/theme/themeOverride3.xml" ContentType="application/vnd.openxmlformats-officedocument.themeOverride+xml"/>
  <Override PartName="/ppt/charts/chart4.xml" ContentType="application/vnd.openxmlformats-officedocument.drawingml.chart+xml"/>
  <Override PartName="/ppt/theme/themeOverride4.xml" ContentType="application/vnd.openxmlformats-officedocument.themeOverride+xml"/>
  <Override PartName="/ppt/drawings/drawing1.xml" ContentType="application/vnd.openxmlformats-officedocument.drawingml.chartshapes+xml"/>
  <Override PartName="/ppt/charts/chart5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rawings/drawing2.xml" ContentType="application/vnd.openxmlformats-officedocument.drawingml.chartshapes+xml"/>
  <Override PartName="/ppt/charts/chart6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7.xml" ContentType="application/vnd.openxmlformats-officedocument.drawingml.chart+xml"/>
  <Override PartName="/ppt/theme/themeOverride5.xml" ContentType="application/vnd.openxmlformats-officedocument.themeOverride+xml"/>
  <Override PartName="/ppt/charts/chart8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28" r:id="rId1"/>
  </p:sldMasterIdLst>
  <p:notesMasterIdLst>
    <p:notesMasterId r:id="rId3"/>
  </p:notesMasterIdLst>
  <p:sldIdLst>
    <p:sldId id="265" r:id="rId2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4032">
          <p15:clr>
            <a:srgbClr val="A4A3A4"/>
          </p15:clr>
        </p15:guide>
        <p15:guide id="2" pos="3024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92145"/>
    <a:srgbClr val="1F2329"/>
    <a:srgbClr val="DAE8A1"/>
    <a:srgbClr val="56B87E"/>
    <a:srgbClr val="25676A"/>
    <a:srgbClr val="F9F699"/>
    <a:srgbClr val="212F3F"/>
    <a:srgbClr val="B1D25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8961FA2-6397-41F5-A2F2-45921058A1D1}" v="15" dt="2021-08-05T20:46:14.3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 autoAdjust="0"/>
    <p:restoredTop sz="94598" autoAdjust="0"/>
  </p:normalViewPr>
  <p:slideViewPr>
    <p:cSldViewPr snapToGrid="0" snapToObjects="1">
      <p:cViewPr>
        <p:scale>
          <a:sx n="100" d="100"/>
          <a:sy n="100" d="100"/>
        </p:scale>
        <p:origin x="802" y="58"/>
      </p:cViewPr>
      <p:guideLst>
        <p:guide orient="horz" pos="4032"/>
        <p:guide pos="3024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na balaban" userId="a057911e80436e1d" providerId="LiveId" clId="{A8961FA2-6397-41F5-A2F2-45921058A1D1}"/>
    <pc:docChg chg="custSel modSld">
      <pc:chgData name="cristina balaban" userId="a057911e80436e1d" providerId="LiveId" clId="{A8961FA2-6397-41F5-A2F2-45921058A1D1}" dt="2021-08-05T20:48:08.467" v="29" actId="20577"/>
      <pc:docMkLst>
        <pc:docMk/>
      </pc:docMkLst>
      <pc:sldChg chg="addSp delSp modSp mod">
        <pc:chgData name="cristina balaban" userId="a057911e80436e1d" providerId="LiveId" clId="{A8961FA2-6397-41F5-A2F2-45921058A1D1}" dt="2021-08-05T20:48:08.467" v="29" actId="20577"/>
        <pc:sldMkLst>
          <pc:docMk/>
          <pc:sldMk cId="0" sldId="265"/>
        </pc:sldMkLst>
        <pc:spChg chg="mod">
          <ac:chgData name="cristina balaban" userId="a057911e80436e1d" providerId="LiveId" clId="{A8961FA2-6397-41F5-A2F2-45921058A1D1}" dt="2021-08-05T20:48:08.467" v="29" actId="20577"/>
          <ac:spMkLst>
            <pc:docMk/>
            <pc:sldMk cId="0" sldId="265"/>
            <ac:spMk id="2051" creationId="{EB94C629-D773-4E7F-B50D-F72F0A3230F1}"/>
          </ac:spMkLst>
        </pc:spChg>
        <pc:graphicFrameChg chg="add del mod">
          <ac:chgData name="cristina balaban" userId="a057911e80436e1d" providerId="LiveId" clId="{A8961FA2-6397-41F5-A2F2-45921058A1D1}" dt="2021-08-05T17:18:04.119" v="3"/>
          <ac:graphicFrameMkLst>
            <pc:docMk/>
            <pc:sldMk cId="0" sldId="265"/>
            <ac:graphicFrameMk id="37" creationId="{EED09C2C-22BE-40E9-9328-6C0A5C7962CB}"/>
          </ac:graphicFrameMkLst>
        </pc:graphicFrameChg>
        <pc:graphicFrameChg chg="mod">
          <ac:chgData name="cristina balaban" userId="a057911e80436e1d" providerId="LiveId" clId="{A8961FA2-6397-41F5-A2F2-45921058A1D1}" dt="2021-08-05T20:45:32.003" v="19"/>
          <ac:graphicFrameMkLst>
            <pc:docMk/>
            <pc:sldMk cId="0" sldId="265"/>
            <ac:graphicFrameMk id="38" creationId="{5929CE81-A9F2-42DD-997C-8A76D5A76ECA}"/>
          </ac:graphicFrameMkLst>
        </pc:graphicFrameChg>
        <pc:graphicFrameChg chg="add mod">
          <ac:chgData name="cristina balaban" userId="a057911e80436e1d" providerId="LiveId" clId="{A8961FA2-6397-41F5-A2F2-45921058A1D1}" dt="2021-08-05T17:24:02.280" v="15"/>
          <ac:graphicFrameMkLst>
            <pc:docMk/>
            <pc:sldMk cId="0" sldId="265"/>
            <ac:graphicFrameMk id="39" creationId="{130C2C25-C5E7-42F5-81FB-EA2FE0C693CA}"/>
          </ac:graphicFrameMkLst>
        </pc:graphicFrameChg>
        <pc:graphicFrameChg chg="mod">
          <ac:chgData name="cristina balaban" userId="a057911e80436e1d" providerId="LiveId" clId="{A8961FA2-6397-41F5-A2F2-45921058A1D1}" dt="2021-08-05T20:46:14.319" v="20"/>
          <ac:graphicFrameMkLst>
            <pc:docMk/>
            <pc:sldMk cId="0" sldId="265"/>
            <ac:graphicFrameMk id="43" creationId="{28C4B958-7738-4813-AFBE-3C5E83B39D59}"/>
          </ac:graphicFrameMkLst>
        </pc:graphicFrameChg>
        <pc:graphicFrameChg chg="mod">
          <ac:chgData name="cristina balaban" userId="a057911e80436e1d" providerId="LiveId" clId="{A8961FA2-6397-41F5-A2F2-45921058A1D1}" dt="2021-08-05T17:30:37.799" v="17"/>
          <ac:graphicFrameMkLst>
            <pc:docMk/>
            <pc:sldMk cId="0" sldId="265"/>
            <ac:graphicFrameMk id="45" creationId="{9030915C-7BBE-497E-A36F-D9C88CC852A6}"/>
          </ac:graphicFrameMkLst>
        </pc:graphicFrameChg>
        <pc:graphicFrameChg chg="del topLvl modGraphic">
          <ac:chgData name="cristina balaban" userId="a057911e80436e1d" providerId="LiveId" clId="{A8961FA2-6397-41F5-A2F2-45921058A1D1}" dt="2021-08-05T17:18:08.186" v="4" actId="478"/>
          <ac:graphicFrameMkLst>
            <pc:docMk/>
            <pc:sldMk cId="0" sldId="265"/>
            <ac:graphicFrameMk id="82" creationId="{FBED39F0-4AE8-4190-9E55-E64AB0369CAC}"/>
          </ac:graphicFrameMkLst>
        </pc:graphicFrameChg>
        <pc:graphicFrameChg chg="mod">
          <ac:chgData name="cristina balaban" userId="a057911e80436e1d" providerId="LiveId" clId="{A8961FA2-6397-41F5-A2F2-45921058A1D1}" dt="2021-08-05T20:30:50.828" v="18" actId="1957"/>
          <ac:graphicFrameMkLst>
            <pc:docMk/>
            <pc:sldMk cId="0" sldId="265"/>
            <ac:graphicFrameMk id="84" creationId="{A4BADB3D-9367-42FF-BBDD-207A50723E4D}"/>
          </ac:graphicFrameMkLst>
        </pc:graphicFrameChg>
        <pc:picChg chg="add del mod">
          <ac:chgData name="cristina balaban" userId="a057911e80436e1d" providerId="LiveId" clId="{A8961FA2-6397-41F5-A2F2-45921058A1D1}" dt="2021-08-05T17:19:35.397" v="11" actId="478"/>
          <ac:picMkLst>
            <pc:docMk/>
            <pc:sldMk cId="0" sldId="265"/>
            <ac:picMk id="3" creationId="{A6753CDB-2901-4782-9690-AE1762C8E250}"/>
          </ac:picMkLst>
        </pc:picChg>
      </pc:sldChg>
    </pc:docChg>
  </pc:docChgLst>
  <pc:docChgLst>
    <pc:chgData name="cristina balaban" userId="a057911e80436e1d" providerId="LiveId" clId="{27D6ADF6-C2E4-48F8-B078-1225E940761E}"/>
    <pc:docChg chg="undo redo custSel modSld">
      <pc:chgData name="cristina balaban" userId="a057911e80436e1d" providerId="LiveId" clId="{27D6ADF6-C2E4-48F8-B078-1225E940761E}" dt="2021-08-02T12:41:31.570" v="33" actId="255"/>
      <pc:docMkLst>
        <pc:docMk/>
      </pc:docMkLst>
      <pc:sldChg chg="modSp mod">
        <pc:chgData name="cristina balaban" userId="a057911e80436e1d" providerId="LiveId" clId="{27D6ADF6-C2E4-48F8-B078-1225E940761E}" dt="2021-08-02T12:41:31.570" v="33" actId="255"/>
        <pc:sldMkLst>
          <pc:docMk/>
          <pc:sldMk cId="0" sldId="265"/>
        </pc:sldMkLst>
        <pc:spChg chg="mod">
          <ac:chgData name="cristina balaban" userId="a057911e80436e1d" providerId="LiveId" clId="{27D6ADF6-C2E4-48F8-B078-1225E940761E}" dt="2021-08-02T12:41:31.570" v="33" actId="255"/>
          <ac:spMkLst>
            <pc:docMk/>
            <pc:sldMk cId="0" sldId="265"/>
            <ac:spMk id="2051" creationId="{EB94C629-D773-4E7F-B50D-F72F0A3230F1}"/>
          </ac:spMkLst>
        </pc:spChg>
        <pc:spChg chg="mod">
          <ac:chgData name="cristina balaban" userId="a057911e80436e1d" providerId="LiveId" clId="{27D6ADF6-C2E4-48F8-B078-1225E940761E}" dt="2021-08-02T12:10:36.548" v="3" actId="14100"/>
          <ac:spMkLst>
            <pc:docMk/>
            <pc:sldMk cId="0" sldId="265"/>
            <ac:spMk id="2058" creationId="{55CDFE45-4D2B-40DE-8E19-C0C3B75EE10D}"/>
          </ac:spMkLst>
        </pc:spChg>
        <pc:graphicFrameChg chg="mod">
          <ac:chgData name="cristina balaban" userId="a057911e80436e1d" providerId="LiveId" clId="{27D6ADF6-C2E4-48F8-B078-1225E940761E}" dt="2021-08-02T12:37:43.656" v="29"/>
          <ac:graphicFrameMkLst>
            <pc:docMk/>
            <pc:sldMk cId="0" sldId="265"/>
            <ac:graphicFrameMk id="82" creationId="{FBED39F0-4AE8-4190-9E55-E64AB0369CAC}"/>
          </ac:graphicFrameMkLst>
        </pc:graphicFrameChg>
        <pc:graphicFrameChg chg="mod">
          <ac:chgData name="cristina balaban" userId="a057911e80436e1d" providerId="LiveId" clId="{27D6ADF6-C2E4-48F8-B078-1225E940761E}" dt="2021-08-02T12:24:16.836" v="28"/>
          <ac:graphicFrameMkLst>
            <pc:docMk/>
            <pc:sldMk cId="0" sldId="265"/>
            <ac:graphicFrameMk id="84" creationId="{A4BADB3D-9367-42FF-BBDD-207A50723E4D}"/>
          </ac:graphicFrameMkLst>
        </pc:graphicFrame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oleObject" Target="file:///C:\Users\admin\Desktop\kimmmm.xlsx" TargetMode="External"/><Relationship Id="rId1" Type="http://schemas.openxmlformats.org/officeDocument/2006/relationships/themeOverride" Target="../theme/themeOverride1.xml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oleObject" Target="file:///C:\Users\admin\Desktop\kimmmm.xlsx" TargetMode="External"/><Relationship Id="rId1" Type="http://schemas.openxmlformats.org/officeDocument/2006/relationships/themeOverride" Target="../theme/themeOverride2.xml"/></Relationships>
</file>

<file path=ppt/charts/_rels/chart3.xml.rels><?xml version="1.0" encoding="UTF-8" standalone="yes"?>
<Relationships xmlns="http://schemas.openxmlformats.org/package/2006/relationships"><Relationship Id="rId2" Type="http://schemas.openxmlformats.org/officeDocument/2006/relationships/oleObject" Target="file:///C:\Users\admin\Desktop\kimmmm.xlsx" TargetMode="External"/><Relationship Id="rId1" Type="http://schemas.openxmlformats.org/officeDocument/2006/relationships/themeOverride" Target="../theme/themeOverrid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1.xml"/><Relationship Id="rId2" Type="http://schemas.openxmlformats.org/officeDocument/2006/relationships/oleObject" Target="file:///C:\Users\admin\Desktop\kimmmm.xlsx" TargetMode="External"/><Relationship Id="rId1" Type="http://schemas.openxmlformats.org/officeDocument/2006/relationships/themeOverride" Target="../theme/themeOverrid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admin\Desktop\kimmmm.xlsx" TargetMode="External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chartUserShapes" Target="../drawings/drawing2.xm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admin\Desktop\kimmmm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7.xml.rels><?xml version="1.0" encoding="UTF-8" standalone="yes"?>
<Relationships xmlns="http://schemas.openxmlformats.org/package/2006/relationships"><Relationship Id="rId2" Type="http://schemas.openxmlformats.org/officeDocument/2006/relationships/oleObject" Target="file:///C:\Users\admin\Desktop\kimmmm.xlsx" TargetMode="External"/><Relationship Id="rId1" Type="http://schemas.openxmlformats.org/officeDocument/2006/relationships/themeOverride" Target="../theme/themeOverride5.xml"/></Relationships>
</file>

<file path=ppt/charts/_rels/chart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Sheet1!$B$2</c:f>
              <c:strCache>
                <c:ptCount val="1"/>
                <c:pt idx="0">
                  <c:v>2020</c:v>
                </c:pt>
              </c:strCache>
            </c:strRef>
          </c:tx>
          <c:invertIfNegative val="0"/>
          <c:cat>
            <c:strRef>
              <c:f>Sheet1!$A$3:$A$8</c:f>
              <c:strCache>
                <c:ptCount val="6"/>
                <c:pt idx="0">
                  <c:v>week 1</c:v>
                </c:pt>
                <c:pt idx="1">
                  <c:v>week 2</c:v>
                </c:pt>
                <c:pt idx="2">
                  <c:v>week 3</c:v>
                </c:pt>
                <c:pt idx="3">
                  <c:v>week 4</c:v>
                </c:pt>
                <c:pt idx="4">
                  <c:v>week 5</c:v>
                </c:pt>
                <c:pt idx="5">
                  <c:v>week 6</c:v>
                </c:pt>
              </c:strCache>
            </c:strRef>
          </c:cat>
          <c:val>
            <c:numRef>
              <c:f>Sheet1!$B$3:$B$8</c:f>
              <c:numCache>
                <c:formatCode>#,##0</c:formatCode>
                <c:ptCount val="6"/>
                <c:pt idx="0">
                  <c:v>12254</c:v>
                </c:pt>
                <c:pt idx="1">
                  <c:v>14058</c:v>
                </c:pt>
                <c:pt idx="2">
                  <c:v>12990</c:v>
                </c:pt>
                <c:pt idx="3">
                  <c:v>11856</c:v>
                </c:pt>
                <c:pt idx="4">
                  <c:v>11612</c:v>
                </c:pt>
                <c:pt idx="5">
                  <c:v>10986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DBC-458B-AA76-3BAEF00AE14E}"/>
            </c:ext>
          </c:extLst>
        </c:ser>
        <c:ser>
          <c:idx val="1"/>
          <c:order val="1"/>
          <c:tx>
            <c:strRef>
              <c:f>Sheet1!$C$2</c:f>
              <c:strCache>
                <c:ptCount val="1"/>
                <c:pt idx="0">
                  <c:v>2021</c:v>
                </c:pt>
              </c:strCache>
            </c:strRef>
          </c:tx>
          <c:invertIfNegative val="0"/>
          <c:cat>
            <c:strRef>
              <c:f>Sheet1!$A$3:$A$8</c:f>
              <c:strCache>
                <c:ptCount val="6"/>
                <c:pt idx="0">
                  <c:v>week 1</c:v>
                </c:pt>
                <c:pt idx="1">
                  <c:v>week 2</c:v>
                </c:pt>
                <c:pt idx="2">
                  <c:v>week 3</c:v>
                </c:pt>
                <c:pt idx="3">
                  <c:v>week 4</c:v>
                </c:pt>
                <c:pt idx="4">
                  <c:v>week 5</c:v>
                </c:pt>
                <c:pt idx="5">
                  <c:v>week 6</c:v>
                </c:pt>
              </c:strCache>
            </c:strRef>
          </c:cat>
          <c:val>
            <c:numRef>
              <c:f>Sheet1!$C$3:$C$8</c:f>
              <c:numCache>
                <c:formatCode>#,##0</c:formatCode>
                <c:ptCount val="6"/>
                <c:pt idx="0">
                  <c:v>17751</c:v>
                </c:pt>
                <c:pt idx="1">
                  <c:v>18042</c:v>
                </c:pt>
                <c:pt idx="2">
                  <c:v>18676</c:v>
                </c:pt>
                <c:pt idx="3">
                  <c:v>18448</c:v>
                </c:pt>
                <c:pt idx="4">
                  <c:v>17192</c:v>
                </c:pt>
                <c:pt idx="5">
                  <c:v>15354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DBC-458B-AA76-3BAEF00AE1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872168448"/>
        <c:axId val="872198912"/>
      </c:barChart>
      <c:catAx>
        <c:axId val="87216844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872198912"/>
        <c:crosses val="autoZero"/>
        <c:auto val="1"/>
        <c:lblAlgn val="ctr"/>
        <c:lblOffset val="100"/>
        <c:noMultiLvlLbl val="0"/>
      </c:catAx>
      <c:valAx>
        <c:axId val="872198912"/>
        <c:scaling>
          <c:orientation val="minMax"/>
        </c:scaling>
        <c:delete val="0"/>
        <c:axPos val="l"/>
        <c:majorGridlines/>
        <c:numFmt formatCode="#,##0" sourceLinked="1"/>
        <c:majorTickMark val="out"/>
        <c:minorTickMark val="none"/>
        <c:tickLblPos val="nextTo"/>
        <c:crossAx val="872168448"/>
        <c:crosses val="autoZero"/>
        <c:crossBetween val="between"/>
      </c:valAx>
    </c:plotArea>
    <c:legend>
      <c:legendPos val="r"/>
      <c:overlay val="0"/>
    </c:legend>
    <c:plotVisOnly val="1"/>
    <c:dispBlanksAs val="gap"/>
    <c:showDLblsOverMax val="0"/>
  </c:chart>
  <c:externalData r:id="rId2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1839129483814523"/>
          <c:y val="4.8804442922895513E-2"/>
          <c:w val="0.4933713910761155"/>
          <c:h val="0.82534215831716684"/>
        </c:manualLayout>
      </c:layout>
      <c:scatterChart>
        <c:scatterStyle val="smoothMarker"/>
        <c:varyColors val="0"/>
        <c:ser>
          <c:idx val="0"/>
          <c:order val="0"/>
          <c:tx>
            <c:strRef>
              <c:f>Sheet1!$B$30</c:f>
              <c:strCache>
                <c:ptCount val="1"/>
                <c:pt idx="0">
                  <c:v>Deaths by Respiratory infections </c:v>
                </c:pt>
              </c:strCache>
            </c:strRef>
          </c:tx>
          <c:xVal>
            <c:strRef>
              <c:f>Sheet1!$A$31:$A$36</c:f>
              <c:strCache>
                <c:ptCount val="6"/>
                <c:pt idx="0">
                  <c:v>WK11</c:v>
                </c:pt>
                <c:pt idx="1">
                  <c:v>WK12</c:v>
                </c:pt>
                <c:pt idx="2">
                  <c:v>WK13</c:v>
                </c:pt>
                <c:pt idx="3">
                  <c:v>WK14</c:v>
                </c:pt>
                <c:pt idx="4">
                  <c:v>WK15</c:v>
                </c:pt>
                <c:pt idx="5">
                  <c:v>WK16</c:v>
                </c:pt>
              </c:strCache>
            </c:strRef>
          </c:xVal>
          <c:yVal>
            <c:numRef>
              <c:f>Sheet1!$B$31:$B$36</c:f>
              <c:numCache>
                <c:formatCode>#,##0</c:formatCode>
                <c:ptCount val="6"/>
                <c:pt idx="0">
                  <c:v>1508</c:v>
                </c:pt>
                <c:pt idx="1">
                  <c:v>1546</c:v>
                </c:pt>
                <c:pt idx="2">
                  <c:v>1538</c:v>
                </c:pt>
                <c:pt idx="3">
                  <c:v>1970</c:v>
                </c:pt>
                <c:pt idx="4">
                  <c:v>1776</c:v>
                </c:pt>
                <c:pt idx="5">
                  <c:v>1794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39EE-4F72-A549-FAD4DEA109D9}"/>
            </c:ext>
          </c:extLst>
        </c:ser>
        <c:ser>
          <c:idx val="1"/>
          <c:order val="1"/>
          <c:tx>
            <c:strRef>
              <c:f>Sheet1!$C$30</c:f>
              <c:strCache>
                <c:ptCount val="1"/>
                <c:pt idx="0">
                  <c:v>Deaths by COVID-19</c:v>
                </c:pt>
              </c:strCache>
            </c:strRef>
          </c:tx>
          <c:xVal>
            <c:strRef>
              <c:f>Sheet1!$A$31:$A$36</c:f>
              <c:strCache>
                <c:ptCount val="6"/>
                <c:pt idx="0">
                  <c:v>WK11</c:v>
                </c:pt>
                <c:pt idx="1">
                  <c:v>WK12</c:v>
                </c:pt>
                <c:pt idx="2">
                  <c:v>WK13</c:v>
                </c:pt>
                <c:pt idx="3">
                  <c:v>WK14</c:v>
                </c:pt>
                <c:pt idx="4">
                  <c:v>WK15</c:v>
                </c:pt>
                <c:pt idx="5">
                  <c:v>WK16</c:v>
                </c:pt>
              </c:strCache>
            </c:strRef>
          </c:xVal>
          <c:yVal>
            <c:numRef>
              <c:f>Sheet1!$C$31:$C$36</c:f>
              <c:numCache>
                <c:formatCode>General</c:formatCode>
                <c:ptCount val="6"/>
                <c:pt idx="0">
                  <c:v>5</c:v>
                </c:pt>
                <c:pt idx="1">
                  <c:v>103</c:v>
                </c:pt>
                <c:pt idx="2">
                  <c:v>539</c:v>
                </c:pt>
                <c:pt idx="3">
                  <c:v>3475</c:v>
                </c:pt>
                <c:pt idx="4">
                  <c:v>6213</c:v>
                </c:pt>
                <c:pt idx="5">
                  <c:v>8758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39EE-4F72-A549-FAD4DEA109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872496512"/>
        <c:axId val="872498304"/>
      </c:scatterChart>
      <c:valAx>
        <c:axId val="87249651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872498304"/>
        <c:crosses val="autoZero"/>
        <c:crossBetween val="midCat"/>
      </c:valAx>
      <c:valAx>
        <c:axId val="872498304"/>
        <c:scaling>
          <c:orientation val="minMax"/>
        </c:scaling>
        <c:delete val="0"/>
        <c:axPos val="l"/>
        <c:majorGridlines/>
        <c:numFmt formatCode="#,##0" sourceLinked="1"/>
        <c:majorTickMark val="out"/>
        <c:minorTickMark val="none"/>
        <c:tickLblPos val="nextTo"/>
        <c:crossAx val="872496512"/>
        <c:crosses val="autoZero"/>
        <c:crossBetween val="midCat"/>
      </c:valAx>
    </c:plotArea>
    <c:legend>
      <c:legendPos val="r"/>
      <c:overlay val="0"/>
    </c:legend>
    <c:plotVisOnly val="1"/>
    <c:dispBlanksAs val="gap"/>
    <c:showDLblsOverMax val="0"/>
  </c:chart>
  <c:externalData r:id="rId2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>
              <a:defRPr/>
            </a:pPr>
            <a:r>
              <a:rPr lang="en-US"/>
              <a:t>Ages</a:t>
            </a:r>
            <a:r>
              <a:rPr lang="en-US" baseline="0"/>
              <a:t> 90+ Deaths</a:t>
            </a:r>
            <a:endParaRPr lang="en-US"/>
          </a:p>
        </c:rich>
      </c:tx>
      <c:overlay val="0"/>
    </c:title>
    <c:autoTitleDeleted val="0"/>
    <c:view3D>
      <c:rotX val="15"/>
      <c:rotY val="20"/>
      <c:rAngAx val="0"/>
    </c:view3D>
    <c:floor>
      <c:thickness val="0"/>
    </c:floor>
    <c:sideWall>
      <c:thickness val="0"/>
    </c:sideWall>
    <c:backWall>
      <c:thickness val="0"/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Sheet1!$B$44</c:f>
              <c:strCache>
                <c:ptCount val="1"/>
                <c:pt idx="0">
                  <c:v>2020</c:v>
                </c:pt>
              </c:strCache>
            </c:strRef>
          </c:tx>
          <c:invertIfNegative val="0"/>
          <c:cat>
            <c:strRef>
              <c:f>Sheet1!$A$45:$A$50</c:f>
              <c:strCache>
                <c:ptCount val="6"/>
                <c:pt idx="0">
                  <c:v>WK7</c:v>
                </c:pt>
                <c:pt idx="1">
                  <c:v>WK8</c:v>
                </c:pt>
                <c:pt idx="2">
                  <c:v>WK9</c:v>
                </c:pt>
                <c:pt idx="3">
                  <c:v>WK10</c:v>
                </c:pt>
                <c:pt idx="4">
                  <c:v>WK11</c:v>
                </c:pt>
                <c:pt idx="5">
                  <c:v>WK12</c:v>
                </c:pt>
              </c:strCache>
            </c:strRef>
          </c:cat>
          <c:val>
            <c:numRef>
              <c:f>Sheet1!$B$45:$B$50</c:f>
              <c:numCache>
                <c:formatCode>#,##0</c:formatCode>
                <c:ptCount val="6"/>
                <c:pt idx="0">
                  <c:v>2517</c:v>
                </c:pt>
                <c:pt idx="1">
                  <c:v>2475</c:v>
                </c:pt>
                <c:pt idx="2">
                  <c:v>2398</c:v>
                </c:pt>
                <c:pt idx="3">
                  <c:v>2391</c:v>
                </c:pt>
                <c:pt idx="4">
                  <c:v>2483</c:v>
                </c:pt>
                <c:pt idx="5">
                  <c:v>2302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1CC-4CC7-BFCD-F856E3DE77FD}"/>
            </c:ext>
          </c:extLst>
        </c:ser>
        <c:ser>
          <c:idx val="1"/>
          <c:order val="1"/>
          <c:tx>
            <c:strRef>
              <c:f>Sheet1!$C$44</c:f>
              <c:strCache>
                <c:ptCount val="1"/>
                <c:pt idx="0">
                  <c:v>2021</c:v>
                </c:pt>
              </c:strCache>
            </c:strRef>
          </c:tx>
          <c:invertIfNegative val="0"/>
          <c:cat>
            <c:strRef>
              <c:f>Sheet1!$A$45:$A$50</c:f>
              <c:strCache>
                <c:ptCount val="6"/>
                <c:pt idx="0">
                  <c:v>WK7</c:v>
                </c:pt>
                <c:pt idx="1">
                  <c:v>WK8</c:v>
                </c:pt>
                <c:pt idx="2">
                  <c:v>WK9</c:v>
                </c:pt>
                <c:pt idx="3">
                  <c:v>WK10</c:v>
                </c:pt>
                <c:pt idx="4">
                  <c:v>WK11</c:v>
                </c:pt>
                <c:pt idx="5">
                  <c:v>WK12</c:v>
                </c:pt>
              </c:strCache>
            </c:strRef>
          </c:cat>
          <c:val>
            <c:numRef>
              <c:f>Sheet1!$C$45:$C$50</c:f>
              <c:numCache>
                <c:formatCode>#,##0</c:formatCode>
                <c:ptCount val="6"/>
                <c:pt idx="0">
                  <c:v>2920</c:v>
                </c:pt>
                <c:pt idx="1">
                  <c:v>2642</c:v>
                </c:pt>
                <c:pt idx="2">
                  <c:v>2399</c:v>
                </c:pt>
                <c:pt idx="3">
                  <c:v>2224</c:v>
                </c:pt>
                <c:pt idx="4">
                  <c:v>2066</c:v>
                </c:pt>
                <c:pt idx="5">
                  <c:v>2075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71CC-4CC7-BFCD-F856E3DE77F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shape val="box"/>
        <c:axId val="872614144"/>
        <c:axId val="872669184"/>
        <c:axId val="0"/>
      </c:bar3DChart>
      <c:catAx>
        <c:axId val="872614144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extTo"/>
        <c:crossAx val="872669184"/>
        <c:crosses val="autoZero"/>
        <c:auto val="1"/>
        <c:lblAlgn val="ctr"/>
        <c:lblOffset val="100"/>
        <c:noMultiLvlLbl val="0"/>
      </c:catAx>
      <c:valAx>
        <c:axId val="872669184"/>
        <c:scaling>
          <c:orientation val="minMax"/>
        </c:scaling>
        <c:delete val="0"/>
        <c:axPos val="l"/>
        <c:majorGridlines/>
        <c:numFmt formatCode="#,##0" sourceLinked="1"/>
        <c:majorTickMark val="none"/>
        <c:minorTickMark val="none"/>
        <c:tickLblPos val="nextTo"/>
        <c:crossAx val="872614144"/>
        <c:crosses val="autoZero"/>
        <c:crossBetween val="between"/>
      </c:valAx>
    </c:plotArea>
    <c:legend>
      <c:legendPos val="b"/>
      <c:overlay val="0"/>
    </c:legend>
    <c:plotVisOnly val="1"/>
    <c:dispBlanksAs val="zero"/>
    <c:showDLblsOverMax val="0"/>
  </c:chart>
  <c:externalData r:id="rId2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0708573928258967"/>
          <c:y val="0.21343759113444152"/>
          <c:w val="0.52431714785651795"/>
          <c:h val="0.67058253135024792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Sheet1!$B$90</c:f>
              <c:strCache>
                <c:ptCount val="1"/>
                <c:pt idx="0">
                  <c:v>Deaths involving COVID-19 (any mention on the death certificate)</c:v>
                </c:pt>
              </c:strCache>
            </c:strRef>
          </c:tx>
          <c:invertIfNegative val="0"/>
          <c:cat>
            <c:strRef>
              <c:f>Sheet1!$A$91:$A$96</c:f>
              <c:strCache>
                <c:ptCount val="6"/>
                <c:pt idx="0">
                  <c:v>WK10</c:v>
                </c:pt>
                <c:pt idx="1">
                  <c:v>WK11</c:v>
                </c:pt>
                <c:pt idx="2">
                  <c:v>WK12</c:v>
                </c:pt>
                <c:pt idx="3">
                  <c:v>WK13</c:v>
                </c:pt>
                <c:pt idx="4">
                  <c:v>WK14</c:v>
                </c:pt>
                <c:pt idx="5">
                  <c:v>WK15</c:v>
                </c:pt>
              </c:strCache>
            </c:strRef>
          </c:cat>
          <c:val>
            <c:numRef>
              <c:f>Sheet1!$B$91:$B$96</c:f>
              <c:numCache>
                <c:formatCode>#,##0</c:formatCode>
                <c:ptCount val="6"/>
                <c:pt idx="0">
                  <c:v>1501</c:v>
                </c:pt>
                <c:pt idx="1">
                  <c:v>963</c:v>
                </c:pt>
                <c:pt idx="2">
                  <c:v>719</c:v>
                </c:pt>
                <c:pt idx="3">
                  <c:v>400</c:v>
                </c:pt>
                <c:pt idx="4">
                  <c:v>379</c:v>
                </c:pt>
                <c:pt idx="5">
                  <c:v>362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378-4D09-8FBA-0E7C5AD6EBC3}"/>
            </c:ext>
          </c:extLst>
        </c:ser>
        <c:ser>
          <c:idx val="1"/>
          <c:order val="1"/>
          <c:tx>
            <c:strRef>
              <c:f>Sheet1!$C$90</c:f>
              <c:strCache>
                <c:ptCount val="1"/>
                <c:pt idx="0">
                  <c:v>deaths due to COVID-19 (underlying cause)</c:v>
                </c:pt>
              </c:strCache>
            </c:strRef>
          </c:tx>
          <c:invertIfNegative val="0"/>
          <c:cat>
            <c:strRef>
              <c:f>Sheet1!$A$91:$A$96</c:f>
              <c:strCache>
                <c:ptCount val="6"/>
                <c:pt idx="0">
                  <c:v>WK10</c:v>
                </c:pt>
                <c:pt idx="1">
                  <c:v>WK11</c:v>
                </c:pt>
                <c:pt idx="2">
                  <c:v>WK12</c:v>
                </c:pt>
                <c:pt idx="3">
                  <c:v>WK13</c:v>
                </c:pt>
                <c:pt idx="4">
                  <c:v>WK14</c:v>
                </c:pt>
                <c:pt idx="5">
                  <c:v>WK15</c:v>
                </c:pt>
              </c:strCache>
            </c:strRef>
          </c:cat>
          <c:val>
            <c:numRef>
              <c:f>Sheet1!$C$91:$C$96</c:f>
              <c:numCache>
                <c:formatCode>#,##0</c:formatCode>
                <c:ptCount val="6"/>
                <c:pt idx="0">
                  <c:v>1197</c:v>
                </c:pt>
                <c:pt idx="1">
                  <c:v>740</c:v>
                </c:pt>
                <c:pt idx="2">
                  <c:v>535</c:v>
                </c:pt>
                <c:pt idx="3">
                  <c:v>308</c:v>
                </c:pt>
                <c:pt idx="4">
                  <c:v>280</c:v>
                </c:pt>
                <c:pt idx="5">
                  <c:v>275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378-4D09-8FBA-0E7C5AD6EB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901436544"/>
        <c:axId val="901438080"/>
      </c:barChart>
      <c:catAx>
        <c:axId val="9014365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901438080"/>
        <c:crosses val="autoZero"/>
        <c:auto val="1"/>
        <c:lblAlgn val="ctr"/>
        <c:lblOffset val="100"/>
        <c:noMultiLvlLbl val="0"/>
      </c:catAx>
      <c:valAx>
        <c:axId val="901438080"/>
        <c:scaling>
          <c:orientation val="minMax"/>
        </c:scaling>
        <c:delete val="0"/>
        <c:axPos val="l"/>
        <c:majorGridlines/>
        <c:numFmt formatCode="#,##0" sourceLinked="1"/>
        <c:majorTickMark val="out"/>
        <c:minorTickMark val="none"/>
        <c:tickLblPos val="nextTo"/>
        <c:crossAx val="901436544"/>
        <c:crosses val="autoZero"/>
        <c:crossBetween val="between"/>
      </c:valAx>
    </c:plotArea>
    <c:legend>
      <c:legendPos val="r"/>
      <c:overlay val="0"/>
    </c:legend>
    <c:plotVisOnly val="1"/>
    <c:dispBlanksAs val="gap"/>
    <c:showDLblsOverMax val="0"/>
  </c:chart>
  <c:externalData r:id="rId2">
    <c:autoUpdate val="0"/>
  </c:externalData>
  <c:userShapes r:id="rId3"/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20"/>
      <c:rAngAx val="1"/>
    </c:view3D>
    <c:floor>
      <c:thickness val="0"/>
      <c:spPr>
        <a:noFill/>
        <a:ln w="9525" cap="flat" cmpd="sng" algn="ctr">
          <a:solidFill>
            <a:schemeClr val="tx1">
              <a:tint val="75000"/>
              <a:shade val="60000"/>
            </a:schemeClr>
          </a:solidFill>
          <a:prstDash val="solid"/>
          <a:round/>
        </a:ln>
        <a:effectLst/>
        <a:sp3d contourW="9525">
          <a:contourClr>
            <a:schemeClr val="tx1">
              <a:tint val="75000"/>
              <a:shade val="60000"/>
            </a:schemeClr>
          </a:contourClr>
        </a:sp3d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11112751531058618"/>
          <c:y val="0.21882951653944022"/>
          <c:w val="0.70650590551181103"/>
          <c:h val="0.65368115245136338"/>
        </c:manualLayout>
      </c:layout>
      <c:bar3DChart>
        <c:barDir val="bar"/>
        <c:grouping val="clustered"/>
        <c:varyColors val="0"/>
        <c:ser>
          <c:idx val="0"/>
          <c:order val="0"/>
          <c:tx>
            <c:strRef>
              <c:f>Sheet1!$B$62</c:f>
              <c:strCache>
                <c:ptCount val="1"/>
                <c:pt idx="0">
                  <c:v>2020</c:v>
                </c:pt>
              </c:strCache>
            </c:strRef>
          </c:tx>
          <c:spPr>
            <a:solidFill>
              <a:schemeClr val="accent6"/>
            </a:solidFill>
            <a:ln>
              <a:noFill/>
            </a:ln>
            <a:effectLst/>
            <a:sp3d/>
          </c:spPr>
          <c:invertIfNegative val="0"/>
          <c:cat>
            <c:strRef>
              <c:f>Sheet1!$A$63:$A$67</c:f>
              <c:strCache>
                <c:ptCount val="5"/>
                <c:pt idx="0">
                  <c:v>WK11</c:v>
                </c:pt>
                <c:pt idx="1">
                  <c:v>WK12</c:v>
                </c:pt>
                <c:pt idx="2">
                  <c:v>WK13</c:v>
                </c:pt>
                <c:pt idx="3">
                  <c:v>WK14</c:v>
                </c:pt>
                <c:pt idx="4">
                  <c:v>WK15</c:v>
                </c:pt>
              </c:strCache>
            </c:strRef>
          </c:cat>
          <c:val>
            <c:numRef>
              <c:f>Sheet1!$B$63:$B$67</c:f>
              <c:numCache>
                <c:formatCode>#,##0</c:formatCode>
                <c:ptCount val="5"/>
                <c:pt idx="0">
                  <c:v>748</c:v>
                </c:pt>
                <c:pt idx="1">
                  <c:v>763</c:v>
                </c:pt>
                <c:pt idx="2">
                  <c:v>788</c:v>
                </c:pt>
                <c:pt idx="3">
                  <c:v>1303</c:v>
                </c:pt>
                <c:pt idx="4">
                  <c:v>1451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F3E-4FEB-8A4A-24A350573ABB}"/>
            </c:ext>
          </c:extLst>
        </c:ser>
        <c:ser>
          <c:idx val="1"/>
          <c:order val="1"/>
          <c:tx>
            <c:strRef>
              <c:f>Sheet1!$C$62</c:f>
              <c:strCache>
                <c:ptCount val="1"/>
                <c:pt idx="0">
                  <c:v>2021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  <a:sp3d/>
          </c:spPr>
          <c:invertIfNegative val="0"/>
          <c:cat>
            <c:strRef>
              <c:f>Sheet1!$A$63:$A$67</c:f>
              <c:strCache>
                <c:ptCount val="5"/>
                <c:pt idx="0">
                  <c:v>WK11</c:v>
                </c:pt>
                <c:pt idx="1">
                  <c:v>WK12</c:v>
                </c:pt>
                <c:pt idx="2">
                  <c:v>WK13</c:v>
                </c:pt>
                <c:pt idx="3">
                  <c:v>WK14</c:v>
                </c:pt>
                <c:pt idx="4">
                  <c:v>WK15</c:v>
                </c:pt>
              </c:strCache>
            </c:strRef>
          </c:cat>
          <c:val>
            <c:numRef>
              <c:f>Sheet1!$C$63:$C$67</c:f>
              <c:numCache>
                <c:formatCode>#,##0</c:formatCode>
                <c:ptCount val="5"/>
                <c:pt idx="0">
                  <c:v>683</c:v>
                </c:pt>
                <c:pt idx="1">
                  <c:v>705</c:v>
                </c:pt>
                <c:pt idx="2">
                  <c:v>567</c:v>
                </c:pt>
                <c:pt idx="3">
                  <c:v>650</c:v>
                </c:pt>
                <c:pt idx="4">
                  <c:v>749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F3E-4FEB-8A4A-24A350573A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904192000"/>
        <c:axId val="904193536"/>
        <c:axId val="0"/>
      </c:bar3DChart>
      <c:catAx>
        <c:axId val="904192000"/>
        <c:scaling>
          <c:orientation val="minMax"/>
        </c:scaling>
        <c:delete val="0"/>
        <c:axPos val="l"/>
        <c:numFmt formatCode="General" sourceLinked="0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tint val="75000"/>
                <a:shade val="6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04193536"/>
        <c:crosses val="autoZero"/>
        <c:auto val="1"/>
        <c:lblAlgn val="ctr"/>
        <c:lblOffset val="100"/>
        <c:noMultiLvlLbl val="0"/>
      </c:catAx>
      <c:valAx>
        <c:axId val="904193536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tint val="75000"/>
                  <a:shade val="60000"/>
                </a:schemeClr>
              </a:solidFill>
              <a:prstDash val="solid"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tint val="75000"/>
                <a:shade val="6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0419200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00" b="0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9525" cap="flat" cmpd="sng" algn="ctr">
      <a:noFill/>
      <a:prstDash val="solid"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  <c:userShapes r:id="rId4"/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6"/>
    </mc:Choice>
    <mc:Fallback>
      <c:style val="6"/>
    </mc:Fallback>
  </mc:AlternateContent>
  <c:chart>
    <c:autoTitleDeleted val="0"/>
    <c:view3D>
      <c:rotX val="15"/>
      <c:rotY val="20"/>
      <c:rAngAx val="0"/>
    </c:view3D>
    <c:floor>
      <c:thickness val="0"/>
      <c:spPr>
        <a:noFill/>
        <a:ln w="9525" cap="flat" cmpd="sng" algn="ctr">
          <a:solidFill>
            <a:schemeClr val="tx1">
              <a:tint val="75000"/>
              <a:shade val="60000"/>
            </a:schemeClr>
          </a:solidFill>
          <a:prstDash val="solid"/>
          <a:round/>
        </a:ln>
        <a:effectLst/>
        <a:sp3d contourW="9525">
          <a:contourClr>
            <a:schemeClr val="tx1">
              <a:tint val="75000"/>
              <a:shade val="60000"/>
            </a:schemeClr>
          </a:contourClr>
        </a:sp3d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standard"/>
        <c:varyColors val="0"/>
        <c:ser>
          <c:idx val="0"/>
          <c:order val="0"/>
          <c:tx>
            <c:strRef>
              <c:f>Sheet1!$B$75</c:f>
              <c:strCache>
                <c:ptCount val="1"/>
                <c:pt idx="0">
                  <c:v>2020</c:v>
                </c:pt>
              </c:strCache>
            </c:strRef>
          </c:tx>
          <c:spPr>
            <a:solidFill>
              <a:schemeClr val="accent4">
                <a:shade val="76000"/>
              </a:schemeClr>
            </a:solidFill>
            <a:ln>
              <a:noFill/>
            </a:ln>
            <a:effectLst>
              <a:outerShdw blurRad="63500" dist="25400" dir="5400000" algn="ctr" rotWithShape="0">
                <a:srgbClr val="000000">
                  <a:alpha val="69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1200000"/>
              </a:lightRig>
            </a:scene3d>
            <a:sp3d prstMaterial="plastic">
              <a:bevelT w="25400" h="25400"/>
            </a:sp3d>
          </c:spPr>
          <c:invertIfNegative val="0"/>
          <c:cat>
            <c:strRef>
              <c:f>Sheet1!$A$76:$A$80</c:f>
              <c:strCache>
                <c:ptCount val="5"/>
                <c:pt idx="0">
                  <c:v>WK1</c:v>
                </c:pt>
                <c:pt idx="1">
                  <c:v>WK2</c:v>
                </c:pt>
                <c:pt idx="2">
                  <c:v>WK3</c:v>
                </c:pt>
                <c:pt idx="3">
                  <c:v>WK4</c:v>
                </c:pt>
                <c:pt idx="4">
                  <c:v>WK5</c:v>
                </c:pt>
              </c:strCache>
            </c:strRef>
          </c:cat>
          <c:val>
            <c:numRef>
              <c:f>Sheet1!$B$76:$B$80</c:f>
              <c:numCache>
                <c:formatCode>#,##0</c:formatCode>
                <c:ptCount val="5"/>
                <c:pt idx="0">
                  <c:v>1359</c:v>
                </c:pt>
                <c:pt idx="1">
                  <c:v>1466</c:v>
                </c:pt>
                <c:pt idx="2">
                  <c:v>1304</c:v>
                </c:pt>
                <c:pt idx="3">
                  <c:v>1174</c:v>
                </c:pt>
                <c:pt idx="4">
                  <c:v>1154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AE9-4AAE-B162-3EBD6788F953}"/>
            </c:ext>
          </c:extLst>
        </c:ser>
        <c:ser>
          <c:idx val="1"/>
          <c:order val="1"/>
          <c:tx>
            <c:strRef>
              <c:f>Sheet1!$C$75</c:f>
              <c:strCache>
                <c:ptCount val="1"/>
                <c:pt idx="0">
                  <c:v>2021</c:v>
                </c:pt>
              </c:strCache>
            </c:strRef>
          </c:tx>
          <c:spPr>
            <a:solidFill>
              <a:schemeClr val="accent4">
                <a:tint val="77000"/>
              </a:schemeClr>
            </a:solidFill>
            <a:ln>
              <a:noFill/>
            </a:ln>
            <a:effectLst>
              <a:outerShdw blurRad="63500" dist="25400" dir="5400000" algn="ctr" rotWithShape="0">
                <a:srgbClr val="000000">
                  <a:alpha val="69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1200000"/>
              </a:lightRig>
            </a:scene3d>
            <a:sp3d prstMaterial="plastic">
              <a:bevelT w="25400" h="25400"/>
            </a:sp3d>
          </c:spPr>
          <c:invertIfNegative val="0"/>
          <c:cat>
            <c:strRef>
              <c:f>Sheet1!$A$76:$A$80</c:f>
              <c:strCache>
                <c:ptCount val="5"/>
                <c:pt idx="0">
                  <c:v>WK1</c:v>
                </c:pt>
                <c:pt idx="1">
                  <c:v>WK2</c:v>
                </c:pt>
                <c:pt idx="2">
                  <c:v>WK3</c:v>
                </c:pt>
                <c:pt idx="3">
                  <c:v>WK4</c:v>
                </c:pt>
                <c:pt idx="4">
                  <c:v>WK5</c:v>
                </c:pt>
              </c:strCache>
            </c:strRef>
          </c:cat>
          <c:val>
            <c:numRef>
              <c:f>Sheet1!$C$76:$C$80</c:f>
              <c:numCache>
                <c:formatCode>#,##0</c:formatCode>
                <c:ptCount val="5"/>
                <c:pt idx="0">
                  <c:v>1725</c:v>
                </c:pt>
                <c:pt idx="1">
                  <c:v>1698</c:v>
                </c:pt>
                <c:pt idx="2">
                  <c:v>1862</c:v>
                </c:pt>
                <c:pt idx="3">
                  <c:v>1795</c:v>
                </c:pt>
                <c:pt idx="4">
                  <c:v>1698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AE9-4AAE-B162-3EBD6788F95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909032448"/>
        <c:axId val="916939520"/>
        <c:axId val="1314729984"/>
      </c:bar3DChart>
      <c:catAx>
        <c:axId val="90903244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tint val="75000"/>
                <a:shade val="6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16939520"/>
        <c:crosses val="autoZero"/>
        <c:auto val="1"/>
        <c:lblAlgn val="ctr"/>
        <c:lblOffset val="100"/>
        <c:noMultiLvlLbl val="0"/>
      </c:catAx>
      <c:valAx>
        <c:axId val="91693952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tint val="75000"/>
                  <a:shade val="60000"/>
                </a:schemeClr>
              </a:solidFill>
              <a:prstDash val="solid"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tint val="75000"/>
                <a:shade val="6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09032448"/>
        <c:crosses val="autoZero"/>
        <c:crossBetween val="between"/>
      </c:valAx>
      <c:serAx>
        <c:axId val="1314729984"/>
        <c:scaling>
          <c:orientation val="minMax"/>
        </c:scaling>
        <c:delete val="0"/>
        <c:axPos val="b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tint val="75000"/>
                <a:shade val="6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16939520"/>
        <c:crosses val="autoZero"/>
      </c:ser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00" b="0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9525" cap="flat" cmpd="sng" algn="ctr">
      <a:noFill/>
      <a:prstDash val="solid"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9.3304381418687229E-2"/>
          <c:y val="7.2876350961446998E-2"/>
          <c:w val="0.69505293088363951"/>
          <c:h val="0.62988699329250508"/>
        </c:manualLayout>
      </c:layout>
      <c:lineChart>
        <c:grouping val="standard"/>
        <c:varyColors val="0"/>
        <c:ser>
          <c:idx val="0"/>
          <c:order val="0"/>
          <c:tx>
            <c:strRef>
              <c:f>Sheet1!$C$99</c:f>
              <c:strCache>
                <c:ptCount val="1"/>
                <c:pt idx="0">
                  <c:v>WK16</c:v>
                </c:pt>
              </c:strCache>
            </c:strRef>
          </c:tx>
          <c:marker>
            <c:symbol val="none"/>
          </c:marker>
          <c:cat>
            <c:strRef>
              <c:f>Sheet1!$B$100:$B$120</c:f>
              <c:strCache>
                <c:ptCount val="21"/>
                <c:pt idx="0">
                  <c:v>North East</c:v>
                </c:pt>
                <c:pt idx="1">
                  <c:v>North West</c:v>
                </c:pt>
                <c:pt idx="2">
                  <c:v>Yorkshire and The Humber</c:v>
                </c:pt>
                <c:pt idx="3">
                  <c:v>East Midlands</c:v>
                </c:pt>
                <c:pt idx="4">
                  <c:v>West Midlands</c:v>
                </c:pt>
                <c:pt idx="5">
                  <c:v>East</c:v>
                </c:pt>
                <c:pt idx="6">
                  <c:v>London</c:v>
                </c:pt>
                <c:pt idx="7">
                  <c:v>South East</c:v>
                </c:pt>
                <c:pt idx="8">
                  <c:v>South West</c:v>
                </c:pt>
                <c:pt idx="9">
                  <c:v>Wales</c:v>
                </c:pt>
                <c:pt idx="11">
                  <c:v>North East</c:v>
                </c:pt>
                <c:pt idx="12">
                  <c:v>North West</c:v>
                </c:pt>
                <c:pt idx="13">
                  <c:v>Yorkshire and The Humber</c:v>
                </c:pt>
                <c:pt idx="14">
                  <c:v>East Midlands</c:v>
                </c:pt>
                <c:pt idx="15">
                  <c:v>West Midlands</c:v>
                </c:pt>
                <c:pt idx="16">
                  <c:v>East</c:v>
                </c:pt>
                <c:pt idx="17">
                  <c:v>London</c:v>
                </c:pt>
                <c:pt idx="18">
                  <c:v>South East</c:v>
                </c:pt>
                <c:pt idx="19">
                  <c:v>South West</c:v>
                </c:pt>
                <c:pt idx="20">
                  <c:v>Wales</c:v>
                </c:pt>
              </c:strCache>
            </c:strRef>
          </c:cat>
          <c:val>
            <c:numRef>
              <c:f>Sheet1!$C$100:$C$120</c:f>
              <c:numCache>
                <c:formatCode>#,##0</c:formatCode>
                <c:ptCount val="21"/>
                <c:pt idx="0">
                  <c:v>1155</c:v>
                </c:pt>
                <c:pt idx="1">
                  <c:v>3195</c:v>
                </c:pt>
                <c:pt idx="2">
                  <c:v>1960</c:v>
                </c:pt>
                <c:pt idx="3">
                  <c:v>1632</c:v>
                </c:pt>
                <c:pt idx="4">
                  <c:v>2536</c:v>
                </c:pt>
                <c:pt idx="5">
                  <c:v>2466</c:v>
                </c:pt>
                <c:pt idx="6">
                  <c:v>3275</c:v>
                </c:pt>
                <c:pt idx="7">
                  <c:v>3084</c:v>
                </c:pt>
                <c:pt idx="8">
                  <c:v>1854</c:v>
                </c:pt>
                <c:pt idx="9">
                  <c:v>1169</c:v>
                </c:pt>
                <c:pt idx="11">
                  <c:v>509</c:v>
                </c:pt>
                <c:pt idx="12">
                  <c:v>1345</c:v>
                </c:pt>
                <c:pt idx="13">
                  <c:v>1001</c:v>
                </c:pt>
                <c:pt idx="14">
                  <c:v>849</c:v>
                </c:pt>
                <c:pt idx="15">
                  <c:v>1057</c:v>
                </c:pt>
                <c:pt idx="16">
                  <c:v>1054</c:v>
                </c:pt>
                <c:pt idx="17">
                  <c:v>986</c:v>
                </c:pt>
                <c:pt idx="18">
                  <c:v>1469</c:v>
                </c:pt>
                <c:pt idx="19">
                  <c:v>1042</c:v>
                </c:pt>
                <c:pt idx="20">
                  <c:v>616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E4E-401A-AAC2-D73D9D594BCD}"/>
            </c:ext>
          </c:extLst>
        </c:ser>
        <c:ser>
          <c:idx val="1"/>
          <c:order val="1"/>
          <c:tx>
            <c:strRef>
              <c:f>Sheet1!$D$99</c:f>
              <c:strCache>
                <c:ptCount val="1"/>
                <c:pt idx="0">
                  <c:v>WK17</c:v>
                </c:pt>
              </c:strCache>
            </c:strRef>
          </c:tx>
          <c:marker>
            <c:symbol val="none"/>
          </c:marker>
          <c:cat>
            <c:strRef>
              <c:f>Sheet1!$B$100:$B$120</c:f>
              <c:strCache>
                <c:ptCount val="21"/>
                <c:pt idx="0">
                  <c:v>North East</c:v>
                </c:pt>
                <c:pt idx="1">
                  <c:v>North West</c:v>
                </c:pt>
                <c:pt idx="2">
                  <c:v>Yorkshire and The Humber</c:v>
                </c:pt>
                <c:pt idx="3">
                  <c:v>East Midlands</c:v>
                </c:pt>
                <c:pt idx="4">
                  <c:v>West Midlands</c:v>
                </c:pt>
                <c:pt idx="5">
                  <c:v>East</c:v>
                </c:pt>
                <c:pt idx="6">
                  <c:v>London</c:v>
                </c:pt>
                <c:pt idx="7">
                  <c:v>South East</c:v>
                </c:pt>
                <c:pt idx="8">
                  <c:v>South West</c:v>
                </c:pt>
                <c:pt idx="9">
                  <c:v>Wales</c:v>
                </c:pt>
                <c:pt idx="11">
                  <c:v>North East</c:v>
                </c:pt>
                <c:pt idx="12">
                  <c:v>North West</c:v>
                </c:pt>
                <c:pt idx="13">
                  <c:v>Yorkshire and The Humber</c:v>
                </c:pt>
                <c:pt idx="14">
                  <c:v>East Midlands</c:v>
                </c:pt>
                <c:pt idx="15">
                  <c:v>West Midlands</c:v>
                </c:pt>
                <c:pt idx="16">
                  <c:v>East</c:v>
                </c:pt>
                <c:pt idx="17">
                  <c:v>London</c:v>
                </c:pt>
                <c:pt idx="18">
                  <c:v>South East</c:v>
                </c:pt>
                <c:pt idx="19">
                  <c:v>South West</c:v>
                </c:pt>
                <c:pt idx="20">
                  <c:v>Wales</c:v>
                </c:pt>
              </c:strCache>
            </c:strRef>
          </c:cat>
          <c:val>
            <c:numRef>
              <c:f>Sheet1!$D$100:$D$120</c:f>
              <c:numCache>
                <c:formatCode>#,##0</c:formatCode>
                <c:ptCount val="21"/>
                <c:pt idx="0">
                  <c:v>1103</c:v>
                </c:pt>
                <c:pt idx="1">
                  <c:v>3109</c:v>
                </c:pt>
                <c:pt idx="2">
                  <c:v>2095</c:v>
                </c:pt>
                <c:pt idx="3">
                  <c:v>1711</c:v>
                </c:pt>
                <c:pt idx="4">
                  <c:v>2481</c:v>
                </c:pt>
                <c:pt idx="5">
                  <c:v>2299</c:v>
                </c:pt>
                <c:pt idx="6">
                  <c:v>2785</c:v>
                </c:pt>
                <c:pt idx="7">
                  <c:v>3334</c:v>
                </c:pt>
                <c:pt idx="8">
                  <c:v>1924</c:v>
                </c:pt>
                <c:pt idx="9">
                  <c:v>1124</c:v>
                </c:pt>
                <c:pt idx="11">
                  <c:v>501</c:v>
                </c:pt>
                <c:pt idx="12">
                  <c:v>1281</c:v>
                </c:pt>
                <c:pt idx="13">
                  <c:v>943</c:v>
                </c:pt>
                <c:pt idx="14">
                  <c:v>814</c:v>
                </c:pt>
                <c:pt idx="15">
                  <c:v>982</c:v>
                </c:pt>
                <c:pt idx="16">
                  <c:v>1062</c:v>
                </c:pt>
                <c:pt idx="17">
                  <c:v>908</c:v>
                </c:pt>
                <c:pt idx="18">
                  <c:v>1519</c:v>
                </c:pt>
                <c:pt idx="19">
                  <c:v>1084</c:v>
                </c:pt>
                <c:pt idx="20">
                  <c:v>582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DE4E-401A-AAC2-D73D9D594BCD}"/>
            </c:ext>
          </c:extLst>
        </c:ser>
        <c:ser>
          <c:idx val="2"/>
          <c:order val="2"/>
          <c:tx>
            <c:strRef>
              <c:f>Sheet1!$E$99</c:f>
              <c:strCache>
                <c:ptCount val="1"/>
                <c:pt idx="0">
                  <c:v>WK18</c:v>
                </c:pt>
              </c:strCache>
            </c:strRef>
          </c:tx>
          <c:marker>
            <c:symbol val="none"/>
          </c:marker>
          <c:cat>
            <c:strRef>
              <c:f>Sheet1!$B$100:$B$120</c:f>
              <c:strCache>
                <c:ptCount val="21"/>
                <c:pt idx="0">
                  <c:v>North East</c:v>
                </c:pt>
                <c:pt idx="1">
                  <c:v>North West</c:v>
                </c:pt>
                <c:pt idx="2">
                  <c:v>Yorkshire and The Humber</c:v>
                </c:pt>
                <c:pt idx="3">
                  <c:v>East Midlands</c:v>
                </c:pt>
                <c:pt idx="4">
                  <c:v>West Midlands</c:v>
                </c:pt>
                <c:pt idx="5">
                  <c:v>East</c:v>
                </c:pt>
                <c:pt idx="6">
                  <c:v>London</c:v>
                </c:pt>
                <c:pt idx="7">
                  <c:v>South East</c:v>
                </c:pt>
                <c:pt idx="8">
                  <c:v>South West</c:v>
                </c:pt>
                <c:pt idx="9">
                  <c:v>Wales</c:v>
                </c:pt>
                <c:pt idx="11">
                  <c:v>North East</c:v>
                </c:pt>
                <c:pt idx="12">
                  <c:v>North West</c:v>
                </c:pt>
                <c:pt idx="13">
                  <c:v>Yorkshire and The Humber</c:v>
                </c:pt>
                <c:pt idx="14">
                  <c:v>East Midlands</c:v>
                </c:pt>
                <c:pt idx="15">
                  <c:v>West Midlands</c:v>
                </c:pt>
                <c:pt idx="16">
                  <c:v>East</c:v>
                </c:pt>
                <c:pt idx="17">
                  <c:v>London</c:v>
                </c:pt>
                <c:pt idx="18">
                  <c:v>South East</c:v>
                </c:pt>
                <c:pt idx="19">
                  <c:v>South West</c:v>
                </c:pt>
                <c:pt idx="20">
                  <c:v>Wales</c:v>
                </c:pt>
              </c:strCache>
            </c:strRef>
          </c:cat>
          <c:val>
            <c:numRef>
              <c:f>Sheet1!$E$100:$E$120</c:f>
              <c:numCache>
                <c:formatCode>#,##0</c:formatCode>
                <c:ptCount val="21"/>
                <c:pt idx="0">
                  <c:v>922</c:v>
                </c:pt>
                <c:pt idx="1">
                  <c:v>2503</c:v>
                </c:pt>
                <c:pt idx="2">
                  <c:v>1844</c:v>
                </c:pt>
                <c:pt idx="3">
                  <c:v>1418</c:v>
                </c:pt>
                <c:pt idx="4">
                  <c:v>1975</c:v>
                </c:pt>
                <c:pt idx="5">
                  <c:v>1982</c:v>
                </c:pt>
                <c:pt idx="6">
                  <c:v>1953</c:v>
                </c:pt>
                <c:pt idx="7">
                  <c:v>2853</c:v>
                </c:pt>
                <c:pt idx="8">
                  <c:v>1554</c:v>
                </c:pt>
                <c:pt idx="9">
                  <c:v>929</c:v>
                </c:pt>
                <c:pt idx="11">
                  <c:v>455</c:v>
                </c:pt>
                <c:pt idx="12">
                  <c:v>1089</c:v>
                </c:pt>
                <c:pt idx="13">
                  <c:v>775</c:v>
                </c:pt>
                <c:pt idx="14">
                  <c:v>700</c:v>
                </c:pt>
                <c:pt idx="15">
                  <c:v>788</c:v>
                </c:pt>
                <c:pt idx="16">
                  <c:v>841</c:v>
                </c:pt>
                <c:pt idx="17">
                  <c:v>792</c:v>
                </c:pt>
                <c:pt idx="18">
                  <c:v>1168</c:v>
                </c:pt>
                <c:pt idx="19">
                  <c:v>804</c:v>
                </c:pt>
                <c:pt idx="20">
                  <c:v>560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DE4E-401A-AAC2-D73D9D594BCD}"/>
            </c:ext>
          </c:extLst>
        </c:ser>
        <c:ser>
          <c:idx val="3"/>
          <c:order val="3"/>
          <c:tx>
            <c:strRef>
              <c:f>Sheet1!$F$99</c:f>
              <c:strCache>
                <c:ptCount val="1"/>
                <c:pt idx="0">
                  <c:v>WK19</c:v>
                </c:pt>
              </c:strCache>
            </c:strRef>
          </c:tx>
          <c:marker>
            <c:symbol val="none"/>
          </c:marker>
          <c:cat>
            <c:strRef>
              <c:f>Sheet1!$B$100:$B$120</c:f>
              <c:strCache>
                <c:ptCount val="21"/>
                <c:pt idx="0">
                  <c:v>North East</c:v>
                </c:pt>
                <c:pt idx="1">
                  <c:v>North West</c:v>
                </c:pt>
                <c:pt idx="2">
                  <c:v>Yorkshire and The Humber</c:v>
                </c:pt>
                <c:pt idx="3">
                  <c:v>East Midlands</c:v>
                </c:pt>
                <c:pt idx="4">
                  <c:v>West Midlands</c:v>
                </c:pt>
                <c:pt idx="5">
                  <c:v>East</c:v>
                </c:pt>
                <c:pt idx="6">
                  <c:v>London</c:v>
                </c:pt>
                <c:pt idx="7">
                  <c:v>South East</c:v>
                </c:pt>
                <c:pt idx="8">
                  <c:v>South West</c:v>
                </c:pt>
                <c:pt idx="9">
                  <c:v>Wales</c:v>
                </c:pt>
                <c:pt idx="11">
                  <c:v>North East</c:v>
                </c:pt>
                <c:pt idx="12">
                  <c:v>North West</c:v>
                </c:pt>
                <c:pt idx="13">
                  <c:v>Yorkshire and The Humber</c:v>
                </c:pt>
                <c:pt idx="14">
                  <c:v>East Midlands</c:v>
                </c:pt>
                <c:pt idx="15">
                  <c:v>West Midlands</c:v>
                </c:pt>
                <c:pt idx="16">
                  <c:v>East</c:v>
                </c:pt>
                <c:pt idx="17">
                  <c:v>London</c:v>
                </c:pt>
                <c:pt idx="18">
                  <c:v>South East</c:v>
                </c:pt>
                <c:pt idx="19">
                  <c:v>South West</c:v>
                </c:pt>
                <c:pt idx="20">
                  <c:v>Wales</c:v>
                </c:pt>
              </c:strCache>
            </c:strRef>
          </c:cat>
          <c:val>
            <c:numRef>
              <c:f>Sheet1!$F$100:$F$120</c:f>
              <c:numCache>
                <c:formatCode>#,##0</c:formatCode>
                <c:ptCount val="21"/>
                <c:pt idx="0">
                  <c:v>769</c:v>
                </c:pt>
                <c:pt idx="1">
                  <c:v>1790</c:v>
                </c:pt>
                <c:pt idx="2">
                  <c:v>1328</c:v>
                </c:pt>
                <c:pt idx="3">
                  <c:v>1094</c:v>
                </c:pt>
                <c:pt idx="4">
                  <c:v>1326</c:v>
                </c:pt>
                <c:pt idx="5">
                  <c:v>1321</c:v>
                </c:pt>
                <c:pt idx="6">
                  <c:v>1213</c:v>
                </c:pt>
                <c:pt idx="7">
                  <c:v>1887</c:v>
                </c:pt>
                <c:pt idx="8">
                  <c:v>1218</c:v>
                </c:pt>
                <c:pt idx="9">
                  <c:v>692</c:v>
                </c:pt>
                <c:pt idx="11">
                  <c:v>548</c:v>
                </c:pt>
                <c:pt idx="12">
                  <c:v>1282</c:v>
                </c:pt>
                <c:pt idx="13">
                  <c:v>1060</c:v>
                </c:pt>
                <c:pt idx="14">
                  <c:v>921</c:v>
                </c:pt>
                <c:pt idx="15">
                  <c:v>1112</c:v>
                </c:pt>
                <c:pt idx="16">
                  <c:v>1031</c:v>
                </c:pt>
                <c:pt idx="17">
                  <c:v>908</c:v>
                </c:pt>
                <c:pt idx="18">
                  <c:v>1525</c:v>
                </c:pt>
                <c:pt idx="19">
                  <c:v>1125</c:v>
                </c:pt>
                <c:pt idx="20">
                  <c:v>640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DE4E-401A-AAC2-D73D9D594BCD}"/>
            </c:ext>
          </c:extLst>
        </c:ser>
        <c:ser>
          <c:idx val="4"/>
          <c:order val="4"/>
          <c:tx>
            <c:strRef>
              <c:f>Sheet1!$G$99</c:f>
              <c:strCache>
                <c:ptCount val="1"/>
                <c:pt idx="0">
                  <c:v>WK20</c:v>
                </c:pt>
              </c:strCache>
            </c:strRef>
          </c:tx>
          <c:marker>
            <c:symbol val="none"/>
          </c:marker>
          <c:cat>
            <c:strRef>
              <c:f>Sheet1!$B$100:$B$120</c:f>
              <c:strCache>
                <c:ptCount val="21"/>
                <c:pt idx="0">
                  <c:v>North East</c:v>
                </c:pt>
                <c:pt idx="1">
                  <c:v>North West</c:v>
                </c:pt>
                <c:pt idx="2">
                  <c:v>Yorkshire and The Humber</c:v>
                </c:pt>
                <c:pt idx="3">
                  <c:v>East Midlands</c:v>
                </c:pt>
                <c:pt idx="4">
                  <c:v>West Midlands</c:v>
                </c:pt>
                <c:pt idx="5">
                  <c:v>East</c:v>
                </c:pt>
                <c:pt idx="6">
                  <c:v>London</c:v>
                </c:pt>
                <c:pt idx="7">
                  <c:v>South East</c:v>
                </c:pt>
                <c:pt idx="8">
                  <c:v>South West</c:v>
                </c:pt>
                <c:pt idx="9">
                  <c:v>Wales</c:v>
                </c:pt>
                <c:pt idx="11">
                  <c:v>North East</c:v>
                </c:pt>
                <c:pt idx="12">
                  <c:v>North West</c:v>
                </c:pt>
                <c:pt idx="13">
                  <c:v>Yorkshire and The Humber</c:v>
                </c:pt>
                <c:pt idx="14">
                  <c:v>East Midlands</c:v>
                </c:pt>
                <c:pt idx="15">
                  <c:v>West Midlands</c:v>
                </c:pt>
                <c:pt idx="16">
                  <c:v>East</c:v>
                </c:pt>
                <c:pt idx="17">
                  <c:v>London</c:v>
                </c:pt>
                <c:pt idx="18">
                  <c:v>South East</c:v>
                </c:pt>
                <c:pt idx="19">
                  <c:v>South West</c:v>
                </c:pt>
                <c:pt idx="20">
                  <c:v>Wales</c:v>
                </c:pt>
              </c:strCache>
            </c:strRef>
          </c:cat>
          <c:val>
            <c:numRef>
              <c:f>Sheet1!$G$100:$G$120</c:f>
              <c:numCache>
                <c:formatCode>#,##0</c:formatCode>
                <c:ptCount val="21"/>
                <c:pt idx="0">
                  <c:v>845</c:v>
                </c:pt>
                <c:pt idx="1">
                  <c:v>1992</c:v>
                </c:pt>
                <c:pt idx="2">
                  <c:v>1589</c:v>
                </c:pt>
                <c:pt idx="3">
                  <c:v>1283</c:v>
                </c:pt>
                <c:pt idx="4">
                  <c:v>1502</c:v>
                </c:pt>
                <c:pt idx="5">
                  <c:v>1543</c:v>
                </c:pt>
                <c:pt idx="6">
                  <c:v>1329</c:v>
                </c:pt>
                <c:pt idx="7">
                  <c:v>2251</c:v>
                </c:pt>
                <c:pt idx="8">
                  <c:v>1449</c:v>
                </c:pt>
                <c:pt idx="9">
                  <c:v>772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DE4E-401A-AAC2-D73D9D594BC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17261312"/>
        <c:axId val="917275392"/>
      </c:lineChart>
      <c:catAx>
        <c:axId val="9172613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917275392"/>
        <c:crosses val="autoZero"/>
        <c:auto val="1"/>
        <c:lblAlgn val="ctr"/>
        <c:lblOffset val="100"/>
        <c:noMultiLvlLbl val="0"/>
      </c:catAx>
      <c:valAx>
        <c:axId val="917275392"/>
        <c:scaling>
          <c:orientation val="minMax"/>
        </c:scaling>
        <c:delete val="0"/>
        <c:axPos val="l"/>
        <c:majorGridlines/>
        <c:numFmt formatCode="#,##0" sourceLinked="1"/>
        <c:majorTickMark val="out"/>
        <c:minorTickMark val="none"/>
        <c:tickLblPos val="nextTo"/>
        <c:crossAx val="917261312"/>
        <c:crosses val="autoZero"/>
        <c:crossBetween val="between"/>
      </c:valAx>
    </c:plotArea>
    <c:legend>
      <c:legendPos val="r"/>
      <c:overlay val="0"/>
    </c:legend>
    <c:plotVisOnly val="1"/>
    <c:dispBlanksAs val="gap"/>
    <c:showDLblsOverMax val="0"/>
  </c:chart>
  <c:externalData r:id="rId2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7"/>
    </mc:Choice>
    <mc:Fallback>
      <c:style val="7"/>
    </mc:Fallback>
  </mc:AlternateContent>
  <c:chart>
    <c:autoTitleDeleted val="1"/>
    <c:view3D>
      <c:rotX val="15"/>
      <c:rotY val="20"/>
      <c:rAngAx val="0"/>
    </c:view3D>
    <c:floor>
      <c:thickness val="0"/>
      <c:spPr>
        <a:noFill/>
        <a:ln w="9525" cap="flat" cmpd="sng" algn="ctr">
          <a:solidFill>
            <a:schemeClr val="tx1">
              <a:tint val="75000"/>
              <a:shade val="60000"/>
            </a:schemeClr>
          </a:solidFill>
          <a:prstDash val="solid"/>
          <a:round/>
        </a:ln>
        <a:effectLst/>
        <a:sp3d contourW="9525">
          <a:contourClr>
            <a:schemeClr val="tx1">
              <a:tint val="75000"/>
              <a:shade val="60000"/>
            </a:schemeClr>
          </a:contourClr>
        </a:sp3d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bar"/>
        <c:grouping val="clustered"/>
        <c:varyColors val="0"/>
        <c:ser>
          <c:idx val="0"/>
          <c:order val="0"/>
          <c:tx>
            <c:strRef>
              <c:f>Sheet1!$B$14</c:f>
              <c:strCache>
                <c:ptCount val="1"/>
                <c:pt idx="0">
                  <c:v>2020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  <a:sp3d/>
          </c:spPr>
          <c:invertIfNegative val="0"/>
          <c:cat>
            <c:strRef>
              <c:f>Sheet1!$A$15:$A$20</c:f>
              <c:strCache>
                <c:ptCount val="6"/>
                <c:pt idx="0">
                  <c:v>week15</c:v>
                </c:pt>
                <c:pt idx="1">
                  <c:v>week16</c:v>
                </c:pt>
                <c:pt idx="2">
                  <c:v>week17</c:v>
                </c:pt>
                <c:pt idx="3">
                  <c:v>week18</c:v>
                </c:pt>
                <c:pt idx="4">
                  <c:v>week19</c:v>
                </c:pt>
                <c:pt idx="5">
                  <c:v>week20</c:v>
                </c:pt>
              </c:strCache>
            </c:strRef>
          </c:cat>
          <c:val>
            <c:numRef>
              <c:f>Sheet1!$B$15:$B$20</c:f>
              <c:numCache>
                <c:formatCode>#,##0</c:formatCode>
                <c:ptCount val="6"/>
                <c:pt idx="0">
                  <c:v>18516</c:v>
                </c:pt>
                <c:pt idx="1">
                  <c:v>22351</c:v>
                </c:pt>
                <c:pt idx="2">
                  <c:v>21997</c:v>
                </c:pt>
                <c:pt idx="3">
                  <c:v>17953</c:v>
                </c:pt>
                <c:pt idx="4">
                  <c:v>12657</c:v>
                </c:pt>
                <c:pt idx="5">
                  <c:v>14573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197-48DE-B1EB-841B772DF32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141653120"/>
        <c:axId val="141654656"/>
        <c:axId val="0"/>
      </c:bar3DChart>
      <c:catAx>
        <c:axId val="14165312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tint val="75000"/>
                <a:shade val="6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1654656"/>
        <c:crosses val="autoZero"/>
        <c:auto val="1"/>
        <c:lblAlgn val="ctr"/>
        <c:lblOffset val="100"/>
        <c:noMultiLvlLbl val="0"/>
      </c:catAx>
      <c:valAx>
        <c:axId val="141654656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tint val="75000"/>
                  <a:shade val="60000"/>
                </a:schemeClr>
              </a:solidFill>
              <a:prstDash val="solid"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tint val="75000"/>
                <a:shade val="6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165312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00" b="0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zero"/>
    <c:showDLblsOverMax val="0"/>
  </c:chart>
  <c:spPr>
    <a:noFill/>
    <a:ln w="9525" cap="flat" cmpd="sng" algn="ctr">
      <a:noFill/>
      <a:prstDash val="solid"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withinLinear" id="17">
  <a:schemeClr val="accent4"/>
</cs:colorStyle>
</file>

<file path=ppt/charts/colors3.xml><?xml version="1.0" encoding="utf-8"?>
<cs:colorStyle xmlns:cs="http://schemas.microsoft.com/office/drawing/2012/chartStyle" xmlns:a="http://schemas.openxmlformats.org/drawingml/2006/main" meth="withinLinear" id="18">
  <a:schemeClr val="accent5"/>
</cs:colorStyle>
</file>

<file path=ppt/charts/style1.xml><?xml version="1.0" encoding="utf-8"?>
<cs:chartStyle xmlns:cs="http://schemas.microsoft.com/office/drawing/2012/chartStyle" xmlns:a="http://schemas.openxmlformats.org/drawingml/2006/main" id="106">
  <cs:axisTitle>
    <cs:lnRef idx="0"/>
    <cs:fillRef idx="0"/>
    <cs:effectRef idx="0"/>
    <cs:fontRef idx="minor">
      <a:schemeClr val="tx1"/>
    </cs:fontRef>
    <cs:defRPr sz="1000" b="1" kern="1200"/>
  </cs:axisTitle>
  <cs:category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categoryAxis>
  <cs:chartArea mods="allowNoFillOverride allowNoLineOverride">
    <cs:lnRef idx="1">
      <a:schemeClr val="tx1">
        <a:tint val="75000"/>
      </a:schemeClr>
    </cs:lnRef>
    <cs:fillRef idx="1">
      <a:schemeClr val="bg1"/>
    </cs:fillRef>
    <cs:effectRef idx="0"/>
    <cs:fontRef idx="minor">
      <a:schemeClr val="tx1"/>
    </cs:fontRef>
    <cs:spPr>
      <a:ln>
        <a:round/>
      </a:ln>
    </cs:spPr>
    <cs:defRPr sz="1000" kern="1200"/>
  </cs:chartArea>
  <cs:dataLabel>
    <cs:lnRef idx="0"/>
    <cs:fillRef idx="0"/>
    <cs:effectRef idx="0"/>
    <cs:fontRef idx="minor">
      <a:schemeClr val="tx1"/>
    </cs:fontRef>
    <cs:defRPr sz="1000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65000"/>
            <a:lumOff val="35000"/>
          </a:schemeClr>
        </a:solidFill>
      </a:ln>
    </cs:spPr>
    <cs:defRPr sz="1000" kern="1200"/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1">
      <cs:styleClr val="auto"/>
    </cs:lnRef>
    <cs:lineWidthScale>3</cs:lineWidthScale>
    <cs:fillRef idx="0"/>
    <cs:effectRef idx="0"/>
    <cs:fontRef idx="minor">
      <a:schemeClr val="tx1"/>
    </cs:fontRef>
    <cs:spPr>
      <a:ln cap="rnd">
        <a:round/>
      </a:ln>
    </cs:spPr>
  </cs:dataPointLine>
  <cs:dataPointMarker>
    <cs:lnRef idx="1">
      <cs:styleClr val="auto"/>
    </cs:lnRef>
    <cs:fillRef idx="1">
      <cs:styleClr val="auto"/>
    </cs:fillRef>
    <cs:effectRef idx="0"/>
    <cs:fontRef idx="minor">
      <a:schemeClr val="tx1"/>
    </cs:fontRef>
    <cs:spPr>
      <a:ln>
        <a:round/>
      </a:ln>
    </cs:spPr>
  </cs:dataPointMarker>
  <cs:dataPointMarkerLayout/>
  <cs:dataPointWireframe>
    <cs:lnRef idx="1">
      <cs:styleClr val="auto"/>
    </cs:lnRef>
    <cs:fillRef idx="0"/>
    <cs:effectRef idx="0"/>
    <cs:fontRef idx="minor">
      <a:schemeClr val="tx1"/>
    </cs:fontRef>
    <cs:spPr>
      <a:ln>
        <a:round/>
      </a:ln>
    </cs:spPr>
  </cs:dataPointWireframe>
  <cs:dataTable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dataTable>
  <cs:downBar>
    <cs:lnRef idx="1">
      <a:schemeClr val="tx1"/>
    </cs:lnRef>
    <cs:fillRef idx="1" mods="ignoreCSTransforms">
      <cs:styleClr val="0">
        <a:shade val="25000"/>
      </cs:styleClr>
    </cs:fillRef>
    <cs:effectRef idx="0"/>
    <cs:fontRef idx="minor">
      <a:schemeClr val="tx1"/>
    </cs:fontRef>
    <cs:spPr>
      <a:ln>
        <a:round/>
      </a:ln>
    </cs:spPr>
  </cs:downBar>
  <cs:drop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dropLine>
  <cs:errorBar>
    <cs:lnRef idx="1">
      <a:schemeClr val="tx1"/>
    </cs:lnRef>
    <cs:fillRef idx="1">
      <a:schemeClr val="tx1"/>
    </cs:fillRef>
    <cs:effectRef idx="0"/>
    <cs:fontRef idx="minor">
      <a:schemeClr val="tx1"/>
    </cs:fontRef>
    <cs:spPr>
      <a:ln>
        <a:round/>
      </a:ln>
    </cs:spPr>
  </cs:errorBar>
  <cs:flo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floor>
  <cs:gridlineMaj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gridlineMajor>
  <cs:gridlineMinor>
    <cs:lnRef idx="1">
      <a:schemeClr val="tx1">
        <a:tint val="50000"/>
      </a:schemeClr>
    </cs:lnRef>
    <cs:fillRef idx="0"/>
    <cs:effectRef idx="0"/>
    <cs:fontRef idx="minor">
      <a:schemeClr val="tx1"/>
    </cs:fontRef>
    <cs:spPr>
      <a:ln>
        <a:round/>
      </a:ln>
    </cs:spPr>
  </cs:gridlineMinor>
  <cs:hiLo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hiLoLine>
  <cs:leader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leaderLine>
  <cs:legend>
    <cs:lnRef idx="0"/>
    <cs:fillRef idx="0"/>
    <cs:effectRef idx="0"/>
    <cs:fontRef idx="minor">
      <a:schemeClr val="tx1"/>
    </cs:fontRef>
    <cs:defRPr sz="1000" kern="1200"/>
  </cs:legend>
  <cs:plotArea mods="allowNoFillOverride allowNoLineOverride">
    <cs:lnRef idx="0"/>
    <cs:fillRef idx="1">
      <a:schemeClr val="bg1"/>
    </cs:fillRef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seriesAxis>
  <cs:series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seriesLine>
  <cs:title>
    <cs:lnRef idx="0"/>
    <cs:fillRef idx="0"/>
    <cs:effectRef idx="0"/>
    <cs:fontRef idx="minor">
      <a:schemeClr val="tx1"/>
    </cs:fontRef>
    <cs:defRPr sz="1800" b="1" kern="1200"/>
  </cs:title>
  <cs:trendline>
    <cs:lnRef idx="1">
      <a:schemeClr val="tx1"/>
    </cs:lnRef>
    <cs:fillRef idx="0"/>
    <cs:effectRef idx="0"/>
    <cs:fontRef idx="minor">
      <a:schemeClr val="tx1"/>
    </cs:fontRef>
    <cs:spPr>
      <a:ln cap="rnd">
        <a:round/>
      </a:ln>
    </cs:spPr>
  </cs:trendline>
  <cs:trendlineLabel>
    <cs:lnRef idx="0"/>
    <cs:fillRef idx="0"/>
    <cs:effectRef idx="0"/>
    <cs:fontRef idx="minor">
      <a:schemeClr val="tx1"/>
    </cs:fontRef>
    <cs:defRPr sz="1000" kern="1200"/>
  </cs:trendlineLabel>
  <cs:upBar>
    <cs:lnRef idx="1">
      <a:schemeClr val="tx1"/>
    </cs:lnRef>
    <cs:fillRef idx="1" mods="ignoreCSTransforms">
      <cs:styleClr val="0">
        <a:tint val="25000"/>
      </cs:styleClr>
    </cs:fillRef>
    <cs:effectRef idx="0"/>
    <cs:fontRef idx="minor">
      <a:schemeClr val="tx1"/>
    </cs:fontRef>
    <cs:spPr>
      <a:ln>
        <a:round/>
      </a:ln>
    </cs:spPr>
  </cs:upBar>
  <cs:value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valueAxis>
  <cs:wall>
    <cs:lnRef idx="0"/>
    <cs:fillRef idx="0"/>
    <cs:effectRef idx="0"/>
    <cs:fontRef idx="minor">
      <a:schemeClr val="tx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131">
  <cs:axisTitle>
    <cs:lnRef idx="0"/>
    <cs:fillRef idx="0"/>
    <cs:effectRef idx="0"/>
    <cs:fontRef idx="minor">
      <a:schemeClr val="tx1"/>
    </cs:fontRef>
    <cs:defRPr sz="1000" b="1" kern="1200"/>
  </cs:axisTitle>
  <cs:category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categoryAxis>
  <cs:chartArea mods="allowNoFillOverride allowNoLineOverride">
    <cs:lnRef idx="1">
      <a:schemeClr val="tx1">
        <a:tint val="75000"/>
      </a:schemeClr>
    </cs:lnRef>
    <cs:fillRef idx="1">
      <a:schemeClr val="bg1"/>
    </cs:fillRef>
    <cs:effectRef idx="0"/>
    <cs:fontRef idx="minor">
      <a:schemeClr val="tx1"/>
    </cs:fontRef>
    <cs:spPr>
      <a:ln>
        <a:round/>
      </a:ln>
    </cs:spPr>
    <cs:defRPr sz="1000" kern="1200"/>
  </cs:chartArea>
  <cs:dataLabel>
    <cs:lnRef idx="0"/>
    <cs:fillRef idx="0"/>
    <cs:effectRef idx="0"/>
    <cs:fontRef idx="minor">
      <a:schemeClr val="tx1"/>
    </cs:fontRef>
    <cs:defRPr sz="1000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65000"/>
            <a:lumOff val="35000"/>
          </a:schemeClr>
        </a:solidFill>
      </a:ln>
    </cs:spPr>
    <cs:defRPr sz="1000" kern="1200"/>
  </cs:dataLabelCallout>
  <cs:dataPoint>
    <cs:lnRef idx="0"/>
    <cs:fillRef idx="3">
      <cs:styleClr val="auto"/>
    </cs:fillRef>
    <cs:effectRef idx="3">
      <a:schemeClr val="dk1"/>
    </cs:effectRef>
    <cs:fontRef idx="minor">
      <a:schemeClr val="tx1"/>
    </cs:fontRef>
  </cs:dataPoint>
  <cs:dataPoint3D>
    <cs:lnRef idx="0"/>
    <cs:fillRef idx="1">
      <cs:styleClr val="auto"/>
    </cs:fillRef>
    <cs:effectRef idx="3">
      <a:schemeClr val="dk1"/>
    </cs:effectRef>
    <cs:fontRef idx="minor">
      <a:schemeClr val="tx1"/>
    </cs:fontRef>
  </cs:dataPoint3D>
  <cs:dataPointLine>
    <cs:lnRef idx="1">
      <cs:styleClr val="auto"/>
    </cs:lnRef>
    <cs:lineWidthScale>7</cs:lineWidthScale>
    <cs:fillRef idx="0"/>
    <cs:effectRef idx="0"/>
    <cs:fontRef idx="minor">
      <a:schemeClr val="tx1"/>
    </cs:fontRef>
    <cs:spPr>
      <a:ln cap="rnd">
        <a:round/>
      </a:ln>
    </cs:spPr>
  </cs:dataPointLine>
  <cs:dataPointMarker>
    <cs:lnRef idx="1">
      <cs:styleClr val="auto"/>
    </cs:lnRef>
    <cs:fillRef idx="3">
      <cs:styleClr val="auto"/>
    </cs:fillRef>
    <cs:effectRef idx="3">
      <a:schemeClr val="dk1"/>
    </cs:effectRef>
    <cs:fontRef idx="minor">
      <a:schemeClr val="tx1"/>
    </cs:fontRef>
    <cs:spPr>
      <a:ln>
        <a:round/>
      </a:ln>
    </cs:spPr>
  </cs:dataPointMarker>
  <cs:dataPointMarkerLayout/>
  <cs:dataPointWireframe>
    <cs:lnRef idx="1">
      <cs:styleClr val="auto"/>
    </cs:lnRef>
    <cs:fillRef idx="0"/>
    <cs:effectRef idx="0"/>
    <cs:fontRef idx="minor">
      <a:schemeClr val="tx1"/>
    </cs:fontRef>
    <cs:spPr>
      <a:ln>
        <a:round/>
      </a:ln>
    </cs:spPr>
  </cs:dataPointWireframe>
  <cs:dataTable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dataTable>
  <cs:downBar>
    <cs:lnRef idx="0"/>
    <cs:fillRef idx="3" mods="ignoreCSTransforms">
      <cs:styleClr val="0">
        <a:shade val="25000"/>
      </cs:styleClr>
    </cs:fillRef>
    <cs:effectRef idx="3">
      <a:schemeClr val="dk1"/>
    </cs:effectRef>
    <cs:fontRef idx="minor">
      <a:schemeClr val="tx1"/>
    </cs:fontRef>
  </cs:downBar>
  <cs:drop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dropLine>
  <cs:errorBar>
    <cs:lnRef idx="1">
      <a:schemeClr val="tx1"/>
    </cs:lnRef>
    <cs:fillRef idx="1">
      <a:schemeClr val="tx1"/>
    </cs:fillRef>
    <cs:effectRef idx="0"/>
    <cs:fontRef idx="minor">
      <a:schemeClr val="tx1"/>
    </cs:fontRef>
    <cs:spPr>
      <a:ln>
        <a:round/>
      </a:ln>
    </cs:spPr>
  </cs:errorBar>
  <cs:flo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floor>
  <cs:gridlineMaj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gridlineMajor>
  <cs:gridlineMinor>
    <cs:lnRef idx="1">
      <a:schemeClr val="tx1">
        <a:tint val="50000"/>
      </a:schemeClr>
    </cs:lnRef>
    <cs:fillRef idx="0"/>
    <cs:effectRef idx="0"/>
    <cs:fontRef idx="minor">
      <a:schemeClr val="tx1"/>
    </cs:fontRef>
    <cs:spPr>
      <a:ln>
        <a:round/>
      </a:ln>
    </cs:spPr>
  </cs:gridlineMinor>
  <cs:hiLo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hiLoLine>
  <cs:leader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leaderLine>
  <cs:legend>
    <cs:lnRef idx="0"/>
    <cs:fillRef idx="0"/>
    <cs:effectRef idx="0"/>
    <cs:fontRef idx="minor">
      <a:schemeClr val="tx1"/>
    </cs:fontRef>
    <cs:defRPr sz="1000" kern="1200"/>
  </cs:legend>
  <cs:plotArea mods="allowNoFillOverride allowNoLineOverride">
    <cs:lnRef idx="0"/>
    <cs:fillRef idx="1">
      <a:schemeClr val="bg1"/>
    </cs:fillRef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seriesAxis>
  <cs:series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seriesLine>
  <cs:title>
    <cs:lnRef idx="0"/>
    <cs:fillRef idx="0"/>
    <cs:effectRef idx="0"/>
    <cs:fontRef idx="minor">
      <a:schemeClr val="tx1"/>
    </cs:fontRef>
    <cs:defRPr sz="1800" b="1" kern="1200"/>
  </cs:title>
  <cs:trendline>
    <cs:lnRef idx="1">
      <a:schemeClr val="tx1"/>
    </cs:lnRef>
    <cs:fillRef idx="0"/>
    <cs:effectRef idx="0"/>
    <cs:fontRef idx="minor">
      <a:schemeClr val="tx1"/>
    </cs:fontRef>
    <cs:spPr>
      <a:ln cap="rnd">
        <a:round/>
      </a:ln>
    </cs:spPr>
  </cs:trendline>
  <cs:trendlineLabel>
    <cs:lnRef idx="0"/>
    <cs:fillRef idx="0"/>
    <cs:effectRef idx="0"/>
    <cs:fontRef idx="minor">
      <a:schemeClr val="tx1"/>
    </cs:fontRef>
    <cs:defRPr sz="1000" kern="1200"/>
  </cs:trendlineLabel>
  <cs:upBar>
    <cs:lnRef idx="0"/>
    <cs:fillRef idx="3" mods="ignoreCSTransforms">
      <cs:styleClr val="0">
        <a:tint val="25000"/>
      </cs:styleClr>
    </cs:fillRef>
    <cs:effectRef idx="3">
      <a:schemeClr val="dk1"/>
    </cs:effectRef>
    <cs:fontRef idx="minor">
      <a:schemeClr val="tx1"/>
    </cs:fontRef>
  </cs:upBar>
  <cs:value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valueAxis>
  <cs:wall>
    <cs:lnRef idx="0"/>
    <cs:fillRef idx="0"/>
    <cs:effectRef idx="0"/>
    <cs:fontRef idx="minor">
      <a:schemeClr val="tx1"/>
    </cs:fontRef>
  </cs:wall>
</cs:chartStyle>
</file>

<file path=ppt/charts/style3.xml><?xml version="1.0" encoding="utf-8"?>
<cs:chartStyle xmlns:cs="http://schemas.microsoft.com/office/drawing/2012/chartStyle" xmlns:a="http://schemas.openxmlformats.org/drawingml/2006/main" id="106">
  <cs:axisTitle>
    <cs:lnRef idx="0"/>
    <cs:fillRef idx="0"/>
    <cs:effectRef idx="0"/>
    <cs:fontRef idx="minor">
      <a:schemeClr val="tx1"/>
    </cs:fontRef>
    <cs:defRPr sz="1000" b="1" kern="1200"/>
  </cs:axisTitle>
  <cs:category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categoryAxis>
  <cs:chartArea mods="allowNoFillOverride allowNoLineOverride">
    <cs:lnRef idx="1">
      <a:schemeClr val="tx1">
        <a:tint val="75000"/>
      </a:schemeClr>
    </cs:lnRef>
    <cs:fillRef idx="1">
      <a:schemeClr val="bg1"/>
    </cs:fillRef>
    <cs:effectRef idx="0"/>
    <cs:fontRef idx="minor">
      <a:schemeClr val="tx1"/>
    </cs:fontRef>
    <cs:spPr>
      <a:ln>
        <a:round/>
      </a:ln>
    </cs:spPr>
    <cs:defRPr sz="1000" kern="1200"/>
  </cs:chartArea>
  <cs:dataLabel>
    <cs:lnRef idx="0"/>
    <cs:fillRef idx="0"/>
    <cs:effectRef idx="0"/>
    <cs:fontRef idx="minor">
      <a:schemeClr val="tx1"/>
    </cs:fontRef>
    <cs:defRPr sz="1000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65000"/>
            <a:lumOff val="35000"/>
          </a:schemeClr>
        </a:solidFill>
      </a:ln>
    </cs:spPr>
    <cs:defRPr sz="1000" kern="1200"/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1">
      <cs:styleClr val="auto"/>
    </cs:lnRef>
    <cs:lineWidthScale>3</cs:lineWidthScale>
    <cs:fillRef idx="0"/>
    <cs:effectRef idx="0"/>
    <cs:fontRef idx="minor">
      <a:schemeClr val="tx1"/>
    </cs:fontRef>
    <cs:spPr>
      <a:ln cap="rnd">
        <a:round/>
      </a:ln>
    </cs:spPr>
  </cs:dataPointLine>
  <cs:dataPointMarker>
    <cs:lnRef idx="1">
      <cs:styleClr val="auto"/>
    </cs:lnRef>
    <cs:fillRef idx="1">
      <cs:styleClr val="auto"/>
    </cs:fillRef>
    <cs:effectRef idx="0"/>
    <cs:fontRef idx="minor">
      <a:schemeClr val="tx1"/>
    </cs:fontRef>
    <cs:spPr>
      <a:ln>
        <a:round/>
      </a:ln>
    </cs:spPr>
  </cs:dataPointMarker>
  <cs:dataPointMarkerLayout/>
  <cs:dataPointWireframe>
    <cs:lnRef idx="1">
      <cs:styleClr val="auto"/>
    </cs:lnRef>
    <cs:fillRef idx="0"/>
    <cs:effectRef idx="0"/>
    <cs:fontRef idx="minor">
      <a:schemeClr val="tx1"/>
    </cs:fontRef>
    <cs:spPr>
      <a:ln>
        <a:round/>
      </a:ln>
    </cs:spPr>
  </cs:dataPointWireframe>
  <cs:dataTable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dataTable>
  <cs:downBar>
    <cs:lnRef idx="1">
      <a:schemeClr val="tx1"/>
    </cs:lnRef>
    <cs:fillRef idx="1" mods="ignoreCSTransforms">
      <cs:styleClr val="0">
        <a:shade val="25000"/>
      </cs:styleClr>
    </cs:fillRef>
    <cs:effectRef idx="0"/>
    <cs:fontRef idx="minor">
      <a:schemeClr val="tx1"/>
    </cs:fontRef>
    <cs:spPr>
      <a:ln>
        <a:round/>
      </a:ln>
    </cs:spPr>
  </cs:downBar>
  <cs:drop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dropLine>
  <cs:errorBar>
    <cs:lnRef idx="1">
      <a:schemeClr val="tx1"/>
    </cs:lnRef>
    <cs:fillRef idx="1">
      <a:schemeClr val="tx1"/>
    </cs:fillRef>
    <cs:effectRef idx="0"/>
    <cs:fontRef idx="minor">
      <a:schemeClr val="tx1"/>
    </cs:fontRef>
    <cs:spPr>
      <a:ln>
        <a:round/>
      </a:ln>
    </cs:spPr>
  </cs:errorBar>
  <cs:flo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floor>
  <cs:gridlineMaj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gridlineMajor>
  <cs:gridlineMinor>
    <cs:lnRef idx="1">
      <a:schemeClr val="tx1">
        <a:tint val="50000"/>
      </a:schemeClr>
    </cs:lnRef>
    <cs:fillRef idx="0"/>
    <cs:effectRef idx="0"/>
    <cs:fontRef idx="minor">
      <a:schemeClr val="tx1"/>
    </cs:fontRef>
    <cs:spPr>
      <a:ln>
        <a:round/>
      </a:ln>
    </cs:spPr>
  </cs:gridlineMinor>
  <cs:hiLo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hiLoLine>
  <cs:leader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leaderLine>
  <cs:legend>
    <cs:lnRef idx="0"/>
    <cs:fillRef idx="0"/>
    <cs:effectRef idx="0"/>
    <cs:fontRef idx="minor">
      <a:schemeClr val="tx1"/>
    </cs:fontRef>
    <cs:defRPr sz="1000" kern="1200"/>
  </cs:legend>
  <cs:plotArea mods="allowNoFillOverride allowNoLineOverride">
    <cs:lnRef idx="0"/>
    <cs:fillRef idx="1">
      <a:schemeClr val="bg1"/>
    </cs:fillRef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seriesAxis>
  <cs:series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seriesLine>
  <cs:title>
    <cs:lnRef idx="0"/>
    <cs:fillRef idx="0"/>
    <cs:effectRef idx="0"/>
    <cs:fontRef idx="minor">
      <a:schemeClr val="tx1"/>
    </cs:fontRef>
    <cs:defRPr sz="1800" b="1" kern="1200"/>
  </cs:title>
  <cs:trendline>
    <cs:lnRef idx="1">
      <a:schemeClr val="tx1"/>
    </cs:lnRef>
    <cs:fillRef idx="0"/>
    <cs:effectRef idx="0"/>
    <cs:fontRef idx="minor">
      <a:schemeClr val="tx1"/>
    </cs:fontRef>
    <cs:spPr>
      <a:ln cap="rnd">
        <a:round/>
      </a:ln>
    </cs:spPr>
  </cs:trendline>
  <cs:trendlineLabel>
    <cs:lnRef idx="0"/>
    <cs:fillRef idx="0"/>
    <cs:effectRef idx="0"/>
    <cs:fontRef idx="minor">
      <a:schemeClr val="tx1"/>
    </cs:fontRef>
    <cs:defRPr sz="1000" kern="1200"/>
  </cs:trendlineLabel>
  <cs:upBar>
    <cs:lnRef idx="1">
      <a:schemeClr val="tx1"/>
    </cs:lnRef>
    <cs:fillRef idx="1" mods="ignoreCSTransforms">
      <cs:styleClr val="0">
        <a:tint val="25000"/>
      </cs:styleClr>
    </cs:fillRef>
    <cs:effectRef idx="0"/>
    <cs:fontRef idx="minor">
      <a:schemeClr val="tx1"/>
    </cs:fontRef>
    <cs:spPr>
      <a:ln>
        <a:round/>
      </a:ln>
    </cs:spPr>
  </cs:upBar>
  <cs:value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valueAxis>
  <cs:wall>
    <cs:lnRef idx="0"/>
    <cs:fillRef idx="0"/>
    <cs:effectRef idx="0"/>
    <cs:fontRef idx="minor">
      <a:schemeClr val="tx1"/>
    </cs:fontRef>
  </cs:wall>
</cs:chartStyl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0.20208</cdr:x>
      <cdr:y>0.03819</cdr:y>
    </cdr:from>
    <cdr:to>
      <cdr:x>0.71667</cdr:x>
      <cdr:y>0.19792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923924" y="104775"/>
          <a:ext cx="2352675" cy="43815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1100"/>
            <a:t>COVID-19 deaths-mentions</a:t>
          </a:r>
          <a:r>
            <a:rPr lang="en-US" sz="1100" baseline="0"/>
            <a:t> on death certificate and underlying cause</a:t>
          </a:r>
          <a:endParaRPr lang="en-US" sz="1100"/>
        </a:p>
      </cdr:txBody>
    </cdr:sp>
  </cdr:relSizeAnchor>
</c:userShapes>
</file>

<file path=ppt/drawings/drawing2.xml><?xml version="1.0" encoding="utf-8"?>
<c:userShapes xmlns:c="http://schemas.openxmlformats.org/drawingml/2006/chart">
  <cdr:relSizeAnchor xmlns:cdr="http://schemas.openxmlformats.org/drawingml/2006/chartDrawing">
    <cdr:from>
      <cdr:x>0.14375</cdr:x>
      <cdr:y>0.0458</cdr:y>
    </cdr:from>
    <cdr:to>
      <cdr:x>0.71458</cdr:x>
      <cdr:y>0.15267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657225" y="114300"/>
          <a:ext cx="2609850" cy="2667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en-US" sz="1100"/>
            <a:t>Deaths among Males</a:t>
          </a:r>
          <a:r>
            <a:rPr lang="en-US" sz="1100" baseline="0"/>
            <a:t> </a:t>
          </a:r>
          <a:r>
            <a:rPr lang="en-US" sz="1100"/>
            <a:t>between ages 75-79</a:t>
          </a:r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4769644-786E-450E-B30E-A145DBD1E09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Calibri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630D81-FFA5-40DA-87D9-8181CAF23601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101B03EB-4022-4EE1-9ADF-CCC731969060}" type="datetimeFigureOut">
              <a:rPr lang="en-US"/>
              <a:pPr>
                <a:defRPr/>
              </a:pPr>
              <a:t>8/5/2021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36C887D3-75CF-46C8-B2D8-1906BFA9895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685800"/>
            <a:ext cx="25717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845A9B9F-5980-4B0C-BB15-8B0F9599231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B27BF7-F890-4A78-A950-0B873018287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Calibri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6ABA34-2FBD-4B6B-BB77-9DBFE05987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0BE9BA1B-FDC1-4B9E-86C9-671444685BC8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ＭＳ Ｐゴシック" charset="0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Slide Image Placeholder 1">
            <a:extLst>
              <a:ext uri="{FF2B5EF4-FFF2-40B4-BE49-F238E27FC236}">
                <a16:creationId xmlns:a16="http://schemas.microsoft.com/office/drawing/2014/main" id="{271D3771-7000-47BD-8680-938648434FC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Notes Placeholder 2">
            <a:extLst>
              <a:ext uri="{FF2B5EF4-FFF2-40B4-BE49-F238E27FC236}">
                <a16:creationId xmlns:a16="http://schemas.microsoft.com/office/drawing/2014/main" id="{A98CAE9F-43B6-49A7-84DD-9266C0978AB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4100" name="Slide Number Placeholder 3">
            <a:extLst>
              <a:ext uri="{FF2B5EF4-FFF2-40B4-BE49-F238E27FC236}">
                <a16:creationId xmlns:a16="http://schemas.microsoft.com/office/drawing/2014/main" id="{5C1A21DC-E711-437F-85C5-840BE51C75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F7942C65-B9D6-4EC1-8506-24DB4A43E86A}" type="slidenum">
              <a:rPr lang="en-US" altLang="en-US" sz="1200"/>
              <a:pPr eaLnBrk="1" hangingPunct="1"/>
              <a:t>1</a:t>
            </a:fld>
            <a:endParaRPr lang="en-US" altLang="en-US" sz="120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601200" cy="12801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8922" y="2428135"/>
            <a:ext cx="6843356" cy="4683864"/>
          </a:xfrm>
        </p:spPr>
        <p:txBody>
          <a:bodyPr anchor="b">
            <a:normAutofit/>
          </a:bodyPr>
          <a:lstStyle>
            <a:lvl1pPr algn="ctr">
              <a:defRPr sz="50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8922" y="7254243"/>
            <a:ext cx="6843356" cy="2560318"/>
          </a:xfrm>
        </p:spPr>
        <p:txBody>
          <a:bodyPr>
            <a:normAutofit/>
          </a:bodyPr>
          <a:lstStyle>
            <a:lvl1pPr marL="0" indent="0" algn="ctr">
              <a:buNone/>
              <a:defRPr sz="2310">
                <a:solidFill>
                  <a:schemeClr val="bg1">
                    <a:lumMod val="50000"/>
                  </a:schemeClr>
                </a:solidFill>
              </a:defRPr>
            </a:lvl1pPr>
            <a:lvl2pPr marL="480060" indent="0" algn="ctr">
              <a:buNone/>
              <a:defRPr sz="2100"/>
            </a:lvl2pPr>
            <a:lvl3pPr marL="960120" indent="0" algn="ctr">
              <a:buNone/>
              <a:defRPr sz="1890"/>
            </a:lvl3pPr>
            <a:lvl4pPr marL="1440180" indent="0" algn="ctr">
              <a:buNone/>
              <a:defRPr sz="1680"/>
            </a:lvl4pPr>
            <a:lvl5pPr marL="1920240" indent="0" algn="ctr">
              <a:buNone/>
              <a:defRPr sz="1680"/>
            </a:lvl5pPr>
            <a:lvl6pPr marL="2400300" indent="0" algn="ctr">
              <a:buNone/>
              <a:defRPr sz="1680"/>
            </a:lvl6pPr>
            <a:lvl7pPr marL="2880360" indent="0" algn="ctr">
              <a:buNone/>
              <a:defRPr sz="1680"/>
            </a:lvl7pPr>
            <a:lvl8pPr marL="3360420" indent="0" algn="ctr">
              <a:buNone/>
              <a:defRPr sz="1680"/>
            </a:lvl8pPr>
            <a:lvl9pPr marL="3840480" indent="0" algn="ctr">
              <a:buNone/>
              <a:defRPr sz="168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84A610D-C73D-495D-AE7C-9D4058AED03C}" type="datetimeFigureOut">
              <a:rPr lang="en-US" smtClean="0"/>
              <a:pPr>
                <a:defRPr/>
              </a:pPr>
              <a:t>8/5/2021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8A5AC-91A3-4E0E-ACAC-90E78CF5DF6C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758338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601200" cy="12801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719596" y="4418575"/>
            <a:ext cx="8161514" cy="63916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613BA6-3630-4994-ABCA-BDBC3F57E596}" type="datetimeFigureOut">
              <a:rPr lang="en-US" smtClean="0"/>
              <a:pPr>
                <a:defRPr/>
              </a:pPr>
              <a:t>8/5/2021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2C2A5-CEB5-47B5-98C4-39B3B6C55B26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612464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601200" cy="12801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597" y="1546654"/>
            <a:ext cx="8152005" cy="5108729"/>
          </a:xfrm>
        </p:spPr>
        <p:txBody>
          <a:bodyPr anchor="b">
            <a:normAutofit/>
          </a:bodyPr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597" y="6827256"/>
            <a:ext cx="8152005" cy="2553942"/>
          </a:xfrm>
        </p:spPr>
        <p:txBody>
          <a:bodyPr>
            <a:normAutofit/>
          </a:bodyPr>
          <a:lstStyle>
            <a:lvl1pPr marL="0" indent="0" algn="ctr">
              <a:buNone/>
              <a:defRPr sz="2100">
                <a:solidFill>
                  <a:schemeClr val="bg1">
                    <a:lumMod val="50000"/>
                  </a:schemeClr>
                </a:solidFill>
              </a:defRPr>
            </a:lvl1pPr>
            <a:lvl2pPr marL="48006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7280D85-1CC5-470F-979B-A3CA53D79803}" type="datetimeFigureOut">
              <a:rPr lang="en-US" smtClean="0"/>
              <a:pPr>
                <a:defRPr/>
              </a:pPr>
              <a:t>8/5/2021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1748C-BD83-494C-8884-D5D972B95E8E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27388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601200" cy="128016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719599" y="1154568"/>
            <a:ext cx="8162005" cy="297953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719597" y="4418575"/>
            <a:ext cx="4020996" cy="63916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860607" y="4418575"/>
            <a:ext cx="4020503" cy="63916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613BA6-3630-4994-ABCA-BDBC3F57E596}" type="datetimeFigureOut">
              <a:rPr lang="en-US" smtClean="0"/>
              <a:pPr>
                <a:defRPr/>
              </a:pPr>
              <a:t>8/5/2021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2C2A5-CEB5-47B5-98C4-39B3B6C55B26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509481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601200" cy="128016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719599" y="1154568"/>
            <a:ext cx="8162005" cy="297953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2733" y="4425900"/>
            <a:ext cx="3837861" cy="1269322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730" b="0">
                <a:solidFill>
                  <a:schemeClr val="tx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719598" y="5695225"/>
            <a:ext cx="4020996" cy="51150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37183" y="4425900"/>
            <a:ext cx="3844421" cy="1269322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730" b="0">
                <a:solidFill>
                  <a:schemeClr val="tx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860608" y="5695225"/>
            <a:ext cx="4020504" cy="51150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613BA6-3630-4994-ABCA-BDBC3F57E596}" type="datetimeFigureOut">
              <a:rPr lang="en-US" smtClean="0"/>
              <a:pPr>
                <a:defRPr/>
              </a:pPr>
              <a:t>8/5/2021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2C2A5-CEB5-47B5-98C4-39B3B6C55B26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48174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601200" cy="12801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6B7965F-4306-44B3-B76D-8DCB3395AD1A}" type="datetimeFigureOut">
              <a:rPr lang="en-US" smtClean="0"/>
              <a:pPr>
                <a:defRPr/>
              </a:pPr>
              <a:t>8/5/2021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6FD53-A7A7-4DD2-93D1-2EA9AACC2126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254962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601200" cy="128016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F70EDB3-6F0E-45CA-8F6C-BBDB97CACFD4}" type="datetimeFigureOut">
              <a:rPr lang="en-US" smtClean="0"/>
              <a:pPr>
                <a:defRPr/>
              </a:pPr>
              <a:t>8/5/2021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4C598-65B1-4607-855D-4828872958A1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92398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601200" cy="12801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598" y="1137920"/>
            <a:ext cx="3099354" cy="3776737"/>
          </a:xfrm>
        </p:spPr>
        <p:txBody>
          <a:bodyPr anchor="b"/>
          <a:lstStyle>
            <a:lvl1pPr algn="ctr"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998974" y="1137923"/>
            <a:ext cx="4882628" cy="967231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9598" y="4914657"/>
            <a:ext cx="3099355" cy="5895583"/>
          </a:xfrm>
        </p:spPr>
        <p:txBody>
          <a:bodyPr/>
          <a:lstStyle>
            <a:lvl1pPr marL="0" indent="0" algn="ctr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613BA6-3630-4994-ABCA-BDBC3F57E596}" type="datetimeFigureOut">
              <a:rPr lang="en-US" smtClean="0"/>
              <a:pPr>
                <a:defRPr/>
              </a:pPr>
              <a:t>8/5/2021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2C2A5-CEB5-47B5-98C4-39B3B6C55B26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31813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601200" cy="12801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599" y="1137920"/>
            <a:ext cx="4336099" cy="3776741"/>
          </a:xfrm>
        </p:spPr>
        <p:txBody>
          <a:bodyPr anchor="b"/>
          <a:lstStyle>
            <a:lvl1pPr algn="ctr"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54484" y="1137922"/>
            <a:ext cx="3156144" cy="967232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360"/>
            </a:lvl1pPr>
            <a:lvl2pPr marL="480060" indent="0">
              <a:buNone/>
              <a:defRPr sz="2940"/>
            </a:lvl2pPr>
            <a:lvl3pPr marL="960120" indent="0">
              <a:buNone/>
              <a:defRPr sz="252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9613" y="4914660"/>
            <a:ext cx="4336084" cy="5895581"/>
          </a:xfrm>
        </p:spPr>
        <p:txBody>
          <a:bodyPr/>
          <a:lstStyle>
            <a:lvl1pPr marL="0" indent="0" algn="ctr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D19CECA-CB47-47CD-B9CE-0BE80086CC2B}" type="datetimeFigureOut">
              <a:rPr lang="en-US" smtClean="0"/>
              <a:pPr>
                <a:defRPr/>
              </a:pPr>
              <a:t>8/5/2021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FA54F-78BB-4363-A6AF-5810EEBC87A0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051376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601200" cy="12801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613" y="8006832"/>
            <a:ext cx="8161990" cy="1515005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32986" y="1303420"/>
            <a:ext cx="7735244" cy="5999721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360"/>
            </a:lvl1pPr>
            <a:lvl2pPr marL="480060" indent="0">
              <a:buNone/>
              <a:defRPr sz="2940"/>
            </a:lvl2pPr>
            <a:lvl3pPr marL="960120" indent="0">
              <a:buNone/>
              <a:defRPr sz="252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9598" y="9536292"/>
            <a:ext cx="8162006" cy="1273948"/>
          </a:xfrm>
        </p:spPr>
        <p:txBody>
          <a:bodyPr/>
          <a:lstStyle>
            <a:lvl1pPr marL="0" indent="0" algn="ctr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613BA6-3630-4994-ABCA-BDBC3F57E596}" type="datetimeFigureOut">
              <a:rPr lang="en-US" smtClean="0"/>
              <a:pPr>
                <a:defRPr/>
              </a:pPr>
              <a:t>8/5/2021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2C2A5-CEB5-47B5-98C4-39B3B6C55B26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66398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601200" cy="12801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598" y="1137921"/>
            <a:ext cx="8162006" cy="6397524"/>
          </a:xfrm>
        </p:spPr>
        <p:txBody>
          <a:bodyPr anchor="ctr"/>
          <a:lstStyle>
            <a:lvl1pPr algn="ctr"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9598" y="7848999"/>
            <a:ext cx="8162006" cy="2961243"/>
          </a:xfrm>
        </p:spPr>
        <p:txBody>
          <a:bodyPr anchor="ctr"/>
          <a:lstStyle>
            <a:lvl1pPr marL="0" indent="0" algn="ctr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613BA6-3630-4994-ABCA-BDBC3F57E596}" type="datetimeFigureOut">
              <a:rPr lang="en-US" smtClean="0"/>
              <a:pPr>
                <a:defRPr/>
              </a:pPr>
              <a:t>8/5/2021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2C2A5-CEB5-47B5-98C4-39B3B6C55B26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06966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601200" cy="12801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8892" y="1628832"/>
            <a:ext cx="7325917" cy="5095841"/>
          </a:xfrm>
        </p:spPr>
        <p:txBody>
          <a:bodyPr anchor="ctr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55008" y="6738726"/>
            <a:ext cx="6892435" cy="1110271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9598" y="8162555"/>
            <a:ext cx="8162006" cy="265263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613BA6-3630-4994-ABCA-BDBC3F57E596}" type="datetimeFigureOut">
              <a:rPr lang="en-US" smtClean="0"/>
              <a:pPr>
                <a:defRPr/>
              </a:pPr>
              <a:t>8/5/2021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2C2A5-CEB5-47B5-98C4-39B3B6C55B26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11" name="TextBox 10"/>
          <p:cNvSpPr txBox="1"/>
          <p:nvPr/>
        </p:nvSpPr>
        <p:spPr>
          <a:xfrm>
            <a:off x="774508" y="1657337"/>
            <a:ext cx="574232" cy="1091582"/>
          </a:xfrm>
          <a:prstGeom prst="rect">
            <a:avLst/>
          </a:prstGeom>
        </p:spPr>
        <p:txBody>
          <a:bodyPr vert="horz" lIns="96012" tIns="48006" rIns="96012" bIns="48006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4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242637" y="5824028"/>
            <a:ext cx="581323" cy="1091582"/>
          </a:xfrm>
          <a:prstGeom prst="rect">
            <a:avLst/>
          </a:prstGeom>
        </p:spPr>
        <p:txBody>
          <a:bodyPr vert="horz" lIns="96012" tIns="48006" rIns="96012" bIns="48006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4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394559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601200" cy="12801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598" y="3992282"/>
            <a:ext cx="8162006" cy="4688759"/>
          </a:xfrm>
        </p:spPr>
        <p:txBody>
          <a:bodyPr anchor="b"/>
          <a:lstStyle>
            <a:lvl1pPr algn="ctr"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9598" y="8703025"/>
            <a:ext cx="8162006" cy="2129202"/>
          </a:xfrm>
        </p:spPr>
        <p:txBody>
          <a:bodyPr anchor="t"/>
          <a:lstStyle>
            <a:lvl1pPr marL="0" indent="0" algn="ctr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613BA6-3630-4994-ABCA-BDBC3F57E596}" type="datetimeFigureOut">
              <a:rPr lang="en-US" smtClean="0"/>
              <a:pPr>
                <a:defRPr/>
              </a:pPr>
              <a:t>8/5/2021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2C2A5-CEB5-47B5-98C4-39B3B6C55B26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144130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601200" cy="128016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719598" y="1137920"/>
            <a:ext cx="8162006" cy="299617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719597" y="4418574"/>
            <a:ext cx="2597944" cy="1075689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520" b="0">
                <a:solidFill>
                  <a:schemeClr val="tx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719597" y="5494266"/>
            <a:ext cx="2597944" cy="5315977"/>
          </a:xfrm>
        </p:spPr>
        <p:txBody>
          <a:bodyPr anchor="t">
            <a:normAutofit/>
          </a:bodyPr>
          <a:lstStyle>
            <a:lvl1pPr marL="0" indent="0" algn="ctr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506257" y="4418574"/>
            <a:ext cx="2592073" cy="1075689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520" b="0">
                <a:solidFill>
                  <a:schemeClr val="tx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97563" y="5494266"/>
            <a:ext cx="2601389" cy="5315977"/>
          </a:xfrm>
        </p:spPr>
        <p:txBody>
          <a:bodyPr anchor="t">
            <a:normAutofit/>
          </a:bodyPr>
          <a:lstStyle>
            <a:lvl1pPr marL="0" indent="0" algn="ctr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278973" y="4418574"/>
            <a:ext cx="2602631" cy="1075689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520" b="0">
                <a:solidFill>
                  <a:schemeClr val="tx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6278973" y="5494266"/>
            <a:ext cx="2602631" cy="5315977"/>
          </a:xfrm>
        </p:spPr>
        <p:txBody>
          <a:bodyPr anchor="t">
            <a:normAutofit/>
          </a:bodyPr>
          <a:lstStyle>
            <a:lvl1pPr marL="0" indent="0" algn="ctr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613BA6-3630-4994-ABCA-BDBC3F57E596}" type="datetimeFigureOut">
              <a:rPr lang="en-US" smtClean="0"/>
              <a:pPr>
                <a:defRPr/>
              </a:pPr>
              <a:t>8/5/2021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2C2A5-CEB5-47B5-98C4-39B3B6C55B26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368292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601200" cy="128016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719598" y="1140108"/>
            <a:ext cx="8162006" cy="29939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719598" y="7848997"/>
            <a:ext cx="2595922" cy="1075689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310" b="0">
                <a:solidFill>
                  <a:schemeClr val="tx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719598" y="4418574"/>
            <a:ext cx="2595922" cy="28448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719598" y="8924686"/>
            <a:ext cx="2595922" cy="1885554"/>
          </a:xfrm>
        </p:spPr>
        <p:txBody>
          <a:bodyPr anchor="t">
            <a:normAutofit/>
          </a:bodyPr>
          <a:lstStyle>
            <a:lvl1pPr marL="0" indent="0" algn="ctr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98673" y="7848997"/>
            <a:ext cx="2600190" cy="1075689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310" b="0">
                <a:solidFill>
                  <a:schemeClr val="tx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97561" y="4418574"/>
            <a:ext cx="2601390" cy="28448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97561" y="8924686"/>
            <a:ext cx="2601390" cy="1885555"/>
          </a:xfrm>
        </p:spPr>
        <p:txBody>
          <a:bodyPr anchor="t">
            <a:normAutofit/>
          </a:bodyPr>
          <a:lstStyle>
            <a:lvl1pPr marL="0" indent="0" algn="ctr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278973" y="7848997"/>
            <a:ext cx="2599287" cy="1075689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310" b="0">
                <a:solidFill>
                  <a:schemeClr val="tx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278973" y="4418574"/>
            <a:ext cx="2602631" cy="28448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6278874" y="8924682"/>
            <a:ext cx="2602730" cy="1885559"/>
          </a:xfrm>
        </p:spPr>
        <p:txBody>
          <a:bodyPr anchor="t">
            <a:normAutofit/>
          </a:bodyPr>
          <a:lstStyle>
            <a:lvl1pPr marL="0" indent="0" algn="ctr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613BA6-3630-4994-ABCA-BDBC3F57E596}" type="datetimeFigureOut">
              <a:rPr lang="en-US" smtClean="0"/>
              <a:pPr>
                <a:defRPr/>
              </a:pPr>
              <a:t>8/5/2021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2C2A5-CEB5-47B5-98C4-39B3B6C55B26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68959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601200" cy="12801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719598" y="4418577"/>
            <a:ext cx="8162006" cy="639166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613BA6-3630-4994-ABCA-BDBC3F57E596}" type="datetimeFigureOut">
              <a:rPr lang="en-US" smtClean="0"/>
              <a:pPr>
                <a:defRPr/>
              </a:pPr>
              <a:t>8/5/2021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2C2A5-CEB5-47B5-98C4-39B3B6C55B26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114279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601200" cy="128016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859" y="1137925"/>
            <a:ext cx="2010745" cy="9672318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719598" y="1137925"/>
            <a:ext cx="6031245" cy="967231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613BA6-3630-4994-ABCA-BDBC3F57E596}" type="datetimeFigureOut">
              <a:rPr lang="en-US" smtClean="0"/>
              <a:pPr>
                <a:defRPr/>
              </a:pPr>
              <a:t>8/5/2021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2C2A5-CEB5-47B5-98C4-39B3B6C55B26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187296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90C5164-D9B5-435C-B914-01E78FA662AF}" type="datetimeFigureOut">
              <a:rPr lang="en-US" smtClean="0"/>
              <a:pPr>
                <a:defRPr/>
              </a:pPr>
              <a:t>8/5/2021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682E5-DCDB-43B0-A085-83CDF937D9A1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799244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601202" cy="12801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19599" y="1154568"/>
            <a:ext cx="8162005" cy="29795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598" y="4418577"/>
            <a:ext cx="8162006" cy="63916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47006" y="10982116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77613BA6-3630-4994-ABCA-BDBC3F57E596}" type="datetimeFigureOut">
              <a:rPr lang="en-US" smtClean="0"/>
              <a:pPr>
                <a:defRPr/>
              </a:pPr>
              <a:t>8/5/2021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19598" y="10982116"/>
            <a:ext cx="5254898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9785" y="10982116"/>
            <a:ext cx="601819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3782C2A5-CEB5-47B5-98C4-39B3B6C55B26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43136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9" r:id="rId1"/>
    <p:sldLayoutId id="2147483930" r:id="rId2"/>
    <p:sldLayoutId id="2147483931" r:id="rId3"/>
    <p:sldLayoutId id="2147483932" r:id="rId4"/>
    <p:sldLayoutId id="2147483933" r:id="rId5"/>
    <p:sldLayoutId id="2147483934" r:id="rId6"/>
    <p:sldLayoutId id="2147483935" r:id="rId7"/>
    <p:sldLayoutId id="2147483936" r:id="rId8"/>
    <p:sldLayoutId id="2147483937" r:id="rId9"/>
    <p:sldLayoutId id="2147483938" r:id="rId10"/>
    <p:sldLayoutId id="2147483939" r:id="rId11"/>
    <p:sldLayoutId id="2147483940" r:id="rId12"/>
    <p:sldLayoutId id="2147483941" r:id="rId13"/>
    <p:sldLayoutId id="2147483942" r:id="rId14"/>
    <p:sldLayoutId id="2147483943" r:id="rId15"/>
    <p:sldLayoutId id="2147483944" r:id="rId16"/>
    <p:sldLayoutId id="2147483945" r:id="rId17"/>
    <p:sldLayoutId id="2147483946" r:id="rId18"/>
  </p:sldLayoutIdLst>
  <p:txStyles>
    <p:titleStyle>
      <a:lvl1pPr algn="ctr" defTabSz="960120" rtl="0" eaLnBrk="1" latinLnBrk="0" hangingPunct="1">
        <a:lnSpc>
          <a:spcPct val="90000"/>
        </a:lnSpc>
        <a:spcBef>
          <a:spcPct val="0"/>
        </a:spcBef>
        <a:buNone/>
        <a:defRPr sz="378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40030" indent="-240030" algn="l" defTabSz="960120" rtl="0" eaLnBrk="1" latinLnBrk="0" hangingPunct="1">
        <a:lnSpc>
          <a:spcPct val="120000"/>
        </a:lnSpc>
        <a:spcBef>
          <a:spcPts val="1050"/>
        </a:spcBef>
        <a:buClr>
          <a:schemeClr val="tx1"/>
        </a:buClr>
        <a:buFont typeface="Arial" panose="020B0604020202020204" pitchFamily="34" charset="0"/>
        <a:buChar char="•"/>
        <a:defRPr sz="21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20090" indent="-240030" algn="l" defTabSz="960120" rtl="0" eaLnBrk="1" latinLnBrk="0" hangingPunct="1">
        <a:lnSpc>
          <a:spcPct val="120000"/>
        </a:lnSpc>
        <a:spcBef>
          <a:spcPts val="525"/>
        </a:spcBef>
        <a:buClr>
          <a:schemeClr val="tx1"/>
        </a:buClr>
        <a:buFont typeface="Arial" panose="020B0604020202020204" pitchFamily="34" charset="0"/>
        <a:buChar char="•"/>
        <a:defRPr sz="189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40030" algn="l" defTabSz="960120" rtl="0" eaLnBrk="1" latinLnBrk="0" hangingPunct="1">
        <a:lnSpc>
          <a:spcPct val="120000"/>
        </a:lnSpc>
        <a:spcBef>
          <a:spcPts val="525"/>
        </a:spcBef>
        <a:buClr>
          <a:schemeClr val="tx1"/>
        </a:buClr>
        <a:buFont typeface="Arial" panose="020B0604020202020204" pitchFamily="34" charset="0"/>
        <a:buChar char="•"/>
        <a:defRPr sz="168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80210" indent="-240030" algn="l" defTabSz="960120" rtl="0" eaLnBrk="1" latinLnBrk="0" hangingPunct="1">
        <a:lnSpc>
          <a:spcPct val="120000"/>
        </a:lnSpc>
        <a:spcBef>
          <a:spcPts val="525"/>
        </a:spcBef>
        <a:buClr>
          <a:schemeClr val="tx1"/>
        </a:buClr>
        <a:buFont typeface="Arial" panose="020B0604020202020204" pitchFamily="34" charset="0"/>
        <a:buChar char="•"/>
        <a:defRPr sz="147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60270" indent="-240030" algn="l" defTabSz="960120" rtl="0" eaLnBrk="1" latinLnBrk="0" hangingPunct="1">
        <a:lnSpc>
          <a:spcPct val="120000"/>
        </a:lnSpc>
        <a:spcBef>
          <a:spcPts val="525"/>
        </a:spcBef>
        <a:buClr>
          <a:schemeClr val="tx1"/>
        </a:buClr>
        <a:buFont typeface="Arial" panose="020B0604020202020204" pitchFamily="34" charset="0"/>
        <a:buChar char="•"/>
        <a:defRPr sz="147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0330" indent="-240030" algn="l" defTabSz="960120" rtl="0" eaLnBrk="1" latinLnBrk="0" hangingPunct="1">
        <a:lnSpc>
          <a:spcPct val="120000"/>
        </a:lnSpc>
        <a:spcBef>
          <a:spcPts val="525"/>
        </a:spcBef>
        <a:buClr>
          <a:schemeClr val="tx1"/>
        </a:buClr>
        <a:buFont typeface="Arial" panose="020B0604020202020204" pitchFamily="34" charset="0"/>
        <a:buChar char="•"/>
        <a:defRPr sz="147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20390" indent="-240030" algn="l" defTabSz="960120" rtl="0" eaLnBrk="1" latinLnBrk="0" hangingPunct="1">
        <a:lnSpc>
          <a:spcPct val="120000"/>
        </a:lnSpc>
        <a:spcBef>
          <a:spcPts val="525"/>
        </a:spcBef>
        <a:buClr>
          <a:schemeClr val="tx1"/>
        </a:buClr>
        <a:buFont typeface="Arial" panose="020B0604020202020204" pitchFamily="34" charset="0"/>
        <a:buChar char="•"/>
        <a:defRPr sz="147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600450" indent="-240030" algn="l" defTabSz="960120" rtl="0" eaLnBrk="1" latinLnBrk="0" hangingPunct="1">
        <a:lnSpc>
          <a:spcPct val="120000"/>
        </a:lnSpc>
        <a:spcBef>
          <a:spcPts val="525"/>
        </a:spcBef>
        <a:buClr>
          <a:schemeClr val="tx1"/>
        </a:buClr>
        <a:buFont typeface="Arial" panose="020B0604020202020204" pitchFamily="34" charset="0"/>
        <a:buChar char="•"/>
        <a:defRPr sz="147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80510" indent="-240030" algn="l" defTabSz="960120" rtl="0" eaLnBrk="1" latinLnBrk="0" hangingPunct="1">
        <a:lnSpc>
          <a:spcPct val="120000"/>
        </a:lnSpc>
        <a:spcBef>
          <a:spcPts val="525"/>
        </a:spcBef>
        <a:buClr>
          <a:schemeClr val="tx1"/>
        </a:buClr>
        <a:buFont typeface="Arial" panose="020B0604020202020204" pitchFamily="34" charset="0"/>
        <a:buChar char="•"/>
        <a:defRPr sz="147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chart" Target="../charts/chart6.xml"/><Relationship Id="rId3" Type="http://schemas.openxmlformats.org/officeDocument/2006/relationships/chart" Target="../charts/chart1.xml"/><Relationship Id="rId7" Type="http://schemas.openxmlformats.org/officeDocument/2006/relationships/chart" Target="../charts/chart5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6" Type="http://schemas.openxmlformats.org/officeDocument/2006/relationships/chart" Target="../charts/chart4.xml"/><Relationship Id="rId5" Type="http://schemas.openxmlformats.org/officeDocument/2006/relationships/chart" Target="../charts/chart3.xml"/><Relationship Id="rId10" Type="http://schemas.openxmlformats.org/officeDocument/2006/relationships/chart" Target="../charts/chart8.xml"/><Relationship Id="rId4" Type="http://schemas.openxmlformats.org/officeDocument/2006/relationships/chart" Target="../charts/chart2.xml"/><Relationship Id="rId9" Type="http://schemas.openxmlformats.org/officeDocument/2006/relationships/chart" Target="../charts/char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Rectangle 76">
            <a:extLst>
              <a:ext uri="{FF2B5EF4-FFF2-40B4-BE49-F238E27FC236}">
                <a16:creationId xmlns:a16="http://schemas.microsoft.com/office/drawing/2014/main" id="{98F9A829-53D7-48AA-B9B4-56BB6E22F6B4}"/>
              </a:ext>
            </a:extLst>
          </p:cNvPr>
          <p:cNvSpPr/>
          <p:nvPr/>
        </p:nvSpPr>
        <p:spPr>
          <a:xfrm>
            <a:off x="-1588" y="0"/>
            <a:ext cx="9621838" cy="769938"/>
          </a:xfrm>
          <a:prstGeom prst="rect">
            <a:avLst/>
          </a:prstGeom>
          <a:solidFill>
            <a:srgbClr val="E9214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>
              <a:solidFill>
                <a:srgbClr val="CED3D4"/>
              </a:solidFill>
            </a:endParaRPr>
          </a:p>
        </p:txBody>
      </p:sp>
      <p:sp>
        <p:nvSpPr>
          <p:cNvPr id="2051" name="TextBox 6">
            <a:extLst>
              <a:ext uri="{FF2B5EF4-FFF2-40B4-BE49-F238E27FC236}">
                <a16:creationId xmlns:a16="http://schemas.microsoft.com/office/drawing/2014/main" id="{EB94C629-D773-4E7F-B50D-F72F0A3230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35175" y="146050"/>
            <a:ext cx="673100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sz="2000" dirty="0">
                <a:solidFill>
                  <a:schemeClr val="bg1"/>
                </a:solidFill>
                <a:latin typeface="Cambria" panose="02040503050406030204" pitchFamily="18" charset="0"/>
              </a:rPr>
              <a:t>COVID-19 </a:t>
            </a:r>
            <a:r>
              <a:rPr lang="en-US" altLang="en-US" sz="2000">
                <a:solidFill>
                  <a:schemeClr val="bg1"/>
                </a:solidFill>
                <a:latin typeface="Cambria" panose="02040503050406030204" pitchFamily="18" charset="0"/>
              </a:rPr>
              <a:t>Deaths registered in </a:t>
            </a:r>
            <a:r>
              <a:rPr lang="en-US" altLang="en-US" sz="2000" dirty="0">
                <a:solidFill>
                  <a:schemeClr val="bg1"/>
                </a:solidFill>
                <a:latin typeface="Cambria" panose="02040503050406030204" pitchFamily="18" charset="0"/>
              </a:rPr>
              <a:t>England and Wales</a:t>
            </a:r>
          </a:p>
        </p:txBody>
      </p:sp>
      <p:sp>
        <p:nvSpPr>
          <p:cNvPr id="2052" name="TextBox 27">
            <a:extLst>
              <a:ext uri="{FF2B5EF4-FFF2-40B4-BE49-F238E27FC236}">
                <a16:creationId xmlns:a16="http://schemas.microsoft.com/office/drawing/2014/main" id="{BCB8BF64-446D-434B-A05C-2D9BDE5CE7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38625" y="12114213"/>
            <a:ext cx="2022475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sz="1200" b="1">
                <a:solidFill>
                  <a:schemeClr val="bg1"/>
                </a:solidFill>
                <a:cs typeface="Calibri" panose="020F0502020204030204" pitchFamily="34" charset="0"/>
              </a:rPr>
              <a:t>CALL-TO-ACTION</a:t>
            </a:r>
          </a:p>
        </p:txBody>
      </p:sp>
      <p:sp>
        <p:nvSpPr>
          <p:cNvPr id="2" name="Right Triangle 1">
            <a:extLst>
              <a:ext uri="{FF2B5EF4-FFF2-40B4-BE49-F238E27FC236}">
                <a16:creationId xmlns:a16="http://schemas.microsoft.com/office/drawing/2014/main" id="{09069DD7-44C3-4273-B579-750DDCC55361}"/>
              </a:ext>
            </a:extLst>
          </p:cNvPr>
          <p:cNvSpPr/>
          <p:nvPr/>
        </p:nvSpPr>
        <p:spPr>
          <a:xfrm rot="5400000">
            <a:off x="838199" y="-839787"/>
            <a:ext cx="1344613" cy="3024188"/>
          </a:xfrm>
          <a:prstGeom prst="rtTriangle">
            <a:avLst/>
          </a:prstGeom>
          <a:solidFill>
            <a:srgbClr val="DAE8A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0" name="Right Triangle 19">
            <a:extLst>
              <a:ext uri="{FF2B5EF4-FFF2-40B4-BE49-F238E27FC236}">
                <a16:creationId xmlns:a16="http://schemas.microsoft.com/office/drawing/2014/main" id="{9D719710-4720-46AC-BB61-E4445BB58737}"/>
              </a:ext>
            </a:extLst>
          </p:cNvPr>
          <p:cNvSpPr/>
          <p:nvPr/>
        </p:nvSpPr>
        <p:spPr>
          <a:xfrm rot="5400000">
            <a:off x="683418" y="-685006"/>
            <a:ext cx="1095375" cy="2465388"/>
          </a:xfrm>
          <a:prstGeom prst="rtTriangle">
            <a:avLst/>
          </a:prstGeom>
          <a:solidFill>
            <a:srgbClr val="56B87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BDAE5AB1-E79A-4B1A-AABE-16F11288C05F}"/>
              </a:ext>
            </a:extLst>
          </p:cNvPr>
          <p:cNvSpPr/>
          <p:nvPr/>
        </p:nvSpPr>
        <p:spPr>
          <a:xfrm rot="5400000">
            <a:off x="534987" y="-536575"/>
            <a:ext cx="858838" cy="1931988"/>
          </a:xfrm>
          <a:prstGeom prst="rtTriangle">
            <a:avLst/>
          </a:prstGeom>
          <a:solidFill>
            <a:srgbClr val="2567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2" name="Right Triangle 21">
            <a:extLst>
              <a:ext uri="{FF2B5EF4-FFF2-40B4-BE49-F238E27FC236}">
                <a16:creationId xmlns:a16="http://schemas.microsoft.com/office/drawing/2014/main" id="{3998163C-36FF-4F37-9424-8320BC768944}"/>
              </a:ext>
            </a:extLst>
          </p:cNvPr>
          <p:cNvSpPr/>
          <p:nvPr/>
        </p:nvSpPr>
        <p:spPr>
          <a:xfrm rot="5400000">
            <a:off x="388144" y="-389732"/>
            <a:ext cx="623888" cy="1403351"/>
          </a:xfrm>
          <a:prstGeom prst="rtTriangle">
            <a:avLst/>
          </a:prstGeom>
          <a:solidFill>
            <a:srgbClr val="212F3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grpSp>
        <p:nvGrpSpPr>
          <p:cNvPr id="2057" name="Group 5">
            <a:extLst>
              <a:ext uri="{FF2B5EF4-FFF2-40B4-BE49-F238E27FC236}">
                <a16:creationId xmlns:a16="http://schemas.microsoft.com/office/drawing/2014/main" id="{0FE880B7-F573-428B-BDE8-56F884BB2BB9}"/>
              </a:ext>
            </a:extLst>
          </p:cNvPr>
          <p:cNvGrpSpPr>
            <a:grpSpLocks/>
          </p:cNvGrpSpPr>
          <p:nvPr/>
        </p:nvGrpSpPr>
        <p:grpSpPr bwMode="auto">
          <a:xfrm>
            <a:off x="373063" y="809625"/>
            <a:ext cx="9186862" cy="268288"/>
            <a:chOff x="413332" y="3778956"/>
            <a:chExt cx="8748131" cy="574445"/>
          </a:xfrm>
        </p:grpSpPr>
        <p:sp>
          <p:nvSpPr>
            <p:cNvPr id="23" name="Right Triangle 22">
              <a:extLst>
                <a:ext uri="{FF2B5EF4-FFF2-40B4-BE49-F238E27FC236}">
                  <a16:creationId xmlns:a16="http://schemas.microsoft.com/office/drawing/2014/main" id="{C3EC2852-7AEF-4649-8073-A59B9BFFDA90}"/>
                </a:ext>
              </a:extLst>
            </p:cNvPr>
            <p:cNvSpPr/>
            <p:nvPr/>
          </p:nvSpPr>
          <p:spPr>
            <a:xfrm rot="5400000">
              <a:off x="413330" y="3778958"/>
              <a:ext cx="574445" cy="574441"/>
            </a:xfrm>
            <a:prstGeom prst="rtTriangle">
              <a:avLst/>
            </a:prstGeom>
            <a:solidFill>
              <a:srgbClr val="E92145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7B509695-F87C-40AD-A841-DB18A74D423A}"/>
                </a:ext>
              </a:extLst>
            </p:cNvPr>
            <p:cNvCxnSpPr>
              <a:stCxn id="23" idx="2"/>
            </p:cNvCxnSpPr>
            <p:nvPr/>
          </p:nvCxnSpPr>
          <p:spPr>
            <a:xfrm>
              <a:off x="413332" y="3778956"/>
              <a:ext cx="8748131" cy="0"/>
            </a:xfrm>
            <a:prstGeom prst="line">
              <a:avLst/>
            </a:prstGeom>
            <a:ln>
              <a:solidFill>
                <a:srgbClr val="E92145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58" name="TextBox 6">
            <a:extLst>
              <a:ext uri="{FF2B5EF4-FFF2-40B4-BE49-F238E27FC236}">
                <a16:creationId xmlns:a16="http://schemas.microsoft.com/office/drawing/2014/main" id="{55CDFE45-4D2B-40DE-8E19-C0C3B75EE1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5600" y="757238"/>
            <a:ext cx="409575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r>
              <a:rPr lang="en-US" altLang="en-US" sz="2000" dirty="0">
                <a:solidFill>
                  <a:srgbClr val="E92145"/>
                </a:solidFill>
                <a:latin typeface="Cambria" panose="02040503050406030204" pitchFamily="18" charset="0"/>
              </a:rPr>
              <a:t>   Total Deaths 2020 &amp; 2021 WK 1-6</a:t>
            </a:r>
          </a:p>
        </p:txBody>
      </p:sp>
      <p:grpSp>
        <p:nvGrpSpPr>
          <p:cNvPr id="2059" name="Group 28">
            <a:extLst>
              <a:ext uri="{FF2B5EF4-FFF2-40B4-BE49-F238E27FC236}">
                <a16:creationId xmlns:a16="http://schemas.microsoft.com/office/drawing/2014/main" id="{0750389F-2800-4463-8036-33A258E81861}"/>
              </a:ext>
            </a:extLst>
          </p:cNvPr>
          <p:cNvGrpSpPr>
            <a:grpSpLocks/>
          </p:cNvGrpSpPr>
          <p:nvPr/>
        </p:nvGrpSpPr>
        <p:grpSpPr bwMode="auto">
          <a:xfrm>
            <a:off x="415925" y="3821113"/>
            <a:ext cx="9185275" cy="268287"/>
            <a:chOff x="413332" y="3778956"/>
            <a:chExt cx="8748131" cy="574445"/>
          </a:xfrm>
        </p:grpSpPr>
        <p:sp>
          <p:nvSpPr>
            <p:cNvPr id="30" name="Right Triangle 29">
              <a:extLst>
                <a:ext uri="{FF2B5EF4-FFF2-40B4-BE49-F238E27FC236}">
                  <a16:creationId xmlns:a16="http://schemas.microsoft.com/office/drawing/2014/main" id="{12AFD2F2-CA69-4B76-BD70-A92E6C035C35}"/>
                </a:ext>
              </a:extLst>
            </p:cNvPr>
            <p:cNvSpPr/>
            <p:nvPr/>
          </p:nvSpPr>
          <p:spPr>
            <a:xfrm rot="5400000">
              <a:off x="413379" y="3778909"/>
              <a:ext cx="574445" cy="574540"/>
            </a:xfrm>
            <a:prstGeom prst="rtTriangle">
              <a:avLst/>
            </a:prstGeom>
            <a:solidFill>
              <a:srgbClr val="E92145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FB8AB32E-FD80-4191-8149-DE6D9EDC3D97}"/>
                </a:ext>
              </a:extLst>
            </p:cNvPr>
            <p:cNvCxnSpPr>
              <a:stCxn id="30" idx="2"/>
            </p:cNvCxnSpPr>
            <p:nvPr/>
          </p:nvCxnSpPr>
          <p:spPr>
            <a:xfrm>
              <a:off x="413332" y="3778956"/>
              <a:ext cx="8748131" cy="0"/>
            </a:xfrm>
            <a:prstGeom prst="line">
              <a:avLst/>
            </a:prstGeom>
            <a:ln>
              <a:solidFill>
                <a:srgbClr val="E92145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60" name="TextBox 6">
            <a:extLst>
              <a:ext uri="{FF2B5EF4-FFF2-40B4-BE49-F238E27FC236}">
                <a16:creationId xmlns:a16="http://schemas.microsoft.com/office/drawing/2014/main" id="{906DEA68-A366-40F6-B0F9-7DE7EB6E83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3871913"/>
            <a:ext cx="3941763" cy="784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 sz="1500" b="1" dirty="0">
                <a:solidFill>
                  <a:srgbClr val="E92145"/>
                </a:solidFill>
              </a:rPr>
              <a:t>Differences of deaths between respiratory disease and COVID -19 over the period of week between 11 and 16 in the year 2020 </a:t>
            </a:r>
          </a:p>
        </p:txBody>
      </p:sp>
      <p:grpSp>
        <p:nvGrpSpPr>
          <p:cNvPr id="2061" name="Group 32">
            <a:extLst>
              <a:ext uri="{FF2B5EF4-FFF2-40B4-BE49-F238E27FC236}">
                <a16:creationId xmlns:a16="http://schemas.microsoft.com/office/drawing/2014/main" id="{8F73E6FD-7194-4507-8417-86D753764264}"/>
              </a:ext>
            </a:extLst>
          </p:cNvPr>
          <p:cNvGrpSpPr>
            <a:grpSpLocks/>
          </p:cNvGrpSpPr>
          <p:nvPr/>
        </p:nvGrpSpPr>
        <p:grpSpPr bwMode="auto">
          <a:xfrm>
            <a:off x="382588" y="7304088"/>
            <a:ext cx="9183687" cy="268287"/>
            <a:chOff x="413332" y="3778956"/>
            <a:chExt cx="8748131" cy="574445"/>
          </a:xfrm>
        </p:grpSpPr>
        <p:sp>
          <p:nvSpPr>
            <p:cNvPr id="34" name="Right Triangle 33">
              <a:extLst>
                <a:ext uri="{FF2B5EF4-FFF2-40B4-BE49-F238E27FC236}">
                  <a16:creationId xmlns:a16="http://schemas.microsoft.com/office/drawing/2014/main" id="{B4557DFC-9049-43CF-AEC9-D73DB8F643CF}"/>
                </a:ext>
              </a:extLst>
            </p:cNvPr>
            <p:cNvSpPr/>
            <p:nvPr/>
          </p:nvSpPr>
          <p:spPr>
            <a:xfrm rot="5400000">
              <a:off x="413429" y="3778860"/>
              <a:ext cx="574445" cy="574640"/>
            </a:xfrm>
            <a:prstGeom prst="rtTriangle">
              <a:avLst/>
            </a:prstGeom>
            <a:solidFill>
              <a:srgbClr val="E92145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36F30C52-BC37-47AE-8261-D9D562B5BB80}"/>
                </a:ext>
              </a:extLst>
            </p:cNvPr>
            <p:cNvCxnSpPr>
              <a:stCxn id="34" idx="2"/>
            </p:cNvCxnSpPr>
            <p:nvPr/>
          </p:nvCxnSpPr>
          <p:spPr>
            <a:xfrm>
              <a:off x="413332" y="3778956"/>
              <a:ext cx="8748131" cy="0"/>
            </a:xfrm>
            <a:prstGeom prst="line">
              <a:avLst/>
            </a:prstGeom>
            <a:ln>
              <a:solidFill>
                <a:srgbClr val="E92145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78" name="Chart 77">
            <a:extLst>
              <a:ext uri="{FF2B5EF4-FFF2-40B4-BE49-F238E27FC236}">
                <a16:creationId xmlns:a16="http://schemas.microsoft.com/office/drawing/2014/main" id="{B767D837-C731-458F-90F3-10B6C65A3548}"/>
              </a:ext>
            </a:extLst>
          </p:cNvPr>
          <p:cNvGraphicFramePr>
            <a:graphicFrameLocks/>
          </p:cNvGraphicFramePr>
          <p:nvPr/>
        </p:nvGraphicFramePr>
        <p:xfrm>
          <a:off x="457279" y="1077913"/>
          <a:ext cx="4324986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063" name="TextBox 6">
            <a:extLst>
              <a:ext uri="{FF2B5EF4-FFF2-40B4-BE49-F238E27FC236}">
                <a16:creationId xmlns:a16="http://schemas.microsoft.com/office/drawing/2014/main" id="{A8821F8B-4569-4CFE-A88A-57C3317C37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22850" y="804863"/>
            <a:ext cx="40005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r>
              <a:rPr lang="en-US" altLang="en-US" sz="2000" dirty="0">
                <a:solidFill>
                  <a:srgbClr val="E92145"/>
                </a:solidFill>
                <a:latin typeface="Cambria" panose="02040503050406030204" pitchFamily="18" charset="0"/>
              </a:rPr>
              <a:t>Total Deaths 2020 WK 15-20</a:t>
            </a:r>
          </a:p>
        </p:txBody>
      </p:sp>
      <p:graphicFrame>
        <p:nvGraphicFramePr>
          <p:cNvPr id="84" name="Chart 83">
            <a:extLst>
              <a:ext uri="{FF2B5EF4-FFF2-40B4-BE49-F238E27FC236}">
                <a16:creationId xmlns:a16="http://schemas.microsoft.com/office/drawing/2014/main" id="{A4BADB3D-9367-42FF-BBDD-207A50723E4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88175561"/>
              </p:ext>
            </p:extLst>
          </p:nvPr>
        </p:nvGraphicFramePr>
        <p:xfrm>
          <a:off x="445296" y="4656137"/>
          <a:ext cx="4572000" cy="26289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2066" name="TextBox 6">
            <a:extLst>
              <a:ext uri="{FF2B5EF4-FFF2-40B4-BE49-F238E27FC236}">
                <a16:creationId xmlns:a16="http://schemas.microsoft.com/office/drawing/2014/main" id="{91655F13-E44B-48D8-BE23-BF01DB0905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51438" y="3843338"/>
            <a:ext cx="40005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sz="2000">
                <a:solidFill>
                  <a:srgbClr val="E92145"/>
                </a:solidFill>
                <a:latin typeface="Cambria" panose="02040503050406030204" pitchFamily="18" charset="0"/>
              </a:rPr>
              <a:t>Deaths- 90+ years</a:t>
            </a:r>
          </a:p>
        </p:txBody>
      </p:sp>
      <p:graphicFrame>
        <p:nvGraphicFramePr>
          <p:cNvPr id="86" name="Chart 85">
            <a:extLst>
              <a:ext uri="{FF2B5EF4-FFF2-40B4-BE49-F238E27FC236}">
                <a16:creationId xmlns:a16="http://schemas.microsoft.com/office/drawing/2014/main" id="{664BC1AF-BB01-43BA-8B96-C6CC2F7314E5}"/>
              </a:ext>
            </a:extLst>
          </p:cNvPr>
          <p:cNvGraphicFramePr>
            <a:graphicFrameLocks/>
          </p:cNvGraphicFramePr>
          <p:nvPr/>
        </p:nvGraphicFramePr>
        <p:xfrm>
          <a:off x="4918075" y="4243387"/>
          <a:ext cx="4572000" cy="297240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2068" name="TextBox 6">
            <a:extLst>
              <a:ext uri="{FF2B5EF4-FFF2-40B4-BE49-F238E27FC236}">
                <a16:creationId xmlns:a16="http://schemas.microsoft.com/office/drawing/2014/main" id="{DC0E32C1-6EAF-4BB5-8F95-6C1B0EE8D4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2125" y="7318375"/>
            <a:ext cx="40005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sz="2000">
                <a:solidFill>
                  <a:srgbClr val="E92145"/>
                </a:solidFill>
                <a:latin typeface="Cambria" panose="02040503050406030204" pitchFamily="18" charset="0"/>
              </a:rPr>
              <a:t>COVID-19 death Cert Mentions and Underlying Cause</a:t>
            </a:r>
          </a:p>
        </p:txBody>
      </p:sp>
      <p:graphicFrame>
        <p:nvGraphicFramePr>
          <p:cNvPr id="36" name="Chart 35">
            <a:extLst>
              <a:ext uri="{FF2B5EF4-FFF2-40B4-BE49-F238E27FC236}">
                <a16:creationId xmlns:a16="http://schemas.microsoft.com/office/drawing/2014/main" id="{83816402-B45A-454D-A7B1-444E78A9B25A}"/>
              </a:ext>
            </a:extLst>
          </p:cNvPr>
          <p:cNvGraphicFramePr>
            <a:graphicFrameLocks/>
          </p:cNvGraphicFramePr>
          <p:nvPr/>
        </p:nvGraphicFramePr>
        <p:xfrm>
          <a:off x="430213" y="7835900"/>
          <a:ext cx="4205287" cy="22987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2070" name="TextBox 6">
            <a:extLst>
              <a:ext uri="{FF2B5EF4-FFF2-40B4-BE49-F238E27FC236}">
                <a16:creationId xmlns:a16="http://schemas.microsoft.com/office/drawing/2014/main" id="{E48CAA56-AEA6-4BC4-A607-6EC1B549FB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22850" y="10137775"/>
            <a:ext cx="40005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sz="2000">
                <a:solidFill>
                  <a:srgbClr val="E92145"/>
                </a:solidFill>
                <a:latin typeface="Cambria" panose="02040503050406030204" pitchFamily="18" charset="0"/>
              </a:rPr>
              <a:t>Male Deaths aged 75-79</a:t>
            </a:r>
          </a:p>
        </p:txBody>
      </p:sp>
      <p:graphicFrame>
        <p:nvGraphicFramePr>
          <p:cNvPr id="38" name="Chart 37">
            <a:extLst>
              <a:ext uri="{FF2B5EF4-FFF2-40B4-BE49-F238E27FC236}">
                <a16:creationId xmlns:a16="http://schemas.microsoft.com/office/drawing/2014/main" id="{5929CE81-A9F2-42DD-997C-8A76D5A76EC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76267372"/>
              </p:ext>
            </p:extLst>
          </p:nvPr>
        </p:nvGraphicFramePr>
        <p:xfrm>
          <a:off x="4782265" y="10502901"/>
          <a:ext cx="4572000" cy="219709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grpSp>
        <p:nvGrpSpPr>
          <p:cNvPr id="2072" name="Group 32">
            <a:extLst>
              <a:ext uri="{FF2B5EF4-FFF2-40B4-BE49-F238E27FC236}">
                <a16:creationId xmlns:a16="http://schemas.microsoft.com/office/drawing/2014/main" id="{AF25F582-A259-4A95-AC09-012D6C9C4BCA}"/>
              </a:ext>
            </a:extLst>
          </p:cNvPr>
          <p:cNvGrpSpPr>
            <a:grpSpLocks/>
          </p:cNvGrpSpPr>
          <p:nvPr/>
        </p:nvGrpSpPr>
        <p:grpSpPr bwMode="auto">
          <a:xfrm>
            <a:off x="368300" y="10134600"/>
            <a:ext cx="9183688" cy="268288"/>
            <a:chOff x="413332" y="3778956"/>
            <a:chExt cx="8748131" cy="574445"/>
          </a:xfrm>
        </p:grpSpPr>
        <p:sp>
          <p:nvSpPr>
            <p:cNvPr id="40" name="Right Triangle 39">
              <a:extLst>
                <a:ext uri="{FF2B5EF4-FFF2-40B4-BE49-F238E27FC236}">
                  <a16:creationId xmlns:a16="http://schemas.microsoft.com/office/drawing/2014/main" id="{5A525B77-CCC8-4274-87E8-02DDB0E83BCF}"/>
                </a:ext>
              </a:extLst>
            </p:cNvPr>
            <p:cNvSpPr/>
            <p:nvPr/>
          </p:nvSpPr>
          <p:spPr>
            <a:xfrm rot="5400000">
              <a:off x="413429" y="3778859"/>
              <a:ext cx="574445" cy="574640"/>
            </a:xfrm>
            <a:prstGeom prst="rtTriangle">
              <a:avLst/>
            </a:prstGeom>
            <a:solidFill>
              <a:srgbClr val="E92145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980FFEBB-8A9B-44B6-ABE4-D986A4617164}"/>
                </a:ext>
              </a:extLst>
            </p:cNvPr>
            <p:cNvCxnSpPr>
              <a:stCxn id="40" idx="2"/>
            </p:cNvCxnSpPr>
            <p:nvPr/>
          </p:nvCxnSpPr>
          <p:spPr>
            <a:xfrm>
              <a:off x="413332" y="3778956"/>
              <a:ext cx="8748131" cy="0"/>
            </a:xfrm>
            <a:prstGeom prst="line">
              <a:avLst/>
            </a:prstGeom>
            <a:ln>
              <a:solidFill>
                <a:srgbClr val="E92145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73" name="TextBox 6">
            <a:extLst>
              <a:ext uri="{FF2B5EF4-FFF2-40B4-BE49-F238E27FC236}">
                <a16:creationId xmlns:a16="http://schemas.microsoft.com/office/drawing/2014/main" id="{31EC0CDF-8306-416D-B25E-16D6F51084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2125" y="10160000"/>
            <a:ext cx="40005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sz="2000">
                <a:solidFill>
                  <a:srgbClr val="E92145"/>
                </a:solidFill>
                <a:latin typeface="Cambria" panose="02040503050406030204" pitchFamily="18" charset="0"/>
              </a:rPr>
              <a:t>Female Deaths aged 85-89</a:t>
            </a:r>
          </a:p>
        </p:txBody>
      </p:sp>
      <p:graphicFrame>
        <p:nvGraphicFramePr>
          <p:cNvPr id="43" name="Chart 42">
            <a:extLst>
              <a:ext uri="{FF2B5EF4-FFF2-40B4-BE49-F238E27FC236}">
                <a16:creationId xmlns:a16="http://schemas.microsoft.com/office/drawing/2014/main" id="{28C4B958-7738-4813-AFBE-3C5E83B39D5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05512313"/>
              </p:ext>
            </p:extLst>
          </p:nvPr>
        </p:nvGraphicFramePr>
        <p:xfrm>
          <a:off x="492204" y="10428289"/>
          <a:ext cx="4143296" cy="227171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2075" name="TextBox 6">
            <a:extLst>
              <a:ext uri="{FF2B5EF4-FFF2-40B4-BE49-F238E27FC236}">
                <a16:creationId xmlns:a16="http://schemas.microsoft.com/office/drawing/2014/main" id="{5DE1DBD4-9F1B-4DF2-8D2E-833E06F332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89575" y="7335838"/>
            <a:ext cx="40005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sz="2000">
                <a:solidFill>
                  <a:srgbClr val="E92145"/>
                </a:solidFill>
                <a:latin typeface="Cambria" panose="02040503050406030204" pitchFamily="18" charset="0"/>
              </a:rPr>
              <a:t>Deaths by Regions</a:t>
            </a:r>
          </a:p>
        </p:txBody>
      </p:sp>
      <p:graphicFrame>
        <p:nvGraphicFramePr>
          <p:cNvPr id="45" name="Chart 44">
            <a:extLst>
              <a:ext uri="{FF2B5EF4-FFF2-40B4-BE49-F238E27FC236}">
                <a16:creationId xmlns:a16="http://schemas.microsoft.com/office/drawing/2014/main" id="{9030915C-7BBE-497E-A36F-D9C88CC852A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0384080"/>
              </p:ext>
            </p:extLst>
          </p:nvPr>
        </p:nvGraphicFramePr>
        <p:xfrm>
          <a:off x="4746625" y="7654855"/>
          <a:ext cx="4607640" cy="236544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graphicFrame>
        <p:nvGraphicFramePr>
          <p:cNvPr id="39" name="Chart 38">
            <a:extLst>
              <a:ext uri="{FF2B5EF4-FFF2-40B4-BE49-F238E27FC236}">
                <a16:creationId xmlns:a16="http://schemas.microsoft.com/office/drawing/2014/main" id="{130C2C25-C5E7-42F5-81FB-EA2FE0C693C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24729344"/>
              </p:ext>
            </p:extLst>
          </p:nvPr>
        </p:nvGraphicFramePr>
        <p:xfrm>
          <a:off x="4960144" y="1114354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13581</TotalTime>
  <Words>85</Words>
  <Application>Microsoft Office PowerPoint</Application>
  <PresentationFormat>A3 Paper (297x420 mm)</PresentationFormat>
  <Paragraphs>14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Cambria</vt:lpstr>
      <vt:lpstr>Tw Cen MT</vt:lpstr>
      <vt:lpstr>Droplet</vt:lpstr>
      <vt:lpstr>PowerPoint Presentation</vt:lpstr>
    </vt:vector>
  </TitlesOfParts>
  <Company>HubSpot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Cristina-Loredana Balaban 2030114</dc:creator>
  <cp:lastModifiedBy>cristina balaban</cp:lastModifiedBy>
  <cp:revision>280</cp:revision>
  <cp:lastPrinted>2015-02-25T21:45:26Z</cp:lastPrinted>
  <dcterms:created xsi:type="dcterms:W3CDTF">2013-02-06T15:19:00Z</dcterms:created>
  <dcterms:modified xsi:type="dcterms:W3CDTF">2021-08-05T20:48:15Z</dcterms:modified>
</cp:coreProperties>
</file>