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631DDA-9345-4D1C-AAF3-51416E10A924}" v="2" dt="2022-07-20T13:07:46.7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42" autoAdjust="0"/>
    <p:restoredTop sz="94660"/>
  </p:normalViewPr>
  <p:slideViewPr>
    <p:cSldViewPr snapToGrid="0">
      <p:cViewPr varScale="1">
        <p:scale>
          <a:sx n="78" d="100"/>
          <a:sy n="78" d="100"/>
        </p:scale>
        <p:origin x="64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n bailey" userId="df3ba13f9aeca9df" providerId="LiveId" clId="{D6631DDA-9345-4D1C-AAF3-51416E10A924}"/>
    <pc:docChg chg="undo custSel modSld">
      <pc:chgData name="karen bailey" userId="df3ba13f9aeca9df" providerId="LiveId" clId="{D6631DDA-9345-4D1C-AAF3-51416E10A924}" dt="2022-07-20T13:24:12.883" v="723" actId="1076"/>
      <pc:docMkLst>
        <pc:docMk/>
      </pc:docMkLst>
      <pc:sldChg chg="addSp delSp modSp mod">
        <pc:chgData name="karen bailey" userId="df3ba13f9aeca9df" providerId="LiveId" clId="{D6631DDA-9345-4D1C-AAF3-51416E10A924}" dt="2022-07-20T13:04:55.018" v="433" actId="1076"/>
        <pc:sldMkLst>
          <pc:docMk/>
          <pc:sldMk cId="3262069983" sldId="257"/>
        </pc:sldMkLst>
        <pc:spChg chg="add mod">
          <ac:chgData name="karen bailey" userId="df3ba13f9aeca9df" providerId="LiveId" clId="{D6631DDA-9345-4D1C-AAF3-51416E10A924}" dt="2022-07-20T13:03:44.905" v="423" actId="1076"/>
          <ac:spMkLst>
            <pc:docMk/>
            <pc:sldMk cId="3262069983" sldId="257"/>
            <ac:spMk id="2" creationId="{8406E2D2-B1C6-E365-F226-E1810E9CF658}"/>
          </ac:spMkLst>
        </pc:spChg>
        <pc:spChg chg="mod">
          <ac:chgData name="karen bailey" userId="df3ba13f9aeca9df" providerId="LiveId" clId="{D6631DDA-9345-4D1C-AAF3-51416E10A924}" dt="2022-07-20T13:03:58.756" v="426" actId="1076"/>
          <ac:spMkLst>
            <pc:docMk/>
            <pc:sldMk cId="3262069983" sldId="257"/>
            <ac:spMk id="9" creationId="{E7F3A2F2-5596-DF88-78D4-98EC4D9DE2BF}"/>
          </ac:spMkLst>
        </pc:spChg>
        <pc:spChg chg="mod">
          <ac:chgData name="karen bailey" userId="df3ba13f9aeca9df" providerId="LiveId" clId="{D6631DDA-9345-4D1C-AAF3-51416E10A924}" dt="2022-07-20T13:04:02.648" v="427" actId="1076"/>
          <ac:spMkLst>
            <pc:docMk/>
            <pc:sldMk cId="3262069983" sldId="257"/>
            <ac:spMk id="13" creationId="{92B80D52-3165-E307-65A0-65E1BD6B81AD}"/>
          </ac:spMkLst>
        </pc:spChg>
        <pc:picChg chg="del">
          <ac:chgData name="karen bailey" userId="df3ba13f9aeca9df" providerId="LiveId" clId="{D6631DDA-9345-4D1C-AAF3-51416E10A924}" dt="2022-07-20T13:04:38.701" v="428" actId="478"/>
          <ac:picMkLst>
            <pc:docMk/>
            <pc:sldMk cId="3262069983" sldId="257"/>
            <ac:picMk id="11" creationId="{BC3215C7-2547-6DF9-D588-A935DD12BA05}"/>
          </ac:picMkLst>
        </pc:picChg>
        <pc:picChg chg="mod">
          <ac:chgData name="karen bailey" userId="df3ba13f9aeca9df" providerId="LiveId" clId="{D6631DDA-9345-4D1C-AAF3-51416E10A924}" dt="2022-07-20T13:04:48.877" v="432" actId="1076"/>
          <ac:picMkLst>
            <pc:docMk/>
            <pc:sldMk cId="3262069983" sldId="257"/>
            <ac:picMk id="12" creationId="{FFF938EA-D3BE-C027-1C4A-425A9D501C92}"/>
          </ac:picMkLst>
        </pc:picChg>
        <pc:picChg chg="mod">
          <ac:chgData name="karen bailey" userId="df3ba13f9aeca9df" providerId="LiveId" clId="{D6631DDA-9345-4D1C-AAF3-51416E10A924}" dt="2022-07-20T13:04:55.018" v="433" actId="1076"/>
          <ac:picMkLst>
            <pc:docMk/>
            <pc:sldMk cId="3262069983" sldId="257"/>
            <ac:picMk id="14" creationId="{A92705D4-0BA8-C69E-7009-EFA4DFDA7260}"/>
          </ac:picMkLst>
        </pc:picChg>
        <pc:cxnChg chg="add mod">
          <ac:chgData name="karen bailey" userId="df3ba13f9aeca9df" providerId="LiveId" clId="{D6631DDA-9345-4D1C-AAF3-51416E10A924}" dt="2022-07-20T13:03:51.159" v="424" actId="1076"/>
          <ac:cxnSpMkLst>
            <pc:docMk/>
            <pc:sldMk cId="3262069983" sldId="257"/>
            <ac:cxnSpMk id="4" creationId="{056D06FD-CEF6-17E8-7E87-C248E6C18494}"/>
          </ac:cxnSpMkLst>
        </pc:cxnChg>
        <pc:cxnChg chg="add mod">
          <ac:chgData name="karen bailey" userId="df3ba13f9aeca9df" providerId="LiveId" clId="{D6631DDA-9345-4D1C-AAF3-51416E10A924}" dt="2022-07-20T13:03:54.752" v="425" actId="1076"/>
          <ac:cxnSpMkLst>
            <pc:docMk/>
            <pc:sldMk cId="3262069983" sldId="257"/>
            <ac:cxnSpMk id="6" creationId="{F2363DD0-334C-43B3-A8AC-19435B0D65D7}"/>
          </ac:cxnSpMkLst>
        </pc:cxnChg>
      </pc:sldChg>
      <pc:sldChg chg="modSp mod">
        <pc:chgData name="karen bailey" userId="df3ba13f9aeca9df" providerId="LiveId" clId="{D6631DDA-9345-4D1C-AAF3-51416E10A924}" dt="2022-07-20T13:23:01.670" v="719" actId="1076"/>
        <pc:sldMkLst>
          <pc:docMk/>
          <pc:sldMk cId="3933172010" sldId="258"/>
        </pc:sldMkLst>
        <pc:spChg chg="mod">
          <ac:chgData name="karen bailey" userId="df3ba13f9aeca9df" providerId="LiveId" clId="{D6631DDA-9345-4D1C-AAF3-51416E10A924}" dt="2022-07-20T13:22:56.115" v="718" actId="1076"/>
          <ac:spMkLst>
            <pc:docMk/>
            <pc:sldMk cId="3933172010" sldId="258"/>
            <ac:spMk id="5" creationId="{C1536175-B579-4367-A6CD-F098561DA5F8}"/>
          </ac:spMkLst>
        </pc:spChg>
        <pc:spChg chg="mod">
          <ac:chgData name="karen bailey" userId="df3ba13f9aeca9df" providerId="LiveId" clId="{D6631DDA-9345-4D1C-AAF3-51416E10A924}" dt="2022-07-20T13:23:01.670" v="719" actId="1076"/>
          <ac:spMkLst>
            <pc:docMk/>
            <pc:sldMk cId="3933172010" sldId="258"/>
            <ac:spMk id="6" creationId="{42776F06-36E2-FEFA-03CC-979246D9A0C2}"/>
          </ac:spMkLst>
        </pc:spChg>
      </pc:sldChg>
      <pc:sldChg chg="modSp mod">
        <pc:chgData name="karen bailey" userId="df3ba13f9aeca9df" providerId="LiveId" clId="{D6631DDA-9345-4D1C-AAF3-51416E10A924}" dt="2022-07-20T13:24:12.883" v="723" actId="1076"/>
        <pc:sldMkLst>
          <pc:docMk/>
          <pc:sldMk cId="1743432594" sldId="259"/>
        </pc:sldMkLst>
        <pc:spChg chg="mod">
          <ac:chgData name="karen bailey" userId="df3ba13f9aeca9df" providerId="LiveId" clId="{D6631DDA-9345-4D1C-AAF3-51416E10A924}" dt="2022-07-20T13:23:59.129" v="722" actId="20577"/>
          <ac:spMkLst>
            <pc:docMk/>
            <pc:sldMk cId="1743432594" sldId="259"/>
            <ac:spMk id="5" creationId="{F4072749-7318-28A5-6470-4708D5B29E37}"/>
          </ac:spMkLst>
        </pc:spChg>
        <pc:spChg chg="mod">
          <ac:chgData name="karen bailey" userId="df3ba13f9aeca9df" providerId="LiveId" clId="{D6631DDA-9345-4D1C-AAF3-51416E10A924}" dt="2022-07-20T13:24:12.883" v="723" actId="1076"/>
          <ac:spMkLst>
            <pc:docMk/>
            <pc:sldMk cId="1743432594" sldId="259"/>
            <ac:spMk id="6" creationId="{30A714AC-DEF1-04AB-E924-09117A0EE8F3}"/>
          </ac:spMkLst>
        </pc:spChg>
      </pc:sldChg>
      <pc:sldChg chg="modSp mod">
        <pc:chgData name="karen bailey" userId="df3ba13f9aeca9df" providerId="LiveId" clId="{D6631DDA-9345-4D1C-AAF3-51416E10A924}" dt="2022-07-20T13:08:39.165" v="572" actId="255"/>
        <pc:sldMkLst>
          <pc:docMk/>
          <pc:sldMk cId="3373155171" sldId="260"/>
        </pc:sldMkLst>
        <pc:spChg chg="mod">
          <ac:chgData name="karen bailey" userId="df3ba13f9aeca9df" providerId="LiveId" clId="{D6631DDA-9345-4D1C-AAF3-51416E10A924}" dt="2022-07-20T13:08:39.165" v="572" actId="255"/>
          <ac:spMkLst>
            <pc:docMk/>
            <pc:sldMk cId="3373155171" sldId="260"/>
            <ac:spMk id="11" creationId="{B32155B0-D2ED-DCD4-99A4-7E3419C4335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E9B68-94E3-DAC4-5FBA-76A5553490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ACD09E0-371F-D81F-D512-8082931238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9B19E6-BDA7-80A8-0439-18E3CEE5F126}"/>
              </a:ext>
            </a:extLst>
          </p:cNvPr>
          <p:cNvSpPr>
            <a:spLocks noGrp="1"/>
          </p:cNvSpPr>
          <p:nvPr>
            <p:ph type="dt" sz="half" idx="10"/>
          </p:nvPr>
        </p:nvSpPr>
        <p:spPr/>
        <p:txBody>
          <a:bodyPr/>
          <a:lstStyle/>
          <a:p>
            <a:fld id="{E2332384-5DCC-4E16-B544-D349ACC0E999}" type="datetimeFigureOut">
              <a:rPr lang="en-GB" smtClean="0"/>
              <a:t>20/07/2022</a:t>
            </a:fld>
            <a:endParaRPr lang="en-GB"/>
          </a:p>
        </p:txBody>
      </p:sp>
      <p:sp>
        <p:nvSpPr>
          <p:cNvPr id="5" name="Footer Placeholder 4">
            <a:extLst>
              <a:ext uri="{FF2B5EF4-FFF2-40B4-BE49-F238E27FC236}">
                <a16:creationId xmlns:a16="http://schemas.microsoft.com/office/drawing/2014/main" id="{588A3522-A24B-7F23-E73E-B3D82505AB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70557C-3091-D1AC-4ED6-68A0B50217B8}"/>
              </a:ext>
            </a:extLst>
          </p:cNvPr>
          <p:cNvSpPr>
            <a:spLocks noGrp="1"/>
          </p:cNvSpPr>
          <p:nvPr>
            <p:ph type="sldNum" sz="quarter" idx="12"/>
          </p:nvPr>
        </p:nvSpPr>
        <p:spPr/>
        <p:txBody>
          <a:bodyPr/>
          <a:lstStyle/>
          <a:p>
            <a:fld id="{74299A44-13E1-481F-BBF0-2D546649B63A}" type="slidenum">
              <a:rPr lang="en-GB" smtClean="0"/>
              <a:t>‹#›</a:t>
            </a:fld>
            <a:endParaRPr lang="en-GB"/>
          </a:p>
        </p:txBody>
      </p:sp>
    </p:spTree>
    <p:extLst>
      <p:ext uri="{BB962C8B-B14F-4D97-AF65-F5344CB8AC3E}">
        <p14:creationId xmlns:p14="http://schemas.microsoft.com/office/powerpoint/2010/main" val="2843258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78B97-A393-5548-DAB7-B5328A16F6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A71883-0B84-8212-BB9B-AD7CE5AA1D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09886F-9E7A-71DC-3655-20B38A176BC3}"/>
              </a:ext>
            </a:extLst>
          </p:cNvPr>
          <p:cNvSpPr>
            <a:spLocks noGrp="1"/>
          </p:cNvSpPr>
          <p:nvPr>
            <p:ph type="dt" sz="half" idx="10"/>
          </p:nvPr>
        </p:nvSpPr>
        <p:spPr/>
        <p:txBody>
          <a:bodyPr/>
          <a:lstStyle/>
          <a:p>
            <a:fld id="{E2332384-5DCC-4E16-B544-D349ACC0E999}" type="datetimeFigureOut">
              <a:rPr lang="en-GB" smtClean="0"/>
              <a:t>20/07/2022</a:t>
            </a:fld>
            <a:endParaRPr lang="en-GB"/>
          </a:p>
        </p:txBody>
      </p:sp>
      <p:sp>
        <p:nvSpPr>
          <p:cNvPr id="5" name="Footer Placeholder 4">
            <a:extLst>
              <a:ext uri="{FF2B5EF4-FFF2-40B4-BE49-F238E27FC236}">
                <a16:creationId xmlns:a16="http://schemas.microsoft.com/office/drawing/2014/main" id="{F40433C6-FFBF-D580-923F-1963FA3DD5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3A4A02-09AB-2755-A9CD-6E2E39C49D6B}"/>
              </a:ext>
            </a:extLst>
          </p:cNvPr>
          <p:cNvSpPr>
            <a:spLocks noGrp="1"/>
          </p:cNvSpPr>
          <p:nvPr>
            <p:ph type="sldNum" sz="quarter" idx="12"/>
          </p:nvPr>
        </p:nvSpPr>
        <p:spPr/>
        <p:txBody>
          <a:bodyPr/>
          <a:lstStyle/>
          <a:p>
            <a:fld id="{74299A44-13E1-481F-BBF0-2D546649B63A}" type="slidenum">
              <a:rPr lang="en-GB" smtClean="0"/>
              <a:t>‹#›</a:t>
            </a:fld>
            <a:endParaRPr lang="en-GB"/>
          </a:p>
        </p:txBody>
      </p:sp>
    </p:spTree>
    <p:extLst>
      <p:ext uri="{BB962C8B-B14F-4D97-AF65-F5344CB8AC3E}">
        <p14:creationId xmlns:p14="http://schemas.microsoft.com/office/powerpoint/2010/main" val="2825075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7A1CA-758B-226F-F778-ABE59A5C6A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AA3EFE5-565A-2670-D6A2-E3F85D5707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7EC6A8-1121-1B5B-56A9-3BD77DBF5F3F}"/>
              </a:ext>
            </a:extLst>
          </p:cNvPr>
          <p:cNvSpPr>
            <a:spLocks noGrp="1"/>
          </p:cNvSpPr>
          <p:nvPr>
            <p:ph type="dt" sz="half" idx="10"/>
          </p:nvPr>
        </p:nvSpPr>
        <p:spPr/>
        <p:txBody>
          <a:bodyPr/>
          <a:lstStyle/>
          <a:p>
            <a:fld id="{E2332384-5DCC-4E16-B544-D349ACC0E999}" type="datetimeFigureOut">
              <a:rPr lang="en-GB" smtClean="0"/>
              <a:t>20/07/2022</a:t>
            </a:fld>
            <a:endParaRPr lang="en-GB"/>
          </a:p>
        </p:txBody>
      </p:sp>
      <p:sp>
        <p:nvSpPr>
          <p:cNvPr id="5" name="Footer Placeholder 4">
            <a:extLst>
              <a:ext uri="{FF2B5EF4-FFF2-40B4-BE49-F238E27FC236}">
                <a16:creationId xmlns:a16="http://schemas.microsoft.com/office/drawing/2014/main" id="{762CD7FD-CC68-9AF3-33D1-9EE6285B3B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DBAFC5-1E58-6A27-4368-ABE88F0F8B7A}"/>
              </a:ext>
            </a:extLst>
          </p:cNvPr>
          <p:cNvSpPr>
            <a:spLocks noGrp="1"/>
          </p:cNvSpPr>
          <p:nvPr>
            <p:ph type="sldNum" sz="quarter" idx="12"/>
          </p:nvPr>
        </p:nvSpPr>
        <p:spPr/>
        <p:txBody>
          <a:bodyPr/>
          <a:lstStyle/>
          <a:p>
            <a:fld id="{74299A44-13E1-481F-BBF0-2D546649B63A}" type="slidenum">
              <a:rPr lang="en-GB" smtClean="0"/>
              <a:t>‹#›</a:t>
            </a:fld>
            <a:endParaRPr lang="en-GB"/>
          </a:p>
        </p:txBody>
      </p:sp>
    </p:spTree>
    <p:extLst>
      <p:ext uri="{BB962C8B-B14F-4D97-AF65-F5344CB8AC3E}">
        <p14:creationId xmlns:p14="http://schemas.microsoft.com/office/powerpoint/2010/main" val="3949781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FB0F8-3852-00B0-DB2E-A23439980B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1900D25-7BB5-D2FB-B603-F7015DD4056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CE9E526-7E5E-E34A-795A-8C152E73BE4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57EF4DA-DEC0-D2A9-46C4-693F595C71F4}"/>
              </a:ext>
            </a:extLst>
          </p:cNvPr>
          <p:cNvSpPr>
            <a:spLocks noGrp="1"/>
          </p:cNvSpPr>
          <p:nvPr>
            <p:ph type="dt" sz="half" idx="10"/>
          </p:nvPr>
        </p:nvSpPr>
        <p:spPr/>
        <p:txBody>
          <a:bodyPr/>
          <a:lstStyle/>
          <a:p>
            <a:fld id="{E2332384-5DCC-4E16-B544-D349ACC0E999}" type="datetimeFigureOut">
              <a:rPr lang="en-GB" smtClean="0"/>
              <a:t>20/07/2022</a:t>
            </a:fld>
            <a:endParaRPr lang="en-GB"/>
          </a:p>
        </p:txBody>
      </p:sp>
      <p:sp>
        <p:nvSpPr>
          <p:cNvPr id="6" name="Footer Placeholder 5">
            <a:extLst>
              <a:ext uri="{FF2B5EF4-FFF2-40B4-BE49-F238E27FC236}">
                <a16:creationId xmlns:a16="http://schemas.microsoft.com/office/drawing/2014/main" id="{65CE40C9-466D-2C29-4623-589C445714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FD61AD-D1A3-DA2B-0227-A127BA094D4F}"/>
              </a:ext>
            </a:extLst>
          </p:cNvPr>
          <p:cNvSpPr>
            <a:spLocks noGrp="1"/>
          </p:cNvSpPr>
          <p:nvPr>
            <p:ph type="sldNum" sz="quarter" idx="12"/>
          </p:nvPr>
        </p:nvSpPr>
        <p:spPr/>
        <p:txBody>
          <a:bodyPr/>
          <a:lstStyle/>
          <a:p>
            <a:fld id="{74299A44-13E1-481F-BBF0-2D546649B63A}" type="slidenum">
              <a:rPr lang="en-GB" smtClean="0"/>
              <a:t>‹#›</a:t>
            </a:fld>
            <a:endParaRPr lang="en-GB"/>
          </a:p>
        </p:txBody>
      </p:sp>
    </p:spTree>
    <p:extLst>
      <p:ext uri="{BB962C8B-B14F-4D97-AF65-F5344CB8AC3E}">
        <p14:creationId xmlns:p14="http://schemas.microsoft.com/office/powerpoint/2010/main" val="3450777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B014A-1B05-5BAE-3065-2F90DF0FB19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C1EE34-7DED-D1A9-02D2-004F407301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6E4D06-F2B8-729C-697C-9C8C57643E9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280D94F-28F9-4DB5-85DD-51B7A402CC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0D6577-B71C-95B1-0699-3D1F3E7657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6B60B52-F1F1-1874-71B4-60F88F4CA5A3}"/>
              </a:ext>
            </a:extLst>
          </p:cNvPr>
          <p:cNvSpPr>
            <a:spLocks noGrp="1"/>
          </p:cNvSpPr>
          <p:nvPr>
            <p:ph type="dt" sz="half" idx="10"/>
          </p:nvPr>
        </p:nvSpPr>
        <p:spPr/>
        <p:txBody>
          <a:bodyPr/>
          <a:lstStyle/>
          <a:p>
            <a:fld id="{E2332384-5DCC-4E16-B544-D349ACC0E999}" type="datetimeFigureOut">
              <a:rPr lang="en-GB" smtClean="0"/>
              <a:t>20/07/2022</a:t>
            </a:fld>
            <a:endParaRPr lang="en-GB"/>
          </a:p>
        </p:txBody>
      </p:sp>
      <p:sp>
        <p:nvSpPr>
          <p:cNvPr id="8" name="Footer Placeholder 7">
            <a:extLst>
              <a:ext uri="{FF2B5EF4-FFF2-40B4-BE49-F238E27FC236}">
                <a16:creationId xmlns:a16="http://schemas.microsoft.com/office/drawing/2014/main" id="{9D83CB84-C9A6-4A5A-133A-FB47A628429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59D757-5F47-B27F-6694-E0B96FA50330}"/>
              </a:ext>
            </a:extLst>
          </p:cNvPr>
          <p:cNvSpPr>
            <a:spLocks noGrp="1"/>
          </p:cNvSpPr>
          <p:nvPr>
            <p:ph type="sldNum" sz="quarter" idx="12"/>
          </p:nvPr>
        </p:nvSpPr>
        <p:spPr/>
        <p:txBody>
          <a:bodyPr/>
          <a:lstStyle/>
          <a:p>
            <a:fld id="{74299A44-13E1-481F-BBF0-2D546649B63A}" type="slidenum">
              <a:rPr lang="en-GB" smtClean="0"/>
              <a:t>‹#›</a:t>
            </a:fld>
            <a:endParaRPr lang="en-GB"/>
          </a:p>
        </p:txBody>
      </p:sp>
    </p:spTree>
    <p:extLst>
      <p:ext uri="{BB962C8B-B14F-4D97-AF65-F5344CB8AC3E}">
        <p14:creationId xmlns:p14="http://schemas.microsoft.com/office/powerpoint/2010/main" val="3898568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0FE66-A3A8-49FD-11F4-DD5770AE3DF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43A10E6-7737-240A-13EF-FC84A5231441}"/>
              </a:ext>
            </a:extLst>
          </p:cNvPr>
          <p:cNvSpPr>
            <a:spLocks noGrp="1"/>
          </p:cNvSpPr>
          <p:nvPr>
            <p:ph type="dt" sz="half" idx="10"/>
          </p:nvPr>
        </p:nvSpPr>
        <p:spPr/>
        <p:txBody>
          <a:bodyPr/>
          <a:lstStyle/>
          <a:p>
            <a:fld id="{E2332384-5DCC-4E16-B544-D349ACC0E999}" type="datetimeFigureOut">
              <a:rPr lang="en-GB" smtClean="0"/>
              <a:t>20/07/2022</a:t>
            </a:fld>
            <a:endParaRPr lang="en-GB"/>
          </a:p>
        </p:txBody>
      </p:sp>
      <p:sp>
        <p:nvSpPr>
          <p:cNvPr id="4" name="Footer Placeholder 3">
            <a:extLst>
              <a:ext uri="{FF2B5EF4-FFF2-40B4-BE49-F238E27FC236}">
                <a16:creationId xmlns:a16="http://schemas.microsoft.com/office/drawing/2014/main" id="{B9B34BB1-96D1-1AE9-A2E9-BE6D89D3F22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10FBF7F-120C-3B83-578F-55A6F97B5202}"/>
              </a:ext>
            </a:extLst>
          </p:cNvPr>
          <p:cNvSpPr>
            <a:spLocks noGrp="1"/>
          </p:cNvSpPr>
          <p:nvPr>
            <p:ph type="sldNum" sz="quarter" idx="12"/>
          </p:nvPr>
        </p:nvSpPr>
        <p:spPr/>
        <p:txBody>
          <a:bodyPr/>
          <a:lstStyle/>
          <a:p>
            <a:fld id="{74299A44-13E1-481F-BBF0-2D546649B63A}" type="slidenum">
              <a:rPr lang="en-GB" smtClean="0"/>
              <a:t>‹#›</a:t>
            </a:fld>
            <a:endParaRPr lang="en-GB"/>
          </a:p>
        </p:txBody>
      </p:sp>
    </p:spTree>
    <p:extLst>
      <p:ext uri="{BB962C8B-B14F-4D97-AF65-F5344CB8AC3E}">
        <p14:creationId xmlns:p14="http://schemas.microsoft.com/office/powerpoint/2010/main" val="3677100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13DE148-EADE-9907-11BF-9281145653B7}"/>
              </a:ext>
            </a:extLst>
          </p:cNvPr>
          <p:cNvSpPr>
            <a:spLocks noGrp="1"/>
          </p:cNvSpPr>
          <p:nvPr>
            <p:ph type="dt" sz="half" idx="10"/>
          </p:nvPr>
        </p:nvSpPr>
        <p:spPr/>
        <p:txBody>
          <a:bodyPr/>
          <a:lstStyle/>
          <a:p>
            <a:fld id="{E2332384-5DCC-4E16-B544-D349ACC0E999}" type="datetimeFigureOut">
              <a:rPr lang="en-GB" smtClean="0"/>
              <a:t>20/07/2022</a:t>
            </a:fld>
            <a:endParaRPr lang="en-GB"/>
          </a:p>
        </p:txBody>
      </p:sp>
      <p:sp>
        <p:nvSpPr>
          <p:cNvPr id="3" name="Footer Placeholder 2">
            <a:extLst>
              <a:ext uri="{FF2B5EF4-FFF2-40B4-BE49-F238E27FC236}">
                <a16:creationId xmlns:a16="http://schemas.microsoft.com/office/drawing/2014/main" id="{E295EDF3-3A9D-2EAA-5D27-0F2EE72137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FE16E1D-2672-0AD3-D20E-35FDCB7D30B8}"/>
              </a:ext>
            </a:extLst>
          </p:cNvPr>
          <p:cNvSpPr>
            <a:spLocks noGrp="1"/>
          </p:cNvSpPr>
          <p:nvPr>
            <p:ph type="sldNum" sz="quarter" idx="12"/>
          </p:nvPr>
        </p:nvSpPr>
        <p:spPr/>
        <p:txBody>
          <a:bodyPr/>
          <a:lstStyle/>
          <a:p>
            <a:fld id="{74299A44-13E1-481F-BBF0-2D546649B63A}" type="slidenum">
              <a:rPr lang="en-GB" smtClean="0"/>
              <a:t>‹#›</a:t>
            </a:fld>
            <a:endParaRPr lang="en-GB"/>
          </a:p>
        </p:txBody>
      </p:sp>
    </p:spTree>
    <p:extLst>
      <p:ext uri="{BB962C8B-B14F-4D97-AF65-F5344CB8AC3E}">
        <p14:creationId xmlns:p14="http://schemas.microsoft.com/office/powerpoint/2010/main" val="1145531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DBE40-6990-1E52-0566-3978189175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92127BF-9F02-3206-279C-01F9361FE5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306FEB9-180D-59BB-01D1-486076816A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9B5DA5-B53A-BEAB-8C05-602419DA12B6}"/>
              </a:ext>
            </a:extLst>
          </p:cNvPr>
          <p:cNvSpPr>
            <a:spLocks noGrp="1"/>
          </p:cNvSpPr>
          <p:nvPr>
            <p:ph type="dt" sz="half" idx="10"/>
          </p:nvPr>
        </p:nvSpPr>
        <p:spPr/>
        <p:txBody>
          <a:bodyPr/>
          <a:lstStyle/>
          <a:p>
            <a:fld id="{E2332384-5DCC-4E16-B544-D349ACC0E999}" type="datetimeFigureOut">
              <a:rPr lang="en-GB" smtClean="0"/>
              <a:t>20/07/2022</a:t>
            </a:fld>
            <a:endParaRPr lang="en-GB"/>
          </a:p>
        </p:txBody>
      </p:sp>
      <p:sp>
        <p:nvSpPr>
          <p:cNvPr id="6" name="Footer Placeholder 5">
            <a:extLst>
              <a:ext uri="{FF2B5EF4-FFF2-40B4-BE49-F238E27FC236}">
                <a16:creationId xmlns:a16="http://schemas.microsoft.com/office/drawing/2014/main" id="{EAE33D08-C7EC-1157-8E34-A96FA8D56B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9D14B3-6F22-E862-3D38-3BAF1204FEFF}"/>
              </a:ext>
            </a:extLst>
          </p:cNvPr>
          <p:cNvSpPr>
            <a:spLocks noGrp="1"/>
          </p:cNvSpPr>
          <p:nvPr>
            <p:ph type="sldNum" sz="quarter" idx="12"/>
          </p:nvPr>
        </p:nvSpPr>
        <p:spPr/>
        <p:txBody>
          <a:bodyPr/>
          <a:lstStyle/>
          <a:p>
            <a:fld id="{74299A44-13E1-481F-BBF0-2D546649B63A}" type="slidenum">
              <a:rPr lang="en-GB" smtClean="0"/>
              <a:t>‹#›</a:t>
            </a:fld>
            <a:endParaRPr lang="en-GB"/>
          </a:p>
        </p:txBody>
      </p:sp>
    </p:spTree>
    <p:extLst>
      <p:ext uri="{BB962C8B-B14F-4D97-AF65-F5344CB8AC3E}">
        <p14:creationId xmlns:p14="http://schemas.microsoft.com/office/powerpoint/2010/main" val="2506332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C5851-0CD5-A168-F1E0-3E36B4D4CB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4F258E-9B1E-05F3-F6DF-7CEEC829D4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36199E-474E-DFFC-0445-C712E16AB2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52AC7B-F826-590F-667C-649F28BE1384}"/>
              </a:ext>
            </a:extLst>
          </p:cNvPr>
          <p:cNvSpPr>
            <a:spLocks noGrp="1"/>
          </p:cNvSpPr>
          <p:nvPr>
            <p:ph type="dt" sz="half" idx="10"/>
          </p:nvPr>
        </p:nvSpPr>
        <p:spPr/>
        <p:txBody>
          <a:bodyPr/>
          <a:lstStyle/>
          <a:p>
            <a:fld id="{E2332384-5DCC-4E16-B544-D349ACC0E999}" type="datetimeFigureOut">
              <a:rPr lang="en-GB" smtClean="0"/>
              <a:t>20/07/2022</a:t>
            </a:fld>
            <a:endParaRPr lang="en-GB"/>
          </a:p>
        </p:txBody>
      </p:sp>
      <p:sp>
        <p:nvSpPr>
          <p:cNvPr id="6" name="Footer Placeholder 5">
            <a:extLst>
              <a:ext uri="{FF2B5EF4-FFF2-40B4-BE49-F238E27FC236}">
                <a16:creationId xmlns:a16="http://schemas.microsoft.com/office/drawing/2014/main" id="{3D07BFB6-204A-56A9-F909-42FC95BD1E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5A4C99-401A-E795-E4A8-CE94A1C9DAF0}"/>
              </a:ext>
            </a:extLst>
          </p:cNvPr>
          <p:cNvSpPr>
            <a:spLocks noGrp="1"/>
          </p:cNvSpPr>
          <p:nvPr>
            <p:ph type="sldNum" sz="quarter" idx="12"/>
          </p:nvPr>
        </p:nvSpPr>
        <p:spPr/>
        <p:txBody>
          <a:bodyPr/>
          <a:lstStyle/>
          <a:p>
            <a:fld id="{74299A44-13E1-481F-BBF0-2D546649B63A}" type="slidenum">
              <a:rPr lang="en-GB" smtClean="0"/>
              <a:t>‹#›</a:t>
            </a:fld>
            <a:endParaRPr lang="en-GB"/>
          </a:p>
        </p:txBody>
      </p:sp>
    </p:spTree>
    <p:extLst>
      <p:ext uri="{BB962C8B-B14F-4D97-AF65-F5344CB8AC3E}">
        <p14:creationId xmlns:p14="http://schemas.microsoft.com/office/powerpoint/2010/main" val="945566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0DF1E-6106-581D-F639-7575D73F27C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7A2BFD4-08CF-59F7-717B-36F1351852C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E2C45B-3B70-C3AF-E3DA-4EBCEC84053A}"/>
              </a:ext>
            </a:extLst>
          </p:cNvPr>
          <p:cNvSpPr>
            <a:spLocks noGrp="1"/>
          </p:cNvSpPr>
          <p:nvPr>
            <p:ph type="dt" sz="half" idx="10"/>
          </p:nvPr>
        </p:nvSpPr>
        <p:spPr/>
        <p:txBody>
          <a:bodyPr/>
          <a:lstStyle/>
          <a:p>
            <a:fld id="{E2332384-5DCC-4E16-B544-D349ACC0E999}" type="datetimeFigureOut">
              <a:rPr lang="en-GB" smtClean="0"/>
              <a:t>20/07/2022</a:t>
            </a:fld>
            <a:endParaRPr lang="en-GB"/>
          </a:p>
        </p:txBody>
      </p:sp>
      <p:sp>
        <p:nvSpPr>
          <p:cNvPr id="5" name="Footer Placeholder 4">
            <a:extLst>
              <a:ext uri="{FF2B5EF4-FFF2-40B4-BE49-F238E27FC236}">
                <a16:creationId xmlns:a16="http://schemas.microsoft.com/office/drawing/2014/main" id="{208C2BD8-9C4A-92BD-A223-8A15462DAB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9D3B44-7A88-D1F4-2830-2B432501917A}"/>
              </a:ext>
            </a:extLst>
          </p:cNvPr>
          <p:cNvSpPr>
            <a:spLocks noGrp="1"/>
          </p:cNvSpPr>
          <p:nvPr>
            <p:ph type="sldNum" sz="quarter" idx="12"/>
          </p:nvPr>
        </p:nvSpPr>
        <p:spPr/>
        <p:txBody>
          <a:bodyPr/>
          <a:lstStyle/>
          <a:p>
            <a:fld id="{74299A44-13E1-481F-BBF0-2D546649B63A}" type="slidenum">
              <a:rPr lang="en-GB" smtClean="0"/>
              <a:t>‹#›</a:t>
            </a:fld>
            <a:endParaRPr lang="en-GB"/>
          </a:p>
        </p:txBody>
      </p:sp>
    </p:spTree>
    <p:extLst>
      <p:ext uri="{BB962C8B-B14F-4D97-AF65-F5344CB8AC3E}">
        <p14:creationId xmlns:p14="http://schemas.microsoft.com/office/powerpoint/2010/main" val="2947991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0C814E-BE99-C039-6AA2-1E3A681F2CB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E14FC43-300D-43E7-88DE-11E2D0C5E7A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1840BC-996F-0EF2-D4B6-1EAB88EAEFE8}"/>
              </a:ext>
            </a:extLst>
          </p:cNvPr>
          <p:cNvSpPr>
            <a:spLocks noGrp="1"/>
          </p:cNvSpPr>
          <p:nvPr>
            <p:ph type="dt" sz="half" idx="10"/>
          </p:nvPr>
        </p:nvSpPr>
        <p:spPr/>
        <p:txBody>
          <a:bodyPr/>
          <a:lstStyle/>
          <a:p>
            <a:fld id="{E2332384-5DCC-4E16-B544-D349ACC0E999}" type="datetimeFigureOut">
              <a:rPr lang="en-GB" smtClean="0"/>
              <a:t>20/07/2022</a:t>
            </a:fld>
            <a:endParaRPr lang="en-GB"/>
          </a:p>
        </p:txBody>
      </p:sp>
      <p:sp>
        <p:nvSpPr>
          <p:cNvPr id="5" name="Footer Placeholder 4">
            <a:extLst>
              <a:ext uri="{FF2B5EF4-FFF2-40B4-BE49-F238E27FC236}">
                <a16:creationId xmlns:a16="http://schemas.microsoft.com/office/drawing/2014/main" id="{45942BB6-8E59-24D1-DEEF-1B73E005BC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1D56D0-058D-8B56-E214-C611D8EA57E2}"/>
              </a:ext>
            </a:extLst>
          </p:cNvPr>
          <p:cNvSpPr>
            <a:spLocks noGrp="1"/>
          </p:cNvSpPr>
          <p:nvPr>
            <p:ph type="sldNum" sz="quarter" idx="12"/>
          </p:nvPr>
        </p:nvSpPr>
        <p:spPr/>
        <p:txBody>
          <a:bodyPr/>
          <a:lstStyle/>
          <a:p>
            <a:fld id="{74299A44-13E1-481F-BBF0-2D546649B63A}" type="slidenum">
              <a:rPr lang="en-GB" smtClean="0"/>
              <a:t>‹#›</a:t>
            </a:fld>
            <a:endParaRPr lang="en-GB"/>
          </a:p>
        </p:txBody>
      </p:sp>
    </p:spTree>
    <p:extLst>
      <p:ext uri="{BB962C8B-B14F-4D97-AF65-F5344CB8AC3E}">
        <p14:creationId xmlns:p14="http://schemas.microsoft.com/office/powerpoint/2010/main" val="2814798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B88BC6-F72F-EE6E-9E8C-E13B8A25109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3E09265-FA74-3520-317B-0F6B17C373D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11C2D2-5E5C-26C7-4ADF-1EEBFD61D9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332384-5DCC-4E16-B544-D349ACC0E999}" type="datetimeFigureOut">
              <a:rPr lang="en-GB" smtClean="0"/>
              <a:t>20/07/2022</a:t>
            </a:fld>
            <a:endParaRPr lang="en-GB"/>
          </a:p>
        </p:txBody>
      </p:sp>
      <p:sp>
        <p:nvSpPr>
          <p:cNvPr id="5" name="Footer Placeholder 4">
            <a:extLst>
              <a:ext uri="{FF2B5EF4-FFF2-40B4-BE49-F238E27FC236}">
                <a16:creationId xmlns:a16="http://schemas.microsoft.com/office/drawing/2014/main" id="{2A9145F0-9D42-4366-D247-E10038E970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6491386-94BE-7208-0E6A-3CC295AB00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299A44-13E1-481F-BBF0-2D546649B63A}" type="slidenum">
              <a:rPr lang="en-GB" smtClean="0"/>
              <a:t>‹#›</a:t>
            </a:fld>
            <a:endParaRPr lang="en-GB"/>
          </a:p>
        </p:txBody>
      </p:sp>
    </p:spTree>
    <p:extLst>
      <p:ext uri="{BB962C8B-B14F-4D97-AF65-F5344CB8AC3E}">
        <p14:creationId xmlns:p14="http://schemas.microsoft.com/office/powerpoint/2010/main" val="23280294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s://www.medicalnewstoday.com/articles/327446" TargetMode="External"/><Relationship Id="rId3" Type="http://schemas.openxmlformats.org/officeDocument/2006/relationships/hyperlink" Target="https://www.cincinnatichildrens.org/health/s/severe-combined-immunodeficiency-disease-scid" TargetMode="External"/><Relationship Id="rId7" Type="http://schemas.openxmlformats.org/officeDocument/2006/relationships/hyperlink" Target="https://www.istockphoto.com/vector/immune-system-gm884651112-245914146" TargetMode="External"/><Relationship Id="rId2" Type="http://schemas.openxmlformats.org/officeDocument/2006/relationships/hyperlink" Target="https://biomedicinenutrition.ca/importance-of-the-immune-system/" TargetMode="External"/><Relationship Id="rId1" Type="http://schemas.openxmlformats.org/officeDocument/2006/relationships/slideLayout" Target="../slideLayouts/slideLayout2.xml"/><Relationship Id="rId6" Type="http://schemas.openxmlformats.org/officeDocument/2006/relationships/hyperlink" Target="https://healthjade.net/immunity/" TargetMode="External"/><Relationship Id="rId11" Type="http://schemas.openxmlformats.org/officeDocument/2006/relationships/hyperlink" Target="https://www.visiblebody.com/learn/lymphatic/lymphatic-immunity" TargetMode="External"/><Relationship Id="rId5" Type="http://schemas.openxmlformats.org/officeDocument/2006/relationships/hyperlink" Target="https://www.msdmanuals.com/home/blood-disorders/leukemias/overview-of-leukemia" TargetMode="External"/><Relationship Id="rId10" Type="http://schemas.openxmlformats.org/officeDocument/2006/relationships/hyperlink" Target="https://www.tcimedicine.com/post/how-does-the-immune-system-work" TargetMode="External"/><Relationship Id="rId4" Type="http://schemas.openxmlformats.org/officeDocument/2006/relationships/hyperlink" Target="https://www.cancerresearchuk.org/about-cancer/acute-lymphoblastic-leukaemia-all/symptoms" TargetMode="External"/><Relationship Id="rId9" Type="http://schemas.openxmlformats.org/officeDocument/2006/relationships/hyperlink" Target="https://www.ncbi.nlm.nih.gov/books/NBK27936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32E9157-F779-CE20-CA3B-DD79D7F82F7C}"/>
              </a:ext>
            </a:extLst>
          </p:cNvPr>
          <p:cNvSpPr>
            <a:spLocks noGrp="1"/>
          </p:cNvSpPr>
          <p:nvPr>
            <p:ph type="ctrTitle"/>
          </p:nvPr>
        </p:nvSpPr>
        <p:spPr>
          <a:xfrm>
            <a:off x="0" y="17792"/>
            <a:ext cx="5333479" cy="1439110"/>
          </a:xfrm>
        </p:spPr>
        <p:txBody>
          <a:bodyPr vert="horz" lIns="91440" tIns="45720" rIns="91440" bIns="45720" rtlCol="0">
            <a:normAutofit/>
          </a:bodyPr>
          <a:lstStyle/>
          <a:p>
            <a:pPr marL="285750" indent="-285750" algn="ctr"/>
            <a:r>
              <a:rPr lang="en-US" sz="4800" dirty="0">
                <a:latin typeface="Arial" panose="020B0604020202020204" pitchFamily="34" charset="0"/>
                <a:cs typeface="Arial" panose="020B0604020202020204" pitchFamily="34" charset="0"/>
              </a:rPr>
              <a:t>Structures Of The Immune System</a:t>
            </a:r>
          </a:p>
        </p:txBody>
      </p:sp>
      <p:sp>
        <p:nvSpPr>
          <p:cNvPr id="7" name="TextBox 6">
            <a:extLst>
              <a:ext uri="{FF2B5EF4-FFF2-40B4-BE49-F238E27FC236}">
                <a16:creationId xmlns:a16="http://schemas.microsoft.com/office/drawing/2014/main" id="{821CE620-DBDB-C0A3-0666-7AF56BCE0CF4}"/>
              </a:ext>
            </a:extLst>
          </p:cNvPr>
          <p:cNvSpPr txBox="1"/>
          <p:nvPr/>
        </p:nvSpPr>
        <p:spPr>
          <a:xfrm>
            <a:off x="229612" y="2038894"/>
            <a:ext cx="6809792" cy="480131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 Structure of the Immune System is:</a:t>
            </a:r>
          </a:p>
          <a:p>
            <a:pPr marL="285750"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Acts as a Defence</a:t>
            </a:r>
          </a:p>
          <a:p>
            <a:pPr marL="742950" lvl="1"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Kill Pathogens</a:t>
            </a:r>
          </a:p>
          <a:p>
            <a:pPr marL="742950" lvl="1"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Reduce Inflammatory</a:t>
            </a:r>
          </a:p>
          <a:p>
            <a:pPr marL="742950" lvl="1"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Keep Response high</a:t>
            </a:r>
          </a:p>
          <a:p>
            <a:pPr marL="285750"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Three Pathways</a:t>
            </a:r>
          </a:p>
          <a:p>
            <a:pPr marL="742950" lvl="1"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Classical Pathway (CP)</a:t>
            </a:r>
          </a:p>
          <a:p>
            <a:pPr marL="742950" lvl="1"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Lectin Pathway (LP)</a:t>
            </a:r>
          </a:p>
          <a:p>
            <a:pPr marL="742950" lvl="1"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Alternative Pathway (AT)</a:t>
            </a:r>
          </a:p>
          <a:p>
            <a:pPr marL="285750"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Different Cell Types</a:t>
            </a:r>
          </a:p>
          <a:p>
            <a:pPr marL="742950" lvl="1"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Soluble Protein</a:t>
            </a:r>
          </a:p>
          <a:p>
            <a:pPr marL="1200150" lvl="2"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Regulator &amp; Receptors</a:t>
            </a:r>
          </a:p>
          <a:p>
            <a:pPr marL="742950" lvl="1"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Protein Types </a:t>
            </a:r>
          </a:p>
          <a:p>
            <a:pPr marL="1200150" lvl="2" indent="-285750">
              <a:buFont typeface="Avenir Next LT Pro" panose="020B0504020202020204" pitchFamily="34" charset="0"/>
              <a:buChar char="−"/>
            </a:pPr>
            <a:r>
              <a:rPr lang="en-GB" dirty="0">
                <a:latin typeface="Arial" panose="020B0604020202020204" pitchFamily="34" charset="0"/>
                <a:cs typeface="Arial" panose="020B0604020202020204" pitchFamily="34" charset="0"/>
              </a:rPr>
              <a:t>Helps with Liver</a:t>
            </a:r>
          </a:p>
          <a:p>
            <a:pPr lvl="1"/>
            <a:endParaRPr lang="en-GB" dirty="0"/>
          </a:p>
          <a:p>
            <a:pPr lvl="1"/>
            <a:endParaRPr lang="en-GB" dirty="0"/>
          </a:p>
          <a:p>
            <a:pPr marL="742950" lvl="1" indent="-285750">
              <a:buFont typeface="Avenir Next LT Pro" panose="020B0504020202020204" pitchFamily="34" charset="0"/>
              <a:buChar char="−"/>
            </a:pPr>
            <a:endParaRPr lang="en-GB" dirty="0"/>
          </a:p>
        </p:txBody>
      </p:sp>
      <p:pic>
        <p:nvPicPr>
          <p:cNvPr id="8" name="Picture 7">
            <a:extLst>
              <a:ext uri="{FF2B5EF4-FFF2-40B4-BE49-F238E27FC236}">
                <a16:creationId xmlns:a16="http://schemas.microsoft.com/office/drawing/2014/main" id="{5981ABD3-E0A2-7EE8-5316-6692DD960A93}"/>
              </a:ext>
            </a:extLst>
          </p:cNvPr>
          <p:cNvPicPr>
            <a:picLocks noChangeAspect="1"/>
          </p:cNvPicPr>
          <p:nvPr/>
        </p:nvPicPr>
        <p:blipFill>
          <a:blip r:embed="rId2"/>
          <a:stretch>
            <a:fillRect/>
          </a:stretch>
        </p:blipFill>
        <p:spPr>
          <a:xfrm>
            <a:off x="3634508" y="3056467"/>
            <a:ext cx="914479" cy="359695"/>
          </a:xfrm>
          <a:prstGeom prst="rect">
            <a:avLst/>
          </a:prstGeom>
        </p:spPr>
      </p:pic>
      <p:sp>
        <p:nvSpPr>
          <p:cNvPr id="9" name="TextBox 8">
            <a:extLst>
              <a:ext uri="{FF2B5EF4-FFF2-40B4-BE49-F238E27FC236}">
                <a16:creationId xmlns:a16="http://schemas.microsoft.com/office/drawing/2014/main" id="{616ABDCB-6E66-E7B6-9282-59C9E4795DC2}"/>
              </a:ext>
            </a:extLst>
          </p:cNvPr>
          <p:cNvSpPr txBox="1"/>
          <p:nvPr/>
        </p:nvSpPr>
        <p:spPr>
          <a:xfrm>
            <a:off x="4776308" y="3046830"/>
            <a:ext cx="2717739"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Different Molecules</a:t>
            </a:r>
          </a:p>
        </p:txBody>
      </p:sp>
      <p:pic>
        <p:nvPicPr>
          <p:cNvPr id="10" name="Picture 9">
            <a:extLst>
              <a:ext uri="{FF2B5EF4-FFF2-40B4-BE49-F238E27FC236}">
                <a16:creationId xmlns:a16="http://schemas.microsoft.com/office/drawing/2014/main" id="{9103DBBF-67C6-D309-891A-20BA6A50166B}"/>
              </a:ext>
            </a:extLst>
          </p:cNvPr>
          <p:cNvPicPr>
            <a:picLocks noChangeAspect="1"/>
          </p:cNvPicPr>
          <p:nvPr/>
        </p:nvPicPr>
        <p:blipFill>
          <a:blip r:embed="rId3"/>
          <a:stretch>
            <a:fillRect/>
          </a:stretch>
        </p:blipFill>
        <p:spPr>
          <a:xfrm>
            <a:off x="7266725" y="139278"/>
            <a:ext cx="4797968" cy="5834378"/>
          </a:xfrm>
          <a:prstGeom prst="rect">
            <a:avLst/>
          </a:prstGeom>
        </p:spPr>
      </p:pic>
      <p:pic>
        <p:nvPicPr>
          <p:cNvPr id="11" name="Picture 10">
            <a:extLst>
              <a:ext uri="{FF2B5EF4-FFF2-40B4-BE49-F238E27FC236}">
                <a16:creationId xmlns:a16="http://schemas.microsoft.com/office/drawing/2014/main" id="{F2C9E766-60EE-77C9-81DC-B4A0CF92FFCE}"/>
              </a:ext>
            </a:extLst>
          </p:cNvPr>
          <p:cNvPicPr>
            <a:picLocks noChangeAspect="1"/>
          </p:cNvPicPr>
          <p:nvPr/>
        </p:nvPicPr>
        <p:blipFill>
          <a:blip r:embed="rId4"/>
          <a:stretch>
            <a:fillRect/>
          </a:stretch>
        </p:blipFill>
        <p:spPr>
          <a:xfrm>
            <a:off x="7877653" y="5959156"/>
            <a:ext cx="1652159" cy="493819"/>
          </a:xfrm>
          <a:prstGeom prst="rect">
            <a:avLst/>
          </a:prstGeom>
        </p:spPr>
      </p:pic>
      <p:sp>
        <p:nvSpPr>
          <p:cNvPr id="12" name="Subtitle 2">
            <a:extLst>
              <a:ext uri="{FF2B5EF4-FFF2-40B4-BE49-F238E27FC236}">
                <a16:creationId xmlns:a16="http://schemas.microsoft.com/office/drawing/2014/main" id="{D7CE69E0-2EBF-0553-3745-46FFEB49B713}"/>
              </a:ext>
            </a:extLst>
          </p:cNvPr>
          <p:cNvSpPr>
            <a:spLocks noGrp="1"/>
          </p:cNvSpPr>
          <p:nvPr>
            <p:ph type="subTitle" idx="1"/>
          </p:nvPr>
        </p:nvSpPr>
        <p:spPr>
          <a:xfrm>
            <a:off x="4325999" y="5318740"/>
            <a:ext cx="2940726" cy="1309832"/>
          </a:xfrm>
        </p:spPr>
        <p:txBody>
          <a:bodyPr vert="horz" lIns="91440" tIns="45720" rIns="91440" bIns="45720" rtlCol="0">
            <a:normAutofit fontScale="92500"/>
          </a:bodyPr>
          <a:lstStyle/>
          <a:p>
            <a:pPr algn="just">
              <a:lnSpc>
                <a:spcPct val="115000"/>
              </a:lnSpc>
            </a:pPr>
            <a:r>
              <a:rPr lang="en-US" sz="1200" cap="none" spc="50" dirty="0">
                <a:latin typeface="Arial" panose="020B0604020202020204" pitchFamily="34" charset="0"/>
                <a:cs typeface="Arial" panose="020B0604020202020204" pitchFamily="34" charset="0"/>
              </a:rPr>
              <a:t>Name: Karen Elizabeth Bailey</a:t>
            </a:r>
          </a:p>
          <a:p>
            <a:pPr algn="just">
              <a:lnSpc>
                <a:spcPct val="115000"/>
              </a:lnSpc>
            </a:pPr>
            <a:r>
              <a:rPr lang="en-US" sz="1200" cap="none" spc="50" dirty="0">
                <a:latin typeface="Arial" panose="020B0604020202020204" pitchFamily="34" charset="0"/>
                <a:cs typeface="Arial" panose="020B0604020202020204" pitchFamily="34" charset="0"/>
              </a:rPr>
              <a:t>Student I.D: 2015942</a:t>
            </a:r>
          </a:p>
          <a:p>
            <a:pPr algn="just">
              <a:lnSpc>
                <a:spcPct val="115000"/>
              </a:lnSpc>
            </a:pPr>
            <a:r>
              <a:rPr lang="en-US" sz="1200" cap="none" spc="50" dirty="0">
                <a:latin typeface="Arial" panose="020B0604020202020204" pitchFamily="34" charset="0"/>
                <a:cs typeface="Arial" panose="020B0604020202020204" pitchFamily="34" charset="0"/>
              </a:rPr>
              <a:t>Module Code: BHMP5003_BIRM</a:t>
            </a:r>
          </a:p>
          <a:p>
            <a:pPr algn="just">
              <a:lnSpc>
                <a:spcPct val="115000"/>
              </a:lnSpc>
            </a:pPr>
            <a:r>
              <a:rPr lang="en-US" sz="1200" cap="none" spc="50" dirty="0">
                <a:latin typeface="Arial" panose="020B0604020202020204" pitchFamily="34" charset="0"/>
                <a:cs typeface="Arial" panose="020B0604020202020204" pitchFamily="34" charset="0"/>
              </a:rPr>
              <a:t>Lecturer’s Name: Dr Muhammed Humza</a:t>
            </a:r>
          </a:p>
          <a:p>
            <a:pPr indent="-270000" algn="ctr">
              <a:lnSpc>
                <a:spcPct val="115000"/>
              </a:lnSpc>
              <a:buFont typeface="Arial" panose="020B0604020202020204" pitchFamily="34" charset="0"/>
              <a:buChar char="•"/>
            </a:pPr>
            <a:endParaRPr lang="en-US" sz="700" spc="50" dirty="0"/>
          </a:p>
        </p:txBody>
      </p:sp>
    </p:spTree>
    <p:extLst>
      <p:ext uri="{BB962C8B-B14F-4D97-AF65-F5344CB8AC3E}">
        <p14:creationId xmlns:p14="http://schemas.microsoft.com/office/powerpoint/2010/main" val="3235066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65EDAB1-8C2B-643A-44BF-319FA21537B0}"/>
              </a:ext>
            </a:extLst>
          </p:cNvPr>
          <p:cNvSpPr txBox="1"/>
          <p:nvPr/>
        </p:nvSpPr>
        <p:spPr>
          <a:xfrm>
            <a:off x="254000" y="0"/>
            <a:ext cx="3048000" cy="646331"/>
          </a:xfrm>
          <a:prstGeom prst="rect">
            <a:avLst/>
          </a:prstGeom>
          <a:noFill/>
        </p:spPr>
        <p:txBody>
          <a:bodyPr wrap="square">
            <a:spAutoFit/>
          </a:bodyPr>
          <a:lstStyle/>
          <a:p>
            <a:r>
              <a:rPr lang="en-GB" sz="3600">
                <a:latin typeface="Arial" panose="020B0604020202020204" pitchFamily="34" charset="0"/>
                <a:cs typeface="Arial" panose="020B0604020202020204" pitchFamily="34" charset="0"/>
              </a:rPr>
              <a:t>FUNCTION</a:t>
            </a:r>
            <a:endParaRPr lang="en-GB" sz="3600" dirty="0">
              <a:latin typeface="Arial" panose="020B0604020202020204" pitchFamily="34" charset="0"/>
              <a:cs typeface="Arial" panose="020B0604020202020204" pitchFamily="34" charset="0"/>
            </a:endParaRPr>
          </a:p>
        </p:txBody>
      </p:sp>
      <p:sp>
        <p:nvSpPr>
          <p:cNvPr id="9" name="Content Placeholder 2">
            <a:extLst>
              <a:ext uri="{FF2B5EF4-FFF2-40B4-BE49-F238E27FC236}">
                <a16:creationId xmlns:a16="http://schemas.microsoft.com/office/drawing/2014/main" id="{E7F3A2F2-5596-DF88-78D4-98EC4D9DE2BF}"/>
              </a:ext>
            </a:extLst>
          </p:cNvPr>
          <p:cNvSpPr>
            <a:spLocks noGrp="1"/>
          </p:cNvSpPr>
          <p:nvPr>
            <p:ph idx="1"/>
          </p:nvPr>
        </p:nvSpPr>
        <p:spPr>
          <a:xfrm>
            <a:off x="213439" y="2475301"/>
            <a:ext cx="5066215" cy="2812026"/>
          </a:xfrm>
        </p:spPr>
        <p:txBody>
          <a:bodyPr>
            <a:normAutofit fontScale="25000" lnSpcReduction="20000"/>
          </a:bodyPr>
          <a:lstStyle/>
          <a:p>
            <a:pPr defTabSz="457200"/>
            <a:r>
              <a:rPr lang="en-GB" sz="5600" dirty="0">
                <a:solidFill>
                  <a:srgbClr val="000000"/>
                </a:solidFill>
                <a:latin typeface="Arial" panose="020B0604020202020204" pitchFamily="34" charset="0"/>
                <a:cs typeface="Arial" panose="020B0604020202020204" pitchFamily="34" charset="0"/>
              </a:rPr>
              <a:t>Three Types Of Severe Combined Immunodeficiency Diseases</a:t>
            </a:r>
          </a:p>
          <a:p>
            <a:pPr marL="742950" lvl="1" indent="-285750" defTabSz="457200">
              <a:buFont typeface="Arial" panose="020B0604020202020204" pitchFamily="34" charset="0"/>
              <a:buChar char="•"/>
            </a:pPr>
            <a:r>
              <a:rPr lang="en-GB" sz="5600" dirty="0">
                <a:solidFill>
                  <a:srgbClr val="000000"/>
                </a:solidFill>
                <a:latin typeface="Arial" panose="020B0604020202020204" pitchFamily="34" charset="0"/>
                <a:cs typeface="Arial" panose="020B0604020202020204" pitchFamily="34" charset="0"/>
              </a:rPr>
              <a:t>Variant </a:t>
            </a:r>
          </a:p>
          <a:p>
            <a:pPr marL="742950" lvl="1" indent="-285750" defTabSz="457200">
              <a:buFont typeface="Arial" panose="020B0604020202020204" pitchFamily="34" charset="0"/>
              <a:buChar char="•"/>
            </a:pPr>
            <a:r>
              <a:rPr lang="en-GB" sz="5600" dirty="0">
                <a:solidFill>
                  <a:srgbClr val="000000"/>
                </a:solidFill>
                <a:latin typeface="Arial" panose="020B0604020202020204" pitchFamily="34" charset="0"/>
                <a:cs typeface="Arial" panose="020B0604020202020204" pitchFamily="34" charset="0"/>
              </a:rPr>
              <a:t>Typical Or Class </a:t>
            </a:r>
          </a:p>
          <a:p>
            <a:pPr marL="742950" lvl="1" indent="-285750" defTabSz="457200">
              <a:buFont typeface="Arial" panose="020B0604020202020204" pitchFamily="34" charset="0"/>
              <a:buChar char="•"/>
            </a:pPr>
            <a:r>
              <a:rPr lang="en-GB" sz="5600" dirty="0">
                <a:solidFill>
                  <a:srgbClr val="000000"/>
                </a:solidFill>
                <a:latin typeface="Arial" panose="020B0604020202020204" pitchFamily="34" charset="0"/>
                <a:cs typeface="Arial" panose="020B0604020202020204" pitchFamily="34" charset="0"/>
              </a:rPr>
              <a:t>A Typical Or Classic </a:t>
            </a:r>
            <a:endParaRPr lang="en-GB" sz="5600" dirty="0">
              <a:latin typeface="Arial" panose="020B0604020202020204" pitchFamily="34" charset="0"/>
              <a:cs typeface="Arial" panose="020B0604020202020204" pitchFamily="34" charset="0"/>
            </a:endParaRPr>
          </a:p>
          <a:p>
            <a:pPr algn="just"/>
            <a:r>
              <a:rPr lang="en-GB" sz="5600" dirty="0">
                <a:latin typeface="Arial" panose="020B0604020202020204" pitchFamily="34" charset="0"/>
                <a:cs typeface="Arial" panose="020B0604020202020204" pitchFamily="34" charset="0"/>
              </a:rPr>
              <a:t>Mechanisms thrive on blood</a:t>
            </a:r>
          </a:p>
          <a:p>
            <a:pPr algn="just"/>
            <a:r>
              <a:rPr lang="en-GB" sz="5600" dirty="0">
                <a:latin typeface="Arial" panose="020B0604020202020204" pitchFamily="34" charset="0"/>
                <a:cs typeface="Arial" panose="020B0604020202020204" pitchFamily="34" charset="0"/>
              </a:rPr>
              <a:t>Lymphoid's &amp; Tissues help circulate antibody’s</a:t>
            </a:r>
          </a:p>
          <a:p>
            <a:pPr algn="just"/>
            <a:r>
              <a:rPr lang="en-GB" sz="5600" dirty="0">
                <a:latin typeface="Arial" panose="020B0604020202020204" pitchFamily="34" charset="0"/>
                <a:cs typeface="Arial" panose="020B0604020202020204" pitchFamily="34" charset="0"/>
              </a:rPr>
              <a:t>Kills &amp; helps block any activation</a:t>
            </a:r>
          </a:p>
          <a:p>
            <a:pPr algn="just"/>
            <a:r>
              <a:rPr lang="en-GB" sz="5600" dirty="0">
                <a:latin typeface="Arial" panose="020B0604020202020204" pitchFamily="34" charset="0"/>
                <a:cs typeface="Arial" panose="020B0604020202020204" pitchFamily="34" charset="0"/>
              </a:rPr>
              <a:t>Controls infection’s</a:t>
            </a:r>
          </a:p>
          <a:p>
            <a:pPr algn="just"/>
            <a:r>
              <a:rPr lang="en-GB" sz="5600" dirty="0">
                <a:latin typeface="Arial" panose="020B0604020202020204" pitchFamily="34" charset="0"/>
                <a:cs typeface="Arial" panose="020B0604020202020204" pitchFamily="34" charset="0"/>
              </a:rPr>
              <a:t>Two escape antibody’s which are:</a:t>
            </a:r>
          </a:p>
          <a:p>
            <a:pPr lvl="1" algn="just"/>
            <a:r>
              <a:rPr lang="en-GB" sz="5600" dirty="0">
                <a:latin typeface="Arial" panose="020B0604020202020204" pitchFamily="34" charset="0"/>
                <a:cs typeface="Arial" panose="020B0604020202020204" pitchFamily="34" charset="0"/>
              </a:rPr>
              <a:t>Perpetuated antigenic</a:t>
            </a:r>
          </a:p>
          <a:p>
            <a:pPr lvl="1" algn="just"/>
            <a:r>
              <a:rPr lang="en-GB" sz="5600" dirty="0">
                <a:latin typeface="Arial" panose="020B0604020202020204" pitchFamily="34" charset="0"/>
                <a:cs typeface="Arial" panose="020B0604020202020204" pitchFamily="34" charset="0"/>
              </a:rPr>
              <a:t>Antibodies</a:t>
            </a:r>
          </a:p>
          <a:p>
            <a:pPr marL="450000" lvl="1" indent="0">
              <a:buNone/>
            </a:pPr>
            <a:endParaRPr lang="en-GB" sz="5600" dirty="0"/>
          </a:p>
          <a:p>
            <a:pPr marL="450000" lvl="1" indent="0">
              <a:buNone/>
            </a:pPr>
            <a:endParaRPr lang="en-GB" dirty="0"/>
          </a:p>
        </p:txBody>
      </p:sp>
      <p:sp>
        <p:nvSpPr>
          <p:cNvPr id="13" name="TextBox 12">
            <a:extLst>
              <a:ext uri="{FF2B5EF4-FFF2-40B4-BE49-F238E27FC236}">
                <a16:creationId xmlns:a16="http://schemas.microsoft.com/office/drawing/2014/main" id="{92B80D52-3165-E307-65A0-65E1BD6B81AD}"/>
              </a:ext>
            </a:extLst>
          </p:cNvPr>
          <p:cNvSpPr txBox="1"/>
          <p:nvPr/>
        </p:nvSpPr>
        <p:spPr>
          <a:xfrm>
            <a:off x="254000" y="5300415"/>
            <a:ext cx="6294295" cy="2492990"/>
          </a:xfrm>
          <a:prstGeom prst="rect">
            <a:avLst/>
          </a:prstGeom>
          <a:noFill/>
        </p:spPr>
        <p:txBody>
          <a:bodyPr wrap="square" rtlCol="0">
            <a:spAutoFit/>
          </a:bodyPr>
          <a:lstStyle/>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Immunosenescence series of age related</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Change of age &amp; vulnerable of infection’s/Diseases</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Can affect immunity</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Affecting age of cells</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Adaptive to function immune system</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Lymphoid’s/ cancer affect blood cells the whole body e.g leukaemia</a:t>
            </a:r>
          </a:p>
          <a:p>
            <a:pPr marL="285750" indent="-285750">
              <a:buFont typeface="Arial" panose="020B0604020202020204" pitchFamily="34" charset="0"/>
              <a:buChar char="•"/>
            </a:pPr>
            <a:endParaRPr lang="en-GB" dirty="0"/>
          </a:p>
          <a:p>
            <a:r>
              <a:rPr lang="en-GB" dirty="0"/>
              <a:t>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12" name="Picture 11">
            <a:extLst>
              <a:ext uri="{FF2B5EF4-FFF2-40B4-BE49-F238E27FC236}">
                <a16:creationId xmlns:a16="http://schemas.microsoft.com/office/drawing/2014/main" id="{FFF938EA-D3BE-C027-1C4A-425A9D501C92}"/>
              </a:ext>
            </a:extLst>
          </p:cNvPr>
          <p:cNvPicPr>
            <a:picLocks noChangeAspect="1"/>
          </p:cNvPicPr>
          <p:nvPr/>
        </p:nvPicPr>
        <p:blipFill>
          <a:blip r:embed="rId2"/>
          <a:stretch>
            <a:fillRect/>
          </a:stretch>
        </p:blipFill>
        <p:spPr>
          <a:xfrm>
            <a:off x="6560771" y="1768169"/>
            <a:ext cx="5473902" cy="4559848"/>
          </a:xfrm>
          <a:prstGeom prst="rect">
            <a:avLst/>
          </a:prstGeom>
        </p:spPr>
      </p:pic>
      <p:pic>
        <p:nvPicPr>
          <p:cNvPr id="14" name="Picture 13">
            <a:extLst>
              <a:ext uri="{FF2B5EF4-FFF2-40B4-BE49-F238E27FC236}">
                <a16:creationId xmlns:a16="http://schemas.microsoft.com/office/drawing/2014/main" id="{A92705D4-0BA8-C69E-7009-EFA4DFDA7260}"/>
              </a:ext>
            </a:extLst>
          </p:cNvPr>
          <p:cNvPicPr>
            <a:picLocks noChangeAspect="1"/>
          </p:cNvPicPr>
          <p:nvPr/>
        </p:nvPicPr>
        <p:blipFill>
          <a:blip r:embed="rId3"/>
          <a:stretch>
            <a:fillRect/>
          </a:stretch>
        </p:blipFill>
        <p:spPr>
          <a:xfrm>
            <a:off x="6637044" y="5749073"/>
            <a:ext cx="3810330" cy="670618"/>
          </a:xfrm>
          <a:prstGeom prst="rect">
            <a:avLst/>
          </a:prstGeom>
        </p:spPr>
      </p:pic>
      <p:sp>
        <p:nvSpPr>
          <p:cNvPr id="2" name="TextBox 1">
            <a:extLst>
              <a:ext uri="{FF2B5EF4-FFF2-40B4-BE49-F238E27FC236}">
                <a16:creationId xmlns:a16="http://schemas.microsoft.com/office/drawing/2014/main" id="{8406E2D2-B1C6-E365-F226-E1810E9CF658}"/>
              </a:ext>
            </a:extLst>
          </p:cNvPr>
          <p:cNvSpPr txBox="1"/>
          <p:nvPr/>
        </p:nvSpPr>
        <p:spPr>
          <a:xfrm>
            <a:off x="169803" y="646331"/>
            <a:ext cx="6390968" cy="1815882"/>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The Main Functions:</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Fights Diseases 	          Causing changes in the body (Cancer)</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Recognises harmful substances </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Protects the body from harmful substances </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If the Immune System is weak it cannot fight any bad bacteria off</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Immune System can attack healthy cells 	Autoimmune System</a:t>
            </a:r>
          </a:p>
        </p:txBody>
      </p:sp>
      <p:cxnSp>
        <p:nvCxnSpPr>
          <p:cNvPr id="4" name="Straight Arrow Connector 3">
            <a:extLst>
              <a:ext uri="{FF2B5EF4-FFF2-40B4-BE49-F238E27FC236}">
                <a16:creationId xmlns:a16="http://schemas.microsoft.com/office/drawing/2014/main" id="{056D06FD-CEF6-17E8-7E87-C248E6C18494}"/>
              </a:ext>
            </a:extLst>
          </p:cNvPr>
          <p:cNvCxnSpPr/>
          <p:nvPr/>
        </p:nvCxnSpPr>
        <p:spPr>
          <a:xfrm>
            <a:off x="2054942" y="1061884"/>
            <a:ext cx="51127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F2363DD0-334C-43B3-A8AC-19435B0D65D7}"/>
              </a:ext>
            </a:extLst>
          </p:cNvPr>
          <p:cNvCxnSpPr/>
          <p:nvPr/>
        </p:nvCxnSpPr>
        <p:spPr>
          <a:xfrm>
            <a:off x="4267200" y="2059747"/>
            <a:ext cx="51127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2069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536175-B579-4367-A6CD-F098561DA5F8}"/>
              </a:ext>
            </a:extLst>
          </p:cNvPr>
          <p:cNvSpPr txBox="1">
            <a:spLocks/>
          </p:cNvSpPr>
          <p:nvPr/>
        </p:nvSpPr>
        <p:spPr>
          <a:xfrm>
            <a:off x="444520" y="87588"/>
            <a:ext cx="4500561" cy="2181946"/>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5600" b="0" i="0" u="none" strike="noStrike" kern="1200" cap="none" spc="0" normalizeH="0" baseline="0" noProof="0" dirty="0">
                <a:ln>
                  <a:noFill/>
                </a:ln>
                <a:solidFill>
                  <a:srgbClr val="000000"/>
                </a:solidFill>
                <a:effectLst/>
                <a:uLnTx/>
                <a:uFillTx/>
                <a:latin typeface="Arial" panose="020B0604020202020204" pitchFamily="34" charset="0"/>
                <a:ea typeface="+mj-ea"/>
                <a:cs typeface="Arial" panose="020B0604020202020204" pitchFamily="34" charset="0"/>
              </a:rPr>
              <a:t>LEUKAEMIA</a:t>
            </a:r>
          </a:p>
        </p:txBody>
      </p:sp>
      <p:sp>
        <p:nvSpPr>
          <p:cNvPr id="6" name="Content Placeholder 2">
            <a:extLst>
              <a:ext uri="{FF2B5EF4-FFF2-40B4-BE49-F238E27FC236}">
                <a16:creationId xmlns:a16="http://schemas.microsoft.com/office/drawing/2014/main" id="{42776F06-36E2-FEFA-03CC-979246D9A0C2}"/>
              </a:ext>
            </a:extLst>
          </p:cNvPr>
          <p:cNvSpPr txBox="1">
            <a:spLocks/>
          </p:cNvSpPr>
          <p:nvPr/>
        </p:nvSpPr>
        <p:spPr>
          <a:xfrm>
            <a:off x="444520" y="904241"/>
            <a:ext cx="5200339" cy="5679440"/>
          </a:xfrm>
          <a:prstGeom prst="rect">
            <a:avLst/>
          </a:prstGeom>
        </p:spPr>
        <p:txBody>
          <a:bodyPr vert="horz" lIns="91440" tIns="45720" rIns="91440" bIns="45720" rtlCol="0" anchor="t">
            <a:noAutofit/>
          </a:bodyPr>
          <a:lstStyle>
            <a:lvl1pPr marL="270000" indent="-270000"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Lymphoblastic Leukaemia (All) Is A Heterogeneous Disease Leukaemia is a type of blood cancer</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lang="en-GB" sz="1400" dirty="0">
                <a:solidFill>
                  <a:srgbClr val="000000"/>
                </a:solidFill>
                <a:latin typeface="Arial" panose="020B0604020202020204" pitchFamily="34" charset="0"/>
                <a:cs typeface="Arial" panose="020B0604020202020204" pitchFamily="34" charset="0"/>
              </a:rPr>
              <a:t>It starts in the blood-forming tissue (in the bone marrow)</a:t>
            </a:r>
            <a:endPar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Has Distinct Biological &amp; Prognostic Groupings</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Diagnosis By Traditional Cytomorphological &amp; Immunohistochemical Evaluation</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Abnormalities</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Poor Prognosis In Adults &amp; Children </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Symptoms caused by to many abnormal cells</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Not enough white cells</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Red cells&amp; platelets</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Feeling tired &amp; sick/ high temperature</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Losing weight/ Fever</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Your lymph nodes swollen</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Joint pains &amp; pain in bones</a:t>
            </a: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Weak/ Tired &amp; fatigue</a:t>
            </a:r>
          </a:p>
          <a:p>
            <a:pPr marL="0" marR="0" lvl="0" indent="0" algn="l" defTabSz="914400" rtl="0" eaLnBrk="1" fontAlgn="auto" latinLnBrk="0" hangingPunct="1">
              <a:lnSpc>
                <a:spcPct val="115000"/>
              </a:lnSpc>
              <a:spcBef>
                <a:spcPts val="1000"/>
              </a:spcBef>
              <a:spcAft>
                <a:spcPts val="0"/>
              </a:spcAft>
              <a:buClrTx/>
              <a:buSzTx/>
              <a:buNone/>
              <a:tabLst/>
              <a:defRPr/>
            </a:pPr>
            <a:endParaRPr kumimoji="0" lang="en-GB" sz="14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endParaRPr kumimoji="0" lang="en-GB" sz="14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endParaRPr kumimoji="0" lang="en-GB" sz="14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endParaRPr kumimoji="0" lang="en-GB" sz="1400" b="0" i="0" u="none" strike="noStrike" kern="1200" cap="none" spc="50" normalizeH="0" baseline="0" noProof="0" dirty="0">
              <a:ln>
                <a:noFill/>
              </a:ln>
              <a:solidFill>
                <a:srgbClr val="FFFFFF"/>
              </a:solidFill>
              <a:effectLst/>
              <a:uLnTx/>
              <a:uFillTx/>
              <a:latin typeface="Avenir Next LT Pro"/>
              <a:ea typeface="+mn-ea"/>
              <a:cs typeface="+mn-cs"/>
            </a:endParaRPr>
          </a:p>
          <a:p>
            <a:pPr marL="270000" marR="0" lvl="0" indent="-2700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endParaRPr kumimoji="0" lang="en-GB" sz="1400" b="0" i="0" u="none" strike="noStrike" kern="1200" cap="none" spc="50" normalizeH="0" baseline="0" noProof="0" dirty="0">
              <a:ln>
                <a:noFill/>
              </a:ln>
              <a:solidFill>
                <a:srgbClr val="FFFFFF"/>
              </a:solidFill>
              <a:effectLst/>
              <a:uLnTx/>
              <a:uFillTx/>
              <a:latin typeface="Avenir Next LT Pro"/>
              <a:ea typeface="+mn-ea"/>
              <a:cs typeface="+mn-cs"/>
            </a:endParaRPr>
          </a:p>
        </p:txBody>
      </p:sp>
      <p:pic>
        <p:nvPicPr>
          <p:cNvPr id="7" name="Picture 6">
            <a:extLst>
              <a:ext uri="{FF2B5EF4-FFF2-40B4-BE49-F238E27FC236}">
                <a16:creationId xmlns:a16="http://schemas.microsoft.com/office/drawing/2014/main" id="{5621153B-4CFA-11C4-F3A3-A88C927D5164}"/>
              </a:ext>
            </a:extLst>
          </p:cNvPr>
          <p:cNvPicPr>
            <a:picLocks noChangeAspect="1"/>
          </p:cNvPicPr>
          <p:nvPr/>
        </p:nvPicPr>
        <p:blipFill>
          <a:blip r:embed="rId2"/>
          <a:stretch>
            <a:fillRect/>
          </a:stretch>
        </p:blipFill>
        <p:spPr>
          <a:xfrm>
            <a:off x="6547140" y="1315824"/>
            <a:ext cx="5200339" cy="4066384"/>
          </a:xfrm>
          <a:prstGeom prst="rect">
            <a:avLst/>
          </a:prstGeom>
        </p:spPr>
      </p:pic>
      <p:sp>
        <p:nvSpPr>
          <p:cNvPr id="9" name="TextBox 8">
            <a:extLst>
              <a:ext uri="{FF2B5EF4-FFF2-40B4-BE49-F238E27FC236}">
                <a16:creationId xmlns:a16="http://schemas.microsoft.com/office/drawing/2014/main" id="{2313F579-11C0-4F0F-7FEE-EED8EBFD4FAA}"/>
              </a:ext>
            </a:extLst>
          </p:cNvPr>
          <p:cNvSpPr txBox="1"/>
          <p:nvPr/>
        </p:nvSpPr>
        <p:spPr>
          <a:xfrm>
            <a:off x="9144000" y="5382208"/>
            <a:ext cx="6096000" cy="369332"/>
          </a:xfrm>
          <a:prstGeom prst="rect">
            <a:avLst/>
          </a:prstGeom>
          <a:noFill/>
        </p:spPr>
        <p:txBody>
          <a:bodyPr wrap="square">
            <a:spAutoFit/>
          </a:bodyPr>
          <a:lstStyle/>
          <a:p>
            <a:r>
              <a:rPr lang="en-GB" dirty="0"/>
              <a:t>(Emadi &amp; Law, 2020) </a:t>
            </a:r>
          </a:p>
        </p:txBody>
      </p:sp>
      <p:sp>
        <p:nvSpPr>
          <p:cNvPr id="10" name="TextBox 9">
            <a:extLst>
              <a:ext uri="{FF2B5EF4-FFF2-40B4-BE49-F238E27FC236}">
                <a16:creationId xmlns:a16="http://schemas.microsoft.com/office/drawing/2014/main" id="{60E122FF-C6A0-A526-FA53-6465E4C97BC4}"/>
              </a:ext>
            </a:extLst>
          </p:cNvPr>
          <p:cNvSpPr txBox="1"/>
          <p:nvPr/>
        </p:nvSpPr>
        <p:spPr>
          <a:xfrm>
            <a:off x="3883292" y="6077653"/>
            <a:ext cx="2663848" cy="369332"/>
          </a:xfrm>
          <a:prstGeom prst="rect">
            <a:avLst/>
          </a:prstGeom>
          <a:noFill/>
        </p:spPr>
        <p:txBody>
          <a:bodyPr wrap="square" rtlCol="0">
            <a:spAutoFit/>
          </a:bodyPr>
          <a:lstStyle/>
          <a:p>
            <a:pPr defTabSz="457200"/>
            <a:r>
              <a:rPr lang="en-GB" dirty="0">
                <a:solidFill>
                  <a:srgbClr val="000000"/>
                </a:solidFill>
                <a:latin typeface="Avenir Next LT Pro"/>
              </a:rPr>
              <a:t>(Cancer Research 2021)</a:t>
            </a:r>
          </a:p>
        </p:txBody>
      </p:sp>
    </p:spTree>
    <p:extLst>
      <p:ext uri="{BB962C8B-B14F-4D97-AF65-F5344CB8AC3E}">
        <p14:creationId xmlns:p14="http://schemas.microsoft.com/office/powerpoint/2010/main" val="3933172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4B5FFFC-698E-152A-8E51-BEBC7A775CAD}"/>
              </a:ext>
            </a:extLst>
          </p:cNvPr>
          <p:cNvSpPr txBox="1"/>
          <p:nvPr/>
        </p:nvSpPr>
        <p:spPr>
          <a:xfrm>
            <a:off x="3565002" y="79735"/>
            <a:ext cx="6759614" cy="769441"/>
          </a:xfrm>
          <a:prstGeom prst="rect">
            <a:avLst/>
          </a:prstGeom>
          <a:noFill/>
        </p:spPr>
        <p:txBody>
          <a:bodyPr wrap="square" rtlCol="0">
            <a:spAutoFit/>
          </a:bodyPr>
          <a:lstStyle/>
          <a:p>
            <a:pPr defTabSz="457200"/>
            <a:r>
              <a:rPr lang="en-GB" sz="4400" dirty="0">
                <a:solidFill>
                  <a:srgbClr val="000000"/>
                </a:solidFill>
                <a:latin typeface="Arial" panose="020B0604020202020204" pitchFamily="34" charset="0"/>
                <a:cs typeface="Arial" panose="020B0604020202020204" pitchFamily="34" charset="0"/>
              </a:rPr>
              <a:t>Care - Planning</a:t>
            </a:r>
          </a:p>
        </p:txBody>
      </p:sp>
      <p:sp>
        <p:nvSpPr>
          <p:cNvPr id="5" name="TextBox 4">
            <a:extLst>
              <a:ext uri="{FF2B5EF4-FFF2-40B4-BE49-F238E27FC236}">
                <a16:creationId xmlns:a16="http://schemas.microsoft.com/office/drawing/2014/main" id="{F4072749-7318-28A5-6470-4708D5B29E37}"/>
              </a:ext>
            </a:extLst>
          </p:cNvPr>
          <p:cNvSpPr txBox="1"/>
          <p:nvPr/>
        </p:nvSpPr>
        <p:spPr>
          <a:xfrm>
            <a:off x="270744" y="899254"/>
            <a:ext cx="4409954" cy="3139321"/>
          </a:xfrm>
          <a:prstGeom prst="rect">
            <a:avLst/>
          </a:prstGeom>
          <a:noFill/>
        </p:spPr>
        <p:txBody>
          <a:bodyPr wrap="square" rtlCol="0">
            <a:spAutoFit/>
          </a:bodyPr>
          <a:lstStyle/>
          <a:p>
            <a:pPr defTabSz="457200"/>
            <a:r>
              <a:rPr lang="en-GB" dirty="0">
                <a:solidFill>
                  <a:srgbClr val="000000"/>
                </a:solidFill>
                <a:latin typeface="Arial" panose="020B0604020202020204" pitchFamily="34" charset="0"/>
                <a:cs typeface="Arial" panose="020B0604020202020204" pitchFamily="34" charset="0"/>
              </a:rPr>
              <a:t>From experience my friend with leukaemia:  </a:t>
            </a:r>
          </a:p>
          <a:p>
            <a:pPr defTabSz="457200"/>
            <a:endParaRPr lang="en-GB" dirty="0">
              <a:solidFill>
                <a:srgbClr val="000000"/>
              </a:solidFill>
              <a:latin typeface="Arial" panose="020B0604020202020204" pitchFamily="34" charset="0"/>
              <a:cs typeface="Arial" panose="020B0604020202020204" pitchFamily="34" charset="0"/>
            </a:endParaRPr>
          </a:p>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Regular Turning Intervals </a:t>
            </a:r>
          </a:p>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Dietary Requirements</a:t>
            </a:r>
          </a:p>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Fluid Intake (IV Fluids)</a:t>
            </a:r>
          </a:p>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Incontinent (Catheter)</a:t>
            </a:r>
          </a:p>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Tubes (Oxygen/Feeding/Medication)</a:t>
            </a:r>
          </a:p>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Visitors (Low Immune System)</a:t>
            </a:r>
          </a:p>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Cleanliness (Low Immune System)</a:t>
            </a:r>
          </a:p>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Regular Exercise (Muscle Seizing) </a:t>
            </a:r>
          </a:p>
        </p:txBody>
      </p:sp>
      <p:sp>
        <p:nvSpPr>
          <p:cNvPr id="6" name="TextBox 5">
            <a:extLst>
              <a:ext uri="{FF2B5EF4-FFF2-40B4-BE49-F238E27FC236}">
                <a16:creationId xmlns:a16="http://schemas.microsoft.com/office/drawing/2014/main" id="{30A714AC-DEF1-04AB-E924-09117A0EE8F3}"/>
              </a:ext>
            </a:extLst>
          </p:cNvPr>
          <p:cNvSpPr txBox="1"/>
          <p:nvPr/>
        </p:nvSpPr>
        <p:spPr>
          <a:xfrm>
            <a:off x="270744" y="3889286"/>
            <a:ext cx="6759614" cy="1446550"/>
          </a:xfrm>
          <a:prstGeom prst="rect">
            <a:avLst/>
          </a:prstGeom>
          <a:noFill/>
        </p:spPr>
        <p:txBody>
          <a:bodyPr wrap="square">
            <a:spAutoFit/>
          </a:bodyPr>
          <a:lstStyle/>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Severe Combined Immunodeficiency (SCID) </a:t>
            </a:r>
          </a:p>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Mutations In Different Genes </a:t>
            </a:r>
          </a:p>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Functions Of Infections Fighting Immune Cells</a:t>
            </a:r>
          </a:p>
          <a:p>
            <a:pPr marL="285750" indent="-285750" defTabSz="457200">
              <a:buFont typeface="Arial" panose="020B0604020202020204" pitchFamily="34" charset="0"/>
              <a:buChar char="•"/>
            </a:pPr>
            <a:r>
              <a:rPr lang="en-GB" dirty="0">
                <a:solidFill>
                  <a:srgbClr val="000000"/>
                </a:solidFill>
                <a:latin typeface="Arial" panose="020B0604020202020204" pitchFamily="34" charset="0"/>
                <a:cs typeface="Arial" panose="020B0604020202020204" pitchFamily="34" charset="0"/>
              </a:rPr>
              <a:t>T Cells, B Cells And K Cells (Lymphocytes)</a:t>
            </a:r>
          </a:p>
          <a:p>
            <a:pPr lvl="1" defTabSz="457200"/>
            <a:r>
              <a:rPr lang="en-GB" sz="1600" dirty="0">
                <a:solidFill>
                  <a:srgbClr val="FFFFFF"/>
                </a:solidFill>
                <a:latin typeface="Arial" panose="020B0604020202020204" pitchFamily="34" charset="0"/>
                <a:cs typeface="Arial" panose="020B0604020202020204" pitchFamily="34" charset="0"/>
              </a:rPr>
              <a:t>							(Chandra, 2020)</a:t>
            </a:r>
          </a:p>
        </p:txBody>
      </p:sp>
      <p:pic>
        <p:nvPicPr>
          <p:cNvPr id="7" name="Picture 6">
            <a:extLst>
              <a:ext uri="{FF2B5EF4-FFF2-40B4-BE49-F238E27FC236}">
                <a16:creationId xmlns:a16="http://schemas.microsoft.com/office/drawing/2014/main" id="{0B793772-0CCB-6901-E933-D76EBFB3BCAD}"/>
              </a:ext>
            </a:extLst>
          </p:cNvPr>
          <p:cNvPicPr>
            <a:picLocks noChangeAspect="1"/>
          </p:cNvPicPr>
          <p:nvPr/>
        </p:nvPicPr>
        <p:blipFill>
          <a:blip r:embed="rId2"/>
          <a:stretch>
            <a:fillRect/>
          </a:stretch>
        </p:blipFill>
        <p:spPr>
          <a:xfrm>
            <a:off x="6944809" y="1089605"/>
            <a:ext cx="4901609" cy="4493141"/>
          </a:xfrm>
          <a:prstGeom prst="rect">
            <a:avLst/>
          </a:prstGeom>
        </p:spPr>
      </p:pic>
      <p:pic>
        <p:nvPicPr>
          <p:cNvPr id="8" name="Picture 7">
            <a:extLst>
              <a:ext uri="{FF2B5EF4-FFF2-40B4-BE49-F238E27FC236}">
                <a16:creationId xmlns:a16="http://schemas.microsoft.com/office/drawing/2014/main" id="{7FFC82D8-EF90-210C-6AE0-5F19FC332DAE}"/>
              </a:ext>
            </a:extLst>
          </p:cNvPr>
          <p:cNvPicPr>
            <a:picLocks noChangeAspect="1"/>
          </p:cNvPicPr>
          <p:nvPr/>
        </p:nvPicPr>
        <p:blipFill>
          <a:blip r:embed="rId3"/>
          <a:stretch>
            <a:fillRect/>
          </a:stretch>
        </p:blipFill>
        <p:spPr>
          <a:xfrm>
            <a:off x="8867970" y="5088927"/>
            <a:ext cx="4165390" cy="493819"/>
          </a:xfrm>
          <a:prstGeom prst="rect">
            <a:avLst/>
          </a:prstGeom>
        </p:spPr>
      </p:pic>
    </p:spTree>
    <p:extLst>
      <p:ext uri="{BB962C8B-B14F-4D97-AF65-F5344CB8AC3E}">
        <p14:creationId xmlns:p14="http://schemas.microsoft.com/office/powerpoint/2010/main" val="1743432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D8EEB58-2E7F-8719-D47B-20B4F316172A}"/>
              </a:ext>
            </a:extLst>
          </p:cNvPr>
          <p:cNvSpPr txBox="1">
            <a:spLocks/>
          </p:cNvSpPr>
          <p:nvPr/>
        </p:nvSpPr>
        <p:spPr>
          <a:xfrm>
            <a:off x="3892800" y="77884"/>
            <a:ext cx="4130323" cy="69886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0" i="0" u="none" strike="noStrike" kern="1200" cap="none" spc="0" normalizeH="0" baseline="0" noProof="0">
                <a:ln>
                  <a:noFill/>
                </a:ln>
                <a:solidFill>
                  <a:srgbClr val="000000"/>
                </a:solidFill>
                <a:effectLst/>
                <a:uLnTx/>
                <a:uFillTx/>
                <a:latin typeface="Arial" panose="020B0604020202020204" pitchFamily="34" charset="0"/>
                <a:ea typeface="+mj-ea"/>
                <a:cs typeface="Arial" panose="020B0604020202020204" pitchFamily="34" charset="0"/>
              </a:rPr>
              <a:t>REFERENCES</a:t>
            </a:r>
            <a:endParaRPr kumimoji="0" lang="en-GB" sz="4400" b="0" i="0" u="none" strike="noStrike" kern="1200" cap="none" spc="0" normalizeH="0" baseline="0" noProof="0" dirty="0">
              <a:ln>
                <a:noFill/>
              </a:ln>
              <a:solidFill>
                <a:srgbClr val="000000"/>
              </a:solidFill>
              <a:effectLst/>
              <a:uLnTx/>
              <a:uFillTx/>
              <a:latin typeface="Arial" panose="020B0604020202020204" pitchFamily="34" charset="0"/>
              <a:ea typeface="+mj-ea"/>
              <a:cs typeface="Arial" panose="020B0604020202020204" pitchFamily="34" charset="0"/>
            </a:endParaRPr>
          </a:p>
        </p:txBody>
      </p:sp>
      <p:sp>
        <p:nvSpPr>
          <p:cNvPr id="11" name="Content Placeholder 2">
            <a:extLst>
              <a:ext uri="{FF2B5EF4-FFF2-40B4-BE49-F238E27FC236}">
                <a16:creationId xmlns:a16="http://schemas.microsoft.com/office/drawing/2014/main" id="{B32155B0-D2ED-DCD4-99A4-7E3419C4335D}"/>
              </a:ext>
            </a:extLst>
          </p:cNvPr>
          <p:cNvSpPr txBox="1">
            <a:spLocks/>
          </p:cNvSpPr>
          <p:nvPr/>
        </p:nvSpPr>
        <p:spPr>
          <a:xfrm>
            <a:off x="176166" y="672662"/>
            <a:ext cx="11779860" cy="6107454"/>
          </a:xfrm>
          <a:prstGeom prst="rect">
            <a:avLst/>
          </a:prstGeom>
        </p:spPr>
        <p:txBody>
          <a:bodyPr vert="horz" lIns="91440" tIns="45720" rIns="91440" bIns="45720" rtlCol="0">
            <a:noAutofit/>
          </a:bodyPr>
          <a:lstStyle>
            <a:lvl1pPr marL="270000" indent="-270000"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Biomedicine Holistic Healing Clinic., (2021)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Importance Of The Immune System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[Online] Available at</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hlinkClick r:id="rId2"/>
              </a:rPr>
              <a:t>https://biomedicinenutrition.ca/importance-of-the-immune-system/</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(Accessed on: 1</a:t>
            </a:r>
            <a:r>
              <a:rPr kumimoji="0" lang="en-GB" sz="900" b="0" i="0" u="none" strike="noStrike" kern="1200" cap="none" spc="5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st</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June 2022)</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Chandra, S., (2020)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Severe Combined Immunodeficiency Disease (SCID)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[Online] Available at: </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hlinkClick r:id="rId3"/>
              </a:rPr>
              <a:t>https://www.cincinnatichildrens.org/health/s/severe-combined-immunodeficiency-disease-scid</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(Accessed on: 6</a:t>
            </a:r>
            <a:r>
              <a:rPr kumimoji="0" lang="en-GB" sz="900" b="0" i="0" u="none" strike="noStrike" kern="1200" cap="none" spc="5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th</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June 2022)</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Cancer Research UK,. (2021)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Symptoms Of Acute Lymphoblastic Leukaemia (ALL)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[Online] Available at</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hlinkClick r:id="rId4"/>
              </a:rPr>
              <a:t>https://www.cancerresearchuk.org/about-cancer/acute-lymphoblastic-leukaemia-all/symptoms</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(Accessed on: 1</a:t>
            </a:r>
            <a:r>
              <a:rPr kumimoji="0" lang="en-GB" sz="900" b="0" i="0" u="none" strike="noStrike" kern="1200" cap="none" spc="5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st</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July 2022)</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Emadi, S., and Law, J. Y., (2020)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Leukemias Are Cancers Of White Blood Cells Or Of Cells that Develop Into White Blood Cells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[Online] Available at:</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hlinkClick r:id="rId5"/>
              </a:rPr>
              <a:t>https://www.msdmanuals.com/home/blood-disorders/leukemias/overview-of-leukemia</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(Accessed on: 24</a:t>
            </a:r>
            <a:r>
              <a:rPr kumimoji="0" lang="en-GB" sz="900" b="0" i="0" u="none" strike="noStrike" kern="1200" cap="none" spc="5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th</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June 2022)</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HealthJade., (2019)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Immunity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[Online] Available at: </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hlinkClick r:id="rId6"/>
              </a:rPr>
              <a:t>https://healthjade.net/immunity/</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(Accessed on: 23</a:t>
            </a:r>
            <a:r>
              <a:rPr kumimoji="0" lang="en-GB" sz="900" b="0" i="0" u="none" strike="noStrike" kern="1200" cap="none" spc="5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rd</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June 2022) </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iStock., (2022)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Immune System Stock Illustration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[Online] Available at:</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hlinkClick r:id="rId7"/>
              </a:rPr>
              <a:t>https://www.istockphoto.com/vector/immune-system-gm884651112-245914146</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(Accessed on :24</a:t>
            </a:r>
            <a:r>
              <a:rPr kumimoji="0" lang="en-GB" sz="900" b="0" i="0" u="none" strike="noStrike" kern="1200" cap="none" spc="5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th</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June 2022)</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Kebriaei, P., Anastasi, J,. and Larson, R, A,. 2002, Acute lymphoblastic leukaemia: diagnosis and classification, Best Practice &amp; Research Clinical Haematology, Volume 15, Issue 4, Pages 597-621</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Lubbers, R., Van Essen, M.F., Van Kooten, C. and Trouw, L.A., 2017. Production of complement components by cells of the immune system. Clinical &amp; Experimental Immunology, 188(2), pp.183-194.</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Magez, S., Pinto Torres, J.E., Obishakin, E. and Radwanska, M., 2020. Infections with extracellular trypanosomes require control by efficient innate immune mechanisms and can result in the destruction of the mammalian humoral immune system. Frontiers in immunology, 11, p.382.</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Nall, R., (2020)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What To Know About White Blood Cells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[Online] Available at: </a:t>
            </a:r>
            <a:r>
              <a:rPr kumimoji="0" lang="en-GB" sz="900" b="0" i="0" u="none" strike="noStrike" kern="1200" cap="none" spc="50" normalizeH="0" baseline="0" noProof="0" dirty="0">
                <a:ln>
                  <a:noFill/>
                </a:ln>
                <a:solidFill>
                  <a:srgbClr val="568D8D"/>
                </a:solidFill>
                <a:effectLst/>
                <a:uLnTx/>
                <a:uFillTx/>
                <a:latin typeface="Arial" panose="020B0604020202020204" pitchFamily="34" charset="0"/>
                <a:ea typeface="+mn-ea"/>
                <a:cs typeface="Arial" panose="020B0604020202020204" pitchFamily="34" charset="0"/>
                <a:hlinkClick r:id="rId8">
                  <a:extLst>
                    <a:ext uri="{A12FA001-AC4F-418D-AE19-62706E023703}">
                      <ahyp:hlinkClr xmlns:ahyp="http://schemas.microsoft.com/office/drawing/2018/hyperlinkcolor" val="tx"/>
                    </a:ext>
                  </a:extLst>
                </a:hlinkClick>
              </a:rPr>
              <a:t>https://www.medicalnewstoday.com/articles/</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hlinkClick r:id="rId8">
                  <a:extLst>
                    <a:ext uri="{A12FA001-AC4F-418D-AE19-62706E023703}">
                      <ahyp:hlinkClr xmlns:ahyp="http://schemas.microsoft.com/office/drawing/2018/hyperlinkcolor" val="tx"/>
                    </a:ext>
                  </a:extLst>
                </a:hlinkClick>
              </a:rPr>
              <a:t>327446</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(Accessed on: 23</a:t>
            </a:r>
            <a:r>
              <a:rPr kumimoji="0" lang="en-GB" sz="900" b="0" i="0" u="none" strike="noStrike" kern="1200" cap="none" spc="5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rd</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June 2022)</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lang="en-GB" sz="900" dirty="0">
                <a:solidFill>
                  <a:srgbClr val="000000"/>
                </a:solidFill>
                <a:latin typeface="Arial" panose="020B0604020202020204" pitchFamily="34" charset="0"/>
                <a:cs typeface="Arial" panose="020B0604020202020204" pitchFamily="34" charset="0"/>
              </a:rPr>
              <a:t>NIH, (2020) </a:t>
            </a:r>
            <a:r>
              <a:rPr lang="en-GB" sz="900" i="1" dirty="0">
                <a:solidFill>
                  <a:srgbClr val="000000"/>
                </a:solidFill>
                <a:latin typeface="Arial" panose="020B0604020202020204" pitchFamily="34" charset="0"/>
                <a:cs typeface="Arial" panose="020B0604020202020204" pitchFamily="34" charset="0"/>
              </a:rPr>
              <a:t>How Does The Immune System Work? </a:t>
            </a:r>
            <a:r>
              <a:rPr lang="en-GB" sz="900" dirty="0">
                <a:solidFill>
                  <a:srgbClr val="000000"/>
                </a:solidFill>
                <a:latin typeface="Arial" panose="020B0604020202020204" pitchFamily="34" charset="0"/>
                <a:cs typeface="Arial" panose="020B0604020202020204" pitchFamily="34" charset="0"/>
              </a:rPr>
              <a:t>[Online] Available at: </a:t>
            </a:r>
            <a:r>
              <a:rPr lang="en-GB" sz="900" dirty="0">
                <a:solidFill>
                  <a:srgbClr val="000000"/>
                </a:solidFill>
                <a:latin typeface="Arial" panose="020B0604020202020204" pitchFamily="34" charset="0"/>
                <a:cs typeface="Arial" panose="020B0604020202020204" pitchFamily="34" charset="0"/>
                <a:hlinkClick r:id="rId9"/>
              </a:rPr>
              <a:t>https://www.ncbi.nlm.nih.gov/books/NBK279364/</a:t>
            </a:r>
            <a:r>
              <a:rPr lang="en-GB" sz="900" dirty="0">
                <a:solidFill>
                  <a:srgbClr val="000000"/>
                </a:solidFill>
                <a:latin typeface="Arial" panose="020B0604020202020204" pitchFamily="34" charset="0"/>
                <a:cs typeface="Arial" panose="020B0604020202020204" pitchFamily="34" charset="0"/>
              </a:rPr>
              <a:t>  (Accessed on: 20</a:t>
            </a:r>
            <a:r>
              <a:rPr lang="en-GB" sz="900" baseline="30000" dirty="0">
                <a:solidFill>
                  <a:srgbClr val="000000"/>
                </a:solidFill>
                <a:latin typeface="Arial" panose="020B0604020202020204" pitchFamily="34" charset="0"/>
                <a:cs typeface="Arial" panose="020B0604020202020204" pitchFamily="34" charset="0"/>
              </a:rPr>
              <a:t>th</a:t>
            </a:r>
            <a:r>
              <a:rPr lang="en-GB" sz="900" dirty="0">
                <a:solidFill>
                  <a:srgbClr val="000000"/>
                </a:solidFill>
                <a:latin typeface="Arial" panose="020B0604020202020204" pitchFamily="34" charset="0"/>
                <a:cs typeface="Arial" panose="020B0604020202020204" pitchFamily="34" charset="0"/>
              </a:rPr>
              <a:t> July 2022)</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Ridoy, M.A.R. and Islam, M.R., 2020, November. An automated approach to white blood cell classification using a lightweight convolutional neural network. In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2020 2nd international conference on advanced information and communication technology (ICAICT)</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(pp. 480-483). IEEE.</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Tigner, A., Ibrahim, S.A. and Murray, I., 2020. Histology, white blood cell.</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Vellinga, J., (2020)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How Does The Immune System Work?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[Online] Available at:</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hlinkClick r:id="rId10"/>
              </a:rPr>
              <a:t>https://www.tcimedicine.com/post/how-does-the-immune-system-work</a:t>
            </a:r>
            <a:r>
              <a:rPr kumimoji="0" lang="en-GB" sz="900" b="0" i="0"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(Accessed on: 1</a:t>
            </a:r>
            <a:r>
              <a:rPr kumimoji="0" lang="en-GB" sz="900" b="0" i="0" u="none" strike="noStrike" kern="1200" cap="none" spc="5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st</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June 2022)</a:t>
            </a: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Visible Body (2022)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Reacting And Adapting To Disease: How The Immune System Protects The Body [Online] Available at: </a:t>
            </a:r>
            <a:r>
              <a:rPr kumimoji="0" lang="en-GB" sz="900" b="0" i="1" u="none" strike="noStrike" kern="1200" cap="none" spc="5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hlinkClick r:id="rId11"/>
              </a:rPr>
              <a:t>https://www.visiblebody.com/learn/lymphatic/lymphatic-immunity</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(Accessed on: 1</a:t>
            </a:r>
            <a:r>
              <a:rPr kumimoji="0" lang="en-GB" sz="900" b="0" i="1" u="none" strike="noStrike" kern="1200" cap="none" spc="5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st</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June 2022)</a:t>
            </a:r>
            <a:endPar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25000"/>
              </a:lnSpc>
              <a:spcBef>
                <a:spcPts val="1000"/>
              </a:spcBef>
              <a:spcAft>
                <a:spcPts val="0"/>
              </a:spcAft>
              <a:buClrTx/>
              <a:buSzTx/>
              <a:buFont typeface="Arial" panose="020B0604020202020204" pitchFamily="34" charset="0"/>
              <a:buNone/>
              <a:tabLst/>
              <a:defRPr/>
            </a:pP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Nikolich-Žugich, J., 2018. The twilight of immunity: emerging concepts in aging of the immune system.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Nature immunology</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GB" sz="900" b="0" i="1"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19</a:t>
            </a:r>
            <a:r>
              <a:rPr kumimoji="0" lang="en-GB" sz="900" b="0" i="0" u="none" strike="noStrike" kern="1200" cap="none" spc="5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 pp.10-19.</a:t>
            </a:r>
          </a:p>
        </p:txBody>
      </p:sp>
    </p:spTree>
    <p:extLst>
      <p:ext uri="{BB962C8B-B14F-4D97-AF65-F5344CB8AC3E}">
        <p14:creationId xmlns:p14="http://schemas.microsoft.com/office/powerpoint/2010/main" val="33731551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1056</Words>
  <Application>Microsoft Office PowerPoint</Application>
  <PresentationFormat>Widescreen</PresentationFormat>
  <Paragraphs>100</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Avenir Next LT Pro</vt:lpstr>
      <vt:lpstr>Calibri</vt:lpstr>
      <vt:lpstr>Calibri Light</vt:lpstr>
      <vt:lpstr>Office Theme</vt:lpstr>
      <vt:lpstr>Structures Of The Immune System</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Structures Of The Immune System</dc:title>
  <dc:creator>Karen Ruddock</dc:creator>
  <cp:lastModifiedBy>Karen Ruddock</cp:lastModifiedBy>
  <cp:revision>1</cp:revision>
  <dcterms:created xsi:type="dcterms:W3CDTF">2022-07-20T11:45:02Z</dcterms:created>
  <dcterms:modified xsi:type="dcterms:W3CDTF">2022-07-20T13:24:20Z</dcterms:modified>
</cp:coreProperties>
</file>