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CC41"/>
    <a:srgbClr val="186094"/>
    <a:srgbClr val="0D703A"/>
    <a:srgbClr val="000000"/>
    <a:srgbClr val="E990F0"/>
    <a:srgbClr val="F2B774"/>
    <a:srgbClr val="F1BA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CFEEA4-E0EC-E5FE-BCE4-1AB233D4B284}" v="206" dt="2023-09-21T12:53:07.377"/>
    <p1510:client id="{1543C353-C23B-6C0B-3425-5D9B48943AFE}" v="106" dt="2023-09-17T09:29:39.203"/>
    <p1510:client id="{28569111-E13D-5AE9-7E62-1BBBAA53B7CF}" v="2" dt="2023-09-07T17:00:56.633"/>
    <p1510:client id="{2D6FE976-FE06-5E5E-EFB2-83F429279242}" v="266" dt="2023-09-19T08:04:25.399"/>
    <p1510:client id="{3335DB67-2C65-50E9-BF3B-70D105D95859}" v="54" dt="2023-09-08T10:47:52.623"/>
    <p1510:client id="{3887DAD8-9CD5-E679-FC07-1B256E663B2F}" v="415" dt="2023-09-14T11:48:20.696"/>
    <p1510:client id="{4ABD792C-6D03-78A1-6256-4A1E399EF271}" v="1" dt="2023-09-07T17:02:02.461"/>
    <p1510:client id="{4EE1F68C-0FA9-DF1F-6C2C-8364E71668E1}" v="5" dt="2023-09-22T08:21:53.589"/>
    <p1510:client id="{54586D0A-0F40-DB84-24A9-6D9EA5B40CB2}" v="794" dt="2023-09-09T10:42:34.141"/>
    <p1510:client id="{59D3D8AD-AAED-16A1-2F4B-9F6594E615B1}" v="667" dt="2023-09-15T10:11:41.604"/>
    <p1510:client id="{9908D051-28C9-591C-1C28-6E2FFD8DF4A4}" v="2038" dt="2023-09-15T12:31:39.632"/>
    <p1510:client id="{A8D3E392-E20D-FF2F-686C-0FC7409AFF72}" v="1152" dt="2023-09-18T20:13:22.722"/>
    <p1510:client id="{ACDE079A-50EC-A3B0-5323-33BCCBF00DD0}" v="1199" dt="2023-09-17T16:22:23.474"/>
    <p1510:client id="{B8F6A97F-5A78-7571-1049-4874401DB67A}" v="81" dt="2023-09-07T16:25:04.163"/>
    <p1510:client id="{C173DB3B-CB45-4510-BF69-06233F34140C}" v="243" dt="2023-09-08T09:56:59.586"/>
    <p1510:client id="{E06E4972-C9E4-64B0-651E-EEA61E5B893E}" v="697" dt="2023-09-19T10:37:47.484"/>
    <p1510:client id="{E17BED4E-871E-A348-8816-F24FD1287DC9}" v="15" dt="2023-09-08T09:26:33.990"/>
    <p1510:client id="{E8762860-6ADD-DD7F-7637-C619C7E908A5}" v="80" dt="2023-09-20T15:59:07.533"/>
    <p1510:client id="{F0DC2703-2C58-E477-8173-A5F286534E0D}" v="43" dt="2023-09-08T09:23:59.762"/>
    <p1510:client id="{F206CD9A-574F-D9E1-61F3-599BA38AE54F}" v="1914" dt="2023-09-18T13:08:51.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springeropen/"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hyperlink" Target="http://www.podcasts.ox.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6D0F02-F408-F654-0B66-4916F00BF3B0}"/>
              </a:ext>
            </a:extLst>
          </p:cNvPr>
          <p:cNvSpPr txBox="1"/>
          <p:nvPr/>
        </p:nvSpPr>
        <p:spPr>
          <a:xfrm>
            <a:off x="407448" y="375331"/>
            <a:ext cx="11380528" cy="430887"/>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Calibri"/>
              </a:rPr>
              <a:t>                 It is important to understand why developing effective study skills is an essential part of academic development. Investigating and engaging strategies which will help prioritize and                                                                                                                                 organize time helps ensure maximum learning with minimum error. </a:t>
            </a:r>
            <a:endParaRPr lang="en-US" sz="1050">
              <a:cs typeface="Calibri" panose="020F0502020204030204"/>
            </a:endParaRPr>
          </a:p>
        </p:txBody>
      </p:sp>
      <p:sp>
        <p:nvSpPr>
          <p:cNvPr id="5" name="TextBox 4">
            <a:extLst>
              <a:ext uri="{FF2B5EF4-FFF2-40B4-BE49-F238E27FC236}">
                <a16:creationId xmlns:a16="http://schemas.microsoft.com/office/drawing/2014/main" id="{8FB19A0C-7D27-6D2C-0F85-7D4D951F8B6C}"/>
              </a:ext>
            </a:extLst>
          </p:cNvPr>
          <p:cNvSpPr txBox="1"/>
          <p:nvPr/>
        </p:nvSpPr>
        <p:spPr>
          <a:xfrm>
            <a:off x="650501" y="11249314"/>
            <a:ext cx="1008082" cy="53665"/>
          </a:xfrm>
          <a:prstGeom prst="rect">
            <a:avLst/>
          </a:prstGeom>
          <a:noFill/>
          <a:ln w="57150">
            <a:solidFill>
              <a:schemeClr val="accent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1400">
              <a:cs typeface="Calibri"/>
            </a:endParaRPr>
          </a:p>
        </p:txBody>
      </p:sp>
      <p:sp>
        <p:nvSpPr>
          <p:cNvPr id="6" name="TextBox 5">
            <a:extLst>
              <a:ext uri="{FF2B5EF4-FFF2-40B4-BE49-F238E27FC236}">
                <a16:creationId xmlns:a16="http://schemas.microsoft.com/office/drawing/2014/main" id="{A6D6258A-7581-3AD2-9032-8D9B15003542}"/>
              </a:ext>
            </a:extLst>
          </p:cNvPr>
          <p:cNvSpPr txBox="1"/>
          <p:nvPr/>
        </p:nvSpPr>
        <p:spPr>
          <a:xfrm>
            <a:off x="4099928" y="1286031"/>
            <a:ext cx="3853321" cy="4555093"/>
          </a:xfrm>
          <a:prstGeom prst="rect">
            <a:avLst/>
          </a:prstGeom>
          <a:solidFill>
            <a:srgbClr val="F1BAF5"/>
          </a:solidFill>
          <a:ln w="57150">
            <a:solidFill>
              <a:srgbClr val="E99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u="sng">
                <a:cs typeface="Calibri"/>
              </a:rPr>
              <a:t>Effective Note Taking</a:t>
            </a:r>
            <a:r>
              <a:rPr lang="en-US" sz="1000">
                <a:cs typeface="Calibri"/>
              </a:rPr>
              <a:t> </a:t>
            </a:r>
          </a:p>
          <a:p>
            <a:r>
              <a:rPr lang="en-US" sz="1000">
                <a:cs typeface="Calibri"/>
              </a:rPr>
              <a:t>According to Cottrell (2019) to achieve effective note taking is to firstly ensure that the reading materials are up to date and relevant as well as being reliable and from a credible source.</a:t>
            </a:r>
          </a:p>
          <a:p>
            <a:endParaRPr lang="en-US" sz="1000">
              <a:cs typeface="Calibri"/>
            </a:endParaRPr>
          </a:p>
          <a:p>
            <a:r>
              <a:rPr lang="en-US" sz="1000">
                <a:cs typeface="Calibri"/>
              </a:rPr>
              <a:t>Annotation is a form of note taking which considers the readers initial thoughts, feelings, ideas and reactions at the time of reading the text. It is where the notes are written directly on the book, diagram, photo or reading material and where an instant response records a thought process. </a:t>
            </a:r>
          </a:p>
          <a:p>
            <a:endParaRPr lang="en-US" sz="1000">
              <a:cs typeface="Calibri"/>
            </a:endParaRPr>
          </a:p>
          <a:p>
            <a:r>
              <a:rPr lang="en-US" sz="1000">
                <a:cs typeface="Calibri"/>
              </a:rPr>
              <a:t>Annotation is seen as beneficial for several reasons including: initiating the reader to become interactive with the text and in doing so more likely to absorb the information. It is also a technique which encourages them to ask questions and look deeper into what is being said and therefore prompting the reader to engage emotionally. Cottrell (2019) describes it as having a conversation with the text. Annotation can also be a useful organizational tool when labeling, </a:t>
            </a:r>
            <a:r>
              <a:rPr lang="en-US" sz="1000" err="1">
                <a:cs typeface="Calibri"/>
              </a:rPr>
              <a:t>colour</a:t>
            </a:r>
            <a:r>
              <a:rPr lang="en-US" sz="1000">
                <a:cs typeface="Calibri"/>
              </a:rPr>
              <a:t> coding and numbering pages along with providing a base for the ‘main notes’ offering quick relevant reference points.</a:t>
            </a:r>
          </a:p>
          <a:p>
            <a:endParaRPr lang="en-US" sz="1000">
              <a:cs typeface="Calibri"/>
            </a:endParaRPr>
          </a:p>
          <a:p>
            <a:r>
              <a:rPr lang="en-US" sz="1000">
                <a:cs typeface="Calibri"/>
              </a:rPr>
              <a:t>Trevor Day (2018) gives tips on successful note taking. He explains the best notes are ones which are brief with key points or short phrases, are visually appealing and with enough information to provoke understanding once retrieved later. </a:t>
            </a:r>
          </a:p>
          <a:p>
            <a:r>
              <a:rPr lang="en-US" sz="1000">
                <a:cs typeface="Calibri"/>
              </a:rPr>
              <a:t>‘Pattern Notes’ such as maps, concept maps, flow diagrams and matrix are another form of note taking which are generally more visual and less conventional on the page when using the space. </a:t>
            </a:r>
          </a:p>
          <a:p>
            <a:endParaRPr lang="en-US" sz="1000">
              <a:cs typeface="Calibri"/>
            </a:endParaRPr>
          </a:p>
        </p:txBody>
      </p:sp>
      <p:sp>
        <p:nvSpPr>
          <p:cNvPr id="7" name="TextBox 6">
            <a:extLst>
              <a:ext uri="{FF2B5EF4-FFF2-40B4-BE49-F238E27FC236}">
                <a16:creationId xmlns:a16="http://schemas.microsoft.com/office/drawing/2014/main" id="{1A01E37C-F4DE-C5F5-F7A6-FAD1FB57F0C7}"/>
              </a:ext>
            </a:extLst>
          </p:cNvPr>
          <p:cNvSpPr txBox="1"/>
          <p:nvPr/>
        </p:nvSpPr>
        <p:spPr>
          <a:xfrm>
            <a:off x="8123089" y="807742"/>
            <a:ext cx="3933530" cy="5728107"/>
          </a:xfrm>
          <a:prstGeom prst="rect">
            <a:avLst/>
          </a:prstGeom>
          <a:solidFill>
            <a:srgbClr val="F2B774"/>
          </a:solid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US" sz="900" u="sng">
                <a:effectLst/>
                <a:latin typeface="Calibri"/>
                <a:ea typeface="Calibri" panose="020F0502020204030204" pitchFamily="34" charset="0"/>
                <a:cs typeface="Times New Roman"/>
              </a:rPr>
              <a:t>Time Management</a:t>
            </a:r>
            <a:r>
              <a:rPr lang="en-US" sz="900" u="sng">
                <a:latin typeface="Calibri"/>
                <a:ea typeface="Calibri" panose="020F0502020204030204" pitchFamily="34" charset="0"/>
                <a:cs typeface="Times New Roman"/>
              </a:rPr>
              <a:t>   </a:t>
            </a:r>
            <a:r>
              <a:rPr lang="en-US" sz="900">
                <a:latin typeface="Calibri"/>
                <a:ea typeface="Calibri" panose="020F0502020204030204" pitchFamily="34" charset="0"/>
                <a:cs typeface="Times New Roman"/>
              </a:rPr>
              <a:t>                                                                                           According to the</a:t>
            </a:r>
            <a:r>
              <a:rPr lang="en-US" sz="900">
                <a:effectLst/>
                <a:latin typeface="Calibri"/>
                <a:ea typeface="Calibri" panose="020F0502020204030204" pitchFamily="34" charset="0"/>
                <a:cs typeface="Times New Roman"/>
              </a:rPr>
              <a:t> oxford dictionary, time management is ‘the ability to use one's time effectively, especially at work’ it involves, ‘keeping track of what you must do and how much time you must do it in’ also ‘the way in which you organize how you spend your time’. (Ref??)</a:t>
            </a:r>
            <a:endParaRPr lang="en-GB" sz="900">
              <a:effectLst/>
              <a:latin typeface="Calibri"/>
              <a:ea typeface="Calibri" panose="020F0502020204030204" pitchFamily="34" charset="0"/>
              <a:cs typeface="Times New Roman"/>
            </a:endParaRPr>
          </a:p>
          <a:p>
            <a:pPr>
              <a:lnSpc>
                <a:spcPct val="107000"/>
              </a:lnSpc>
              <a:spcAft>
                <a:spcPts val="800"/>
              </a:spcAft>
            </a:pPr>
            <a:r>
              <a:rPr lang="en-US" sz="900">
                <a:effectLst/>
                <a:latin typeface="Calibri"/>
                <a:ea typeface="Calibri" panose="020F0502020204030204" pitchFamily="34" charset="0"/>
                <a:cs typeface="Times New Roman"/>
              </a:rPr>
              <a:t>The Oxford University podcast by </a:t>
            </a:r>
            <a:r>
              <a:rPr lang="en-US" sz="900" err="1">
                <a:latin typeface="Calibri"/>
                <a:ea typeface="Calibri" panose="020F0502020204030204" pitchFamily="34" charset="0"/>
                <a:cs typeface="Times New Roman"/>
              </a:rPr>
              <a:t>Lepage,S</a:t>
            </a:r>
            <a:r>
              <a:rPr lang="en-US" sz="900">
                <a:effectLst/>
                <a:latin typeface="Calibri"/>
                <a:ea typeface="Calibri" panose="020F0502020204030204" pitchFamily="34" charset="0"/>
                <a:cs typeface="Times New Roman"/>
              </a:rPr>
              <a:t> and Timoney </a:t>
            </a:r>
            <a:r>
              <a:rPr lang="en-US" sz="900" err="1">
                <a:effectLst/>
                <a:latin typeface="Calibri"/>
                <a:ea typeface="Calibri" panose="020F0502020204030204" pitchFamily="34" charset="0"/>
                <a:cs typeface="Times New Roman"/>
              </a:rPr>
              <a:t>White</a:t>
            </a:r>
            <a:r>
              <a:rPr lang="en-US" sz="900" err="1">
                <a:latin typeface="Calibri"/>
                <a:ea typeface="Calibri" panose="020F0502020204030204" pitchFamily="34" charset="0"/>
                <a:cs typeface="Times New Roman"/>
              </a:rPr>
              <a:t>,L</a:t>
            </a:r>
            <a:r>
              <a:rPr lang="en-US" sz="900">
                <a:latin typeface="Calibri"/>
                <a:ea typeface="Calibri" panose="020F0502020204030204" pitchFamily="34" charset="0"/>
                <a:cs typeface="Times New Roman"/>
              </a:rPr>
              <a:t> (2014) </a:t>
            </a:r>
            <a:r>
              <a:rPr lang="en-US" sz="900">
                <a:effectLst/>
                <a:latin typeface="Calibri"/>
                <a:ea typeface="Calibri" panose="020F0502020204030204" pitchFamily="34" charset="0"/>
                <a:cs typeface="Times New Roman"/>
              </a:rPr>
              <a:t>suggests setting out priorities using a ‘Priority Matrix’: This </a:t>
            </a:r>
            <a:r>
              <a:rPr lang="en-US" sz="900">
                <a:latin typeface="Calibri"/>
                <a:ea typeface="Calibri" panose="020F0502020204030204" pitchFamily="34" charset="0"/>
                <a:cs typeface="Times New Roman"/>
              </a:rPr>
              <a:t>is </a:t>
            </a:r>
            <a:r>
              <a:rPr lang="en-US" sz="900">
                <a:effectLst/>
                <a:latin typeface="Calibri"/>
                <a:ea typeface="Calibri" panose="020F0502020204030204" pitchFamily="34" charset="0"/>
                <a:cs typeface="Times New Roman"/>
              </a:rPr>
              <a:t>a ‘</a:t>
            </a:r>
            <a:r>
              <a:rPr lang="en-US" sz="900">
                <a:latin typeface="Calibri"/>
                <a:ea typeface="Calibri" panose="020F0502020204030204" pitchFamily="34" charset="0"/>
                <a:cs typeface="Times New Roman"/>
              </a:rPr>
              <a:t>Cube</a:t>
            </a:r>
            <a:r>
              <a:rPr lang="en-US" sz="900">
                <a:effectLst/>
                <a:latin typeface="Calibri"/>
                <a:ea typeface="Calibri" panose="020F0502020204030204" pitchFamily="34" charset="0"/>
                <a:cs typeface="Times New Roman"/>
              </a:rPr>
              <a:t> </a:t>
            </a:r>
            <a:r>
              <a:rPr lang="en-US" sz="900">
                <a:latin typeface="Calibri"/>
                <a:ea typeface="Calibri" panose="020F0502020204030204" pitchFamily="34" charset="0"/>
                <a:cs typeface="Times New Roman"/>
              </a:rPr>
              <a:t>Planning Grid</a:t>
            </a:r>
            <a:r>
              <a:rPr lang="en-US" sz="900">
                <a:effectLst/>
                <a:latin typeface="Calibri"/>
                <a:ea typeface="Calibri" panose="020F0502020204030204" pitchFamily="34" charset="0"/>
                <a:cs typeface="Times New Roman"/>
              </a:rPr>
              <a:t>’ encouraging you to list your activities based on four outcomes, important and urgent, important and not urgent, not important and urgent and important and urgent.</a:t>
            </a:r>
            <a:r>
              <a:rPr lang="en-US" sz="900">
                <a:latin typeface="Calibri"/>
                <a:ea typeface="Calibri" panose="020F0502020204030204" pitchFamily="34" charset="0"/>
                <a:cs typeface="Times New Roman"/>
              </a:rPr>
              <a:t> </a:t>
            </a:r>
            <a:endParaRPr lang="en-GB" sz="900">
              <a:effectLst/>
              <a:latin typeface="Calibri"/>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a:ea typeface="Calibri" panose="020F0502020204030204" pitchFamily="34" charset="0"/>
                <a:cs typeface="Times New Roman"/>
              </a:rPr>
              <a:t>Moore</a:t>
            </a:r>
            <a:r>
              <a:rPr lang="en-US" sz="900">
                <a:latin typeface="Calibri"/>
                <a:ea typeface="Calibri" panose="020F0502020204030204" pitchFamily="34" charset="0"/>
                <a:cs typeface="Times New Roman"/>
              </a:rPr>
              <a:t>, S.</a:t>
            </a:r>
            <a:r>
              <a:rPr lang="en-US" sz="900">
                <a:effectLst/>
                <a:latin typeface="Calibri"/>
                <a:ea typeface="Calibri" panose="020F0502020204030204" pitchFamily="34" charset="0"/>
                <a:cs typeface="Times New Roman"/>
              </a:rPr>
              <a:t> </a:t>
            </a:r>
            <a:r>
              <a:rPr lang="en-US" sz="900">
                <a:latin typeface="Calibri"/>
                <a:ea typeface="Calibri" panose="020F0502020204030204" pitchFamily="34" charset="0"/>
                <a:cs typeface="Times New Roman"/>
              </a:rPr>
              <a:t>(</a:t>
            </a:r>
            <a:r>
              <a:rPr lang="en-US" sz="900">
                <a:effectLst/>
                <a:latin typeface="Calibri"/>
                <a:ea typeface="Calibri" panose="020F0502020204030204" pitchFamily="34" charset="0"/>
                <a:cs typeface="Times New Roman"/>
              </a:rPr>
              <a:t>2010</a:t>
            </a:r>
            <a:r>
              <a:rPr lang="en-US" sz="900">
                <a:latin typeface="Calibri"/>
                <a:ea typeface="Calibri" panose="020F0502020204030204" pitchFamily="34" charset="0"/>
                <a:cs typeface="Times New Roman"/>
              </a:rPr>
              <a:t>)</a:t>
            </a:r>
            <a:r>
              <a:rPr lang="en-US" sz="900">
                <a:effectLst/>
                <a:latin typeface="Calibri"/>
                <a:ea typeface="Calibri" panose="020F0502020204030204" pitchFamily="34" charset="0"/>
                <a:cs typeface="Times New Roman"/>
              </a:rPr>
              <a:t> </a:t>
            </a:r>
            <a:r>
              <a:rPr lang="en-US" sz="900">
                <a:latin typeface="Calibri"/>
                <a:ea typeface="Calibri" panose="020F0502020204030204" pitchFamily="34" charset="0"/>
                <a:cs typeface="Times New Roman"/>
              </a:rPr>
              <a:t>suggests</a:t>
            </a:r>
            <a:r>
              <a:rPr lang="en-US" sz="900">
                <a:effectLst/>
                <a:latin typeface="Calibri"/>
                <a:ea typeface="Calibri" panose="020F0502020204030204" pitchFamily="34" charset="0"/>
                <a:cs typeface="Times New Roman"/>
              </a:rPr>
              <a:t> there are </a:t>
            </a:r>
            <a:r>
              <a:rPr lang="en-US" sz="900">
                <a:latin typeface="Calibri"/>
                <a:ea typeface="Calibri" panose="020F0502020204030204" pitchFamily="34" charset="0"/>
                <a:cs typeface="Times New Roman"/>
              </a:rPr>
              <a:t>'Three</a:t>
            </a:r>
            <a:r>
              <a:rPr lang="en-US" sz="900">
                <a:effectLst/>
                <a:latin typeface="Calibri"/>
                <a:ea typeface="Calibri" panose="020F0502020204030204" pitchFamily="34" charset="0"/>
                <a:cs typeface="Times New Roman"/>
              </a:rPr>
              <a:t> Big Management </a:t>
            </a:r>
            <a:r>
              <a:rPr lang="en-US" sz="900">
                <a:latin typeface="Calibri"/>
                <a:ea typeface="Calibri" panose="020F0502020204030204" pitchFamily="34" charset="0"/>
                <a:cs typeface="Times New Roman"/>
              </a:rPr>
              <a:t>Issues'</a:t>
            </a:r>
            <a:r>
              <a:rPr lang="en-US" sz="900">
                <a:effectLst/>
                <a:latin typeface="Calibri"/>
                <a:ea typeface="Calibri" panose="020F0502020204030204" pitchFamily="34" charset="0"/>
                <a:cs typeface="Times New Roman"/>
              </a:rPr>
              <a:t> for students today, Planning, Procrastination, and Perfectionism. She refers to some students as not having clear plans in place or plans which may be unrealistic. This could be due to a lack of experience in planning, lack of motivation or</a:t>
            </a:r>
            <a:r>
              <a:rPr lang="en-US" sz="900">
                <a:latin typeface="Calibri"/>
                <a:ea typeface="Calibri" panose="020F0502020204030204" pitchFamily="34" charset="0"/>
                <a:cs typeface="Times New Roman"/>
              </a:rPr>
              <a:t> a</a:t>
            </a:r>
            <a:r>
              <a:rPr lang="en-US" sz="900">
                <a:effectLst/>
                <a:latin typeface="Calibri"/>
                <a:ea typeface="Calibri" panose="020F0502020204030204" pitchFamily="34" charset="0"/>
                <a:cs typeface="Times New Roman"/>
              </a:rPr>
              <a:t> difficulty </a:t>
            </a:r>
            <a:r>
              <a:rPr lang="en-US" sz="900">
                <a:latin typeface="Calibri"/>
                <a:ea typeface="Calibri" panose="020F0502020204030204" pitchFamily="34" charset="0"/>
                <a:cs typeface="Times New Roman"/>
              </a:rPr>
              <a:t>in balancing</a:t>
            </a:r>
            <a:r>
              <a:rPr lang="en-US" sz="900">
                <a:effectLst/>
                <a:latin typeface="Calibri"/>
                <a:ea typeface="Calibri" panose="020F0502020204030204" pitchFamily="34" charset="0"/>
                <a:cs typeface="Times New Roman"/>
              </a:rPr>
              <a:t> study with other life commitments. </a:t>
            </a:r>
            <a:r>
              <a:rPr lang="en-US" sz="900">
                <a:latin typeface="Calibri"/>
                <a:ea typeface="Calibri" panose="020F0502020204030204" pitchFamily="34" charset="0"/>
                <a:cs typeface="Times New Roman"/>
              </a:rPr>
              <a:t>Moore </a:t>
            </a:r>
            <a:r>
              <a:rPr lang="en-US" sz="900">
                <a:effectLst/>
                <a:latin typeface="Calibri"/>
                <a:ea typeface="Calibri" panose="020F0502020204030204" pitchFamily="34" charset="0"/>
                <a:cs typeface="Times New Roman"/>
              </a:rPr>
              <a:t>talks about procrastination becoming an issue when the student </a:t>
            </a:r>
            <a:r>
              <a:rPr lang="en-US" sz="900">
                <a:latin typeface="Calibri"/>
                <a:ea typeface="Calibri" panose="020F0502020204030204" pitchFamily="34" charset="0"/>
                <a:cs typeface="Times New Roman"/>
              </a:rPr>
              <a:t>feels</a:t>
            </a:r>
            <a:r>
              <a:rPr lang="en-US" sz="900">
                <a:effectLst/>
                <a:latin typeface="Calibri"/>
                <a:ea typeface="Calibri" panose="020F0502020204030204" pitchFamily="34" charset="0"/>
                <a:cs typeface="Times New Roman"/>
              </a:rPr>
              <a:t> overwhelmed, the subject </a:t>
            </a:r>
            <a:r>
              <a:rPr lang="en-US" sz="900">
                <a:latin typeface="Calibri"/>
                <a:ea typeface="Calibri" panose="020F0502020204030204" pitchFamily="34" charset="0"/>
                <a:cs typeface="Times New Roman"/>
              </a:rPr>
              <a:t>may not be engaging </a:t>
            </a:r>
            <a:r>
              <a:rPr lang="en-US" sz="900">
                <a:effectLst/>
                <a:latin typeface="Calibri"/>
                <a:ea typeface="Calibri" panose="020F0502020204030204" pitchFamily="34" charset="0"/>
                <a:cs typeface="Times New Roman"/>
              </a:rPr>
              <a:t>or simply underestimating the time needed to complete </a:t>
            </a:r>
            <a:r>
              <a:rPr lang="en-US" sz="900">
                <a:latin typeface="Calibri"/>
                <a:ea typeface="Calibri" panose="020F0502020204030204" pitchFamily="34" charset="0"/>
                <a:cs typeface="Times New Roman"/>
              </a:rPr>
              <a:t>a task</a:t>
            </a:r>
            <a:r>
              <a:rPr lang="en-US" sz="900">
                <a:effectLst/>
                <a:latin typeface="Calibri"/>
                <a:ea typeface="Calibri" panose="020F0502020204030204" pitchFamily="34" charset="0"/>
                <a:cs typeface="Times New Roman"/>
              </a:rPr>
              <a:t>.</a:t>
            </a:r>
            <a:r>
              <a:rPr lang="en-US" sz="900">
                <a:latin typeface="Calibri"/>
                <a:ea typeface="Calibri" panose="020F0502020204030204" pitchFamily="34" charset="0"/>
                <a:cs typeface="Times New Roman"/>
              </a:rPr>
              <a:t> Perfectionism</a:t>
            </a:r>
            <a:r>
              <a:rPr lang="en-US" sz="900">
                <a:effectLst/>
                <a:latin typeface="Calibri"/>
                <a:ea typeface="Calibri" panose="020F0502020204030204" pitchFamily="34" charset="0"/>
                <a:cs typeface="Times New Roman"/>
              </a:rPr>
              <a:t> becomes unhealthy when there is a strive towards an impossible goal or the student is only driven by work related tasks. </a:t>
            </a:r>
            <a:r>
              <a:rPr lang="en-US" sz="900">
                <a:latin typeface="Calibri"/>
                <a:ea typeface="Calibri" panose="020F0502020204030204" pitchFamily="34" charset="0"/>
                <a:cs typeface="Times New Roman"/>
              </a:rPr>
              <a:t>Chapter</a:t>
            </a:r>
            <a:r>
              <a:rPr lang="en-US" sz="900">
                <a:effectLst/>
                <a:latin typeface="Calibri"/>
                <a:ea typeface="Calibri" panose="020F0502020204030204" pitchFamily="34" charset="0"/>
                <a:cs typeface="Times New Roman"/>
              </a:rPr>
              <a:t> eight </a:t>
            </a:r>
            <a:r>
              <a:rPr lang="en-US" sz="900">
                <a:latin typeface="Calibri"/>
                <a:ea typeface="Calibri" panose="020F0502020204030204" pitchFamily="34" charset="0"/>
                <a:cs typeface="Times New Roman"/>
              </a:rPr>
              <a:t>offers </a:t>
            </a:r>
            <a:r>
              <a:rPr lang="en-US" sz="900">
                <a:effectLst/>
                <a:latin typeface="Calibri"/>
                <a:ea typeface="Calibri" panose="020F0502020204030204" pitchFamily="34" charset="0"/>
                <a:cs typeface="Times New Roman"/>
              </a:rPr>
              <a:t>three planning supports to help organize time and prioritize tasks. Firstly, a simple columned </a:t>
            </a:r>
            <a:r>
              <a:rPr lang="en-US" sz="900">
                <a:latin typeface="Calibri"/>
                <a:ea typeface="Calibri" panose="020F0502020204030204" pitchFamily="34" charset="0"/>
                <a:cs typeface="Times New Roman"/>
              </a:rPr>
              <a:t>worksheet</a:t>
            </a:r>
            <a:r>
              <a:rPr lang="en-US" sz="900">
                <a:effectLst/>
                <a:latin typeface="Calibri"/>
                <a:ea typeface="Calibri" panose="020F0502020204030204" pitchFamily="34" charset="0"/>
                <a:cs typeface="Times New Roman"/>
              </a:rPr>
              <a:t> to group activities into either priority, </a:t>
            </a:r>
            <a:r>
              <a:rPr lang="en-US" sz="900">
                <a:latin typeface="Calibri"/>
                <a:ea typeface="Calibri" panose="020F0502020204030204" pitchFamily="34" charset="0"/>
                <a:cs typeface="Times New Roman"/>
              </a:rPr>
              <a:t>importance</a:t>
            </a:r>
            <a:r>
              <a:rPr lang="en-US" sz="900">
                <a:effectLst/>
                <a:latin typeface="Calibri"/>
                <a:ea typeface="Calibri" panose="020F0502020204030204" pitchFamily="34" charset="0"/>
                <a:cs typeface="Times New Roman"/>
              </a:rPr>
              <a:t> or pending</a:t>
            </a:r>
            <a:r>
              <a:rPr lang="en-US" sz="900">
                <a:latin typeface="Calibri"/>
                <a:ea typeface="Calibri" panose="020F0502020204030204" pitchFamily="34" charset="0"/>
                <a:cs typeface="Times New Roman"/>
              </a:rPr>
              <a:t>. A</a:t>
            </a:r>
            <a:r>
              <a:rPr lang="en-US" sz="900">
                <a:effectLst/>
                <a:latin typeface="Calibri"/>
                <a:ea typeface="Calibri" panose="020F0502020204030204" pitchFamily="34" charset="0"/>
                <a:cs typeface="Times New Roman"/>
              </a:rPr>
              <a:t> block week planner </a:t>
            </a:r>
            <a:r>
              <a:rPr lang="en-US" sz="900">
                <a:latin typeface="Calibri"/>
                <a:ea typeface="Calibri" panose="020F0502020204030204" pitchFamily="34" charset="0"/>
                <a:cs typeface="Times New Roman"/>
              </a:rPr>
              <a:t>and lastly</a:t>
            </a:r>
            <a:r>
              <a:rPr lang="en-US" sz="900">
                <a:effectLst/>
                <a:latin typeface="Calibri"/>
                <a:ea typeface="Calibri" panose="020F0502020204030204" pitchFamily="34" charset="0"/>
                <a:cs typeface="Times New Roman"/>
              </a:rPr>
              <a:t> </a:t>
            </a:r>
            <a:r>
              <a:rPr lang="en-US" sz="900">
                <a:latin typeface="Calibri"/>
                <a:ea typeface="Calibri" panose="020F0502020204030204" pitchFamily="34" charset="0"/>
                <a:cs typeface="Times New Roman"/>
              </a:rPr>
              <a:t>a</a:t>
            </a:r>
            <a:r>
              <a:rPr lang="en-US" sz="900">
                <a:effectLst/>
                <a:latin typeface="Calibri"/>
                <a:ea typeface="Calibri" panose="020F0502020204030204" pitchFamily="34" charset="0"/>
                <a:cs typeface="Times New Roman"/>
              </a:rPr>
              <a:t> manageable daily to do list</a:t>
            </a:r>
            <a:r>
              <a:rPr lang="en-US" sz="900">
                <a:latin typeface="Calibri"/>
                <a:ea typeface="Calibri" panose="020F0502020204030204" pitchFamily="34" charset="0"/>
                <a:cs typeface="Times New Roman"/>
              </a:rPr>
              <a:t>.</a:t>
            </a:r>
            <a:endParaRPr lang="en-US" sz="900">
              <a:effectLst/>
              <a:latin typeface="Calibri"/>
              <a:ea typeface="Calibri" panose="020F0502020204030204" pitchFamily="34" charset="0"/>
              <a:cs typeface="Times New Roman"/>
            </a:endParaRPr>
          </a:p>
          <a:p>
            <a:pPr>
              <a:lnSpc>
                <a:spcPct val="107000"/>
              </a:lnSpc>
              <a:spcAft>
                <a:spcPts val="800"/>
              </a:spcAft>
            </a:pPr>
            <a:r>
              <a:rPr lang="en-US" sz="900">
                <a:effectLst/>
                <a:latin typeface="Calibri"/>
                <a:ea typeface="Calibri" panose="020F0502020204030204" pitchFamily="34" charset="0"/>
                <a:cs typeface="Times New Roman"/>
              </a:rPr>
              <a:t>Cottrell </a:t>
            </a:r>
            <a:r>
              <a:rPr lang="en-US" sz="900">
                <a:latin typeface="Calibri"/>
                <a:ea typeface="Calibri" panose="020F0502020204030204" pitchFamily="34" charset="0"/>
                <a:cs typeface="Times New Roman"/>
              </a:rPr>
              <a:t>(2019)</a:t>
            </a:r>
            <a:r>
              <a:rPr lang="en-US" sz="900">
                <a:effectLst/>
                <a:latin typeface="Calibri"/>
                <a:ea typeface="Calibri" panose="020F0502020204030204" pitchFamily="34" charset="0"/>
                <a:cs typeface="Times New Roman"/>
              </a:rPr>
              <a:t> points out there are ten steps to effective time management. She suggests to </a:t>
            </a:r>
            <a:r>
              <a:rPr lang="en-US" sz="900" b="1">
                <a:effectLst/>
                <a:latin typeface="Calibri"/>
                <a:ea typeface="Calibri" panose="020F0502020204030204" pitchFamily="34" charset="0"/>
                <a:cs typeface="Times New Roman"/>
              </a:rPr>
              <a:t>systematically</a:t>
            </a:r>
            <a:r>
              <a:rPr lang="en-US" sz="900">
                <a:effectLst/>
                <a:latin typeface="Calibri"/>
                <a:ea typeface="Calibri" panose="020F0502020204030204" pitchFamily="34" charset="0"/>
                <a:cs typeface="Times New Roman"/>
              </a:rPr>
              <a:t> prepare your time, to </a:t>
            </a:r>
            <a:r>
              <a:rPr lang="en-US" sz="900" b="1">
                <a:effectLst/>
                <a:latin typeface="Calibri"/>
                <a:ea typeface="Calibri" panose="020F0502020204030204" pitchFamily="34" charset="0"/>
                <a:cs typeface="Times New Roman"/>
              </a:rPr>
              <a:t>find out</a:t>
            </a:r>
            <a:r>
              <a:rPr lang="en-US" sz="900">
                <a:effectLst/>
                <a:latin typeface="Calibri"/>
                <a:ea typeface="Calibri" panose="020F0502020204030204" pitchFamily="34" charset="0"/>
                <a:cs typeface="Times New Roman"/>
              </a:rPr>
              <a:t> and </a:t>
            </a:r>
            <a:r>
              <a:rPr lang="en-US" sz="900" b="1">
                <a:effectLst/>
                <a:latin typeface="Calibri"/>
                <a:ea typeface="Calibri" panose="020F0502020204030204" pitchFamily="34" charset="0"/>
                <a:cs typeface="Times New Roman"/>
              </a:rPr>
              <a:t>clarify</a:t>
            </a:r>
            <a:r>
              <a:rPr lang="en-US" sz="900">
                <a:effectLst/>
                <a:latin typeface="Calibri"/>
                <a:ea typeface="Calibri" panose="020F0502020204030204" pitchFamily="34" charset="0"/>
                <a:cs typeface="Times New Roman"/>
              </a:rPr>
              <a:t> time requirements such as the amount of independent studying called for or exactly how long a particular task will take rather than an estimation after considering practical factors such as travel time. She recommends </a:t>
            </a:r>
            <a:r>
              <a:rPr lang="en-US" sz="900" b="1">
                <a:effectLst/>
                <a:latin typeface="Calibri"/>
                <a:ea typeface="Calibri" panose="020F0502020204030204" pitchFamily="34" charset="0"/>
                <a:cs typeface="Times New Roman"/>
              </a:rPr>
              <a:t>deciding</a:t>
            </a:r>
            <a:r>
              <a:rPr lang="en-US" sz="900">
                <a:effectLst/>
                <a:latin typeface="Calibri"/>
                <a:ea typeface="Calibri" panose="020F0502020204030204" pitchFamily="34" charset="0"/>
                <a:cs typeface="Times New Roman"/>
              </a:rPr>
              <a:t> on how you want to split your time by using ‘time circles’ and emphasizes the importance of </a:t>
            </a:r>
            <a:r>
              <a:rPr lang="en-US" sz="900" b="1">
                <a:effectLst/>
                <a:latin typeface="Calibri"/>
                <a:ea typeface="Calibri" panose="020F0502020204030204" pitchFamily="34" charset="0"/>
                <a:cs typeface="Times New Roman"/>
              </a:rPr>
              <a:t>prioritizing</a:t>
            </a:r>
            <a:r>
              <a:rPr lang="en-US" sz="900">
                <a:effectLst/>
                <a:latin typeface="Calibri"/>
                <a:ea typeface="Calibri" panose="020F0502020204030204" pitchFamily="34" charset="0"/>
                <a:cs typeface="Times New Roman"/>
              </a:rPr>
              <a:t> these daily activities and setting deadlines for each one. She goes on to explain how to </a:t>
            </a:r>
            <a:r>
              <a:rPr lang="en-US" sz="900" b="1">
                <a:effectLst/>
                <a:latin typeface="Calibri"/>
                <a:ea typeface="Calibri" panose="020F0502020204030204" pitchFamily="34" charset="0"/>
                <a:cs typeface="Times New Roman"/>
              </a:rPr>
              <a:t>‘plan’ </a:t>
            </a:r>
            <a:r>
              <a:rPr lang="en-US" sz="900">
                <a:effectLst/>
                <a:latin typeface="Calibri"/>
                <a:ea typeface="Calibri" panose="020F0502020204030204" pitchFamily="34" charset="0"/>
                <a:cs typeface="Times New Roman"/>
              </a:rPr>
              <a:t>effectively by keeping detailed diaries and ‘actually </a:t>
            </a:r>
            <a:r>
              <a:rPr lang="en-US" sz="900" b="1">
                <a:effectLst/>
                <a:latin typeface="Calibri"/>
                <a:ea typeface="Calibri" panose="020F0502020204030204" pitchFamily="34" charset="0"/>
                <a:cs typeface="Times New Roman"/>
              </a:rPr>
              <a:t>doing’ </a:t>
            </a:r>
            <a:r>
              <a:rPr lang="en-US" sz="900">
                <a:effectLst/>
                <a:latin typeface="Calibri"/>
                <a:ea typeface="Calibri" panose="020F0502020204030204" pitchFamily="34" charset="0"/>
                <a:cs typeface="Times New Roman"/>
              </a:rPr>
              <a:t>what is set out on the plan</a:t>
            </a:r>
            <a:r>
              <a:rPr lang="en-US" sz="900" b="1">
                <a:effectLst/>
                <a:latin typeface="Calibri"/>
                <a:ea typeface="Calibri" panose="020F0502020204030204" pitchFamily="34" charset="0"/>
                <a:cs typeface="Times New Roman"/>
              </a:rPr>
              <a:t>.</a:t>
            </a:r>
            <a:r>
              <a:rPr lang="en-US" sz="900">
                <a:effectLst/>
                <a:latin typeface="Calibri"/>
                <a:ea typeface="Calibri" panose="020F0502020204030204" pitchFamily="34" charset="0"/>
                <a:cs typeface="Times New Roman"/>
              </a:rPr>
              <a:t> It is also recommended in the book that by </a:t>
            </a:r>
            <a:r>
              <a:rPr lang="en-US" sz="900" b="1">
                <a:effectLst/>
                <a:latin typeface="Calibri"/>
                <a:ea typeface="Calibri" panose="020F0502020204030204" pitchFamily="34" charset="0"/>
                <a:cs typeface="Times New Roman"/>
              </a:rPr>
              <a:t>applying</a:t>
            </a:r>
            <a:r>
              <a:rPr lang="en-US" sz="900">
                <a:effectLst/>
                <a:latin typeface="Calibri"/>
                <a:ea typeface="Calibri" panose="020F0502020204030204" pitchFamily="34" charset="0"/>
                <a:cs typeface="Times New Roman"/>
              </a:rPr>
              <a:t> time management techniques such as timers or setting early deadlines allows space for other activities. Identifying </a:t>
            </a:r>
            <a:r>
              <a:rPr lang="en-US" sz="900" b="1">
                <a:effectLst/>
                <a:latin typeface="Calibri"/>
                <a:ea typeface="Calibri" panose="020F0502020204030204" pitchFamily="34" charset="0"/>
                <a:cs typeface="Times New Roman"/>
              </a:rPr>
              <a:t>distractions</a:t>
            </a:r>
            <a:r>
              <a:rPr lang="en-US" sz="900">
                <a:effectLst/>
                <a:latin typeface="Calibri"/>
                <a:ea typeface="Calibri" panose="020F0502020204030204" pitchFamily="34" charset="0"/>
                <a:cs typeface="Times New Roman"/>
              </a:rPr>
              <a:t> and being mindful of the websites, apps and tools which may take up </a:t>
            </a:r>
            <a:r>
              <a:rPr lang="en-US" sz="900">
                <a:latin typeface="Calibri"/>
                <a:ea typeface="Calibri" panose="020F0502020204030204" pitchFamily="34" charset="0"/>
                <a:cs typeface="Times New Roman"/>
              </a:rPr>
              <a:t>the most</a:t>
            </a:r>
            <a:r>
              <a:rPr lang="en-US" sz="900">
                <a:effectLst/>
                <a:latin typeface="Calibri"/>
                <a:ea typeface="Calibri" panose="020F0502020204030204" pitchFamily="34" charset="0"/>
                <a:cs typeface="Times New Roman"/>
              </a:rPr>
              <a:t> time with the least amount of benefit is also important. Lastly Cottrell</a:t>
            </a:r>
            <a:r>
              <a:rPr lang="en-US" sz="900">
                <a:latin typeface="Calibri"/>
                <a:ea typeface="Calibri" panose="020F0502020204030204" pitchFamily="34" charset="0"/>
                <a:cs typeface="Times New Roman"/>
              </a:rPr>
              <a:t> suggests to </a:t>
            </a:r>
            <a:r>
              <a:rPr lang="en-US" sz="900" b="1">
                <a:latin typeface="Calibri"/>
                <a:ea typeface="Calibri" panose="020F0502020204030204" pitchFamily="34" charset="0"/>
                <a:cs typeface="Times New Roman"/>
              </a:rPr>
              <a:t>monitor</a:t>
            </a:r>
            <a:r>
              <a:rPr lang="en-US" sz="900">
                <a:effectLst/>
                <a:latin typeface="Calibri"/>
                <a:ea typeface="Calibri" panose="020F0502020204030204" pitchFamily="34" charset="0"/>
                <a:cs typeface="Times New Roman"/>
              </a:rPr>
              <a:t> your time and </a:t>
            </a:r>
            <a:r>
              <a:rPr lang="en-US" sz="900">
                <a:latin typeface="Calibri"/>
                <a:ea typeface="Calibri" panose="020F0502020204030204" pitchFamily="34" charset="0"/>
                <a:cs typeface="Times New Roman"/>
              </a:rPr>
              <a:t>check</a:t>
            </a:r>
            <a:r>
              <a:rPr lang="en-US" sz="900">
                <a:effectLst/>
                <a:latin typeface="Calibri"/>
                <a:ea typeface="Calibri" panose="020F0502020204030204" pitchFamily="34" charset="0"/>
                <a:cs typeface="Times New Roman"/>
              </a:rPr>
              <a:t> that you are sticking to the planner and are on target</a:t>
            </a:r>
            <a:r>
              <a:rPr lang="en-US" sz="900">
                <a:latin typeface="Calibri"/>
                <a:ea typeface="Calibri" panose="020F0502020204030204" pitchFamily="34" charset="0"/>
                <a:cs typeface="Times New Roman"/>
              </a:rPr>
              <a:t>.</a:t>
            </a:r>
            <a:endParaRPr lang="en-US" sz="900">
              <a:effectLst/>
              <a:latin typeface="Calibri"/>
              <a:ea typeface="Calibri" panose="020F0502020204030204" pitchFamily="34" charset="0"/>
              <a:cs typeface="Times New Roman"/>
            </a:endParaRPr>
          </a:p>
        </p:txBody>
      </p:sp>
      <p:sp>
        <p:nvSpPr>
          <p:cNvPr id="8" name="TextBox 7">
            <a:extLst>
              <a:ext uri="{FF2B5EF4-FFF2-40B4-BE49-F238E27FC236}">
                <a16:creationId xmlns:a16="http://schemas.microsoft.com/office/drawing/2014/main" id="{075443A6-4FFE-4406-FF9C-1DC08A7E11B7}"/>
              </a:ext>
            </a:extLst>
          </p:cNvPr>
          <p:cNvSpPr txBox="1"/>
          <p:nvPr/>
        </p:nvSpPr>
        <p:spPr>
          <a:xfrm>
            <a:off x="4077435" y="5851228"/>
            <a:ext cx="3889080" cy="938719"/>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FF0000"/>
                </a:solidFill>
                <a:cs typeface="Calibri"/>
              </a:rPr>
              <a:t>In conclusion</a:t>
            </a:r>
            <a:r>
              <a:rPr lang="en-US" sz="1100">
                <a:cs typeface="Calibri"/>
              </a:rPr>
              <a:t> it appears that exercising and developing effective study skills is an essential part of learning. It can ensure information is understood and retained, improve exam results and benefit not only during study and employment but also throughout life's experiences!</a:t>
            </a:r>
          </a:p>
        </p:txBody>
      </p:sp>
      <p:sp>
        <p:nvSpPr>
          <p:cNvPr id="14" name="Rectangle 13">
            <a:extLst>
              <a:ext uri="{FF2B5EF4-FFF2-40B4-BE49-F238E27FC236}">
                <a16:creationId xmlns:a16="http://schemas.microsoft.com/office/drawing/2014/main" id="{CADFC74F-2FE6-C41E-A1C6-5782681F5A1F}"/>
              </a:ext>
            </a:extLst>
          </p:cNvPr>
          <p:cNvSpPr>
            <a:spLocks noChangeArrowheads="1"/>
          </p:cNvSpPr>
          <p:nvPr/>
        </p:nvSpPr>
        <p:spPr bwMode="auto">
          <a:xfrm>
            <a:off x="166532" y="641983"/>
            <a:ext cx="3769280" cy="6270712"/>
          </a:xfrm>
          <a:prstGeom prst="rect">
            <a:avLst/>
          </a:prstGeom>
          <a:solidFill>
            <a:schemeClr val="accent6">
              <a:lumMod val="60000"/>
              <a:lumOff val="40000"/>
            </a:schemeClr>
          </a:solidFill>
          <a:ln w="57150">
            <a:solidFill>
              <a:schemeClr val="accent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sng" strike="noStrike" cap="none" normalizeH="0" baseline="0">
                <a:ln>
                  <a:noFill/>
                </a:ln>
                <a:effectLst/>
                <a:latin typeface="Calibri"/>
                <a:ea typeface="Calibri" panose="020F0502020204030204" pitchFamily="34" charset="0"/>
                <a:cs typeface="Times New Roman"/>
              </a:rPr>
              <a:t>Critical Thinking</a:t>
            </a:r>
            <a:endParaRPr lang="en-GB" altLang="en-US" sz="900" b="0" i="0" u="none" strike="noStrike" cap="none" normalizeH="0" baseline="0">
              <a:ln>
                <a:noFill/>
              </a:ln>
              <a:effectLst/>
              <a:latin typeface="Calibri"/>
              <a:cs typeface="Times New Roman"/>
            </a:endParaRPr>
          </a:p>
          <a:p>
            <a:pPr eaLnBrk="0" fontAlgn="base" hangingPunct="0">
              <a:spcBef>
                <a:spcPct val="0"/>
              </a:spcBef>
              <a:spcAft>
                <a:spcPct val="0"/>
              </a:spcAft>
            </a:pP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‘‘Critical thinking involves examining ideas and information from an objective position and questioning this information while being aware of the influence of your own values, attitudes, experiences, emotions, and personal philosophy.’’</a:t>
            </a:r>
            <a:r>
              <a:rPr lang="en-US" altLang="en-US" sz="900">
                <a:solidFill>
                  <a:srgbClr val="333333"/>
                </a:solidFill>
                <a:latin typeface="Calibri"/>
                <a:ea typeface="Source Sans Pro"/>
                <a:cs typeface="Source Sans Pro" panose="020B0503030403020204" pitchFamily="34" charset="0"/>
              </a:rPr>
              <a:t> (</a:t>
            </a:r>
            <a:r>
              <a:rPr lang="en-US" sz="900">
                <a:solidFill>
                  <a:srgbClr val="333333"/>
                </a:solidFill>
                <a:latin typeface="Calibri"/>
                <a:ea typeface="Source Sans Pro"/>
                <a:cs typeface="Calibri"/>
              </a:rPr>
              <a:t>Eales-Reynolds, et al 2013, p.1)</a:t>
            </a:r>
            <a:endParaRPr lang="en-GB" altLang="en-US" sz="900" b="0" i="0" u="none" strike="noStrike" cap="none" normalizeH="0" baseline="0">
              <a:ln>
                <a:noFill/>
              </a:ln>
              <a:effectLst/>
              <a:latin typeface="Calibri"/>
              <a:ea typeface="Source Sans Pro"/>
              <a:cs typeface="Calibri"/>
            </a:endParaRPr>
          </a:p>
          <a:p>
            <a:pPr>
              <a:spcBef>
                <a:spcPct val="0"/>
              </a:spcBef>
              <a:spcAft>
                <a:spcPct val="0"/>
              </a:spcAft>
            </a:pPr>
            <a:endParaRPr lang="en-US" sz="900">
              <a:solidFill>
                <a:srgbClr val="333333"/>
              </a:solidFill>
              <a:latin typeface="Calibri"/>
              <a:ea typeface="Source Sans Pro"/>
              <a:cs typeface="Calibri"/>
            </a:endParaRPr>
          </a:p>
          <a:p>
            <a:pPr eaLnBrk="0" fontAlgn="base" hangingPunct="0">
              <a:spcBef>
                <a:spcPct val="0"/>
              </a:spcBef>
              <a:spcAft>
                <a:spcPct val="0"/>
              </a:spcAft>
            </a:pP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To be a critical thinker you must have certain attributes</a:t>
            </a:r>
            <a:r>
              <a:rPr lang="en-US" altLang="en-US" sz="900">
                <a:solidFill>
                  <a:srgbClr val="333333"/>
                </a:solidFill>
                <a:latin typeface="Calibri"/>
                <a:ea typeface="Source Sans Pro"/>
                <a:cs typeface="Source Sans Pro" panose="020B0503030403020204" pitchFamily="34" charset="0"/>
              </a:rPr>
              <a:t>, for example, </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being open-minded and inquisitive enough to question. </a:t>
            </a:r>
            <a:r>
              <a:rPr lang="en-US" sz="900">
                <a:solidFill>
                  <a:srgbClr val="333333"/>
                </a:solidFill>
                <a:latin typeface="Calibri"/>
                <a:ea typeface="Source Sans Pro"/>
                <a:cs typeface="Calibri"/>
              </a:rPr>
              <a:t>Question not only other people's viewpoints but also evaluate and analyze your own and investigate bias, prejudices and strengths and weaknesses within your own thought  process</a:t>
            </a:r>
            <a:r>
              <a:rPr lang="en-US" sz="1200">
                <a:solidFill>
                  <a:srgbClr val="333333"/>
                </a:solidFill>
                <a:latin typeface="Calibri"/>
                <a:ea typeface="Source Sans Pro"/>
                <a:cs typeface="Calibri"/>
              </a:rPr>
              <a:t>. </a:t>
            </a:r>
            <a:r>
              <a:rPr lang="en-US" altLang="en-US" sz="900">
                <a:solidFill>
                  <a:srgbClr val="333333"/>
                </a:solidFill>
                <a:latin typeface="Calibri"/>
                <a:ea typeface="Source Sans Pro"/>
                <a:cs typeface="Source Sans Pro" panose="020B0503030403020204" pitchFamily="34" charset="0"/>
              </a:rPr>
              <a:t>Attributes such as</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 the ability to look at more than one perspective, the </a:t>
            </a:r>
            <a:r>
              <a:rPr lang="en-US" altLang="en-US" sz="900">
                <a:solidFill>
                  <a:srgbClr val="333333"/>
                </a:solidFill>
                <a:latin typeface="Calibri"/>
                <a:ea typeface="Source Sans Pro"/>
                <a:cs typeface="Source Sans Pro" panose="020B0503030403020204" pitchFamily="34" charset="0"/>
              </a:rPr>
              <a:t>positive and negative and</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 scrutinize sources and their authenticity. </a:t>
            </a:r>
            <a:r>
              <a:rPr lang="en-US" altLang="en-US" sz="900">
                <a:solidFill>
                  <a:srgbClr val="333333"/>
                </a:solidFill>
                <a:latin typeface="Calibri"/>
                <a:ea typeface="Source Sans Pro"/>
                <a:cs typeface="Source Sans Pro" panose="020B0503030403020204" pitchFamily="34" charset="0"/>
              </a:rPr>
              <a:t>In addition to confidently </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relay the information,</a:t>
            </a:r>
            <a:r>
              <a:rPr lang="en-US" altLang="en-US" sz="900">
                <a:solidFill>
                  <a:srgbClr val="333333"/>
                </a:solidFill>
                <a:latin typeface="Calibri"/>
                <a:ea typeface="Source Sans Pro"/>
                <a:cs typeface="Source Sans Pro" panose="020B0503030403020204" pitchFamily="34" charset="0"/>
              </a:rPr>
              <a:t> thought process</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 or argument in a professional manner</a:t>
            </a:r>
            <a:r>
              <a:rPr lang="en-US" altLang="en-US" sz="900">
                <a:solidFill>
                  <a:srgbClr val="333333"/>
                </a:solidFill>
                <a:latin typeface="Calibri"/>
                <a:ea typeface="Source Sans Pro"/>
                <a:cs typeface="Source Sans Pro" panose="020B0503030403020204" pitchFamily="34" charset="0"/>
              </a:rPr>
              <a:t>. ( </a:t>
            </a:r>
            <a:r>
              <a:rPr lang="en-US" sz="900">
                <a:solidFill>
                  <a:srgbClr val="333333"/>
                </a:solidFill>
                <a:latin typeface="Calibri"/>
                <a:ea typeface="Source Sans Pro"/>
                <a:cs typeface="Calibri"/>
              </a:rPr>
              <a:t>Eales-Reynolds 2013)</a:t>
            </a:r>
            <a:endParaRPr lang="en-GB" altLang="en-US" sz="900" b="0" i="0" u="none" strike="noStrike" cap="none" normalizeH="0" baseline="0">
              <a:ln>
                <a:noFill/>
              </a:ln>
              <a:effectLst/>
              <a:latin typeface="Calibri"/>
              <a:ea typeface="Source Sans Pro"/>
              <a:cs typeface="Calibri"/>
            </a:endParaRPr>
          </a:p>
          <a:p>
            <a:pPr>
              <a:spcBef>
                <a:spcPct val="0"/>
              </a:spcBef>
              <a:spcAft>
                <a:spcPct val="0"/>
              </a:spcAft>
            </a:pPr>
            <a:endParaRPr lang="en-US" sz="900">
              <a:solidFill>
                <a:srgbClr val="333333"/>
              </a:solidFill>
              <a:latin typeface="Calibri"/>
              <a:ea typeface="Source Sans Pro"/>
              <a:cs typeface="Calibri"/>
            </a:endParaRPr>
          </a:p>
          <a:p>
            <a:pPr eaLnBrk="0" fontAlgn="base" hangingPunct="0">
              <a:spcBef>
                <a:spcPct val="0"/>
              </a:spcBef>
              <a:spcAft>
                <a:spcPct val="0"/>
              </a:spcAft>
            </a:pP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Critical thinking and </a:t>
            </a:r>
            <a:r>
              <a:rPr lang="en-US" altLang="en-US" sz="900">
                <a:solidFill>
                  <a:srgbClr val="333333"/>
                </a:solidFill>
                <a:latin typeface="Calibri"/>
                <a:ea typeface="Source Sans Pro"/>
                <a:cs typeface="Source Sans Pro" panose="020B0503030403020204" pitchFamily="34" charset="0"/>
              </a:rPr>
              <a:t>analysis </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are conjoint. Analyzing data, digital information, literacy, and your own writing.</a:t>
            </a:r>
            <a:r>
              <a:rPr lang="en-US" altLang="en-US" sz="900">
                <a:solidFill>
                  <a:srgbClr val="333333"/>
                </a:solidFill>
                <a:latin typeface="Calibri"/>
                <a:ea typeface="Source Sans Pro"/>
                <a:cs typeface="Source Sans Pro" panose="020B0503030403020204" pitchFamily="34" charset="0"/>
              </a:rPr>
              <a:t> To</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 be a good critical thinker is to develop critical thinking through reading and writing critically</a:t>
            </a:r>
            <a:r>
              <a:rPr lang="en-US" altLang="en-US" sz="900">
                <a:solidFill>
                  <a:srgbClr val="333333"/>
                </a:solidFill>
                <a:latin typeface="Calibri"/>
                <a:ea typeface="Source Sans Pro"/>
                <a:cs typeface="Source Sans Pro" panose="020B0503030403020204" pitchFamily="34" charset="0"/>
              </a:rPr>
              <a:t> (Eales-Reynolds, 2013)</a:t>
            </a:r>
            <a:endParaRPr lang="en-GB" altLang="en-US" sz="900" b="0" i="0" u="none" strike="noStrike" cap="none" normalizeH="0" baseline="0">
              <a:ln>
                <a:noFill/>
              </a:ln>
              <a:effectLst/>
              <a:latin typeface="Calibri"/>
              <a:ea typeface="Source Sans Pro"/>
              <a:cs typeface="Calibri"/>
            </a:endParaRPr>
          </a:p>
          <a:p>
            <a:pPr>
              <a:spcBef>
                <a:spcPct val="0"/>
              </a:spcBef>
              <a:spcAft>
                <a:spcPct val="0"/>
              </a:spcAft>
            </a:pPr>
            <a:endParaRPr lang="en-US" altLang="en-US" sz="900">
              <a:solidFill>
                <a:srgbClr val="333333"/>
              </a:solidFill>
              <a:latin typeface="Calibri"/>
              <a:ea typeface="Source Sans Pro"/>
              <a:cs typeface="Source Sans Pro" panose="020B0503030403020204" pitchFamily="34" charset="0"/>
            </a:endParaRPr>
          </a:p>
          <a:p>
            <a:pPr eaLnBrk="0" fontAlgn="base" hangingPunct="0">
              <a:spcBef>
                <a:spcPct val="0"/>
              </a:spcBef>
              <a:spcAft>
                <a:spcPct val="0"/>
              </a:spcAft>
            </a:pPr>
            <a:r>
              <a:rPr lang="en-US" altLang="en-US" sz="900">
                <a:solidFill>
                  <a:srgbClr val="333333"/>
                </a:solidFill>
                <a:latin typeface="Calibri"/>
                <a:ea typeface="Source Sans Pro"/>
                <a:cs typeface="Source Sans Pro" panose="020B0503030403020204" pitchFamily="34" charset="0"/>
              </a:rPr>
              <a:t>Sarah Bakerlee (2004) offers a tool for checking if information` is credible.. </a:t>
            </a:r>
            <a:endParaRPr lang="en-US" sz="1100">
              <a:solidFill>
                <a:srgbClr val="242424"/>
              </a:solidFill>
              <a:latin typeface="Calibri"/>
              <a:ea typeface="Source Sans Pro" panose="020B0503030403020204" pitchFamily="34" charset="0"/>
              <a:cs typeface="Calibri"/>
            </a:endParaRPr>
          </a:p>
          <a:p>
            <a:pPr>
              <a:spcBef>
                <a:spcPct val="0"/>
              </a:spcBef>
              <a:spcAft>
                <a:spcPct val="0"/>
              </a:spcAft>
            </a:pPr>
            <a:r>
              <a:rPr lang="en-US" altLang="en-US" sz="900">
                <a:solidFill>
                  <a:srgbClr val="333333"/>
                </a:solidFill>
                <a:latin typeface="Calibri"/>
                <a:ea typeface="Source Sans Pro"/>
                <a:cs typeface="Source Sans Pro" panose="020B0503030403020204" pitchFamily="34" charset="0"/>
              </a:rPr>
              <a:t>The </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‘CRAAP’ </a:t>
            </a:r>
            <a:r>
              <a:rPr lang="en-US" altLang="en-US" sz="900">
                <a:solidFill>
                  <a:srgbClr val="333333"/>
                </a:solidFill>
                <a:latin typeface="Calibri"/>
                <a:ea typeface="Source Sans Pro"/>
                <a:cs typeface="Source Sans Pro" panose="020B0503030403020204" pitchFamily="34" charset="0"/>
              </a:rPr>
              <a:t>Test ...</a:t>
            </a:r>
            <a:endParaRPr lang="en-US" sz="1100">
              <a:solidFill>
                <a:srgbClr val="242424"/>
              </a:solidFill>
              <a:latin typeface="Calibri"/>
              <a:ea typeface="Source Sans Pro" panose="020B0503030403020204" pitchFamily="34" charset="0"/>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C </a:t>
            </a:r>
            <a:r>
              <a:rPr kumimoji="0" lang="en-US" altLang="en-US" sz="900" b="0" i="0" u="none" strike="noStrike" cap="none" normalizeH="0" baseline="0" err="1">
                <a:ln>
                  <a:noFill/>
                </a:ln>
                <a:solidFill>
                  <a:srgbClr val="333333"/>
                </a:solidFill>
                <a:effectLst/>
                <a:latin typeface="Calibri"/>
                <a:ea typeface="Source Sans Pro"/>
                <a:cs typeface="Source Sans Pro" panose="020B0503030403020204" pitchFamily="34" charset="0"/>
              </a:rPr>
              <a:t>urrent</a:t>
            </a:r>
            <a:r>
              <a:rPr lang="en-US" altLang="en-US" sz="900">
                <a:solidFill>
                  <a:srgbClr val="333333"/>
                </a:solidFill>
                <a:latin typeface="Calibri"/>
                <a:ea typeface="Source Sans Pro"/>
                <a:cs typeface="Source Sans Pro" panose="020B0503030403020204" pitchFamily="34" charset="0"/>
              </a:rPr>
              <a:t>      </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 (Is the piece up to date?)</a:t>
            </a:r>
            <a:r>
              <a:rPr lang="en-US" altLang="en-US" sz="900">
                <a:solidFill>
                  <a:srgbClr val="333333"/>
                </a:solidFill>
                <a:latin typeface="Calibri"/>
                <a:ea typeface="Source Sans Pro"/>
                <a:cs typeface="Source Sans Pro" panose="020B0503030403020204" pitchFamily="34" charset="0"/>
              </a:rPr>
              <a:t>  </a:t>
            </a:r>
            <a:endParaRPr lang="en-GB" altLang="en-US" sz="900" b="0" i="0" u="none" strike="noStrike" cap="none" normalizeH="0" baseline="0">
              <a:ln>
                <a:noFill/>
              </a:ln>
              <a:effectLst/>
              <a:cs typeface="Calibri"/>
            </a:endParaRPr>
          </a:p>
          <a:p>
            <a:pPr eaLnBrk="0" fontAlgn="base" hangingPunct="0">
              <a:spcBef>
                <a:spcPct val="0"/>
              </a:spcBef>
              <a:spcAft>
                <a:spcPct val="0"/>
              </a:spcAft>
            </a:pP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R </a:t>
            </a:r>
            <a:r>
              <a:rPr kumimoji="0" lang="en-US" altLang="en-US" sz="900" b="0" i="0" u="none" strike="noStrike" cap="none" normalizeH="0" baseline="0" err="1">
                <a:ln>
                  <a:noFill/>
                </a:ln>
                <a:solidFill>
                  <a:srgbClr val="333333"/>
                </a:solidFill>
                <a:effectLst/>
                <a:latin typeface="Calibri"/>
                <a:ea typeface="Source Sans Pro"/>
                <a:cs typeface="Source Sans Pro" panose="020B0503030403020204" pitchFamily="34" charset="0"/>
              </a:rPr>
              <a:t>elevant</a:t>
            </a:r>
            <a:r>
              <a:rPr lang="en-US" altLang="en-US" sz="900">
                <a:solidFill>
                  <a:srgbClr val="333333"/>
                </a:solidFill>
                <a:latin typeface="Calibri"/>
                <a:ea typeface="Source Sans Pro"/>
                <a:cs typeface="Source Sans Pro" panose="020B0503030403020204" pitchFamily="34" charset="0"/>
              </a:rPr>
              <a:t>    </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 (Who is the audience)</a:t>
            </a:r>
            <a:r>
              <a:rPr lang="en-US" altLang="en-US" sz="900">
                <a:solidFill>
                  <a:srgbClr val="333333"/>
                </a:solidFill>
                <a:latin typeface="Calibri"/>
                <a:ea typeface="Source Sans Pro"/>
                <a:cs typeface="Source Sans Pro" panose="020B0503030403020204" pitchFamily="34" charset="0"/>
              </a:rPr>
              <a:t> </a:t>
            </a:r>
            <a:endParaRPr lang="en-GB" altLang="en-US" sz="900" b="0" i="0" u="none" strike="noStrike" cap="none" normalizeH="0" baseline="0">
              <a:ln>
                <a:noFill/>
              </a:ln>
              <a:effectLst/>
              <a:cs typeface="Calibri"/>
            </a:endParaRPr>
          </a:p>
          <a:p>
            <a:pPr eaLnBrk="0" fontAlgn="base" hangingPunct="0">
              <a:spcBef>
                <a:spcPct val="0"/>
              </a:spcBef>
              <a:spcAft>
                <a:spcPct val="0"/>
              </a:spcAft>
            </a:pP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A </a:t>
            </a:r>
            <a:r>
              <a:rPr kumimoji="0" lang="en-US" altLang="en-US" sz="900" b="0" i="0" u="none" strike="noStrike" cap="none" normalizeH="0" baseline="0" err="1">
                <a:ln>
                  <a:noFill/>
                </a:ln>
                <a:solidFill>
                  <a:srgbClr val="333333"/>
                </a:solidFill>
                <a:effectLst/>
                <a:latin typeface="Calibri"/>
                <a:ea typeface="Source Sans Pro"/>
                <a:cs typeface="Source Sans Pro" panose="020B0503030403020204" pitchFamily="34" charset="0"/>
              </a:rPr>
              <a:t>uthority</a:t>
            </a:r>
            <a:r>
              <a:rPr lang="en-US" altLang="en-US" sz="900">
                <a:solidFill>
                  <a:srgbClr val="333333"/>
                </a:solidFill>
                <a:latin typeface="Calibri"/>
                <a:ea typeface="Source Sans Pro"/>
                <a:cs typeface="Source Sans Pro" panose="020B0503030403020204" pitchFamily="34" charset="0"/>
              </a:rPr>
              <a:t>   </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 (What are the authors credentials)</a:t>
            </a:r>
            <a:endParaRPr lang="en-GB" altLang="en-US" sz="900" b="0" i="0" u="none" strike="noStrike" cap="none" normalizeH="0" baseline="0">
              <a:ln>
                <a:noFill/>
              </a:ln>
              <a:effectLst/>
              <a:latin typeface="Calibri"/>
              <a:ea typeface="Source Sans Pro"/>
              <a:cs typeface="Calibri"/>
            </a:endParaRPr>
          </a:p>
          <a:p>
            <a:pPr eaLnBrk="0" fontAlgn="base" hangingPunct="0">
              <a:spcBef>
                <a:spcPct val="0"/>
              </a:spcBef>
              <a:spcAft>
                <a:spcPct val="0"/>
              </a:spcAft>
            </a:pP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A </a:t>
            </a:r>
            <a:r>
              <a:rPr kumimoji="0" lang="en-US" altLang="en-US" sz="900" b="0" i="0" u="none" strike="noStrike" cap="none" normalizeH="0" baseline="0" err="1">
                <a:ln>
                  <a:noFill/>
                </a:ln>
                <a:solidFill>
                  <a:srgbClr val="333333"/>
                </a:solidFill>
                <a:effectLst/>
                <a:latin typeface="Calibri"/>
                <a:ea typeface="Source Sans Pro"/>
                <a:cs typeface="Source Sans Pro" panose="020B0503030403020204" pitchFamily="34" charset="0"/>
              </a:rPr>
              <a:t>ccuracy</a:t>
            </a:r>
            <a:r>
              <a:rPr lang="en-US" altLang="en-US" sz="900">
                <a:solidFill>
                  <a:srgbClr val="333333"/>
                </a:solidFill>
                <a:latin typeface="Calibri"/>
                <a:ea typeface="Source Sans Pro"/>
                <a:cs typeface="Source Sans Pro" panose="020B0503030403020204" pitchFamily="34" charset="0"/>
              </a:rPr>
              <a:t>    </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 (Is it supported by evidence?)</a:t>
            </a:r>
            <a:r>
              <a:rPr lang="en-US" altLang="en-US" sz="900">
                <a:solidFill>
                  <a:srgbClr val="333333"/>
                </a:solidFill>
                <a:latin typeface="Calibri"/>
                <a:ea typeface="Source Sans Pro"/>
                <a:cs typeface="Source Sans Pro" panose="020B0503030403020204" pitchFamily="34" charset="0"/>
              </a:rPr>
              <a:t> </a:t>
            </a:r>
            <a:endParaRPr lang="en-GB" altLang="en-US" sz="900" b="0" i="0" u="none" strike="noStrike" cap="none" normalizeH="0" baseline="0">
              <a:ln>
                <a:noFill/>
              </a:ln>
              <a:effectLst/>
              <a:cs typeface="Calibri"/>
            </a:endParaRPr>
          </a:p>
          <a:p>
            <a:pPr eaLnBrk="0" fontAlgn="base" hangingPunct="0">
              <a:spcBef>
                <a:spcPct val="0"/>
              </a:spcBef>
              <a:spcAft>
                <a:spcPct val="0"/>
              </a:spcAft>
            </a:pP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P </a:t>
            </a:r>
            <a:r>
              <a:rPr kumimoji="0" lang="en-US" altLang="en-US" sz="900" b="0" i="0" u="none" strike="noStrike" cap="none" normalizeH="0" baseline="0" err="1">
                <a:ln>
                  <a:noFill/>
                </a:ln>
                <a:solidFill>
                  <a:srgbClr val="333333"/>
                </a:solidFill>
                <a:effectLst/>
                <a:latin typeface="Calibri"/>
                <a:ea typeface="Source Sans Pro"/>
                <a:cs typeface="Source Sans Pro" panose="020B0503030403020204" pitchFamily="34" charset="0"/>
              </a:rPr>
              <a:t>urpose</a:t>
            </a:r>
            <a:r>
              <a:rPr lang="en-US" altLang="en-US" sz="900">
                <a:solidFill>
                  <a:srgbClr val="333333"/>
                </a:solidFill>
                <a:latin typeface="Calibri"/>
                <a:ea typeface="Source Sans Pro"/>
                <a:cs typeface="Source Sans Pro" panose="020B0503030403020204" pitchFamily="34" charset="0"/>
              </a:rPr>
              <a:t>      </a:t>
            </a: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 (Is it objective)</a:t>
            </a:r>
            <a:r>
              <a:rPr lang="en-US" altLang="en-US" sz="900">
                <a:solidFill>
                  <a:srgbClr val="333333"/>
                </a:solidFill>
                <a:latin typeface="Calibri"/>
                <a:ea typeface="Source Sans Pro"/>
                <a:cs typeface="Source Sans Pro" panose="020B0503030403020204" pitchFamily="34" charset="0"/>
              </a:rPr>
              <a:t>  </a:t>
            </a:r>
            <a:endParaRPr lang="en-US" sz="900" i="0" u="none" strike="noStrike" cap="none" normalizeH="0" baseline="0">
              <a:ln>
                <a:noFill/>
              </a:ln>
              <a:solidFill>
                <a:srgbClr val="333333"/>
              </a:solidFill>
              <a:effectLst/>
              <a:latin typeface="Calibri"/>
              <a:ea typeface="Source Sans Pro"/>
              <a:cs typeface="Calibri"/>
            </a:endParaRPr>
          </a:p>
          <a:p>
            <a:pPr>
              <a:spcBef>
                <a:spcPct val="0"/>
              </a:spcBef>
              <a:spcAft>
                <a:spcPct val="0"/>
              </a:spcAft>
            </a:pPr>
            <a:endParaRPr lang="en-US" altLang="en-US" sz="900">
              <a:solidFill>
                <a:srgbClr val="333333"/>
              </a:solidFill>
              <a:latin typeface="Calibri"/>
              <a:ea typeface="Source Sans Pro"/>
              <a:cs typeface="Source Sans Pro" panose="020B0503030403020204" pitchFamily="34" charset="0"/>
            </a:endParaRPr>
          </a:p>
          <a:p>
            <a:pPr eaLnBrk="0" fontAlgn="base" hangingPunct="0">
              <a:spcBef>
                <a:spcPct val="0"/>
              </a:spcBef>
              <a:spcAft>
                <a:spcPct val="0"/>
              </a:spcAft>
            </a:pPr>
            <a:r>
              <a:rPr kumimoji="0" lang="en-US" altLang="en-US" sz="900" b="0" i="0" u="none" strike="noStrike" cap="none" normalizeH="0" baseline="0">
                <a:ln>
                  <a:noFill/>
                </a:ln>
                <a:solidFill>
                  <a:srgbClr val="333333"/>
                </a:solidFill>
                <a:effectLst/>
                <a:latin typeface="Calibri"/>
                <a:ea typeface="Source Sans Pro"/>
                <a:cs typeface="Source Sans Pro" panose="020B0503030403020204" pitchFamily="34" charset="0"/>
              </a:rPr>
              <a:t>A critical reading tool </a:t>
            </a:r>
            <a:r>
              <a:rPr lang="en-US" altLang="en-US" sz="900">
                <a:solidFill>
                  <a:srgbClr val="333333"/>
                </a:solidFill>
                <a:latin typeface="Calibri"/>
                <a:ea typeface="Source Sans Pro"/>
                <a:cs typeface="Source Sans Pro" panose="020B0503030403020204" pitchFamily="34" charset="0"/>
              </a:rPr>
              <a:t>accessed through </a:t>
            </a:r>
            <a:r>
              <a:rPr kumimoji="0" lang="en-US" altLang="en-US" sz="900" b="0" i="0" u="none" strike="noStrike" cap="none" normalizeH="0" baseline="0">
                <a:ln>
                  <a:noFill/>
                </a:ln>
                <a:effectLst/>
                <a:latin typeface="Calibri"/>
                <a:ea typeface="Source Sans Pro"/>
                <a:cs typeface="Source Sans Pro" panose="020B0503030403020204" pitchFamily="34" charset="0"/>
                <a:hlinkClick r:id="rId2">
                  <a:extLst>
                    <a:ext uri="{A12FA001-AC4F-418D-AE19-62706E023703}">
                      <ahyp:hlinkClr xmlns:ahyp="http://schemas.microsoft.com/office/drawing/2018/hyperlinkcolor" val="tx"/>
                    </a:ext>
                  </a:extLst>
                </a:hlinkClick>
              </a:rPr>
              <a:t>www.springeropen.com</a:t>
            </a:r>
            <a:r>
              <a:rPr lang="en-US" altLang="en-US" sz="900">
                <a:latin typeface="Calibri"/>
                <a:ea typeface="Source Sans Pro"/>
                <a:cs typeface="Source Sans Pro" panose="020B0503030403020204" pitchFamily="34" charset="0"/>
              </a:rPr>
              <a:t> (2020)</a:t>
            </a:r>
            <a:r>
              <a:rPr kumimoji="0" lang="en-US" altLang="en-US" sz="900" b="0" i="0" u="none" strike="noStrike" cap="none" normalizeH="0" baseline="0">
                <a:ln>
                  <a:noFill/>
                </a:ln>
                <a:effectLst/>
                <a:latin typeface="Calibri"/>
                <a:ea typeface="Source Sans Pro"/>
                <a:cs typeface="Source Sans Pro" panose="020B0503030403020204" pitchFamily="34" charset="0"/>
              </a:rPr>
              <a:t> is to use a </a:t>
            </a:r>
            <a:r>
              <a:rPr lang="en-US" altLang="en-US" sz="900">
                <a:latin typeface="Calibri"/>
                <a:ea typeface="Source Sans Pro"/>
                <a:cs typeface="Source Sans Pro" panose="020B0503030403020204" pitchFamily="34" charset="0"/>
              </a:rPr>
              <a:t>Rubric</a:t>
            </a:r>
            <a:r>
              <a:rPr kumimoji="0" lang="en-US" altLang="en-US" sz="900" b="0" i="0" u="none" strike="noStrike" cap="none" normalizeH="0" baseline="0">
                <a:ln>
                  <a:noFill/>
                </a:ln>
                <a:effectLst/>
                <a:latin typeface="Calibri"/>
                <a:ea typeface="Source Sans Pro"/>
                <a:cs typeface="Source Sans Pro" panose="020B0503030403020204" pitchFamily="34" charset="0"/>
              </a:rPr>
              <a:t> system to determine the relevance of a piece of information.</a:t>
            </a:r>
            <a:endParaRPr lang="en-GB" altLang="en-US" sz="900" b="0" i="0" u="none" strike="noStrike" cap="none" normalizeH="0" baseline="0">
              <a:ln>
                <a:noFill/>
              </a:ln>
              <a:effectLst/>
              <a:latin typeface="Calibri"/>
              <a:ea typeface="Source Sans Pro"/>
              <a:cs typeface="Calibri"/>
            </a:endParaRPr>
          </a:p>
          <a:p>
            <a:pPr eaLnBrk="0" fontAlgn="base" hangingPunct="0">
              <a:spcBef>
                <a:spcPct val="0"/>
              </a:spcBef>
              <a:spcAft>
                <a:spcPct val="0"/>
              </a:spcAft>
            </a:pPr>
            <a:endParaRPr lang="en-US" altLang="en-US" sz="900" b="0" i="0" u="none" strike="noStrike" cap="none" normalizeH="0" baseline="0">
              <a:ln>
                <a:noFill/>
              </a:ln>
              <a:solidFill>
                <a:srgbClr val="0061A9"/>
              </a:solidFill>
              <a:effectLst/>
              <a:latin typeface="Calibri"/>
              <a:ea typeface="Georgia" panose="02040502050405020303" pitchFamily="18" charset="0"/>
              <a:cs typeface="Georgia" panose="02040502050405020303" pitchFamily="18" charset="0"/>
            </a:endParaRPr>
          </a:p>
          <a:p>
            <a:r>
              <a:rPr lang="en-US" sz="900">
                <a:latin typeface="Calibri"/>
                <a:cs typeface="Calibri"/>
              </a:rPr>
              <a:t>According to Eales-Reynolds </a:t>
            </a:r>
            <a:r>
              <a:rPr lang="en-US" sz="900" i="1">
                <a:latin typeface="Calibri"/>
                <a:cs typeface="Calibri"/>
              </a:rPr>
              <a:t> (</a:t>
            </a:r>
            <a:r>
              <a:rPr lang="en-US" sz="900">
                <a:latin typeface="Calibri"/>
                <a:cs typeface="Calibri"/>
              </a:rPr>
              <a:t>2013) Critical writing and presenting is a chance to show thoughts, knowledge and understanding of a topic and demonstrate an ability to research and gather information. Gathering validated and relevant information from ‘selected’ sources is part of a process to show skills and understanding of the subject being studied.</a:t>
            </a:r>
          </a:p>
          <a:p>
            <a:endParaRPr lang="en-US" sz="900">
              <a:latin typeface="Calibri"/>
              <a:cs typeface="Calibri"/>
            </a:endParaRPr>
          </a:p>
          <a:p>
            <a:r>
              <a:rPr lang="en-US" sz="900" err="1">
                <a:latin typeface="Calibri"/>
                <a:cs typeface="Calibri"/>
              </a:rPr>
              <a:t>J.Haber</a:t>
            </a:r>
            <a:r>
              <a:rPr lang="en-US" sz="900">
                <a:latin typeface="Calibri"/>
                <a:cs typeface="Calibri"/>
              </a:rPr>
              <a:t> (2020) outlines Blooms</a:t>
            </a:r>
          </a:p>
          <a:p>
            <a:r>
              <a:rPr lang="en-US" sz="900">
                <a:latin typeface="Calibri"/>
                <a:cs typeface="Calibri"/>
              </a:rPr>
              <a:t> Taxonomy</a:t>
            </a:r>
            <a:r>
              <a:rPr lang="en-US" sz="900">
                <a:solidFill>
                  <a:srgbClr val="333333"/>
                </a:solidFill>
                <a:latin typeface="Calibri"/>
                <a:cs typeface="Calibri"/>
              </a:rPr>
              <a:t> which was created in 1956 and sets out</a:t>
            </a:r>
            <a:endParaRPr lang="en-US"/>
          </a:p>
          <a:p>
            <a:r>
              <a:rPr lang="en-US" sz="900">
                <a:solidFill>
                  <a:srgbClr val="333333"/>
                </a:solidFill>
                <a:latin typeface="Calibri"/>
                <a:cs typeface="Calibri"/>
              </a:rPr>
              <a:t> educational goals into a hierarchy of the levels of</a:t>
            </a:r>
            <a:endParaRPr lang="en-US">
              <a:solidFill>
                <a:srgbClr val="000000"/>
              </a:solidFill>
              <a:latin typeface="Calibri"/>
              <a:cs typeface="Calibri"/>
            </a:endParaRPr>
          </a:p>
          <a:p>
            <a:r>
              <a:rPr lang="en-US" sz="900">
                <a:solidFill>
                  <a:srgbClr val="333333"/>
                </a:solidFill>
                <a:latin typeface="Calibri"/>
                <a:cs typeface="Calibri"/>
              </a:rPr>
              <a:t> mental complexity. It offers scientific principles of </a:t>
            </a:r>
            <a:endParaRPr lang="en-US">
              <a:solidFill>
                <a:srgbClr val="000000"/>
              </a:solidFill>
              <a:latin typeface="Calibri"/>
              <a:cs typeface="Calibri"/>
            </a:endParaRPr>
          </a:p>
          <a:p>
            <a:r>
              <a:rPr lang="en-US" sz="900">
                <a:solidFill>
                  <a:srgbClr val="333333"/>
                </a:solidFill>
                <a:latin typeface="Calibri"/>
                <a:cs typeface="Calibri"/>
              </a:rPr>
              <a:t>how we think and whilst updated 45 years later is</a:t>
            </a:r>
            <a:endParaRPr lang="en-US">
              <a:solidFill>
                <a:srgbClr val="000000"/>
              </a:solidFill>
              <a:latin typeface="Calibri"/>
              <a:cs typeface="Calibri"/>
            </a:endParaRPr>
          </a:p>
          <a:p>
            <a:r>
              <a:rPr lang="en-US" sz="900">
                <a:solidFill>
                  <a:srgbClr val="333333"/>
                </a:solidFill>
                <a:latin typeface="Calibri"/>
                <a:cs typeface="Calibri"/>
              </a:rPr>
              <a:t> still widely used to evaluate students critical thinking</a:t>
            </a:r>
            <a:endParaRPr lang="en-US">
              <a:solidFill>
                <a:srgbClr val="000000"/>
              </a:solidFill>
              <a:latin typeface="Calibri"/>
              <a:cs typeface="Calibri"/>
            </a:endParaRPr>
          </a:p>
          <a:p>
            <a:r>
              <a:rPr lang="en-US" sz="900">
                <a:solidFill>
                  <a:srgbClr val="333333"/>
                </a:solidFill>
                <a:latin typeface="Calibri"/>
                <a:cs typeface="Calibri"/>
              </a:rPr>
              <a:t> skills in educational settings today. </a:t>
            </a:r>
            <a:endParaRPr lang="en-US">
              <a:cs typeface="Calibri"/>
            </a:endParaRPr>
          </a:p>
        </p:txBody>
      </p:sp>
      <p:pic>
        <p:nvPicPr>
          <p:cNvPr id="2" name="Picture 1604993947" descr="A white rectangular box with black text&#10;&#10;Description automatically generated">
            <a:extLst>
              <a:ext uri="{FF2B5EF4-FFF2-40B4-BE49-F238E27FC236}">
                <a16:creationId xmlns:a16="http://schemas.microsoft.com/office/drawing/2014/main" id="{B1F31A6C-E3D8-BF53-CF75-914615D5408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9907" y="7425126"/>
            <a:ext cx="2807371" cy="8405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9E6D468-9F44-F67A-7195-6013B856E47B}"/>
              </a:ext>
            </a:extLst>
          </p:cNvPr>
          <p:cNvSpPr txBox="1"/>
          <p:nvPr/>
        </p:nvSpPr>
        <p:spPr>
          <a:xfrm>
            <a:off x="11310752" y="179361"/>
            <a:ext cx="789660" cy="507831"/>
          </a:xfrm>
          <a:prstGeom prst="rect">
            <a:avLst/>
          </a:prstGeom>
          <a:solidFill>
            <a:schemeClr val="bg1"/>
          </a:solidFill>
          <a:ln>
            <a:solidFill>
              <a:schemeClr val="accent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Calibri"/>
              </a:rPr>
              <a:t>ECEY4008</a:t>
            </a:r>
          </a:p>
          <a:p>
            <a:r>
              <a:rPr lang="en-US" sz="900">
                <a:cs typeface="Calibri"/>
              </a:rPr>
              <a:t>2312267 </a:t>
            </a:r>
          </a:p>
          <a:p>
            <a:r>
              <a:rPr lang="en-US" sz="900">
                <a:cs typeface="Calibri"/>
              </a:rPr>
              <a:t>1110</a:t>
            </a:r>
          </a:p>
        </p:txBody>
      </p:sp>
      <p:sp>
        <p:nvSpPr>
          <p:cNvPr id="9" name="TextBox 8">
            <a:extLst>
              <a:ext uri="{FF2B5EF4-FFF2-40B4-BE49-F238E27FC236}">
                <a16:creationId xmlns:a16="http://schemas.microsoft.com/office/drawing/2014/main" id="{3E0318D0-FC35-D0AA-29CA-444EC89588F0}"/>
              </a:ext>
            </a:extLst>
          </p:cNvPr>
          <p:cNvSpPr txBox="1"/>
          <p:nvPr/>
        </p:nvSpPr>
        <p:spPr>
          <a:xfrm>
            <a:off x="2830528" y="-3700"/>
            <a:ext cx="50686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cs typeface="Calibri"/>
              </a:rPr>
              <a:t>                   </a:t>
            </a:r>
            <a:r>
              <a:rPr lang="en-US">
                <a:cs typeface="Calibri"/>
              </a:rPr>
              <a:t>   </a:t>
            </a:r>
            <a:r>
              <a:rPr lang="en-US" u="sng">
                <a:solidFill>
                  <a:srgbClr val="186094"/>
                </a:solidFill>
                <a:cs typeface="Calibri"/>
              </a:rPr>
              <a:t>Developing Effective Study Skills </a:t>
            </a:r>
            <a:endParaRPr lang="en-US"/>
          </a:p>
        </p:txBody>
      </p:sp>
      <p:pic>
        <p:nvPicPr>
          <p:cNvPr id="1035" name="Picture 174524585">
            <a:extLst>
              <a:ext uri="{FF2B5EF4-FFF2-40B4-BE49-F238E27FC236}">
                <a16:creationId xmlns:a16="http://schemas.microsoft.com/office/drawing/2014/main" id="{6387B8E6-BBA8-0718-D843-4C4E3C72EA9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l="29549" t="22279" r="29080" b="36349"/>
          <a:stretch>
            <a:fillRect/>
          </a:stretch>
        </p:blipFill>
        <p:spPr bwMode="auto">
          <a:xfrm rot="10800000" flipV="1">
            <a:off x="2827491" y="5761300"/>
            <a:ext cx="1005617" cy="969973"/>
          </a:xfrm>
          <a:prstGeom prst="rect">
            <a:avLst/>
          </a:prstGeom>
          <a:noFill/>
          <a:ln w="28575">
            <a:solidFill>
              <a:schemeClr val="accent6"/>
            </a:solidFill>
          </a:ln>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8D18E5D-26A0-D94B-DE1F-0525B8511999}"/>
              </a:ext>
            </a:extLst>
          </p:cNvPr>
          <p:cNvSpPr txBox="1"/>
          <p:nvPr/>
        </p:nvSpPr>
        <p:spPr>
          <a:xfrm rot="900000">
            <a:off x="10442277" y="644156"/>
            <a:ext cx="12482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7030A0"/>
                </a:solidFill>
                <a:cs typeface="Calibri"/>
              </a:rPr>
              <a:t>Sleep Well</a:t>
            </a:r>
            <a:r>
              <a:rPr lang="en-US">
                <a:solidFill>
                  <a:srgbClr val="FF0000"/>
                </a:solidFill>
                <a:cs typeface="Calibri"/>
              </a:rPr>
              <a:t> </a:t>
            </a:r>
          </a:p>
        </p:txBody>
      </p:sp>
      <p:sp>
        <p:nvSpPr>
          <p:cNvPr id="11" name="TextBox 10">
            <a:extLst>
              <a:ext uri="{FF2B5EF4-FFF2-40B4-BE49-F238E27FC236}">
                <a16:creationId xmlns:a16="http://schemas.microsoft.com/office/drawing/2014/main" id="{A1B7F1E7-E4C6-5796-D7C1-A1C919A766DA}"/>
              </a:ext>
            </a:extLst>
          </p:cNvPr>
          <p:cNvSpPr txBox="1"/>
          <p:nvPr/>
        </p:nvSpPr>
        <p:spPr>
          <a:xfrm rot="20460000">
            <a:off x="-98361" y="168449"/>
            <a:ext cx="1220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CCCC41"/>
                </a:solidFill>
                <a:cs typeface="Calibri"/>
              </a:rPr>
              <a:t>Eat Well</a:t>
            </a:r>
            <a:endParaRPr lang="en-US" i="1">
              <a:solidFill>
                <a:srgbClr val="CCCC41"/>
              </a:solidFill>
            </a:endParaRPr>
          </a:p>
        </p:txBody>
      </p:sp>
      <p:sp>
        <p:nvSpPr>
          <p:cNvPr id="12" name="TextBox 11">
            <a:extLst>
              <a:ext uri="{FF2B5EF4-FFF2-40B4-BE49-F238E27FC236}">
                <a16:creationId xmlns:a16="http://schemas.microsoft.com/office/drawing/2014/main" id="{EFC5921B-480F-8016-33C0-C1A1AB48448D}"/>
              </a:ext>
            </a:extLst>
          </p:cNvPr>
          <p:cNvSpPr txBox="1"/>
          <p:nvPr/>
        </p:nvSpPr>
        <p:spPr>
          <a:xfrm rot="20520000">
            <a:off x="6943224" y="5379118"/>
            <a:ext cx="14412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0D703A"/>
                </a:solidFill>
                <a:cs typeface="Calibri"/>
              </a:rPr>
              <a:t>Take Breaks</a:t>
            </a:r>
            <a:endParaRPr lang="en-US" i="1">
              <a:solidFill>
                <a:srgbClr val="0D703A"/>
              </a:solidFill>
            </a:endParaRPr>
          </a:p>
        </p:txBody>
      </p:sp>
      <p:sp>
        <p:nvSpPr>
          <p:cNvPr id="13" name="TextBox 12">
            <a:extLst>
              <a:ext uri="{FF2B5EF4-FFF2-40B4-BE49-F238E27FC236}">
                <a16:creationId xmlns:a16="http://schemas.microsoft.com/office/drawing/2014/main" id="{6A0F8946-B6BF-65D9-E937-FDC661B5D377}"/>
              </a:ext>
            </a:extLst>
          </p:cNvPr>
          <p:cNvSpPr txBox="1"/>
          <p:nvPr/>
        </p:nvSpPr>
        <p:spPr>
          <a:xfrm rot="1620000">
            <a:off x="3054699" y="4083890"/>
            <a:ext cx="1336006"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i="1">
                <a:solidFill>
                  <a:srgbClr val="0070C0"/>
                </a:solidFill>
                <a:cs typeface="Calibri"/>
              </a:rPr>
              <a:t>Drink Water</a:t>
            </a:r>
          </a:p>
        </p:txBody>
      </p:sp>
      <p:sp>
        <p:nvSpPr>
          <p:cNvPr id="15" name="TextBox 14">
            <a:extLst>
              <a:ext uri="{FF2B5EF4-FFF2-40B4-BE49-F238E27FC236}">
                <a16:creationId xmlns:a16="http://schemas.microsoft.com/office/drawing/2014/main" id="{88C39F32-0BA0-1538-DDB3-0C8B1B05F51F}"/>
              </a:ext>
            </a:extLst>
          </p:cNvPr>
          <p:cNvSpPr txBox="1"/>
          <p:nvPr/>
        </p:nvSpPr>
        <p:spPr>
          <a:xfrm>
            <a:off x="3900237" y="767013"/>
            <a:ext cx="440155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Calibri"/>
              </a:rPr>
              <a:t>This poster explores three areas of  skills which support effective study today, Critical Thinking, Effective Note Taking and Time Management.</a:t>
            </a:r>
            <a:endParaRPr lang="en-US"/>
          </a:p>
        </p:txBody>
      </p:sp>
    </p:spTree>
    <p:extLst>
      <p:ext uri="{BB962C8B-B14F-4D97-AF65-F5344CB8AC3E}">
        <p14:creationId xmlns:p14="http://schemas.microsoft.com/office/powerpoint/2010/main" val="1828876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BE0DF-AA88-1DD9-048A-49496AEE4F85}"/>
              </a:ext>
            </a:extLst>
          </p:cNvPr>
          <p:cNvSpPr>
            <a:spLocks noGrp="1"/>
          </p:cNvSpPr>
          <p:nvPr>
            <p:ph type="title"/>
          </p:nvPr>
        </p:nvSpPr>
        <p:spPr/>
        <p:txBody>
          <a:bodyPr/>
          <a:lstStyle/>
          <a:p>
            <a:r>
              <a:rPr lang="en-US">
                <a:cs typeface="Calibri Light"/>
              </a:rPr>
              <a:t>Reference list </a:t>
            </a:r>
          </a:p>
        </p:txBody>
      </p:sp>
      <p:sp>
        <p:nvSpPr>
          <p:cNvPr id="3" name="Content Placeholder 2">
            <a:extLst>
              <a:ext uri="{FF2B5EF4-FFF2-40B4-BE49-F238E27FC236}">
                <a16:creationId xmlns:a16="http://schemas.microsoft.com/office/drawing/2014/main" id="{4386197F-4AEC-B525-A140-7F3DC6AD1E8B}"/>
              </a:ext>
            </a:extLst>
          </p:cNvPr>
          <p:cNvSpPr>
            <a:spLocks noGrp="1"/>
          </p:cNvSpPr>
          <p:nvPr>
            <p:ph idx="1"/>
          </p:nvPr>
        </p:nvSpPr>
        <p:spPr>
          <a:xfrm>
            <a:off x="417095" y="1033546"/>
            <a:ext cx="10515600" cy="4351338"/>
          </a:xfrm>
        </p:spPr>
        <p:txBody>
          <a:bodyPr vert="horz" lIns="91440" tIns="45720" rIns="91440" bIns="45720" rtlCol="0" anchor="t">
            <a:noAutofit/>
          </a:bodyPr>
          <a:lstStyle/>
          <a:p>
            <a:pPr marL="0" indent="0">
              <a:buNone/>
            </a:pPr>
            <a:endParaRPr lang="en-US" sz="1600">
              <a:cs typeface="Calibri"/>
            </a:endParaRPr>
          </a:p>
          <a:p>
            <a:r>
              <a:rPr lang="en-US" sz="1600">
                <a:cs typeface="Calibri"/>
              </a:rPr>
              <a:t>Cottrell, S. (2019) </a:t>
            </a:r>
            <a:r>
              <a:rPr lang="en-US" sz="1600" i="1">
                <a:cs typeface="Calibri"/>
              </a:rPr>
              <a:t>The Study Skills Handbook</a:t>
            </a:r>
            <a:r>
              <a:rPr lang="en-US" sz="1600">
                <a:cs typeface="Calibri"/>
              </a:rPr>
              <a:t> (5th ed) London: </a:t>
            </a:r>
            <a:r>
              <a:rPr lang="en-US" sz="1600">
                <a:solidFill>
                  <a:srgbClr val="333333"/>
                </a:solidFill>
                <a:ea typeface="+mn-lt"/>
                <a:cs typeface="+mn-lt"/>
              </a:rPr>
              <a:t>Red Globe Press</a:t>
            </a:r>
            <a:endParaRPr lang="en-US" sz="1600">
              <a:solidFill>
                <a:srgbClr val="000000"/>
              </a:solidFill>
              <a:cs typeface="Calibri"/>
            </a:endParaRPr>
          </a:p>
          <a:p>
            <a:r>
              <a:rPr lang="en-US" sz="1600">
                <a:cs typeface="Calibri"/>
              </a:rPr>
              <a:t>Day, T. (2018) </a:t>
            </a:r>
            <a:r>
              <a:rPr lang="en-US" sz="1600" i="1">
                <a:cs typeface="Calibri"/>
              </a:rPr>
              <a:t>Success for Academic Writing</a:t>
            </a:r>
            <a:r>
              <a:rPr lang="en-US" sz="1600">
                <a:cs typeface="Calibri"/>
              </a:rPr>
              <a:t> (2nd ed) </a:t>
            </a:r>
            <a:r>
              <a:rPr lang="en-US" sz="1600">
                <a:solidFill>
                  <a:srgbClr val="333333"/>
                </a:solidFill>
                <a:ea typeface="+mn-lt"/>
                <a:cs typeface="+mn-lt"/>
              </a:rPr>
              <a:t>Hampshire: Palgrave Macmillan</a:t>
            </a:r>
            <a:endParaRPr lang="en-US" sz="1600">
              <a:cs typeface="Calibri"/>
            </a:endParaRPr>
          </a:p>
          <a:p>
            <a:r>
              <a:rPr lang="en-US" sz="1600">
                <a:cs typeface="Calibri"/>
              </a:rPr>
              <a:t>Haber, J. (2020) </a:t>
            </a:r>
            <a:r>
              <a:rPr lang="en-US" sz="1600" i="1">
                <a:cs typeface="Calibri"/>
              </a:rPr>
              <a:t>Critical Thinking</a:t>
            </a:r>
            <a:r>
              <a:rPr lang="en-US" sz="1600">
                <a:cs typeface="Calibri"/>
              </a:rPr>
              <a:t>. (1st ed) USA: The MIT Press </a:t>
            </a:r>
          </a:p>
          <a:p>
            <a:r>
              <a:rPr lang="en-US" sz="1600">
                <a:cs typeface="Calibri"/>
              </a:rPr>
              <a:t>Lepage, S. and Timoney White, L (2014) The Oxford University Podcast.</a:t>
            </a:r>
            <a:endParaRPr lang="en-US" sz="1600">
              <a:ea typeface="+mn-lt"/>
              <a:cs typeface="+mn-lt"/>
            </a:endParaRPr>
          </a:p>
          <a:p>
            <a:pPr marL="0" indent="0">
              <a:buNone/>
            </a:pPr>
            <a:r>
              <a:rPr lang="en-US" sz="1600">
                <a:ea typeface="+mn-lt"/>
                <a:cs typeface="+mn-lt"/>
              </a:rPr>
              <a:t>    Available at: </a:t>
            </a:r>
            <a:r>
              <a:rPr lang="en-US" sz="1600">
                <a:ea typeface="+mn-lt"/>
                <a:cs typeface="+mn-lt"/>
                <a:hlinkClick r:id="rId2"/>
              </a:rPr>
              <a:t>www.podcasts.ox.ac.uk/</a:t>
            </a:r>
            <a:r>
              <a:rPr lang="en-US" sz="1600">
                <a:ea typeface="+mn-lt"/>
                <a:cs typeface="+mn-lt"/>
              </a:rPr>
              <a:t>short-guide-managing-your-time</a:t>
            </a:r>
            <a:endParaRPr lang="en-US" sz="1600">
              <a:cs typeface="Calibri"/>
            </a:endParaRPr>
          </a:p>
          <a:p>
            <a:r>
              <a:rPr lang="en-US" sz="1600">
                <a:cs typeface="Calibri"/>
              </a:rPr>
              <a:t>Moore, S. (2020) The Ultimate Study Skills Handbook.</a:t>
            </a:r>
            <a:r>
              <a:rPr lang="en-US" sz="1600">
                <a:solidFill>
                  <a:srgbClr val="000000"/>
                </a:solidFill>
                <a:ea typeface="+mn-lt"/>
                <a:cs typeface="+mn-lt"/>
              </a:rPr>
              <a:t> </a:t>
            </a:r>
            <a:r>
              <a:rPr lang="en-US" sz="1600">
                <a:solidFill>
                  <a:srgbClr val="333333"/>
                </a:solidFill>
                <a:ea typeface="+mn-lt"/>
                <a:cs typeface="+mn-lt"/>
              </a:rPr>
              <a:t>Maidenhead</a:t>
            </a:r>
            <a:r>
              <a:rPr lang="en-US" sz="1600">
                <a:solidFill>
                  <a:srgbClr val="333333"/>
                </a:solidFill>
                <a:cs typeface="Calibri"/>
              </a:rPr>
              <a:t>:</a:t>
            </a:r>
            <a:r>
              <a:rPr lang="en-US" sz="1600">
                <a:cs typeface="Calibri"/>
              </a:rPr>
              <a:t> </a:t>
            </a:r>
            <a:r>
              <a:rPr lang="en-US" sz="1600">
                <a:solidFill>
                  <a:srgbClr val="333333"/>
                </a:solidFill>
                <a:ea typeface="+mn-lt"/>
                <a:cs typeface="+mn-lt"/>
              </a:rPr>
              <a:t>Open University Press</a:t>
            </a:r>
          </a:p>
          <a:p>
            <a:r>
              <a:rPr lang="en-US" sz="1600">
                <a:cs typeface="Calibri"/>
              </a:rPr>
              <a:t>Oxford Dictionary online (…)</a:t>
            </a:r>
          </a:p>
          <a:p>
            <a:r>
              <a:rPr lang="en-US" sz="1600">
                <a:cs typeface="Calibri"/>
              </a:rPr>
              <a:t>Reynolds, E. Jane, L. (2013) </a:t>
            </a:r>
            <a:r>
              <a:rPr lang="en-US" sz="1600" i="1">
                <a:cs typeface="Calibri"/>
              </a:rPr>
              <a:t>Critical Thinking Skills for Education Students </a:t>
            </a:r>
            <a:r>
              <a:rPr lang="en-US" sz="1600">
                <a:cs typeface="Calibri"/>
              </a:rPr>
              <a:t>(2nd ed) London: Sage Publications Ltd</a:t>
            </a:r>
          </a:p>
          <a:p>
            <a:r>
              <a:rPr lang="en-US" sz="1600">
                <a:cs typeface="Calibri"/>
              </a:rPr>
              <a:t>Sarah Bakerlee (2004)</a:t>
            </a:r>
            <a:r>
              <a:rPr lang="en-US" sz="1600">
                <a:solidFill>
                  <a:srgbClr val="000000"/>
                </a:solidFill>
                <a:ea typeface="+mn-lt"/>
                <a:cs typeface="+mn-lt"/>
              </a:rPr>
              <a:t> </a:t>
            </a:r>
            <a:r>
              <a:rPr lang="en-US" sz="1600" i="1">
                <a:solidFill>
                  <a:srgbClr val="0A0A0A"/>
                </a:solidFill>
                <a:ea typeface="+mn-lt"/>
                <a:cs typeface="+mn-lt"/>
              </a:rPr>
              <a:t>The CRAAP Test</a:t>
            </a:r>
            <a:r>
              <a:rPr lang="en-US" sz="1600">
                <a:solidFill>
                  <a:srgbClr val="0A0A0A"/>
                </a:solidFill>
                <a:ea typeface="+mn-lt"/>
                <a:cs typeface="+mn-lt"/>
              </a:rPr>
              <a:t>, </a:t>
            </a:r>
            <a:r>
              <a:rPr lang="en-US" sz="1600" i="1">
                <a:solidFill>
                  <a:srgbClr val="0A0A0A"/>
                </a:solidFill>
                <a:ea typeface="+mn-lt"/>
                <a:cs typeface="+mn-lt"/>
              </a:rPr>
              <a:t>LOEX Quarterly</a:t>
            </a:r>
            <a:r>
              <a:rPr lang="en-US" sz="1600">
                <a:solidFill>
                  <a:srgbClr val="0A0A0A"/>
                </a:solidFill>
                <a:ea typeface="+mn-lt"/>
                <a:cs typeface="+mn-lt"/>
              </a:rPr>
              <a:t>: Vol. 31: No. 3, Article 4.</a:t>
            </a:r>
            <a:br>
              <a:rPr lang="en-US" sz="1600">
                <a:ea typeface="+mn-lt"/>
                <a:cs typeface="+mn-lt"/>
              </a:rPr>
            </a:br>
            <a:r>
              <a:rPr lang="en-US" sz="1600">
                <a:solidFill>
                  <a:srgbClr val="0A0A0A"/>
                </a:solidFill>
                <a:ea typeface="+mn-lt"/>
                <a:cs typeface="+mn-lt"/>
              </a:rPr>
              <a:t>Available at: https://commons.emich.edu/loexquarterly/vol31/iss3/4</a:t>
            </a:r>
            <a:endParaRPr lang="en-US" sz="1600">
              <a:cs typeface="Calibri"/>
            </a:endParaRPr>
          </a:p>
          <a:p>
            <a:r>
              <a:rPr lang="en-US" sz="1600">
                <a:solidFill>
                  <a:srgbClr val="333333"/>
                </a:solidFill>
                <a:ea typeface="+mn-lt"/>
                <a:cs typeface="+mn-lt"/>
              </a:rPr>
              <a:t>Reynders, G., Lantz, J., Ruder, S.M. </a:t>
            </a:r>
            <a:r>
              <a:rPr lang="en-US" sz="1600" i="1">
                <a:solidFill>
                  <a:srgbClr val="333333"/>
                </a:solidFill>
                <a:ea typeface="+mn-lt"/>
                <a:cs typeface="+mn-lt"/>
              </a:rPr>
              <a:t>et al. (2020) Rubrics to assess critical thinking and information processing in undergraduate STEM course</a:t>
            </a:r>
            <a:r>
              <a:rPr lang="en-US" sz="1600">
                <a:solidFill>
                  <a:srgbClr val="333333"/>
                </a:solidFill>
                <a:ea typeface="+mn-lt"/>
                <a:cs typeface="+mn-lt"/>
              </a:rPr>
              <a:t>s. </a:t>
            </a:r>
            <a:r>
              <a:rPr lang="en-US" sz="1600" i="1">
                <a:solidFill>
                  <a:srgbClr val="333333"/>
                </a:solidFill>
                <a:ea typeface="+mn-lt"/>
                <a:cs typeface="+mn-lt"/>
              </a:rPr>
              <a:t>IJ STEM Ed</a:t>
            </a:r>
            <a:r>
              <a:rPr lang="en-US" sz="1600">
                <a:solidFill>
                  <a:srgbClr val="333333"/>
                </a:solidFill>
                <a:ea typeface="+mn-lt"/>
                <a:cs typeface="+mn-lt"/>
              </a:rPr>
              <a:t> </a:t>
            </a:r>
            <a:r>
              <a:rPr lang="en-US" sz="1600" b="1">
                <a:solidFill>
                  <a:srgbClr val="333333"/>
                </a:solidFill>
                <a:ea typeface="+mn-lt"/>
                <a:cs typeface="+mn-lt"/>
              </a:rPr>
              <a:t>7</a:t>
            </a:r>
            <a:r>
              <a:rPr lang="en-US" sz="1600">
                <a:solidFill>
                  <a:srgbClr val="333333"/>
                </a:solidFill>
                <a:ea typeface="+mn-lt"/>
                <a:cs typeface="+mn-lt"/>
              </a:rPr>
              <a:t>, 9. </a:t>
            </a:r>
            <a:endParaRPr lang="en-US">
              <a:solidFill>
                <a:srgbClr val="000000"/>
              </a:solidFill>
              <a:ea typeface="+mn-lt"/>
              <a:cs typeface="+mn-lt"/>
            </a:endParaRPr>
          </a:p>
          <a:p>
            <a:pPr marL="0" indent="0">
              <a:buNone/>
            </a:pPr>
            <a:r>
              <a:rPr lang="en-US" sz="1600">
                <a:solidFill>
                  <a:srgbClr val="333333"/>
                </a:solidFill>
                <a:ea typeface="+mn-lt"/>
                <a:cs typeface="+mn-lt"/>
              </a:rPr>
              <a:t>     Available at: https://doi.org/10.1186/s40594-020-00208-5/</a:t>
            </a:r>
            <a:r>
              <a:rPr lang="en-US" sz="1600">
                <a:solidFill>
                  <a:srgbClr val="000000"/>
                </a:solidFill>
                <a:latin typeface="Calibri"/>
                <a:cs typeface="Calibri"/>
              </a:rPr>
              <a:t>springeropen</a:t>
            </a:r>
            <a:endParaRPr lang="en-US" sz="1600">
              <a:solidFill>
                <a:srgbClr val="000000"/>
              </a:solidFill>
              <a:cs typeface="Calibri"/>
            </a:endParaRPr>
          </a:p>
        </p:txBody>
      </p:sp>
    </p:spTree>
    <p:extLst>
      <p:ext uri="{BB962C8B-B14F-4D97-AF65-F5344CB8AC3E}">
        <p14:creationId xmlns:p14="http://schemas.microsoft.com/office/powerpoint/2010/main" val="20574542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2023-09-07T16:22:01Z</dcterms:created>
  <dcterms:modified xsi:type="dcterms:W3CDTF">2023-09-25T16:01:52Z</dcterms:modified>
</cp:coreProperties>
</file>