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8D7368D-31D9-8101-473D-CD39E706FD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796401" y="3378954"/>
            <a:ext cx="6394567" cy="3479046"/>
          </a:xfrm>
          <a:custGeom>
            <a:avLst/>
            <a:gdLst>
              <a:gd name="connsiteX0" fmla="*/ 5171297 w 6394567"/>
              <a:gd name="connsiteY0" fmla="*/ 284 h 3479046"/>
              <a:gd name="connsiteX1" fmla="*/ 6394290 w 6394567"/>
              <a:gd name="connsiteY1" fmla="*/ 430072 h 3479046"/>
              <a:gd name="connsiteX2" fmla="*/ 6394567 w 6394567"/>
              <a:gd name="connsiteY2" fmla="*/ 430316 h 3479046"/>
              <a:gd name="connsiteX3" fmla="*/ 6394567 w 6394567"/>
              <a:gd name="connsiteY3" fmla="*/ 3479046 h 3479046"/>
              <a:gd name="connsiteX4" fmla="*/ 0 w 6394567"/>
              <a:gd name="connsiteY4" fmla="*/ 3479046 h 3479046"/>
              <a:gd name="connsiteX5" fmla="*/ 3916974 w 6394567"/>
              <a:gd name="connsiteY5" fmla="*/ 405504 h 3479046"/>
              <a:gd name="connsiteX6" fmla="*/ 3959456 w 6394567"/>
              <a:gd name="connsiteY6" fmla="*/ 373857 h 3479046"/>
              <a:gd name="connsiteX7" fmla="*/ 5052215 w 6394567"/>
              <a:gd name="connsiteY7" fmla="*/ 1756 h 3479046"/>
              <a:gd name="connsiteX8" fmla="*/ 5171297 w 6394567"/>
              <a:gd name="connsiteY8" fmla="*/ 284 h 34790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394567" h="3479046">
                <a:moveTo>
                  <a:pt x="5171297" y="284"/>
                </a:moveTo>
                <a:cubicBezTo>
                  <a:pt x="5607674" y="7531"/>
                  <a:pt x="6039042" y="153650"/>
                  <a:pt x="6394290" y="430072"/>
                </a:cubicBezTo>
                <a:lnTo>
                  <a:pt x="6394567" y="430316"/>
                </a:lnTo>
                <a:lnTo>
                  <a:pt x="6394567" y="3479046"/>
                </a:lnTo>
                <a:lnTo>
                  <a:pt x="0" y="3479046"/>
                </a:lnTo>
                <a:lnTo>
                  <a:pt x="3916974" y="405504"/>
                </a:lnTo>
                <a:lnTo>
                  <a:pt x="3959456" y="373857"/>
                </a:lnTo>
                <a:cubicBezTo>
                  <a:pt x="4291086" y="139664"/>
                  <a:pt x="4671097" y="17528"/>
                  <a:pt x="5052215" y="1756"/>
                </a:cubicBezTo>
                <a:cubicBezTo>
                  <a:pt x="5091916" y="114"/>
                  <a:pt x="5131627" y="-375"/>
                  <a:pt x="5171297" y="284"/>
                </a:cubicBezTo>
                <a:close/>
              </a:path>
            </a:pathLst>
          </a:custGeom>
          <a:gradFill>
            <a:gsLst>
              <a:gs pos="39000">
                <a:schemeClr val="bg2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F32C74-82F4-2A29-889B-EF23CEE6AA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6801" y="1122363"/>
            <a:ext cx="6211185" cy="2305246"/>
          </a:xfrm>
        </p:spPr>
        <p:txBody>
          <a:bodyPr anchor="b">
            <a:normAutofit/>
          </a:bodyPr>
          <a:lstStyle>
            <a:lvl1pPr algn="l">
              <a:lnSpc>
                <a:spcPct val="100000"/>
              </a:lnSpc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ACADD6-278F-604C-8A38-BBBAFC6754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66802" y="3549048"/>
            <a:ext cx="5029198" cy="1956278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43946B-3F5A-C916-B62B-8D5938EA82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1CED-465B-40B5-ADCE-957C918F227B}" type="datetimeFigureOut">
              <a:rPr lang="en-US" smtClean="0"/>
              <a:t>12/12/2022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86539F-2DB8-FCDA-C884-9C3CD29B8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DAA7B3-5D3B-D493-8F6F-1FEBB8576D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3CB2A-1702-4C1D-9CC4-8D472D39F1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453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EA4769-9A55-AF9B-4CE4-DFA07E711C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E45D9E-DBB4-B890-88D5-B4C03599EC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E15260-1C0B-A965-3114-D7C40D18BD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1CED-465B-40B5-ADCE-957C918F227B}" type="datetimeFigureOut">
              <a:rPr lang="en-US" smtClean="0"/>
              <a:t>12/12/2022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AAF4D1-0334-3F24-69B4-06C7BD7426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8BA76D-3B8B-429D-9B32-54D6A6297C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3CB2A-1702-4C1D-9CC4-8D472D39F1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4112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D8D9C414-4A2F-78AF-ED60-6130D4C563B3}"/>
              </a:ext>
            </a:extLst>
          </p:cNvPr>
          <p:cNvSpPr/>
          <p:nvPr/>
        </p:nvSpPr>
        <p:spPr>
          <a:xfrm>
            <a:off x="6284115" y="3378954"/>
            <a:ext cx="5907885" cy="3479046"/>
          </a:xfrm>
          <a:custGeom>
            <a:avLst/>
            <a:gdLst>
              <a:gd name="connsiteX0" fmla="*/ 5171297 w 5907885"/>
              <a:gd name="connsiteY0" fmla="*/ 284 h 3479046"/>
              <a:gd name="connsiteX1" fmla="*/ 5813217 w 5907885"/>
              <a:gd name="connsiteY1" fmla="*/ 114238 h 3479046"/>
              <a:gd name="connsiteX2" fmla="*/ 5907885 w 5907885"/>
              <a:gd name="connsiteY2" fmla="*/ 151524 h 3479046"/>
              <a:gd name="connsiteX3" fmla="*/ 5907885 w 5907885"/>
              <a:gd name="connsiteY3" fmla="*/ 3479046 h 3479046"/>
              <a:gd name="connsiteX4" fmla="*/ 0 w 5907885"/>
              <a:gd name="connsiteY4" fmla="*/ 3479046 h 3479046"/>
              <a:gd name="connsiteX5" fmla="*/ 3916974 w 5907885"/>
              <a:gd name="connsiteY5" fmla="*/ 405504 h 3479046"/>
              <a:gd name="connsiteX6" fmla="*/ 3959456 w 5907885"/>
              <a:gd name="connsiteY6" fmla="*/ 373857 h 3479046"/>
              <a:gd name="connsiteX7" fmla="*/ 5052215 w 5907885"/>
              <a:gd name="connsiteY7" fmla="*/ 1756 h 3479046"/>
              <a:gd name="connsiteX8" fmla="*/ 5171297 w 5907885"/>
              <a:gd name="connsiteY8" fmla="*/ 284 h 34790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907885" h="3479046">
                <a:moveTo>
                  <a:pt x="5171297" y="284"/>
                </a:moveTo>
                <a:cubicBezTo>
                  <a:pt x="5389485" y="3908"/>
                  <a:pt x="5606422" y="42249"/>
                  <a:pt x="5813217" y="114238"/>
                </a:cubicBezTo>
                <a:lnTo>
                  <a:pt x="5907885" y="151524"/>
                </a:lnTo>
                <a:lnTo>
                  <a:pt x="5907885" y="3479046"/>
                </a:lnTo>
                <a:lnTo>
                  <a:pt x="0" y="3479046"/>
                </a:lnTo>
                <a:lnTo>
                  <a:pt x="3916974" y="405504"/>
                </a:lnTo>
                <a:lnTo>
                  <a:pt x="3959456" y="373857"/>
                </a:lnTo>
                <a:cubicBezTo>
                  <a:pt x="4291086" y="139664"/>
                  <a:pt x="4671097" y="17528"/>
                  <a:pt x="5052215" y="1756"/>
                </a:cubicBezTo>
                <a:cubicBezTo>
                  <a:pt x="5091916" y="114"/>
                  <a:pt x="5131627" y="-375"/>
                  <a:pt x="5171297" y="284"/>
                </a:cubicBezTo>
                <a:close/>
              </a:path>
            </a:pathLst>
          </a:custGeom>
          <a:gradFill>
            <a:gsLst>
              <a:gs pos="23000">
                <a:schemeClr val="bg2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3410AE4-7FC7-589E-B6D3-0DA7B5FC5CE3}"/>
              </a:ext>
            </a:extLst>
          </p:cNvPr>
          <p:cNvSpPr/>
          <p:nvPr/>
        </p:nvSpPr>
        <p:spPr>
          <a:xfrm flipH="1" flipV="1">
            <a:off x="0" y="0"/>
            <a:ext cx="2923855" cy="1479128"/>
          </a:xfrm>
          <a:custGeom>
            <a:avLst/>
            <a:gdLst>
              <a:gd name="connsiteX0" fmla="*/ 2923855 w 2923855"/>
              <a:gd name="connsiteY0" fmla="*/ 1479128 h 1479128"/>
              <a:gd name="connsiteX1" fmla="*/ 0 w 2923855"/>
              <a:gd name="connsiteY1" fmla="*/ 1479128 h 1479128"/>
              <a:gd name="connsiteX2" fmla="*/ 1368245 w 2923855"/>
              <a:gd name="connsiteY2" fmla="*/ 405504 h 1479128"/>
              <a:gd name="connsiteX3" fmla="*/ 1410727 w 2923855"/>
              <a:gd name="connsiteY3" fmla="*/ 373857 h 1479128"/>
              <a:gd name="connsiteX4" fmla="*/ 2503486 w 2923855"/>
              <a:gd name="connsiteY4" fmla="*/ 1756 h 1479128"/>
              <a:gd name="connsiteX5" fmla="*/ 2622568 w 2923855"/>
              <a:gd name="connsiteY5" fmla="*/ 284 h 1479128"/>
              <a:gd name="connsiteX6" fmla="*/ 2785835 w 2923855"/>
              <a:gd name="connsiteY6" fmla="*/ 9494 h 1479128"/>
              <a:gd name="connsiteX7" fmla="*/ 2923855 w 2923855"/>
              <a:gd name="connsiteY7" fmla="*/ 28352 h 1479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23855" h="1479128">
                <a:moveTo>
                  <a:pt x="2923855" y="1479128"/>
                </a:moveTo>
                <a:lnTo>
                  <a:pt x="0" y="1479128"/>
                </a:lnTo>
                <a:lnTo>
                  <a:pt x="1368245" y="405504"/>
                </a:lnTo>
                <a:lnTo>
                  <a:pt x="1410727" y="373857"/>
                </a:lnTo>
                <a:cubicBezTo>
                  <a:pt x="1742357" y="139664"/>
                  <a:pt x="2122368" y="17528"/>
                  <a:pt x="2503486" y="1756"/>
                </a:cubicBezTo>
                <a:cubicBezTo>
                  <a:pt x="2543187" y="114"/>
                  <a:pt x="2582898" y="-375"/>
                  <a:pt x="2622568" y="284"/>
                </a:cubicBezTo>
                <a:cubicBezTo>
                  <a:pt x="2677115" y="1190"/>
                  <a:pt x="2731584" y="4266"/>
                  <a:pt x="2785835" y="9494"/>
                </a:cubicBezTo>
                <a:lnTo>
                  <a:pt x="2923855" y="28352"/>
                </a:lnTo>
                <a:close/>
              </a:path>
            </a:pathLst>
          </a:custGeom>
          <a:gradFill>
            <a:gsLst>
              <a:gs pos="33000">
                <a:schemeClr val="bg2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381CBD-08D9-3C9A-7620-24F2D6404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1709738"/>
            <a:ext cx="6455434" cy="2981274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D5AE2B-1716-CEEC-73F8-E81F591925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6800" y="4759252"/>
            <a:ext cx="5397260" cy="955748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CF3052-6EE8-979F-04FB-1B8DF81F29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1CED-465B-40B5-ADCE-957C918F227B}" type="datetimeFigureOut">
              <a:rPr lang="en-US" smtClean="0"/>
              <a:t>12/12/2022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986285-161A-6869-27C2-0A159C2344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7ED64F-5DAB-238D-C34A-1DCCB12221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3CB2A-1702-4C1D-9CC4-8D472D39F1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931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F484D0-7460-7B08-F1EE-96EABE4021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799" y="936841"/>
            <a:ext cx="10092477" cy="95366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80B7F9-8ECB-7079-A11E-51D3903E2B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6800" y="2117341"/>
            <a:ext cx="4809482" cy="37601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E97161-CAF5-CA48-D814-7ACD43AB99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49795" y="2117341"/>
            <a:ext cx="4809482" cy="37601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3BD680-4E7A-5155-3CAE-6BD44EE8B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1CED-465B-40B5-ADCE-957C918F227B}" type="datetimeFigureOut">
              <a:rPr lang="en-US" smtClean="0"/>
              <a:t>12/12/2022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6A152D-EFF2-B3AA-3F25-14E1136734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BD6032-FD7A-BFFD-9BE5-48EDBEFBD1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3CB2A-1702-4C1D-9CC4-8D472D39F1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7163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647F4D-4855-340E-03F3-4860885EC6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963283"/>
            <a:ext cx="10096500" cy="91600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CEB472-7426-C288-B5F6-0A1232DCED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6801" y="1879287"/>
            <a:ext cx="4739628" cy="582117"/>
          </a:xfrm>
        </p:spPr>
        <p:txBody>
          <a:bodyPr anchor="b">
            <a:noAutofit/>
          </a:bodyPr>
          <a:lstStyle>
            <a:lvl1pPr marL="0" indent="0">
              <a:buNone/>
              <a:defRPr sz="1400" b="1" cap="all" spc="25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194F9C-B6FA-97C3-F618-0CF956CB53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66801" y="2505075"/>
            <a:ext cx="4739628" cy="33896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8F5665C-7910-AFA2-350F-42C06ED5AF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00330" y="1879287"/>
            <a:ext cx="4762970" cy="582117"/>
          </a:xfrm>
        </p:spPr>
        <p:txBody>
          <a:bodyPr anchor="b">
            <a:noAutofit/>
          </a:bodyPr>
          <a:lstStyle>
            <a:lvl1pPr marL="0" indent="0">
              <a:buNone/>
              <a:defRPr sz="1400" b="1" cap="all" spc="25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71352E-1DE0-F0CD-6F81-1D8FF59C2B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00330" y="2505075"/>
            <a:ext cx="4762970" cy="33896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D38F7E4-7D9E-4736-3269-4F0C469961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1CED-465B-40B5-ADCE-957C918F227B}" type="datetimeFigureOut">
              <a:rPr lang="en-US" smtClean="0"/>
              <a:t>12/12/2022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18386CF-9A84-8D2A-BC47-C951DD9949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980844D-FE1F-49E7-3BBD-527FB72EC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3CB2A-1702-4C1D-9CC4-8D472D39F1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788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EF691C-93A5-1364-00A9-A470C289F3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1357223"/>
            <a:ext cx="8886884" cy="1043078"/>
          </a:xfrm>
        </p:spPr>
        <p:txBody>
          <a:bodyPr anchor="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6E055BD-4154-B9D1-0B5B-B1E3A06B6B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1CED-465B-40B5-ADCE-957C918F227B}" type="datetimeFigureOut">
              <a:rPr lang="en-US" smtClean="0"/>
              <a:t>12/12/2022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2A9E4A-03D1-7A8B-233D-014A3248F0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2CEFC4-D276-DF45-F395-F5BD2EA701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3CB2A-1702-4C1D-9CC4-8D472D39F1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24628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12C0AD-76F4-FCE4-2717-0A9AA4351B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1CED-465B-40B5-ADCE-957C918F227B}" type="datetimeFigureOut">
              <a:rPr lang="en-US" smtClean="0"/>
              <a:t>12/12/2022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E83BB66-3F41-7F1D-5108-B3F679A88E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AA6DA0-07AE-4BE4-B82F-7936D0E3E3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3CB2A-1702-4C1D-9CC4-8D472D39F1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6657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CBFB75-C953-0BD0-4E2E-7177674262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770626"/>
            <a:ext cx="3705225" cy="1286774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E1AA52-60F3-40F2-673B-5848F4253F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075426"/>
            <a:ext cx="5980112" cy="476837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0167E8-C561-5A72-AED3-442F66DDEE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66800" y="2057400"/>
            <a:ext cx="37052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DBFED3-7CB3-1B8B-9504-13A121CAD0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1CED-465B-40B5-ADCE-957C918F227B}" type="datetimeFigureOut">
              <a:rPr lang="en-US" smtClean="0"/>
              <a:t>12/12/2022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2456C9-19A0-4441-B1AF-B7AFBF642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8898EA-84CC-411C-0012-D314953696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3CB2A-1702-4C1D-9CC4-8D472D39F1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837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C1E10-1458-2553-05B4-313F7E26D2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782128"/>
            <a:ext cx="3705225" cy="1275272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3C0F677-F177-6DED-1920-685B9D9FF25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143000"/>
            <a:ext cx="5980112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4D1CB1-2109-480E-8904-4077C94D6E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66800" y="2057400"/>
            <a:ext cx="3705225" cy="36576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B0DB38-7CB9-2140-BC21-6D2E7DD0B6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1CED-465B-40B5-ADCE-957C918F227B}" type="datetimeFigureOut">
              <a:rPr lang="en-US" smtClean="0"/>
              <a:t>12/12/2022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B448AD-3B1D-4B5E-CAB9-BB5FD2CDEB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EEF53D-CF5A-87A2-E973-3B8CCDEBAA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3CB2A-1702-4C1D-9CC4-8D472D39F1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602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650D2E-0561-F284-F89A-AAE3CD09A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936841"/>
            <a:ext cx="10239338" cy="95366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657C4C-16EC-2477-6332-830F53011D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69848" y="2139696"/>
            <a:ext cx="10239338" cy="367768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0940D3-6996-1C08-F1AF-87C3546579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1CED-465B-40B5-ADCE-957C918F227B}" type="datetimeFigureOut">
              <a:rPr lang="en-US" smtClean="0"/>
              <a:t>12/12/2022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3676C3-588F-B636-8CE0-AA2CBFBCE9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CEF8A9-EB1E-B344-A4B8-B58D063363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3CB2A-1702-4C1D-9CC4-8D472D39F1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304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DEF3A28-33E4-2796-AE7A-1234569F5C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44950" y="1081177"/>
            <a:ext cx="2508849" cy="463382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D185FC-2BBB-E997-A5CD-F2C6CF6B7C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66800" y="1081177"/>
            <a:ext cx="7505700" cy="463382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314B3C-96CD-071C-C2AD-2C7E04F819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51CED-465B-40B5-ADCE-957C918F227B}" type="datetimeFigureOut">
              <a:rPr lang="en-US" smtClean="0"/>
              <a:t>12/12/2022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AA2B04-F5E0-C5A3-C77D-6AE9A9E913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155BC2-C712-C4A4-50EC-E10D883443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3CB2A-1702-4C1D-9CC4-8D472D39F1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811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21F4A25-A386-9574-775C-E5E5F9FC35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936841"/>
            <a:ext cx="8886884" cy="95366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F7885F-2B7B-74DB-9996-E0ACEBC9DB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9848" y="2139696"/>
            <a:ext cx="8883836" cy="36776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04F519-BA47-2B81-CC1C-7E1F119EC6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477379" y="4629744"/>
            <a:ext cx="26535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1E351CED-465B-40B5-ADCE-957C918F227B}" type="datetimeFigureOut">
              <a:rPr lang="en-US" smtClean="0"/>
              <a:t>12/12/2022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952D7B-C352-1630-4C3D-7D5983C04D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610602" y="6318446"/>
            <a:ext cx="27431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6E04F0-DF9B-480B-CC46-BAE7A81FB7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53800" y="6318446"/>
            <a:ext cx="61569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 b="1">
                <a:solidFill>
                  <a:schemeClr val="tx1"/>
                </a:solidFill>
              </a:defRPr>
            </a:lvl1pPr>
          </a:lstStyle>
          <a:p>
            <a:fld id="{5A33CB2A-1702-4C1D-9CC4-8D472D39F1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714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defTabSz="914400" rtl="0" eaLnBrk="1" latinLnBrk="0" hangingPunct="1">
        <a:lnSpc>
          <a:spcPct val="120000"/>
        </a:lnSpc>
        <a:spcBef>
          <a:spcPts val="500"/>
        </a:spcBef>
        <a:buFont typeface="Neue Haas Grotesk Text Pro" panose="020B050402020202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7724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Neue Haas Grotesk Text Pro" panose="020B0504020202020204" pitchFamily="34" charset="0"/>
        <a:buChar char="–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digital-guerrilla.scot/information-management-technology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freepngimg.com/png/32630-technology-file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ublicdomainpictures.net/en/view-image.php?image=320340&amp;picture=technology-2020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geobrava.wordpress.com/2013/11/27/more-new-android-smartphone-applications-for-business-users/" TargetMode="External"/><Relationship Id="rId7" Type="http://schemas.openxmlformats.org/officeDocument/2006/relationships/hyperlink" Target="http://pixabay.com/en/ribbon-bookmark-mark-book-string-37104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s://blog.dnevnik.hr/craigehill/2019/07/1632244749/downloading-pc-software-application-how-to-make-the-right-choices.html" TargetMode="Externa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uccessfulagiletransformation.com/discover-the-secret-skill-you-need-to-rapidly-accomplish-the-change-you-want-in-your-organization-psychological-flexibility/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freepngimg.com/png/32630-technology-file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rbartender.com/2017/technology-and-social-media/digital-trends-transforming-workplace/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11">
            <a:extLst>
              <a:ext uri="{FF2B5EF4-FFF2-40B4-BE49-F238E27FC236}">
                <a16:creationId xmlns:a16="http://schemas.microsoft.com/office/drawing/2014/main" id="{5DF70A86-4D8E-1EAF-C8EA-201802BB88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568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Diagram, schematic&#10;&#10;Description automatically generated">
            <a:extLst>
              <a:ext uri="{FF2B5EF4-FFF2-40B4-BE49-F238E27FC236}">
                <a16:creationId xmlns:a16="http://schemas.microsoft.com/office/drawing/2014/main" id="{DC2C6902-31F0-00B1-F8B8-E042CA2757E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0201"/>
          <a:stretch/>
        </p:blipFill>
        <p:spPr>
          <a:xfrm>
            <a:off x="20" y="484030"/>
            <a:ext cx="12191979" cy="6378707"/>
          </a:xfrm>
          <a:custGeom>
            <a:avLst/>
            <a:gdLst/>
            <a:ahLst/>
            <a:cxnLst/>
            <a:rect l="l" t="t" r="r" b="b"/>
            <a:pathLst>
              <a:path w="12191999" h="6378707">
                <a:moveTo>
                  <a:pt x="9221382" y="556"/>
                </a:moveTo>
                <a:cubicBezTo>
                  <a:pt x="10309204" y="18624"/>
                  <a:pt x="11381138" y="477288"/>
                  <a:pt x="12150032" y="1341958"/>
                </a:cubicBezTo>
                <a:lnTo>
                  <a:pt x="12191999" y="1392177"/>
                </a:lnTo>
                <a:lnTo>
                  <a:pt x="12191999" y="6378707"/>
                </a:lnTo>
                <a:lnTo>
                  <a:pt x="0" y="6378707"/>
                </a:lnTo>
                <a:lnTo>
                  <a:pt x="0" y="6102226"/>
                </a:lnTo>
                <a:lnTo>
                  <a:pt x="6764576" y="794248"/>
                </a:lnTo>
                <a:lnTo>
                  <a:pt x="6847785" y="732263"/>
                </a:lnTo>
                <a:cubicBezTo>
                  <a:pt x="7497340" y="273555"/>
                  <a:pt x="8241653" y="34332"/>
                  <a:pt x="8988139" y="3440"/>
                </a:cubicBezTo>
                <a:cubicBezTo>
                  <a:pt x="9065898" y="222"/>
                  <a:pt x="9143681" y="-735"/>
                  <a:pt x="9221382" y="556"/>
                </a:cubicBezTo>
                <a:close/>
              </a:path>
            </a:pathLst>
          </a:cu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392CEFA-74C2-F579-F084-077D98AD083F}"/>
              </a:ext>
            </a:extLst>
          </p:cNvPr>
          <p:cNvSpPr txBox="1"/>
          <p:nvPr/>
        </p:nvSpPr>
        <p:spPr>
          <a:xfrm>
            <a:off x="198783" y="278296"/>
            <a:ext cx="644055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Aharoni" panose="02010803020104030203" pitchFamily="2" charset="-79"/>
                <a:cs typeface="Aharoni" panose="02010803020104030203" pitchFamily="2" charset="-79"/>
              </a:rPr>
              <a:t>Critical reflection on Digital Technologies Module by Corina Chelu </a:t>
            </a:r>
          </a:p>
        </p:txBody>
      </p:sp>
      <p:pic>
        <p:nvPicPr>
          <p:cNvPr id="10" name="Picture 9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7F2A395E-CFEB-E0D8-765E-059E99223C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98783" y="2522332"/>
            <a:ext cx="2999852" cy="1901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736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looking at a screen&#10;&#10;Description automatically generated with low confidence">
            <a:extLst>
              <a:ext uri="{FF2B5EF4-FFF2-40B4-BE49-F238E27FC236}">
                <a16:creationId xmlns:a16="http://schemas.microsoft.com/office/drawing/2014/main" id="{F07BCF92-305A-CC7A-02E6-418A83D062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5982287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AEC5895-D7AF-AAC8-C573-FEE6C1230BE0}"/>
              </a:ext>
            </a:extLst>
          </p:cNvPr>
          <p:cNvSpPr txBox="1"/>
          <p:nvPr/>
        </p:nvSpPr>
        <p:spPr>
          <a:xfrm>
            <a:off x="6096001" y="675249"/>
            <a:ext cx="56927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haroni" panose="02010803020104030203" pitchFamily="2" charset="-79"/>
                <a:cs typeface="Aharoni" panose="02010803020104030203" pitchFamily="2" charset="-79"/>
              </a:rPr>
              <a:t>IT experience at the beginning of the module </a:t>
            </a:r>
          </a:p>
        </p:txBody>
      </p:sp>
      <p:pic>
        <p:nvPicPr>
          <p:cNvPr id="6" name="Picture 5" descr="Casual woman confused">
            <a:extLst>
              <a:ext uri="{FF2B5EF4-FFF2-40B4-BE49-F238E27FC236}">
                <a16:creationId xmlns:a16="http://schemas.microsoft.com/office/drawing/2014/main" id="{B59114A7-8323-6364-5E2A-F3C1276F68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1778" y="1012874"/>
            <a:ext cx="2770663" cy="584512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93F4DB6-B24E-4462-D519-FAD83F266C7F}"/>
              </a:ext>
            </a:extLst>
          </p:cNvPr>
          <p:cNvSpPr txBox="1"/>
          <p:nvPr/>
        </p:nvSpPr>
        <p:spPr>
          <a:xfrm>
            <a:off x="6095999" y="1744394"/>
            <a:ext cx="3357489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Now, I can fully admit that my IT experience was very limited before starting this module and I truly believe that during this term I gained knowledge and skills that will help me to operate and easily work in an IT department.  </a:t>
            </a:r>
          </a:p>
          <a:p>
            <a:r>
              <a:rPr lang="en-US" dirty="0"/>
              <a:t>Having the opportunity to study Digital Technologies Module especially those days when many employers prioritizing potential over experience and the fact that I can prove my commitment into learning a new skill represents a massive step for my future. </a:t>
            </a:r>
          </a:p>
        </p:txBody>
      </p:sp>
    </p:spTree>
    <p:extLst>
      <p:ext uri="{BB962C8B-B14F-4D97-AF65-F5344CB8AC3E}">
        <p14:creationId xmlns:p14="http://schemas.microsoft.com/office/powerpoint/2010/main" val="1188281380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-up of a toy&#10;&#10;Description automatically generated with low confidence">
            <a:extLst>
              <a:ext uri="{FF2B5EF4-FFF2-40B4-BE49-F238E27FC236}">
                <a16:creationId xmlns:a16="http://schemas.microsoft.com/office/drawing/2014/main" id="{1937E6DA-FF2D-1A7D-28E8-F9B09778EE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rot="20167576">
            <a:off x="312533" y="616607"/>
            <a:ext cx="3531381" cy="2290983"/>
          </a:xfrm>
          <a:prstGeom prst="rect">
            <a:avLst/>
          </a:prstGeom>
        </p:spPr>
      </p:pic>
      <p:pic>
        <p:nvPicPr>
          <p:cNvPr id="14" name="Picture 13" descr="Graphical user interface&#10;&#10;Description automatically generated">
            <a:extLst>
              <a:ext uri="{FF2B5EF4-FFF2-40B4-BE49-F238E27FC236}">
                <a16:creationId xmlns:a16="http://schemas.microsoft.com/office/drawing/2014/main" id="{CCFDE0B3-265D-443D-B897-C42CF1C83A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 rot="2603142">
            <a:off x="8131481" y="1024581"/>
            <a:ext cx="3843131" cy="2161761"/>
          </a:xfrm>
          <a:prstGeom prst="rect">
            <a:avLst/>
          </a:prstGeom>
        </p:spPr>
      </p:pic>
      <p:pic>
        <p:nvPicPr>
          <p:cNvPr id="17" name="Picture 16" descr="Background pattern, rectangle&#10;&#10;Description automatically generated">
            <a:extLst>
              <a:ext uri="{FF2B5EF4-FFF2-40B4-BE49-F238E27FC236}">
                <a16:creationId xmlns:a16="http://schemas.microsoft.com/office/drawing/2014/main" id="{6E054FE3-D593-A2F3-D1C0-888AFB7A4E4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0" y="4164037"/>
            <a:ext cx="11887200" cy="4473526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44518A88-6676-8AF9-418A-B610A5F93370}"/>
              </a:ext>
            </a:extLst>
          </p:cNvPr>
          <p:cNvSpPr txBox="1"/>
          <p:nvPr/>
        </p:nvSpPr>
        <p:spPr>
          <a:xfrm>
            <a:off x="436098" y="6063175"/>
            <a:ext cx="109587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haroni" panose="02010803020104030203" pitchFamily="2" charset="-79"/>
                <a:cs typeface="Aharoni" panose="02010803020104030203" pitchFamily="2" charset="-79"/>
              </a:rPr>
              <a:t>DIGITAL RESOURCES AND SOFTWARE USED BY PROFESSIONALS IN ENGINEERING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866CBA2-6BDD-9B35-0958-68E87F1E09B1}"/>
              </a:ext>
            </a:extLst>
          </p:cNvPr>
          <p:cNvSpPr txBox="1"/>
          <p:nvPr/>
        </p:nvSpPr>
        <p:spPr>
          <a:xfrm>
            <a:off x="3713871" y="211015"/>
            <a:ext cx="497996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Engineers use a variety of tools for activities such as version control, code review, soft ware, development or bug tracking. </a:t>
            </a:r>
          </a:p>
          <a:p>
            <a:r>
              <a:rPr lang="en-US" dirty="0"/>
              <a:t>An excellent career in engineering is based on skills and knowledge with a great help from the variety of resources and software  available to perform into a professional engineering career. </a:t>
            </a:r>
          </a:p>
          <a:p>
            <a:endParaRPr 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B7A8C31-9FF1-DD9C-E27E-61564BE3F669}"/>
              </a:ext>
            </a:extLst>
          </p:cNvPr>
          <p:cNvSpPr txBox="1"/>
          <p:nvPr/>
        </p:nvSpPr>
        <p:spPr>
          <a:xfrm>
            <a:off x="1603717" y="2897945"/>
            <a:ext cx="832807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haroni" panose="02010803020104030203" pitchFamily="2" charset="-79"/>
                <a:cs typeface="Aharoni" panose="02010803020104030203" pitchFamily="2" charset="-79"/>
              </a:rPr>
              <a:t>2022- Best Engineering Software used by professionals</a:t>
            </a:r>
          </a:p>
          <a:p>
            <a:r>
              <a:rPr lang="en-US" sz="2000" dirty="0"/>
              <a:t> </a:t>
            </a:r>
          </a:p>
          <a:p>
            <a:r>
              <a:rPr lang="en-US" sz="2000" dirty="0"/>
              <a:t> - Mathcad </a:t>
            </a:r>
          </a:p>
          <a:p>
            <a:r>
              <a:rPr lang="en-US" sz="2000" dirty="0"/>
              <a:t> - Matlab</a:t>
            </a:r>
          </a:p>
          <a:p>
            <a:r>
              <a:rPr lang="en-US" sz="2000" dirty="0"/>
              <a:t> - FEA Software (Finite Element Analysis) </a:t>
            </a:r>
          </a:p>
          <a:p>
            <a:r>
              <a:rPr lang="en-US" sz="2000" dirty="0"/>
              <a:t> - Python </a:t>
            </a:r>
          </a:p>
          <a:p>
            <a:r>
              <a:rPr lang="en-US" sz="2000" dirty="0"/>
              <a:t> - Rhino </a:t>
            </a:r>
          </a:p>
          <a:p>
            <a:r>
              <a:rPr lang="en-US" sz="2000" dirty="0"/>
              <a:t> - Microsoft Excel </a:t>
            </a:r>
          </a:p>
          <a:p>
            <a:r>
              <a:rPr lang="en-US" sz="2000" dirty="0"/>
              <a:t> - VBA (Visual Basic for Applications</a:t>
            </a:r>
          </a:p>
        </p:txBody>
      </p:sp>
    </p:spTree>
    <p:extLst>
      <p:ext uri="{BB962C8B-B14F-4D97-AF65-F5344CB8AC3E}">
        <p14:creationId xmlns:p14="http://schemas.microsoft.com/office/powerpoint/2010/main" val="3718791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98AFBDD-D07B-3F65-B146-6562795AB84E}"/>
              </a:ext>
            </a:extLst>
          </p:cNvPr>
          <p:cNvSpPr txBox="1"/>
          <p:nvPr/>
        </p:nvSpPr>
        <p:spPr>
          <a:xfrm>
            <a:off x="180535" y="174429"/>
            <a:ext cx="8606346" cy="125729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b="1" dirty="0">
                <a:latin typeface="+mj-lt"/>
                <a:ea typeface="+mj-ea"/>
                <a:cs typeface="+mj-cs"/>
              </a:rPr>
              <a:t>Digital skills with google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DAF48D0-38BB-2BD3-41A7-04B8791769D7}"/>
              </a:ext>
            </a:extLst>
          </p:cNvPr>
          <p:cNvSpPr txBox="1"/>
          <p:nvPr/>
        </p:nvSpPr>
        <p:spPr>
          <a:xfrm>
            <a:off x="180534" y="1431728"/>
            <a:ext cx="5784167" cy="2978152"/>
          </a:xfrm>
        </p:spPr>
        <p:txBody>
          <a:bodyPr vert="horz" lIns="91440" tIns="45720" rIns="91440" bIns="45720" rtlCol="0">
            <a:noAutofit/>
          </a:bodyPr>
          <a:lstStyle/>
          <a:p>
            <a:pPr indent="-228600">
              <a:lnSpc>
                <a:spcPct val="110000"/>
              </a:lnSpc>
              <a:spcAft>
                <a:spcPts val="600"/>
              </a:spcAft>
            </a:pPr>
            <a:r>
              <a:rPr lang="en-US" dirty="0"/>
              <a:t>Applied Digital Skills is an online digital skills curriculum that is free of charge and the lessons and materials are appropriate for a wide range of learners.</a:t>
            </a:r>
          </a:p>
          <a:p>
            <a:pPr indent="-228600">
              <a:lnSpc>
                <a:spcPct val="110000"/>
              </a:lnSpc>
              <a:spcAft>
                <a:spcPts val="600"/>
              </a:spcAft>
            </a:pPr>
            <a:r>
              <a:rPr lang="en-US" dirty="0"/>
              <a:t> </a:t>
            </a:r>
          </a:p>
          <a:p>
            <a:pPr indent="-228600">
              <a:lnSpc>
                <a:spcPct val="110000"/>
              </a:lnSpc>
              <a:spcAft>
                <a:spcPts val="600"/>
              </a:spcAft>
            </a:pPr>
            <a:r>
              <a:rPr lang="en-US" dirty="0"/>
              <a:t>During this module I undertook the following applied Digital skills with Google: </a:t>
            </a:r>
          </a:p>
          <a:p>
            <a:pPr marL="285750" indent="-228600">
              <a:lnSpc>
                <a:spcPct val="110000"/>
              </a:lnSpc>
              <a:spcAft>
                <a:spcPts val="600"/>
              </a:spcAft>
              <a:buFontTx/>
              <a:buChar char="-"/>
            </a:pPr>
            <a:r>
              <a:rPr lang="en-US" dirty="0"/>
              <a:t>Data Analytics </a:t>
            </a:r>
          </a:p>
          <a:p>
            <a:pPr marL="285750" indent="-228600">
              <a:lnSpc>
                <a:spcPct val="110000"/>
              </a:lnSpc>
              <a:spcAft>
                <a:spcPts val="600"/>
              </a:spcAft>
              <a:buFontTx/>
              <a:buChar char="-"/>
            </a:pPr>
            <a:r>
              <a:rPr lang="en-US" dirty="0"/>
              <a:t>Content Marketing </a:t>
            </a:r>
          </a:p>
          <a:p>
            <a:pPr marL="285750" indent="-228600">
              <a:lnSpc>
                <a:spcPct val="110000"/>
              </a:lnSpc>
              <a:spcAft>
                <a:spcPts val="600"/>
              </a:spcAft>
              <a:buFontTx/>
              <a:buChar char="-"/>
            </a:pPr>
            <a:r>
              <a:rPr lang="en-US" dirty="0"/>
              <a:t>Search Engine Marketing </a:t>
            </a:r>
          </a:p>
          <a:p>
            <a:pPr marL="285750" indent="-228600">
              <a:lnSpc>
                <a:spcPct val="110000"/>
              </a:lnSpc>
              <a:spcAft>
                <a:spcPts val="600"/>
              </a:spcAft>
              <a:buFontTx/>
              <a:buChar char="-"/>
            </a:pPr>
            <a:r>
              <a:rPr lang="en-US" dirty="0"/>
              <a:t>Online Framework </a:t>
            </a:r>
          </a:p>
          <a:p>
            <a:pPr marL="285750" indent="-228600">
              <a:lnSpc>
                <a:spcPct val="110000"/>
              </a:lnSpc>
              <a:spcAft>
                <a:spcPts val="600"/>
              </a:spcAft>
              <a:buFontTx/>
              <a:buChar char="-"/>
            </a:pPr>
            <a:r>
              <a:rPr lang="en-US" dirty="0"/>
              <a:t>Coding And Software Enhancement </a:t>
            </a:r>
          </a:p>
          <a:p>
            <a:pPr marL="285750" indent="-228600">
              <a:lnSpc>
                <a:spcPct val="110000"/>
              </a:lnSpc>
              <a:spcAft>
                <a:spcPts val="600"/>
              </a:spcAft>
              <a:buFontTx/>
              <a:buChar char="-"/>
            </a:pPr>
            <a:r>
              <a:rPr lang="en-US" dirty="0"/>
              <a:t>Copywriting </a:t>
            </a:r>
          </a:p>
        </p:txBody>
      </p:sp>
      <p:pic>
        <p:nvPicPr>
          <p:cNvPr id="3" name="Picture 2" descr="A picture containing outdoor object, star, night sky&#10;&#10;Description automatically generated">
            <a:extLst>
              <a:ext uri="{FF2B5EF4-FFF2-40B4-BE49-F238E27FC236}">
                <a16:creationId xmlns:a16="http://schemas.microsoft.com/office/drawing/2014/main" id="{440D57D9-ACBF-07F8-537B-E0E9FD89C6C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-3" b="18490"/>
          <a:stretch/>
        </p:blipFill>
        <p:spPr>
          <a:xfrm>
            <a:off x="2729132" y="1659989"/>
            <a:ext cx="9462868" cy="5198012"/>
          </a:xfrm>
          <a:custGeom>
            <a:avLst/>
            <a:gdLst/>
            <a:ahLst/>
            <a:cxnLst/>
            <a:rect l="l" t="t" r="r" b="b"/>
            <a:pathLst>
              <a:path w="6394567" h="3479046">
                <a:moveTo>
                  <a:pt x="5171297" y="284"/>
                </a:moveTo>
                <a:cubicBezTo>
                  <a:pt x="5607674" y="7531"/>
                  <a:pt x="6039042" y="153650"/>
                  <a:pt x="6394290" y="430072"/>
                </a:cubicBezTo>
                <a:lnTo>
                  <a:pt x="6394567" y="430316"/>
                </a:lnTo>
                <a:lnTo>
                  <a:pt x="6394567" y="3479046"/>
                </a:lnTo>
                <a:lnTo>
                  <a:pt x="0" y="3479046"/>
                </a:lnTo>
                <a:lnTo>
                  <a:pt x="3916974" y="405504"/>
                </a:lnTo>
                <a:lnTo>
                  <a:pt x="3959456" y="373857"/>
                </a:lnTo>
                <a:cubicBezTo>
                  <a:pt x="4291086" y="139664"/>
                  <a:pt x="4671097" y="17528"/>
                  <a:pt x="5052215" y="1756"/>
                </a:cubicBezTo>
                <a:cubicBezTo>
                  <a:pt x="5091916" y="114"/>
                  <a:pt x="5131627" y="-375"/>
                  <a:pt x="5171297" y="284"/>
                </a:cubicBezTo>
                <a:close/>
              </a:path>
            </a:pathLst>
          </a:custGeom>
          <a:noFill/>
        </p:spPr>
      </p:pic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F76A1578-4BAB-8672-0768-2FB5B6E7D8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318446"/>
            <a:ext cx="615696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5E84AC6A-A0EF-437B-BCEE-4772B0214A58}" type="slidenum">
              <a:rPr lang="en-US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>
                <a:spcAft>
                  <a:spcPts val="600"/>
                </a:spcAft>
              </a:pPr>
              <a:t>4</a:t>
            </a:fld>
            <a:endParaRPr lang="en-US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89388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lide Number Placeholder 4">
            <a:extLst>
              <a:ext uri="{FF2B5EF4-FFF2-40B4-BE49-F238E27FC236}">
                <a16:creationId xmlns:a16="http://schemas.microsoft.com/office/drawing/2014/main" id="{456A90F9-8F04-0BA3-E57C-21A0DB4CA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3E59737B-AF67-42EE-B20D-05656D79239C}" type="slidenum">
              <a:rPr lang="en-US" smtClean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rPr>
              <a:pPr>
                <a:spcAft>
                  <a:spcPts val="600"/>
                </a:spcAft>
              </a:pPr>
              <a:t>5</a:t>
            </a:fld>
            <a:endParaRPr lang="en-US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3000"/>
                  </a:prstClr>
                </a:outerShdw>
              </a:effectLst>
            </a:endParaRPr>
          </a:p>
        </p:txBody>
      </p:sp>
      <p:pic>
        <p:nvPicPr>
          <p:cNvPr id="19" name="Picture 18" descr="Businesswoman pointing up">
            <a:extLst>
              <a:ext uri="{FF2B5EF4-FFF2-40B4-BE49-F238E27FC236}">
                <a16:creationId xmlns:a16="http://schemas.microsoft.com/office/drawing/2014/main" id="{859BF8A6-91EE-0230-8BAF-7ECB4E7D9C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2" y="1492513"/>
            <a:ext cx="2179978" cy="5046399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22252271-1172-993F-951C-67E08A6B2F9B}"/>
              </a:ext>
            </a:extLst>
          </p:cNvPr>
          <p:cNvSpPr txBox="1"/>
          <p:nvPr/>
        </p:nvSpPr>
        <p:spPr>
          <a:xfrm>
            <a:off x="2743200" y="331304"/>
            <a:ext cx="844163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Overall, the Digital Technologies Module has been an excellent experience and I feel that I have gone from being on a very low level of digital knowledge to being on a path to becoming digitally native. </a:t>
            </a:r>
          </a:p>
          <a:p>
            <a:r>
              <a:rPr lang="en-US" dirty="0"/>
              <a:t>I have learned many important, interesting, helpful and encouraging ways to use digital technologies, by using various tools and class activities. Also, throughout this module I have experienced different activities and some I enjoyed more then others with a great journey trough this module.</a:t>
            </a:r>
          </a:p>
          <a:p>
            <a:r>
              <a:rPr lang="en-US" dirty="0"/>
              <a:t>Having the opportunity to use various apps and tools made me realize that Digital Technologies is the future for the new generation and represents ``a must`` for us. </a:t>
            </a:r>
          </a:p>
          <a:p>
            <a:r>
              <a:rPr lang="en-US" dirty="0"/>
              <a:t> </a:t>
            </a:r>
          </a:p>
        </p:txBody>
      </p:sp>
      <p:pic>
        <p:nvPicPr>
          <p:cNvPr id="24" name="Picture 23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9CB0A2EA-9F67-854C-BEAB-C873B77625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771861" y="2994992"/>
            <a:ext cx="4731026" cy="3149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482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753BFABA-5BD8-2701-A755-62C8FB0B396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2717" r="-4" b="6022"/>
          <a:stretch/>
        </p:blipFill>
        <p:spPr>
          <a:xfrm>
            <a:off x="20" y="10"/>
            <a:ext cx="12191979" cy="6857990"/>
          </a:xfrm>
          <a:prstGeom prst="rect">
            <a:avLst/>
          </a:prstGeom>
          <a:noFill/>
        </p:spPr>
      </p:pic>
      <p:sp>
        <p:nvSpPr>
          <p:cNvPr id="14" name="Date Placeholder 1">
            <a:extLst>
              <a:ext uri="{FF2B5EF4-FFF2-40B4-BE49-F238E27FC236}">
                <a16:creationId xmlns:a16="http://schemas.microsoft.com/office/drawing/2014/main" id="{6D3A378B-30F2-677E-ADE3-D997934714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477379" y="4629744"/>
            <a:ext cx="2653508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8BED0AB3-EF68-4C21-B234-63CD58D85057}" type="datetime1">
              <a:rPr lang="en-US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>
                <a:spcAft>
                  <a:spcPts val="600"/>
                </a:spcAft>
              </a:pPr>
              <a:t>12/12/2022</a:t>
            </a:fld>
            <a:endParaRPr lang="en-US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Footer Placeholder 2">
            <a:extLst>
              <a:ext uri="{FF2B5EF4-FFF2-40B4-BE49-F238E27FC236}">
                <a16:creationId xmlns:a16="http://schemas.microsoft.com/office/drawing/2014/main" id="{9C23378E-16EF-7D77-ECA0-65A9A9CBCA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10602" y="6318446"/>
            <a:ext cx="2743198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Sample Footer Text</a:t>
            </a:r>
          </a:p>
        </p:txBody>
      </p:sp>
      <p:sp>
        <p:nvSpPr>
          <p:cNvPr id="16" name="Slide Number Placeholder 3">
            <a:extLst>
              <a:ext uri="{FF2B5EF4-FFF2-40B4-BE49-F238E27FC236}">
                <a16:creationId xmlns:a16="http://schemas.microsoft.com/office/drawing/2014/main" id="{EE0CB3F7-D607-DD27-6318-D95A7FBB14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318446"/>
            <a:ext cx="615696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5E84AC6A-A0EF-437B-BCEE-4772B0214A58}" type="slidenum">
              <a:rPr lang="en-US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>
                <a:spcAft>
                  <a:spcPts val="600"/>
                </a:spcAft>
              </a:pPr>
              <a:t>6</a:t>
            </a:fld>
            <a:endParaRPr lang="en-US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0983CAC-598B-3F2E-AABC-AA7F6E213E61}"/>
              </a:ext>
            </a:extLst>
          </p:cNvPr>
          <p:cNvSpPr txBox="1"/>
          <p:nvPr/>
        </p:nvSpPr>
        <p:spPr>
          <a:xfrm>
            <a:off x="3953022" y="203982"/>
            <a:ext cx="50643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Any question?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A81C6DA-538D-082C-3380-257B3953C157}"/>
              </a:ext>
            </a:extLst>
          </p:cNvPr>
          <p:cNvSpPr txBox="1"/>
          <p:nvPr/>
        </p:nvSpPr>
        <p:spPr>
          <a:xfrm>
            <a:off x="222504" y="5667908"/>
            <a:ext cx="441297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solidFill>
                  <a:schemeClr val="bg1"/>
                </a:solidFill>
              </a:rPr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1277895158"/>
      </p:ext>
    </p:extLst>
  </p:cSld>
  <p:clrMapOvr>
    <a:masterClrMapping/>
  </p:clrMapOvr>
  <p:transition spd="slow">
    <p:randomBar dir="vert"/>
  </p:transition>
</p:sld>
</file>

<file path=ppt/theme/theme1.xml><?xml version="1.0" encoding="utf-8"?>
<a:theme xmlns:a="http://schemas.openxmlformats.org/drawingml/2006/main" name="SwellVTI">
  <a:themeElements>
    <a:clrScheme name="Swell">
      <a:dk1>
        <a:sysClr val="windowText" lastClr="000000"/>
      </a:dk1>
      <a:lt1>
        <a:sysClr val="window" lastClr="FFFFFF"/>
      </a:lt1>
      <a:dk2>
        <a:srgbClr val="233B47"/>
      </a:dk2>
      <a:lt2>
        <a:srgbClr val="FEEFD9"/>
      </a:lt2>
      <a:accent1>
        <a:srgbClr val="16AEA7"/>
      </a:accent1>
      <a:accent2>
        <a:srgbClr val="618F88"/>
      </a:accent2>
      <a:accent3>
        <a:srgbClr val="7A9973"/>
      </a:accent3>
      <a:accent4>
        <a:srgbClr val="8AAE8E"/>
      </a:accent4>
      <a:accent5>
        <a:srgbClr val="EB8F60"/>
      </a:accent5>
      <a:accent6>
        <a:srgbClr val="E57A6F"/>
      </a:accent6>
      <a:hlink>
        <a:srgbClr val="13968F"/>
      </a:hlink>
      <a:folHlink>
        <a:srgbClr val="E56152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wellVTI" id="{8361A04D-931A-43DC-973B-1B0B1DD5DECC}" vid="{6DDB23E8-D18E-4BDA-98D6-324466149EB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399</Words>
  <Application>Microsoft Office PowerPoint</Application>
  <PresentationFormat>Widescreen</PresentationFormat>
  <Paragraphs>37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Aharoni</vt:lpstr>
      <vt:lpstr>Arial</vt:lpstr>
      <vt:lpstr>Neue Haas Grotesk Text Pro</vt:lpstr>
      <vt:lpstr>SwellVTI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Florentina Colindeata (1706582)</dc:creator>
  <cp:lastModifiedBy>Florentina Colindeata (1706582)</cp:lastModifiedBy>
  <cp:revision>1</cp:revision>
  <dcterms:created xsi:type="dcterms:W3CDTF">2022-12-12T13:31:37Z</dcterms:created>
  <dcterms:modified xsi:type="dcterms:W3CDTF">2022-12-12T16:06:58Z</dcterms:modified>
</cp:coreProperties>
</file>