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289045" y="2792666"/>
            <a:ext cx="2565908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47883" y="516445"/>
            <a:ext cx="7448232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78839" y="1188656"/>
            <a:ext cx="7632065" cy="1818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9235">
              <a:lnSpc>
                <a:spcPct val="100000"/>
              </a:lnSpc>
              <a:spcBef>
                <a:spcPts val="95"/>
              </a:spcBef>
            </a:pPr>
            <a:r>
              <a:rPr spc="25" dirty="0"/>
              <a:t>B</a:t>
            </a:r>
            <a:r>
              <a:rPr spc="215" dirty="0"/>
              <a:t>M</a:t>
            </a:r>
            <a:r>
              <a:rPr spc="65" dirty="0"/>
              <a:t>S</a:t>
            </a:r>
            <a:r>
              <a:rPr spc="-229" dirty="0"/>
              <a:t>T</a:t>
            </a:r>
            <a:r>
              <a:rPr spc="60" dirty="0"/>
              <a:t>4004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61138" y="4011662"/>
            <a:ext cx="423926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55" dirty="0">
                <a:solidFill>
                  <a:srgbClr val="FFFFFF"/>
                </a:solidFill>
                <a:latin typeface="Arial Black"/>
                <a:cs typeface="Arial Black"/>
              </a:rPr>
              <a:t>Cardiac</a:t>
            </a:r>
            <a:r>
              <a:rPr sz="4000" spc="-28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000" spc="-434" dirty="0">
                <a:solidFill>
                  <a:srgbClr val="FFFFFF"/>
                </a:solidFill>
                <a:latin typeface="Arial Black"/>
                <a:cs typeface="Arial Black"/>
              </a:rPr>
              <a:t>Conditions</a:t>
            </a:r>
            <a:endParaRPr sz="4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20979" y="5672328"/>
            <a:ext cx="2747772" cy="96011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462593" y="201917"/>
            <a:ext cx="4096385" cy="5613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500" b="1" spc="-45" dirty="0">
                <a:latin typeface="Arial"/>
                <a:cs typeface="Arial"/>
              </a:rPr>
              <a:t>Learning</a:t>
            </a:r>
            <a:r>
              <a:rPr sz="3500" b="1" spc="-100" dirty="0">
                <a:latin typeface="Arial"/>
                <a:cs typeface="Arial"/>
              </a:rPr>
              <a:t> </a:t>
            </a:r>
            <a:r>
              <a:rPr sz="3500" b="1" spc="-60" dirty="0">
                <a:latin typeface="Arial"/>
                <a:cs typeface="Arial"/>
              </a:rPr>
              <a:t>Outcomes</a:t>
            </a:r>
            <a:endParaRPr sz="35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1413" y="915161"/>
            <a:ext cx="7324090" cy="20364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14655" indent="-40259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414655" algn="l"/>
                <a:tab pos="415290" algn="l"/>
              </a:tabLst>
            </a:pPr>
            <a:r>
              <a:rPr sz="2200" spc="-285" dirty="0">
                <a:latin typeface="Arial Black"/>
                <a:cs typeface="Arial Black"/>
              </a:rPr>
              <a:t>Describe </a:t>
            </a:r>
            <a:r>
              <a:rPr sz="2200" spc="-260" dirty="0">
                <a:latin typeface="Arial Black"/>
                <a:cs typeface="Arial Black"/>
              </a:rPr>
              <a:t>benefits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90" dirty="0">
                <a:latin typeface="Arial Black"/>
                <a:cs typeface="Arial Black"/>
              </a:rPr>
              <a:t>physical </a:t>
            </a:r>
            <a:r>
              <a:rPr sz="2200" spc="-285" dirty="0">
                <a:latin typeface="Arial Black"/>
                <a:cs typeface="Arial Black"/>
              </a:rPr>
              <a:t>activity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355" dirty="0">
                <a:latin typeface="Arial Black"/>
                <a:cs typeface="Arial Black"/>
              </a:rPr>
              <a:t>CV</a:t>
            </a:r>
            <a:r>
              <a:rPr sz="2200" spc="-245" dirty="0">
                <a:latin typeface="Arial Black"/>
                <a:cs typeface="Arial Black"/>
              </a:rPr>
              <a:t> </a:t>
            </a:r>
            <a:r>
              <a:rPr sz="2200" spc="-254" dirty="0">
                <a:latin typeface="Arial Black"/>
                <a:cs typeface="Arial Black"/>
              </a:rPr>
              <a:t>conditions</a:t>
            </a:r>
            <a:endParaRPr sz="2200">
              <a:latin typeface="Arial Black"/>
              <a:cs typeface="Arial Black"/>
            </a:endParaRPr>
          </a:p>
          <a:p>
            <a:pPr marL="414655" marR="5080" indent="-402590">
              <a:lnSpc>
                <a:spcPct val="100000"/>
              </a:lnSpc>
              <a:buFont typeface="Arial"/>
              <a:buChar char="•"/>
              <a:tabLst>
                <a:tab pos="414655" algn="l"/>
                <a:tab pos="415290" algn="l"/>
              </a:tabLst>
            </a:pPr>
            <a:r>
              <a:rPr sz="2200" spc="-265" dirty="0">
                <a:latin typeface="Arial Black"/>
                <a:cs typeface="Arial Black"/>
              </a:rPr>
              <a:t>Understand </a:t>
            </a:r>
            <a:r>
              <a:rPr sz="2200" spc="-254" dirty="0">
                <a:latin typeface="Arial Black"/>
                <a:cs typeface="Arial Black"/>
              </a:rPr>
              <a:t>and </a:t>
            </a:r>
            <a:r>
              <a:rPr sz="2200" spc="-280" dirty="0">
                <a:latin typeface="Arial Black"/>
                <a:cs typeface="Arial Black"/>
              </a:rPr>
              <a:t>explain </a:t>
            </a:r>
            <a:r>
              <a:rPr sz="2200" spc="-240" dirty="0">
                <a:latin typeface="Arial Black"/>
                <a:cs typeface="Arial Black"/>
              </a:rPr>
              <a:t>potential </a:t>
            </a:r>
            <a:r>
              <a:rPr sz="2200" spc="-290" dirty="0">
                <a:latin typeface="Arial Black"/>
                <a:cs typeface="Arial Black"/>
              </a:rPr>
              <a:t>strategies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75" dirty="0">
                <a:latin typeface="Arial Black"/>
                <a:cs typeface="Arial Black"/>
              </a:rPr>
              <a:t>minimise  </a:t>
            </a:r>
            <a:r>
              <a:rPr sz="2200" spc="-305" dirty="0">
                <a:latin typeface="Arial Black"/>
                <a:cs typeface="Arial Black"/>
              </a:rPr>
              <a:t>risk </a:t>
            </a:r>
            <a:r>
              <a:rPr sz="2200" spc="-195" dirty="0">
                <a:latin typeface="Arial Black"/>
                <a:cs typeface="Arial Black"/>
              </a:rPr>
              <a:t>of</a:t>
            </a:r>
            <a:r>
              <a:rPr sz="2200" spc="-405" dirty="0">
                <a:latin typeface="Arial Black"/>
                <a:cs typeface="Arial Black"/>
              </a:rPr>
              <a:t> </a:t>
            </a:r>
            <a:r>
              <a:rPr sz="2200" spc="-270" dirty="0">
                <a:latin typeface="Arial Black"/>
                <a:cs typeface="Arial Black"/>
              </a:rPr>
              <a:t>CHD</a:t>
            </a:r>
            <a:endParaRPr sz="2200">
              <a:latin typeface="Arial Black"/>
              <a:cs typeface="Arial Black"/>
            </a:endParaRPr>
          </a:p>
          <a:p>
            <a:pPr marL="414655" indent="-402590">
              <a:lnSpc>
                <a:spcPct val="100000"/>
              </a:lnSpc>
              <a:buFont typeface="Arial"/>
              <a:buChar char="•"/>
              <a:tabLst>
                <a:tab pos="414655" algn="l"/>
                <a:tab pos="415290" algn="l"/>
              </a:tabLst>
            </a:pPr>
            <a:r>
              <a:rPr sz="2200" spc="-285" dirty="0">
                <a:latin typeface="Arial Black"/>
                <a:cs typeface="Arial Black"/>
              </a:rPr>
              <a:t>Describe </a:t>
            </a:r>
            <a:r>
              <a:rPr sz="2200" spc="-350" dirty="0">
                <a:latin typeface="Arial Black"/>
                <a:cs typeface="Arial Black"/>
              </a:rPr>
              <a:t>CIs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90" dirty="0">
                <a:latin typeface="Arial Black"/>
                <a:cs typeface="Arial Black"/>
              </a:rPr>
              <a:t>physical </a:t>
            </a:r>
            <a:r>
              <a:rPr sz="2200" spc="-285" dirty="0">
                <a:latin typeface="Arial Black"/>
                <a:cs typeface="Arial Black"/>
              </a:rPr>
              <a:t>activity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305" dirty="0">
                <a:latin typeface="Arial Black"/>
                <a:cs typeface="Arial Black"/>
              </a:rPr>
              <a:t>Cardiac</a:t>
            </a:r>
            <a:r>
              <a:rPr sz="2200" spc="-545" dirty="0">
                <a:latin typeface="Arial Black"/>
                <a:cs typeface="Arial Black"/>
              </a:rPr>
              <a:t> </a:t>
            </a:r>
            <a:r>
              <a:rPr sz="2200" spc="-250" dirty="0">
                <a:latin typeface="Arial Black"/>
                <a:cs typeface="Arial Black"/>
              </a:rPr>
              <a:t>conditions</a:t>
            </a:r>
            <a:endParaRPr sz="2200">
              <a:latin typeface="Arial Black"/>
              <a:cs typeface="Arial Black"/>
            </a:endParaRPr>
          </a:p>
          <a:p>
            <a:pPr marL="414655" marR="6350" indent="-402590">
              <a:lnSpc>
                <a:spcPct val="100000"/>
              </a:lnSpc>
              <a:buFont typeface="Arial"/>
              <a:buChar char="•"/>
              <a:tabLst>
                <a:tab pos="414655" algn="l"/>
                <a:tab pos="415290" algn="l"/>
              </a:tabLst>
            </a:pPr>
            <a:r>
              <a:rPr sz="2200" spc="-330" dirty="0">
                <a:latin typeface="Arial Black"/>
                <a:cs typeface="Arial Black"/>
              </a:rPr>
              <a:t>Discuss </a:t>
            </a:r>
            <a:r>
              <a:rPr sz="2200" spc="-270" dirty="0">
                <a:latin typeface="Arial Black"/>
                <a:cs typeface="Arial Black"/>
              </a:rPr>
              <a:t>prevalent </a:t>
            </a:r>
            <a:r>
              <a:rPr sz="2200" spc="-355" dirty="0">
                <a:latin typeface="Arial Black"/>
                <a:cs typeface="Arial Black"/>
              </a:rPr>
              <a:t>CV </a:t>
            </a:r>
            <a:r>
              <a:rPr sz="2200" spc="-254" dirty="0">
                <a:latin typeface="Arial Black"/>
                <a:cs typeface="Arial Black"/>
              </a:rPr>
              <a:t>conditions </a:t>
            </a:r>
            <a:r>
              <a:rPr sz="2200" spc="-235" dirty="0">
                <a:latin typeface="Arial Black"/>
                <a:cs typeface="Arial Black"/>
              </a:rPr>
              <a:t>including </a:t>
            </a:r>
            <a:r>
              <a:rPr sz="2200" spc="-240" dirty="0">
                <a:latin typeface="Arial Black"/>
                <a:cs typeface="Arial Black"/>
              </a:rPr>
              <a:t>aetiology </a:t>
            </a:r>
            <a:r>
              <a:rPr sz="2200" spc="-250" dirty="0">
                <a:latin typeface="Arial Black"/>
                <a:cs typeface="Arial Black"/>
              </a:rPr>
              <a:t>and  </a:t>
            </a:r>
            <a:r>
              <a:rPr sz="2200" spc="-229" dirty="0">
                <a:latin typeface="Arial Black"/>
                <a:cs typeface="Arial Black"/>
              </a:rPr>
              <a:t>epidemiology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92645" y="6174343"/>
            <a:ext cx="1913889" cy="32512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50" spc="10" dirty="0">
                <a:latin typeface="Arial"/>
                <a:cs typeface="Arial"/>
              </a:rPr>
              <a:t>Daniel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10" dirty="0">
                <a:latin typeface="Arial"/>
                <a:cs typeface="Arial"/>
              </a:rPr>
              <a:t>Martin</a:t>
            </a:r>
            <a:endParaRPr sz="9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950" spc="15" dirty="0">
                <a:latin typeface="Arial"/>
                <a:cs typeface="Arial"/>
              </a:rPr>
              <a:t>MSc </a:t>
            </a:r>
            <a:r>
              <a:rPr sz="950" spc="20" dirty="0">
                <a:latin typeface="Arial"/>
                <a:cs typeface="Arial"/>
              </a:rPr>
              <a:t>BSc </a:t>
            </a:r>
            <a:r>
              <a:rPr sz="950" spc="15" dirty="0">
                <a:latin typeface="Arial"/>
                <a:cs typeface="Arial"/>
              </a:rPr>
              <a:t>MHCPC MCSP</a:t>
            </a:r>
            <a:r>
              <a:rPr sz="950" spc="35" dirty="0">
                <a:latin typeface="Arial"/>
                <a:cs typeface="Arial"/>
              </a:rPr>
              <a:t> </a:t>
            </a:r>
            <a:r>
              <a:rPr sz="950" spc="15" dirty="0">
                <a:latin typeface="Arial"/>
                <a:cs typeface="Arial"/>
              </a:rPr>
              <a:t>MAACP</a:t>
            </a:r>
            <a:endParaRPr sz="9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41019" y="0"/>
            <a:ext cx="8135111" cy="12298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03541" y="105892"/>
            <a:ext cx="735520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25" dirty="0"/>
              <a:t>Heart </a:t>
            </a:r>
            <a:r>
              <a:rPr sz="4400" spc="-620" dirty="0"/>
              <a:t>Disease </a:t>
            </a:r>
            <a:r>
              <a:rPr sz="4400" spc="-650" dirty="0"/>
              <a:t>The </a:t>
            </a:r>
            <a:r>
              <a:rPr sz="4400" spc="-535" dirty="0"/>
              <a:t>Silent</a:t>
            </a:r>
            <a:r>
              <a:rPr sz="4400" spc="-1115" dirty="0"/>
              <a:t> </a:t>
            </a:r>
            <a:r>
              <a:rPr sz="4400" spc="-565" dirty="0"/>
              <a:t>Killer</a:t>
            </a:r>
            <a:endParaRPr sz="4400"/>
          </a:p>
        </p:txBody>
      </p:sp>
      <p:grpSp>
        <p:nvGrpSpPr>
          <p:cNvPr id="4" name="object 4"/>
          <p:cNvGrpSpPr/>
          <p:nvPr/>
        </p:nvGrpSpPr>
        <p:grpSpPr>
          <a:xfrm>
            <a:off x="467868" y="1196339"/>
            <a:ext cx="8379459" cy="4236720"/>
            <a:chOff x="467868" y="1196339"/>
            <a:chExt cx="8379459" cy="4236720"/>
          </a:xfrm>
        </p:grpSpPr>
        <p:sp>
          <p:nvSpPr>
            <p:cNvPr id="5" name="object 5"/>
            <p:cNvSpPr/>
            <p:nvPr/>
          </p:nvSpPr>
          <p:spPr>
            <a:xfrm>
              <a:off x="467868" y="1196339"/>
              <a:ext cx="5146548" cy="3025139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614415" y="3009900"/>
              <a:ext cx="3232404" cy="2423160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586740" y="5876544"/>
            <a:ext cx="1796796" cy="59436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79219" y="303275"/>
            <a:ext cx="6437376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41258" y="482917"/>
            <a:ext cx="565975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75" dirty="0"/>
              <a:t>What </a:t>
            </a:r>
            <a:r>
              <a:rPr sz="4400" spc="-610" dirty="0"/>
              <a:t>is </a:t>
            </a:r>
            <a:r>
              <a:rPr sz="4400" spc="-525" dirty="0"/>
              <a:t>Heart</a:t>
            </a:r>
            <a:r>
              <a:rPr sz="4400" spc="-710" dirty="0"/>
              <a:t> </a:t>
            </a:r>
            <a:r>
              <a:rPr sz="4400" spc="-635" dirty="0"/>
              <a:t>Disease?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29841"/>
            <a:ext cx="7336790" cy="363220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marR="5080" indent="-342900">
              <a:lnSpc>
                <a:spcPts val="2880"/>
              </a:lnSpc>
              <a:spcBef>
                <a:spcPts val="795"/>
              </a:spcBef>
              <a:buFont typeface="Wingdings"/>
              <a:buChar char=""/>
              <a:tabLst>
                <a:tab pos="355600" algn="l"/>
              </a:tabLst>
            </a:pPr>
            <a:r>
              <a:rPr sz="3000" spc="-400" dirty="0">
                <a:latin typeface="Arial Black"/>
                <a:cs typeface="Arial Black"/>
              </a:rPr>
              <a:t>A </a:t>
            </a:r>
            <a:r>
              <a:rPr sz="3000" spc="-355" dirty="0">
                <a:latin typeface="Arial Black"/>
                <a:cs typeface="Arial Black"/>
              </a:rPr>
              <a:t>general </a:t>
            </a:r>
            <a:r>
              <a:rPr sz="3000" spc="-370" dirty="0">
                <a:latin typeface="Arial Black"/>
                <a:cs typeface="Arial Black"/>
              </a:rPr>
              <a:t>term </a:t>
            </a:r>
            <a:r>
              <a:rPr sz="3000" spc="-360" dirty="0">
                <a:latin typeface="Arial Black"/>
                <a:cs typeface="Arial Black"/>
              </a:rPr>
              <a:t>that </a:t>
            </a:r>
            <a:r>
              <a:rPr sz="3000" spc="-425" dirty="0">
                <a:latin typeface="Arial Black"/>
                <a:cs typeface="Arial Black"/>
              </a:rPr>
              <a:t>covers </a:t>
            </a:r>
            <a:r>
              <a:rPr sz="3000" spc="-475" dirty="0">
                <a:latin typeface="Arial Black"/>
                <a:cs typeface="Arial Black"/>
              </a:rPr>
              <a:t>a </a:t>
            </a:r>
            <a:r>
              <a:rPr sz="3000" spc="-335" dirty="0">
                <a:latin typeface="Arial Black"/>
                <a:cs typeface="Arial Black"/>
              </a:rPr>
              <a:t>number </a:t>
            </a:r>
            <a:r>
              <a:rPr sz="3000" spc="-265" dirty="0">
                <a:latin typeface="Arial Black"/>
                <a:cs typeface="Arial Black"/>
              </a:rPr>
              <a:t>of  </a:t>
            </a:r>
            <a:r>
              <a:rPr sz="3000" spc="-445" dirty="0">
                <a:latin typeface="Arial Black"/>
                <a:cs typeface="Arial Black"/>
              </a:rPr>
              <a:t>diseases </a:t>
            </a:r>
            <a:r>
              <a:rPr sz="3000" spc="-434" dirty="0">
                <a:latin typeface="Arial Black"/>
                <a:cs typeface="Arial Black"/>
              </a:rPr>
              <a:t>which </a:t>
            </a:r>
            <a:r>
              <a:rPr sz="3000" spc="-390" dirty="0">
                <a:latin typeface="Arial Black"/>
                <a:cs typeface="Arial Black"/>
              </a:rPr>
              <a:t>affect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350" dirty="0">
                <a:latin typeface="Arial Black"/>
                <a:cs typeface="Arial Black"/>
              </a:rPr>
              <a:t>heart,</a:t>
            </a:r>
            <a:r>
              <a:rPr sz="3000" spc="-395" dirty="0">
                <a:latin typeface="Arial Black"/>
                <a:cs typeface="Arial Black"/>
              </a:rPr>
              <a:t> </a:t>
            </a:r>
            <a:r>
              <a:rPr sz="3000" spc="-320" dirty="0">
                <a:latin typeface="Arial Black"/>
                <a:cs typeface="Arial Black"/>
              </a:rPr>
              <a:t>including;</a:t>
            </a:r>
            <a:endParaRPr sz="3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Wingdings"/>
              <a:buChar char=""/>
            </a:pPr>
            <a:endParaRPr sz="335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Wingdings"/>
              <a:buChar char=""/>
              <a:tabLst>
                <a:tab pos="756920" algn="l"/>
              </a:tabLst>
            </a:pPr>
            <a:r>
              <a:rPr sz="2600" spc="-305" dirty="0">
                <a:latin typeface="Arial Black"/>
                <a:cs typeface="Arial Black"/>
              </a:rPr>
              <a:t>coronary </a:t>
            </a:r>
            <a:r>
              <a:rPr sz="2600" spc="-295" dirty="0">
                <a:latin typeface="Arial Black"/>
                <a:cs typeface="Arial Black"/>
              </a:rPr>
              <a:t>artery</a:t>
            </a:r>
            <a:r>
              <a:rPr sz="2600" dirty="0">
                <a:latin typeface="Arial Black"/>
                <a:cs typeface="Arial Black"/>
              </a:rPr>
              <a:t> </a:t>
            </a:r>
            <a:r>
              <a:rPr sz="2600" spc="-365" dirty="0">
                <a:latin typeface="Arial Black"/>
                <a:cs typeface="Arial Black"/>
              </a:rPr>
              <a:t>disease,</a:t>
            </a:r>
            <a:endParaRPr sz="26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1560"/>
              </a:spcBef>
              <a:buFont typeface="Wingdings"/>
              <a:buChar char=""/>
              <a:tabLst>
                <a:tab pos="756920" algn="l"/>
              </a:tabLst>
            </a:pPr>
            <a:r>
              <a:rPr sz="2600" spc="-265" dirty="0">
                <a:latin typeface="Arial Black"/>
                <a:cs typeface="Arial Black"/>
              </a:rPr>
              <a:t>heart-failure,</a:t>
            </a:r>
            <a:endParaRPr sz="26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1560"/>
              </a:spcBef>
              <a:buFont typeface="Wingdings"/>
              <a:buChar char=""/>
              <a:tabLst>
                <a:tab pos="756920" algn="l"/>
              </a:tabLst>
            </a:pPr>
            <a:r>
              <a:rPr sz="2600" spc="-300" dirty="0">
                <a:latin typeface="Arial Black"/>
                <a:cs typeface="Arial Black"/>
              </a:rPr>
              <a:t>angina.</a:t>
            </a:r>
            <a:endParaRPr sz="26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1560"/>
              </a:spcBef>
              <a:buFont typeface="Wingdings"/>
              <a:buChar char=""/>
              <a:tabLst>
                <a:tab pos="756920" algn="l"/>
              </a:tabLst>
            </a:pPr>
            <a:r>
              <a:rPr sz="2600" spc="-285" dirty="0">
                <a:latin typeface="Arial Black"/>
                <a:cs typeface="Arial Black"/>
              </a:rPr>
              <a:t>Many</a:t>
            </a:r>
            <a:r>
              <a:rPr sz="2600" spc="-155" dirty="0">
                <a:latin typeface="Arial Black"/>
                <a:cs typeface="Arial Black"/>
              </a:rPr>
              <a:t> </a:t>
            </a:r>
            <a:r>
              <a:rPr sz="2600" spc="-250" dirty="0">
                <a:latin typeface="Arial Black"/>
                <a:cs typeface="Arial Black"/>
              </a:rPr>
              <a:t>More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46996" y="101917"/>
            <a:ext cx="245554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650" dirty="0"/>
              <a:t>The</a:t>
            </a:r>
            <a:r>
              <a:rPr sz="4400" spc="-355" dirty="0"/>
              <a:t> </a:t>
            </a:r>
            <a:r>
              <a:rPr sz="4400" spc="-525" dirty="0"/>
              <a:t>Heart</a:t>
            </a:r>
            <a:endParaRPr sz="4400"/>
          </a:p>
        </p:txBody>
      </p:sp>
      <p:grpSp>
        <p:nvGrpSpPr>
          <p:cNvPr id="3" name="object 3"/>
          <p:cNvGrpSpPr/>
          <p:nvPr/>
        </p:nvGrpSpPr>
        <p:grpSpPr>
          <a:xfrm>
            <a:off x="0" y="765048"/>
            <a:ext cx="9051290" cy="4968240"/>
            <a:chOff x="0" y="765048"/>
            <a:chExt cx="9051290" cy="4968240"/>
          </a:xfrm>
        </p:grpSpPr>
        <p:sp>
          <p:nvSpPr>
            <p:cNvPr id="4" name="object 4"/>
            <p:cNvSpPr/>
            <p:nvPr/>
          </p:nvSpPr>
          <p:spPr>
            <a:xfrm>
              <a:off x="0" y="765048"/>
              <a:ext cx="4212336" cy="284073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219700" y="781812"/>
              <a:ext cx="3831336" cy="307848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171444" y="3605783"/>
              <a:ext cx="2913875" cy="2127502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6802" y="482917"/>
            <a:ext cx="746760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84" dirty="0"/>
              <a:t>Coronary </a:t>
            </a:r>
            <a:r>
              <a:rPr sz="4400" spc="-525" dirty="0"/>
              <a:t>Heart </a:t>
            </a:r>
            <a:r>
              <a:rPr sz="4400" spc="-620" dirty="0"/>
              <a:t>Disease</a:t>
            </a:r>
            <a:r>
              <a:rPr sz="4400" spc="30" dirty="0"/>
              <a:t> </a:t>
            </a:r>
            <a:r>
              <a:rPr sz="4400" spc="-470" dirty="0"/>
              <a:t>(CHD)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02155"/>
            <a:ext cx="7723505" cy="18173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ts val="2855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434" dirty="0">
                <a:solidFill>
                  <a:srgbClr val="006FC0"/>
                </a:solidFill>
                <a:latin typeface="Arial Black"/>
                <a:cs typeface="Arial Black"/>
              </a:rPr>
              <a:t>Is </a:t>
            </a:r>
            <a:r>
              <a:rPr sz="2800" spc="-295" dirty="0">
                <a:solidFill>
                  <a:srgbClr val="006FC0"/>
                </a:solidFill>
                <a:latin typeface="Arial Black"/>
                <a:cs typeface="Arial Black"/>
              </a:rPr>
              <a:t>often </a:t>
            </a:r>
            <a:r>
              <a:rPr sz="2800" spc="-335" dirty="0">
                <a:solidFill>
                  <a:srgbClr val="006FC0"/>
                </a:solidFill>
                <a:latin typeface="Arial Black"/>
                <a:cs typeface="Arial Black"/>
              </a:rPr>
              <a:t>preventable </a:t>
            </a:r>
            <a:r>
              <a:rPr sz="2800" spc="-360" dirty="0">
                <a:latin typeface="Arial Black"/>
                <a:cs typeface="Arial Black"/>
              </a:rPr>
              <a:t>yet kills </a:t>
            </a:r>
            <a:r>
              <a:rPr sz="2800" spc="-335" dirty="0">
                <a:latin typeface="Arial Black"/>
                <a:cs typeface="Arial Black"/>
              </a:rPr>
              <a:t>more </a:t>
            </a:r>
            <a:r>
              <a:rPr sz="2800" spc="-330" dirty="0">
                <a:latin typeface="Arial Black"/>
                <a:cs typeface="Arial Black"/>
              </a:rPr>
              <a:t>than</a:t>
            </a:r>
            <a:r>
              <a:rPr sz="2800" spc="-190" dirty="0">
                <a:latin typeface="Arial Black"/>
                <a:cs typeface="Arial Black"/>
              </a:rPr>
              <a:t> </a:t>
            </a:r>
            <a:r>
              <a:rPr sz="2800" spc="-350" dirty="0">
                <a:latin typeface="Arial Black"/>
                <a:cs typeface="Arial Black"/>
              </a:rPr>
              <a:t>73,000</a:t>
            </a:r>
            <a:endParaRPr sz="2800">
              <a:latin typeface="Arial Black"/>
              <a:cs typeface="Arial Black"/>
            </a:endParaRPr>
          </a:p>
          <a:p>
            <a:pPr marL="354965" marR="5080">
              <a:lnSpc>
                <a:spcPct val="70000"/>
              </a:lnSpc>
              <a:spcBef>
                <a:spcPts val="505"/>
              </a:spcBef>
            </a:pPr>
            <a:r>
              <a:rPr sz="2800" spc="-295" dirty="0">
                <a:latin typeface="Arial Black"/>
                <a:cs typeface="Arial Black"/>
              </a:rPr>
              <a:t>people </a:t>
            </a:r>
            <a:r>
              <a:rPr sz="2800" spc="-320" dirty="0">
                <a:latin typeface="Arial Black"/>
                <a:cs typeface="Arial Black"/>
              </a:rPr>
              <a:t>and </a:t>
            </a:r>
            <a:r>
              <a:rPr sz="2800" spc="-355" dirty="0">
                <a:latin typeface="Arial Black"/>
                <a:cs typeface="Arial Black"/>
              </a:rPr>
              <a:t>110,000 </a:t>
            </a:r>
            <a:r>
              <a:rPr sz="2800" spc="-295" dirty="0">
                <a:latin typeface="Arial Black"/>
                <a:cs typeface="Arial Black"/>
              </a:rPr>
              <a:t>people </a:t>
            </a:r>
            <a:r>
              <a:rPr sz="2800" spc="-380" dirty="0">
                <a:latin typeface="Arial Black"/>
                <a:cs typeface="Arial Black"/>
              </a:rPr>
              <a:t>have </a:t>
            </a:r>
            <a:r>
              <a:rPr sz="2800" spc="-445" dirty="0">
                <a:latin typeface="Arial Black"/>
                <a:cs typeface="Arial Black"/>
              </a:rPr>
              <a:t>a </a:t>
            </a:r>
            <a:r>
              <a:rPr sz="2800" spc="-325" dirty="0">
                <a:latin typeface="Arial Black"/>
                <a:cs typeface="Arial Black"/>
              </a:rPr>
              <a:t>heart </a:t>
            </a:r>
            <a:r>
              <a:rPr sz="2800" spc="-425" dirty="0">
                <a:latin typeface="Arial Black"/>
                <a:cs typeface="Arial Black"/>
              </a:rPr>
              <a:t>attack  </a:t>
            </a:r>
            <a:r>
              <a:rPr sz="2800" spc="-280" dirty="0">
                <a:latin typeface="Arial Black"/>
                <a:cs typeface="Arial Black"/>
              </a:rPr>
              <a:t>in </a:t>
            </a:r>
            <a:r>
              <a:rPr sz="2800" spc="-335" dirty="0">
                <a:latin typeface="Arial Black"/>
                <a:cs typeface="Arial Black"/>
              </a:rPr>
              <a:t>England </a:t>
            </a:r>
            <a:r>
              <a:rPr sz="2800" spc="-345" dirty="0">
                <a:latin typeface="Arial Black"/>
                <a:cs typeface="Arial Black"/>
              </a:rPr>
              <a:t>every</a:t>
            </a:r>
            <a:r>
              <a:rPr sz="2800" spc="95" dirty="0">
                <a:latin typeface="Arial Black"/>
                <a:cs typeface="Arial Black"/>
              </a:rPr>
              <a:t> </a:t>
            </a:r>
            <a:r>
              <a:rPr sz="2800" spc="-409" dirty="0">
                <a:latin typeface="Arial Black"/>
                <a:cs typeface="Arial Black"/>
              </a:rPr>
              <a:t>year.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295" dirty="0">
                <a:latin typeface="Arial Black"/>
                <a:cs typeface="Arial Black"/>
              </a:rPr>
              <a:t>around </a:t>
            </a:r>
            <a:r>
              <a:rPr sz="2800" spc="-365" dirty="0">
                <a:latin typeface="Arial Black"/>
                <a:cs typeface="Arial Black"/>
              </a:rPr>
              <a:t>2 </a:t>
            </a:r>
            <a:r>
              <a:rPr sz="2800" spc="-280" dirty="0">
                <a:latin typeface="Arial Black"/>
                <a:cs typeface="Arial Black"/>
              </a:rPr>
              <a:t>million </a:t>
            </a:r>
            <a:r>
              <a:rPr sz="2800" spc="-295" dirty="0">
                <a:latin typeface="Arial Black"/>
                <a:cs typeface="Arial Black"/>
              </a:rPr>
              <a:t>people </a:t>
            </a:r>
            <a:r>
              <a:rPr sz="2800" spc="-320" dirty="0">
                <a:latin typeface="Arial Black"/>
                <a:cs typeface="Arial Black"/>
              </a:rPr>
              <a:t>suffer </a:t>
            </a:r>
            <a:r>
              <a:rPr sz="2800" spc="-290" dirty="0">
                <a:latin typeface="Arial Black"/>
                <a:cs typeface="Arial Black"/>
              </a:rPr>
              <a:t>from </a:t>
            </a:r>
            <a:r>
              <a:rPr sz="2800" spc="-325" dirty="0">
                <a:latin typeface="Arial Black"/>
                <a:cs typeface="Arial Black"/>
              </a:rPr>
              <a:t>angina</a:t>
            </a:r>
            <a:r>
              <a:rPr sz="2800" spc="95" dirty="0">
                <a:latin typeface="Arial Black"/>
                <a:cs typeface="Arial Black"/>
              </a:rPr>
              <a:t> </a:t>
            </a:r>
            <a:r>
              <a:rPr sz="2800" spc="-280" dirty="0">
                <a:latin typeface="Arial Black"/>
                <a:cs typeface="Arial Black"/>
              </a:rPr>
              <a:t>in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3166291"/>
            <a:ext cx="5682615" cy="14947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>
              <a:lnSpc>
                <a:spcPts val="3190"/>
              </a:lnSpc>
              <a:spcBef>
                <a:spcPts val="95"/>
              </a:spcBef>
            </a:pPr>
            <a:r>
              <a:rPr sz="2800" spc="-330" dirty="0">
                <a:latin typeface="Arial Black"/>
                <a:cs typeface="Arial Black"/>
              </a:rPr>
              <a:t>the</a:t>
            </a:r>
            <a:r>
              <a:rPr sz="2800" spc="-170" dirty="0">
                <a:latin typeface="Arial Black"/>
                <a:cs typeface="Arial Black"/>
              </a:rPr>
              <a:t> </a:t>
            </a:r>
            <a:r>
              <a:rPr sz="2800" spc="-484" dirty="0">
                <a:latin typeface="Arial Black"/>
                <a:cs typeface="Arial Black"/>
              </a:rPr>
              <a:t>UK.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ts val="305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395" dirty="0">
                <a:latin typeface="Arial Black"/>
                <a:cs typeface="Arial Black"/>
              </a:rPr>
              <a:t>is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315" dirty="0">
                <a:latin typeface="Arial Black"/>
                <a:cs typeface="Arial Black"/>
              </a:rPr>
              <a:t>number </a:t>
            </a:r>
            <a:r>
              <a:rPr sz="2800" spc="-305" dirty="0">
                <a:latin typeface="Arial Black"/>
                <a:cs typeface="Arial Black"/>
              </a:rPr>
              <a:t>one </a:t>
            </a:r>
            <a:r>
              <a:rPr sz="2800" spc="-325" dirty="0">
                <a:latin typeface="Arial Black"/>
                <a:cs typeface="Arial Black"/>
              </a:rPr>
              <a:t>killer </a:t>
            </a:r>
            <a:r>
              <a:rPr sz="2800" spc="-275" dirty="0">
                <a:latin typeface="Arial Black"/>
                <a:cs typeface="Arial Black"/>
              </a:rPr>
              <a:t>in </a:t>
            </a:r>
            <a:r>
              <a:rPr sz="2800" spc="-330" dirty="0">
                <a:latin typeface="Arial Black"/>
                <a:cs typeface="Arial Black"/>
              </a:rPr>
              <a:t>the</a:t>
            </a:r>
            <a:r>
              <a:rPr sz="2800" spc="204" dirty="0">
                <a:latin typeface="Arial Black"/>
                <a:cs typeface="Arial Black"/>
              </a:rPr>
              <a:t> </a:t>
            </a:r>
            <a:r>
              <a:rPr sz="2800" spc="-490" dirty="0">
                <a:latin typeface="Arial Black"/>
                <a:cs typeface="Arial Black"/>
              </a:rPr>
              <a:t>UK.</a:t>
            </a:r>
            <a:endParaRPr sz="2800">
              <a:latin typeface="Arial Black"/>
              <a:cs typeface="Arial Black"/>
            </a:endParaRPr>
          </a:p>
          <a:p>
            <a:pPr marL="756285" lvl="1" indent="-287655">
              <a:lnSpc>
                <a:spcPts val="2595"/>
              </a:lnSpc>
              <a:buFont typeface="Arial"/>
              <a:buChar char="–"/>
              <a:tabLst>
                <a:tab pos="756920" algn="l"/>
              </a:tabLst>
            </a:pPr>
            <a:r>
              <a:rPr sz="2400" spc="-310" dirty="0">
                <a:latin typeface="Arial Black"/>
                <a:cs typeface="Arial Black"/>
              </a:rPr>
              <a:t>1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310" dirty="0">
                <a:latin typeface="Arial Black"/>
                <a:cs typeface="Arial Black"/>
              </a:rPr>
              <a:t>6</a:t>
            </a:r>
            <a:r>
              <a:rPr sz="2400" spc="-345" dirty="0">
                <a:latin typeface="Arial Black"/>
                <a:cs typeface="Arial Black"/>
              </a:rPr>
              <a:t> </a:t>
            </a:r>
            <a:r>
              <a:rPr sz="2400" spc="-310" dirty="0">
                <a:latin typeface="Arial Black"/>
                <a:cs typeface="Arial Black"/>
              </a:rPr>
              <a:t>men</a:t>
            </a:r>
            <a:endParaRPr sz="2400">
              <a:latin typeface="Arial Black"/>
              <a:cs typeface="Arial Black"/>
            </a:endParaRPr>
          </a:p>
          <a:p>
            <a:pPr marL="756285" lvl="1" indent="-287655">
              <a:lnSpc>
                <a:spcPts val="2735"/>
              </a:lnSpc>
              <a:buFont typeface="Arial"/>
              <a:buChar char="–"/>
              <a:tabLst>
                <a:tab pos="756920" algn="l"/>
              </a:tabLst>
            </a:pPr>
            <a:r>
              <a:rPr sz="2400" spc="-310" dirty="0">
                <a:latin typeface="Arial Black"/>
                <a:cs typeface="Arial Black"/>
              </a:rPr>
              <a:t>1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310" dirty="0">
                <a:latin typeface="Arial Black"/>
                <a:cs typeface="Arial Black"/>
              </a:rPr>
              <a:t>10</a:t>
            </a:r>
            <a:r>
              <a:rPr sz="2400" spc="-345" dirty="0">
                <a:latin typeface="Arial Black"/>
                <a:cs typeface="Arial Black"/>
              </a:rPr>
              <a:t> </a:t>
            </a:r>
            <a:r>
              <a:rPr sz="2400" spc="-335" dirty="0">
                <a:latin typeface="Arial Black"/>
                <a:cs typeface="Arial Black"/>
              </a:rPr>
              <a:t>women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5940" y="4922011"/>
            <a:ext cx="7068820" cy="750570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354965" marR="5080" indent="-342900">
              <a:lnSpc>
                <a:spcPct val="70000"/>
              </a:lnSpc>
              <a:spcBef>
                <a:spcPts val="1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430" dirty="0">
                <a:solidFill>
                  <a:srgbClr val="FF0000"/>
                </a:solidFill>
                <a:latin typeface="Arial Black"/>
                <a:cs typeface="Arial Black"/>
              </a:rPr>
              <a:t>costs </a:t>
            </a:r>
            <a:r>
              <a:rPr sz="2800" spc="-330" dirty="0">
                <a:solidFill>
                  <a:srgbClr val="FF0000"/>
                </a:solidFill>
                <a:latin typeface="Arial Black"/>
                <a:cs typeface="Arial Black"/>
              </a:rPr>
              <a:t>the </a:t>
            </a:r>
            <a:r>
              <a:rPr sz="2800" spc="-310" dirty="0">
                <a:solidFill>
                  <a:srgbClr val="FF0000"/>
                </a:solidFill>
                <a:latin typeface="Arial Black"/>
                <a:cs typeface="Arial Black"/>
              </a:rPr>
              <a:t>National </a:t>
            </a:r>
            <a:r>
              <a:rPr sz="2800" spc="-345" dirty="0">
                <a:solidFill>
                  <a:srgbClr val="FF0000"/>
                </a:solidFill>
                <a:latin typeface="Arial Black"/>
                <a:cs typeface="Arial Black"/>
              </a:rPr>
              <a:t>Health </a:t>
            </a:r>
            <a:r>
              <a:rPr sz="2800" spc="-390" dirty="0">
                <a:solidFill>
                  <a:srgbClr val="FF0000"/>
                </a:solidFill>
                <a:latin typeface="Arial Black"/>
                <a:cs typeface="Arial Black"/>
              </a:rPr>
              <a:t>Service </a:t>
            </a:r>
            <a:r>
              <a:rPr sz="2800" spc="-280" dirty="0">
                <a:solidFill>
                  <a:srgbClr val="FF0000"/>
                </a:solidFill>
                <a:latin typeface="Arial Black"/>
                <a:cs typeface="Arial Black"/>
              </a:rPr>
              <a:t>in </a:t>
            </a:r>
            <a:r>
              <a:rPr sz="2800" spc="-330" dirty="0">
                <a:solidFill>
                  <a:srgbClr val="FF0000"/>
                </a:solidFill>
                <a:latin typeface="Arial Black"/>
                <a:cs typeface="Arial Black"/>
              </a:rPr>
              <a:t>the </a:t>
            </a:r>
            <a:r>
              <a:rPr sz="2800" spc="-565" dirty="0">
                <a:solidFill>
                  <a:srgbClr val="FF0000"/>
                </a:solidFill>
                <a:latin typeface="Arial Black"/>
                <a:cs typeface="Arial Black"/>
              </a:rPr>
              <a:t>UK  </a:t>
            </a:r>
            <a:r>
              <a:rPr sz="2800" spc="-345" dirty="0">
                <a:solidFill>
                  <a:srgbClr val="FF0000"/>
                </a:solidFill>
                <a:latin typeface="Arial Black"/>
                <a:cs typeface="Arial Black"/>
              </a:rPr>
              <a:t>approx </a:t>
            </a:r>
            <a:r>
              <a:rPr sz="2800" spc="-360" dirty="0">
                <a:solidFill>
                  <a:srgbClr val="FF0000"/>
                </a:solidFill>
                <a:latin typeface="Arial Black"/>
                <a:cs typeface="Arial Black"/>
              </a:rPr>
              <a:t>£15 </a:t>
            </a:r>
            <a:r>
              <a:rPr sz="2800" spc="-254" dirty="0">
                <a:solidFill>
                  <a:srgbClr val="FF0000"/>
                </a:solidFill>
                <a:latin typeface="Arial Black"/>
                <a:cs typeface="Arial Black"/>
              </a:rPr>
              <a:t>billion</a:t>
            </a:r>
            <a:r>
              <a:rPr sz="2800" spc="-36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800" spc="-345" dirty="0">
                <a:solidFill>
                  <a:srgbClr val="FF0000"/>
                </a:solidFill>
                <a:latin typeface="Arial Black"/>
                <a:cs typeface="Arial Black"/>
              </a:rPr>
              <a:t>annually.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05483" y="304800"/>
            <a:ext cx="6784848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67561" y="484505"/>
            <a:ext cx="600900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84" dirty="0"/>
              <a:t>Coronary </a:t>
            </a:r>
            <a:r>
              <a:rPr sz="4400" spc="-470" dirty="0"/>
              <a:t>Artery</a:t>
            </a:r>
            <a:r>
              <a:rPr sz="4400" spc="-175" dirty="0"/>
              <a:t> </a:t>
            </a:r>
            <a:r>
              <a:rPr sz="4400" spc="-620" dirty="0"/>
              <a:t>Disease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44158"/>
            <a:ext cx="2646680" cy="1254125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283210" indent="-271145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45" dirty="0">
                <a:latin typeface="Arial Black"/>
                <a:cs typeface="Arial Black"/>
              </a:rPr>
              <a:t>Atherosclerosis</a:t>
            </a:r>
            <a:endParaRPr sz="2600">
              <a:latin typeface="Arial Black"/>
              <a:cs typeface="Arial Black"/>
            </a:endParaRPr>
          </a:p>
          <a:p>
            <a:pPr marL="355600" marR="5080" indent="-72390">
              <a:lnSpc>
                <a:spcPts val="2810"/>
              </a:lnSpc>
              <a:spcBef>
                <a:spcPts val="665"/>
              </a:spcBef>
            </a:pPr>
            <a:r>
              <a:rPr sz="2600" spc="-300" dirty="0">
                <a:latin typeface="Arial Black"/>
                <a:cs typeface="Arial Black"/>
              </a:rPr>
              <a:t>fatty </a:t>
            </a:r>
            <a:r>
              <a:rPr sz="2600" spc="-310" dirty="0">
                <a:latin typeface="Arial Black"/>
                <a:cs typeface="Arial Black"/>
              </a:rPr>
              <a:t>deposits </a:t>
            </a:r>
            <a:r>
              <a:rPr sz="2600" spc="-229" dirty="0">
                <a:latin typeface="Arial Black"/>
                <a:cs typeface="Arial Black"/>
              </a:rPr>
              <a:t>of  </a:t>
            </a:r>
            <a:r>
              <a:rPr sz="2600" spc="-325" dirty="0">
                <a:latin typeface="Arial Black"/>
                <a:cs typeface="Arial Black"/>
              </a:rPr>
              <a:t>cholesterol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4987" y="4119117"/>
            <a:ext cx="3825240" cy="113538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355600" marR="5080" indent="-342900">
              <a:lnSpc>
                <a:spcPts val="2810"/>
              </a:lnSpc>
              <a:spcBef>
                <a:spcPts val="455"/>
              </a:spcBef>
              <a:buFont typeface="Arial"/>
              <a:buChar char="•"/>
              <a:tabLst>
                <a:tab pos="354965" algn="l"/>
                <a:tab pos="355600" algn="l"/>
                <a:tab pos="2490470" algn="l"/>
              </a:tabLst>
            </a:pPr>
            <a:r>
              <a:rPr sz="2600" spc="-300" dirty="0">
                <a:latin typeface="Arial Black"/>
                <a:cs typeface="Arial Black"/>
              </a:rPr>
              <a:t>Hypertension	</a:t>
            </a:r>
            <a:r>
              <a:rPr sz="2600" spc="-360" dirty="0">
                <a:latin typeface="Arial Black"/>
                <a:cs typeface="Arial Black"/>
              </a:rPr>
              <a:t>Elevated  </a:t>
            </a:r>
            <a:r>
              <a:rPr sz="2600" spc="-320" dirty="0">
                <a:latin typeface="Arial Black"/>
                <a:cs typeface="Arial Black"/>
              </a:rPr>
              <a:t>diastolic </a:t>
            </a:r>
            <a:r>
              <a:rPr sz="2600" spc="-215" dirty="0">
                <a:latin typeface="Arial Black"/>
                <a:cs typeface="Arial Black"/>
              </a:rPr>
              <a:t>blood</a:t>
            </a:r>
            <a:r>
              <a:rPr sz="2600" spc="-105" dirty="0">
                <a:latin typeface="Arial Black"/>
                <a:cs typeface="Arial Black"/>
              </a:rPr>
              <a:t> </a:t>
            </a:r>
            <a:r>
              <a:rPr sz="2600" spc="-350" dirty="0">
                <a:latin typeface="Arial Black"/>
                <a:cs typeface="Arial Black"/>
              </a:rPr>
              <a:t>pressure</a:t>
            </a:r>
            <a:endParaRPr sz="2600">
              <a:latin typeface="Arial Black"/>
              <a:cs typeface="Arial Black"/>
            </a:endParaRPr>
          </a:p>
          <a:p>
            <a:pPr marL="355600">
              <a:lnSpc>
                <a:spcPts val="2760"/>
              </a:lnSpc>
            </a:pPr>
            <a:r>
              <a:rPr sz="2600" spc="65" dirty="0">
                <a:latin typeface="Arial Black"/>
                <a:cs typeface="Arial Black"/>
              </a:rPr>
              <a:t>≥</a:t>
            </a:r>
            <a:r>
              <a:rPr sz="2600" spc="-175" dirty="0">
                <a:latin typeface="Arial Black"/>
                <a:cs typeface="Arial Black"/>
              </a:rPr>
              <a:t> </a:t>
            </a:r>
            <a:r>
              <a:rPr sz="2600" spc="-315" dirty="0">
                <a:latin typeface="Arial Black"/>
                <a:cs typeface="Arial Black"/>
              </a:rPr>
              <a:t>90mmHg.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858511" y="1478280"/>
            <a:ext cx="3166859" cy="21869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829555" y="3726179"/>
            <a:ext cx="3168396" cy="201625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05483" y="303275"/>
            <a:ext cx="6784848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67561" y="482917"/>
            <a:ext cx="600900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84" dirty="0"/>
              <a:t>Coronary </a:t>
            </a:r>
            <a:r>
              <a:rPr sz="4400" spc="-470" dirty="0"/>
              <a:t>Artery</a:t>
            </a:r>
            <a:r>
              <a:rPr sz="4400" spc="-175" dirty="0"/>
              <a:t> </a:t>
            </a:r>
            <a:r>
              <a:rPr sz="4400" spc="-620" dirty="0"/>
              <a:t>Disease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817484" cy="38303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marR="5080" indent="-9525">
              <a:lnSpc>
                <a:spcPct val="100000"/>
              </a:lnSpc>
              <a:spcBef>
                <a:spcPts val="105"/>
              </a:spcBef>
            </a:pPr>
            <a:r>
              <a:rPr sz="3200" spc="-465" dirty="0">
                <a:latin typeface="Arial Black"/>
                <a:cs typeface="Arial Black"/>
              </a:rPr>
              <a:t>Occurs </a:t>
            </a:r>
            <a:r>
              <a:rPr sz="3200" spc="-455" dirty="0">
                <a:latin typeface="Arial Black"/>
                <a:cs typeface="Arial Black"/>
              </a:rPr>
              <a:t>when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370" dirty="0">
                <a:latin typeface="Arial Black"/>
                <a:cs typeface="Arial Black"/>
              </a:rPr>
              <a:t>coronary </a:t>
            </a:r>
            <a:r>
              <a:rPr sz="3200" spc="-400" dirty="0">
                <a:latin typeface="Arial Black"/>
                <a:cs typeface="Arial Black"/>
              </a:rPr>
              <a:t>arteries </a:t>
            </a:r>
            <a:r>
              <a:rPr sz="3200" spc="-380" dirty="0">
                <a:latin typeface="Arial Black"/>
                <a:cs typeface="Arial Black"/>
              </a:rPr>
              <a:t>that  </a:t>
            </a:r>
            <a:r>
              <a:rPr sz="3200" spc="-355" dirty="0">
                <a:latin typeface="Arial Black"/>
                <a:cs typeface="Arial Black"/>
              </a:rPr>
              <a:t>supply </a:t>
            </a:r>
            <a:r>
              <a:rPr sz="3200" spc="-375" dirty="0">
                <a:latin typeface="Arial Black"/>
                <a:cs typeface="Arial Black"/>
              </a:rPr>
              <a:t>the </a:t>
            </a:r>
            <a:r>
              <a:rPr sz="3200" spc="-370" dirty="0">
                <a:latin typeface="Arial Black"/>
                <a:cs typeface="Arial Black"/>
              </a:rPr>
              <a:t>heart </a:t>
            </a:r>
            <a:r>
              <a:rPr sz="3200" spc="-465" dirty="0">
                <a:latin typeface="Arial Black"/>
                <a:cs typeface="Arial Black"/>
              </a:rPr>
              <a:t>muscle </a:t>
            </a:r>
            <a:r>
              <a:rPr sz="3200" spc="-425" dirty="0">
                <a:latin typeface="Arial Black"/>
                <a:cs typeface="Arial Black"/>
              </a:rPr>
              <a:t>become</a:t>
            </a:r>
            <a:r>
              <a:rPr sz="3200" spc="-35" dirty="0">
                <a:latin typeface="Arial Black"/>
                <a:cs typeface="Arial Black"/>
              </a:rPr>
              <a:t> </a:t>
            </a:r>
            <a:r>
              <a:rPr sz="3200" spc="-395" dirty="0">
                <a:latin typeface="Arial Black"/>
                <a:cs typeface="Arial Black"/>
              </a:rPr>
              <a:t>blocked.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85" dirty="0">
                <a:latin typeface="Arial Black"/>
                <a:cs typeface="Arial Black"/>
              </a:rPr>
              <a:t>Partially </a:t>
            </a:r>
            <a:r>
              <a:rPr sz="3200" spc="-400" dirty="0">
                <a:latin typeface="Arial Black"/>
                <a:cs typeface="Arial Black"/>
              </a:rPr>
              <a:t>blocked </a:t>
            </a:r>
            <a:r>
              <a:rPr sz="3200" spc="-315" dirty="0">
                <a:latin typeface="Arial Black"/>
                <a:cs typeface="Arial Black"/>
              </a:rPr>
              <a:t>it </a:t>
            </a:r>
            <a:r>
              <a:rPr sz="3200" spc="-525" dirty="0">
                <a:latin typeface="Arial Black"/>
                <a:cs typeface="Arial Black"/>
              </a:rPr>
              <a:t>causes</a:t>
            </a:r>
            <a:r>
              <a:rPr sz="3200" spc="-295" dirty="0">
                <a:latin typeface="Arial Black"/>
                <a:cs typeface="Arial Black"/>
              </a:rPr>
              <a:t> </a:t>
            </a:r>
            <a:r>
              <a:rPr sz="3200" spc="-370" dirty="0">
                <a:latin typeface="Arial Black"/>
                <a:cs typeface="Arial Black"/>
              </a:rPr>
              <a:t>angina.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3800">
              <a:latin typeface="Arial Black"/>
              <a:cs typeface="Arial Black"/>
            </a:endParaRPr>
          </a:p>
          <a:p>
            <a:pPr marL="355600" marR="108267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80" dirty="0">
                <a:latin typeface="Arial Black"/>
                <a:cs typeface="Arial Black"/>
              </a:rPr>
              <a:t>Fully </a:t>
            </a:r>
            <a:r>
              <a:rPr sz="3200" spc="-400" dirty="0">
                <a:latin typeface="Arial Black"/>
                <a:cs typeface="Arial Black"/>
              </a:rPr>
              <a:t>blocked </a:t>
            </a:r>
            <a:r>
              <a:rPr sz="3200" spc="-315" dirty="0">
                <a:latin typeface="Arial Black"/>
                <a:cs typeface="Arial Black"/>
              </a:rPr>
              <a:t>it </a:t>
            </a:r>
            <a:r>
              <a:rPr sz="3200" spc="-525" dirty="0">
                <a:latin typeface="Arial Black"/>
                <a:cs typeface="Arial Black"/>
              </a:rPr>
              <a:t>causes </a:t>
            </a:r>
            <a:r>
              <a:rPr sz="3200" spc="-505" dirty="0">
                <a:latin typeface="Arial Black"/>
                <a:cs typeface="Arial Black"/>
              </a:rPr>
              <a:t>a </a:t>
            </a:r>
            <a:r>
              <a:rPr sz="3200" spc="-400" dirty="0">
                <a:latin typeface="Arial Black"/>
                <a:cs typeface="Arial Black"/>
              </a:rPr>
              <a:t>myocardial  </a:t>
            </a:r>
            <a:r>
              <a:rPr sz="3200" spc="-360" dirty="0">
                <a:latin typeface="Arial Black"/>
                <a:cs typeface="Arial Black"/>
              </a:rPr>
              <a:t>infarction </a:t>
            </a:r>
            <a:r>
              <a:rPr sz="3200" spc="-290" dirty="0">
                <a:latin typeface="Arial Black"/>
                <a:cs typeface="Arial Black"/>
              </a:rPr>
              <a:t>or </a:t>
            </a:r>
            <a:r>
              <a:rPr sz="3200" spc="-505" dirty="0">
                <a:latin typeface="Arial Black"/>
                <a:cs typeface="Arial Black"/>
              </a:rPr>
              <a:t>a </a:t>
            </a:r>
            <a:r>
              <a:rPr sz="3200" spc="-370" dirty="0">
                <a:latin typeface="Arial Black"/>
                <a:cs typeface="Arial Black"/>
              </a:rPr>
              <a:t>heart</a:t>
            </a:r>
            <a:r>
              <a:rPr sz="3200" spc="-245" dirty="0">
                <a:latin typeface="Arial Black"/>
                <a:cs typeface="Arial Black"/>
              </a:rPr>
              <a:t> </a:t>
            </a:r>
            <a:r>
              <a:rPr sz="3200" spc="-484" dirty="0">
                <a:latin typeface="Arial Black"/>
                <a:cs typeface="Arial Black"/>
              </a:rPr>
              <a:t>attack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23896" y="482917"/>
            <a:ext cx="409321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55" dirty="0"/>
              <a:t>Categories </a:t>
            </a:r>
            <a:r>
              <a:rPr sz="4400" spc="-390" dirty="0"/>
              <a:t>of</a:t>
            </a:r>
            <a:r>
              <a:rPr sz="4400" spc="-75" dirty="0"/>
              <a:t> </a:t>
            </a:r>
            <a:r>
              <a:rPr sz="4400" spc="-370" dirty="0"/>
              <a:t>MI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02155"/>
            <a:ext cx="7689850" cy="39077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ts val="2855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b="1" spc="-65" dirty="0">
                <a:solidFill>
                  <a:srgbClr val="FF0066"/>
                </a:solidFill>
                <a:latin typeface="Arial"/>
                <a:cs typeface="Arial"/>
              </a:rPr>
              <a:t>Transmural </a:t>
            </a:r>
            <a:r>
              <a:rPr sz="2800" b="1" spc="195" dirty="0">
                <a:latin typeface="Arial"/>
                <a:cs typeface="Arial"/>
              </a:rPr>
              <a:t>- </a:t>
            </a:r>
            <a:r>
              <a:rPr sz="2800" spc="-375" dirty="0">
                <a:latin typeface="Arial Black"/>
                <a:cs typeface="Arial Black"/>
              </a:rPr>
              <a:t>atherosclerosis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30" dirty="0">
                <a:latin typeface="Arial Black"/>
                <a:cs typeface="Arial Black"/>
              </a:rPr>
              <a:t>the</a:t>
            </a:r>
            <a:r>
              <a:rPr sz="2800" spc="-15" dirty="0">
                <a:latin typeface="Arial Black"/>
                <a:cs typeface="Arial Black"/>
              </a:rPr>
              <a:t> </a:t>
            </a:r>
            <a:r>
              <a:rPr sz="2800" spc="-320" dirty="0">
                <a:latin typeface="Arial Black"/>
                <a:cs typeface="Arial Black"/>
              </a:rPr>
              <a:t>major</a:t>
            </a:r>
            <a:endParaRPr sz="2800">
              <a:latin typeface="Arial Black"/>
              <a:cs typeface="Arial Black"/>
            </a:endParaRPr>
          </a:p>
          <a:p>
            <a:pPr marL="354965">
              <a:lnSpc>
                <a:spcPts val="2350"/>
              </a:lnSpc>
            </a:pPr>
            <a:r>
              <a:rPr sz="2800" spc="-325" dirty="0">
                <a:latin typeface="Arial Black"/>
                <a:cs typeface="Arial Black"/>
              </a:rPr>
              <a:t>coronary </a:t>
            </a:r>
            <a:r>
              <a:rPr sz="2800" spc="-355" dirty="0">
                <a:latin typeface="Arial Black"/>
                <a:cs typeface="Arial Black"/>
              </a:rPr>
              <a:t>arteries </a:t>
            </a:r>
            <a:r>
              <a:rPr sz="2800" spc="-325" dirty="0">
                <a:latin typeface="Arial Black"/>
                <a:cs typeface="Arial Black"/>
              </a:rPr>
              <a:t>sub-classified </a:t>
            </a:r>
            <a:r>
              <a:rPr sz="2800" spc="-275" dirty="0">
                <a:latin typeface="Arial Black"/>
                <a:cs typeface="Arial Black"/>
              </a:rPr>
              <a:t>into</a:t>
            </a:r>
            <a:r>
              <a:rPr sz="2800" spc="310" dirty="0">
                <a:latin typeface="Arial Black"/>
                <a:cs typeface="Arial Black"/>
              </a:rPr>
              <a:t> </a:t>
            </a:r>
            <a:r>
              <a:rPr sz="2800" spc="-340" dirty="0">
                <a:latin typeface="Arial Black"/>
                <a:cs typeface="Arial Black"/>
              </a:rPr>
              <a:t>anterior,</a:t>
            </a:r>
            <a:endParaRPr sz="2800">
              <a:latin typeface="Arial Black"/>
              <a:cs typeface="Arial Black"/>
            </a:endParaRPr>
          </a:p>
          <a:p>
            <a:pPr marL="354965">
              <a:lnSpc>
                <a:spcPts val="2350"/>
              </a:lnSpc>
            </a:pPr>
            <a:r>
              <a:rPr sz="2800" spc="-330" dirty="0">
                <a:latin typeface="Arial Black"/>
                <a:cs typeface="Arial Black"/>
              </a:rPr>
              <a:t>posterior, </a:t>
            </a:r>
            <a:r>
              <a:rPr sz="2800" spc="-250" dirty="0">
                <a:latin typeface="Arial Black"/>
                <a:cs typeface="Arial Black"/>
              </a:rPr>
              <a:t>or </a:t>
            </a:r>
            <a:r>
              <a:rPr sz="2800" spc="-310" dirty="0">
                <a:latin typeface="Arial Black"/>
                <a:cs typeface="Arial Black"/>
              </a:rPr>
              <a:t>inferior. </a:t>
            </a:r>
            <a:r>
              <a:rPr sz="2800" spc="-405" dirty="0">
                <a:latin typeface="Arial Black"/>
                <a:cs typeface="Arial Black"/>
              </a:rPr>
              <a:t>They </a:t>
            </a:r>
            <a:r>
              <a:rPr sz="2800" spc="-375" dirty="0">
                <a:latin typeface="Arial Black"/>
                <a:cs typeface="Arial Black"/>
              </a:rPr>
              <a:t>extend </a:t>
            </a:r>
            <a:r>
              <a:rPr sz="2800" spc="-275" dirty="0">
                <a:latin typeface="Arial Black"/>
                <a:cs typeface="Arial Black"/>
              </a:rPr>
              <a:t>through</a:t>
            </a:r>
            <a:r>
              <a:rPr sz="2800" spc="-409" dirty="0">
                <a:latin typeface="Arial Black"/>
                <a:cs typeface="Arial Black"/>
              </a:rPr>
              <a:t> </a:t>
            </a:r>
            <a:r>
              <a:rPr sz="2800" spc="-330" dirty="0">
                <a:latin typeface="Arial Black"/>
                <a:cs typeface="Arial Black"/>
              </a:rPr>
              <a:t>the</a:t>
            </a:r>
            <a:endParaRPr sz="2800">
              <a:latin typeface="Arial Black"/>
              <a:cs typeface="Arial Black"/>
            </a:endParaRPr>
          </a:p>
          <a:p>
            <a:pPr marL="354965">
              <a:lnSpc>
                <a:spcPts val="2350"/>
              </a:lnSpc>
            </a:pPr>
            <a:r>
              <a:rPr sz="2800" spc="-365" dirty="0">
                <a:latin typeface="Arial Black"/>
                <a:cs typeface="Arial Black"/>
              </a:rPr>
              <a:t>whole </a:t>
            </a:r>
            <a:r>
              <a:rPr sz="2800" spc="-405" dirty="0">
                <a:latin typeface="Arial Black"/>
                <a:cs typeface="Arial Black"/>
              </a:rPr>
              <a:t>thickness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325" dirty="0">
                <a:latin typeface="Arial Black"/>
                <a:cs typeface="Arial Black"/>
              </a:rPr>
              <a:t>heart </a:t>
            </a:r>
            <a:r>
              <a:rPr sz="2800" spc="-409" dirty="0">
                <a:latin typeface="Arial Black"/>
                <a:cs typeface="Arial Black"/>
              </a:rPr>
              <a:t>muscle </a:t>
            </a:r>
            <a:r>
              <a:rPr sz="2800" spc="-320" dirty="0">
                <a:latin typeface="Arial Black"/>
                <a:cs typeface="Arial Black"/>
              </a:rPr>
              <a:t>and</a:t>
            </a:r>
            <a:r>
              <a:rPr sz="2800" spc="-185" dirty="0">
                <a:latin typeface="Arial Black"/>
                <a:cs typeface="Arial Black"/>
              </a:rPr>
              <a:t> </a:t>
            </a:r>
            <a:r>
              <a:rPr sz="2800" spc="-390" dirty="0">
                <a:latin typeface="Arial Black"/>
                <a:cs typeface="Arial Black"/>
              </a:rPr>
              <a:t>are</a:t>
            </a:r>
            <a:endParaRPr sz="2800">
              <a:latin typeface="Arial Black"/>
              <a:cs typeface="Arial Black"/>
            </a:endParaRPr>
          </a:p>
          <a:p>
            <a:pPr marL="354965" marR="462280">
              <a:lnSpc>
                <a:spcPct val="70000"/>
              </a:lnSpc>
              <a:spcBef>
                <a:spcPts val="505"/>
              </a:spcBef>
            </a:pPr>
            <a:r>
              <a:rPr sz="2800" spc="-350" dirty="0">
                <a:latin typeface="Arial Black"/>
                <a:cs typeface="Arial Black"/>
              </a:rPr>
              <a:t>usually </a:t>
            </a:r>
            <a:r>
              <a:rPr sz="2800" spc="-445" dirty="0">
                <a:latin typeface="Arial Black"/>
                <a:cs typeface="Arial Black"/>
              </a:rPr>
              <a:t>a </a:t>
            </a:r>
            <a:r>
              <a:rPr sz="2800" spc="-350" dirty="0">
                <a:latin typeface="Arial Black"/>
                <a:cs typeface="Arial Black"/>
              </a:rPr>
              <a:t>result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55" dirty="0">
                <a:latin typeface="Arial Black"/>
                <a:cs typeface="Arial Black"/>
              </a:rPr>
              <a:t>complete </a:t>
            </a:r>
            <a:r>
              <a:rPr sz="2800" spc="-360" dirty="0">
                <a:latin typeface="Arial Black"/>
                <a:cs typeface="Arial Black"/>
              </a:rPr>
              <a:t>occlusion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30" dirty="0">
                <a:latin typeface="Arial Black"/>
                <a:cs typeface="Arial Black"/>
              </a:rPr>
              <a:t>the  </a:t>
            </a:r>
            <a:r>
              <a:rPr sz="2800" spc="-390" dirty="0">
                <a:latin typeface="Arial Black"/>
                <a:cs typeface="Arial Black"/>
              </a:rPr>
              <a:t>area's </a:t>
            </a:r>
            <a:r>
              <a:rPr sz="2800" spc="-235" dirty="0">
                <a:latin typeface="Arial Black"/>
                <a:cs typeface="Arial Black"/>
              </a:rPr>
              <a:t>blood</a:t>
            </a:r>
            <a:r>
              <a:rPr sz="2800" spc="-525" dirty="0">
                <a:latin typeface="Arial Black"/>
                <a:cs typeface="Arial Black"/>
              </a:rPr>
              <a:t> </a:t>
            </a:r>
            <a:r>
              <a:rPr sz="2800" spc="-340" dirty="0">
                <a:latin typeface="Arial Black"/>
                <a:cs typeface="Arial Black"/>
              </a:rPr>
              <a:t>supply.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ts val="2855"/>
              </a:lnSpc>
              <a:spcBef>
                <a:spcPts val="26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b="1" spc="-65" dirty="0">
                <a:solidFill>
                  <a:srgbClr val="006FC0"/>
                </a:solidFill>
                <a:latin typeface="Arial"/>
                <a:cs typeface="Arial"/>
              </a:rPr>
              <a:t>Subendocardial</a:t>
            </a:r>
            <a:r>
              <a:rPr sz="2800" spc="-65" dirty="0">
                <a:solidFill>
                  <a:srgbClr val="006FC0"/>
                </a:solidFill>
                <a:latin typeface="Arial Black"/>
                <a:cs typeface="Arial Black"/>
              </a:rPr>
              <a:t>: </a:t>
            </a:r>
            <a:r>
              <a:rPr sz="2800" spc="-320" dirty="0">
                <a:latin typeface="Arial Black"/>
                <a:cs typeface="Arial Black"/>
              </a:rPr>
              <a:t>involve </a:t>
            </a:r>
            <a:r>
              <a:rPr sz="2800" spc="-445" dirty="0">
                <a:latin typeface="Arial Black"/>
                <a:cs typeface="Arial Black"/>
              </a:rPr>
              <a:t>a </a:t>
            </a:r>
            <a:r>
              <a:rPr sz="2800" spc="-380" dirty="0">
                <a:latin typeface="Arial Black"/>
                <a:cs typeface="Arial Black"/>
              </a:rPr>
              <a:t>small </a:t>
            </a:r>
            <a:r>
              <a:rPr sz="2800" spc="-405" dirty="0">
                <a:latin typeface="Arial Black"/>
                <a:cs typeface="Arial Black"/>
              </a:rPr>
              <a:t>area </a:t>
            </a:r>
            <a:r>
              <a:rPr sz="2800" spc="-280" dirty="0">
                <a:latin typeface="Arial Black"/>
                <a:cs typeface="Arial Black"/>
              </a:rPr>
              <a:t>in</a:t>
            </a:r>
            <a:r>
              <a:rPr sz="2800" spc="-380" dirty="0">
                <a:latin typeface="Arial Black"/>
                <a:cs typeface="Arial Black"/>
              </a:rPr>
              <a:t> </a:t>
            </a:r>
            <a:r>
              <a:rPr sz="2800" spc="-330" dirty="0">
                <a:latin typeface="Arial Black"/>
                <a:cs typeface="Arial Black"/>
              </a:rPr>
              <a:t>the</a:t>
            </a:r>
            <a:endParaRPr sz="2800">
              <a:latin typeface="Arial Black"/>
              <a:cs typeface="Arial Black"/>
            </a:endParaRPr>
          </a:p>
          <a:p>
            <a:pPr marL="354965">
              <a:lnSpc>
                <a:spcPts val="2350"/>
              </a:lnSpc>
            </a:pPr>
            <a:r>
              <a:rPr sz="2800" spc="-335" dirty="0">
                <a:latin typeface="Arial Black"/>
                <a:cs typeface="Arial Black"/>
              </a:rPr>
              <a:t>subendocardial </a:t>
            </a:r>
            <a:r>
              <a:rPr sz="2800" spc="-400" dirty="0">
                <a:latin typeface="Arial Black"/>
                <a:cs typeface="Arial Black"/>
              </a:rPr>
              <a:t>wall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285" dirty="0">
                <a:latin typeface="Arial Black"/>
                <a:cs typeface="Arial Black"/>
              </a:rPr>
              <a:t>left</a:t>
            </a:r>
            <a:r>
              <a:rPr sz="2800" spc="-100" dirty="0">
                <a:latin typeface="Arial Black"/>
                <a:cs typeface="Arial Black"/>
              </a:rPr>
              <a:t> </a:t>
            </a:r>
            <a:r>
              <a:rPr sz="2800" spc="-350" dirty="0">
                <a:latin typeface="Arial Black"/>
                <a:cs typeface="Arial Black"/>
              </a:rPr>
              <a:t>ventricle,</a:t>
            </a:r>
            <a:endParaRPr sz="2800">
              <a:latin typeface="Arial Black"/>
              <a:cs typeface="Arial Black"/>
            </a:endParaRPr>
          </a:p>
          <a:p>
            <a:pPr marL="354965">
              <a:lnSpc>
                <a:spcPts val="2350"/>
              </a:lnSpc>
            </a:pPr>
            <a:r>
              <a:rPr sz="2800" spc="-340" dirty="0">
                <a:latin typeface="Arial Black"/>
                <a:cs typeface="Arial Black"/>
              </a:rPr>
              <a:t>ventricular </a:t>
            </a:r>
            <a:r>
              <a:rPr sz="2800" spc="-355" dirty="0">
                <a:latin typeface="Arial Black"/>
                <a:cs typeface="Arial Black"/>
              </a:rPr>
              <a:t>septum, </a:t>
            </a:r>
            <a:r>
              <a:rPr sz="2800" spc="-250" dirty="0">
                <a:latin typeface="Arial Black"/>
                <a:cs typeface="Arial Black"/>
              </a:rPr>
              <a:t>or </a:t>
            </a:r>
            <a:r>
              <a:rPr sz="2800" spc="-300" dirty="0">
                <a:latin typeface="Arial Black"/>
                <a:cs typeface="Arial Black"/>
              </a:rPr>
              <a:t>papillary </a:t>
            </a:r>
            <a:r>
              <a:rPr sz="2800" spc="-415" dirty="0">
                <a:latin typeface="Arial Black"/>
                <a:cs typeface="Arial Black"/>
              </a:rPr>
              <a:t>muscles.</a:t>
            </a:r>
            <a:r>
              <a:rPr sz="2800" spc="-190" dirty="0">
                <a:latin typeface="Arial Black"/>
                <a:cs typeface="Arial Black"/>
              </a:rPr>
              <a:t> </a:t>
            </a:r>
            <a:r>
              <a:rPr sz="2800" spc="-395" dirty="0">
                <a:latin typeface="Arial Black"/>
                <a:cs typeface="Arial Black"/>
              </a:rPr>
              <a:t>Result</a:t>
            </a:r>
            <a:endParaRPr sz="2800">
              <a:latin typeface="Arial Black"/>
              <a:cs typeface="Arial Black"/>
            </a:endParaRPr>
          </a:p>
          <a:p>
            <a:pPr marL="354965" marR="393065">
              <a:lnSpc>
                <a:spcPct val="70000"/>
              </a:lnSpc>
              <a:spcBef>
                <a:spcPts val="505"/>
              </a:spcBef>
            </a:pPr>
            <a:r>
              <a:rPr sz="2800" spc="-310" dirty="0">
                <a:latin typeface="Arial Black"/>
                <a:cs typeface="Arial Black"/>
              </a:rPr>
              <a:t>due </a:t>
            </a:r>
            <a:r>
              <a:rPr sz="2800" spc="-345" dirty="0">
                <a:latin typeface="Arial Black"/>
                <a:cs typeface="Arial Black"/>
              </a:rPr>
              <a:t>locally </a:t>
            </a:r>
            <a:r>
              <a:rPr sz="2800" spc="-395" dirty="0">
                <a:latin typeface="Arial Black"/>
                <a:cs typeface="Arial Black"/>
              </a:rPr>
              <a:t>decreased </a:t>
            </a:r>
            <a:r>
              <a:rPr sz="2800" spc="-235" dirty="0">
                <a:latin typeface="Arial Black"/>
                <a:cs typeface="Arial Black"/>
              </a:rPr>
              <a:t>blood </a:t>
            </a:r>
            <a:r>
              <a:rPr sz="2800" spc="-340" dirty="0">
                <a:latin typeface="Arial Black"/>
                <a:cs typeface="Arial Black"/>
              </a:rPr>
              <a:t>supply, </a:t>
            </a:r>
            <a:r>
              <a:rPr sz="2800" spc="-330" dirty="0">
                <a:latin typeface="Arial Black"/>
                <a:cs typeface="Arial Black"/>
              </a:rPr>
              <a:t>possibly  </a:t>
            </a:r>
            <a:r>
              <a:rPr sz="2800" spc="-290" dirty="0">
                <a:latin typeface="Arial Black"/>
                <a:cs typeface="Arial Black"/>
              </a:rPr>
              <a:t>from </a:t>
            </a:r>
            <a:r>
              <a:rPr sz="2800" spc="-445" dirty="0">
                <a:latin typeface="Arial Black"/>
                <a:cs typeface="Arial Black"/>
              </a:rPr>
              <a:t>a </a:t>
            </a:r>
            <a:r>
              <a:rPr sz="2800" spc="-330" dirty="0">
                <a:latin typeface="Arial Black"/>
                <a:cs typeface="Arial Black"/>
              </a:rPr>
              <a:t>narrowing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325" dirty="0">
                <a:latin typeface="Arial Black"/>
                <a:cs typeface="Arial Black"/>
              </a:rPr>
              <a:t>coronary</a:t>
            </a:r>
            <a:r>
              <a:rPr sz="2800" spc="120" dirty="0">
                <a:latin typeface="Arial Black"/>
                <a:cs typeface="Arial Black"/>
              </a:rPr>
              <a:t> </a:t>
            </a:r>
            <a:r>
              <a:rPr sz="2800" spc="-355" dirty="0">
                <a:latin typeface="Arial Black"/>
                <a:cs typeface="Arial Black"/>
              </a:rPr>
              <a:t>arteries.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27304" y="394715"/>
            <a:ext cx="8141208" cy="10911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28389" y="546925"/>
            <a:ext cx="748728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15" dirty="0"/>
              <a:t>Myocardial </a:t>
            </a:r>
            <a:r>
              <a:rPr sz="3600" spc="-420" dirty="0"/>
              <a:t>Infarction </a:t>
            </a:r>
            <a:r>
              <a:rPr sz="3600" spc="-320" dirty="0"/>
              <a:t>or </a:t>
            </a:r>
            <a:r>
              <a:rPr sz="3600" spc="-434" dirty="0"/>
              <a:t>Heart</a:t>
            </a:r>
            <a:r>
              <a:rPr sz="3600" spc="280" dirty="0"/>
              <a:t> </a:t>
            </a:r>
            <a:r>
              <a:rPr sz="3600" spc="-535" dirty="0"/>
              <a:t>Attack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534987" y="1536851"/>
            <a:ext cx="8065134" cy="369570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spc="-375" dirty="0">
                <a:latin typeface="Arial Black"/>
                <a:cs typeface="Arial Black"/>
              </a:rPr>
              <a:t>Symptoms:</a:t>
            </a:r>
            <a:endParaRPr sz="2800">
              <a:latin typeface="Arial Black"/>
              <a:cs typeface="Arial Black"/>
            </a:endParaRPr>
          </a:p>
          <a:p>
            <a:pPr marL="354965" marR="5080" indent="-342900">
              <a:lnSpc>
                <a:spcPts val="3030"/>
              </a:lnSpc>
              <a:spcBef>
                <a:spcPts val="710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spc="-310" dirty="0">
                <a:latin typeface="Arial Black"/>
                <a:cs typeface="Arial Black"/>
              </a:rPr>
              <a:t>uncomfortable </a:t>
            </a:r>
            <a:r>
              <a:rPr sz="2800" spc="-370" dirty="0">
                <a:latin typeface="Arial Black"/>
                <a:cs typeface="Arial Black"/>
              </a:rPr>
              <a:t>pressure, </a:t>
            </a:r>
            <a:r>
              <a:rPr sz="2800" spc="-345" dirty="0">
                <a:latin typeface="Arial Black"/>
                <a:cs typeface="Arial Black"/>
              </a:rPr>
              <a:t>fullness, </a:t>
            </a:r>
            <a:r>
              <a:rPr sz="2800" spc="-325" dirty="0">
                <a:latin typeface="Arial Black"/>
                <a:cs typeface="Arial Black"/>
              </a:rPr>
              <a:t>squeezing </a:t>
            </a:r>
            <a:r>
              <a:rPr sz="2800" spc="-320" dirty="0">
                <a:latin typeface="Arial Black"/>
                <a:cs typeface="Arial Black"/>
              </a:rPr>
              <a:t>pain,  </a:t>
            </a:r>
            <a:r>
              <a:rPr sz="2800" spc="-315" dirty="0">
                <a:latin typeface="Arial Black"/>
                <a:cs typeface="Arial Black"/>
              </a:rPr>
              <a:t>pain </a:t>
            </a:r>
            <a:r>
              <a:rPr sz="2800" spc="-325" dirty="0">
                <a:latin typeface="Arial Black"/>
                <a:cs typeface="Arial Black"/>
              </a:rPr>
              <a:t>spreading </a:t>
            </a:r>
            <a:r>
              <a:rPr sz="2800" spc="-275" dirty="0">
                <a:latin typeface="Arial Black"/>
                <a:cs typeface="Arial Black"/>
              </a:rPr>
              <a:t>to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335" dirty="0">
                <a:latin typeface="Arial Black"/>
                <a:cs typeface="Arial Black"/>
              </a:rPr>
              <a:t>shoulders, </a:t>
            </a:r>
            <a:r>
              <a:rPr sz="2800" spc="-440" dirty="0">
                <a:latin typeface="Arial Black"/>
                <a:cs typeface="Arial Black"/>
              </a:rPr>
              <a:t>neck </a:t>
            </a:r>
            <a:r>
              <a:rPr sz="2800" spc="-320" dirty="0">
                <a:latin typeface="Arial Black"/>
                <a:cs typeface="Arial Black"/>
              </a:rPr>
              <a:t>and</a:t>
            </a:r>
            <a:r>
              <a:rPr sz="2800" spc="-245" dirty="0">
                <a:latin typeface="Arial Black"/>
                <a:cs typeface="Arial Black"/>
              </a:rPr>
              <a:t> </a:t>
            </a:r>
            <a:r>
              <a:rPr sz="2800" spc="-395" dirty="0">
                <a:latin typeface="Arial Black"/>
                <a:cs typeface="Arial Black"/>
              </a:rPr>
              <a:t>arms.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spc="-395" dirty="0">
                <a:latin typeface="Arial Black"/>
                <a:cs typeface="Arial Black"/>
              </a:rPr>
              <a:t>Chest </a:t>
            </a:r>
            <a:r>
              <a:rPr sz="2800" spc="-315" dirty="0">
                <a:latin typeface="Arial Black"/>
                <a:cs typeface="Arial Black"/>
              </a:rPr>
              <a:t>discomfort </a:t>
            </a:r>
            <a:r>
              <a:rPr sz="2800" spc="-320" dirty="0">
                <a:latin typeface="Arial Black"/>
                <a:cs typeface="Arial Black"/>
              </a:rPr>
              <a:t>and </a:t>
            </a:r>
            <a:r>
              <a:rPr sz="2800" spc="-270" dirty="0">
                <a:latin typeface="Arial Black"/>
                <a:cs typeface="Arial Black"/>
              </a:rPr>
              <a:t>light</a:t>
            </a:r>
            <a:r>
              <a:rPr sz="2800" spc="-185" dirty="0">
                <a:latin typeface="Arial Black"/>
                <a:cs typeface="Arial Black"/>
              </a:rPr>
              <a:t> </a:t>
            </a:r>
            <a:r>
              <a:rPr sz="2800" spc="-375" dirty="0">
                <a:latin typeface="Arial Black"/>
                <a:cs typeface="Arial Black"/>
              </a:rPr>
              <a:t>headedness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spc="-330" dirty="0">
                <a:latin typeface="Arial Black"/>
                <a:cs typeface="Arial Black"/>
              </a:rPr>
              <a:t>Anxiety/nervousness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40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spc="-425" dirty="0">
                <a:latin typeface="Arial Black"/>
                <a:cs typeface="Arial Black"/>
              </a:rPr>
              <a:t>Paleness </a:t>
            </a:r>
            <a:r>
              <a:rPr sz="2800" spc="-250" dirty="0">
                <a:latin typeface="Arial Black"/>
                <a:cs typeface="Arial Black"/>
              </a:rPr>
              <a:t>or</a:t>
            </a:r>
            <a:r>
              <a:rPr sz="2800" spc="-445" dirty="0">
                <a:latin typeface="Arial Black"/>
                <a:cs typeface="Arial Black"/>
              </a:rPr>
              <a:t> </a:t>
            </a:r>
            <a:r>
              <a:rPr sz="2800" spc="-290" dirty="0">
                <a:latin typeface="Arial Black"/>
                <a:cs typeface="Arial Black"/>
              </a:rPr>
              <a:t>pallor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spc="-395" dirty="0">
                <a:latin typeface="Arial Black"/>
                <a:cs typeface="Arial Black"/>
              </a:rPr>
              <a:t>Increased </a:t>
            </a:r>
            <a:r>
              <a:rPr sz="2800" spc="-305" dirty="0">
                <a:latin typeface="Arial Black"/>
                <a:cs typeface="Arial Black"/>
              </a:rPr>
              <a:t>irregular </a:t>
            </a:r>
            <a:r>
              <a:rPr sz="2800" spc="-325" dirty="0">
                <a:latin typeface="Arial Black"/>
                <a:cs typeface="Arial Black"/>
              </a:rPr>
              <a:t>heart</a:t>
            </a:r>
            <a:r>
              <a:rPr sz="2800" spc="-350" dirty="0">
                <a:latin typeface="Arial Black"/>
                <a:cs typeface="Arial Black"/>
              </a:rPr>
              <a:t> </a:t>
            </a:r>
            <a:r>
              <a:rPr sz="2800" spc="-360" dirty="0">
                <a:latin typeface="Arial Black"/>
                <a:cs typeface="Arial Black"/>
              </a:rPr>
              <a:t>rate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spc="-340" dirty="0">
                <a:latin typeface="Arial Black"/>
                <a:cs typeface="Arial Black"/>
              </a:rPr>
              <a:t>Feeling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285" dirty="0">
                <a:latin typeface="Arial Black"/>
                <a:cs typeface="Arial Black"/>
              </a:rPr>
              <a:t>impending</a:t>
            </a:r>
            <a:r>
              <a:rPr sz="2800" spc="85" dirty="0">
                <a:latin typeface="Arial Black"/>
                <a:cs typeface="Arial Black"/>
              </a:rPr>
              <a:t> </a:t>
            </a:r>
            <a:r>
              <a:rPr sz="2800" spc="-270" dirty="0">
                <a:latin typeface="Arial Black"/>
                <a:cs typeface="Arial Black"/>
              </a:rPr>
              <a:t>doom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91767" y="303275"/>
            <a:ext cx="6810756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53819" y="482917"/>
            <a:ext cx="603313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40" dirty="0"/>
              <a:t>Congestive </a:t>
            </a:r>
            <a:r>
              <a:rPr sz="4400" spc="-525" dirty="0"/>
              <a:t>Heart</a:t>
            </a:r>
            <a:r>
              <a:rPr sz="4400" spc="-135" dirty="0"/>
              <a:t> </a:t>
            </a:r>
            <a:r>
              <a:rPr sz="4400" spc="-575" dirty="0"/>
              <a:t>Failure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877887" y="1436687"/>
            <a:ext cx="765810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315" dirty="0">
                <a:latin typeface="Arial Black"/>
                <a:cs typeface="Arial Black"/>
              </a:rPr>
              <a:t>Functional </a:t>
            </a:r>
            <a:r>
              <a:rPr sz="2600" spc="-380" dirty="0">
                <a:latin typeface="Arial Black"/>
                <a:cs typeface="Arial Black"/>
              </a:rPr>
              <a:t>cardiac </a:t>
            </a:r>
            <a:r>
              <a:rPr sz="2600" spc="-285" dirty="0">
                <a:latin typeface="Arial Black"/>
                <a:cs typeface="Arial Black"/>
              </a:rPr>
              <a:t>disorder </a:t>
            </a:r>
            <a:r>
              <a:rPr sz="2600" spc="-305" dirty="0">
                <a:latin typeface="Arial Black"/>
                <a:cs typeface="Arial Black"/>
              </a:rPr>
              <a:t>that </a:t>
            </a:r>
            <a:r>
              <a:rPr sz="2600" spc="-320" dirty="0">
                <a:latin typeface="Arial Black"/>
                <a:cs typeface="Arial Black"/>
              </a:rPr>
              <a:t>impairs </a:t>
            </a:r>
            <a:r>
              <a:rPr sz="2600" spc="-300" dirty="0">
                <a:latin typeface="Arial Black"/>
                <a:cs typeface="Arial Black"/>
              </a:rPr>
              <a:t>the </a:t>
            </a:r>
            <a:r>
              <a:rPr sz="2600" spc="-280" dirty="0">
                <a:latin typeface="Arial Black"/>
                <a:cs typeface="Arial Black"/>
              </a:rPr>
              <a:t>ability</a:t>
            </a:r>
            <a:r>
              <a:rPr sz="2600" spc="190" dirty="0">
                <a:latin typeface="Arial Black"/>
                <a:cs typeface="Arial Black"/>
              </a:rPr>
              <a:t> </a:t>
            </a:r>
            <a:r>
              <a:rPr sz="2600" spc="-229" dirty="0">
                <a:latin typeface="Arial Black"/>
                <a:cs typeface="Arial Black"/>
              </a:rPr>
              <a:t>of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77887" y="1674466"/>
            <a:ext cx="749935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300" dirty="0">
                <a:latin typeface="Arial Black"/>
                <a:cs typeface="Arial Black"/>
              </a:rPr>
              <a:t>the </a:t>
            </a:r>
            <a:r>
              <a:rPr sz="2600" spc="-305" dirty="0">
                <a:latin typeface="Arial Black"/>
                <a:cs typeface="Arial Black"/>
              </a:rPr>
              <a:t>heart </a:t>
            </a:r>
            <a:r>
              <a:rPr sz="2600" spc="-250" dirty="0">
                <a:latin typeface="Arial Black"/>
                <a:cs typeface="Arial Black"/>
              </a:rPr>
              <a:t>to </a:t>
            </a:r>
            <a:r>
              <a:rPr sz="2600" spc="-229" dirty="0">
                <a:latin typeface="Arial Black"/>
                <a:cs typeface="Arial Black"/>
              </a:rPr>
              <a:t>fill </a:t>
            </a:r>
            <a:r>
              <a:rPr sz="2600" spc="-335" dirty="0">
                <a:latin typeface="Arial Black"/>
                <a:cs typeface="Arial Black"/>
              </a:rPr>
              <a:t>with </a:t>
            </a:r>
            <a:r>
              <a:rPr sz="2600" spc="-235" dirty="0">
                <a:latin typeface="Arial Black"/>
                <a:cs typeface="Arial Black"/>
              </a:rPr>
              <a:t>or </a:t>
            </a:r>
            <a:r>
              <a:rPr sz="2600" spc="-254" dirty="0">
                <a:latin typeface="Arial Black"/>
                <a:cs typeface="Arial Black"/>
              </a:rPr>
              <a:t>pump </a:t>
            </a:r>
            <a:r>
              <a:rPr sz="2600" spc="-409" dirty="0">
                <a:latin typeface="Arial Black"/>
                <a:cs typeface="Arial Black"/>
              </a:rPr>
              <a:t>a </a:t>
            </a:r>
            <a:r>
              <a:rPr sz="2600" spc="-310" dirty="0">
                <a:latin typeface="Arial Black"/>
                <a:cs typeface="Arial Black"/>
              </a:rPr>
              <a:t>sufficient </a:t>
            </a:r>
            <a:r>
              <a:rPr sz="2600" spc="-300" dirty="0">
                <a:latin typeface="Arial Black"/>
                <a:cs typeface="Arial Black"/>
              </a:rPr>
              <a:t>amount</a:t>
            </a:r>
            <a:r>
              <a:rPr sz="2600" spc="-105" dirty="0">
                <a:latin typeface="Arial Black"/>
                <a:cs typeface="Arial Black"/>
              </a:rPr>
              <a:t> </a:t>
            </a:r>
            <a:r>
              <a:rPr sz="2600" spc="-229" dirty="0">
                <a:latin typeface="Arial Black"/>
                <a:cs typeface="Arial Black"/>
              </a:rPr>
              <a:t>of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77887" y="1912245"/>
            <a:ext cx="353822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215" dirty="0">
                <a:latin typeface="Arial Black"/>
                <a:cs typeface="Arial Black"/>
              </a:rPr>
              <a:t>blood </a:t>
            </a:r>
            <a:r>
              <a:rPr sz="2600" spc="-254" dirty="0">
                <a:latin typeface="Arial Black"/>
                <a:cs typeface="Arial Black"/>
              </a:rPr>
              <a:t>through </a:t>
            </a:r>
            <a:r>
              <a:rPr sz="2600" spc="-300" dirty="0">
                <a:latin typeface="Arial Black"/>
                <a:cs typeface="Arial Black"/>
              </a:rPr>
              <a:t>the</a:t>
            </a:r>
            <a:r>
              <a:rPr sz="2600" spc="-90" dirty="0">
                <a:latin typeface="Arial Black"/>
                <a:cs typeface="Arial Black"/>
              </a:rPr>
              <a:t> </a:t>
            </a:r>
            <a:r>
              <a:rPr sz="2600" spc="-240" dirty="0">
                <a:latin typeface="Arial Black"/>
                <a:cs typeface="Arial Black"/>
              </a:rPr>
              <a:t>body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4986" y="2546159"/>
            <a:ext cx="7623809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25" dirty="0">
                <a:latin typeface="Arial Black"/>
                <a:cs typeface="Arial Black"/>
              </a:rPr>
              <a:t>Does </a:t>
            </a:r>
            <a:r>
              <a:rPr sz="2600" spc="-250" dirty="0">
                <a:latin typeface="Arial Black"/>
                <a:cs typeface="Arial Black"/>
              </a:rPr>
              <a:t>not </a:t>
            </a:r>
            <a:r>
              <a:rPr sz="2600" spc="-355" dirty="0">
                <a:latin typeface="Arial Black"/>
                <a:cs typeface="Arial Black"/>
              </a:rPr>
              <a:t>mean </a:t>
            </a:r>
            <a:r>
              <a:rPr sz="2600" spc="-300" dirty="0">
                <a:latin typeface="Arial Black"/>
                <a:cs typeface="Arial Black"/>
              </a:rPr>
              <a:t>the </a:t>
            </a:r>
            <a:r>
              <a:rPr sz="2600" spc="-305" dirty="0">
                <a:latin typeface="Arial Black"/>
                <a:cs typeface="Arial Black"/>
              </a:rPr>
              <a:t>heart </a:t>
            </a:r>
            <a:r>
              <a:rPr sz="2600" spc="-390" dirty="0">
                <a:latin typeface="Arial Black"/>
                <a:cs typeface="Arial Black"/>
              </a:rPr>
              <a:t>has </a:t>
            </a:r>
            <a:r>
              <a:rPr sz="2600" spc="-280" dirty="0">
                <a:latin typeface="Arial Black"/>
                <a:cs typeface="Arial Black"/>
              </a:rPr>
              <a:t>failed, </a:t>
            </a:r>
            <a:r>
              <a:rPr sz="2600" spc="-310" dirty="0">
                <a:latin typeface="Arial Black"/>
                <a:cs typeface="Arial Black"/>
              </a:rPr>
              <a:t>simply</a:t>
            </a:r>
            <a:r>
              <a:rPr sz="2600" spc="-120" dirty="0">
                <a:latin typeface="Arial Black"/>
                <a:cs typeface="Arial Black"/>
              </a:rPr>
              <a:t> </a:t>
            </a:r>
            <a:r>
              <a:rPr sz="2600" spc="-385" dirty="0">
                <a:latin typeface="Arial Black"/>
                <a:cs typeface="Arial Black"/>
              </a:rPr>
              <a:t>means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77887" y="2783939"/>
            <a:ext cx="551243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300" dirty="0">
                <a:latin typeface="Arial Black"/>
                <a:cs typeface="Arial Black"/>
              </a:rPr>
              <a:t>the </a:t>
            </a:r>
            <a:r>
              <a:rPr sz="2600" spc="-305" dirty="0">
                <a:latin typeface="Arial Black"/>
                <a:cs typeface="Arial Black"/>
              </a:rPr>
              <a:t>heart </a:t>
            </a:r>
            <a:r>
              <a:rPr sz="2600" spc="-360" dirty="0">
                <a:latin typeface="Arial Black"/>
                <a:cs typeface="Arial Black"/>
              </a:rPr>
              <a:t>is </a:t>
            </a:r>
            <a:r>
              <a:rPr sz="2600" spc="-250" dirty="0">
                <a:latin typeface="Arial Black"/>
                <a:cs typeface="Arial Black"/>
              </a:rPr>
              <a:t>not </a:t>
            </a:r>
            <a:r>
              <a:rPr sz="2600" spc="-225" dirty="0">
                <a:latin typeface="Arial Black"/>
                <a:cs typeface="Arial Black"/>
              </a:rPr>
              <a:t>doing </a:t>
            </a:r>
            <a:r>
              <a:rPr sz="2600" spc="-340" dirty="0">
                <a:latin typeface="Arial Black"/>
                <a:cs typeface="Arial Black"/>
              </a:rPr>
              <a:t>an </a:t>
            </a:r>
            <a:r>
              <a:rPr sz="2600" spc="-300" dirty="0">
                <a:latin typeface="Arial Black"/>
                <a:cs typeface="Arial Black"/>
              </a:rPr>
              <a:t>efficient</a:t>
            </a:r>
            <a:r>
              <a:rPr sz="2600" spc="-465" dirty="0">
                <a:latin typeface="Arial Black"/>
                <a:cs typeface="Arial Black"/>
              </a:rPr>
              <a:t> </a:t>
            </a:r>
            <a:r>
              <a:rPr sz="2600" spc="-240" dirty="0">
                <a:latin typeface="Arial Black"/>
                <a:cs typeface="Arial Black"/>
              </a:rPr>
              <a:t>job.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4986" y="3417886"/>
            <a:ext cx="797687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290" dirty="0">
                <a:latin typeface="Arial Black"/>
                <a:cs typeface="Arial Black"/>
              </a:rPr>
              <a:t>May </a:t>
            </a:r>
            <a:r>
              <a:rPr sz="2600" spc="-345" dirty="0">
                <a:latin typeface="Arial Black"/>
                <a:cs typeface="Arial Black"/>
              </a:rPr>
              <a:t>results </a:t>
            </a:r>
            <a:r>
              <a:rPr sz="2600" spc="-270" dirty="0">
                <a:latin typeface="Arial Black"/>
                <a:cs typeface="Arial Black"/>
              </a:rPr>
              <a:t>from </a:t>
            </a:r>
            <a:r>
              <a:rPr sz="2600" spc="-340" dirty="0">
                <a:latin typeface="Arial Black"/>
                <a:cs typeface="Arial Black"/>
              </a:rPr>
              <a:t>an </a:t>
            </a:r>
            <a:r>
              <a:rPr sz="2600" spc="-245" dirty="0">
                <a:latin typeface="Arial Black"/>
                <a:cs typeface="Arial Black"/>
              </a:rPr>
              <a:t>injury </a:t>
            </a:r>
            <a:r>
              <a:rPr sz="2600" spc="-235" dirty="0">
                <a:latin typeface="Arial Black"/>
                <a:cs typeface="Arial Black"/>
              </a:rPr>
              <a:t>or </a:t>
            </a:r>
            <a:r>
              <a:rPr sz="2600" spc="-409" dirty="0">
                <a:latin typeface="Arial Black"/>
                <a:cs typeface="Arial Black"/>
              </a:rPr>
              <a:t>a </a:t>
            </a:r>
            <a:r>
              <a:rPr sz="2600" spc="-295" dirty="0">
                <a:latin typeface="Arial Black"/>
                <a:cs typeface="Arial Black"/>
              </a:rPr>
              <a:t>reduction </a:t>
            </a:r>
            <a:r>
              <a:rPr sz="2600" spc="-229" dirty="0">
                <a:latin typeface="Arial Black"/>
                <a:cs typeface="Arial Black"/>
              </a:rPr>
              <a:t>of</a:t>
            </a:r>
            <a:r>
              <a:rPr sz="2600" spc="-50" dirty="0">
                <a:latin typeface="Arial Black"/>
                <a:cs typeface="Arial Black"/>
              </a:rPr>
              <a:t> </a:t>
            </a:r>
            <a:r>
              <a:rPr sz="2600" spc="-280" dirty="0">
                <a:latin typeface="Arial Black"/>
                <a:cs typeface="Arial Black"/>
              </a:rPr>
              <a:t>function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77887" y="3655665"/>
            <a:ext cx="291211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229" dirty="0">
                <a:latin typeface="Arial Black"/>
                <a:cs typeface="Arial Black"/>
              </a:rPr>
              <a:t>of </a:t>
            </a:r>
            <a:r>
              <a:rPr sz="2600" spc="-300" dirty="0">
                <a:latin typeface="Arial Black"/>
                <a:cs typeface="Arial Black"/>
              </a:rPr>
              <a:t>the </a:t>
            </a:r>
            <a:r>
              <a:rPr sz="2600" spc="-305" dirty="0">
                <a:latin typeface="Arial Black"/>
                <a:cs typeface="Arial Black"/>
              </a:rPr>
              <a:t>heart</a:t>
            </a:r>
            <a:r>
              <a:rPr sz="2600" spc="-10" dirty="0">
                <a:latin typeface="Arial Black"/>
                <a:cs typeface="Arial Black"/>
              </a:rPr>
              <a:t> </a:t>
            </a:r>
            <a:r>
              <a:rPr sz="2600" spc="-370" dirty="0">
                <a:latin typeface="Arial Black"/>
                <a:cs typeface="Arial Black"/>
              </a:rPr>
              <a:t>muscle.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34986" y="4289612"/>
            <a:ext cx="682434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70" dirty="0">
                <a:latin typeface="Arial Black"/>
                <a:cs typeface="Arial Black"/>
              </a:rPr>
              <a:t>Can </a:t>
            </a:r>
            <a:r>
              <a:rPr sz="2600" spc="-290" dirty="0">
                <a:latin typeface="Arial Black"/>
                <a:cs typeface="Arial Black"/>
              </a:rPr>
              <a:t>be </a:t>
            </a:r>
            <a:r>
              <a:rPr sz="2600" spc="-280" dirty="0">
                <a:latin typeface="Arial Black"/>
                <a:cs typeface="Arial Black"/>
              </a:rPr>
              <a:t>due </a:t>
            </a:r>
            <a:r>
              <a:rPr sz="2600" spc="-250" dirty="0">
                <a:latin typeface="Arial Black"/>
                <a:cs typeface="Arial Black"/>
              </a:rPr>
              <a:t>to </a:t>
            </a:r>
            <a:r>
              <a:rPr sz="2600" spc="-335" dirty="0">
                <a:latin typeface="Arial Black"/>
                <a:cs typeface="Arial Black"/>
              </a:rPr>
              <a:t>arteriosclerosis,</a:t>
            </a:r>
            <a:r>
              <a:rPr sz="2600" spc="-110" dirty="0">
                <a:latin typeface="Arial Black"/>
                <a:cs typeface="Arial Black"/>
              </a:rPr>
              <a:t> </a:t>
            </a:r>
            <a:r>
              <a:rPr sz="2600" spc="-295" dirty="0">
                <a:latin typeface="Arial Black"/>
                <a:cs typeface="Arial Black"/>
              </a:rPr>
              <a:t>hypertension,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77887" y="4527391"/>
            <a:ext cx="669544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325" dirty="0">
                <a:latin typeface="Arial Black"/>
                <a:cs typeface="Arial Black"/>
              </a:rPr>
              <a:t>myocardial </a:t>
            </a:r>
            <a:r>
              <a:rPr sz="2600" spc="-295" dirty="0">
                <a:latin typeface="Arial Black"/>
                <a:cs typeface="Arial Black"/>
              </a:rPr>
              <a:t>infarction, </a:t>
            </a:r>
            <a:r>
              <a:rPr sz="2600" spc="-330" dirty="0">
                <a:latin typeface="Arial Black"/>
                <a:cs typeface="Arial Black"/>
              </a:rPr>
              <a:t>rheumatic </a:t>
            </a:r>
            <a:r>
              <a:rPr sz="2600" spc="-315" dirty="0">
                <a:latin typeface="Arial Black"/>
                <a:cs typeface="Arial Black"/>
              </a:rPr>
              <a:t>fever </a:t>
            </a:r>
            <a:r>
              <a:rPr sz="2600" spc="-235" dirty="0">
                <a:latin typeface="Arial Black"/>
                <a:cs typeface="Arial Black"/>
              </a:rPr>
              <a:t>or</a:t>
            </a:r>
            <a:r>
              <a:rPr sz="2600" spc="-229" dirty="0">
                <a:latin typeface="Arial Black"/>
                <a:cs typeface="Arial Black"/>
              </a:rPr>
              <a:t> birth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77887" y="4765170"/>
            <a:ext cx="100584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204" dirty="0">
                <a:latin typeface="Arial Black"/>
                <a:cs typeface="Arial Black"/>
              </a:rPr>
              <a:t>d</a:t>
            </a:r>
            <a:r>
              <a:rPr sz="2600" spc="-370" dirty="0">
                <a:latin typeface="Arial Black"/>
                <a:cs typeface="Arial Black"/>
              </a:rPr>
              <a:t>e</a:t>
            </a:r>
            <a:r>
              <a:rPr sz="2600" spc="-210" dirty="0">
                <a:latin typeface="Arial Black"/>
                <a:cs typeface="Arial Black"/>
              </a:rPr>
              <a:t>f</a:t>
            </a:r>
            <a:r>
              <a:rPr sz="2600" spc="-465" dirty="0">
                <a:latin typeface="Arial Black"/>
                <a:cs typeface="Arial Black"/>
              </a:rPr>
              <a:t>e</a:t>
            </a:r>
            <a:r>
              <a:rPr sz="2600" spc="-459" dirty="0">
                <a:latin typeface="Arial Black"/>
                <a:cs typeface="Arial Black"/>
              </a:rPr>
              <a:t>c</a:t>
            </a:r>
            <a:r>
              <a:rPr sz="2600" spc="-270" dirty="0">
                <a:latin typeface="Arial Black"/>
                <a:cs typeface="Arial Black"/>
              </a:rPr>
              <a:t>t</a:t>
            </a:r>
            <a:r>
              <a:rPr sz="2600" spc="-305" dirty="0">
                <a:latin typeface="Arial Black"/>
                <a:cs typeface="Arial Black"/>
              </a:rPr>
              <a:t>.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4645" y="482917"/>
            <a:ext cx="603313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40" dirty="0"/>
              <a:t>Congestive </a:t>
            </a:r>
            <a:r>
              <a:rPr sz="4400" spc="-525" dirty="0"/>
              <a:t>Heart</a:t>
            </a:r>
            <a:r>
              <a:rPr sz="4400" spc="-135" dirty="0"/>
              <a:t> </a:t>
            </a:r>
            <a:r>
              <a:rPr sz="4400" spc="-575" dirty="0"/>
              <a:t>Failure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539495" y="1915667"/>
            <a:ext cx="7703820" cy="360121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91767" y="303275"/>
            <a:ext cx="6810756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53819" y="482917"/>
            <a:ext cx="603313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40" dirty="0"/>
              <a:t>Congestive </a:t>
            </a:r>
            <a:r>
              <a:rPr sz="4400" spc="-525" dirty="0"/>
              <a:t>Heart</a:t>
            </a:r>
            <a:r>
              <a:rPr sz="4400" spc="-135" dirty="0"/>
              <a:t> </a:t>
            </a:r>
            <a:r>
              <a:rPr sz="4400" spc="-575" dirty="0"/>
              <a:t>Failure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744537" y="1608709"/>
            <a:ext cx="7942580" cy="3903979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2700" marR="93980">
              <a:lnSpc>
                <a:spcPts val="3030"/>
              </a:lnSpc>
              <a:spcBef>
                <a:spcPts val="470"/>
              </a:spcBef>
            </a:pPr>
            <a:r>
              <a:rPr sz="2800" spc="-420" dirty="0">
                <a:latin typeface="Arial Black"/>
                <a:cs typeface="Arial Black"/>
              </a:rPr>
              <a:t>The </a:t>
            </a:r>
            <a:r>
              <a:rPr sz="2800" spc="-270" dirty="0">
                <a:latin typeface="Arial Black"/>
                <a:cs typeface="Arial Black"/>
              </a:rPr>
              <a:t>right </a:t>
            </a:r>
            <a:r>
              <a:rPr sz="2800" spc="-360" dirty="0">
                <a:latin typeface="Arial Black"/>
                <a:cs typeface="Arial Black"/>
              </a:rPr>
              <a:t>side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325" dirty="0">
                <a:latin typeface="Arial Black"/>
                <a:cs typeface="Arial Black"/>
              </a:rPr>
              <a:t>heart </a:t>
            </a:r>
            <a:r>
              <a:rPr sz="2800" spc="-395" dirty="0">
                <a:latin typeface="Arial Black"/>
                <a:cs typeface="Arial Black"/>
              </a:rPr>
              <a:t>collects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235" dirty="0">
                <a:latin typeface="Arial Black"/>
                <a:cs typeface="Arial Black"/>
              </a:rPr>
              <a:t>blood  </a:t>
            </a:r>
            <a:r>
              <a:rPr sz="2800" spc="-295" dirty="0">
                <a:latin typeface="Arial Black"/>
                <a:cs typeface="Arial Black"/>
              </a:rPr>
              <a:t>returning </a:t>
            </a:r>
            <a:r>
              <a:rPr sz="2800" spc="-290" dirty="0">
                <a:latin typeface="Arial Black"/>
                <a:cs typeface="Arial Black"/>
              </a:rPr>
              <a:t>from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260" dirty="0">
                <a:latin typeface="Arial Black"/>
                <a:cs typeface="Arial Black"/>
              </a:rPr>
              <a:t>body </a:t>
            </a:r>
            <a:r>
              <a:rPr sz="2800" spc="-320" dirty="0">
                <a:latin typeface="Arial Black"/>
                <a:cs typeface="Arial Black"/>
              </a:rPr>
              <a:t>and </a:t>
            </a:r>
            <a:r>
              <a:rPr sz="2800" spc="-395" dirty="0">
                <a:latin typeface="Arial Black"/>
                <a:cs typeface="Arial Black"/>
              </a:rPr>
              <a:t>sends </a:t>
            </a:r>
            <a:r>
              <a:rPr sz="2800" spc="-280" dirty="0">
                <a:latin typeface="Arial Black"/>
                <a:cs typeface="Arial Black"/>
              </a:rPr>
              <a:t>it </a:t>
            </a:r>
            <a:r>
              <a:rPr sz="2800" spc="-275" dirty="0">
                <a:latin typeface="Arial Black"/>
                <a:cs typeface="Arial Black"/>
              </a:rPr>
              <a:t>to </a:t>
            </a:r>
            <a:r>
              <a:rPr sz="2800" spc="-330" dirty="0">
                <a:latin typeface="Arial Black"/>
                <a:cs typeface="Arial Black"/>
              </a:rPr>
              <a:t>the</a:t>
            </a:r>
            <a:r>
              <a:rPr sz="2800" spc="-204" dirty="0">
                <a:latin typeface="Arial Black"/>
                <a:cs typeface="Arial Black"/>
              </a:rPr>
              <a:t> </a:t>
            </a:r>
            <a:r>
              <a:rPr sz="2800" spc="-320" dirty="0">
                <a:latin typeface="Arial Black"/>
                <a:cs typeface="Arial Black"/>
              </a:rPr>
              <a:t>lungs.</a:t>
            </a:r>
            <a:endParaRPr sz="28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</a:pPr>
            <a:endParaRPr sz="2800">
              <a:latin typeface="Arial Black"/>
              <a:cs typeface="Arial Black"/>
            </a:endParaRPr>
          </a:p>
          <a:p>
            <a:pPr marL="413384" indent="-287020">
              <a:lnSpc>
                <a:spcPct val="100000"/>
              </a:lnSpc>
              <a:buFont typeface="Arial"/>
              <a:buChar char="–"/>
              <a:tabLst>
                <a:tab pos="414020" algn="l"/>
              </a:tabLst>
            </a:pPr>
            <a:r>
              <a:rPr sz="2400" spc="-245" dirty="0">
                <a:solidFill>
                  <a:srgbClr val="FF0066"/>
                </a:solidFill>
                <a:latin typeface="Arial Black"/>
                <a:cs typeface="Arial Black"/>
              </a:rPr>
              <a:t>If </a:t>
            </a:r>
            <a:r>
              <a:rPr sz="2400" spc="-240" dirty="0">
                <a:solidFill>
                  <a:srgbClr val="FF0066"/>
                </a:solidFill>
                <a:latin typeface="Arial Black"/>
                <a:cs typeface="Arial Black"/>
              </a:rPr>
              <a:t>it </a:t>
            </a:r>
            <a:r>
              <a:rPr sz="2400" spc="-340" dirty="0">
                <a:solidFill>
                  <a:srgbClr val="FF0066"/>
                </a:solidFill>
                <a:latin typeface="Arial Black"/>
                <a:cs typeface="Arial Black"/>
              </a:rPr>
              <a:t>is </a:t>
            </a:r>
            <a:r>
              <a:rPr sz="2400" spc="-245" dirty="0">
                <a:solidFill>
                  <a:srgbClr val="FF0066"/>
                </a:solidFill>
                <a:latin typeface="Arial Black"/>
                <a:cs typeface="Arial Black"/>
              </a:rPr>
              <a:t>failing, </a:t>
            </a:r>
            <a:r>
              <a:rPr sz="2400" spc="-285" dirty="0">
                <a:solidFill>
                  <a:srgbClr val="FF0066"/>
                </a:solidFill>
                <a:latin typeface="Arial Black"/>
                <a:cs typeface="Arial Black"/>
              </a:rPr>
              <a:t>the </a:t>
            </a:r>
            <a:r>
              <a:rPr sz="2400" spc="-204" dirty="0">
                <a:solidFill>
                  <a:srgbClr val="FF0066"/>
                </a:solidFill>
                <a:latin typeface="Arial Black"/>
                <a:cs typeface="Arial Black"/>
              </a:rPr>
              <a:t>blood </a:t>
            </a:r>
            <a:r>
              <a:rPr sz="2400" spc="-395" dirty="0">
                <a:solidFill>
                  <a:srgbClr val="FF0066"/>
                </a:solidFill>
                <a:latin typeface="Arial Black"/>
                <a:cs typeface="Arial Black"/>
              </a:rPr>
              <a:t>backs </a:t>
            </a:r>
            <a:r>
              <a:rPr sz="2400" spc="-220" dirty="0">
                <a:solidFill>
                  <a:srgbClr val="FF0066"/>
                </a:solidFill>
                <a:latin typeface="Arial Black"/>
                <a:cs typeface="Arial Black"/>
              </a:rPr>
              <a:t>up </a:t>
            </a:r>
            <a:r>
              <a:rPr sz="2400" spc="-240" dirty="0">
                <a:solidFill>
                  <a:srgbClr val="FF0066"/>
                </a:solidFill>
                <a:latin typeface="Arial Black"/>
                <a:cs typeface="Arial Black"/>
              </a:rPr>
              <a:t>into </a:t>
            </a:r>
            <a:r>
              <a:rPr sz="2400" spc="-285" dirty="0">
                <a:solidFill>
                  <a:srgbClr val="FF0066"/>
                </a:solidFill>
                <a:latin typeface="Arial Black"/>
                <a:cs typeface="Arial Black"/>
              </a:rPr>
              <a:t>the </a:t>
            </a:r>
            <a:r>
              <a:rPr sz="2400" spc="-320" dirty="0">
                <a:solidFill>
                  <a:srgbClr val="FF0066"/>
                </a:solidFill>
                <a:latin typeface="Arial Black"/>
                <a:cs typeface="Arial Black"/>
              </a:rPr>
              <a:t>veins</a:t>
            </a:r>
            <a:r>
              <a:rPr sz="2400" spc="-85" dirty="0">
                <a:solidFill>
                  <a:srgbClr val="FF0066"/>
                </a:solidFill>
                <a:latin typeface="Arial Black"/>
                <a:cs typeface="Arial Black"/>
              </a:rPr>
              <a:t> </a:t>
            </a:r>
            <a:r>
              <a:rPr sz="2400" spc="-290" dirty="0">
                <a:solidFill>
                  <a:srgbClr val="FF0066"/>
                </a:solidFill>
                <a:latin typeface="Arial Black"/>
                <a:cs typeface="Arial Black"/>
              </a:rPr>
              <a:t>(edema).</a:t>
            </a:r>
            <a:endParaRPr sz="24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FF0066"/>
              </a:buClr>
              <a:buFont typeface="Arial"/>
              <a:buChar char="–"/>
            </a:pPr>
            <a:endParaRPr sz="3100">
              <a:latin typeface="Arial Black"/>
              <a:cs typeface="Arial Black"/>
            </a:endParaRPr>
          </a:p>
          <a:p>
            <a:pPr marL="12700" marR="273050">
              <a:lnSpc>
                <a:spcPts val="3030"/>
              </a:lnSpc>
            </a:pPr>
            <a:r>
              <a:rPr sz="2800" spc="-420" dirty="0">
                <a:latin typeface="Arial Black"/>
                <a:cs typeface="Arial Black"/>
              </a:rPr>
              <a:t>The </a:t>
            </a:r>
            <a:r>
              <a:rPr sz="2800" spc="-285" dirty="0">
                <a:latin typeface="Arial Black"/>
                <a:cs typeface="Arial Black"/>
              </a:rPr>
              <a:t>left </a:t>
            </a:r>
            <a:r>
              <a:rPr sz="2800" spc="-360" dirty="0">
                <a:latin typeface="Arial Black"/>
                <a:cs typeface="Arial Black"/>
              </a:rPr>
              <a:t>side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325" dirty="0">
                <a:latin typeface="Arial Black"/>
                <a:cs typeface="Arial Black"/>
              </a:rPr>
              <a:t>heart </a:t>
            </a:r>
            <a:r>
              <a:rPr sz="2800" spc="-409" dirty="0">
                <a:latin typeface="Arial Black"/>
                <a:cs typeface="Arial Black"/>
              </a:rPr>
              <a:t>receives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235" dirty="0">
                <a:latin typeface="Arial Black"/>
                <a:cs typeface="Arial Black"/>
              </a:rPr>
              <a:t>blood </a:t>
            </a:r>
            <a:r>
              <a:rPr sz="2800" spc="-290" dirty="0">
                <a:latin typeface="Arial Black"/>
                <a:cs typeface="Arial Black"/>
              </a:rPr>
              <a:t>from  </a:t>
            </a:r>
            <a:r>
              <a:rPr sz="2800" spc="-330" dirty="0">
                <a:latin typeface="Arial Black"/>
                <a:cs typeface="Arial Black"/>
              </a:rPr>
              <a:t>the</a:t>
            </a:r>
            <a:r>
              <a:rPr sz="2800" spc="-170" dirty="0">
                <a:latin typeface="Arial Black"/>
                <a:cs typeface="Arial Black"/>
              </a:rPr>
              <a:t> </a:t>
            </a:r>
            <a:r>
              <a:rPr sz="2800" spc="-320" dirty="0">
                <a:latin typeface="Arial Black"/>
                <a:cs typeface="Arial Black"/>
              </a:rPr>
              <a:t>lungs</a:t>
            </a:r>
            <a:r>
              <a:rPr sz="2800" spc="-155" dirty="0">
                <a:latin typeface="Arial Black"/>
                <a:cs typeface="Arial Black"/>
              </a:rPr>
              <a:t> </a:t>
            </a:r>
            <a:r>
              <a:rPr sz="2800" spc="-320" dirty="0">
                <a:latin typeface="Arial Black"/>
                <a:cs typeface="Arial Black"/>
              </a:rPr>
              <a:t>and</a:t>
            </a:r>
            <a:r>
              <a:rPr sz="2800" spc="-175" dirty="0">
                <a:latin typeface="Arial Black"/>
                <a:cs typeface="Arial Black"/>
              </a:rPr>
              <a:t> </a:t>
            </a:r>
            <a:r>
              <a:rPr sz="2800" spc="-330" dirty="0">
                <a:latin typeface="Arial Black"/>
                <a:cs typeface="Arial Black"/>
              </a:rPr>
              <a:t>pumps</a:t>
            </a:r>
            <a:r>
              <a:rPr sz="2800" spc="-155" dirty="0">
                <a:latin typeface="Arial Black"/>
                <a:cs typeface="Arial Black"/>
              </a:rPr>
              <a:t> </a:t>
            </a:r>
            <a:r>
              <a:rPr sz="2800" spc="-285" dirty="0">
                <a:latin typeface="Arial Black"/>
                <a:cs typeface="Arial Black"/>
              </a:rPr>
              <a:t>it</a:t>
            </a:r>
            <a:r>
              <a:rPr sz="2800" spc="-170" dirty="0">
                <a:latin typeface="Arial Black"/>
                <a:cs typeface="Arial Black"/>
              </a:rPr>
              <a:t> </a:t>
            </a:r>
            <a:r>
              <a:rPr sz="2800" spc="-270" dirty="0">
                <a:latin typeface="Arial Black"/>
                <a:cs typeface="Arial Black"/>
              </a:rPr>
              <a:t>out</a:t>
            </a:r>
            <a:r>
              <a:rPr sz="2800" spc="-180" dirty="0">
                <a:latin typeface="Arial Black"/>
                <a:cs typeface="Arial Black"/>
              </a:rPr>
              <a:t> </a:t>
            </a:r>
            <a:r>
              <a:rPr sz="2800" spc="-275" dirty="0">
                <a:latin typeface="Arial Black"/>
                <a:cs typeface="Arial Black"/>
              </a:rPr>
              <a:t>into</a:t>
            </a:r>
            <a:r>
              <a:rPr sz="2800" spc="-160" dirty="0">
                <a:latin typeface="Arial Black"/>
                <a:cs typeface="Arial Black"/>
              </a:rPr>
              <a:t> </a:t>
            </a:r>
            <a:r>
              <a:rPr sz="2800" spc="-330" dirty="0">
                <a:latin typeface="Arial Black"/>
                <a:cs typeface="Arial Black"/>
              </a:rPr>
              <a:t>the</a:t>
            </a:r>
            <a:r>
              <a:rPr sz="2800" spc="-170" dirty="0">
                <a:latin typeface="Arial Black"/>
                <a:cs typeface="Arial Black"/>
              </a:rPr>
              <a:t> </a:t>
            </a:r>
            <a:r>
              <a:rPr sz="2800" spc="-305" dirty="0">
                <a:latin typeface="Arial Black"/>
                <a:cs typeface="Arial Black"/>
              </a:rPr>
              <a:t>body.</a:t>
            </a:r>
            <a:endParaRPr sz="28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</a:pPr>
            <a:endParaRPr sz="2800">
              <a:latin typeface="Arial Black"/>
              <a:cs typeface="Arial Black"/>
            </a:endParaRPr>
          </a:p>
          <a:p>
            <a:pPr marL="413384" indent="-287020">
              <a:lnSpc>
                <a:spcPct val="100000"/>
              </a:lnSpc>
              <a:buFont typeface="Arial"/>
              <a:buChar char="–"/>
              <a:tabLst>
                <a:tab pos="414020" algn="l"/>
              </a:tabLst>
            </a:pPr>
            <a:r>
              <a:rPr sz="2400" spc="-245" dirty="0">
                <a:solidFill>
                  <a:srgbClr val="FF0066"/>
                </a:solidFill>
                <a:latin typeface="Arial Black"/>
                <a:cs typeface="Arial Black"/>
              </a:rPr>
              <a:t>If </a:t>
            </a:r>
            <a:r>
              <a:rPr sz="2400" spc="-240" dirty="0">
                <a:solidFill>
                  <a:srgbClr val="FF0066"/>
                </a:solidFill>
                <a:latin typeface="Arial Black"/>
                <a:cs typeface="Arial Black"/>
              </a:rPr>
              <a:t>it </a:t>
            </a:r>
            <a:r>
              <a:rPr sz="2400" spc="-340" dirty="0">
                <a:solidFill>
                  <a:srgbClr val="FF0066"/>
                </a:solidFill>
                <a:latin typeface="Arial Black"/>
                <a:cs typeface="Arial Black"/>
              </a:rPr>
              <a:t>is </a:t>
            </a:r>
            <a:r>
              <a:rPr sz="2400" spc="-245" dirty="0">
                <a:solidFill>
                  <a:srgbClr val="FF0066"/>
                </a:solidFill>
                <a:latin typeface="Arial Black"/>
                <a:cs typeface="Arial Black"/>
              </a:rPr>
              <a:t>failing </a:t>
            </a:r>
            <a:r>
              <a:rPr sz="2400" spc="-285" dirty="0">
                <a:solidFill>
                  <a:srgbClr val="FF0066"/>
                </a:solidFill>
                <a:latin typeface="Arial Black"/>
                <a:cs typeface="Arial Black"/>
              </a:rPr>
              <a:t>the </a:t>
            </a:r>
            <a:r>
              <a:rPr sz="2400" spc="-200" dirty="0">
                <a:solidFill>
                  <a:srgbClr val="FF0066"/>
                </a:solidFill>
                <a:latin typeface="Arial Black"/>
                <a:cs typeface="Arial Black"/>
              </a:rPr>
              <a:t>blood </a:t>
            </a:r>
            <a:r>
              <a:rPr sz="2400" spc="-340" dirty="0">
                <a:solidFill>
                  <a:srgbClr val="FF0066"/>
                </a:solidFill>
                <a:latin typeface="Arial Black"/>
                <a:cs typeface="Arial Black"/>
              </a:rPr>
              <a:t>is </a:t>
            </a:r>
            <a:r>
              <a:rPr sz="2400" spc="-235" dirty="0">
                <a:solidFill>
                  <a:srgbClr val="FF0066"/>
                </a:solidFill>
                <a:latin typeface="Arial Black"/>
                <a:cs typeface="Arial Black"/>
              </a:rPr>
              <a:t>not </a:t>
            </a:r>
            <a:r>
              <a:rPr sz="2400" spc="-250" dirty="0">
                <a:solidFill>
                  <a:srgbClr val="FF0066"/>
                </a:solidFill>
                <a:latin typeface="Arial Black"/>
                <a:cs typeface="Arial Black"/>
              </a:rPr>
              <a:t>pumped</a:t>
            </a:r>
            <a:r>
              <a:rPr sz="2400" spc="10" dirty="0">
                <a:solidFill>
                  <a:srgbClr val="FF0066"/>
                </a:solidFill>
                <a:latin typeface="Arial Black"/>
                <a:cs typeface="Arial Black"/>
              </a:rPr>
              <a:t> </a:t>
            </a:r>
            <a:r>
              <a:rPr sz="2400" spc="-305" dirty="0">
                <a:solidFill>
                  <a:srgbClr val="FF0066"/>
                </a:solidFill>
                <a:latin typeface="Arial Black"/>
                <a:cs typeface="Arial Black"/>
              </a:rPr>
              <a:t>effectively.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16636" y="350520"/>
            <a:ext cx="8162544" cy="119786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635" dirty="0"/>
              <a:t>Risk </a:t>
            </a:r>
            <a:r>
              <a:rPr spc="-605" dirty="0"/>
              <a:t>Factors </a:t>
            </a:r>
            <a:r>
              <a:rPr spc="-560" dirty="0"/>
              <a:t>Associated </a:t>
            </a:r>
            <a:r>
              <a:rPr spc="-520" dirty="0"/>
              <a:t>with</a:t>
            </a:r>
            <a:r>
              <a:rPr spc="-545" dirty="0"/>
              <a:t> </a:t>
            </a:r>
            <a:r>
              <a:rPr spc="-484" dirty="0"/>
              <a:t>CHD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987" y="1544168"/>
            <a:ext cx="7895590" cy="4067175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9"/>
              </a:spcBef>
            </a:pPr>
            <a:r>
              <a:rPr sz="2600" spc="-330" dirty="0">
                <a:latin typeface="Arial Black"/>
                <a:cs typeface="Arial Black"/>
              </a:rPr>
              <a:t>Unchangeable;</a:t>
            </a:r>
            <a:endParaRPr sz="26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10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spc="-190" dirty="0">
                <a:latin typeface="Arial Black"/>
                <a:cs typeface="Arial Black"/>
              </a:rPr>
              <a:t>Age-</a:t>
            </a:r>
            <a:r>
              <a:rPr sz="2600" spc="-175" dirty="0">
                <a:latin typeface="Arial Black"/>
                <a:cs typeface="Arial Black"/>
              </a:rPr>
              <a:t> </a:t>
            </a:r>
            <a:r>
              <a:rPr sz="2600" spc="-300" dirty="0">
                <a:latin typeface="Arial Black"/>
                <a:cs typeface="Arial Black"/>
              </a:rPr>
              <a:t>the</a:t>
            </a:r>
            <a:r>
              <a:rPr sz="2600" spc="-165" dirty="0">
                <a:latin typeface="Arial Black"/>
                <a:cs typeface="Arial Black"/>
              </a:rPr>
              <a:t> </a:t>
            </a:r>
            <a:r>
              <a:rPr sz="2600" spc="-254" dirty="0">
                <a:latin typeface="Arial Black"/>
                <a:cs typeface="Arial Black"/>
              </a:rPr>
              <a:t>older</a:t>
            </a:r>
            <a:r>
              <a:rPr sz="2600" spc="-180" dirty="0">
                <a:latin typeface="Arial Black"/>
                <a:cs typeface="Arial Black"/>
              </a:rPr>
              <a:t> </a:t>
            </a:r>
            <a:r>
              <a:rPr sz="2600" spc="-275" dirty="0">
                <a:latin typeface="Arial Black"/>
                <a:cs typeface="Arial Black"/>
              </a:rPr>
              <a:t>you</a:t>
            </a:r>
            <a:r>
              <a:rPr sz="2600" spc="-145" dirty="0">
                <a:latin typeface="Arial Black"/>
                <a:cs typeface="Arial Black"/>
              </a:rPr>
              <a:t> </a:t>
            </a:r>
            <a:r>
              <a:rPr sz="2600" spc="-290" dirty="0">
                <a:latin typeface="Arial Black"/>
                <a:cs typeface="Arial Black"/>
              </a:rPr>
              <a:t>get,</a:t>
            </a:r>
            <a:r>
              <a:rPr sz="2600" spc="-185" dirty="0">
                <a:latin typeface="Arial Black"/>
                <a:cs typeface="Arial Black"/>
              </a:rPr>
              <a:t> </a:t>
            </a:r>
            <a:r>
              <a:rPr sz="2600" spc="-300" dirty="0">
                <a:latin typeface="Arial Black"/>
                <a:cs typeface="Arial Black"/>
              </a:rPr>
              <a:t>the</a:t>
            </a:r>
            <a:r>
              <a:rPr sz="2600" spc="-165" dirty="0">
                <a:latin typeface="Arial Black"/>
                <a:cs typeface="Arial Black"/>
              </a:rPr>
              <a:t> </a:t>
            </a:r>
            <a:r>
              <a:rPr sz="2600" spc="-320" dirty="0">
                <a:latin typeface="Arial Black"/>
                <a:cs typeface="Arial Black"/>
              </a:rPr>
              <a:t>greater</a:t>
            </a:r>
            <a:r>
              <a:rPr sz="2600" spc="-170" dirty="0">
                <a:latin typeface="Arial Black"/>
                <a:cs typeface="Arial Black"/>
              </a:rPr>
              <a:t> </a:t>
            </a:r>
            <a:r>
              <a:rPr sz="2600" spc="-300" dirty="0">
                <a:latin typeface="Arial Black"/>
                <a:cs typeface="Arial Black"/>
              </a:rPr>
              <a:t>the</a:t>
            </a:r>
            <a:r>
              <a:rPr sz="2600" spc="-165" dirty="0">
                <a:latin typeface="Arial Black"/>
                <a:cs typeface="Arial Black"/>
              </a:rPr>
              <a:t> </a:t>
            </a:r>
            <a:r>
              <a:rPr sz="2600" spc="-390" dirty="0">
                <a:latin typeface="Arial Black"/>
                <a:cs typeface="Arial Black"/>
              </a:rPr>
              <a:t>chance.</a:t>
            </a:r>
            <a:endParaRPr sz="2600">
              <a:latin typeface="Arial Black"/>
              <a:cs typeface="Arial Black"/>
            </a:endParaRPr>
          </a:p>
          <a:p>
            <a:pPr marL="355600" marR="431165" indent="-343535">
              <a:lnSpc>
                <a:spcPts val="2810"/>
              </a:lnSpc>
              <a:spcBef>
                <a:spcPts val="665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spc="-310" dirty="0">
                <a:solidFill>
                  <a:srgbClr val="FF0000"/>
                </a:solidFill>
                <a:latin typeface="Arial Black"/>
                <a:cs typeface="Arial Black"/>
              </a:rPr>
              <a:t>Sex- </a:t>
            </a:r>
            <a:r>
              <a:rPr sz="2600" spc="-375" dirty="0">
                <a:solidFill>
                  <a:srgbClr val="FF0000"/>
                </a:solidFill>
                <a:latin typeface="Arial Black"/>
                <a:cs typeface="Arial Black"/>
              </a:rPr>
              <a:t>males </a:t>
            </a:r>
            <a:r>
              <a:rPr sz="2600" spc="-355" dirty="0">
                <a:solidFill>
                  <a:srgbClr val="FF0000"/>
                </a:solidFill>
                <a:latin typeface="Arial Black"/>
                <a:cs typeface="Arial Black"/>
              </a:rPr>
              <a:t>have </a:t>
            </a:r>
            <a:r>
              <a:rPr sz="2600" spc="-409" dirty="0">
                <a:solidFill>
                  <a:srgbClr val="FF0000"/>
                </a:solidFill>
                <a:latin typeface="Arial Black"/>
                <a:cs typeface="Arial Black"/>
              </a:rPr>
              <a:t>a </a:t>
            </a:r>
            <a:r>
              <a:rPr sz="2600" spc="-320" dirty="0">
                <a:solidFill>
                  <a:srgbClr val="FF0000"/>
                </a:solidFill>
                <a:latin typeface="Arial Black"/>
                <a:cs typeface="Arial Black"/>
              </a:rPr>
              <a:t>greater </a:t>
            </a:r>
            <a:r>
              <a:rPr sz="2600" spc="-335" dirty="0">
                <a:solidFill>
                  <a:srgbClr val="FF0000"/>
                </a:solidFill>
                <a:latin typeface="Arial Black"/>
                <a:cs typeface="Arial Black"/>
              </a:rPr>
              <a:t>rate </a:t>
            </a:r>
            <a:r>
              <a:rPr sz="2600" spc="-350" dirty="0">
                <a:solidFill>
                  <a:srgbClr val="FF0000"/>
                </a:solidFill>
                <a:latin typeface="Arial Black"/>
                <a:cs typeface="Arial Black"/>
              </a:rPr>
              <a:t>even </a:t>
            </a:r>
            <a:r>
              <a:rPr sz="2600" spc="-300" dirty="0">
                <a:solidFill>
                  <a:srgbClr val="FF0000"/>
                </a:solidFill>
                <a:latin typeface="Arial Black"/>
                <a:cs typeface="Arial Black"/>
              </a:rPr>
              <a:t>after </a:t>
            </a:r>
            <a:r>
              <a:rPr sz="2600" spc="-365" dirty="0">
                <a:solidFill>
                  <a:srgbClr val="FF0000"/>
                </a:solidFill>
                <a:latin typeface="Arial Black"/>
                <a:cs typeface="Arial Black"/>
              </a:rPr>
              <a:t>women  </a:t>
            </a:r>
            <a:r>
              <a:rPr sz="2600" spc="-405" dirty="0">
                <a:solidFill>
                  <a:srgbClr val="FF0000"/>
                </a:solidFill>
                <a:latin typeface="Arial Black"/>
                <a:cs typeface="Arial Black"/>
              </a:rPr>
              <a:t>pass</a:t>
            </a:r>
            <a:r>
              <a:rPr sz="2600" spc="-18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600" spc="-335" dirty="0">
                <a:solidFill>
                  <a:srgbClr val="FF0000"/>
                </a:solidFill>
                <a:latin typeface="Arial Black"/>
                <a:cs typeface="Arial Black"/>
              </a:rPr>
              <a:t>menopause.</a:t>
            </a:r>
            <a:endParaRPr sz="2600">
              <a:latin typeface="Arial Black"/>
              <a:cs typeface="Arial Black"/>
            </a:endParaRPr>
          </a:p>
          <a:p>
            <a:pPr marL="355600" marR="5080" indent="-342900">
              <a:lnSpc>
                <a:spcPts val="2810"/>
              </a:lnSpc>
              <a:spcBef>
                <a:spcPts val="620"/>
              </a:spcBef>
              <a:buFont typeface="Wingdings"/>
              <a:buChar char=""/>
              <a:tabLst>
                <a:tab pos="355600" algn="l"/>
                <a:tab pos="2891790" algn="l"/>
              </a:tabLst>
            </a:pPr>
            <a:r>
              <a:rPr sz="2600" spc="-325" dirty="0">
                <a:latin typeface="Arial Black"/>
                <a:cs typeface="Arial Black"/>
              </a:rPr>
              <a:t>Race-</a:t>
            </a:r>
            <a:r>
              <a:rPr sz="2600" spc="-150" dirty="0">
                <a:latin typeface="Arial Black"/>
                <a:cs typeface="Arial Black"/>
              </a:rPr>
              <a:t> </a:t>
            </a:r>
            <a:r>
              <a:rPr sz="2600" spc="-295" dirty="0">
                <a:latin typeface="Arial Black"/>
                <a:cs typeface="Arial Black"/>
              </a:rPr>
              <a:t>minorities	</a:t>
            </a:r>
            <a:r>
              <a:rPr sz="2600" spc="-330" dirty="0">
                <a:latin typeface="Arial Black"/>
                <a:cs typeface="Arial Black"/>
              </a:rPr>
              <a:t>(Asian </a:t>
            </a:r>
            <a:r>
              <a:rPr sz="2600" spc="-229" dirty="0">
                <a:latin typeface="Arial Black"/>
                <a:cs typeface="Arial Black"/>
              </a:rPr>
              <a:t>&amp; </a:t>
            </a:r>
            <a:r>
              <a:rPr sz="2600" spc="-320" dirty="0">
                <a:latin typeface="Arial Black"/>
                <a:cs typeface="Arial Black"/>
              </a:rPr>
              <a:t>Caribbean)have </a:t>
            </a:r>
            <a:r>
              <a:rPr sz="2600" spc="-409" dirty="0">
                <a:latin typeface="Arial Black"/>
                <a:cs typeface="Arial Black"/>
              </a:rPr>
              <a:t>a </a:t>
            </a:r>
            <a:r>
              <a:rPr sz="2600" spc="-320" dirty="0">
                <a:latin typeface="Arial Black"/>
                <a:cs typeface="Arial Black"/>
              </a:rPr>
              <a:t>greater  </a:t>
            </a:r>
            <a:r>
              <a:rPr sz="2600" spc="-390" dirty="0">
                <a:latin typeface="Arial Black"/>
                <a:cs typeface="Arial Black"/>
              </a:rPr>
              <a:t>chance.</a:t>
            </a:r>
            <a:endParaRPr sz="2600">
              <a:latin typeface="Arial Black"/>
              <a:cs typeface="Arial Black"/>
            </a:endParaRPr>
          </a:p>
          <a:p>
            <a:pPr marL="355600" marR="470534" indent="-342900">
              <a:lnSpc>
                <a:spcPts val="2810"/>
              </a:lnSpc>
              <a:spcBef>
                <a:spcPts val="620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spc="-355" dirty="0">
                <a:solidFill>
                  <a:srgbClr val="FF0000"/>
                </a:solidFill>
                <a:latin typeface="Arial Black"/>
                <a:cs typeface="Arial Black"/>
              </a:rPr>
              <a:t>Family </a:t>
            </a:r>
            <a:r>
              <a:rPr sz="2600" spc="-225" dirty="0">
                <a:solidFill>
                  <a:srgbClr val="FF0000"/>
                </a:solidFill>
                <a:latin typeface="Arial Black"/>
                <a:cs typeface="Arial Black"/>
              </a:rPr>
              <a:t>history- </a:t>
            </a:r>
            <a:r>
              <a:rPr sz="2600" spc="-215" dirty="0">
                <a:solidFill>
                  <a:srgbClr val="FF0000"/>
                </a:solidFill>
                <a:latin typeface="Arial Black"/>
                <a:cs typeface="Arial Black"/>
              </a:rPr>
              <a:t>if </a:t>
            </a:r>
            <a:r>
              <a:rPr sz="2600" spc="-295" dirty="0">
                <a:solidFill>
                  <a:srgbClr val="FF0000"/>
                </a:solidFill>
                <a:latin typeface="Arial Black"/>
                <a:cs typeface="Arial Black"/>
              </a:rPr>
              <a:t>family </a:t>
            </a:r>
            <a:r>
              <a:rPr sz="2600" spc="-345" dirty="0">
                <a:solidFill>
                  <a:srgbClr val="FF0000"/>
                </a:solidFill>
                <a:latin typeface="Arial Black"/>
                <a:cs typeface="Arial Black"/>
              </a:rPr>
              <a:t>members </a:t>
            </a:r>
            <a:r>
              <a:rPr sz="2600" spc="-355" dirty="0">
                <a:solidFill>
                  <a:srgbClr val="FF0000"/>
                </a:solidFill>
                <a:latin typeface="Arial Black"/>
                <a:cs typeface="Arial Black"/>
              </a:rPr>
              <a:t>have </a:t>
            </a:r>
            <a:r>
              <a:rPr sz="2600" spc="-295" dirty="0">
                <a:solidFill>
                  <a:srgbClr val="FF0000"/>
                </a:solidFill>
                <a:latin typeface="Arial Black"/>
                <a:cs typeface="Arial Black"/>
              </a:rPr>
              <a:t>had </a:t>
            </a:r>
            <a:r>
              <a:rPr sz="2600" spc="-350" dirty="0">
                <a:solidFill>
                  <a:srgbClr val="FF0000"/>
                </a:solidFill>
                <a:latin typeface="Arial Black"/>
                <a:cs typeface="Arial Black"/>
              </a:rPr>
              <a:t>CHD,  </a:t>
            </a:r>
            <a:r>
              <a:rPr sz="2600" spc="-320" dirty="0">
                <a:solidFill>
                  <a:srgbClr val="FF0000"/>
                </a:solidFill>
                <a:latin typeface="Arial Black"/>
                <a:cs typeface="Arial Black"/>
              </a:rPr>
              <a:t>there </a:t>
            </a:r>
            <a:r>
              <a:rPr sz="2600" spc="-360" dirty="0">
                <a:solidFill>
                  <a:srgbClr val="FF0000"/>
                </a:solidFill>
                <a:latin typeface="Arial Black"/>
                <a:cs typeface="Arial Black"/>
              </a:rPr>
              <a:t>is </a:t>
            </a:r>
            <a:r>
              <a:rPr sz="2600" spc="-409" dirty="0">
                <a:solidFill>
                  <a:srgbClr val="FF0000"/>
                </a:solidFill>
                <a:latin typeface="Arial Black"/>
                <a:cs typeface="Arial Black"/>
              </a:rPr>
              <a:t>a </a:t>
            </a:r>
            <a:r>
              <a:rPr sz="2600" spc="-320" dirty="0">
                <a:solidFill>
                  <a:srgbClr val="FF0000"/>
                </a:solidFill>
                <a:latin typeface="Arial Black"/>
                <a:cs typeface="Arial Black"/>
              </a:rPr>
              <a:t>greater</a:t>
            </a:r>
            <a:r>
              <a:rPr sz="2600" spc="-52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600" spc="-390" dirty="0">
                <a:solidFill>
                  <a:srgbClr val="FF0000"/>
                </a:solidFill>
                <a:latin typeface="Arial Black"/>
                <a:cs typeface="Arial Black"/>
              </a:rPr>
              <a:t>chance.</a:t>
            </a:r>
            <a:endParaRPr sz="2600">
              <a:latin typeface="Arial Black"/>
              <a:cs typeface="Arial Black"/>
            </a:endParaRPr>
          </a:p>
          <a:p>
            <a:pPr marL="355600" marR="480059" indent="-342900">
              <a:lnSpc>
                <a:spcPts val="2810"/>
              </a:lnSpc>
              <a:spcBef>
                <a:spcPts val="620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spc="-345" dirty="0">
                <a:latin typeface="Arial Black"/>
                <a:cs typeface="Arial Black"/>
              </a:rPr>
              <a:t>Personal </a:t>
            </a:r>
            <a:r>
              <a:rPr sz="2600" spc="-305" dirty="0">
                <a:latin typeface="Arial Black"/>
                <a:cs typeface="Arial Black"/>
              </a:rPr>
              <a:t>Medical </a:t>
            </a:r>
            <a:r>
              <a:rPr sz="2600" spc="-235" dirty="0">
                <a:latin typeface="Arial Black"/>
                <a:cs typeface="Arial Black"/>
              </a:rPr>
              <a:t>History- </a:t>
            </a:r>
            <a:r>
              <a:rPr sz="2600" spc="-275" dirty="0">
                <a:latin typeface="Arial Black"/>
                <a:cs typeface="Arial Black"/>
              </a:rPr>
              <a:t>other </a:t>
            </a:r>
            <a:r>
              <a:rPr sz="2600" spc="-385" dirty="0">
                <a:latin typeface="Arial Black"/>
                <a:cs typeface="Arial Black"/>
              </a:rPr>
              <a:t>diseases </a:t>
            </a:r>
            <a:r>
              <a:rPr sz="2600" spc="-390" dirty="0">
                <a:latin typeface="Arial Black"/>
                <a:cs typeface="Arial Black"/>
              </a:rPr>
              <a:t>such </a:t>
            </a:r>
            <a:r>
              <a:rPr sz="2600" spc="-455" dirty="0">
                <a:latin typeface="Arial Black"/>
                <a:cs typeface="Arial Black"/>
              </a:rPr>
              <a:t>as  </a:t>
            </a:r>
            <a:r>
              <a:rPr sz="2600" spc="-325" dirty="0">
                <a:latin typeface="Arial Black"/>
                <a:cs typeface="Arial Black"/>
              </a:rPr>
              <a:t>Diabetes </a:t>
            </a:r>
            <a:r>
              <a:rPr sz="2600" spc="-280" dirty="0">
                <a:latin typeface="Arial Black"/>
                <a:cs typeface="Arial Black"/>
              </a:rPr>
              <a:t>Mellitus </a:t>
            </a:r>
            <a:r>
              <a:rPr sz="2600" spc="-405" dirty="0">
                <a:latin typeface="Arial Black"/>
                <a:cs typeface="Arial Black"/>
              </a:rPr>
              <a:t>can </a:t>
            </a:r>
            <a:r>
              <a:rPr sz="2600" spc="-375" dirty="0">
                <a:latin typeface="Arial Black"/>
                <a:cs typeface="Arial Black"/>
              </a:rPr>
              <a:t>increase</a:t>
            </a:r>
            <a:r>
              <a:rPr sz="2600" spc="-130" dirty="0">
                <a:latin typeface="Arial Black"/>
                <a:cs typeface="Arial Black"/>
              </a:rPr>
              <a:t> </a:t>
            </a:r>
            <a:r>
              <a:rPr sz="2600" spc="-400" dirty="0">
                <a:latin typeface="Arial Black"/>
                <a:cs typeface="Arial Black"/>
              </a:rPr>
              <a:t>chances.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16636" y="350520"/>
            <a:ext cx="8162544" cy="119786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635" dirty="0"/>
              <a:t>Risk </a:t>
            </a:r>
            <a:r>
              <a:rPr spc="-605" dirty="0"/>
              <a:t>Factors </a:t>
            </a:r>
            <a:r>
              <a:rPr spc="-560" dirty="0"/>
              <a:t>Associated </a:t>
            </a:r>
            <a:r>
              <a:rPr spc="-520" dirty="0"/>
              <a:t>with</a:t>
            </a:r>
            <a:r>
              <a:rPr spc="-545" dirty="0"/>
              <a:t> </a:t>
            </a:r>
            <a:r>
              <a:rPr spc="-484" dirty="0"/>
              <a:t>CHD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987" y="1523745"/>
            <a:ext cx="3686175" cy="39274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390" dirty="0">
                <a:latin typeface="Arial Black"/>
                <a:cs typeface="Arial Black"/>
              </a:rPr>
              <a:t>Changeable;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65" dirty="0">
                <a:latin typeface="Arial Black"/>
                <a:cs typeface="Arial Black"/>
              </a:rPr>
              <a:t>Hypertension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30" dirty="0">
                <a:latin typeface="Arial Black"/>
                <a:cs typeface="Arial Black"/>
              </a:rPr>
              <a:t>Serum</a:t>
            </a:r>
            <a:r>
              <a:rPr sz="3200" spc="-245" dirty="0">
                <a:latin typeface="Arial Black"/>
                <a:cs typeface="Arial Black"/>
              </a:rPr>
              <a:t> </a:t>
            </a:r>
            <a:r>
              <a:rPr sz="3200" spc="-395" dirty="0">
                <a:latin typeface="Arial Black"/>
                <a:cs typeface="Arial Black"/>
              </a:rPr>
              <a:t>cholesterol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75" dirty="0">
                <a:latin typeface="Arial Black"/>
                <a:cs typeface="Arial Black"/>
              </a:rPr>
              <a:t>Obesity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00" dirty="0">
                <a:latin typeface="Arial Black"/>
                <a:cs typeface="Arial Black"/>
              </a:rPr>
              <a:t>Diabetes</a:t>
            </a:r>
            <a:r>
              <a:rPr sz="3200" spc="-210" dirty="0">
                <a:latin typeface="Arial Black"/>
                <a:cs typeface="Arial Black"/>
              </a:rPr>
              <a:t> </a:t>
            </a:r>
            <a:r>
              <a:rPr sz="3200" spc="-345" dirty="0">
                <a:latin typeface="Arial Black"/>
                <a:cs typeface="Arial Black"/>
              </a:rPr>
              <a:t>Mellitus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50" dirty="0">
                <a:latin typeface="Arial Black"/>
                <a:cs typeface="Arial Black"/>
              </a:rPr>
              <a:t>Physical</a:t>
            </a:r>
            <a:r>
              <a:rPr sz="3200" spc="-290" dirty="0">
                <a:latin typeface="Arial Black"/>
                <a:cs typeface="Arial Black"/>
              </a:rPr>
              <a:t> </a:t>
            </a:r>
            <a:r>
              <a:rPr sz="3200" spc="-400" dirty="0">
                <a:latin typeface="Arial Black"/>
                <a:cs typeface="Arial Black"/>
              </a:rPr>
              <a:t>Inactivity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95" dirty="0">
                <a:latin typeface="Arial Black"/>
                <a:cs typeface="Arial Black"/>
              </a:rPr>
              <a:t>Cigarette</a:t>
            </a:r>
            <a:r>
              <a:rPr sz="3200" spc="-265" dirty="0">
                <a:latin typeface="Arial Black"/>
                <a:cs typeface="Arial Black"/>
              </a:rPr>
              <a:t> </a:t>
            </a:r>
            <a:r>
              <a:rPr sz="3200" spc="-390" dirty="0">
                <a:latin typeface="Arial Black"/>
                <a:cs typeface="Arial Black"/>
              </a:rPr>
              <a:t>Smoking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65" dirty="0">
                <a:latin typeface="Arial Black"/>
                <a:cs typeface="Arial Black"/>
              </a:rPr>
              <a:t>Alcohol</a:t>
            </a:r>
            <a:r>
              <a:rPr sz="3200" spc="-210" dirty="0">
                <a:latin typeface="Arial Black"/>
                <a:cs typeface="Arial Black"/>
              </a:rPr>
              <a:t> </a:t>
            </a:r>
            <a:r>
              <a:rPr sz="3200" spc="-440" dirty="0">
                <a:latin typeface="Arial Black"/>
                <a:cs typeface="Arial Black"/>
              </a:rPr>
              <a:t>Intake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53995" y="450913"/>
            <a:ext cx="363474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50" dirty="0">
                <a:solidFill>
                  <a:srgbClr val="FF0000"/>
                </a:solidFill>
              </a:rPr>
              <a:t>Hypertension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878839" y="1184084"/>
            <a:ext cx="7080884" cy="2158365"/>
          </a:xfrm>
          <a:prstGeom prst="rect">
            <a:avLst/>
          </a:prstGeom>
        </p:spPr>
        <p:txBody>
          <a:bodyPr vert="horz" wrap="square" lIns="0" tIns="126364" rIns="0" bIns="0" rtlCol="0">
            <a:spAutoFit/>
          </a:bodyPr>
          <a:lstStyle/>
          <a:p>
            <a:pPr marL="12700" marR="5080">
              <a:lnSpc>
                <a:spcPct val="70000"/>
              </a:lnSpc>
              <a:spcBef>
                <a:spcPts val="994"/>
              </a:spcBef>
            </a:pPr>
            <a:r>
              <a:rPr sz="2500" spc="-275" dirty="0">
                <a:solidFill>
                  <a:srgbClr val="006FC0"/>
                </a:solidFill>
                <a:latin typeface="Arial Black"/>
                <a:cs typeface="Arial Black"/>
              </a:rPr>
              <a:t>Blood </a:t>
            </a:r>
            <a:r>
              <a:rPr sz="2500" spc="-340" dirty="0">
                <a:solidFill>
                  <a:srgbClr val="006FC0"/>
                </a:solidFill>
                <a:latin typeface="Arial Black"/>
                <a:cs typeface="Arial Black"/>
              </a:rPr>
              <a:t>pressure </a:t>
            </a:r>
            <a:r>
              <a:rPr sz="2500" spc="-355" dirty="0">
                <a:solidFill>
                  <a:srgbClr val="006FC0"/>
                </a:solidFill>
                <a:latin typeface="Arial Black"/>
                <a:cs typeface="Arial Black"/>
              </a:rPr>
              <a:t>is </a:t>
            </a:r>
            <a:r>
              <a:rPr sz="2500" spc="-300" dirty="0">
                <a:solidFill>
                  <a:srgbClr val="006FC0"/>
                </a:solidFill>
                <a:latin typeface="Arial Black"/>
                <a:cs typeface="Arial Black"/>
              </a:rPr>
              <a:t>the </a:t>
            </a:r>
            <a:r>
              <a:rPr sz="2500" spc="-315" dirty="0">
                <a:solidFill>
                  <a:srgbClr val="006FC0"/>
                </a:solidFill>
                <a:latin typeface="Arial Black"/>
                <a:cs typeface="Arial Black"/>
              </a:rPr>
              <a:t>force </a:t>
            </a:r>
            <a:r>
              <a:rPr sz="2500" spc="-345" dirty="0">
                <a:solidFill>
                  <a:srgbClr val="006FC0"/>
                </a:solidFill>
                <a:latin typeface="Arial Black"/>
                <a:cs typeface="Arial Black"/>
              </a:rPr>
              <a:t>created </a:t>
            </a:r>
            <a:r>
              <a:rPr sz="2500" spc="-360" dirty="0">
                <a:solidFill>
                  <a:srgbClr val="006FC0"/>
                </a:solidFill>
                <a:latin typeface="Arial Black"/>
                <a:cs typeface="Arial Black"/>
              </a:rPr>
              <a:t>when </a:t>
            </a:r>
            <a:r>
              <a:rPr sz="2500" spc="-300" dirty="0">
                <a:solidFill>
                  <a:srgbClr val="006FC0"/>
                </a:solidFill>
                <a:latin typeface="Arial Black"/>
                <a:cs typeface="Arial Black"/>
              </a:rPr>
              <a:t>the </a:t>
            </a:r>
            <a:r>
              <a:rPr sz="2500" spc="-295" dirty="0">
                <a:solidFill>
                  <a:srgbClr val="006FC0"/>
                </a:solidFill>
                <a:latin typeface="Arial Black"/>
                <a:cs typeface="Arial Black"/>
              </a:rPr>
              <a:t>heart  </a:t>
            </a:r>
            <a:r>
              <a:rPr sz="2500" spc="-300" dirty="0">
                <a:solidFill>
                  <a:srgbClr val="006FC0"/>
                </a:solidFill>
                <a:latin typeface="Arial Black"/>
                <a:cs typeface="Arial Black"/>
              </a:rPr>
              <a:t>pumps</a:t>
            </a:r>
            <a:r>
              <a:rPr sz="2500" spc="-125" dirty="0">
                <a:solidFill>
                  <a:srgbClr val="006FC0"/>
                </a:solidFill>
                <a:latin typeface="Arial Black"/>
                <a:cs typeface="Arial Black"/>
              </a:rPr>
              <a:t> </a:t>
            </a:r>
            <a:r>
              <a:rPr sz="2500" spc="-225" dirty="0">
                <a:solidFill>
                  <a:srgbClr val="006FC0"/>
                </a:solidFill>
                <a:latin typeface="Arial Black"/>
                <a:cs typeface="Arial Black"/>
              </a:rPr>
              <a:t>blood.</a:t>
            </a:r>
            <a:endParaRPr sz="2500">
              <a:latin typeface="Arial Black"/>
              <a:cs typeface="Arial Black"/>
            </a:endParaRPr>
          </a:p>
          <a:p>
            <a:pPr marL="12700">
              <a:lnSpc>
                <a:spcPts val="2550"/>
              </a:lnSpc>
              <a:spcBef>
                <a:spcPts val="2400"/>
              </a:spcBef>
            </a:pPr>
            <a:r>
              <a:rPr sz="2500" spc="-265" dirty="0">
                <a:latin typeface="Arial Black"/>
                <a:cs typeface="Arial Black"/>
              </a:rPr>
              <a:t>When </a:t>
            </a:r>
            <a:r>
              <a:rPr sz="2500" spc="-210" dirty="0">
                <a:latin typeface="Arial Black"/>
                <a:cs typeface="Arial Black"/>
              </a:rPr>
              <a:t>blood </a:t>
            </a:r>
            <a:r>
              <a:rPr sz="2500" spc="-340" dirty="0">
                <a:latin typeface="Arial Black"/>
                <a:cs typeface="Arial Black"/>
              </a:rPr>
              <a:t>pressure </a:t>
            </a:r>
            <a:r>
              <a:rPr sz="2500" spc="-240" dirty="0">
                <a:latin typeface="Arial Black"/>
                <a:cs typeface="Arial Black"/>
              </a:rPr>
              <a:t>high </a:t>
            </a:r>
            <a:r>
              <a:rPr sz="2500" spc="-300" dirty="0">
                <a:latin typeface="Arial Black"/>
                <a:cs typeface="Arial Black"/>
              </a:rPr>
              <a:t>the </a:t>
            </a:r>
            <a:r>
              <a:rPr sz="2500" spc="-295" dirty="0">
                <a:latin typeface="Arial Black"/>
                <a:cs typeface="Arial Black"/>
              </a:rPr>
              <a:t>heart </a:t>
            </a:r>
            <a:r>
              <a:rPr sz="2500" spc="-375" dirty="0">
                <a:latin typeface="Arial Black"/>
                <a:cs typeface="Arial Black"/>
              </a:rPr>
              <a:t>has </a:t>
            </a:r>
            <a:r>
              <a:rPr sz="2500" spc="-250" dirty="0">
                <a:latin typeface="Arial Black"/>
                <a:cs typeface="Arial Black"/>
              </a:rPr>
              <a:t>to</a:t>
            </a:r>
            <a:r>
              <a:rPr sz="2500" spc="10" dirty="0">
                <a:latin typeface="Arial Black"/>
                <a:cs typeface="Arial Black"/>
              </a:rPr>
              <a:t> </a:t>
            </a:r>
            <a:r>
              <a:rPr sz="2500" spc="-254" dirty="0">
                <a:latin typeface="Arial Black"/>
                <a:cs typeface="Arial Black"/>
              </a:rPr>
              <a:t>pump</a:t>
            </a:r>
            <a:endParaRPr sz="2500">
              <a:latin typeface="Arial Black"/>
              <a:cs typeface="Arial Black"/>
            </a:endParaRPr>
          </a:p>
          <a:p>
            <a:pPr marL="12700">
              <a:lnSpc>
                <a:spcPts val="2100"/>
              </a:lnSpc>
            </a:pPr>
            <a:r>
              <a:rPr sz="2500" spc="-295" dirty="0">
                <a:latin typeface="Arial Black"/>
                <a:cs typeface="Arial Black"/>
              </a:rPr>
              <a:t>harder </a:t>
            </a:r>
            <a:r>
              <a:rPr sz="2500" spc="-285" dirty="0">
                <a:latin typeface="Arial Black"/>
                <a:cs typeface="Arial Black"/>
              </a:rPr>
              <a:t>and </a:t>
            </a:r>
            <a:r>
              <a:rPr sz="2500" spc="-300" dirty="0">
                <a:latin typeface="Arial Black"/>
                <a:cs typeface="Arial Black"/>
              </a:rPr>
              <a:t>the </a:t>
            </a:r>
            <a:r>
              <a:rPr sz="2500" spc="-320" dirty="0">
                <a:latin typeface="Arial Black"/>
                <a:cs typeface="Arial Black"/>
              </a:rPr>
              <a:t>arteries </a:t>
            </a:r>
            <a:r>
              <a:rPr sz="2500" spc="-350" dirty="0">
                <a:latin typeface="Arial Black"/>
                <a:cs typeface="Arial Black"/>
              </a:rPr>
              <a:t>are </a:t>
            </a:r>
            <a:r>
              <a:rPr sz="2500" spc="-265" dirty="0">
                <a:latin typeface="Arial Black"/>
                <a:cs typeface="Arial Black"/>
              </a:rPr>
              <a:t>under</a:t>
            </a:r>
            <a:r>
              <a:rPr sz="2500" spc="-200" dirty="0">
                <a:latin typeface="Arial Black"/>
                <a:cs typeface="Arial Black"/>
              </a:rPr>
              <a:t> </a:t>
            </a:r>
            <a:r>
              <a:rPr sz="2500" spc="-345" dirty="0">
                <a:latin typeface="Arial Black"/>
                <a:cs typeface="Arial Black"/>
              </a:rPr>
              <a:t>increased</a:t>
            </a:r>
            <a:endParaRPr sz="2500">
              <a:latin typeface="Arial Black"/>
              <a:cs typeface="Arial Black"/>
            </a:endParaRPr>
          </a:p>
          <a:p>
            <a:pPr marL="12700" marR="133985">
              <a:lnSpc>
                <a:spcPct val="70000"/>
              </a:lnSpc>
              <a:spcBef>
                <a:spcPts val="450"/>
              </a:spcBef>
            </a:pPr>
            <a:r>
              <a:rPr sz="2500" spc="-335" dirty="0">
                <a:latin typeface="Arial Black"/>
                <a:cs typeface="Arial Black"/>
              </a:rPr>
              <a:t>pressure, </a:t>
            </a:r>
            <a:r>
              <a:rPr sz="2500" spc="-365" dirty="0">
                <a:latin typeface="Arial Black"/>
                <a:cs typeface="Arial Black"/>
              </a:rPr>
              <a:t>which </a:t>
            </a:r>
            <a:r>
              <a:rPr sz="2500" spc="-395" dirty="0">
                <a:latin typeface="Arial Black"/>
                <a:cs typeface="Arial Black"/>
              </a:rPr>
              <a:t>can </a:t>
            </a:r>
            <a:r>
              <a:rPr sz="2500" spc="-300" dirty="0">
                <a:latin typeface="Arial Black"/>
                <a:cs typeface="Arial Black"/>
              </a:rPr>
              <a:t>lead </a:t>
            </a:r>
            <a:r>
              <a:rPr sz="2500" spc="-250" dirty="0">
                <a:latin typeface="Arial Black"/>
                <a:cs typeface="Arial Black"/>
              </a:rPr>
              <a:t>to </a:t>
            </a:r>
            <a:r>
              <a:rPr sz="2500" spc="-245" dirty="0">
                <a:latin typeface="Arial Black"/>
                <a:cs typeface="Arial Black"/>
              </a:rPr>
              <a:t>injury </a:t>
            </a:r>
            <a:r>
              <a:rPr sz="2500" spc="-225" dirty="0">
                <a:latin typeface="Arial Black"/>
                <a:cs typeface="Arial Black"/>
              </a:rPr>
              <a:t>of </a:t>
            </a:r>
            <a:r>
              <a:rPr sz="2500" spc="-300" dirty="0">
                <a:latin typeface="Arial Black"/>
                <a:cs typeface="Arial Black"/>
              </a:rPr>
              <a:t>the </a:t>
            </a:r>
            <a:r>
              <a:rPr sz="2500" spc="-285" dirty="0">
                <a:latin typeface="Arial Black"/>
                <a:cs typeface="Arial Black"/>
              </a:rPr>
              <a:t>artery  </a:t>
            </a:r>
            <a:r>
              <a:rPr sz="2500" spc="-365" dirty="0">
                <a:latin typeface="Arial Black"/>
                <a:cs typeface="Arial Black"/>
              </a:rPr>
              <a:t>walls, </a:t>
            </a:r>
            <a:r>
              <a:rPr sz="2500" spc="-335" dirty="0">
                <a:latin typeface="Arial Black"/>
                <a:cs typeface="Arial Black"/>
              </a:rPr>
              <a:t>atherosclerosis, </a:t>
            </a:r>
            <a:r>
              <a:rPr sz="2500" spc="-285" dirty="0">
                <a:latin typeface="Arial Black"/>
                <a:cs typeface="Arial Black"/>
              </a:rPr>
              <a:t>and </a:t>
            </a:r>
            <a:r>
              <a:rPr sz="2500" spc="-295" dirty="0">
                <a:latin typeface="Arial Black"/>
                <a:cs typeface="Arial Black"/>
              </a:rPr>
              <a:t>coronary heart</a:t>
            </a:r>
            <a:r>
              <a:rPr sz="2500" spc="-325" dirty="0">
                <a:latin typeface="Arial Black"/>
                <a:cs typeface="Arial Black"/>
              </a:rPr>
              <a:t> </a:t>
            </a:r>
            <a:r>
              <a:rPr sz="2500" spc="-350" dirty="0">
                <a:latin typeface="Arial Black"/>
                <a:cs typeface="Arial Black"/>
              </a:rPr>
              <a:t>disease.</a:t>
            </a:r>
            <a:endParaRPr sz="25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3419" y="3646932"/>
            <a:ext cx="7993367" cy="20863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18069" y="482917"/>
            <a:ext cx="610616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00" dirty="0"/>
              <a:t>Hypertension</a:t>
            </a:r>
            <a:r>
              <a:rPr sz="4400" spc="-370" dirty="0"/>
              <a:t> </a:t>
            </a:r>
            <a:r>
              <a:rPr sz="4400" spc="-555" dirty="0"/>
              <a:t>Categories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307847" y="1267967"/>
            <a:ext cx="8580120" cy="446378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0986" y="482917"/>
            <a:ext cx="299974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434" dirty="0">
                <a:solidFill>
                  <a:srgbClr val="FF0000"/>
                </a:solidFill>
                <a:latin typeface="Arial"/>
                <a:cs typeface="Arial"/>
              </a:rPr>
              <a:t>C</a:t>
            </a:r>
            <a:r>
              <a:rPr sz="4400" b="1" spc="-40" dirty="0">
                <a:solidFill>
                  <a:srgbClr val="FF0000"/>
                </a:solidFill>
                <a:latin typeface="Arial"/>
                <a:cs typeface="Arial"/>
              </a:rPr>
              <a:t>h</a:t>
            </a:r>
            <a:r>
              <a:rPr sz="4400" b="1" spc="-20" dirty="0">
                <a:solidFill>
                  <a:srgbClr val="FF0000"/>
                </a:solidFill>
                <a:latin typeface="Arial"/>
                <a:cs typeface="Arial"/>
              </a:rPr>
              <a:t>ol</a:t>
            </a:r>
            <a:r>
              <a:rPr sz="4400" b="1" spc="-15" dirty="0">
                <a:solidFill>
                  <a:srgbClr val="FF0000"/>
                </a:solidFill>
                <a:latin typeface="Arial"/>
                <a:cs typeface="Arial"/>
              </a:rPr>
              <a:t>e</a:t>
            </a:r>
            <a:r>
              <a:rPr sz="4400" b="1" spc="-170" dirty="0">
                <a:solidFill>
                  <a:srgbClr val="FF0000"/>
                </a:solidFill>
                <a:latin typeface="Arial"/>
                <a:cs typeface="Arial"/>
              </a:rPr>
              <a:t>s</a:t>
            </a:r>
            <a:r>
              <a:rPr sz="4400" b="1" spc="-110" dirty="0">
                <a:solidFill>
                  <a:srgbClr val="FF0000"/>
                </a:solidFill>
                <a:latin typeface="Arial"/>
                <a:cs typeface="Arial"/>
              </a:rPr>
              <a:t>t</a:t>
            </a:r>
            <a:r>
              <a:rPr sz="4400" b="1" spc="-60" dirty="0">
                <a:solidFill>
                  <a:srgbClr val="FF0000"/>
                </a:solidFill>
                <a:latin typeface="Arial"/>
                <a:cs typeface="Arial"/>
              </a:rPr>
              <a:t>e</a:t>
            </a:r>
            <a:r>
              <a:rPr sz="4400" b="1" spc="25" dirty="0">
                <a:solidFill>
                  <a:srgbClr val="FF0000"/>
                </a:solidFill>
                <a:latin typeface="Arial"/>
                <a:cs typeface="Arial"/>
              </a:rPr>
              <a:t>r</a:t>
            </a:r>
            <a:r>
              <a:rPr sz="4400" b="1" spc="5" dirty="0">
                <a:solidFill>
                  <a:srgbClr val="FF0000"/>
                </a:solidFill>
                <a:latin typeface="Arial"/>
                <a:cs typeface="Arial"/>
              </a:rPr>
              <a:t>ol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8839" y="1531111"/>
            <a:ext cx="7626350" cy="359156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 marR="485775">
              <a:lnSpc>
                <a:spcPts val="2880"/>
              </a:lnSpc>
              <a:spcBef>
                <a:spcPts val="795"/>
              </a:spcBef>
            </a:pPr>
            <a:r>
              <a:rPr sz="3000" spc="-475" dirty="0">
                <a:latin typeface="Arial Black"/>
                <a:cs typeface="Arial Black"/>
              </a:rPr>
              <a:t>LDL </a:t>
            </a:r>
            <a:r>
              <a:rPr sz="3000" spc="-345" dirty="0">
                <a:latin typeface="Arial Black"/>
                <a:cs typeface="Arial Black"/>
              </a:rPr>
              <a:t>and </a:t>
            </a:r>
            <a:r>
              <a:rPr sz="3000" spc="-475" dirty="0">
                <a:latin typeface="Arial Black"/>
                <a:cs typeface="Arial Black"/>
              </a:rPr>
              <a:t>VLDL </a:t>
            </a:r>
            <a:r>
              <a:rPr sz="3000" spc="-470" dirty="0">
                <a:latin typeface="Arial Black"/>
                <a:cs typeface="Arial Black"/>
              </a:rPr>
              <a:t>can </a:t>
            </a:r>
            <a:r>
              <a:rPr sz="3000" spc="-430" dirty="0">
                <a:latin typeface="Arial Black"/>
                <a:cs typeface="Arial Black"/>
              </a:rPr>
              <a:t>increase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210" dirty="0">
                <a:latin typeface="Arial Black"/>
                <a:cs typeface="Arial Black"/>
              </a:rPr>
              <a:t>build-up </a:t>
            </a:r>
            <a:r>
              <a:rPr sz="3000" spc="-295" dirty="0">
                <a:latin typeface="Arial Black"/>
                <a:cs typeface="Arial Black"/>
              </a:rPr>
              <a:t>of  </a:t>
            </a:r>
            <a:r>
              <a:rPr sz="3000" spc="-375" dirty="0">
                <a:latin typeface="Arial Black"/>
                <a:cs typeface="Arial Black"/>
              </a:rPr>
              <a:t>cholesterol </a:t>
            </a:r>
            <a:r>
              <a:rPr sz="3000" spc="-290" dirty="0">
                <a:latin typeface="Arial Black"/>
                <a:cs typeface="Arial Black"/>
              </a:rPr>
              <a:t>in </a:t>
            </a:r>
            <a:r>
              <a:rPr sz="3000" spc="-335" dirty="0">
                <a:latin typeface="Arial Black"/>
                <a:cs typeface="Arial Black"/>
              </a:rPr>
              <a:t>artery </a:t>
            </a:r>
            <a:r>
              <a:rPr sz="3000" spc="-434" dirty="0">
                <a:latin typeface="Arial Black"/>
                <a:cs typeface="Arial Black"/>
              </a:rPr>
              <a:t>walls, </a:t>
            </a:r>
            <a:r>
              <a:rPr sz="3000" spc="-405" dirty="0">
                <a:latin typeface="Arial Black"/>
                <a:cs typeface="Arial Black"/>
              </a:rPr>
              <a:t>causing  </a:t>
            </a:r>
            <a:r>
              <a:rPr sz="3000" spc="-400" dirty="0">
                <a:latin typeface="Arial Black"/>
                <a:cs typeface="Arial Black"/>
              </a:rPr>
              <a:t>atherosclerosis. </a:t>
            </a:r>
            <a:r>
              <a:rPr sz="3000" spc="-470" dirty="0">
                <a:latin typeface="Arial Black"/>
                <a:cs typeface="Arial Black"/>
              </a:rPr>
              <a:t>These </a:t>
            </a:r>
            <a:r>
              <a:rPr sz="3000" spc="-415" dirty="0">
                <a:latin typeface="Arial Black"/>
                <a:cs typeface="Arial Black"/>
              </a:rPr>
              <a:t>are </a:t>
            </a:r>
            <a:r>
              <a:rPr sz="3000" spc="-370" dirty="0">
                <a:latin typeface="Arial Black"/>
                <a:cs typeface="Arial Black"/>
              </a:rPr>
              <a:t>considered </a:t>
            </a:r>
            <a:r>
              <a:rPr sz="3000" spc="-355" dirty="0">
                <a:latin typeface="Arial Black"/>
                <a:cs typeface="Arial Black"/>
              </a:rPr>
              <a:t>the  </a:t>
            </a:r>
            <a:r>
              <a:rPr sz="3000" spc="-330" dirty="0">
                <a:latin typeface="Arial Black"/>
                <a:cs typeface="Arial Black"/>
              </a:rPr>
              <a:t>"bad" </a:t>
            </a:r>
            <a:r>
              <a:rPr sz="3000" spc="-275" dirty="0">
                <a:latin typeface="Arial Black"/>
                <a:cs typeface="Arial Black"/>
              </a:rPr>
              <a:t>or </a:t>
            </a:r>
            <a:r>
              <a:rPr sz="3000" spc="-350" dirty="0">
                <a:latin typeface="Arial Black"/>
                <a:cs typeface="Arial Black"/>
              </a:rPr>
              <a:t>unhealthy </a:t>
            </a:r>
            <a:r>
              <a:rPr sz="3000" spc="-370" dirty="0">
                <a:latin typeface="Arial Black"/>
                <a:cs typeface="Arial Black"/>
              </a:rPr>
              <a:t>cholesterol, </a:t>
            </a:r>
            <a:r>
              <a:rPr sz="3000" spc="-345" dirty="0">
                <a:latin typeface="Arial Black"/>
                <a:cs typeface="Arial Black"/>
              </a:rPr>
              <a:t>and </a:t>
            </a:r>
            <a:r>
              <a:rPr sz="3000" spc="-285" dirty="0">
                <a:latin typeface="Arial Black"/>
                <a:cs typeface="Arial Black"/>
              </a:rPr>
              <a:t>high  </a:t>
            </a:r>
            <a:r>
              <a:rPr sz="3000" spc="-395" dirty="0">
                <a:latin typeface="Arial Black"/>
                <a:cs typeface="Arial Black"/>
              </a:rPr>
              <a:t>levels </a:t>
            </a:r>
            <a:r>
              <a:rPr sz="3000" spc="-445" dirty="0">
                <a:latin typeface="Arial Black"/>
                <a:cs typeface="Arial Black"/>
              </a:rPr>
              <a:t>increases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409" dirty="0">
                <a:latin typeface="Arial Black"/>
                <a:cs typeface="Arial Black"/>
              </a:rPr>
              <a:t>risk </a:t>
            </a:r>
            <a:r>
              <a:rPr sz="3000" spc="-265" dirty="0">
                <a:latin typeface="Arial Black"/>
                <a:cs typeface="Arial Black"/>
              </a:rPr>
              <a:t>of</a:t>
            </a:r>
            <a:r>
              <a:rPr sz="3000" spc="-445" dirty="0">
                <a:latin typeface="Arial Black"/>
                <a:cs typeface="Arial Black"/>
              </a:rPr>
              <a:t> </a:t>
            </a:r>
            <a:r>
              <a:rPr sz="3000" spc="-409" dirty="0">
                <a:latin typeface="Arial Black"/>
                <a:cs typeface="Arial Black"/>
              </a:rPr>
              <a:t>CHD.</a:t>
            </a:r>
            <a:endParaRPr sz="3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050">
              <a:latin typeface="Arial Black"/>
              <a:cs typeface="Arial Black"/>
            </a:endParaRPr>
          </a:p>
          <a:p>
            <a:pPr marL="12700" marR="5080">
              <a:lnSpc>
                <a:spcPts val="2880"/>
              </a:lnSpc>
            </a:pPr>
            <a:r>
              <a:rPr sz="3000" spc="-390" dirty="0">
                <a:latin typeface="Arial Black"/>
                <a:cs typeface="Arial Black"/>
              </a:rPr>
              <a:t>HDL, </a:t>
            </a:r>
            <a:r>
              <a:rPr sz="3000" spc="-280" dirty="0">
                <a:latin typeface="Arial Black"/>
                <a:cs typeface="Arial Black"/>
              </a:rPr>
              <a:t>on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325" dirty="0">
                <a:latin typeface="Arial Black"/>
                <a:cs typeface="Arial Black"/>
              </a:rPr>
              <a:t>other </a:t>
            </a:r>
            <a:r>
              <a:rPr sz="3000" spc="-340" dirty="0">
                <a:latin typeface="Arial Black"/>
                <a:cs typeface="Arial Black"/>
              </a:rPr>
              <a:t>hand, </a:t>
            </a:r>
            <a:r>
              <a:rPr sz="3000" spc="-365" dirty="0">
                <a:latin typeface="Arial Black"/>
                <a:cs typeface="Arial Black"/>
              </a:rPr>
              <a:t>helps </a:t>
            </a:r>
            <a:r>
              <a:rPr sz="3000" spc="-380" dirty="0">
                <a:latin typeface="Arial Black"/>
                <a:cs typeface="Arial Black"/>
              </a:rPr>
              <a:t>remove  </a:t>
            </a:r>
            <a:r>
              <a:rPr sz="3000" spc="-375" dirty="0">
                <a:latin typeface="Arial Black"/>
                <a:cs typeface="Arial Black"/>
              </a:rPr>
              <a:t>cholesterol </a:t>
            </a:r>
            <a:r>
              <a:rPr sz="3000" spc="-310" dirty="0">
                <a:latin typeface="Arial Black"/>
                <a:cs typeface="Arial Black"/>
              </a:rPr>
              <a:t>from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250" dirty="0">
                <a:latin typeface="Arial Black"/>
                <a:cs typeface="Arial Black"/>
              </a:rPr>
              <a:t>blood </a:t>
            </a:r>
            <a:r>
              <a:rPr sz="3000" spc="-345" dirty="0">
                <a:latin typeface="Arial Black"/>
                <a:cs typeface="Arial Black"/>
              </a:rPr>
              <a:t>and </a:t>
            </a:r>
            <a:r>
              <a:rPr sz="3000" spc="-365" dirty="0">
                <a:latin typeface="Arial Black"/>
                <a:cs typeface="Arial Black"/>
              </a:rPr>
              <a:t>helps </a:t>
            </a:r>
            <a:r>
              <a:rPr sz="3000" spc="-355" dirty="0">
                <a:latin typeface="Arial Black"/>
                <a:cs typeface="Arial Black"/>
              </a:rPr>
              <a:t>prevent  </a:t>
            </a:r>
            <a:r>
              <a:rPr sz="3000" spc="-375" dirty="0">
                <a:latin typeface="Arial Black"/>
                <a:cs typeface="Arial Black"/>
              </a:rPr>
              <a:t>cholesterol </a:t>
            </a:r>
            <a:r>
              <a:rPr sz="3000" spc="-210" dirty="0">
                <a:latin typeface="Arial Black"/>
                <a:cs typeface="Arial Black"/>
              </a:rPr>
              <a:t>build-up </a:t>
            </a:r>
            <a:r>
              <a:rPr sz="3000" spc="-290" dirty="0">
                <a:latin typeface="Arial Black"/>
                <a:cs typeface="Arial Black"/>
              </a:rPr>
              <a:t>in </a:t>
            </a:r>
            <a:r>
              <a:rPr sz="3000" spc="-355" dirty="0">
                <a:latin typeface="Arial Black"/>
                <a:cs typeface="Arial Black"/>
              </a:rPr>
              <a:t>the</a:t>
            </a:r>
            <a:r>
              <a:rPr sz="3000" spc="-450" dirty="0">
                <a:latin typeface="Arial Black"/>
                <a:cs typeface="Arial Black"/>
              </a:rPr>
              <a:t> </a:t>
            </a:r>
            <a:r>
              <a:rPr sz="3000" spc="-375" dirty="0">
                <a:latin typeface="Arial Black"/>
                <a:cs typeface="Arial Black"/>
              </a:rPr>
              <a:t>arteries.</a:t>
            </a:r>
            <a:endParaRPr sz="30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258311" y="303275"/>
            <a:ext cx="2677667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20350" y="482917"/>
            <a:ext cx="190246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350" dirty="0">
                <a:solidFill>
                  <a:srgbClr val="FF0000"/>
                </a:solidFill>
              </a:rPr>
              <a:t>Ob</a:t>
            </a:r>
            <a:r>
              <a:rPr sz="4400" spc="-635" dirty="0">
                <a:solidFill>
                  <a:srgbClr val="FF0000"/>
                </a:solidFill>
              </a:rPr>
              <a:t>e</a:t>
            </a:r>
            <a:r>
              <a:rPr sz="4400" spc="-610" dirty="0">
                <a:solidFill>
                  <a:srgbClr val="FF0000"/>
                </a:solidFill>
              </a:rPr>
              <a:t>si</a:t>
            </a:r>
            <a:r>
              <a:rPr sz="4400" spc="-470" dirty="0">
                <a:solidFill>
                  <a:srgbClr val="FF0000"/>
                </a:solidFill>
              </a:rPr>
              <a:t>t</a:t>
            </a:r>
            <a:r>
              <a:rPr sz="4400" spc="-560" dirty="0">
                <a:solidFill>
                  <a:srgbClr val="FF0000"/>
                </a:solidFill>
              </a:rPr>
              <a:t>y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489825" cy="27571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95" dirty="0">
                <a:latin typeface="Arial Black"/>
                <a:cs typeface="Arial Black"/>
              </a:rPr>
              <a:t>People </a:t>
            </a:r>
            <a:r>
              <a:rPr sz="3200" spc="-430" dirty="0">
                <a:latin typeface="Arial Black"/>
                <a:cs typeface="Arial Black"/>
              </a:rPr>
              <a:t>who </a:t>
            </a:r>
            <a:r>
              <a:rPr sz="3200" spc="-434" dirty="0">
                <a:latin typeface="Arial Black"/>
                <a:cs typeface="Arial Black"/>
              </a:rPr>
              <a:t>are </a:t>
            </a:r>
            <a:r>
              <a:rPr sz="3200" spc="-409" dirty="0">
                <a:latin typeface="Arial Black"/>
                <a:cs typeface="Arial Black"/>
              </a:rPr>
              <a:t>obese </a:t>
            </a:r>
            <a:r>
              <a:rPr sz="3200" spc="-434" dirty="0">
                <a:latin typeface="Arial Black"/>
                <a:cs typeface="Arial Black"/>
              </a:rPr>
              <a:t>have </a:t>
            </a:r>
            <a:r>
              <a:rPr sz="3200" spc="-409" dirty="0">
                <a:latin typeface="Arial Black"/>
                <a:cs typeface="Arial Black"/>
              </a:rPr>
              <a:t>2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409" dirty="0">
                <a:latin typeface="Arial Black"/>
                <a:cs typeface="Arial Black"/>
              </a:rPr>
              <a:t>6 </a:t>
            </a:r>
            <a:r>
              <a:rPr sz="3200" spc="-430" dirty="0">
                <a:latin typeface="Arial Black"/>
                <a:cs typeface="Arial Black"/>
              </a:rPr>
              <a:t>times 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434" dirty="0">
                <a:latin typeface="Arial Black"/>
                <a:cs typeface="Arial Black"/>
              </a:rPr>
              <a:t>risk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330" dirty="0">
                <a:latin typeface="Arial Black"/>
                <a:cs typeface="Arial Black"/>
              </a:rPr>
              <a:t>developing</a:t>
            </a:r>
            <a:r>
              <a:rPr sz="3200" spc="-335" dirty="0">
                <a:latin typeface="Arial Black"/>
                <a:cs typeface="Arial Black"/>
              </a:rPr>
              <a:t> </a:t>
            </a:r>
            <a:r>
              <a:rPr sz="3200" spc="-360" dirty="0">
                <a:latin typeface="Arial Black"/>
                <a:cs typeface="Arial Black"/>
              </a:rPr>
              <a:t>hypertension.</a:t>
            </a:r>
            <a:endParaRPr sz="3200">
              <a:latin typeface="Arial Black"/>
              <a:cs typeface="Arial Black"/>
            </a:endParaRPr>
          </a:p>
          <a:p>
            <a:pPr marL="354965" marR="419100" indent="-354965">
              <a:lnSpc>
                <a:spcPct val="12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09" dirty="0">
                <a:latin typeface="Arial Black"/>
                <a:cs typeface="Arial Black"/>
              </a:rPr>
              <a:t>Location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295" dirty="0">
                <a:latin typeface="Arial Black"/>
                <a:cs typeface="Arial Black"/>
              </a:rPr>
              <a:t>body </a:t>
            </a:r>
            <a:r>
              <a:rPr sz="3200" spc="-360" dirty="0">
                <a:latin typeface="Arial Black"/>
                <a:cs typeface="Arial Black"/>
              </a:rPr>
              <a:t>fat </a:t>
            </a:r>
            <a:r>
              <a:rPr sz="3200" spc="-445" dirty="0">
                <a:latin typeface="Arial Black"/>
                <a:cs typeface="Arial Black"/>
              </a:rPr>
              <a:t>is </a:t>
            </a:r>
            <a:r>
              <a:rPr sz="3200" spc="-375" dirty="0">
                <a:latin typeface="Arial Black"/>
                <a:cs typeface="Arial Black"/>
              </a:rPr>
              <a:t>significant.  </a:t>
            </a:r>
            <a:r>
              <a:rPr sz="3200" spc="-495" dirty="0">
                <a:latin typeface="Arial Black"/>
                <a:cs typeface="Arial Black"/>
              </a:rPr>
              <a:t>Pears </a:t>
            </a:r>
            <a:r>
              <a:rPr sz="3200" dirty="0">
                <a:latin typeface="Arial Black"/>
                <a:cs typeface="Arial Black"/>
              </a:rPr>
              <a:t>–</a:t>
            </a:r>
            <a:r>
              <a:rPr sz="3200" spc="-505" dirty="0">
                <a:latin typeface="Arial Black"/>
                <a:cs typeface="Arial Black"/>
              </a:rPr>
              <a:t> </a:t>
            </a:r>
            <a:r>
              <a:rPr sz="3200" spc="-355" dirty="0">
                <a:latin typeface="Arial Black"/>
                <a:cs typeface="Arial Black"/>
              </a:rPr>
              <a:t>Women</a:t>
            </a:r>
            <a:endParaRPr sz="3200">
              <a:latin typeface="Arial Black"/>
              <a:cs typeface="Arial Black"/>
            </a:endParaRPr>
          </a:p>
          <a:p>
            <a:pPr marL="926465">
              <a:lnSpc>
                <a:spcPct val="100000"/>
              </a:lnSpc>
              <a:spcBef>
                <a:spcPts val="765"/>
              </a:spcBef>
            </a:pPr>
            <a:r>
              <a:rPr sz="3200" spc="-380" dirty="0">
                <a:latin typeface="Arial Black"/>
                <a:cs typeface="Arial Black"/>
              </a:rPr>
              <a:t>Apples </a:t>
            </a:r>
            <a:r>
              <a:rPr sz="3200" dirty="0">
                <a:latin typeface="Arial Black"/>
                <a:cs typeface="Arial Black"/>
              </a:rPr>
              <a:t>–</a:t>
            </a:r>
            <a:r>
              <a:rPr sz="3200" spc="-20" dirty="0">
                <a:latin typeface="Arial Black"/>
                <a:cs typeface="Arial Black"/>
              </a:rPr>
              <a:t> </a:t>
            </a:r>
            <a:r>
              <a:rPr sz="3200" spc="-310" dirty="0">
                <a:latin typeface="Arial Black"/>
                <a:cs typeface="Arial Black"/>
              </a:rPr>
              <a:t>Men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075688" y="303275"/>
            <a:ext cx="5042916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37726" y="482917"/>
            <a:ext cx="426656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50" dirty="0">
                <a:solidFill>
                  <a:srgbClr val="FF0000"/>
                </a:solidFill>
              </a:rPr>
              <a:t>Diabetes</a:t>
            </a:r>
            <a:r>
              <a:rPr sz="4400" spc="-330" dirty="0">
                <a:solidFill>
                  <a:srgbClr val="FF0000"/>
                </a:solidFill>
              </a:rPr>
              <a:t> </a:t>
            </a:r>
            <a:r>
              <a:rPr sz="4400" spc="-475" dirty="0">
                <a:solidFill>
                  <a:srgbClr val="FF0000"/>
                </a:solidFill>
              </a:rPr>
              <a:t>Mellitus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40509"/>
            <a:ext cx="7991475" cy="382651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marR="582295" indent="-342900">
              <a:lnSpc>
                <a:spcPts val="2590"/>
              </a:lnSpc>
              <a:spcBef>
                <a:spcPts val="7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spc="-345" dirty="0">
                <a:latin typeface="Arial Black"/>
                <a:cs typeface="Arial Black"/>
              </a:rPr>
              <a:t>At </a:t>
            </a:r>
            <a:r>
              <a:rPr sz="2700" spc="-355" dirty="0">
                <a:latin typeface="Arial Black"/>
                <a:cs typeface="Arial Black"/>
              </a:rPr>
              <a:t>any </a:t>
            </a:r>
            <a:r>
              <a:rPr sz="2700" spc="-300" dirty="0">
                <a:latin typeface="Arial Black"/>
                <a:cs typeface="Arial Black"/>
              </a:rPr>
              <a:t>given </a:t>
            </a:r>
            <a:r>
              <a:rPr sz="2700" spc="-335" dirty="0">
                <a:latin typeface="Arial Black"/>
                <a:cs typeface="Arial Black"/>
              </a:rPr>
              <a:t>cholesterol </a:t>
            </a:r>
            <a:r>
              <a:rPr sz="2700" spc="-330" dirty="0">
                <a:latin typeface="Arial Black"/>
                <a:cs typeface="Arial Black"/>
              </a:rPr>
              <a:t>level, diabetic </a:t>
            </a:r>
            <a:r>
              <a:rPr sz="2700" spc="-340" dirty="0">
                <a:latin typeface="Arial Black"/>
                <a:cs typeface="Arial Black"/>
              </a:rPr>
              <a:t>persons  </a:t>
            </a:r>
            <a:r>
              <a:rPr sz="2700" spc="-370" dirty="0">
                <a:latin typeface="Arial Black"/>
                <a:cs typeface="Arial Black"/>
              </a:rPr>
              <a:t>have </a:t>
            </a:r>
            <a:r>
              <a:rPr sz="2700" spc="-430" dirty="0">
                <a:latin typeface="Arial Black"/>
                <a:cs typeface="Arial Black"/>
              </a:rPr>
              <a:t>a </a:t>
            </a:r>
            <a:r>
              <a:rPr sz="2700" spc="-350" dirty="0">
                <a:latin typeface="Arial Black"/>
                <a:cs typeface="Arial Black"/>
              </a:rPr>
              <a:t>2 </a:t>
            </a:r>
            <a:r>
              <a:rPr sz="2700" spc="-240" dirty="0">
                <a:latin typeface="Arial Black"/>
                <a:cs typeface="Arial Black"/>
              </a:rPr>
              <a:t>or </a:t>
            </a:r>
            <a:r>
              <a:rPr sz="2700" spc="-350" dirty="0">
                <a:latin typeface="Arial Black"/>
                <a:cs typeface="Arial Black"/>
              </a:rPr>
              <a:t>3 </a:t>
            </a:r>
            <a:r>
              <a:rPr sz="2700" spc="-565" dirty="0">
                <a:latin typeface="Arial Black"/>
                <a:cs typeface="Arial Black"/>
              </a:rPr>
              <a:t>x </a:t>
            </a:r>
            <a:r>
              <a:rPr sz="2700" spc="-285" dirty="0">
                <a:latin typeface="Arial Black"/>
                <a:cs typeface="Arial Black"/>
              </a:rPr>
              <a:t>higher </a:t>
            </a:r>
            <a:r>
              <a:rPr sz="2700" spc="-375" dirty="0">
                <a:latin typeface="Arial Black"/>
                <a:cs typeface="Arial Black"/>
              </a:rPr>
              <a:t>risk </a:t>
            </a:r>
            <a:r>
              <a:rPr sz="2700" spc="-240" dirty="0">
                <a:latin typeface="Arial Black"/>
                <a:cs typeface="Arial Black"/>
              </a:rPr>
              <a:t>of</a:t>
            </a:r>
            <a:r>
              <a:rPr sz="2700" spc="-380" dirty="0">
                <a:latin typeface="Arial Black"/>
                <a:cs typeface="Arial Black"/>
              </a:rPr>
              <a:t> </a:t>
            </a:r>
            <a:r>
              <a:rPr sz="2700" spc="-365" dirty="0">
                <a:latin typeface="Arial Black"/>
                <a:cs typeface="Arial Black"/>
              </a:rPr>
              <a:t>atherosclerosis</a:t>
            </a:r>
            <a:endParaRPr sz="27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50">
              <a:latin typeface="Arial Black"/>
              <a:cs typeface="Arial Black"/>
            </a:endParaRPr>
          </a:p>
          <a:p>
            <a:pPr marL="355600" marR="5080" indent="-342900">
              <a:lnSpc>
                <a:spcPts val="259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spc="-275" dirty="0">
                <a:latin typeface="Arial Black"/>
                <a:cs typeface="Arial Black"/>
              </a:rPr>
              <a:t>About </a:t>
            </a:r>
            <a:r>
              <a:rPr sz="2700" spc="-135" dirty="0">
                <a:latin typeface="Arial Black"/>
                <a:cs typeface="Arial Black"/>
              </a:rPr>
              <a:t>2/3 </a:t>
            </a:r>
            <a:r>
              <a:rPr sz="2700" spc="-240" dirty="0">
                <a:latin typeface="Arial Black"/>
                <a:cs typeface="Arial Black"/>
              </a:rPr>
              <a:t>of </a:t>
            </a:r>
            <a:r>
              <a:rPr sz="2700" spc="-325" dirty="0">
                <a:latin typeface="Arial Black"/>
                <a:cs typeface="Arial Black"/>
              </a:rPr>
              <a:t>the </a:t>
            </a:r>
            <a:r>
              <a:rPr sz="2700" spc="-285" dirty="0">
                <a:latin typeface="Arial Black"/>
                <a:cs typeface="Arial Black"/>
              </a:rPr>
              <a:t>people </a:t>
            </a:r>
            <a:r>
              <a:rPr sz="2700" spc="-355" dirty="0">
                <a:latin typeface="Arial Black"/>
                <a:cs typeface="Arial Black"/>
              </a:rPr>
              <a:t>with </a:t>
            </a:r>
            <a:r>
              <a:rPr sz="2700" spc="-340" dirty="0">
                <a:latin typeface="Arial Black"/>
                <a:cs typeface="Arial Black"/>
              </a:rPr>
              <a:t>diabetes </a:t>
            </a:r>
            <a:r>
              <a:rPr sz="2700" spc="-285" dirty="0">
                <a:latin typeface="Arial Black"/>
                <a:cs typeface="Arial Black"/>
              </a:rPr>
              <a:t>die </a:t>
            </a:r>
            <a:r>
              <a:rPr sz="2700" spc="-240" dirty="0">
                <a:latin typeface="Arial Black"/>
                <a:cs typeface="Arial Black"/>
              </a:rPr>
              <a:t>of </a:t>
            </a:r>
            <a:r>
              <a:rPr sz="2700" spc="-375" dirty="0">
                <a:latin typeface="Arial Black"/>
                <a:cs typeface="Arial Black"/>
              </a:rPr>
              <a:t>some  </a:t>
            </a:r>
            <a:r>
              <a:rPr sz="2700" spc="-310" dirty="0">
                <a:latin typeface="Arial Black"/>
                <a:cs typeface="Arial Black"/>
              </a:rPr>
              <a:t>type </a:t>
            </a:r>
            <a:r>
              <a:rPr sz="2700" spc="-240" dirty="0">
                <a:latin typeface="Arial Black"/>
                <a:cs typeface="Arial Black"/>
              </a:rPr>
              <a:t>of </a:t>
            </a:r>
            <a:r>
              <a:rPr sz="2700" spc="-320" dirty="0">
                <a:latin typeface="Arial Black"/>
                <a:cs typeface="Arial Black"/>
              </a:rPr>
              <a:t>heart </a:t>
            </a:r>
            <a:r>
              <a:rPr sz="2700" spc="-240" dirty="0">
                <a:latin typeface="Arial Black"/>
                <a:cs typeface="Arial Black"/>
              </a:rPr>
              <a:t>or </a:t>
            </a:r>
            <a:r>
              <a:rPr sz="2700" spc="-225" dirty="0">
                <a:latin typeface="Arial Black"/>
                <a:cs typeface="Arial Black"/>
              </a:rPr>
              <a:t>blood </a:t>
            </a:r>
            <a:r>
              <a:rPr sz="2700" spc="-405" dirty="0">
                <a:latin typeface="Arial Black"/>
                <a:cs typeface="Arial Black"/>
              </a:rPr>
              <a:t>vessel</a:t>
            </a:r>
            <a:r>
              <a:rPr sz="2700" spc="-125" dirty="0">
                <a:latin typeface="Arial Black"/>
                <a:cs typeface="Arial Black"/>
              </a:rPr>
              <a:t> </a:t>
            </a:r>
            <a:r>
              <a:rPr sz="2700" spc="-380" dirty="0">
                <a:latin typeface="Arial Black"/>
                <a:cs typeface="Arial Black"/>
              </a:rPr>
              <a:t>disease.</a:t>
            </a:r>
            <a:endParaRPr sz="27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Font typeface="Arial"/>
              <a:buChar char="•"/>
            </a:pPr>
            <a:endParaRPr sz="2300">
              <a:latin typeface="Arial Black"/>
              <a:cs typeface="Arial Black"/>
            </a:endParaRPr>
          </a:p>
          <a:p>
            <a:pPr marL="12700">
              <a:lnSpc>
                <a:spcPct val="100000"/>
              </a:lnSpc>
            </a:pPr>
            <a:r>
              <a:rPr sz="1400" spc="-229" dirty="0">
                <a:latin typeface="Arial Black"/>
                <a:cs typeface="Arial Black"/>
              </a:rPr>
              <a:t>Because</a:t>
            </a:r>
            <a:endParaRPr sz="14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Arial Black"/>
              <a:cs typeface="Arial Black"/>
            </a:endParaRPr>
          </a:p>
          <a:p>
            <a:pPr marL="355600" indent="-342900">
              <a:lnSpc>
                <a:spcPts val="291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spc="-310" dirty="0">
                <a:latin typeface="Arial Black"/>
                <a:cs typeface="Arial Black"/>
              </a:rPr>
              <a:t>Insulin </a:t>
            </a:r>
            <a:r>
              <a:rPr sz="2700" spc="-380" dirty="0">
                <a:latin typeface="Arial Black"/>
                <a:cs typeface="Arial Black"/>
              </a:rPr>
              <a:t>is  </a:t>
            </a:r>
            <a:r>
              <a:rPr sz="2700" spc="-295" dirty="0">
                <a:latin typeface="Arial Black"/>
                <a:cs typeface="Arial Black"/>
              </a:rPr>
              <a:t>required </a:t>
            </a:r>
            <a:r>
              <a:rPr sz="2700" spc="-270" dirty="0">
                <a:latin typeface="Arial Black"/>
                <a:cs typeface="Arial Black"/>
              </a:rPr>
              <a:t>to </a:t>
            </a:r>
            <a:r>
              <a:rPr sz="2700" spc="-325" dirty="0">
                <a:latin typeface="Arial Black"/>
                <a:cs typeface="Arial Black"/>
              </a:rPr>
              <a:t>maintain </a:t>
            </a:r>
            <a:r>
              <a:rPr sz="2700" spc="-335" dirty="0">
                <a:latin typeface="Arial Black"/>
                <a:cs typeface="Arial Black"/>
              </a:rPr>
              <a:t>adequate </a:t>
            </a:r>
            <a:r>
              <a:rPr sz="2700" spc="-360" dirty="0">
                <a:latin typeface="Arial Black"/>
                <a:cs typeface="Arial Black"/>
              </a:rPr>
              <a:t>levels </a:t>
            </a:r>
            <a:r>
              <a:rPr sz="2700" spc="-275" dirty="0">
                <a:latin typeface="Arial Black"/>
                <a:cs typeface="Arial Black"/>
              </a:rPr>
              <a:t> </a:t>
            </a:r>
            <a:r>
              <a:rPr sz="2700" spc="-240" dirty="0">
                <a:latin typeface="Arial Black"/>
                <a:cs typeface="Arial Black"/>
              </a:rPr>
              <a:t>of</a:t>
            </a:r>
            <a:endParaRPr sz="2700">
              <a:latin typeface="Arial Black"/>
              <a:cs typeface="Arial Black"/>
            </a:endParaRPr>
          </a:p>
          <a:p>
            <a:pPr marL="355600" marR="647700">
              <a:lnSpc>
                <a:spcPts val="2590"/>
              </a:lnSpc>
              <a:spcBef>
                <a:spcPts val="305"/>
              </a:spcBef>
            </a:pPr>
            <a:r>
              <a:rPr sz="2700" spc="-265" dirty="0">
                <a:solidFill>
                  <a:srgbClr val="006FC0"/>
                </a:solidFill>
                <a:latin typeface="Arial Black"/>
                <a:cs typeface="Arial Black"/>
              </a:rPr>
              <a:t>lipoprotein </a:t>
            </a:r>
            <a:r>
              <a:rPr sz="2700" spc="-345" dirty="0">
                <a:solidFill>
                  <a:srgbClr val="006FC0"/>
                </a:solidFill>
                <a:latin typeface="Arial Black"/>
                <a:cs typeface="Arial Black"/>
              </a:rPr>
              <a:t>lipase</a:t>
            </a:r>
            <a:r>
              <a:rPr sz="2700" spc="-345" dirty="0">
                <a:latin typeface="Arial Black"/>
                <a:cs typeface="Arial Black"/>
              </a:rPr>
              <a:t>, </a:t>
            </a:r>
            <a:r>
              <a:rPr sz="2700" spc="-355" dirty="0">
                <a:latin typeface="Arial Black"/>
                <a:cs typeface="Arial Black"/>
              </a:rPr>
              <a:t>an </a:t>
            </a:r>
            <a:r>
              <a:rPr sz="2700" spc="-345" dirty="0">
                <a:latin typeface="Arial Black"/>
                <a:cs typeface="Arial Black"/>
              </a:rPr>
              <a:t>enzyme </a:t>
            </a:r>
            <a:r>
              <a:rPr sz="2700" spc="-315" dirty="0">
                <a:latin typeface="Arial Black"/>
                <a:cs typeface="Arial Black"/>
              </a:rPr>
              <a:t>needed </a:t>
            </a:r>
            <a:r>
              <a:rPr sz="2700" spc="-270" dirty="0">
                <a:latin typeface="Arial Black"/>
                <a:cs typeface="Arial Black"/>
              </a:rPr>
              <a:t>to </a:t>
            </a:r>
            <a:r>
              <a:rPr sz="2700" spc="-365" dirty="0">
                <a:latin typeface="Arial Black"/>
                <a:cs typeface="Arial Black"/>
              </a:rPr>
              <a:t>break  </a:t>
            </a:r>
            <a:r>
              <a:rPr sz="2700" spc="-325" dirty="0">
                <a:latin typeface="Arial Black"/>
                <a:cs typeface="Arial Black"/>
              </a:rPr>
              <a:t>down </a:t>
            </a:r>
            <a:r>
              <a:rPr sz="2700" spc="-300" dirty="0">
                <a:latin typeface="Arial Black"/>
                <a:cs typeface="Arial Black"/>
              </a:rPr>
              <a:t>bad</a:t>
            </a:r>
            <a:r>
              <a:rPr sz="2700" spc="-5" dirty="0">
                <a:latin typeface="Arial Black"/>
                <a:cs typeface="Arial Black"/>
              </a:rPr>
              <a:t> </a:t>
            </a:r>
            <a:r>
              <a:rPr sz="2700" spc="-350" dirty="0">
                <a:latin typeface="Arial Black"/>
                <a:cs typeface="Arial Black"/>
              </a:rPr>
              <a:t>cholesterols.</a:t>
            </a:r>
            <a:endParaRPr sz="27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046732" y="303275"/>
            <a:ext cx="5100828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08770" y="482917"/>
            <a:ext cx="432371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20" dirty="0"/>
              <a:t>Physical</a:t>
            </a:r>
            <a:r>
              <a:rPr sz="4400" spc="-375" dirty="0"/>
              <a:t> </a:t>
            </a:r>
            <a:r>
              <a:rPr sz="4400" spc="-545" dirty="0"/>
              <a:t>Inactivity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8038465" cy="31470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121412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20" dirty="0">
                <a:latin typeface="Arial Black"/>
                <a:cs typeface="Arial Black"/>
              </a:rPr>
              <a:t>Increasing physical </a:t>
            </a:r>
            <a:r>
              <a:rPr sz="3200" spc="-409" dirty="0">
                <a:latin typeface="Arial Black"/>
                <a:cs typeface="Arial Black"/>
              </a:rPr>
              <a:t>activity </a:t>
            </a:r>
            <a:r>
              <a:rPr sz="3200" spc="-480" dirty="0">
                <a:latin typeface="Arial Black"/>
                <a:cs typeface="Arial Black"/>
              </a:rPr>
              <a:t>has </a:t>
            </a:r>
            <a:r>
              <a:rPr sz="3200" spc="-375" dirty="0">
                <a:latin typeface="Arial Black"/>
                <a:cs typeface="Arial Black"/>
              </a:rPr>
              <a:t>been  </a:t>
            </a:r>
            <a:r>
              <a:rPr sz="3200" spc="-445" dirty="0">
                <a:latin typeface="Arial Black"/>
                <a:cs typeface="Arial Black"/>
              </a:rPr>
              <a:t>shown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470" dirty="0">
                <a:latin typeface="Arial Black"/>
                <a:cs typeface="Arial Black"/>
              </a:rPr>
              <a:t>decrease </a:t>
            </a:r>
            <a:r>
              <a:rPr sz="3200" spc="-265" dirty="0">
                <a:latin typeface="Arial Black"/>
                <a:cs typeface="Arial Black"/>
              </a:rPr>
              <a:t>blood</a:t>
            </a:r>
            <a:r>
              <a:rPr sz="3200" spc="-795" dirty="0">
                <a:latin typeface="Arial Black"/>
                <a:cs typeface="Arial Black"/>
              </a:rPr>
              <a:t> </a:t>
            </a:r>
            <a:r>
              <a:rPr sz="3200" spc="-420" dirty="0">
                <a:latin typeface="Arial Black"/>
                <a:cs typeface="Arial Black"/>
              </a:rPr>
              <a:t>pressure.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har char="•"/>
            </a:pPr>
            <a:endParaRPr sz="3800">
              <a:latin typeface="Arial Black"/>
              <a:cs typeface="Arial Black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45" dirty="0">
                <a:solidFill>
                  <a:srgbClr val="006FC0"/>
                </a:solidFill>
                <a:latin typeface="Arial Black"/>
                <a:cs typeface="Arial Black"/>
              </a:rPr>
              <a:t>Moderate </a:t>
            </a:r>
            <a:r>
              <a:rPr sz="3200" spc="-315" dirty="0">
                <a:solidFill>
                  <a:srgbClr val="006FC0"/>
                </a:solidFill>
                <a:latin typeface="Arial Black"/>
                <a:cs typeface="Arial Black"/>
              </a:rPr>
              <a:t>to </a:t>
            </a:r>
            <a:r>
              <a:rPr sz="3200" spc="-405" dirty="0">
                <a:solidFill>
                  <a:srgbClr val="006FC0"/>
                </a:solidFill>
                <a:latin typeface="Arial Black"/>
                <a:cs typeface="Arial Black"/>
              </a:rPr>
              <a:t>intense </a:t>
            </a:r>
            <a:r>
              <a:rPr sz="3200" spc="-420" dirty="0">
                <a:solidFill>
                  <a:srgbClr val="006FC0"/>
                </a:solidFill>
                <a:latin typeface="Arial Black"/>
                <a:cs typeface="Arial Black"/>
              </a:rPr>
              <a:t>physical </a:t>
            </a:r>
            <a:r>
              <a:rPr sz="3200" spc="-409" dirty="0">
                <a:solidFill>
                  <a:srgbClr val="006FC0"/>
                </a:solidFill>
                <a:latin typeface="Arial Black"/>
                <a:cs typeface="Arial Black"/>
              </a:rPr>
              <a:t>activity </a:t>
            </a:r>
            <a:r>
              <a:rPr sz="3200" spc="-275" dirty="0">
                <a:solidFill>
                  <a:srgbClr val="006FC0"/>
                </a:solidFill>
                <a:latin typeface="Arial Black"/>
                <a:cs typeface="Arial Black"/>
              </a:rPr>
              <a:t>for  </a:t>
            </a:r>
            <a:r>
              <a:rPr sz="3200" spc="-290" dirty="0">
                <a:solidFill>
                  <a:srgbClr val="006FC0"/>
                </a:solidFill>
                <a:latin typeface="Arial Black"/>
                <a:cs typeface="Arial Black"/>
              </a:rPr>
              <a:t>30-45 </a:t>
            </a:r>
            <a:r>
              <a:rPr sz="3200" spc="-405" dirty="0">
                <a:solidFill>
                  <a:srgbClr val="006FC0"/>
                </a:solidFill>
                <a:latin typeface="Arial Black"/>
                <a:cs typeface="Arial Black"/>
              </a:rPr>
              <a:t>minutes </a:t>
            </a:r>
            <a:r>
              <a:rPr sz="3200" spc="-295" dirty="0">
                <a:solidFill>
                  <a:srgbClr val="006FC0"/>
                </a:solidFill>
                <a:latin typeface="Arial Black"/>
                <a:cs typeface="Arial Black"/>
              </a:rPr>
              <a:t>on </a:t>
            </a:r>
            <a:r>
              <a:rPr sz="3200" spc="-415" dirty="0">
                <a:solidFill>
                  <a:srgbClr val="006FC0"/>
                </a:solidFill>
                <a:latin typeface="Arial Black"/>
                <a:cs typeface="Arial Black"/>
              </a:rPr>
              <a:t>most </a:t>
            </a:r>
            <a:r>
              <a:rPr sz="3200" spc="-445" dirty="0">
                <a:solidFill>
                  <a:srgbClr val="006FC0"/>
                </a:solidFill>
                <a:latin typeface="Arial Black"/>
                <a:cs typeface="Arial Black"/>
              </a:rPr>
              <a:t>days </a:t>
            </a:r>
            <a:r>
              <a:rPr sz="3200" spc="-285" dirty="0">
                <a:solidFill>
                  <a:srgbClr val="006FC0"/>
                </a:solidFill>
                <a:latin typeface="Arial Black"/>
                <a:cs typeface="Arial Black"/>
              </a:rPr>
              <a:t>of </a:t>
            </a:r>
            <a:r>
              <a:rPr sz="3200" spc="-375" dirty="0">
                <a:solidFill>
                  <a:srgbClr val="006FC0"/>
                </a:solidFill>
                <a:latin typeface="Arial Black"/>
                <a:cs typeface="Arial Black"/>
              </a:rPr>
              <a:t>the </a:t>
            </a:r>
            <a:r>
              <a:rPr sz="3200" spc="-545" dirty="0">
                <a:solidFill>
                  <a:srgbClr val="006FC0"/>
                </a:solidFill>
                <a:latin typeface="Arial Black"/>
                <a:cs typeface="Arial Black"/>
              </a:rPr>
              <a:t>week </a:t>
            </a:r>
            <a:r>
              <a:rPr sz="3200" spc="-445" dirty="0">
                <a:solidFill>
                  <a:srgbClr val="006FC0"/>
                </a:solidFill>
                <a:latin typeface="Arial Black"/>
                <a:cs typeface="Arial Black"/>
              </a:rPr>
              <a:t>is  </a:t>
            </a:r>
            <a:r>
              <a:rPr sz="3200" spc="-395" dirty="0">
                <a:solidFill>
                  <a:srgbClr val="006FC0"/>
                </a:solidFill>
                <a:latin typeface="Arial Black"/>
                <a:cs typeface="Arial Black"/>
              </a:rPr>
              <a:t>recommended.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18716" y="303275"/>
            <a:ext cx="5356859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80792" y="482917"/>
            <a:ext cx="457898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45" dirty="0"/>
              <a:t>Cigarette</a:t>
            </a:r>
            <a:r>
              <a:rPr sz="4400" spc="-340" dirty="0"/>
              <a:t> </a:t>
            </a:r>
            <a:r>
              <a:rPr sz="4400" spc="-540" dirty="0"/>
              <a:t>Smoking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23745"/>
            <a:ext cx="7787005" cy="3928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 algn="just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3200" spc="-500" dirty="0">
                <a:latin typeface="Arial Black"/>
                <a:cs typeface="Arial Black"/>
              </a:rPr>
              <a:t>Causes </a:t>
            </a:r>
            <a:r>
              <a:rPr sz="3200" spc="-415" dirty="0">
                <a:latin typeface="Arial Black"/>
                <a:cs typeface="Arial Black"/>
              </a:rPr>
              <a:t>an </a:t>
            </a:r>
            <a:r>
              <a:rPr sz="3200" spc="-455" dirty="0">
                <a:latin typeface="Arial Black"/>
                <a:cs typeface="Arial Black"/>
              </a:rPr>
              <a:t>increase </a:t>
            </a:r>
            <a:r>
              <a:rPr sz="3200" spc="-310" dirty="0">
                <a:latin typeface="Arial Black"/>
                <a:cs typeface="Arial Black"/>
              </a:rPr>
              <a:t>in </a:t>
            </a:r>
            <a:r>
              <a:rPr sz="3200" spc="-265" dirty="0">
                <a:latin typeface="Arial Black"/>
                <a:cs typeface="Arial Black"/>
              </a:rPr>
              <a:t>blood</a:t>
            </a:r>
            <a:r>
              <a:rPr sz="3200" spc="-520" dirty="0">
                <a:latin typeface="Arial Black"/>
                <a:cs typeface="Arial Black"/>
              </a:rPr>
              <a:t> </a:t>
            </a:r>
            <a:r>
              <a:rPr sz="3200" spc="-425" dirty="0">
                <a:latin typeface="Arial Black"/>
                <a:cs typeface="Arial Black"/>
              </a:rPr>
              <a:t>pressure</a:t>
            </a:r>
            <a:endParaRPr sz="3200">
              <a:latin typeface="Arial Black"/>
              <a:cs typeface="Arial Black"/>
            </a:endParaRPr>
          </a:p>
          <a:p>
            <a:pPr marL="355600" indent="-342900" algn="just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3200" spc="-465" dirty="0">
                <a:solidFill>
                  <a:srgbClr val="006FC0"/>
                </a:solidFill>
                <a:latin typeface="Arial Black"/>
                <a:cs typeface="Arial Black"/>
              </a:rPr>
              <a:t>Smokers </a:t>
            </a:r>
            <a:r>
              <a:rPr sz="3200" spc="-395" dirty="0">
                <a:solidFill>
                  <a:srgbClr val="006FC0"/>
                </a:solidFill>
                <a:latin typeface="Arial Black"/>
                <a:cs typeface="Arial Black"/>
              </a:rPr>
              <a:t>usually </a:t>
            </a:r>
            <a:r>
              <a:rPr sz="3200" spc="-434" dirty="0">
                <a:solidFill>
                  <a:srgbClr val="006FC0"/>
                </a:solidFill>
                <a:latin typeface="Arial Black"/>
                <a:cs typeface="Arial Black"/>
              </a:rPr>
              <a:t>have </a:t>
            </a:r>
            <a:r>
              <a:rPr sz="3200" spc="-409" dirty="0">
                <a:solidFill>
                  <a:srgbClr val="006FC0"/>
                </a:solidFill>
                <a:latin typeface="Arial Black"/>
                <a:cs typeface="Arial Black"/>
              </a:rPr>
              <a:t>lower </a:t>
            </a:r>
            <a:r>
              <a:rPr sz="3200" spc="-425" dirty="0">
                <a:solidFill>
                  <a:srgbClr val="006FC0"/>
                </a:solidFill>
                <a:latin typeface="Arial Black"/>
                <a:cs typeface="Arial Black"/>
              </a:rPr>
              <a:t>levels </a:t>
            </a:r>
            <a:r>
              <a:rPr sz="3200" spc="-285" dirty="0">
                <a:solidFill>
                  <a:srgbClr val="006FC0"/>
                </a:solidFill>
                <a:latin typeface="Arial Black"/>
                <a:cs typeface="Arial Black"/>
              </a:rPr>
              <a:t>of</a:t>
            </a:r>
            <a:r>
              <a:rPr sz="3200" spc="-370" dirty="0">
                <a:solidFill>
                  <a:srgbClr val="006FC0"/>
                </a:solidFill>
                <a:latin typeface="Arial Black"/>
                <a:cs typeface="Arial Black"/>
              </a:rPr>
              <a:t> </a:t>
            </a:r>
            <a:r>
              <a:rPr sz="3200" spc="-420" dirty="0">
                <a:solidFill>
                  <a:srgbClr val="006FC0"/>
                </a:solidFill>
                <a:latin typeface="Arial Black"/>
                <a:cs typeface="Arial Black"/>
              </a:rPr>
              <a:t>HDL</a:t>
            </a:r>
            <a:endParaRPr sz="3200">
              <a:latin typeface="Arial Black"/>
              <a:cs typeface="Arial Black"/>
            </a:endParaRPr>
          </a:p>
          <a:p>
            <a:pPr marL="355600" marR="5080" indent="-342900" algn="just">
              <a:lnSpc>
                <a:spcPts val="3070"/>
              </a:lnSpc>
              <a:spcBef>
                <a:spcPts val="740"/>
              </a:spcBef>
              <a:buFont typeface="Arial"/>
              <a:buChar char="•"/>
              <a:tabLst>
                <a:tab pos="355600" algn="l"/>
              </a:tabLst>
            </a:pPr>
            <a:r>
              <a:rPr sz="3200" spc="-475" dirty="0">
                <a:solidFill>
                  <a:srgbClr val="FF0000"/>
                </a:solidFill>
                <a:latin typeface="Arial Black"/>
                <a:cs typeface="Arial Black"/>
              </a:rPr>
              <a:t>The </a:t>
            </a:r>
            <a:r>
              <a:rPr sz="3200" spc="-470" dirty="0">
                <a:solidFill>
                  <a:srgbClr val="FF0000"/>
                </a:solidFill>
                <a:latin typeface="Arial Black"/>
                <a:cs typeface="Arial Black"/>
              </a:rPr>
              <a:t>chemicals </a:t>
            </a:r>
            <a:r>
              <a:rPr sz="3200" spc="-310" dirty="0">
                <a:solidFill>
                  <a:srgbClr val="FF0000"/>
                </a:solidFill>
                <a:latin typeface="Arial Black"/>
                <a:cs typeface="Arial Black"/>
              </a:rPr>
              <a:t>in </a:t>
            </a:r>
            <a:r>
              <a:rPr sz="3200" spc="-430" dirty="0">
                <a:solidFill>
                  <a:srgbClr val="FF0000"/>
                </a:solidFill>
                <a:latin typeface="Arial Black"/>
                <a:cs typeface="Arial Black"/>
              </a:rPr>
              <a:t>tobacco </a:t>
            </a:r>
            <a:r>
              <a:rPr sz="3200" spc="-475" dirty="0">
                <a:solidFill>
                  <a:srgbClr val="FF0000"/>
                </a:solidFill>
                <a:latin typeface="Arial Black"/>
                <a:cs typeface="Arial Black"/>
              </a:rPr>
              <a:t>smoke </a:t>
            </a:r>
            <a:r>
              <a:rPr sz="3200" spc="-455" dirty="0">
                <a:solidFill>
                  <a:srgbClr val="FF0000"/>
                </a:solidFill>
                <a:latin typeface="Arial Black"/>
                <a:cs typeface="Arial Black"/>
              </a:rPr>
              <a:t>increase  </a:t>
            </a:r>
            <a:r>
              <a:rPr sz="3200" spc="-380" dirty="0">
                <a:solidFill>
                  <a:srgbClr val="FF0000"/>
                </a:solidFill>
                <a:latin typeface="Arial Black"/>
                <a:cs typeface="Arial Black"/>
              </a:rPr>
              <a:t>the </a:t>
            </a:r>
            <a:r>
              <a:rPr sz="3200" spc="-225" dirty="0">
                <a:solidFill>
                  <a:srgbClr val="FF0000"/>
                </a:solidFill>
                <a:latin typeface="Arial Black"/>
                <a:cs typeface="Arial Black"/>
              </a:rPr>
              <a:t>build-up </a:t>
            </a:r>
            <a:r>
              <a:rPr sz="3200" spc="-285" dirty="0">
                <a:solidFill>
                  <a:srgbClr val="FF0000"/>
                </a:solidFill>
                <a:latin typeface="Arial Black"/>
                <a:cs typeface="Arial Black"/>
              </a:rPr>
              <a:t>of </a:t>
            </a:r>
            <a:r>
              <a:rPr sz="3200" spc="-350" dirty="0">
                <a:solidFill>
                  <a:srgbClr val="FF0000"/>
                </a:solidFill>
                <a:latin typeface="Arial Black"/>
                <a:cs typeface="Arial Black"/>
              </a:rPr>
              <a:t>plaque </a:t>
            </a:r>
            <a:r>
              <a:rPr sz="3200" spc="-310" dirty="0">
                <a:solidFill>
                  <a:srgbClr val="FF0000"/>
                </a:solidFill>
                <a:latin typeface="Arial Black"/>
                <a:cs typeface="Arial Black"/>
              </a:rPr>
              <a:t>in </a:t>
            </a:r>
            <a:r>
              <a:rPr sz="3200" spc="-355" dirty="0">
                <a:solidFill>
                  <a:srgbClr val="FF0000"/>
                </a:solidFill>
                <a:latin typeface="Arial Black"/>
                <a:cs typeface="Arial Black"/>
              </a:rPr>
              <a:t>artery </a:t>
            </a:r>
            <a:r>
              <a:rPr sz="3200" spc="-480" dirty="0">
                <a:solidFill>
                  <a:srgbClr val="FF0000"/>
                </a:solidFill>
                <a:latin typeface="Arial Black"/>
                <a:cs typeface="Arial Black"/>
              </a:rPr>
              <a:t>walls </a:t>
            </a:r>
            <a:r>
              <a:rPr sz="3200" spc="-360" dirty="0">
                <a:solidFill>
                  <a:srgbClr val="FF0000"/>
                </a:solidFill>
                <a:latin typeface="Arial Black"/>
                <a:cs typeface="Arial Black"/>
              </a:rPr>
              <a:t>and  </a:t>
            </a:r>
            <a:r>
              <a:rPr sz="3200" spc="-345" dirty="0">
                <a:solidFill>
                  <a:srgbClr val="FF0000"/>
                </a:solidFill>
                <a:latin typeface="Arial Black"/>
                <a:cs typeface="Arial Black"/>
              </a:rPr>
              <a:t>promote </a:t>
            </a:r>
            <a:r>
              <a:rPr sz="3200" spc="-380" dirty="0">
                <a:solidFill>
                  <a:srgbClr val="FF0000"/>
                </a:solidFill>
                <a:latin typeface="Arial Black"/>
                <a:cs typeface="Arial Black"/>
              </a:rPr>
              <a:t>the </a:t>
            </a:r>
            <a:r>
              <a:rPr sz="3200" spc="-365" dirty="0">
                <a:solidFill>
                  <a:srgbClr val="FF0000"/>
                </a:solidFill>
                <a:latin typeface="Arial Black"/>
                <a:cs typeface="Arial Black"/>
              </a:rPr>
              <a:t>development </a:t>
            </a:r>
            <a:r>
              <a:rPr sz="3200" spc="-285" dirty="0">
                <a:solidFill>
                  <a:srgbClr val="FF0000"/>
                </a:solidFill>
                <a:latin typeface="Arial Black"/>
                <a:cs typeface="Arial Black"/>
              </a:rPr>
              <a:t>of </a:t>
            </a:r>
            <a:r>
              <a:rPr sz="3200" spc="-265" dirty="0">
                <a:solidFill>
                  <a:srgbClr val="FF0000"/>
                </a:solidFill>
                <a:latin typeface="Arial Black"/>
                <a:cs typeface="Arial Black"/>
              </a:rPr>
              <a:t>blood </a:t>
            </a:r>
            <a:r>
              <a:rPr sz="3200" spc="-434" dirty="0">
                <a:solidFill>
                  <a:srgbClr val="FF0000"/>
                </a:solidFill>
                <a:latin typeface="Arial Black"/>
                <a:cs typeface="Arial Black"/>
              </a:rPr>
              <a:t>clots  </a:t>
            </a:r>
            <a:r>
              <a:rPr sz="3200" spc="-380" dirty="0">
                <a:solidFill>
                  <a:srgbClr val="FF0000"/>
                </a:solidFill>
                <a:latin typeface="Arial Black"/>
                <a:cs typeface="Arial Black"/>
              </a:rPr>
              <a:t>that </a:t>
            </a:r>
            <a:r>
              <a:rPr sz="3200" spc="-495" dirty="0">
                <a:solidFill>
                  <a:srgbClr val="FF0000"/>
                </a:solidFill>
                <a:latin typeface="Arial Black"/>
                <a:cs typeface="Arial Black"/>
              </a:rPr>
              <a:t>can </a:t>
            </a:r>
            <a:r>
              <a:rPr sz="3200" spc="-509" dirty="0">
                <a:solidFill>
                  <a:srgbClr val="FF0000"/>
                </a:solidFill>
                <a:latin typeface="Arial Black"/>
                <a:cs typeface="Arial Black"/>
              </a:rPr>
              <a:t>cause </a:t>
            </a:r>
            <a:r>
              <a:rPr sz="3200" spc="-370" dirty="0">
                <a:solidFill>
                  <a:srgbClr val="FF0000"/>
                </a:solidFill>
                <a:latin typeface="Arial Black"/>
                <a:cs typeface="Arial Black"/>
              </a:rPr>
              <a:t>heart</a:t>
            </a:r>
            <a:r>
              <a:rPr sz="3200" spc="-55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3200" spc="-500" dirty="0">
                <a:solidFill>
                  <a:srgbClr val="FF0000"/>
                </a:solidFill>
                <a:latin typeface="Arial Black"/>
                <a:cs typeface="Arial Black"/>
              </a:rPr>
              <a:t>attacks</a:t>
            </a:r>
            <a:endParaRPr sz="3200">
              <a:latin typeface="Arial Black"/>
              <a:cs typeface="Arial Black"/>
            </a:endParaRPr>
          </a:p>
          <a:p>
            <a:pPr marL="355600" marR="501650" indent="-342900">
              <a:lnSpc>
                <a:spcPts val="3070"/>
              </a:lnSpc>
              <a:spcBef>
                <a:spcPts val="7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00" dirty="0">
                <a:solidFill>
                  <a:srgbClr val="00AF50"/>
                </a:solidFill>
                <a:latin typeface="Arial Black"/>
                <a:cs typeface="Arial Black"/>
              </a:rPr>
              <a:t>Within </a:t>
            </a:r>
            <a:r>
              <a:rPr sz="3200" spc="-409" dirty="0">
                <a:solidFill>
                  <a:srgbClr val="00AF50"/>
                </a:solidFill>
                <a:latin typeface="Arial Black"/>
                <a:cs typeface="Arial Black"/>
              </a:rPr>
              <a:t>1 </a:t>
            </a:r>
            <a:r>
              <a:rPr sz="3200" spc="-425" dirty="0">
                <a:solidFill>
                  <a:srgbClr val="00AF50"/>
                </a:solidFill>
                <a:latin typeface="Arial Black"/>
                <a:cs typeface="Arial Black"/>
              </a:rPr>
              <a:t>year </a:t>
            </a:r>
            <a:r>
              <a:rPr sz="3200" spc="-285" dirty="0">
                <a:solidFill>
                  <a:srgbClr val="00AF50"/>
                </a:solidFill>
                <a:latin typeface="Arial Black"/>
                <a:cs typeface="Arial Black"/>
              </a:rPr>
              <a:t>of </a:t>
            </a:r>
            <a:r>
              <a:rPr sz="3200" spc="-315" dirty="0">
                <a:solidFill>
                  <a:srgbClr val="00AF50"/>
                </a:solidFill>
                <a:latin typeface="Arial Black"/>
                <a:cs typeface="Arial Black"/>
              </a:rPr>
              <a:t>quitting, </a:t>
            </a:r>
            <a:r>
              <a:rPr sz="3200" spc="-380" dirty="0">
                <a:solidFill>
                  <a:srgbClr val="00AF50"/>
                </a:solidFill>
                <a:latin typeface="Arial Black"/>
                <a:cs typeface="Arial Black"/>
              </a:rPr>
              <a:t>CHD </a:t>
            </a:r>
            <a:r>
              <a:rPr sz="3200" spc="-434" dirty="0">
                <a:solidFill>
                  <a:srgbClr val="00AF50"/>
                </a:solidFill>
                <a:latin typeface="Arial Black"/>
                <a:cs typeface="Arial Black"/>
              </a:rPr>
              <a:t>risk  </a:t>
            </a:r>
            <a:r>
              <a:rPr sz="3200" spc="-475" dirty="0">
                <a:solidFill>
                  <a:srgbClr val="00AF50"/>
                </a:solidFill>
                <a:latin typeface="Arial Black"/>
                <a:cs typeface="Arial Black"/>
              </a:rPr>
              <a:t>decreases, </a:t>
            </a:r>
            <a:r>
              <a:rPr sz="3200" spc="-380" dirty="0">
                <a:solidFill>
                  <a:srgbClr val="00AF50"/>
                </a:solidFill>
                <a:latin typeface="Arial Black"/>
                <a:cs typeface="Arial Black"/>
              </a:rPr>
              <a:t>within </a:t>
            </a:r>
            <a:r>
              <a:rPr sz="3200" spc="-409" dirty="0">
                <a:solidFill>
                  <a:srgbClr val="00AF50"/>
                </a:solidFill>
                <a:latin typeface="Arial Black"/>
                <a:cs typeface="Arial Black"/>
              </a:rPr>
              <a:t>2 </a:t>
            </a:r>
            <a:r>
              <a:rPr sz="3200" spc="-455" dirty="0">
                <a:solidFill>
                  <a:srgbClr val="00AF50"/>
                </a:solidFill>
                <a:latin typeface="Arial Black"/>
                <a:cs typeface="Arial Black"/>
              </a:rPr>
              <a:t>years </a:t>
            </a:r>
            <a:r>
              <a:rPr sz="3200" spc="-315" dirty="0">
                <a:solidFill>
                  <a:srgbClr val="00AF50"/>
                </a:solidFill>
                <a:latin typeface="Arial Black"/>
                <a:cs typeface="Arial Black"/>
              </a:rPr>
              <a:t>it </a:t>
            </a:r>
            <a:r>
              <a:rPr sz="3200" spc="-480" dirty="0">
                <a:solidFill>
                  <a:srgbClr val="00AF50"/>
                </a:solidFill>
                <a:latin typeface="Arial Black"/>
                <a:cs typeface="Arial Black"/>
              </a:rPr>
              <a:t>reaches </a:t>
            </a:r>
            <a:r>
              <a:rPr sz="3200" spc="-380" dirty="0">
                <a:solidFill>
                  <a:srgbClr val="00AF50"/>
                </a:solidFill>
                <a:latin typeface="Arial Black"/>
                <a:cs typeface="Arial Black"/>
              </a:rPr>
              <a:t>the  </a:t>
            </a:r>
            <a:r>
              <a:rPr sz="3200" spc="-390" dirty="0">
                <a:solidFill>
                  <a:srgbClr val="00AF50"/>
                </a:solidFill>
                <a:latin typeface="Arial Black"/>
                <a:cs typeface="Arial Black"/>
              </a:rPr>
              <a:t>level </a:t>
            </a:r>
            <a:r>
              <a:rPr sz="3200" spc="-285" dirty="0">
                <a:solidFill>
                  <a:srgbClr val="00AF50"/>
                </a:solidFill>
                <a:latin typeface="Arial Black"/>
                <a:cs typeface="Arial Black"/>
              </a:rPr>
              <a:t>of </a:t>
            </a:r>
            <a:r>
              <a:rPr sz="3200" spc="-505" dirty="0">
                <a:solidFill>
                  <a:srgbClr val="00AF50"/>
                </a:solidFill>
                <a:latin typeface="Arial Black"/>
                <a:cs typeface="Arial Black"/>
              </a:rPr>
              <a:t>a</a:t>
            </a:r>
            <a:r>
              <a:rPr sz="3200" spc="-484" dirty="0">
                <a:solidFill>
                  <a:srgbClr val="00AF50"/>
                </a:solidFill>
                <a:latin typeface="Arial Black"/>
                <a:cs typeface="Arial Black"/>
              </a:rPr>
              <a:t> </a:t>
            </a:r>
            <a:r>
              <a:rPr sz="3200" spc="-425" dirty="0">
                <a:solidFill>
                  <a:srgbClr val="00AF50"/>
                </a:solidFill>
                <a:latin typeface="Arial Black"/>
                <a:cs typeface="Arial Black"/>
              </a:rPr>
              <a:t>nonsmoker</a:t>
            </a:r>
            <a:r>
              <a:rPr sz="3200" spc="-425" dirty="0">
                <a:solidFill>
                  <a:srgbClr val="FF0066"/>
                </a:solidFill>
                <a:latin typeface="Arial Black"/>
                <a:cs typeface="Arial Black"/>
              </a:rPr>
              <a:t>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30096" y="303275"/>
            <a:ext cx="6135624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92147" y="482917"/>
            <a:ext cx="536003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95" dirty="0"/>
              <a:t>Alcohol</a:t>
            </a:r>
            <a:r>
              <a:rPr sz="4400" spc="-340" dirty="0"/>
              <a:t> </a:t>
            </a:r>
            <a:r>
              <a:rPr sz="4400" spc="-495" dirty="0"/>
              <a:t>Consumption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6" y="1621282"/>
            <a:ext cx="7631430" cy="26593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60" dirty="0">
                <a:latin typeface="Arial Black"/>
                <a:cs typeface="Arial Black"/>
              </a:rPr>
              <a:t>In </a:t>
            </a:r>
            <a:r>
              <a:rPr sz="3200" spc="-425" dirty="0">
                <a:latin typeface="Arial Black"/>
                <a:cs typeface="Arial Black"/>
              </a:rPr>
              <a:t>small </a:t>
            </a:r>
            <a:r>
              <a:rPr sz="3200" spc="-405" dirty="0">
                <a:latin typeface="Arial Black"/>
                <a:cs typeface="Arial Black"/>
              </a:rPr>
              <a:t>amounts </a:t>
            </a:r>
            <a:r>
              <a:rPr sz="3200" spc="-315" dirty="0">
                <a:latin typeface="Arial Black"/>
                <a:cs typeface="Arial Black"/>
              </a:rPr>
              <a:t>it </a:t>
            </a:r>
            <a:r>
              <a:rPr sz="3200" spc="-530" dirty="0">
                <a:latin typeface="Arial Black"/>
                <a:cs typeface="Arial Black"/>
              </a:rPr>
              <a:t>acts </a:t>
            </a:r>
            <a:r>
              <a:rPr sz="3200" spc="-550" dirty="0">
                <a:latin typeface="Arial Black"/>
                <a:cs typeface="Arial Black"/>
              </a:rPr>
              <a:t>as </a:t>
            </a:r>
            <a:r>
              <a:rPr sz="3200" spc="-505" dirty="0">
                <a:latin typeface="Arial Black"/>
                <a:cs typeface="Arial Black"/>
              </a:rPr>
              <a:t>a </a:t>
            </a:r>
            <a:r>
              <a:rPr sz="3200" spc="-325" dirty="0">
                <a:latin typeface="Arial Black"/>
                <a:cs typeface="Arial Black"/>
              </a:rPr>
              <a:t>vasodilator-  </a:t>
            </a:r>
            <a:r>
              <a:rPr sz="3200" spc="-285" dirty="0">
                <a:latin typeface="Arial Black"/>
                <a:cs typeface="Arial Black"/>
              </a:rPr>
              <a:t>Good! </a:t>
            </a:r>
            <a:r>
              <a:rPr sz="3200" spc="-200" dirty="0">
                <a:latin typeface="Arial Black"/>
                <a:cs typeface="Arial Black"/>
              </a:rPr>
              <a:t>1-2</a:t>
            </a:r>
            <a:r>
              <a:rPr sz="3200" spc="-105" dirty="0">
                <a:latin typeface="Arial Black"/>
                <a:cs typeface="Arial Black"/>
              </a:rPr>
              <a:t> </a:t>
            </a:r>
            <a:r>
              <a:rPr sz="3200" spc="-385" dirty="0">
                <a:latin typeface="Arial Black"/>
                <a:cs typeface="Arial Black"/>
              </a:rPr>
              <a:t>drinks.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3800">
              <a:latin typeface="Arial Black"/>
              <a:cs typeface="Arial Black"/>
            </a:endParaRPr>
          </a:p>
          <a:p>
            <a:pPr marL="355600" marR="158686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60" dirty="0">
                <a:latin typeface="Arial Black"/>
                <a:cs typeface="Arial Black"/>
              </a:rPr>
              <a:t>In </a:t>
            </a:r>
            <a:r>
              <a:rPr sz="3200" spc="-370" dirty="0">
                <a:latin typeface="Arial Black"/>
                <a:cs typeface="Arial Black"/>
              </a:rPr>
              <a:t>large </a:t>
            </a:r>
            <a:r>
              <a:rPr sz="3200" spc="-405" dirty="0">
                <a:latin typeface="Arial Black"/>
                <a:cs typeface="Arial Black"/>
              </a:rPr>
              <a:t>amounts </a:t>
            </a:r>
            <a:r>
              <a:rPr sz="3200" spc="-315" dirty="0">
                <a:latin typeface="Arial Black"/>
                <a:cs typeface="Arial Black"/>
              </a:rPr>
              <a:t>it </a:t>
            </a:r>
            <a:r>
              <a:rPr sz="3200" spc="-530" dirty="0">
                <a:latin typeface="Arial Black"/>
                <a:cs typeface="Arial Black"/>
              </a:rPr>
              <a:t>acts </a:t>
            </a:r>
            <a:r>
              <a:rPr sz="3200" spc="-550" dirty="0">
                <a:latin typeface="Arial Black"/>
                <a:cs typeface="Arial Black"/>
              </a:rPr>
              <a:t>as </a:t>
            </a:r>
            <a:r>
              <a:rPr sz="3200" spc="-505" dirty="0">
                <a:latin typeface="Arial Black"/>
                <a:cs typeface="Arial Black"/>
              </a:rPr>
              <a:t>a  </a:t>
            </a:r>
            <a:r>
              <a:rPr sz="3200" spc="-380" dirty="0">
                <a:latin typeface="Arial Black"/>
                <a:cs typeface="Arial Black"/>
              </a:rPr>
              <a:t>vasoconstrictor-BAD! </a:t>
            </a:r>
            <a:r>
              <a:rPr sz="3200" spc="-200" dirty="0">
                <a:latin typeface="Arial Black"/>
                <a:cs typeface="Arial Black"/>
              </a:rPr>
              <a:t>3-4</a:t>
            </a:r>
            <a:r>
              <a:rPr sz="3200" spc="10" dirty="0">
                <a:latin typeface="Arial Black"/>
                <a:cs typeface="Arial Black"/>
              </a:rPr>
              <a:t> </a:t>
            </a:r>
            <a:r>
              <a:rPr sz="3200" spc="-390" dirty="0">
                <a:latin typeface="Arial Black"/>
                <a:cs typeface="Arial Black"/>
              </a:rPr>
              <a:t>drinks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43100" y="303275"/>
            <a:ext cx="5309615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05176" y="482917"/>
            <a:ext cx="453263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35" dirty="0"/>
              <a:t>Treatment </a:t>
            </a:r>
            <a:r>
              <a:rPr sz="4400" spc="-340" dirty="0"/>
              <a:t>Of</a:t>
            </a:r>
            <a:r>
              <a:rPr sz="4400" spc="-865" dirty="0"/>
              <a:t> </a:t>
            </a:r>
            <a:r>
              <a:rPr sz="4400" spc="-525" dirty="0"/>
              <a:t>CHD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75561"/>
            <a:ext cx="7959090" cy="3728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80" dirty="0">
                <a:latin typeface="Arial Black"/>
                <a:cs typeface="Arial Black"/>
              </a:rPr>
              <a:t>To </a:t>
            </a:r>
            <a:r>
              <a:rPr sz="3000" spc="-355" dirty="0">
                <a:latin typeface="Arial Black"/>
                <a:cs typeface="Arial Black"/>
              </a:rPr>
              <a:t>determine </a:t>
            </a:r>
            <a:r>
              <a:rPr sz="3000" spc="-350" dirty="0">
                <a:latin typeface="Arial Black"/>
                <a:cs typeface="Arial Black"/>
              </a:rPr>
              <a:t>location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355" dirty="0">
                <a:latin typeface="Arial Black"/>
                <a:cs typeface="Arial Black"/>
              </a:rPr>
              <a:t>flow</a:t>
            </a:r>
            <a:r>
              <a:rPr sz="3000" spc="260" dirty="0">
                <a:latin typeface="Arial Black"/>
                <a:cs typeface="Arial Black"/>
              </a:rPr>
              <a:t> </a:t>
            </a:r>
            <a:r>
              <a:rPr sz="3000" spc="-365" dirty="0">
                <a:latin typeface="Arial Black"/>
                <a:cs typeface="Arial Black"/>
              </a:rPr>
              <a:t>restriction</a:t>
            </a:r>
            <a:endParaRPr sz="3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</a:pPr>
            <a:endParaRPr sz="3350">
              <a:latin typeface="Arial Black"/>
              <a:cs typeface="Arial Black"/>
            </a:endParaRPr>
          </a:p>
          <a:p>
            <a:pPr marL="355600" marR="5080">
              <a:lnSpc>
                <a:spcPts val="3240"/>
              </a:lnSpc>
            </a:pPr>
            <a:r>
              <a:rPr sz="3000" spc="-415" dirty="0">
                <a:latin typeface="Arial Black"/>
                <a:cs typeface="Arial Black"/>
              </a:rPr>
              <a:t>Cardiac </a:t>
            </a:r>
            <a:r>
              <a:rPr sz="3000" spc="-350" dirty="0">
                <a:latin typeface="Arial Black"/>
                <a:cs typeface="Arial Black"/>
              </a:rPr>
              <a:t>Catherization </a:t>
            </a:r>
            <a:r>
              <a:rPr sz="3000" spc="200" dirty="0">
                <a:latin typeface="Arial Black"/>
                <a:cs typeface="Arial Black"/>
              </a:rPr>
              <a:t>- </a:t>
            </a:r>
            <a:r>
              <a:rPr sz="3000" spc="-475" dirty="0">
                <a:latin typeface="Arial Black"/>
                <a:cs typeface="Arial Black"/>
              </a:rPr>
              <a:t>a </a:t>
            </a:r>
            <a:r>
              <a:rPr sz="3000" spc="-325" dirty="0">
                <a:latin typeface="Arial Black"/>
                <a:cs typeface="Arial Black"/>
              </a:rPr>
              <a:t>tube </a:t>
            </a:r>
            <a:r>
              <a:rPr sz="3000" spc="-415" dirty="0">
                <a:latin typeface="Arial Black"/>
                <a:cs typeface="Arial Black"/>
              </a:rPr>
              <a:t>is </a:t>
            </a:r>
            <a:r>
              <a:rPr sz="3000" spc="-350" dirty="0">
                <a:latin typeface="Arial Black"/>
                <a:cs typeface="Arial Black"/>
              </a:rPr>
              <a:t>inserted </a:t>
            </a:r>
            <a:r>
              <a:rPr sz="3000" spc="-295" dirty="0">
                <a:latin typeface="Arial Black"/>
                <a:cs typeface="Arial Black"/>
              </a:rPr>
              <a:t>into  </a:t>
            </a:r>
            <a:r>
              <a:rPr sz="3000" spc="-395" dirty="0">
                <a:latin typeface="Arial Black"/>
                <a:cs typeface="Arial Black"/>
              </a:rPr>
              <a:t>an </a:t>
            </a:r>
            <a:r>
              <a:rPr sz="3000" spc="-335" dirty="0">
                <a:latin typeface="Arial Black"/>
                <a:cs typeface="Arial Black"/>
              </a:rPr>
              <a:t>artery </a:t>
            </a:r>
            <a:r>
              <a:rPr sz="3000" spc="-275" dirty="0">
                <a:latin typeface="Arial Black"/>
                <a:cs typeface="Arial Black"/>
              </a:rPr>
              <a:t>or </a:t>
            </a:r>
            <a:r>
              <a:rPr sz="3000" spc="-355" dirty="0">
                <a:latin typeface="Arial Black"/>
                <a:cs typeface="Arial Black"/>
              </a:rPr>
              <a:t>vein </a:t>
            </a:r>
            <a:r>
              <a:rPr sz="3000" spc="-345" dirty="0">
                <a:latin typeface="Arial Black"/>
                <a:cs typeface="Arial Black"/>
              </a:rPr>
              <a:t>and </a:t>
            </a:r>
            <a:r>
              <a:rPr sz="3000" spc="-360" dirty="0">
                <a:latin typeface="Arial Black"/>
                <a:cs typeface="Arial Black"/>
              </a:rPr>
              <a:t>dye</a:t>
            </a:r>
            <a:r>
              <a:rPr sz="3000" spc="10" dirty="0">
                <a:latin typeface="Arial Black"/>
                <a:cs typeface="Arial Black"/>
              </a:rPr>
              <a:t> </a:t>
            </a:r>
            <a:r>
              <a:rPr sz="3000" spc="-365" dirty="0">
                <a:latin typeface="Arial Black"/>
                <a:cs typeface="Arial Black"/>
              </a:rPr>
              <a:t>injected.</a:t>
            </a:r>
            <a:endParaRPr sz="3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300">
              <a:latin typeface="Arial Black"/>
              <a:cs typeface="Arial Black"/>
            </a:endParaRPr>
          </a:p>
          <a:p>
            <a:pPr marL="355600" marR="702310">
              <a:lnSpc>
                <a:spcPts val="3240"/>
              </a:lnSpc>
            </a:pPr>
            <a:r>
              <a:rPr sz="3000" spc="-370" dirty="0">
                <a:latin typeface="Arial Black"/>
                <a:cs typeface="Arial Black"/>
              </a:rPr>
              <a:t>Also </a:t>
            </a:r>
            <a:r>
              <a:rPr sz="3000" spc="-475" dirty="0">
                <a:latin typeface="Arial Black"/>
                <a:cs typeface="Arial Black"/>
              </a:rPr>
              <a:t>a </a:t>
            </a:r>
            <a:r>
              <a:rPr sz="3000" spc="-245" dirty="0">
                <a:latin typeface="Arial Black"/>
                <a:cs typeface="Arial Black"/>
              </a:rPr>
              <a:t>good </a:t>
            </a:r>
            <a:r>
              <a:rPr sz="3000" spc="-330" dirty="0">
                <a:latin typeface="Arial Black"/>
                <a:cs typeface="Arial Black"/>
              </a:rPr>
              <a:t>method </a:t>
            </a:r>
            <a:r>
              <a:rPr sz="3000" spc="-295" dirty="0">
                <a:latin typeface="Arial Black"/>
                <a:cs typeface="Arial Black"/>
              </a:rPr>
              <a:t>to </a:t>
            </a:r>
            <a:r>
              <a:rPr sz="3000" spc="-355" dirty="0">
                <a:latin typeface="Arial Black"/>
                <a:cs typeface="Arial Black"/>
              </a:rPr>
              <a:t>determine </a:t>
            </a:r>
            <a:r>
              <a:rPr sz="3000" spc="-360" dirty="0">
                <a:latin typeface="Arial Black"/>
                <a:cs typeface="Arial Black"/>
              </a:rPr>
              <a:t>the  </a:t>
            </a:r>
            <a:r>
              <a:rPr sz="3000" spc="-350" dirty="0">
                <a:latin typeface="Arial Black"/>
                <a:cs typeface="Arial Black"/>
              </a:rPr>
              <a:t>amount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250" dirty="0">
                <a:latin typeface="Arial Black"/>
                <a:cs typeface="Arial Black"/>
              </a:rPr>
              <a:t>blood </a:t>
            </a:r>
            <a:r>
              <a:rPr sz="3000" spc="-345" dirty="0">
                <a:latin typeface="Arial Black"/>
                <a:cs typeface="Arial Black"/>
              </a:rPr>
              <a:t>and </a:t>
            </a:r>
            <a:r>
              <a:rPr sz="3000" spc="-385" dirty="0">
                <a:latin typeface="Arial Black"/>
                <a:cs typeface="Arial Black"/>
              </a:rPr>
              <a:t>oxygen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350" dirty="0">
                <a:latin typeface="Arial Black"/>
                <a:cs typeface="Arial Black"/>
              </a:rPr>
              <a:t>heart </a:t>
            </a:r>
            <a:r>
              <a:rPr sz="3000" spc="-415" dirty="0">
                <a:latin typeface="Arial Black"/>
                <a:cs typeface="Arial Black"/>
              </a:rPr>
              <a:t>is  </a:t>
            </a:r>
            <a:r>
              <a:rPr sz="3000" spc="-365" dirty="0">
                <a:latin typeface="Arial Black"/>
                <a:cs typeface="Arial Black"/>
              </a:rPr>
              <a:t>receiving.</a:t>
            </a:r>
            <a:endParaRPr sz="30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94916" y="303275"/>
            <a:ext cx="5205983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56992" y="482917"/>
            <a:ext cx="442912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35" dirty="0"/>
              <a:t>Treatment </a:t>
            </a:r>
            <a:r>
              <a:rPr sz="4400" spc="-390" dirty="0"/>
              <a:t>of</a:t>
            </a:r>
            <a:r>
              <a:rPr sz="4400" spc="-844" dirty="0"/>
              <a:t> </a:t>
            </a:r>
            <a:r>
              <a:rPr sz="4400" spc="-525" dirty="0"/>
              <a:t>CHD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134859" cy="31470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50" dirty="0">
                <a:latin typeface="Arial Black"/>
                <a:cs typeface="Arial Black"/>
              </a:rPr>
              <a:t>Coronary </a:t>
            </a:r>
            <a:r>
              <a:rPr sz="3200" spc="-345" dirty="0">
                <a:latin typeface="Arial Black"/>
                <a:cs typeface="Arial Black"/>
              </a:rPr>
              <a:t>Artery </a:t>
            </a:r>
            <a:r>
              <a:rPr sz="3200" spc="-515" dirty="0">
                <a:latin typeface="Arial Black"/>
                <a:cs typeface="Arial Black"/>
              </a:rPr>
              <a:t>Bypass</a:t>
            </a:r>
            <a:r>
              <a:rPr sz="3200" spc="-459" dirty="0">
                <a:latin typeface="Arial Black"/>
                <a:cs typeface="Arial Black"/>
              </a:rPr>
              <a:t> </a:t>
            </a:r>
            <a:r>
              <a:rPr sz="3200" spc="-370" dirty="0">
                <a:latin typeface="Arial Black"/>
                <a:cs typeface="Arial Black"/>
              </a:rPr>
              <a:t>Surgery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800">
              <a:latin typeface="Arial Black"/>
              <a:cs typeface="Arial Black"/>
            </a:endParaRPr>
          </a:p>
          <a:p>
            <a:pPr marL="355600" marR="5080">
              <a:lnSpc>
                <a:spcPct val="100000"/>
              </a:lnSpc>
            </a:pPr>
            <a:r>
              <a:rPr sz="3200" spc="-475" dirty="0">
                <a:latin typeface="Arial Black"/>
                <a:cs typeface="Arial Black"/>
              </a:rPr>
              <a:t>The </a:t>
            </a:r>
            <a:r>
              <a:rPr sz="3200" spc="-415" dirty="0">
                <a:latin typeface="Arial Black"/>
                <a:cs typeface="Arial Black"/>
              </a:rPr>
              <a:t>most </a:t>
            </a:r>
            <a:r>
              <a:rPr sz="3200" spc="-345" dirty="0">
                <a:latin typeface="Arial Black"/>
                <a:cs typeface="Arial Black"/>
              </a:rPr>
              <a:t>frequently </a:t>
            </a:r>
            <a:r>
              <a:rPr sz="3200" spc="-330" dirty="0">
                <a:latin typeface="Arial Black"/>
                <a:cs typeface="Arial Black"/>
              </a:rPr>
              <a:t>performed </a:t>
            </a:r>
            <a:r>
              <a:rPr sz="3200" spc="-365" dirty="0">
                <a:latin typeface="Arial Black"/>
                <a:cs typeface="Arial Black"/>
              </a:rPr>
              <a:t>major  </a:t>
            </a:r>
            <a:r>
              <a:rPr sz="3200" spc="-370" dirty="0">
                <a:latin typeface="Arial Black"/>
                <a:cs typeface="Arial Black"/>
              </a:rPr>
              <a:t>surgery </a:t>
            </a:r>
            <a:r>
              <a:rPr sz="3200" spc="-310" dirty="0">
                <a:latin typeface="Arial Black"/>
                <a:cs typeface="Arial Black"/>
              </a:rPr>
              <a:t>in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365" dirty="0">
                <a:latin typeface="Arial Black"/>
                <a:cs typeface="Arial Black"/>
              </a:rPr>
              <a:t>United </a:t>
            </a:r>
            <a:r>
              <a:rPr sz="3200" spc="-484" dirty="0">
                <a:latin typeface="Arial Black"/>
                <a:cs typeface="Arial Black"/>
              </a:rPr>
              <a:t>States. </a:t>
            </a:r>
            <a:r>
              <a:rPr sz="3200" spc="-370" dirty="0">
                <a:latin typeface="Arial Black"/>
                <a:cs typeface="Arial Black"/>
              </a:rPr>
              <a:t>Surgery  </a:t>
            </a:r>
            <a:r>
              <a:rPr sz="3200" spc="-395" dirty="0">
                <a:latin typeface="Arial Black"/>
                <a:cs typeface="Arial Black"/>
              </a:rPr>
              <a:t>reroutes </a:t>
            </a:r>
            <a:r>
              <a:rPr sz="3200" spc="-290" dirty="0">
                <a:latin typeface="Arial Black"/>
                <a:cs typeface="Arial Black"/>
              </a:rPr>
              <a:t>or </a:t>
            </a:r>
            <a:r>
              <a:rPr sz="3200" spc="-465" dirty="0">
                <a:latin typeface="Arial Black"/>
                <a:cs typeface="Arial Black"/>
              </a:rPr>
              <a:t>bypasses </a:t>
            </a:r>
            <a:r>
              <a:rPr sz="3200" spc="-265" dirty="0">
                <a:latin typeface="Arial Black"/>
                <a:cs typeface="Arial Black"/>
              </a:rPr>
              <a:t>blood </a:t>
            </a:r>
            <a:r>
              <a:rPr sz="3200" spc="-340" dirty="0">
                <a:latin typeface="Arial Black"/>
                <a:cs typeface="Arial Black"/>
              </a:rPr>
              <a:t>around  </a:t>
            </a:r>
            <a:r>
              <a:rPr sz="3200" spc="-350" dirty="0">
                <a:latin typeface="Arial Black"/>
                <a:cs typeface="Arial Black"/>
              </a:rPr>
              <a:t>clogged</a:t>
            </a:r>
            <a:r>
              <a:rPr sz="3200" spc="-200" dirty="0">
                <a:latin typeface="Arial Black"/>
                <a:cs typeface="Arial Black"/>
              </a:rPr>
              <a:t> </a:t>
            </a:r>
            <a:r>
              <a:rPr sz="3200" spc="-400" dirty="0">
                <a:latin typeface="Arial Black"/>
                <a:cs typeface="Arial Black"/>
              </a:rPr>
              <a:t>arteries.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58083" y="303275"/>
            <a:ext cx="3279648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320160" y="482917"/>
            <a:ext cx="250317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35" dirty="0"/>
              <a:t>Treatment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444105" cy="31470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60" dirty="0">
                <a:latin typeface="Arial Black"/>
                <a:cs typeface="Arial Black"/>
              </a:rPr>
              <a:t>Angioplasty</a:t>
            </a:r>
            <a:r>
              <a:rPr sz="3200" spc="-190" dirty="0">
                <a:latin typeface="Arial Black"/>
                <a:cs typeface="Arial Black"/>
              </a:rPr>
              <a:t> </a:t>
            </a:r>
            <a:r>
              <a:rPr sz="3200" spc="-484" dirty="0">
                <a:latin typeface="Arial Black"/>
                <a:cs typeface="Arial Black"/>
              </a:rPr>
              <a:t>(PCTA)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800">
              <a:latin typeface="Arial Black"/>
              <a:cs typeface="Arial Black"/>
            </a:endParaRPr>
          </a:p>
          <a:p>
            <a:pPr marL="355600" marR="5080">
              <a:lnSpc>
                <a:spcPct val="100000"/>
              </a:lnSpc>
            </a:pPr>
            <a:r>
              <a:rPr sz="3200" spc="-370" dirty="0">
                <a:latin typeface="Arial Black"/>
                <a:cs typeface="Arial Black"/>
              </a:rPr>
              <a:t>It </a:t>
            </a:r>
            <a:r>
              <a:rPr sz="3200" spc="-390" dirty="0">
                <a:latin typeface="Arial Black"/>
                <a:cs typeface="Arial Black"/>
              </a:rPr>
              <a:t>involves </a:t>
            </a:r>
            <a:r>
              <a:rPr sz="3200" spc="-400" dirty="0">
                <a:latin typeface="Arial Black"/>
                <a:cs typeface="Arial Black"/>
              </a:rPr>
              <a:t>creating </a:t>
            </a:r>
            <a:r>
              <a:rPr sz="3200" spc="-505" dirty="0">
                <a:latin typeface="Arial Black"/>
                <a:cs typeface="Arial Black"/>
              </a:rPr>
              <a:t>a space </a:t>
            </a:r>
            <a:r>
              <a:rPr sz="3200" spc="-310" dirty="0">
                <a:latin typeface="Arial Black"/>
                <a:cs typeface="Arial Black"/>
              </a:rPr>
              <a:t>in </a:t>
            </a:r>
            <a:r>
              <a:rPr sz="3200" spc="-505" dirty="0">
                <a:latin typeface="Arial Black"/>
                <a:cs typeface="Arial Black"/>
              </a:rPr>
              <a:t>a </a:t>
            </a:r>
            <a:r>
              <a:rPr sz="3200" spc="-400" dirty="0">
                <a:latin typeface="Arial Black"/>
                <a:cs typeface="Arial Black"/>
              </a:rPr>
              <a:t>blocked  </a:t>
            </a:r>
            <a:r>
              <a:rPr sz="3200" spc="-355" dirty="0">
                <a:latin typeface="Arial Black"/>
                <a:cs typeface="Arial Black"/>
              </a:rPr>
              <a:t>artery </a:t>
            </a:r>
            <a:r>
              <a:rPr sz="3200" spc="-330" dirty="0">
                <a:latin typeface="Arial Black"/>
                <a:cs typeface="Arial Black"/>
              </a:rPr>
              <a:t>by </a:t>
            </a:r>
            <a:r>
              <a:rPr sz="3200" spc="-345" dirty="0">
                <a:latin typeface="Arial Black"/>
                <a:cs typeface="Arial Black"/>
              </a:rPr>
              <a:t>inserting </a:t>
            </a:r>
            <a:r>
              <a:rPr sz="3200" spc="-505" dirty="0">
                <a:latin typeface="Arial Black"/>
                <a:cs typeface="Arial Black"/>
              </a:rPr>
              <a:t>a </a:t>
            </a:r>
            <a:r>
              <a:rPr sz="3200" spc="-425" dirty="0">
                <a:latin typeface="Arial Black"/>
                <a:cs typeface="Arial Black"/>
              </a:rPr>
              <a:t>small </a:t>
            </a:r>
            <a:r>
              <a:rPr sz="3200" spc="-320" dirty="0">
                <a:latin typeface="Arial Black"/>
                <a:cs typeface="Arial Black"/>
              </a:rPr>
              <a:t>balloon </a:t>
            </a:r>
            <a:r>
              <a:rPr sz="3200" spc="-360" dirty="0">
                <a:latin typeface="Arial Black"/>
                <a:cs typeface="Arial Black"/>
              </a:rPr>
              <a:t>and  </a:t>
            </a:r>
            <a:r>
              <a:rPr sz="3200" spc="-365" dirty="0">
                <a:latin typeface="Arial Black"/>
                <a:cs typeface="Arial Black"/>
              </a:rPr>
              <a:t>then </a:t>
            </a:r>
            <a:r>
              <a:rPr sz="3200" spc="-320" dirty="0">
                <a:latin typeface="Arial Black"/>
                <a:cs typeface="Arial Black"/>
              </a:rPr>
              <a:t>inflating </a:t>
            </a:r>
            <a:r>
              <a:rPr sz="3200" spc="-340" dirty="0">
                <a:latin typeface="Arial Black"/>
                <a:cs typeface="Arial Black"/>
              </a:rPr>
              <a:t>it. </a:t>
            </a:r>
            <a:r>
              <a:rPr sz="3200" spc="-434" dirty="0">
                <a:latin typeface="Arial Black"/>
                <a:cs typeface="Arial Black"/>
              </a:rPr>
              <a:t>Then </a:t>
            </a:r>
            <a:r>
              <a:rPr sz="3200" spc="-505" dirty="0">
                <a:latin typeface="Arial Black"/>
                <a:cs typeface="Arial Black"/>
              </a:rPr>
              <a:t>a </a:t>
            </a:r>
            <a:r>
              <a:rPr sz="3200" spc="-459" dirty="0">
                <a:latin typeface="Arial Black"/>
                <a:cs typeface="Arial Black"/>
              </a:rPr>
              <a:t>mesh </a:t>
            </a:r>
            <a:r>
              <a:rPr sz="3200" spc="-420" dirty="0">
                <a:latin typeface="Arial Black"/>
                <a:cs typeface="Arial Black"/>
              </a:rPr>
              <a:t>stent </a:t>
            </a:r>
            <a:r>
              <a:rPr sz="3200" spc="-445" dirty="0">
                <a:latin typeface="Arial Black"/>
                <a:cs typeface="Arial Black"/>
              </a:rPr>
              <a:t>is  </a:t>
            </a:r>
            <a:r>
              <a:rPr sz="3200" spc="-405" dirty="0">
                <a:latin typeface="Arial Black"/>
                <a:cs typeface="Arial Black"/>
              </a:rPr>
              <a:t>placed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335" dirty="0">
                <a:latin typeface="Arial Black"/>
                <a:cs typeface="Arial Black"/>
              </a:rPr>
              <a:t>help </a:t>
            </a:r>
            <a:r>
              <a:rPr sz="3200" spc="-380" dirty="0">
                <a:latin typeface="Arial Black"/>
                <a:cs typeface="Arial Black"/>
              </a:rPr>
              <a:t>maintain the</a:t>
            </a:r>
            <a:r>
              <a:rPr sz="3200" spc="-250" dirty="0">
                <a:latin typeface="Arial Black"/>
                <a:cs typeface="Arial Black"/>
              </a:rPr>
              <a:t> </a:t>
            </a:r>
            <a:r>
              <a:rPr sz="3200" spc="-484" dirty="0">
                <a:latin typeface="Arial Black"/>
                <a:cs typeface="Arial Black"/>
              </a:rPr>
              <a:t>space.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19911" y="303275"/>
            <a:ext cx="7555992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81957" y="482917"/>
            <a:ext cx="677989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65" dirty="0"/>
              <a:t>Diet </a:t>
            </a:r>
            <a:r>
              <a:rPr sz="4400" spc="-495" dirty="0"/>
              <a:t>and </a:t>
            </a:r>
            <a:r>
              <a:rPr sz="4400" spc="-520" dirty="0"/>
              <a:t>Prevention </a:t>
            </a:r>
            <a:r>
              <a:rPr sz="4400" spc="-390" dirty="0"/>
              <a:t>of</a:t>
            </a:r>
            <a:r>
              <a:rPr sz="4400" spc="295" dirty="0"/>
              <a:t> </a:t>
            </a:r>
            <a:r>
              <a:rPr sz="4400" spc="-580" dirty="0"/>
              <a:t>CVD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77" y="1939798"/>
            <a:ext cx="7626984" cy="327596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marR="5080" indent="-342900" algn="just">
              <a:lnSpc>
                <a:spcPts val="2500"/>
              </a:lnSpc>
              <a:spcBef>
                <a:spcPts val="705"/>
              </a:spcBef>
              <a:buFont typeface="Arial"/>
              <a:buChar char="•"/>
              <a:tabLst>
                <a:tab pos="356235" algn="l"/>
              </a:tabLst>
            </a:pPr>
            <a:r>
              <a:rPr sz="2600" spc="-420" dirty="0">
                <a:latin typeface="Arial Black"/>
                <a:cs typeface="Arial Black"/>
              </a:rPr>
              <a:t>Eat </a:t>
            </a:r>
            <a:r>
              <a:rPr sz="2600" spc="-409" dirty="0">
                <a:latin typeface="Arial Black"/>
                <a:cs typeface="Arial Black"/>
              </a:rPr>
              <a:t>a </a:t>
            </a:r>
            <a:r>
              <a:rPr sz="2600" spc="-325" dirty="0">
                <a:latin typeface="Arial Black"/>
                <a:cs typeface="Arial Black"/>
              </a:rPr>
              <a:t>variety </a:t>
            </a:r>
            <a:r>
              <a:rPr sz="2600" spc="-229" dirty="0">
                <a:latin typeface="Arial Black"/>
                <a:cs typeface="Arial Black"/>
              </a:rPr>
              <a:t>of </a:t>
            </a:r>
            <a:r>
              <a:rPr sz="2600" spc="-285" dirty="0">
                <a:latin typeface="Arial Black"/>
                <a:cs typeface="Arial Black"/>
              </a:rPr>
              <a:t>fruits </a:t>
            </a:r>
            <a:r>
              <a:rPr sz="2600" spc="-295" dirty="0">
                <a:latin typeface="Arial Black"/>
                <a:cs typeface="Arial Black"/>
              </a:rPr>
              <a:t>and </a:t>
            </a:r>
            <a:r>
              <a:rPr sz="2600" spc="-330" dirty="0">
                <a:latin typeface="Arial Black"/>
                <a:cs typeface="Arial Black"/>
              </a:rPr>
              <a:t>vegetables </a:t>
            </a:r>
            <a:r>
              <a:rPr sz="2600" spc="-320" dirty="0">
                <a:latin typeface="Arial Black"/>
                <a:cs typeface="Arial Black"/>
              </a:rPr>
              <a:t>every </a:t>
            </a:r>
            <a:r>
              <a:rPr sz="2600" spc="-355" dirty="0">
                <a:latin typeface="Arial Black"/>
                <a:cs typeface="Arial Black"/>
              </a:rPr>
              <a:t>day. </a:t>
            </a:r>
            <a:r>
              <a:rPr sz="2600" spc="-229" dirty="0">
                <a:latin typeface="Arial Black"/>
                <a:cs typeface="Arial Black"/>
              </a:rPr>
              <a:t>( </a:t>
            </a:r>
            <a:r>
              <a:rPr sz="2600" spc="-335" dirty="0">
                <a:latin typeface="Arial Black"/>
                <a:cs typeface="Arial Black"/>
              </a:rPr>
              <a:t>5  </a:t>
            </a:r>
            <a:r>
              <a:rPr sz="2600" spc="-320" dirty="0">
                <a:latin typeface="Arial Black"/>
                <a:cs typeface="Arial Black"/>
              </a:rPr>
              <a:t>servings </a:t>
            </a:r>
            <a:r>
              <a:rPr sz="2600" spc="175" dirty="0">
                <a:latin typeface="Arial Black"/>
                <a:cs typeface="Arial Black"/>
              </a:rPr>
              <a:t>- </a:t>
            </a:r>
            <a:r>
              <a:rPr sz="2600" spc="-310" dirty="0">
                <a:latin typeface="Arial Black"/>
                <a:cs typeface="Arial Black"/>
              </a:rPr>
              <a:t>they </a:t>
            </a:r>
            <a:r>
              <a:rPr sz="2600" spc="-365" dirty="0">
                <a:latin typeface="Arial Black"/>
                <a:cs typeface="Arial Black"/>
              </a:rPr>
              <a:t>are </a:t>
            </a:r>
            <a:r>
              <a:rPr sz="2600" spc="-300" dirty="0">
                <a:latin typeface="Arial Black"/>
                <a:cs typeface="Arial Black"/>
              </a:rPr>
              <a:t>naturally </a:t>
            </a:r>
            <a:r>
              <a:rPr sz="2600" spc="-340" dirty="0">
                <a:latin typeface="Arial Black"/>
                <a:cs typeface="Arial Black"/>
              </a:rPr>
              <a:t>low </a:t>
            </a:r>
            <a:r>
              <a:rPr sz="2600" spc="-250" dirty="0">
                <a:latin typeface="Arial Black"/>
                <a:cs typeface="Arial Black"/>
              </a:rPr>
              <a:t>in </a:t>
            </a:r>
            <a:r>
              <a:rPr sz="2600" spc="-295" dirty="0">
                <a:latin typeface="Arial Black"/>
                <a:cs typeface="Arial Black"/>
              </a:rPr>
              <a:t>fat and </a:t>
            </a:r>
            <a:r>
              <a:rPr sz="2600" spc="-240" dirty="0">
                <a:latin typeface="Arial Black"/>
                <a:cs typeface="Arial Black"/>
              </a:rPr>
              <a:t>high </a:t>
            </a:r>
            <a:r>
              <a:rPr sz="2600" spc="-250" dirty="0">
                <a:latin typeface="Arial Black"/>
                <a:cs typeface="Arial Black"/>
              </a:rPr>
              <a:t>in  </a:t>
            </a:r>
            <a:r>
              <a:rPr sz="2600" spc="-325" dirty="0">
                <a:latin typeface="Arial Black"/>
                <a:cs typeface="Arial Black"/>
              </a:rPr>
              <a:t>vitamins </a:t>
            </a:r>
            <a:r>
              <a:rPr sz="2600" spc="-295" dirty="0">
                <a:latin typeface="Arial Black"/>
                <a:cs typeface="Arial Black"/>
              </a:rPr>
              <a:t>and</a:t>
            </a:r>
            <a:r>
              <a:rPr sz="2600" spc="-40" dirty="0">
                <a:latin typeface="Arial Black"/>
                <a:cs typeface="Arial Black"/>
              </a:rPr>
              <a:t> </a:t>
            </a:r>
            <a:r>
              <a:rPr sz="2600" spc="-320" dirty="0">
                <a:latin typeface="Arial Black"/>
                <a:cs typeface="Arial Black"/>
              </a:rPr>
              <a:t>minerals)</a:t>
            </a:r>
            <a:endParaRPr sz="2600">
              <a:latin typeface="Arial Black"/>
              <a:cs typeface="Arial Black"/>
            </a:endParaRPr>
          </a:p>
          <a:p>
            <a:pPr marL="355600" indent="-343535" algn="just">
              <a:lnSpc>
                <a:spcPct val="100000"/>
              </a:lnSpc>
              <a:spcBef>
                <a:spcPts val="10"/>
              </a:spcBef>
              <a:buFont typeface="Arial"/>
              <a:buChar char="•"/>
              <a:tabLst>
                <a:tab pos="356235" algn="l"/>
              </a:tabLst>
            </a:pPr>
            <a:r>
              <a:rPr sz="2600" spc="-420" dirty="0">
                <a:latin typeface="Arial Black"/>
                <a:cs typeface="Arial Black"/>
              </a:rPr>
              <a:t>Eat </a:t>
            </a:r>
            <a:r>
              <a:rPr sz="2600" spc="-409" dirty="0">
                <a:latin typeface="Arial Black"/>
                <a:cs typeface="Arial Black"/>
              </a:rPr>
              <a:t>a </a:t>
            </a:r>
            <a:r>
              <a:rPr sz="2600" spc="-325" dirty="0">
                <a:latin typeface="Arial Black"/>
                <a:cs typeface="Arial Black"/>
              </a:rPr>
              <a:t>variety </a:t>
            </a:r>
            <a:r>
              <a:rPr sz="2600" spc="-229" dirty="0">
                <a:latin typeface="Arial Black"/>
                <a:cs typeface="Arial Black"/>
              </a:rPr>
              <a:t>of </a:t>
            </a:r>
            <a:r>
              <a:rPr sz="2600" spc="-275" dirty="0">
                <a:latin typeface="Arial Black"/>
                <a:cs typeface="Arial Black"/>
              </a:rPr>
              <a:t>grain </a:t>
            </a:r>
            <a:r>
              <a:rPr sz="2600" spc="-310" dirty="0">
                <a:latin typeface="Arial Black"/>
                <a:cs typeface="Arial Black"/>
              </a:rPr>
              <a:t>products </a:t>
            </a:r>
            <a:r>
              <a:rPr sz="2600" spc="-229" dirty="0">
                <a:latin typeface="Arial Black"/>
                <a:cs typeface="Arial Black"/>
              </a:rPr>
              <a:t>( </a:t>
            </a:r>
            <a:r>
              <a:rPr sz="2600" spc="-335" dirty="0">
                <a:latin typeface="Arial Black"/>
                <a:cs typeface="Arial Black"/>
              </a:rPr>
              <a:t>6 </a:t>
            </a:r>
            <a:r>
              <a:rPr sz="2600" spc="-409" dirty="0">
                <a:latin typeface="Arial Black"/>
                <a:cs typeface="Arial Black"/>
              </a:rPr>
              <a:t>a</a:t>
            </a:r>
            <a:r>
              <a:rPr sz="2600" spc="-315" dirty="0">
                <a:latin typeface="Arial Black"/>
                <a:cs typeface="Arial Black"/>
              </a:rPr>
              <a:t> </a:t>
            </a:r>
            <a:r>
              <a:rPr sz="2600" spc="-295" dirty="0">
                <a:latin typeface="Arial Black"/>
                <a:cs typeface="Arial Black"/>
              </a:rPr>
              <a:t>day)</a:t>
            </a:r>
            <a:endParaRPr sz="2600">
              <a:latin typeface="Arial Black"/>
              <a:cs typeface="Arial Black"/>
            </a:endParaRPr>
          </a:p>
          <a:p>
            <a:pPr marL="355600" indent="-343535" algn="just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600" spc="-330" dirty="0">
                <a:latin typeface="Arial Black"/>
                <a:cs typeface="Arial Black"/>
              </a:rPr>
              <a:t>Choose </a:t>
            </a:r>
            <a:r>
              <a:rPr sz="2600" spc="-270" dirty="0">
                <a:latin typeface="Arial Black"/>
                <a:cs typeface="Arial Black"/>
              </a:rPr>
              <a:t>nonfat </a:t>
            </a:r>
            <a:r>
              <a:rPr sz="2600" spc="-235" dirty="0">
                <a:latin typeface="Arial Black"/>
                <a:cs typeface="Arial Black"/>
              </a:rPr>
              <a:t>or </a:t>
            </a:r>
            <a:r>
              <a:rPr sz="2600" spc="-250" dirty="0">
                <a:latin typeface="Arial Black"/>
                <a:cs typeface="Arial Black"/>
              </a:rPr>
              <a:t>low-fat</a:t>
            </a:r>
            <a:r>
              <a:rPr sz="2600" spc="160" dirty="0">
                <a:latin typeface="Arial Black"/>
                <a:cs typeface="Arial Black"/>
              </a:rPr>
              <a:t> </a:t>
            </a:r>
            <a:r>
              <a:rPr sz="2600" spc="-310" dirty="0">
                <a:latin typeface="Arial Black"/>
                <a:cs typeface="Arial Black"/>
              </a:rPr>
              <a:t>products.</a:t>
            </a:r>
            <a:endParaRPr sz="2600">
              <a:latin typeface="Arial Black"/>
              <a:cs typeface="Arial Black"/>
            </a:endParaRPr>
          </a:p>
          <a:p>
            <a:pPr marL="355600" marR="238760" indent="-342900" algn="just">
              <a:lnSpc>
                <a:spcPts val="2500"/>
              </a:lnSpc>
              <a:spcBef>
                <a:spcPts val="600"/>
              </a:spcBef>
              <a:buFont typeface="Arial"/>
              <a:buChar char="•"/>
              <a:tabLst>
                <a:tab pos="356235" algn="l"/>
              </a:tabLst>
            </a:pPr>
            <a:r>
              <a:rPr sz="2600" spc="-415" dirty="0">
                <a:latin typeface="Arial Black"/>
                <a:cs typeface="Arial Black"/>
              </a:rPr>
              <a:t>Use </a:t>
            </a:r>
            <a:r>
              <a:rPr sz="2600" spc="-325" dirty="0">
                <a:latin typeface="Arial Black"/>
                <a:cs typeface="Arial Black"/>
              </a:rPr>
              <a:t>lean </a:t>
            </a:r>
            <a:r>
              <a:rPr sz="2600" spc="-290" dirty="0">
                <a:latin typeface="Arial Black"/>
                <a:cs typeface="Arial Black"/>
              </a:rPr>
              <a:t>meats- </a:t>
            </a:r>
            <a:r>
              <a:rPr sz="2600" spc="-350" dirty="0">
                <a:latin typeface="Arial Black"/>
                <a:cs typeface="Arial Black"/>
              </a:rPr>
              <a:t>choose </a:t>
            </a:r>
            <a:r>
              <a:rPr sz="2600" spc="-375" dirty="0">
                <a:latin typeface="Arial Black"/>
                <a:cs typeface="Arial Black"/>
              </a:rPr>
              <a:t>chicken, </a:t>
            </a:r>
            <a:r>
              <a:rPr sz="2600" spc="-300" dirty="0">
                <a:latin typeface="Arial Black"/>
                <a:cs typeface="Arial Black"/>
              </a:rPr>
              <a:t>fish, </a:t>
            </a:r>
            <a:r>
              <a:rPr sz="2600" spc="-335" dirty="0">
                <a:latin typeface="Arial Black"/>
                <a:cs typeface="Arial Black"/>
              </a:rPr>
              <a:t>turkey </a:t>
            </a:r>
            <a:r>
              <a:rPr sz="2600" spc="-295" dirty="0">
                <a:latin typeface="Arial Black"/>
                <a:cs typeface="Arial Black"/>
              </a:rPr>
              <a:t>and  </a:t>
            </a:r>
            <a:r>
              <a:rPr sz="2600" spc="-325" dirty="0">
                <a:latin typeface="Arial Black"/>
                <a:cs typeface="Arial Black"/>
              </a:rPr>
              <a:t>lean </a:t>
            </a:r>
            <a:r>
              <a:rPr sz="2600" spc="-390" dirty="0">
                <a:latin typeface="Arial Black"/>
                <a:cs typeface="Arial Black"/>
              </a:rPr>
              <a:t>cuts </a:t>
            </a:r>
            <a:r>
              <a:rPr sz="2600" spc="-229" dirty="0">
                <a:latin typeface="Arial Black"/>
                <a:cs typeface="Arial Black"/>
              </a:rPr>
              <a:t>of </a:t>
            </a:r>
            <a:r>
              <a:rPr sz="2600" spc="-290" dirty="0">
                <a:latin typeface="Arial Black"/>
                <a:cs typeface="Arial Black"/>
              </a:rPr>
              <a:t>beef </a:t>
            </a:r>
            <a:r>
              <a:rPr sz="2600" spc="-295" dirty="0">
                <a:latin typeface="Arial Black"/>
                <a:cs typeface="Arial Black"/>
              </a:rPr>
              <a:t>and</a:t>
            </a:r>
            <a:r>
              <a:rPr sz="2600" spc="-55" dirty="0">
                <a:latin typeface="Arial Black"/>
                <a:cs typeface="Arial Black"/>
              </a:rPr>
              <a:t> </a:t>
            </a:r>
            <a:r>
              <a:rPr sz="2600" spc="-260" dirty="0">
                <a:latin typeface="Arial Black"/>
                <a:cs typeface="Arial Black"/>
              </a:rPr>
              <a:t>pork.</a:t>
            </a:r>
            <a:endParaRPr sz="2600">
              <a:latin typeface="Arial Black"/>
              <a:cs typeface="Arial Black"/>
            </a:endParaRPr>
          </a:p>
          <a:p>
            <a:pPr marL="355600" marR="390525" indent="-342900" algn="just">
              <a:lnSpc>
                <a:spcPts val="2500"/>
              </a:lnSpc>
              <a:spcBef>
                <a:spcPts val="615"/>
              </a:spcBef>
              <a:buFont typeface="Arial"/>
              <a:buChar char="•"/>
              <a:tabLst>
                <a:tab pos="356235" algn="l"/>
              </a:tabLst>
            </a:pPr>
            <a:r>
              <a:rPr sz="2600" spc="-409" dirty="0">
                <a:latin typeface="Arial Black"/>
                <a:cs typeface="Arial Black"/>
              </a:rPr>
              <a:t>Switch </a:t>
            </a:r>
            <a:r>
              <a:rPr sz="2600" spc="-250" dirty="0">
                <a:latin typeface="Arial Black"/>
                <a:cs typeface="Arial Black"/>
              </a:rPr>
              <a:t>to </a:t>
            </a:r>
            <a:r>
              <a:rPr sz="2600" spc="-245" dirty="0">
                <a:latin typeface="Arial Black"/>
                <a:cs typeface="Arial Black"/>
              </a:rPr>
              <a:t>fat-free </a:t>
            </a:r>
            <a:r>
              <a:rPr sz="2600" spc="-220" dirty="0">
                <a:latin typeface="Arial Black"/>
                <a:cs typeface="Arial Black"/>
              </a:rPr>
              <a:t>milk- </a:t>
            </a:r>
            <a:r>
              <a:rPr sz="2600" spc="-285" dirty="0">
                <a:latin typeface="Arial Black"/>
                <a:cs typeface="Arial Black"/>
              </a:rPr>
              <a:t>gradually </a:t>
            </a:r>
            <a:r>
              <a:rPr sz="2600" spc="-345" dirty="0">
                <a:latin typeface="Arial Black"/>
                <a:cs typeface="Arial Black"/>
              </a:rPr>
              <a:t>reduce </a:t>
            </a:r>
            <a:r>
              <a:rPr sz="2600" spc="-300" dirty="0">
                <a:latin typeface="Arial Black"/>
                <a:cs typeface="Arial Black"/>
              </a:rPr>
              <a:t>the fat  </a:t>
            </a:r>
            <a:r>
              <a:rPr sz="2600" spc="-320" dirty="0">
                <a:latin typeface="Arial Black"/>
                <a:cs typeface="Arial Black"/>
              </a:rPr>
              <a:t>content </a:t>
            </a:r>
            <a:r>
              <a:rPr sz="2600" spc="-229" dirty="0">
                <a:latin typeface="Arial Black"/>
                <a:cs typeface="Arial Black"/>
              </a:rPr>
              <a:t>of </a:t>
            </a:r>
            <a:r>
              <a:rPr sz="2600" spc="-300" dirty="0">
                <a:latin typeface="Arial Black"/>
                <a:cs typeface="Arial Black"/>
              </a:rPr>
              <a:t>the </a:t>
            </a:r>
            <a:r>
              <a:rPr sz="2600" spc="-315" dirty="0">
                <a:latin typeface="Arial Black"/>
                <a:cs typeface="Arial Black"/>
              </a:rPr>
              <a:t>milk </a:t>
            </a:r>
            <a:r>
              <a:rPr sz="2600" spc="-275" dirty="0">
                <a:latin typeface="Arial Black"/>
                <a:cs typeface="Arial Black"/>
              </a:rPr>
              <a:t>you</a:t>
            </a:r>
            <a:r>
              <a:rPr sz="2600" spc="-270" dirty="0">
                <a:latin typeface="Arial Black"/>
                <a:cs typeface="Arial Black"/>
              </a:rPr>
              <a:t> </a:t>
            </a:r>
            <a:r>
              <a:rPr sz="2600" spc="-265" dirty="0">
                <a:latin typeface="Arial Black"/>
                <a:cs typeface="Arial Black"/>
              </a:rPr>
              <a:t>drink.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44623" y="303275"/>
            <a:ext cx="5305044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06701" y="482917"/>
            <a:ext cx="452818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80" dirty="0"/>
              <a:t>Dietary</a:t>
            </a:r>
            <a:r>
              <a:rPr sz="4400" spc="-370" dirty="0"/>
              <a:t> </a:t>
            </a:r>
            <a:r>
              <a:rPr sz="4400" spc="-520" dirty="0"/>
              <a:t>Guidelines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23745"/>
            <a:ext cx="8065770" cy="3830320"/>
          </a:xfrm>
          <a:prstGeom prst="rect">
            <a:avLst/>
          </a:prstGeom>
        </p:spPr>
        <p:txBody>
          <a:bodyPr vert="horz" wrap="square" lIns="0" tIns="107314" rIns="0" bIns="0" rtlCol="0">
            <a:spAutoFit/>
          </a:bodyPr>
          <a:lstStyle/>
          <a:p>
            <a:pPr marL="355600" marR="5080" indent="-342900">
              <a:lnSpc>
                <a:spcPts val="3070"/>
              </a:lnSpc>
              <a:spcBef>
                <a:spcPts val="84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05" dirty="0">
                <a:latin typeface="Arial Black"/>
                <a:cs typeface="Arial Black"/>
              </a:rPr>
              <a:t>Choose </a:t>
            </a:r>
            <a:r>
              <a:rPr sz="3200" spc="-425" dirty="0">
                <a:latin typeface="Arial Black"/>
                <a:cs typeface="Arial Black"/>
              </a:rPr>
              <a:t>fats </a:t>
            </a:r>
            <a:r>
              <a:rPr sz="3200" spc="-420" dirty="0">
                <a:latin typeface="Arial Black"/>
                <a:cs typeface="Arial Black"/>
              </a:rPr>
              <a:t>with </a:t>
            </a:r>
            <a:r>
              <a:rPr sz="3200" spc="-409" dirty="0">
                <a:latin typeface="Arial Black"/>
                <a:cs typeface="Arial Black"/>
              </a:rPr>
              <a:t>2 </a:t>
            </a:r>
            <a:r>
              <a:rPr sz="3200" spc="-430" dirty="0">
                <a:latin typeface="Arial Black"/>
                <a:cs typeface="Arial Black"/>
              </a:rPr>
              <a:t>gms </a:t>
            </a:r>
            <a:r>
              <a:rPr sz="3200" spc="-290" dirty="0">
                <a:latin typeface="Arial Black"/>
                <a:cs typeface="Arial Black"/>
              </a:rPr>
              <a:t>or </a:t>
            </a:r>
            <a:r>
              <a:rPr sz="3200" spc="-490" dirty="0">
                <a:latin typeface="Arial Black"/>
                <a:cs typeface="Arial Black"/>
              </a:rPr>
              <a:t>less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409" dirty="0">
                <a:latin typeface="Arial Black"/>
                <a:cs typeface="Arial Black"/>
              </a:rPr>
              <a:t>saturated  </a:t>
            </a:r>
            <a:r>
              <a:rPr sz="3200" spc="-425" dirty="0">
                <a:latin typeface="Arial Black"/>
                <a:cs typeface="Arial Black"/>
              </a:rPr>
              <a:t>fats </a:t>
            </a:r>
            <a:r>
              <a:rPr sz="3200" spc="-340" dirty="0">
                <a:latin typeface="Arial Black"/>
                <a:cs typeface="Arial Black"/>
              </a:rPr>
              <a:t>per </a:t>
            </a:r>
            <a:r>
              <a:rPr sz="3200" spc="-360" dirty="0">
                <a:latin typeface="Arial Black"/>
                <a:cs typeface="Arial Black"/>
              </a:rPr>
              <a:t>serving </a:t>
            </a:r>
            <a:r>
              <a:rPr sz="3200" spc="-480" dirty="0">
                <a:latin typeface="Arial Black"/>
                <a:cs typeface="Arial Black"/>
              </a:rPr>
              <a:t>such </a:t>
            </a:r>
            <a:r>
              <a:rPr sz="3200" spc="-550" dirty="0">
                <a:latin typeface="Arial Black"/>
                <a:cs typeface="Arial Black"/>
              </a:rPr>
              <a:t>as </a:t>
            </a:r>
            <a:r>
              <a:rPr sz="3200" spc="-285" dirty="0">
                <a:latin typeface="Arial Black"/>
                <a:cs typeface="Arial Black"/>
              </a:rPr>
              <a:t>liquid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310" dirty="0">
                <a:latin typeface="Arial Black"/>
                <a:cs typeface="Arial Black"/>
              </a:rPr>
              <a:t>tub  </a:t>
            </a:r>
            <a:r>
              <a:rPr sz="3200" spc="-400" dirty="0">
                <a:latin typeface="Arial Black"/>
                <a:cs typeface="Arial Black"/>
              </a:rPr>
              <a:t>margarines, </a:t>
            </a:r>
            <a:r>
              <a:rPr sz="3200" spc="-430" dirty="0">
                <a:latin typeface="Arial Black"/>
                <a:cs typeface="Arial Black"/>
              </a:rPr>
              <a:t>canola </a:t>
            </a:r>
            <a:r>
              <a:rPr sz="3200" spc="-285" dirty="0">
                <a:latin typeface="Arial Black"/>
                <a:cs typeface="Arial Black"/>
              </a:rPr>
              <a:t>oil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350" dirty="0">
                <a:latin typeface="Arial Black"/>
                <a:cs typeface="Arial Black"/>
              </a:rPr>
              <a:t>olive</a:t>
            </a:r>
            <a:r>
              <a:rPr sz="3200" spc="-200" dirty="0">
                <a:latin typeface="Arial Black"/>
                <a:cs typeface="Arial Black"/>
              </a:rPr>
              <a:t> </a:t>
            </a:r>
            <a:r>
              <a:rPr sz="3200" spc="-305" dirty="0">
                <a:latin typeface="Arial Black"/>
                <a:cs typeface="Arial Black"/>
              </a:rPr>
              <a:t>oil.</a:t>
            </a:r>
            <a:endParaRPr sz="3200">
              <a:latin typeface="Arial Black"/>
              <a:cs typeface="Arial Black"/>
            </a:endParaRPr>
          </a:p>
          <a:p>
            <a:pPr marL="355600" marR="349250" indent="-342900">
              <a:lnSpc>
                <a:spcPts val="3070"/>
              </a:lnSpc>
              <a:spcBef>
                <a:spcPts val="7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90" dirty="0">
                <a:latin typeface="Arial Black"/>
                <a:cs typeface="Arial Black"/>
              </a:rPr>
              <a:t>Balance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355" dirty="0">
                <a:latin typeface="Arial Black"/>
                <a:cs typeface="Arial Black"/>
              </a:rPr>
              <a:t>number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425" dirty="0">
                <a:latin typeface="Arial Black"/>
                <a:cs typeface="Arial Black"/>
              </a:rPr>
              <a:t>calories </a:t>
            </a:r>
            <a:r>
              <a:rPr sz="3200" spc="-340" dirty="0">
                <a:latin typeface="Arial Black"/>
                <a:cs typeface="Arial Black"/>
              </a:rPr>
              <a:t>you </a:t>
            </a:r>
            <a:r>
              <a:rPr sz="3200" spc="-434" dirty="0">
                <a:latin typeface="Arial Black"/>
                <a:cs typeface="Arial Black"/>
              </a:rPr>
              <a:t>eat  </a:t>
            </a:r>
            <a:r>
              <a:rPr sz="3200" spc="-420" dirty="0">
                <a:latin typeface="Arial Black"/>
                <a:cs typeface="Arial Black"/>
              </a:rPr>
              <a:t>with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355" dirty="0">
                <a:latin typeface="Arial Black"/>
                <a:cs typeface="Arial Black"/>
              </a:rPr>
              <a:t>number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425" dirty="0">
                <a:latin typeface="Arial Black"/>
                <a:cs typeface="Arial Black"/>
              </a:rPr>
              <a:t>calories </a:t>
            </a:r>
            <a:r>
              <a:rPr sz="3200" spc="-340" dirty="0">
                <a:latin typeface="Arial Black"/>
                <a:cs typeface="Arial Black"/>
              </a:rPr>
              <a:t>you </a:t>
            </a:r>
            <a:r>
              <a:rPr sz="3200" spc="-465" dirty="0">
                <a:latin typeface="Arial Black"/>
                <a:cs typeface="Arial Black"/>
              </a:rPr>
              <a:t>use </a:t>
            </a:r>
            <a:r>
              <a:rPr sz="3200" spc="-490" dirty="0">
                <a:latin typeface="Arial Black"/>
                <a:cs typeface="Arial Black"/>
              </a:rPr>
              <a:t>each  </a:t>
            </a:r>
            <a:r>
              <a:rPr sz="3200" spc="-440" dirty="0">
                <a:latin typeface="Arial Black"/>
                <a:cs typeface="Arial Black"/>
              </a:rPr>
              <a:t>day.</a:t>
            </a:r>
            <a:endParaRPr sz="3200">
              <a:latin typeface="Arial Black"/>
              <a:cs typeface="Arial Black"/>
            </a:endParaRPr>
          </a:p>
          <a:p>
            <a:pPr marL="355600" marR="353060" indent="-342900">
              <a:lnSpc>
                <a:spcPts val="3070"/>
              </a:lnSpc>
              <a:spcBef>
                <a:spcPts val="7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45" dirty="0">
                <a:latin typeface="Arial Black"/>
                <a:cs typeface="Arial Black"/>
              </a:rPr>
              <a:t>Maintain </a:t>
            </a:r>
            <a:r>
              <a:rPr sz="3200" spc="-505" dirty="0">
                <a:latin typeface="Arial Black"/>
                <a:cs typeface="Arial Black"/>
              </a:rPr>
              <a:t>a </a:t>
            </a:r>
            <a:r>
              <a:rPr sz="3200" spc="-390" dirty="0">
                <a:latin typeface="Arial Black"/>
                <a:cs typeface="Arial Black"/>
              </a:rPr>
              <a:t>level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420" dirty="0">
                <a:latin typeface="Arial Black"/>
                <a:cs typeface="Arial Black"/>
              </a:rPr>
              <a:t>physical </a:t>
            </a:r>
            <a:r>
              <a:rPr sz="3200" spc="-409" dirty="0">
                <a:latin typeface="Arial Black"/>
                <a:cs typeface="Arial Black"/>
              </a:rPr>
              <a:t>activity </a:t>
            </a:r>
            <a:r>
              <a:rPr sz="3200" spc="-380" dirty="0">
                <a:latin typeface="Arial Black"/>
                <a:cs typeface="Arial Black"/>
              </a:rPr>
              <a:t>that  </a:t>
            </a:r>
            <a:r>
              <a:rPr sz="3200" spc="-475" dirty="0">
                <a:latin typeface="Arial Black"/>
                <a:cs typeface="Arial Black"/>
              </a:rPr>
              <a:t>keeps </a:t>
            </a:r>
            <a:r>
              <a:rPr sz="3200" spc="-340" dirty="0">
                <a:latin typeface="Arial Black"/>
                <a:cs typeface="Arial Black"/>
              </a:rPr>
              <a:t>you </a:t>
            </a:r>
            <a:r>
              <a:rPr sz="3200" spc="-290" dirty="0">
                <a:latin typeface="Arial Black"/>
                <a:cs typeface="Arial Black"/>
              </a:rPr>
              <a:t>fit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484" dirty="0">
                <a:latin typeface="Arial Black"/>
                <a:cs typeface="Arial Black"/>
              </a:rPr>
              <a:t>matches </a:t>
            </a:r>
            <a:r>
              <a:rPr sz="3200" spc="-375" dirty="0">
                <a:latin typeface="Arial Black"/>
                <a:cs typeface="Arial Black"/>
              </a:rPr>
              <a:t>the </a:t>
            </a:r>
            <a:r>
              <a:rPr sz="3200" spc="-355" dirty="0">
                <a:latin typeface="Arial Black"/>
                <a:cs typeface="Arial Black"/>
              </a:rPr>
              <a:t>number </a:t>
            </a:r>
            <a:r>
              <a:rPr sz="3200" spc="-285" dirty="0">
                <a:latin typeface="Arial Black"/>
                <a:cs typeface="Arial Black"/>
              </a:rPr>
              <a:t>of  </a:t>
            </a:r>
            <a:r>
              <a:rPr sz="3200" spc="-425" dirty="0">
                <a:latin typeface="Arial Black"/>
                <a:cs typeface="Arial Black"/>
              </a:rPr>
              <a:t>calories </a:t>
            </a:r>
            <a:r>
              <a:rPr sz="3200" spc="-340" dirty="0">
                <a:latin typeface="Arial Black"/>
                <a:cs typeface="Arial Black"/>
              </a:rPr>
              <a:t>you</a:t>
            </a:r>
            <a:r>
              <a:rPr sz="3200" spc="15" dirty="0">
                <a:latin typeface="Arial Black"/>
                <a:cs typeface="Arial Black"/>
              </a:rPr>
              <a:t> </a:t>
            </a:r>
            <a:r>
              <a:rPr sz="3200" spc="-420" dirty="0">
                <a:latin typeface="Arial Black"/>
                <a:cs typeface="Arial Black"/>
              </a:rPr>
              <a:t>eat.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44623" y="303275"/>
            <a:ext cx="5305044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06701" y="482917"/>
            <a:ext cx="452818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80" dirty="0"/>
              <a:t>Dietary</a:t>
            </a:r>
            <a:r>
              <a:rPr sz="4400" spc="-370" dirty="0"/>
              <a:t> </a:t>
            </a:r>
            <a:r>
              <a:rPr sz="4400" spc="-520" dirty="0"/>
              <a:t>Guidelines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29841"/>
            <a:ext cx="8041640" cy="395732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marR="5080" indent="-342900">
              <a:lnSpc>
                <a:spcPts val="288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75" dirty="0">
                <a:latin typeface="Arial Black"/>
                <a:cs typeface="Arial Black"/>
              </a:rPr>
              <a:t>Limit </a:t>
            </a:r>
            <a:r>
              <a:rPr sz="3000" spc="-315" dirty="0">
                <a:latin typeface="Arial Black"/>
                <a:cs typeface="Arial Black"/>
              </a:rPr>
              <a:t>your </a:t>
            </a:r>
            <a:r>
              <a:rPr sz="3000" spc="-400" dirty="0">
                <a:latin typeface="Arial Black"/>
                <a:cs typeface="Arial Black"/>
              </a:rPr>
              <a:t>intake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310" dirty="0">
                <a:latin typeface="Arial Black"/>
                <a:cs typeface="Arial Black"/>
              </a:rPr>
              <a:t>foods </a:t>
            </a:r>
            <a:r>
              <a:rPr sz="3000" spc="-285" dirty="0">
                <a:latin typeface="Arial Black"/>
                <a:cs typeface="Arial Black"/>
              </a:rPr>
              <a:t>high </a:t>
            </a:r>
            <a:r>
              <a:rPr sz="3000" spc="-290" dirty="0">
                <a:latin typeface="Arial Black"/>
                <a:cs typeface="Arial Black"/>
              </a:rPr>
              <a:t>in </a:t>
            </a:r>
            <a:r>
              <a:rPr sz="3000" spc="-400" dirty="0">
                <a:latin typeface="Arial Black"/>
                <a:cs typeface="Arial Black"/>
              </a:rPr>
              <a:t>calories </a:t>
            </a:r>
            <a:r>
              <a:rPr sz="3000" spc="-350" dirty="0">
                <a:latin typeface="Arial Black"/>
                <a:cs typeface="Arial Black"/>
              </a:rPr>
              <a:t>and  </a:t>
            </a:r>
            <a:r>
              <a:rPr sz="3000" spc="-395" dirty="0">
                <a:latin typeface="Arial Black"/>
                <a:cs typeface="Arial Black"/>
              </a:rPr>
              <a:t>low </a:t>
            </a:r>
            <a:r>
              <a:rPr sz="3000" spc="-290" dirty="0">
                <a:latin typeface="Arial Black"/>
                <a:cs typeface="Arial Black"/>
              </a:rPr>
              <a:t>in</a:t>
            </a:r>
            <a:r>
              <a:rPr sz="3000" spc="-580" dirty="0">
                <a:latin typeface="Arial Black"/>
                <a:cs typeface="Arial Black"/>
              </a:rPr>
              <a:t> </a:t>
            </a:r>
            <a:r>
              <a:rPr sz="3000" spc="-305" dirty="0">
                <a:latin typeface="Arial Black"/>
                <a:cs typeface="Arial Black"/>
              </a:rPr>
              <a:t>nutrition.</a:t>
            </a:r>
            <a:endParaRPr sz="3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3050">
              <a:latin typeface="Arial Black"/>
              <a:cs typeface="Arial Black"/>
            </a:endParaRPr>
          </a:p>
          <a:p>
            <a:pPr marL="355600" marR="5080" indent="-342900">
              <a:lnSpc>
                <a:spcPct val="8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75" dirty="0">
                <a:latin typeface="Arial Black"/>
                <a:cs typeface="Arial Black"/>
              </a:rPr>
              <a:t>Limit </a:t>
            </a:r>
            <a:r>
              <a:rPr sz="3000" spc="-310" dirty="0">
                <a:latin typeface="Arial Black"/>
                <a:cs typeface="Arial Black"/>
              </a:rPr>
              <a:t>foods </a:t>
            </a:r>
            <a:r>
              <a:rPr sz="3000" spc="-285" dirty="0">
                <a:latin typeface="Arial Black"/>
                <a:cs typeface="Arial Black"/>
              </a:rPr>
              <a:t>high </a:t>
            </a:r>
            <a:r>
              <a:rPr sz="3000" spc="-290" dirty="0">
                <a:latin typeface="Arial Black"/>
                <a:cs typeface="Arial Black"/>
              </a:rPr>
              <a:t>in </a:t>
            </a:r>
            <a:r>
              <a:rPr sz="3000" spc="-385" dirty="0">
                <a:latin typeface="Arial Black"/>
                <a:cs typeface="Arial Black"/>
              </a:rPr>
              <a:t>saturated </a:t>
            </a:r>
            <a:r>
              <a:rPr sz="3000" spc="-345" dirty="0">
                <a:latin typeface="Arial Black"/>
                <a:cs typeface="Arial Black"/>
              </a:rPr>
              <a:t>fat, </a:t>
            </a:r>
            <a:r>
              <a:rPr sz="3000" spc="-395" dirty="0">
                <a:latin typeface="Arial Black"/>
                <a:cs typeface="Arial Black"/>
              </a:rPr>
              <a:t>trans </a:t>
            </a:r>
            <a:r>
              <a:rPr sz="3000" spc="-345" dirty="0">
                <a:latin typeface="Arial Black"/>
                <a:cs typeface="Arial Black"/>
              </a:rPr>
              <a:t>fat and  </a:t>
            </a:r>
            <a:r>
              <a:rPr sz="3000" spc="-370" dirty="0">
                <a:latin typeface="Arial Black"/>
                <a:cs typeface="Arial Black"/>
              </a:rPr>
              <a:t>cholesterol.</a:t>
            </a:r>
            <a:endParaRPr sz="30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484" dirty="0">
                <a:latin typeface="Arial Black"/>
                <a:cs typeface="Arial Black"/>
              </a:rPr>
              <a:t>Eat </a:t>
            </a:r>
            <a:r>
              <a:rPr sz="3000" spc="-459" dirty="0">
                <a:latin typeface="Arial Black"/>
                <a:cs typeface="Arial Black"/>
              </a:rPr>
              <a:t>less </a:t>
            </a:r>
            <a:r>
              <a:rPr sz="3000" spc="-355" dirty="0">
                <a:latin typeface="Arial Black"/>
                <a:cs typeface="Arial Black"/>
              </a:rPr>
              <a:t>than </a:t>
            </a:r>
            <a:r>
              <a:rPr sz="3000" spc="-385" dirty="0">
                <a:latin typeface="Arial Black"/>
                <a:cs typeface="Arial Black"/>
              </a:rPr>
              <a:t>6 </a:t>
            </a:r>
            <a:r>
              <a:rPr sz="3000" spc="-235" dirty="0">
                <a:latin typeface="Arial Black"/>
                <a:cs typeface="Arial Black"/>
              </a:rPr>
              <a:t>g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409" dirty="0">
                <a:latin typeface="Arial Black"/>
                <a:cs typeface="Arial Black"/>
              </a:rPr>
              <a:t>salt </a:t>
            </a:r>
            <a:r>
              <a:rPr sz="3000" spc="-475" dirty="0">
                <a:latin typeface="Arial Black"/>
                <a:cs typeface="Arial Black"/>
              </a:rPr>
              <a:t>a</a:t>
            </a:r>
            <a:r>
              <a:rPr sz="3000" spc="-509" dirty="0">
                <a:latin typeface="Arial Black"/>
                <a:cs typeface="Arial Black"/>
              </a:rPr>
              <a:t> </a:t>
            </a:r>
            <a:r>
              <a:rPr sz="3000" spc="-409" dirty="0">
                <a:latin typeface="Arial Black"/>
                <a:cs typeface="Arial Black"/>
              </a:rPr>
              <a:t>day.</a:t>
            </a:r>
            <a:endParaRPr sz="30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425" dirty="0">
                <a:latin typeface="Arial Black"/>
                <a:cs typeface="Arial Black"/>
              </a:rPr>
              <a:t>Have </a:t>
            </a:r>
            <a:r>
              <a:rPr sz="3000" spc="-280" dirty="0">
                <a:latin typeface="Arial Black"/>
                <a:cs typeface="Arial Black"/>
              </a:rPr>
              <a:t>no </a:t>
            </a:r>
            <a:r>
              <a:rPr sz="3000" spc="-360" dirty="0">
                <a:latin typeface="Arial Black"/>
                <a:cs typeface="Arial Black"/>
              </a:rPr>
              <a:t>more </a:t>
            </a:r>
            <a:r>
              <a:rPr sz="3000" spc="-355" dirty="0">
                <a:latin typeface="Arial Black"/>
                <a:cs typeface="Arial Black"/>
              </a:rPr>
              <a:t>than </a:t>
            </a:r>
            <a:r>
              <a:rPr sz="3000" spc="-335" dirty="0">
                <a:latin typeface="Arial Black"/>
                <a:cs typeface="Arial Black"/>
              </a:rPr>
              <a:t>one </a:t>
            </a:r>
            <a:r>
              <a:rPr sz="3000" spc="-375" dirty="0">
                <a:latin typeface="Arial Black"/>
                <a:cs typeface="Arial Black"/>
              </a:rPr>
              <a:t>alcoholic </a:t>
            </a:r>
            <a:r>
              <a:rPr sz="3000" spc="-325" dirty="0">
                <a:latin typeface="Arial Black"/>
                <a:cs typeface="Arial Black"/>
              </a:rPr>
              <a:t>drink </a:t>
            </a:r>
            <a:r>
              <a:rPr sz="3000" spc="-475" dirty="0">
                <a:latin typeface="Arial Black"/>
                <a:cs typeface="Arial Black"/>
              </a:rPr>
              <a:t>a</a:t>
            </a:r>
            <a:r>
              <a:rPr sz="3000" spc="-30" dirty="0">
                <a:latin typeface="Arial Black"/>
                <a:cs typeface="Arial Black"/>
              </a:rPr>
              <a:t> </a:t>
            </a:r>
            <a:r>
              <a:rPr sz="3000" spc="-409" dirty="0">
                <a:latin typeface="Arial Black"/>
                <a:cs typeface="Arial Black"/>
              </a:rPr>
              <a:t>day.</a:t>
            </a:r>
            <a:endParaRPr sz="30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25195" y="550163"/>
            <a:ext cx="1798320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039111" y="303275"/>
            <a:ext cx="5117592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01150" y="482917"/>
            <a:ext cx="434149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20" dirty="0"/>
              <a:t>Step </a:t>
            </a:r>
            <a:r>
              <a:rPr sz="4400" spc="-545" dirty="0"/>
              <a:t>I </a:t>
            </a:r>
            <a:r>
              <a:rPr sz="4400" spc="-495" dirty="0"/>
              <a:t>and </a:t>
            </a:r>
            <a:r>
              <a:rPr sz="4400" spc="-545" dirty="0"/>
              <a:t>II</a:t>
            </a:r>
            <a:r>
              <a:rPr sz="4400" spc="-340" dirty="0"/>
              <a:t> </a:t>
            </a:r>
            <a:r>
              <a:rPr sz="4400" spc="-535" dirty="0"/>
              <a:t>Diets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915987" y="1543558"/>
            <a:ext cx="7740650" cy="517525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12700" marR="5080">
              <a:lnSpc>
                <a:spcPct val="70000"/>
              </a:lnSpc>
              <a:spcBef>
                <a:spcPts val="780"/>
              </a:spcBef>
            </a:pPr>
            <a:r>
              <a:rPr sz="1900" spc="-365" dirty="0">
                <a:latin typeface="Arial Black"/>
                <a:cs typeface="Arial Black"/>
              </a:rPr>
              <a:t>To </a:t>
            </a:r>
            <a:r>
              <a:rPr sz="1900" spc="-240" dirty="0">
                <a:latin typeface="Arial Black"/>
                <a:cs typeface="Arial Black"/>
              </a:rPr>
              <a:t>treat </a:t>
            </a:r>
            <a:r>
              <a:rPr sz="1900" spc="-185" dirty="0">
                <a:latin typeface="Arial Black"/>
                <a:cs typeface="Arial Black"/>
              </a:rPr>
              <a:t>high </a:t>
            </a:r>
            <a:r>
              <a:rPr sz="1900" spc="-160" dirty="0">
                <a:latin typeface="Arial Black"/>
                <a:cs typeface="Arial Black"/>
              </a:rPr>
              <a:t>blood </a:t>
            </a:r>
            <a:r>
              <a:rPr sz="1900" spc="-260" dirty="0">
                <a:latin typeface="Arial Black"/>
                <a:cs typeface="Arial Black"/>
              </a:rPr>
              <a:t>pressure </a:t>
            </a:r>
            <a:r>
              <a:rPr sz="1900" spc="-220" dirty="0">
                <a:latin typeface="Arial Black"/>
                <a:cs typeface="Arial Black"/>
              </a:rPr>
              <a:t>and </a:t>
            </a:r>
            <a:r>
              <a:rPr sz="1900" spc="-240" dirty="0">
                <a:latin typeface="Arial Black"/>
                <a:cs typeface="Arial Black"/>
              </a:rPr>
              <a:t>hypercholesterolemia </a:t>
            </a:r>
            <a:r>
              <a:rPr sz="1900" spc="-220" dirty="0">
                <a:latin typeface="Arial Black"/>
                <a:cs typeface="Arial Black"/>
              </a:rPr>
              <a:t>and </a:t>
            </a:r>
            <a:r>
              <a:rPr sz="1900" spc="-265" dirty="0">
                <a:latin typeface="Arial Black"/>
                <a:cs typeface="Arial Black"/>
              </a:rPr>
              <a:t>are </a:t>
            </a:r>
            <a:r>
              <a:rPr sz="1900" spc="-220" dirty="0">
                <a:latin typeface="Arial Black"/>
                <a:cs typeface="Arial Black"/>
              </a:rPr>
              <a:t>designed 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50" dirty="0">
                <a:latin typeface="Arial Black"/>
                <a:cs typeface="Arial Black"/>
              </a:rPr>
              <a:t>lower </a:t>
            </a:r>
            <a:r>
              <a:rPr sz="1900" spc="-305" dirty="0">
                <a:latin typeface="Arial Black"/>
                <a:cs typeface="Arial Black"/>
              </a:rPr>
              <a:t>LDL </a:t>
            </a:r>
            <a:r>
              <a:rPr sz="1900" spc="-254" dirty="0">
                <a:latin typeface="Arial Black"/>
                <a:cs typeface="Arial Black"/>
              </a:rPr>
              <a:t>levels, while at </a:t>
            </a:r>
            <a:r>
              <a:rPr sz="1900" spc="-225" dirty="0">
                <a:latin typeface="Arial Black"/>
                <a:cs typeface="Arial Black"/>
              </a:rPr>
              <a:t>the </a:t>
            </a:r>
            <a:r>
              <a:rPr sz="1900" spc="-305" dirty="0">
                <a:latin typeface="Arial Black"/>
                <a:cs typeface="Arial Black"/>
              </a:rPr>
              <a:t>same </a:t>
            </a:r>
            <a:r>
              <a:rPr sz="1900" spc="-235" dirty="0">
                <a:latin typeface="Arial Black"/>
                <a:cs typeface="Arial Black"/>
              </a:rPr>
              <a:t>time </a:t>
            </a:r>
            <a:r>
              <a:rPr sz="1900" spc="-190" dirty="0">
                <a:latin typeface="Arial Black"/>
                <a:cs typeface="Arial Black"/>
              </a:rPr>
              <a:t>promoting </a:t>
            </a:r>
            <a:r>
              <a:rPr sz="1900" spc="-155" dirty="0">
                <a:latin typeface="Arial Black"/>
                <a:cs typeface="Arial Black"/>
              </a:rPr>
              <a:t>good</a:t>
            </a:r>
            <a:r>
              <a:rPr sz="1900" spc="-25" dirty="0">
                <a:latin typeface="Arial Black"/>
                <a:cs typeface="Arial Black"/>
              </a:rPr>
              <a:t> </a:t>
            </a:r>
            <a:r>
              <a:rPr sz="1900" spc="-195" dirty="0">
                <a:latin typeface="Arial Black"/>
                <a:cs typeface="Arial Black"/>
              </a:rPr>
              <a:t>nutrition.</a:t>
            </a:r>
            <a:endParaRPr sz="19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4938" y="2968497"/>
            <a:ext cx="1751330" cy="25622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3700" indent="-381635">
              <a:lnSpc>
                <a:spcPts val="2965"/>
              </a:lnSpc>
              <a:spcBef>
                <a:spcPts val="105"/>
              </a:spcBef>
              <a:buAutoNum type="arabicPeriod"/>
              <a:tabLst>
                <a:tab pos="394335" algn="l"/>
              </a:tabLst>
            </a:pPr>
            <a:r>
              <a:rPr sz="2600" spc="-385" dirty="0">
                <a:latin typeface="Arial Black"/>
                <a:cs typeface="Arial Black"/>
              </a:rPr>
              <a:t>Total</a:t>
            </a:r>
            <a:r>
              <a:rPr sz="2600" spc="-210" dirty="0">
                <a:latin typeface="Arial Black"/>
                <a:cs typeface="Arial Black"/>
              </a:rPr>
              <a:t> </a:t>
            </a:r>
            <a:r>
              <a:rPr sz="2600" spc="-295" dirty="0">
                <a:latin typeface="Arial Black"/>
                <a:cs typeface="Arial Black"/>
              </a:rPr>
              <a:t>fat</a:t>
            </a:r>
            <a:endParaRPr sz="2600">
              <a:latin typeface="Arial Black"/>
              <a:cs typeface="Arial Black"/>
            </a:endParaRP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spc="-400" dirty="0">
                <a:latin typeface="Arial Black"/>
                <a:cs typeface="Arial Black"/>
              </a:rPr>
              <a:t>Sat</a:t>
            </a:r>
            <a:r>
              <a:rPr sz="2600" spc="-170" dirty="0">
                <a:latin typeface="Arial Black"/>
                <a:cs typeface="Arial Black"/>
              </a:rPr>
              <a:t> </a:t>
            </a:r>
            <a:r>
              <a:rPr sz="2600" spc="-300" dirty="0">
                <a:latin typeface="Arial Black"/>
                <a:cs typeface="Arial Black"/>
              </a:rPr>
              <a:t>fat</a:t>
            </a:r>
            <a:endParaRPr sz="2600">
              <a:latin typeface="Arial Black"/>
              <a:cs typeface="Arial Black"/>
            </a:endParaRP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spc="-325" dirty="0">
                <a:latin typeface="Arial Black"/>
                <a:cs typeface="Arial Black"/>
              </a:rPr>
              <a:t>Poly</a:t>
            </a:r>
            <a:r>
              <a:rPr sz="2600" spc="-250" dirty="0">
                <a:latin typeface="Arial Black"/>
                <a:cs typeface="Arial Black"/>
              </a:rPr>
              <a:t> </a:t>
            </a:r>
            <a:r>
              <a:rPr sz="2600" spc="-300" dirty="0">
                <a:latin typeface="Arial Black"/>
                <a:cs typeface="Arial Black"/>
              </a:rPr>
              <a:t>fat</a:t>
            </a:r>
            <a:endParaRPr sz="2600">
              <a:latin typeface="Arial Black"/>
              <a:cs typeface="Arial Black"/>
            </a:endParaRP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spc="-200" dirty="0">
                <a:latin typeface="Arial Black"/>
                <a:cs typeface="Arial Black"/>
              </a:rPr>
              <a:t>Mono</a:t>
            </a:r>
            <a:r>
              <a:rPr sz="2600" spc="-265" dirty="0">
                <a:latin typeface="Arial Black"/>
                <a:cs typeface="Arial Black"/>
              </a:rPr>
              <a:t> </a:t>
            </a:r>
            <a:r>
              <a:rPr sz="2600" spc="-295" dirty="0">
                <a:latin typeface="Arial Black"/>
                <a:cs typeface="Arial Black"/>
              </a:rPr>
              <a:t>fat</a:t>
            </a:r>
            <a:endParaRPr sz="2600">
              <a:latin typeface="Arial Black"/>
              <a:cs typeface="Arial Black"/>
            </a:endParaRP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spc="-330" dirty="0">
                <a:latin typeface="Arial Black"/>
                <a:cs typeface="Arial Black"/>
              </a:rPr>
              <a:t>Carb</a:t>
            </a:r>
            <a:endParaRPr sz="2600">
              <a:latin typeface="Arial Black"/>
              <a:cs typeface="Arial Black"/>
            </a:endParaRP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spc="-325" dirty="0">
                <a:latin typeface="Arial Black"/>
                <a:cs typeface="Arial Black"/>
              </a:rPr>
              <a:t>Pro</a:t>
            </a:r>
            <a:endParaRPr sz="2600">
              <a:latin typeface="Arial Black"/>
              <a:cs typeface="Arial Black"/>
            </a:endParaRPr>
          </a:p>
          <a:p>
            <a:pPr marL="393700" indent="-381000">
              <a:lnSpc>
                <a:spcPts val="2965"/>
              </a:lnSpc>
              <a:buAutoNum type="arabicPeriod"/>
              <a:tabLst>
                <a:tab pos="393700" algn="l"/>
              </a:tabLst>
            </a:pPr>
            <a:r>
              <a:rPr sz="2600" spc="-290" dirty="0">
                <a:latin typeface="Arial Black"/>
                <a:cs typeface="Arial Black"/>
              </a:rPr>
              <a:t>Chol.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278184" y="2255266"/>
            <a:ext cx="2483485" cy="32753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370" dirty="0">
                <a:latin typeface="Arial Black"/>
                <a:cs typeface="Arial Black"/>
              </a:rPr>
              <a:t>Step</a:t>
            </a:r>
            <a:r>
              <a:rPr sz="2600" spc="-160" dirty="0">
                <a:latin typeface="Arial Black"/>
                <a:cs typeface="Arial Black"/>
              </a:rPr>
              <a:t> </a:t>
            </a:r>
            <a:r>
              <a:rPr sz="2600" spc="-320" dirty="0">
                <a:latin typeface="Arial Black"/>
                <a:cs typeface="Arial Black"/>
              </a:rPr>
              <a:t>I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965"/>
              </a:lnSpc>
              <a:spcBef>
                <a:spcPts val="2495"/>
              </a:spcBef>
            </a:pPr>
            <a:r>
              <a:rPr sz="2600" spc="-380" dirty="0">
                <a:latin typeface="Arial Black"/>
                <a:cs typeface="Arial Black"/>
              </a:rPr>
              <a:t>30% </a:t>
            </a:r>
            <a:r>
              <a:rPr sz="2600" spc="-235" dirty="0">
                <a:latin typeface="Arial Black"/>
                <a:cs typeface="Arial Black"/>
              </a:rPr>
              <a:t>or</a:t>
            </a:r>
            <a:r>
              <a:rPr sz="2600" spc="-459" dirty="0">
                <a:latin typeface="Arial Black"/>
                <a:cs typeface="Arial Black"/>
              </a:rPr>
              <a:t> </a:t>
            </a:r>
            <a:r>
              <a:rPr sz="2600" spc="-400" dirty="0">
                <a:latin typeface="Arial Black"/>
                <a:cs typeface="Arial Black"/>
              </a:rPr>
              <a:t>less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810"/>
              </a:lnSpc>
            </a:pPr>
            <a:r>
              <a:rPr sz="2600" spc="-265" dirty="0">
                <a:latin typeface="Arial Black"/>
                <a:cs typeface="Arial Black"/>
              </a:rPr>
              <a:t>7-10%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810"/>
              </a:lnSpc>
            </a:pPr>
            <a:r>
              <a:rPr sz="2600" spc="-235" dirty="0">
                <a:latin typeface="Arial Black"/>
                <a:cs typeface="Arial Black"/>
              </a:rPr>
              <a:t>up </a:t>
            </a:r>
            <a:r>
              <a:rPr sz="2600" spc="-250" dirty="0">
                <a:latin typeface="Arial Black"/>
                <a:cs typeface="Arial Black"/>
              </a:rPr>
              <a:t>to</a:t>
            </a:r>
            <a:r>
              <a:rPr sz="2600" spc="-114" dirty="0">
                <a:latin typeface="Arial Black"/>
                <a:cs typeface="Arial Black"/>
              </a:rPr>
              <a:t> </a:t>
            </a:r>
            <a:r>
              <a:rPr sz="2600" spc="-385" dirty="0">
                <a:latin typeface="Arial Black"/>
                <a:cs typeface="Arial Black"/>
              </a:rPr>
              <a:t>10%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810"/>
              </a:lnSpc>
            </a:pPr>
            <a:r>
              <a:rPr sz="2600" spc="-295" dirty="0">
                <a:latin typeface="Arial Black"/>
                <a:cs typeface="Arial Black"/>
              </a:rPr>
              <a:t>Up </a:t>
            </a:r>
            <a:r>
              <a:rPr sz="2600" spc="-250" dirty="0">
                <a:latin typeface="Arial Black"/>
                <a:cs typeface="Arial Black"/>
              </a:rPr>
              <a:t>to</a:t>
            </a:r>
            <a:r>
              <a:rPr sz="2600" spc="-55" dirty="0">
                <a:latin typeface="Arial Black"/>
                <a:cs typeface="Arial Black"/>
              </a:rPr>
              <a:t> </a:t>
            </a:r>
            <a:r>
              <a:rPr sz="2600" spc="-385" dirty="0">
                <a:latin typeface="Arial Black"/>
                <a:cs typeface="Arial Black"/>
              </a:rPr>
              <a:t>15%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810"/>
              </a:lnSpc>
            </a:pPr>
            <a:r>
              <a:rPr sz="2600" spc="-380" dirty="0">
                <a:latin typeface="Arial Black"/>
                <a:cs typeface="Arial Black"/>
              </a:rPr>
              <a:t>55% </a:t>
            </a:r>
            <a:r>
              <a:rPr sz="2600" spc="-235" dirty="0">
                <a:latin typeface="Arial Black"/>
                <a:cs typeface="Arial Black"/>
              </a:rPr>
              <a:t>or</a:t>
            </a:r>
            <a:r>
              <a:rPr sz="2600" spc="-465" dirty="0">
                <a:latin typeface="Arial Black"/>
                <a:cs typeface="Arial Black"/>
              </a:rPr>
              <a:t> </a:t>
            </a:r>
            <a:r>
              <a:rPr sz="2600" spc="-310" dirty="0">
                <a:latin typeface="Arial Black"/>
                <a:cs typeface="Arial Black"/>
              </a:rPr>
              <a:t>more</a:t>
            </a:r>
            <a:endParaRPr sz="2600">
              <a:latin typeface="Arial Black"/>
              <a:cs typeface="Arial Black"/>
            </a:endParaRPr>
          </a:p>
          <a:p>
            <a:pPr marL="12700" marR="5080">
              <a:lnSpc>
                <a:spcPts val="2810"/>
              </a:lnSpc>
              <a:spcBef>
                <a:spcPts val="195"/>
              </a:spcBef>
            </a:pPr>
            <a:r>
              <a:rPr sz="2600" spc="-305" dirty="0">
                <a:latin typeface="Arial Black"/>
                <a:cs typeface="Arial Black"/>
              </a:rPr>
              <a:t>Approx </a:t>
            </a:r>
            <a:r>
              <a:rPr sz="2600" spc="-385" dirty="0">
                <a:latin typeface="Arial Black"/>
                <a:cs typeface="Arial Black"/>
              </a:rPr>
              <a:t>15%  </a:t>
            </a:r>
            <a:r>
              <a:rPr sz="2600" spc="-470" dirty="0">
                <a:latin typeface="Arial Black"/>
                <a:cs typeface="Arial Black"/>
              </a:rPr>
              <a:t>Less </a:t>
            </a:r>
            <a:r>
              <a:rPr sz="2600" spc="-305" dirty="0">
                <a:latin typeface="Arial Black"/>
                <a:cs typeface="Arial Black"/>
              </a:rPr>
              <a:t>than</a:t>
            </a:r>
            <a:r>
              <a:rPr sz="2600" spc="-310" dirty="0">
                <a:latin typeface="Arial Black"/>
                <a:cs typeface="Arial Black"/>
              </a:rPr>
              <a:t> </a:t>
            </a:r>
            <a:r>
              <a:rPr sz="2600" spc="-315" dirty="0">
                <a:latin typeface="Arial Black"/>
                <a:cs typeface="Arial Black"/>
              </a:rPr>
              <a:t>300mg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21406" y="2255266"/>
            <a:ext cx="2494915" cy="32753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370" dirty="0">
                <a:latin typeface="Arial Black"/>
                <a:cs typeface="Arial Black"/>
              </a:rPr>
              <a:t>Step</a:t>
            </a:r>
            <a:r>
              <a:rPr sz="2600" spc="-160" dirty="0">
                <a:latin typeface="Arial Black"/>
                <a:cs typeface="Arial Black"/>
              </a:rPr>
              <a:t> </a:t>
            </a:r>
            <a:r>
              <a:rPr sz="2600" spc="-320" dirty="0">
                <a:latin typeface="Arial Black"/>
                <a:cs typeface="Arial Black"/>
              </a:rPr>
              <a:t>II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965"/>
              </a:lnSpc>
              <a:spcBef>
                <a:spcPts val="2495"/>
              </a:spcBef>
            </a:pPr>
            <a:r>
              <a:rPr sz="2600" spc="-380" dirty="0">
                <a:latin typeface="Arial Black"/>
                <a:cs typeface="Arial Black"/>
              </a:rPr>
              <a:t>30% </a:t>
            </a:r>
            <a:r>
              <a:rPr sz="2600" spc="-235" dirty="0">
                <a:latin typeface="Arial Black"/>
                <a:cs typeface="Arial Black"/>
              </a:rPr>
              <a:t>or</a:t>
            </a:r>
            <a:r>
              <a:rPr sz="2600" spc="-459" dirty="0">
                <a:latin typeface="Arial Black"/>
                <a:cs typeface="Arial Black"/>
              </a:rPr>
              <a:t> </a:t>
            </a:r>
            <a:r>
              <a:rPr sz="2600" spc="-400" dirty="0">
                <a:latin typeface="Arial Black"/>
                <a:cs typeface="Arial Black"/>
              </a:rPr>
              <a:t>less</a:t>
            </a:r>
            <a:endParaRPr sz="2600">
              <a:latin typeface="Arial Black"/>
              <a:cs typeface="Arial Black"/>
            </a:endParaRPr>
          </a:p>
          <a:p>
            <a:pPr marL="927100">
              <a:lnSpc>
                <a:spcPts val="2810"/>
              </a:lnSpc>
            </a:pPr>
            <a:r>
              <a:rPr sz="2600" spc="-405" dirty="0">
                <a:latin typeface="Arial Black"/>
                <a:cs typeface="Arial Black"/>
              </a:rPr>
              <a:t>7%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810"/>
              </a:lnSpc>
            </a:pPr>
            <a:r>
              <a:rPr sz="2600" spc="-235" dirty="0">
                <a:latin typeface="Arial Black"/>
                <a:cs typeface="Arial Black"/>
              </a:rPr>
              <a:t>up </a:t>
            </a:r>
            <a:r>
              <a:rPr sz="2600" spc="-250" dirty="0">
                <a:latin typeface="Arial Black"/>
                <a:cs typeface="Arial Black"/>
              </a:rPr>
              <a:t>to</a:t>
            </a:r>
            <a:r>
              <a:rPr sz="2600" spc="-185" dirty="0">
                <a:latin typeface="Arial Black"/>
                <a:cs typeface="Arial Black"/>
              </a:rPr>
              <a:t> </a:t>
            </a:r>
            <a:r>
              <a:rPr sz="2600" spc="-385" dirty="0">
                <a:latin typeface="Arial Black"/>
                <a:cs typeface="Arial Black"/>
              </a:rPr>
              <a:t>10%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810"/>
              </a:lnSpc>
            </a:pPr>
            <a:r>
              <a:rPr sz="2600" spc="-235" dirty="0">
                <a:latin typeface="Arial Black"/>
                <a:cs typeface="Arial Black"/>
              </a:rPr>
              <a:t>up </a:t>
            </a:r>
            <a:r>
              <a:rPr sz="2600" spc="-250" dirty="0">
                <a:latin typeface="Arial Black"/>
                <a:cs typeface="Arial Black"/>
              </a:rPr>
              <a:t>to</a:t>
            </a:r>
            <a:r>
              <a:rPr sz="2600" spc="-185" dirty="0">
                <a:latin typeface="Arial Black"/>
                <a:cs typeface="Arial Black"/>
              </a:rPr>
              <a:t> </a:t>
            </a:r>
            <a:r>
              <a:rPr sz="2600" spc="-385" dirty="0">
                <a:latin typeface="Arial Black"/>
                <a:cs typeface="Arial Black"/>
              </a:rPr>
              <a:t>15%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810"/>
              </a:lnSpc>
            </a:pPr>
            <a:r>
              <a:rPr sz="2600" spc="-380" dirty="0">
                <a:latin typeface="Arial Black"/>
                <a:cs typeface="Arial Black"/>
              </a:rPr>
              <a:t>55% </a:t>
            </a:r>
            <a:r>
              <a:rPr sz="2600" spc="-235" dirty="0">
                <a:latin typeface="Arial Black"/>
                <a:cs typeface="Arial Black"/>
              </a:rPr>
              <a:t>or</a:t>
            </a:r>
            <a:r>
              <a:rPr sz="2600" spc="-465" dirty="0">
                <a:latin typeface="Arial Black"/>
                <a:cs typeface="Arial Black"/>
              </a:rPr>
              <a:t> </a:t>
            </a:r>
            <a:r>
              <a:rPr sz="2600" spc="-310" dirty="0">
                <a:latin typeface="Arial Black"/>
                <a:cs typeface="Arial Black"/>
              </a:rPr>
              <a:t>more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810"/>
              </a:lnSpc>
            </a:pPr>
            <a:r>
              <a:rPr sz="2600" spc="-305" dirty="0">
                <a:latin typeface="Arial Black"/>
                <a:cs typeface="Arial Black"/>
              </a:rPr>
              <a:t>Approx</a:t>
            </a:r>
            <a:r>
              <a:rPr sz="2600" spc="-190" dirty="0">
                <a:latin typeface="Arial Black"/>
                <a:cs typeface="Arial Black"/>
              </a:rPr>
              <a:t> </a:t>
            </a:r>
            <a:r>
              <a:rPr sz="2600" spc="-385" dirty="0">
                <a:latin typeface="Arial Black"/>
                <a:cs typeface="Arial Black"/>
              </a:rPr>
              <a:t>15%</a:t>
            </a:r>
            <a:endParaRPr sz="2600">
              <a:latin typeface="Arial Black"/>
              <a:cs typeface="Arial Black"/>
            </a:endParaRPr>
          </a:p>
          <a:p>
            <a:pPr marL="12700">
              <a:lnSpc>
                <a:spcPts val="2965"/>
              </a:lnSpc>
            </a:pPr>
            <a:r>
              <a:rPr sz="2600" spc="-400" dirty="0">
                <a:latin typeface="Arial Black"/>
                <a:cs typeface="Arial Black"/>
              </a:rPr>
              <a:t>less </a:t>
            </a:r>
            <a:r>
              <a:rPr sz="2600" spc="-305" dirty="0">
                <a:latin typeface="Arial Black"/>
                <a:cs typeface="Arial Black"/>
              </a:rPr>
              <a:t>than </a:t>
            </a:r>
            <a:r>
              <a:rPr sz="2600" spc="-335" dirty="0">
                <a:latin typeface="Arial Black"/>
                <a:cs typeface="Arial Black"/>
              </a:rPr>
              <a:t>200</a:t>
            </a:r>
            <a:r>
              <a:rPr sz="2600" spc="-330" dirty="0">
                <a:latin typeface="Arial Black"/>
                <a:cs typeface="Arial Black"/>
              </a:rPr>
              <a:t> </a:t>
            </a:r>
            <a:r>
              <a:rPr sz="2600" spc="-280" dirty="0">
                <a:latin typeface="Arial Black"/>
                <a:cs typeface="Arial Black"/>
              </a:rPr>
              <a:t>mg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57200" y="611123"/>
            <a:ext cx="1798320" cy="59282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069592" y="303275"/>
            <a:ext cx="5056632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31643" y="482917"/>
            <a:ext cx="427990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725" dirty="0"/>
              <a:t>Exercise </a:t>
            </a:r>
            <a:r>
              <a:rPr sz="4400" spc="-495" dirty="0"/>
              <a:t>and</a:t>
            </a:r>
            <a:r>
              <a:rPr sz="4400" spc="-665" dirty="0"/>
              <a:t> </a:t>
            </a:r>
            <a:r>
              <a:rPr sz="4400" spc="-580" dirty="0"/>
              <a:t>CVD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264310"/>
            <a:ext cx="8267065" cy="4220210"/>
          </a:xfrm>
          <a:prstGeom prst="rect">
            <a:avLst/>
          </a:prstGeom>
        </p:spPr>
        <p:txBody>
          <a:bodyPr vert="horz" wrap="square" lIns="0" tIns="107314" rIns="0" bIns="0" rtlCol="0">
            <a:spAutoFit/>
          </a:bodyPr>
          <a:lstStyle/>
          <a:p>
            <a:pPr marL="12700" marR="5080">
              <a:lnSpc>
                <a:spcPts val="3070"/>
              </a:lnSpc>
              <a:spcBef>
                <a:spcPts val="844"/>
              </a:spcBef>
            </a:pPr>
            <a:r>
              <a:rPr sz="3200" spc="-315" dirty="0">
                <a:latin typeface="Arial Black"/>
                <a:cs typeface="Arial Black"/>
              </a:rPr>
              <a:t>Good </a:t>
            </a:r>
            <a:r>
              <a:rPr sz="3200" spc="-310" dirty="0">
                <a:latin typeface="Arial Black"/>
                <a:cs typeface="Arial Black"/>
              </a:rPr>
              <a:t>in </a:t>
            </a:r>
            <a:r>
              <a:rPr sz="3200" spc="-350" dirty="0">
                <a:latin typeface="Arial Black"/>
                <a:cs typeface="Arial Black"/>
              </a:rPr>
              <a:t>preventing </a:t>
            </a:r>
            <a:r>
              <a:rPr sz="3200" spc="-360" dirty="0">
                <a:latin typeface="Arial Black"/>
                <a:cs typeface="Arial Black"/>
              </a:rPr>
              <a:t>and treating </a:t>
            </a:r>
            <a:r>
              <a:rPr sz="3200" spc="-400" dirty="0">
                <a:latin typeface="Arial Black"/>
                <a:cs typeface="Arial Black"/>
              </a:rPr>
              <a:t>those </a:t>
            </a:r>
            <a:r>
              <a:rPr sz="3200" spc="-420" dirty="0">
                <a:latin typeface="Arial Black"/>
                <a:cs typeface="Arial Black"/>
              </a:rPr>
              <a:t>at </a:t>
            </a:r>
            <a:r>
              <a:rPr sz="3200" spc="-300" dirty="0">
                <a:latin typeface="Arial Black"/>
                <a:cs typeface="Arial Black"/>
              </a:rPr>
              <a:t>high  </a:t>
            </a:r>
            <a:r>
              <a:rPr sz="3200" spc="-395" dirty="0">
                <a:latin typeface="Arial Black"/>
                <a:cs typeface="Arial Black"/>
              </a:rPr>
              <a:t>risk;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700">
              <a:latin typeface="Arial Black"/>
              <a:cs typeface="Arial Black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3200" spc="-490" dirty="0">
                <a:latin typeface="Arial Black"/>
                <a:cs typeface="Arial Black"/>
              </a:rPr>
              <a:t>Reduces </a:t>
            </a:r>
            <a:r>
              <a:rPr sz="3200" spc="-415" dirty="0">
                <a:latin typeface="Arial Black"/>
                <a:cs typeface="Arial Black"/>
              </a:rPr>
              <a:t>incidence </a:t>
            </a:r>
            <a:r>
              <a:rPr sz="3200" spc="-285" dirty="0">
                <a:latin typeface="Arial Black"/>
                <a:cs typeface="Arial Black"/>
              </a:rPr>
              <a:t>of</a:t>
            </a:r>
            <a:r>
              <a:rPr sz="3200" spc="-295" dirty="0">
                <a:latin typeface="Arial Black"/>
                <a:cs typeface="Arial Black"/>
              </a:rPr>
              <a:t> </a:t>
            </a:r>
            <a:r>
              <a:rPr sz="3200" spc="-400" dirty="0">
                <a:latin typeface="Arial Black"/>
                <a:cs typeface="Arial Black"/>
              </a:rPr>
              <a:t>obesity.</a:t>
            </a:r>
            <a:endParaRPr sz="3200">
              <a:latin typeface="Arial Black"/>
              <a:cs typeface="Arial Black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3200" spc="-484" dirty="0">
                <a:latin typeface="Arial Black"/>
                <a:cs typeface="Arial Black"/>
              </a:rPr>
              <a:t>Increases</a:t>
            </a:r>
            <a:r>
              <a:rPr sz="3200" spc="-215" dirty="0">
                <a:latin typeface="Arial Black"/>
                <a:cs typeface="Arial Black"/>
              </a:rPr>
              <a:t> </a:t>
            </a:r>
            <a:r>
              <a:rPr sz="3200" spc="-425" dirty="0">
                <a:latin typeface="Arial Black"/>
                <a:cs typeface="Arial Black"/>
              </a:rPr>
              <a:t>HDL</a:t>
            </a:r>
            <a:endParaRPr sz="3200">
              <a:latin typeface="Arial Black"/>
              <a:cs typeface="Arial Black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3200" spc="-495" dirty="0">
                <a:latin typeface="Arial Black"/>
                <a:cs typeface="Arial Black"/>
              </a:rPr>
              <a:t>Lowers </a:t>
            </a:r>
            <a:r>
              <a:rPr sz="3200" spc="-500" dirty="0">
                <a:latin typeface="Arial Black"/>
                <a:cs typeface="Arial Black"/>
              </a:rPr>
              <a:t>LDL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355" dirty="0">
                <a:latin typeface="Arial Black"/>
                <a:cs typeface="Arial Black"/>
              </a:rPr>
              <a:t>total</a:t>
            </a:r>
            <a:r>
              <a:rPr sz="3200" spc="-565" dirty="0">
                <a:latin typeface="Arial Black"/>
                <a:cs typeface="Arial Black"/>
              </a:rPr>
              <a:t> </a:t>
            </a:r>
            <a:r>
              <a:rPr sz="3200" spc="-395" dirty="0">
                <a:latin typeface="Arial Black"/>
                <a:cs typeface="Arial Black"/>
              </a:rPr>
              <a:t>cholesterol</a:t>
            </a:r>
            <a:endParaRPr sz="3200">
              <a:latin typeface="Arial Black"/>
              <a:cs typeface="Arial Black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3200" spc="-400" dirty="0">
                <a:latin typeface="Arial Black"/>
                <a:cs typeface="Arial Black"/>
              </a:rPr>
              <a:t>Helps </a:t>
            </a:r>
            <a:r>
              <a:rPr sz="3200" spc="-360" dirty="0">
                <a:latin typeface="Arial Black"/>
                <a:cs typeface="Arial Black"/>
              </a:rPr>
              <a:t>control </a:t>
            </a:r>
            <a:r>
              <a:rPr sz="3200" spc="-400" dirty="0">
                <a:latin typeface="Arial Black"/>
                <a:cs typeface="Arial Black"/>
              </a:rPr>
              <a:t>diabetes </a:t>
            </a:r>
            <a:r>
              <a:rPr sz="3200" spc="-360" dirty="0">
                <a:latin typeface="Arial Black"/>
                <a:cs typeface="Arial Black"/>
              </a:rPr>
              <a:t>and</a:t>
            </a:r>
            <a:r>
              <a:rPr sz="3200" spc="-335" dirty="0">
                <a:latin typeface="Arial Black"/>
                <a:cs typeface="Arial Black"/>
              </a:rPr>
              <a:t> </a:t>
            </a:r>
            <a:r>
              <a:rPr sz="3200" spc="-360" dirty="0">
                <a:latin typeface="Arial Black"/>
                <a:cs typeface="Arial Black"/>
              </a:rPr>
              <a:t>hypertension</a:t>
            </a:r>
            <a:endParaRPr sz="3200">
              <a:latin typeface="Arial Black"/>
              <a:cs typeface="Arial Black"/>
            </a:endParaRPr>
          </a:p>
          <a:p>
            <a:pPr marL="527685" marR="791210" indent="-515620">
              <a:lnSpc>
                <a:spcPts val="3070"/>
              </a:lnSpc>
              <a:spcBef>
                <a:spcPts val="74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459" dirty="0">
                <a:latin typeface="Arial Black"/>
                <a:cs typeface="Arial Black"/>
              </a:rPr>
              <a:t>Those </a:t>
            </a:r>
            <a:r>
              <a:rPr sz="3200" spc="-420" dirty="0">
                <a:latin typeface="Arial Black"/>
                <a:cs typeface="Arial Black"/>
              </a:rPr>
              <a:t>at </a:t>
            </a:r>
            <a:r>
              <a:rPr sz="3200" spc="-300" dirty="0">
                <a:latin typeface="Arial Black"/>
                <a:cs typeface="Arial Black"/>
              </a:rPr>
              <a:t>high </a:t>
            </a:r>
            <a:r>
              <a:rPr sz="3200" spc="-434" dirty="0">
                <a:latin typeface="Arial Black"/>
                <a:cs typeface="Arial Black"/>
              </a:rPr>
              <a:t>risk </a:t>
            </a:r>
            <a:r>
              <a:rPr sz="3200" spc="-345" dirty="0">
                <a:latin typeface="Arial Black"/>
                <a:cs typeface="Arial Black"/>
              </a:rPr>
              <a:t>should </a:t>
            </a:r>
            <a:r>
              <a:rPr sz="3200" spc="-480" dirty="0">
                <a:latin typeface="Arial Black"/>
                <a:cs typeface="Arial Black"/>
              </a:rPr>
              <a:t>take </a:t>
            </a:r>
            <a:r>
              <a:rPr sz="3200" spc="-340" dirty="0">
                <a:latin typeface="Arial Black"/>
                <a:cs typeface="Arial Black"/>
              </a:rPr>
              <a:t>part </a:t>
            </a:r>
            <a:r>
              <a:rPr sz="3200" spc="-310" dirty="0">
                <a:latin typeface="Arial Black"/>
                <a:cs typeface="Arial Black"/>
              </a:rPr>
              <a:t>in </a:t>
            </a:r>
            <a:r>
              <a:rPr sz="3200" spc="-505" dirty="0">
                <a:latin typeface="Arial Black"/>
                <a:cs typeface="Arial Black"/>
              </a:rPr>
              <a:t>a  </a:t>
            </a:r>
            <a:r>
              <a:rPr sz="3200" spc="-420" dirty="0">
                <a:latin typeface="Arial Black"/>
                <a:cs typeface="Arial Black"/>
              </a:rPr>
              <a:t>specially </a:t>
            </a:r>
            <a:r>
              <a:rPr sz="3200" spc="-385" dirty="0">
                <a:latin typeface="Arial Black"/>
                <a:cs typeface="Arial Black"/>
              </a:rPr>
              <a:t>supervised</a:t>
            </a:r>
            <a:r>
              <a:rPr sz="3200" spc="-5" dirty="0">
                <a:latin typeface="Arial Black"/>
                <a:cs typeface="Arial Black"/>
              </a:rPr>
              <a:t> </a:t>
            </a:r>
            <a:r>
              <a:rPr sz="3200" spc="-345" dirty="0">
                <a:latin typeface="Arial Black"/>
                <a:cs typeface="Arial Black"/>
              </a:rPr>
              <a:t>program.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4810" y="493039"/>
            <a:ext cx="7851775" cy="4679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900" b="1" spc="-160" dirty="0">
                <a:latin typeface="Arial"/>
                <a:cs typeface="Arial"/>
              </a:rPr>
              <a:t>Phases </a:t>
            </a:r>
            <a:r>
              <a:rPr sz="2900" b="1" spc="50" dirty="0">
                <a:latin typeface="Arial"/>
                <a:cs typeface="Arial"/>
              </a:rPr>
              <a:t>of </a:t>
            </a:r>
            <a:r>
              <a:rPr sz="2900" b="1" spc="30" dirty="0">
                <a:latin typeface="Arial"/>
                <a:cs typeface="Arial"/>
              </a:rPr>
              <a:t>the </a:t>
            </a:r>
            <a:r>
              <a:rPr sz="2900" b="1" spc="-85" dirty="0">
                <a:latin typeface="Arial"/>
                <a:cs typeface="Arial"/>
              </a:rPr>
              <a:t>Cardiac </a:t>
            </a:r>
            <a:r>
              <a:rPr sz="2900" b="1" spc="-5" dirty="0">
                <a:latin typeface="Arial"/>
                <a:cs typeface="Arial"/>
              </a:rPr>
              <a:t>Rehabilitation</a:t>
            </a:r>
            <a:r>
              <a:rPr sz="2900" b="1" spc="70" dirty="0">
                <a:latin typeface="Arial"/>
                <a:cs typeface="Arial"/>
              </a:rPr>
              <a:t> </a:t>
            </a:r>
            <a:r>
              <a:rPr sz="2900" b="1" spc="-10" dirty="0">
                <a:latin typeface="Arial"/>
                <a:cs typeface="Arial"/>
              </a:rPr>
              <a:t>Program</a:t>
            </a:r>
            <a:endParaRPr sz="29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76832"/>
            <a:ext cx="7860030" cy="3728720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5080">
              <a:lnSpc>
                <a:spcPts val="3240"/>
              </a:lnSpc>
              <a:spcBef>
                <a:spcPts val="505"/>
              </a:spcBef>
            </a:pPr>
            <a:r>
              <a:rPr sz="3000" spc="-450" dirty="0">
                <a:latin typeface="Arial Black"/>
                <a:cs typeface="Arial Black"/>
              </a:rPr>
              <a:t>The </a:t>
            </a:r>
            <a:r>
              <a:rPr sz="3000" spc="-415" dirty="0">
                <a:latin typeface="Arial Black"/>
                <a:cs typeface="Arial Black"/>
              </a:rPr>
              <a:t>Cardiac </a:t>
            </a:r>
            <a:r>
              <a:rPr sz="3000" spc="-345" dirty="0">
                <a:latin typeface="Arial Black"/>
                <a:cs typeface="Arial Black"/>
              </a:rPr>
              <a:t>Rehabilitation </a:t>
            </a:r>
            <a:r>
              <a:rPr sz="3000" spc="-360" dirty="0">
                <a:latin typeface="Arial Black"/>
                <a:cs typeface="Arial Black"/>
              </a:rPr>
              <a:t>Program </a:t>
            </a:r>
            <a:r>
              <a:rPr sz="3000" spc="-434" dirty="0">
                <a:latin typeface="Arial Black"/>
                <a:cs typeface="Arial Black"/>
              </a:rPr>
              <a:t>consists 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385" dirty="0">
                <a:latin typeface="Arial Black"/>
                <a:cs typeface="Arial Black"/>
              </a:rPr>
              <a:t>4 </a:t>
            </a:r>
            <a:r>
              <a:rPr sz="3000" spc="-420" dirty="0">
                <a:latin typeface="Arial Black"/>
                <a:cs typeface="Arial Black"/>
              </a:rPr>
              <a:t>phases. </a:t>
            </a:r>
            <a:r>
              <a:rPr sz="3000" spc="-450" dirty="0">
                <a:latin typeface="Arial Black"/>
                <a:cs typeface="Arial Black"/>
              </a:rPr>
              <a:t>The </a:t>
            </a:r>
            <a:r>
              <a:rPr sz="3000" spc="-409" dirty="0">
                <a:latin typeface="Arial Black"/>
                <a:cs typeface="Arial Black"/>
              </a:rPr>
              <a:t>phase </a:t>
            </a:r>
            <a:r>
              <a:rPr sz="3000" spc="-400" dirty="0">
                <a:latin typeface="Arial Black"/>
                <a:cs typeface="Arial Black"/>
              </a:rPr>
              <a:t>at </a:t>
            </a:r>
            <a:r>
              <a:rPr sz="3000" spc="-434" dirty="0">
                <a:latin typeface="Arial Black"/>
                <a:cs typeface="Arial Black"/>
              </a:rPr>
              <a:t>which </a:t>
            </a:r>
            <a:r>
              <a:rPr sz="3000" spc="-459" dirty="0">
                <a:latin typeface="Arial Black"/>
                <a:cs typeface="Arial Black"/>
              </a:rPr>
              <a:t>each </a:t>
            </a:r>
            <a:r>
              <a:rPr sz="3000" spc="-345" dirty="0">
                <a:latin typeface="Arial Black"/>
                <a:cs typeface="Arial Black"/>
              </a:rPr>
              <a:t>patient  </a:t>
            </a:r>
            <a:r>
              <a:rPr sz="3000" spc="-395" dirty="0">
                <a:latin typeface="Arial Black"/>
                <a:cs typeface="Arial Black"/>
              </a:rPr>
              <a:t>enters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320" dirty="0">
                <a:latin typeface="Arial Black"/>
                <a:cs typeface="Arial Black"/>
              </a:rPr>
              <a:t>program </a:t>
            </a:r>
            <a:r>
              <a:rPr sz="3000" spc="-355" dirty="0">
                <a:latin typeface="Arial Black"/>
                <a:cs typeface="Arial Black"/>
              </a:rPr>
              <a:t>depends</a:t>
            </a:r>
            <a:r>
              <a:rPr sz="3000" spc="-240" dirty="0">
                <a:latin typeface="Arial Black"/>
                <a:cs typeface="Arial Black"/>
              </a:rPr>
              <a:t> </a:t>
            </a:r>
            <a:r>
              <a:rPr sz="3000" spc="-310" dirty="0">
                <a:latin typeface="Arial Black"/>
                <a:cs typeface="Arial Black"/>
              </a:rPr>
              <a:t>on;</a:t>
            </a:r>
            <a:endParaRPr sz="3000">
              <a:latin typeface="Arial Black"/>
              <a:cs typeface="Arial Black"/>
            </a:endParaRPr>
          </a:p>
          <a:p>
            <a:pPr marL="927100" indent="-914400">
              <a:lnSpc>
                <a:spcPct val="100000"/>
              </a:lnSpc>
              <a:spcBef>
                <a:spcPts val="315"/>
              </a:spcBef>
              <a:buClr>
                <a:srgbClr val="000000"/>
              </a:buClr>
              <a:buFont typeface="Arial"/>
              <a:buChar char="•"/>
              <a:tabLst>
                <a:tab pos="926465" algn="l"/>
                <a:tab pos="927100" algn="l"/>
              </a:tabLst>
            </a:pPr>
            <a:r>
              <a:rPr sz="3000" spc="-430" dirty="0">
                <a:solidFill>
                  <a:srgbClr val="00AF50"/>
                </a:solidFill>
                <a:latin typeface="Arial Black"/>
                <a:cs typeface="Arial Black"/>
              </a:rPr>
              <a:t>state </a:t>
            </a:r>
            <a:r>
              <a:rPr sz="3000" spc="-265" dirty="0">
                <a:solidFill>
                  <a:srgbClr val="00AF50"/>
                </a:solidFill>
                <a:latin typeface="Arial Black"/>
                <a:cs typeface="Arial Black"/>
              </a:rPr>
              <a:t>of</a:t>
            </a:r>
            <a:r>
              <a:rPr sz="3000" spc="-509" dirty="0">
                <a:solidFill>
                  <a:srgbClr val="00AF50"/>
                </a:solidFill>
                <a:latin typeface="Arial Black"/>
                <a:cs typeface="Arial Black"/>
              </a:rPr>
              <a:t> </a:t>
            </a:r>
            <a:r>
              <a:rPr sz="3000" spc="-395" dirty="0">
                <a:solidFill>
                  <a:srgbClr val="00AF50"/>
                </a:solidFill>
                <a:latin typeface="Arial Black"/>
                <a:cs typeface="Arial Black"/>
              </a:rPr>
              <a:t>recovery,</a:t>
            </a:r>
            <a:endParaRPr sz="3000">
              <a:latin typeface="Arial Black"/>
              <a:cs typeface="Arial Black"/>
            </a:endParaRPr>
          </a:p>
          <a:p>
            <a:pPr marL="927100" indent="-9144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  <a:tabLst>
                <a:tab pos="926465" algn="l"/>
                <a:tab pos="927100" algn="l"/>
              </a:tabLst>
            </a:pPr>
            <a:r>
              <a:rPr sz="3000" spc="-375" dirty="0">
                <a:solidFill>
                  <a:srgbClr val="006FC0"/>
                </a:solidFill>
                <a:latin typeface="Arial Black"/>
                <a:cs typeface="Arial Black"/>
              </a:rPr>
              <a:t>current </a:t>
            </a:r>
            <a:r>
              <a:rPr sz="3000" spc="-430" dirty="0">
                <a:solidFill>
                  <a:srgbClr val="006FC0"/>
                </a:solidFill>
                <a:latin typeface="Arial Black"/>
                <a:cs typeface="Arial Black"/>
              </a:rPr>
              <a:t>state </a:t>
            </a:r>
            <a:r>
              <a:rPr sz="3000" spc="-265" dirty="0">
                <a:solidFill>
                  <a:srgbClr val="006FC0"/>
                </a:solidFill>
                <a:latin typeface="Arial Black"/>
                <a:cs typeface="Arial Black"/>
              </a:rPr>
              <a:t>of</a:t>
            </a:r>
            <a:r>
              <a:rPr sz="3000" spc="-305" dirty="0">
                <a:solidFill>
                  <a:srgbClr val="006FC0"/>
                </a:solidFill>
                <a:latin typeface="Arial Black"/>
                <a:cs typeface="Arial Black"/>
              </a:rPr>
              <a:t> </a:t>
            </a:r>
            <a:r>
              <a:rPr sz="3000" spc="-355" dirty="0">
                <a:solidFill>
                  <a:srgbClr val="006FC0"/>
                </a:solidFill>
                <a:latin typeface="Arial Black"/>
                <a:cs typeface="Arial Black"/>
              </a:rPr>
              <a:t>health,</a:t>
            </a:r>
            <a:endParaRPr sz="3000">
              <a:latin typeface="Arial Black"/>
              <a:cs typeface="Arial Black"/>
            </a:endParaRPr>
          </a:p>
          <a:p>
            <a:pPr marL="927100" indent="-914400">
              <a:lnSpc>
                <a:spcPct val="100000"/>
              </a:lnSpc>
              <a:spcBef>
                <a:spcPts val="359"/>
              </a:spcBef>
              <a:buClr>
                <a:srgbClr val="000000"/>
              </a:buClr>
              <a:buFont typeface="Arial"/>
              <a:buChar char="•"/>
              <a:tabLst>
                <a:tab pos="926465" algn="l"/>
                <a:tab pos="927100" algn="l"/>
              </a:tabLst>
            </a:pPr>
            <a:r>
              <a:rPr sz="3000" spc="-375" dirty="0">
                <a:solidFill>
                  <a:srgbClr val="FF0000"/>
                </a:solidFill>
                <a:latin typeface="Arial Black"/>
                <a:cs typeface="Arial Black"/>
              </a:rPr>
              <a:t>current </a:t>
            </a:r>
            <a:r>
              <a:rPr sz="3000" spc="-385" dirty="0">
                <a:solidFill>
                  <a:srgbClr val="FF0000"/>
                </a:solidFill>
                <a:latin typeface="Arial Black"/>
                <a:cs typeface="Arial Black"/>
              </a:rPr>
              <a:t>activity</a:t>
            </a:r>
            <a:r>
              <a:rPr sz="300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3000" spc="-360" dirty="0">
                <a:solidFill>
                  <a:srgbClr val="FF0000"/>
                </a:solidFill>
                <a:latin typeface="Arial Black"/>
                <a:cs typeface="Arial Black"/>
              </a:rPr>
              <a:t>level,</a:t>
            </a:r>
            <a:endParaRPr sz="3000">
              <a:latin typeface="Arial Black"/>
              <a:cs typeface="Arial Black"/>
            </a:endParaRPr>
          </a:p>
          <a:p>
            <a:pPr marL="927100" marR="2109470" indent="-914400">
              <a:lnSpc>
                <a:spcPts val="3240"/>
              </a:lnSpc>
              <a:spcBef>
                <a:spcPts val="765"/>
              </a:spcBef>
              <a:buClr>
                <a:srgbClr val="000000"/>
              </a:buClr>
              <a:buFont typeface="Arial"/>
              <a:buChar char="•"/>
              <a:tabLst>
                <a:tab pos="926465" algn="l"/>
                <a:tab pos="927100" algn="l"/>
              </a:tabLst>
            </a:pPr>
            <a:r>
              <a:rPr sz="3000" spc="-409" dirty="0">
                <a:solidFill>
                  <a:srgbClr val="C00000"/>
                </a:solidFill>
                <a:latin typeface="Arial Black"/>
                <a:cs typeface="Arial Black"/>
              </a:rPr>
              <a:t>past experience </a:t>
            </a:r>
            <a:r>
              <a:rPr sz="3000" spc="-390" dirty="0">
                <a:solidFill>
                  <a:srgbClr val="C00000"/>
                </a:solidFill>
                <a:latin typeface="Arial Black"/>
                <a:cs typeface="Arial Black"/>
              </a:rPr>
              <a:t>with </a:t>
            </a:r>
            <a:r>
              <a:rPr sz="3000" spc="-355" dirty="0">
                <a:solidFill>
                  <a:srgbClr val="C00000"/>
                </a:solidFill>
                <a:latin typeface="Arial Black"/>
                <a:cs typeface="Arial Black"/>
              </a:rPr>
              <a:t>lifestyle  </a:t>
            </a:r>
            <a:r>
              <a:rPr sz="3000" spc="-350" dirty="0">
                <a:solidFill>
                  <a:srgbClr val="C00000"/>
                </a:solidFill>
                <a:latin typeface="Arial Black"/>
                <a:cs typeface="Arial Black"/>
              </a:rPr>
              <a:t>counselling </a:t>
            </a:r>
            <a:r>
              <a:rPr sz="3000" spc="-210" dirty="0">
                <a:solidFill>
                  <a:srgbClr val="C00000"/>
                </a:solidFill>
                <a:latin typeface="Arial Black"/>
                <a:cs typeface="Arial Black"/>
              </a:rPr>
              <a:t>and/or</a:t>
            </a:r>
            <a:r>
              <a:rPr sz="3000" spc="10" dirty="0">
                <a:solidFill>
                  <a:srgbClr val="C00000"/>
                </a:solidFill>
                <a:latin typeface="Arial Black"/>
                <a:cs typeface="Arial Black"/>
              </a:rPr>
              <a:t> </a:t>
            </a:r>
            <a:r>
              <a:rPr sz="3000" spc="-455" dirty="0">
                <a:solidFill>
                  <a:srgbClr val="C00000"/>
                </a:solidFill>
                <a:latin typeface="Arial Black"/>
                <a:cs typeface="Arial Black"/>
              </a:rPr>
              <a:t>exercise.</a:t>
            </a:r>
            <a:endParaRPr sz="30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0320" y="482917"/>
            <a:ext cx="188404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90" dirty="0">
                <a:latin typeface="Arial"/>
                <a:cs typeface="Arial"/>
              </a:rPr>
              <a:t>Phase</a:t>
            </a:r>
            <a:r>
              <a:rPr sz="4400" b="1" spc="-105" dirty="0">
                <a:latin typeface="Arial"/>
                <a:cs typeface="Arial"/>
              </a:rPr>
              <a:t> </a:t>
            </a:r>
            <a:r>
              <a:rPr sz="4400" b="1" spc="170" dirty="0">
                <a:latin typeface="Arial"/>
                <a:cs typeface="Arial"/>
              </a:rPr>
              <a:t>I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8839" y="1531111"/>
            <a:ext cx="7155815" cy="377444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2700" marR="487045">
              <a:lnSpc>
                <a:spcPct val="80000"/>
              </a:lnSpc>
              <a:spcBef>
                <a:spcPts val="820"/>
              </a:spcBef>
            </a:pPr>
            <a:r>
              <a:rPr sz="3000" spc="-409" dirty="0">
                <a:latin typeface="Arial Black"/>
                <a:cs typeface="Arial Black"/>
              </a:rPr>
              <a:t>Patients </a:t>
            </a:r>
            <a:r>
              <a:rPr sz="3000" spc="-415" dirty="0">
                <a:latin typeface="Arial Black"/>
                <a:cs typeface="Arial Black"/>
              </a:rPr>
              <a:t>are </a:t>
            </a:r>
            <a:r>
              <a:rPr sz="3000" spc="-340" dirty="0">
                <a:latin typeface="Arial Black"/>
                <a:cs typeface="Arial Black"/>
              </a:rPr>
              <a:t>still </a:t>
            </a:r>
            <a:r>
              <a:rPr sz="3000" spc="-290" dirty="0">
                <a:latin typeface="Arial Black"/>
                <a:cs typeface="Arial Black"/>
              </a:rPr>
              <a:t>in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340" dirty="0">
                <a:latin typeface="Arial Black"/>
                <a:cs typeface="Arial Black"/>
              </a:rPr>
              <a:t>hospital </a:t>
            </a:r>
            <a:r>
              <a:rPr sz="3000" spc="-345" dirty="0">
                <a:latin typeface="Arial Black"/>
                <a:cs typeface="Arial Black"/>
              </a:rPr>
              <a:t>after </a:t>
            </a:r>
            <a:r>
              <a:rPr sz="3000" spc="-355" dirty="0">
                <a:latin typeface="Arial Black"/>
                <a:cs typeface="Arial Black"/>
              </a:rPr>
              <a:t>the  diagnosis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475" dirty="0">
                <a:latin typeface="Arial Black"/>
                <a:cs typeface="Arial Black"/>
              </a:rPr>
              <a:t>a </a:t>
            </a:r>
            <a:r>
              <a:rPr sz="3000" spc="-350" dirty="0">
                <a:latin typeface="Arial Black"/>
                <a:cs typeface="Arial Black"/>
              </a:rPr>
              <a:t>heart</a:t>
            </a:r>
            <a:r>
              <a:rPr sz="3000" spc="-140" dirty="0">
                <a:latin typeface="Arial Black"/>
                <a:cs typeface="Arial Black"/>
              </a:rPr>
              <a:t> </a:t>
            </a:r>
            <a:r>
              <a:rPr sz="3000" spc="-320" dirty="0">
                <a:latin typeface="Arial Black"/>
                <a:cs typeface="Arial Black"/>
              </a:rPr>
              <a:t>problem.</a:t>
            </a:r>
            <a:endParaRPr sz="3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3000">
              <a:latin typeface="Arial Black"/>
              <a:cs typeface="Arial Black"/>
            </a:endParaRPr>
          </a:p>
          <a:p>
            <a:pPr marL="12700" marR="5080" algn="just">
              <a:lnSpc>
                <a:spcPts val="2880"/>
              </a:lnSpc>
            </a:pPr>
            <a:r>
              <a:rPr sz="3000" spc="-450" dirty="0">
                <a:latin typeface="Arial Black"/>
                <a:cs typeface="Arial Black"/>
              </a:rPr>
              <a:t>The </a:t>
            </a:r>
            <a:r>
              <a:rPr sz="3000" spc="-385" dirty="0">
                <a:latin typeface="Arial Black"/>
                <a:cs typeface="Arial Black"/>
              </a:rPr>
              <a:t>physician </a:t>
            </a:r>
            <a:r>
              <a:rPr sz="3000" spc="-370" dirty="0">
                <a:latin typeface="Arial Black"/>
                <a:cs typeface="Arial Black"/>
              </a:rPr>
              <a:t>usually </a:t>
            </a:r>
            <a:r>
              <a:rPr sz="3000" spc="-340" dirty="0">
                <a:latin typeface="Arial Black"/>
                <a:cs typeface="Arial Black"/>
              </a:rPr>
              <a:t>provides </a:t>
            </a:r>
            <a:r>
              <a:rPr sz="3000" spc="-475" dirty="0">
                <a:latin typeface="Arial Black"/>
                <a:cs typeface="Arial Black"/>
              </a:rPr>
              <a:t>a </a:t>
            </a:r>
            <a:r>
              <a:rPr sz="3000" spc="-345" dirty="0">
                <a:latin typeface="Arial Black"/>
                <a:cs typeface="Arial Black"/>
              </a:rPr>
              <a:t>referral </a:t>
            </a:r>
            <a:r>
              <a:rPr sz="3000" spc="-295" dirty="0">
                <a:latin typeface="Arial Black"/>
                <a:cs typeface="Arial Black"/>
              </a:rPr>
              <a:t>to 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415" dirty="0">
                <a:latin typeface="Arial Black"/>
                <a:cs typeface="Arial Black"/>
              </a:rPr>
              <a:t>Cardiac </a:t>
            </a:r>
            <a:r>
              <a:rPr sz="3000" spc="-345" dirty="0">
                <a:latin typeface="Arial Black"/>
                <a:cs typeface="Arial Black"/>
              </a:rPr>
              <a:t>Rehabilitation </a:t>
            </a:r>
            <a:r>
              <a:rPr sz="3000" spc="-360" dirty="0">
                <a:latin typeface="Arial Black"/>
                <a:cs typeface="Arial Black"/>
              </a:rPr>
              <a:t>Program </a:t>
            </a:r>
            <a:r>
              <a:rPr sz="3000" spc="-400" dirty="0">
                <a:latin typeface="Arial Black"/>
                <a:cs typeface="Arial Black"/>
              </a:rPr>
              <a:t>at </a:t>
            </a:r>
            <a:r>
              <a:rPr sz="3000" spc="-360" dirty="0">
                <a:latin typeface="Arial Black"/>
                <a:cs typeface="Arial Black"/>
              </a:rPr>
              <a:t>that  time, </a:t>
            </a:r>
            <a:r>
              <a:rPr sz="3000" spc="-405" dirty="0">
                <a:latin typeface="Arial Black"/>
                <a:cs typeface="Arial Black"/>
              </a:rPr>
              <a:t>who </a:t>
            </a:r>
            <a:r>
              <a:rPr sz="3000" spc="-420" dirty="0">
                <a:latin typeface="Arial Black"/>
                <a:cs typeface="Arial Black"/>
              </a:rPr>
              <a:t>review </a:t>
            </a:r>
            <a:r>
              <a:rPr sz="3000" spc="-355" dirty="0">
                <a:latin typeface="Arial Black"/>
                <a:cs typeface="Arial Black"/>
              </a:rPr>
              <a:t>the</a:t>
            </a:r>
            <a:r>
              <a:rPr sz="3000" spc="-730" dirty="0">
                <a:latin typeface="Arial Black"/>
                <a:cs typeface="Arial Black"/>
              </a:rPr>
              <a:t> </a:t>
            </a:r>
            <a:r>
              <a:rPr sz="3000" spc="-355" dirty="0">
                <a:latin typeface="Arial Black"/>
                <a:cs typeface="Arial Black"/>
              </a:rPr>
              <a:t>diagnosis,</a:t>
            </a:r>
            <a:endParaRPr sz="3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050">
              <a:latin typeface="Arial Black"/>
              <a:cs typeface="Arial Black"/>
            </a:endParaRPr>
          </a:p>
          <a:p>
            <a:pPr marL="12700" marR="7620">
              <a:lnSpc>
                <a:spcPct val="80000"/>
              </a:lnSpc>
            </a:pPr>
            <a:r>
              <a:rPr sz="3000" spc="-450" dirty="0">
                <a:latin typeface="Arial Black"/>
                <a:cs typeface="Arial Black"/>
              </a:rPr>
              <a:t>Discuss </a:t>
            </a:r>
            <a:r>
              <a:rPr sz="3000" spc="-270" dirty="0">
                <a:latin typeface="Arial Black"/>
                <a:cs typeface="Arial Black"/>
              </a:rPr>
              <a:t>&amp; </a:t>
            </a:r>
            <a:r>
              <a:rPr sz="3000" spc="-395" dirty="0">
                <a:latin typeface="Arial Black"/>
                <a:cs typeface="Arial Black"/>
              </a:rPr>
              <a:t>Advice </a:t>
            </a:r>
            <a:r>
              <a:rPr sz="3000" spc="-280" dirty="0">
                <a:latin typeface="Arial Black"/>
                <a:cs typeface="Arial Black"/>
              </a:rPr>
              <a:t>on </a:t>
            </a:r>
            <a:r>
              <a:rPr sz="3000" spc="-380" dirty="0">
                <a:latin typeface="Arial Black"/>
                <a:cs typeface="Arial Black"/>
              </a:rPr>
              <a:t>medications, </a:t>
            </a:r>
            <a:r>
              <a:rPr sz="3000" spc="-315" dirty="0">
                <a:latin typeface="Arial Black"/>
                <a:cs typeface="Arial Black"/>
              </a:rPr>
              <a:t>diet </a:t>
            </a:r>
            <a:r>
              <a:rPr sz="3000" spc="-345" dirty="0">
                <a:latin typeface="Arial Black"/>
                <a:cs typeface="Arial Black"/>
              </a:rPr>
              <a:t>and  </a:t>
            </a:r>
            <a:r>
              <a:rPr sz="3000" spc="-385" dirty="0">
                <a:latin typeface="Arial Black"/>
                <a:cs typeface="Arial Black"/>
              </a:rPr>
              <a:t>activity </a:t>
            </a:r>
            <a:r>
              <a:rPr sz="3000" spc="-365" dirty="0">
                <a:latin typeface="Arial Black"/>
                <a:cs typeface="Arial Black"/>
              </a:rPr>
              <a:t>level </a:t>
            </a:r>
            <a:r>
              <a:rPr sz="3000" spc="-345" dirty="0">
                <a:latin typeface="Arial Black"/>
                <a:cs typeface="Arial Black"/>
              </a:rPr>
              <a:t>after</a:t>
            </a:r>
            <a:r>
              <a:rPr sz="3000" spc="175" dirty="0">
                <a:latin typeface="Arial Black"/>
                <a:cs typeface="Arial Black"/>
              </a:rPr>
              <a:t> </a:t>
            </a:r>
            <a:r>
              <a:rPr sz="3000" spc="-385" dirty="0">
                <a:latin typeface="Arial Black"/>
                <a:cs typeface="Arial Black"/>
              </a:rPr>
              <a:t>discharge.</a:t>
            </a:r>
            <a:endParaRPr sz="30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41928" y="482917"/>
            <a:ext cx="2059939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90" dirty="0">
                <a:latin typeface="Arial"/>
                <a:cs typeface="Arial"/>
              </a:rPr>
              <a:t>Phase</a:t>
            </a:r>
            <a:r>
              <a:rPr sz="4400" b="1" spc="-100" dirty="0">
                <a:latin typeface="Arial"/>
                <a:cs typeface="Arial"/>
              </a:rPr>
              <a:t> </a:t>
            </a:r>
            <a:r>
              <a:rPr sz="4400" b="1" spc="165" dirty="0">
                <a:latin typeface="Arial"/>
                <a:cs typeface="Arial"/>
              </a:rPr>
              <a:t>II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360919"/>
            <a:ext cx="7991475" cy="419544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55600" marR="5080" indent="-342900">
              <a:lnSpc>
                <a:spcPts val="2300"/>
              </a:lnSpc>
              <a:spcBef>
                <a:spcPts val="6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30" dirty="0">
                <a:latin typeface="Arial Black"/>
                <a:cs typeface="Arial Black"/>
              </a:rPr>
              <a:t>Patients </a:t>
            </a:r>
            <a:r>
              <a:rPr sz="2400" spc="-290" dirty="0">
                <a:latin typeface="Arial Black"/>
                <a:cs typeface="Arial Black"/>
              </a:rPr>
              <a:t>within </a:t>
            </a:r>
            <a:r>
              <a:rPr sz="2400" spc="-330" dirty="0">
                <a:latin typeface="Arial Black"/>
                <a:cs typeface="Arial Black"/>
              </a:rPr>
              <a:t>two </a:t>
            </a:r>
            <a:r>
              <a:rPr sz="2400" spc="-240" dirty="0">
                <a:latin typeface="Arial Black"/>
                <a:cs typeface="Arial Black"/>
              </a:rPr>
              <a:t>to </a:t>
            </a:r>
            <a:r>
              <a:rPr sz="2400" spc="-220" dirty="0">
                <a:latin typeface="Arial Black"/>
                <a:cs typeface="Arial Black"/>
              </a:rPr>
              <a:t>four </a:t>
            </a:r>
            <a:r>
              <a:rPr sz="2400" spc="-420" dirty="0">
                <a:latin typeface="Arial Black"/>
                <a:cs typeface="Arial Black"/>
              </a:rPr>
              <a:t>weeks </a:t>
            </a:r>
            <a:r>
              <a:rPr sz="2400" spc="-275" dirty="0">
                <a:latin typeface="Arial Black"/>
                <a:cs typeface="Arial Black"/>
              </a:rPr>
              <a:t>after </a:t>
            </a:r>
            <a:r>
              <a:rPr sz="2400" spc="-290" dirty="0">
                <a:latin typeface="Arial Black"/>
                <a:cs typeface="Arial Black"/>
              </a:rPr>
              <a:t>recovering </a:t>
            </a:r>
            <a:r>
              <a:rPr sz="2400" spc="-250" dirty="0">
                <a:latin typeface="Arial Black"/>
                <a:cs typeface="Arial Black"/>
              </a:rPr>
              <a:t>from </a:t>
            </a:r>
            <a:r>
              <a:rPr sz="2400" spc="-380" dirty="0">
                <a:latin typeface="Arial Black"/>
                <a:cs typeface="Arial Black"/>
              </a:rPr>
              <a:t>a  </a:t>
            </a:r>
            <a:r>
              <a:rPr sz="2400" spc="-280" dirty="0">
                <a:latin typeface="Arial Black"/>
                <a:cs typeface="Arial Black"/>
              </a:rPr>
              <a:t>heart </a:t>
            </a:r>
            <a:r>
              <a:rPr sz="2400" spc="-365" dirty="0">
                <a:latin typeface="Arial Black"/>
                <a:cs typeface="Arial Black"/>
              </a:rPr>
              <a:t>attack </a:t>
            </a:r>
            <a:r>
              <a:rPr sz="2400" spc="-220" dirty="0">
                <a:latin typeface="Arial Black"/>
                <a:cs typeface="Arial Black"/>
              </a:rPr>
              <a:t>or </a:t>
            </a:r>
            <a:r>
              <a:rPr sz="2400" spc="-280" dirty="0">
                <a:latin typeface="Arial Black"/>
                <a:cs typeface="Arial Black"/>
              </a:rPr>
              <a:t>heart</a:t>
            </a:r>
            <a:r>
              <a:rPr sz="2400" spc="-135" dirty="0">
                <a:latin typeface="Arial Black"/>
                <a:cs typeface="Arial Black"/>
              </a:rPr>
              <a:t> </a:t>
            </a:r>
            <a:r>
              <a:rPr sz="2400" spc="-295" dirty="0">
                <a:latin typeface="Arial Black"/>
                <a:cs typeface="Arial Black"/>
              </a:rPr>
              <a:t>surgery.</a:t>
            </a:r>
            <a:endParaRPr sz="24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450">
              <a:latin typeface="Arial Black"/>
              <a:cs typeface="Arial Black"/>
            </a:endParaRPr>
          </a:p>
          <a:p>
            <a:pPr marL="355600" marR="226060" indent="-342900">
              <a:lnSpc>
                <a:spcPct val="8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30" dirty="0">
                <a:latin typeface="Arial Black"/>
                <a:cs typeface="Arial Black"/>
              </a:rPr>
              <a:t>Cardiac </a:t>
            </a:r>
            <a:r>
              <a:rPr sz="2400" spc="-265" dirty="0">
                <a:latin typeface="Arial Black"/>
                <a:cs typeface="Arial Black"/>
              </a:rPr>
              <a:t>rehabilitation </a:t>
            </a:r>
            <a:r>
              <a:rPr sz="2400" spc="-345" dirty="0">
                <a:latin typeface="Arial Black"/>
                <a:cs typeface="Arial Black"/>
              </a:rPr>
              <a:t>centres </a:t>
            </a:r>
            <a:r>
              <a:rPr sz="2400" spc="-225" dirty="0">
                <a:latin typeface="Arial Black"/>
                <a:cs typeface="Arial Black"/>
              </a:rPr>
              <a:t>on </a:t>
            </a:r>
            <a:r>
              <a:rPr sz="2400" spc="-265" dirty="0">
                <a:latin typeface="Arial Black"/>
                <a:cs typeface="Arial Black"/>
              </a:rPr>
              <a:t>preventing </a:t>
            </a:r>
            <a:r>
              <a:rPr sz="2400" spc="-335" dirty="0">
                <a:latin typeface="Arial Black"/>
                <a:cs typeface="Arial Black"/>
              </a:rPr>
              <a:t>weakening  </a:t>
            </a:r>
            <a:r>
              <a:rPr sz="2400" spc="-370" dirty="0">
                <a:latin typeface="Arial Black"/>
                <a:cs typeface="Arial Black"/>
              </a:rPr>
              <a:t>muscles </a:t>
            </a:r>
            <a:r>
              <a:rPr sz="2400" spc="-415" dirty="0">
                <a:latin typeface="Arial Black"/>
                <a:cs typeface="Arial Black"/>
              </a:rPr>
              <a:t>as </a:t>
            </a:r>
            <a:r>
              <a:rPr sz="2400" spc="-285" dirty="0">
                <a:latin typeface="Arial Black"/>
                <a:cs typeface="Arial Black"/>
              </a:rPr>
              <a:t>the </a:t>
            </a:r>
            <a:r>
              <a:rPr sz="2400" spc="-280" dirty="0">
                <a:latin typeface="Arial Black"/>
                <a:cs typeface="Arial Black"/>
              </a:rPr>
              <a:t>heart </a:t>
            </a:r>
            <a:r>
              <a:rPr sz="2400" spc="-275" dirty="0">
                <a:latin typeface="Arial Black"/>
                <a:cs typeface="Arial Black"/>
              </a:rPr>
              <a:t>begins </a:t>
            </a:r>
            <a:r>
              <a:rPr sz="2400" spc="-240" dirty="0">
                <a:latin typeface="Arial Black"/>
                <a:cs typeface="Arial Black"/>
              </a:rPr>
              <a:t>to </a:t>
            </a:r>
            <a:r>
              <a:rPr sz="2400" spc="-300" dirty="0">
                <a:latin typeface="Arial Black"/>
                <a:cs typeface="Arial Black"/>
              </a:rPr>
              <a:t>heal </a:t>
            </a:r>
            <a:r>
              <a:rPr sz="2400" spc="-280" dirty="0">
                <a:latin typeface="Arial Black"/>
                <a:cs typeface="Arial Black"/>
              </a:rPr>
              <a:t>(evaluation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285" dirty="0">
                <a:latin typeface="Arial Black"/>
                <a:cs typeface="Arial Black"/>
              </a:rPr>
              <a:t>the  </a:t>
            </a:r>
            <a:r>
              <a:rPr sz="2400" spc="-315" dirty="0">
                <a:latin typeface="Arial Black"/>
                <a:cs typeface="Arial Black"/>
              </a:rPr>
              <a:t>medical </a:t>
            </a:r>
            <a:r>
              <a:rPr sz="2400" spc="-254" dirty="0">
                <a:latin typeface="Arial Black"/>
                <a:cs typeface="Arial Black"/>
              </a:rPr>
              <a:t>condition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370" dirty="0">
                <a:latin typeface="Arial Black"/>
                <a:cs typeface="Arial Black"/>
              </a:rPr>
              <a:t>each </a:t>
            </a:r>
            <a:r>
              <a:rPr sz="2400" spc="-250" dirty="0">
                <a:latin typeface="Arial Black"/>
                <a:cs typeface="Arial Black"/>
              </a:rPr>
              <a:t>individual</a:t>
            </a:r>
            <a:r>
              <a:rPr sz="2400" spc="-345" dirty="0">
                <a:latin typeface="Arial Black"/>
                <a:cs typeface="Arial Black"/>
              </a:rPr>
              <a:t> </a:t>
            </a:r>
            <a:r>
              <a:rPr sz="2400" spc="-270" dirty="0">
                <a:latin typeface="Arial Black"/>
                <a:cs typeface="Arial Black"/>
              </a:rPr>
              <a:t>patient).</a:t>
            </a:r>
            <a:endParaRPr sz="24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2450">
              <a:latin typeface="Arial Black"/>
              <a:cs typeface="Arial Black"/>
            </a:endParaRPr>
          </a:p>
          <a:p>
            <a:pPr marL="355600" marR="335915" indent="-342900">
              <a:lnSpc>
                <a:spcPct val="8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50" dirty="0">
                <a:latin typeface="Arial Black"/>
                <a:cs typeface="Arial Black"/>
              </a:rPr>
              <a:t>Treatment </a:t>
            </a:r>
            <a:r>
              <a:rPr sz="2400" spc="-225" dirty="0">
                <a:latin typeface="Arial Black"/>
                <a:cs typeface="Arial Black"/>
              </a:rPr>
              <a:t>during </a:t>
            </a:r>
            <a:r>
              <a:rPr sz="2400" spc="-295" dirty="0">
                <a:latin typeface="Arial Black"/>
                <a:cs typeface="Arial Black"/>
              </a:rPr>
              <a:t>this </a:t>
            </a:r>
            <a:r>
              <a:rPr sz="2400" spc="-229" dirty="0">
                <a:latin typeface="Arial Black"/>
                <a:cs typeface="Arial Black"/>
              </a:rPr>
              <a:t>period </a:t>
            </a:r>
            <a:r>
              <a:rPr sz="2400" spc="-305" dirty="0">
                <a:latin typeface="Arial Black"/>
                <a:cs typeface="Arial Black"/>
              </a:rPr>
              <a:t>includes </a:t>
            </a:r>
            <a:r>
              <a:rPr sz="2400" spc="-380" dirty="0">
                <a:latin typeface="Arial Black"/>
                <a:cs typeface="Arial Black"/>
              </a:rPr>
              <a:t>a </a:t>
            </a:r>
            <a:r>
              <a:rPr sz="2400" spc="-254" dirty="0">
                <a:latin typeface="Arial Black"/>
                <a:cs typeface="Arial Black"/>
              </a:rPr>
              <a:t>low-level  </a:t>
            </a:r>
            <a:r>
              <a:rPr sz="2400" spc="-375" dirty="0">
                <a:latin typeface="Arial Black"/>
                <a:cs typeface="Arial Black"/>
              </a:rPr>
              <a:t>exercise </a:t>
            </a:r>
            <a:r>
              <a:rPr sz="2400" spc="-310" dirty="0">
                <a:latin typeface="Arial Black"/>
                <a:cs typeface="Arial Black"/>
              </a:rPr>
              <a:t>tolerance </a:t>
            </a:r>
            <a:r>
              <a:rPr sz="2400" spc="-335" dirty="0">
                <a:latin typeface="Arial Black"/>
                <a:cs typeface="Arial Black"/>
              </a:rPr>
              <a:t>test </a:t>
            </a:r>
            <a:r>
              <a:rPr sz="2400" spc="-315" dirty="0">
                <a:latin typeface="Arial Black"/>
                <a:cs typeface="Arial Black"/>
              </a:rPr>
              <a:t>with </a:t>
            </a:r>
            <a:r>
              <a:rPr sz="2400" spc="-380" dirty="0">
                <a:latin typeface="Arial Black"/>
                <a:cs typeface="Arial Black"/>
              </a:rPr>
              <a:t>a </a:t>
            </a:r>
            <a:r>
              <a:rPr sz="2400" spc="-275" dirty="0">
                <a:latin typeface="Arial Black"/>
                <a:cs typeface="Arial Black"/>
              </a:rPr>
              <a:t>cardiologist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245" dirty="0">
                <a:latin typeface="Arial Black"/>
                <a:cs typeface="Arial Black"/>
              </a:rPr>
              <a:t>order </a:t>
            </a:r>
            <a:r>
              <a:rPr sz="2400" spc="-240" dirty="0">
                <a:latin typeface="Arial Black"/>
                <a:cs typeface="Arial Black"/>
              </a:rPr>
              <a:t>to  </a:t>
            </a:r>
            <a:r>
              <a:rPr sz="2400" spc="-310" dirty="0">
                <a:latin typeface="Arial Black"/>
                <a:cs typeface="Arial Black"/>
              </a:rPr>
              <a:t>establish </a:t>
            </a:r>
            <a:r>
              <a:rPr sz="2400" spc="-380" dirty="0">
                <a:latin typeface="Arial Black"/>
                <a:cs typeface="Arial Black"/>
              </a:rPr>
              <a:t>a </a:t>
            </a:r>
            <a:r>
              <a:rPr sz="2400" spc="-325" dirty="0">
                <a:latin typeface="Arial Black"/>
                <a:cs typeface="Arial Black"/>
              </a:rPr>
              <a:t>customised </a:t>
            </a:r>
            <a:r>
              <a:rPr sz="2400" spc="-375" dirty="0">
                <a:latin typeface="Arial Black"/>
                <a:cs typeface="Arial Black"/>
              </a:rPr>
              <a:t>exercise </a:t>
            </a:r>
            <a:r>
              <a:rPr sz="2400" spc="-315" dirty="0">
                <a:latin typeface="Arial Black"/>
                <a:cs typeface="Arial Black"/>
              </a:rPr>
              <a:t>schedule, </a:t>
            </a:r>
            <a:r>
              <a:rPr sz="2400" spc="-275" dirty="0">
                <a:latin typeface="Arial Black"/>
                <a:cs typeface="Arial Black"/>
              </a:rPr>
              <a:t>and </a:t>
            </a:r>
            <a:r>
              <a:rPr sz="2400" spc="-200" dirty="0">
                <a:latin typeface="Arial Black"/>
                <a:cs typeface="Arial Black"/>
              </a:rPr>
              <a:t>low-  </a:t>
            </a:r>
            <a:r>
              <a:rPr sz="2400" spc="-290" dirty="0">
                <a:latin typeface="Arial Black"/>
                <a:cs typeface="Arial Black"/>
              </a:rPr>
              <a:t>intensity </a:t>
            </a:r>
            <a:r>
              <a:rPr sz="2400" spc="-300" dirty="0">
                <a:latin typeface="Arial Black"/>
                <a:cs typeface="Arial Black"/>
              </a:rPr>
              <a:t>aerobic </a:t>
            </a:r>
            <a:r>
              <a:rPr sz="2400" spc="-375" dirty="0">
                <a:latin typeface="Arial Black"/>
                <a:cs typeface="Arial Black"/>
              </a:rPr>
              <a:t>exercise </a:t>
            </a:r>
            <a:r>
              <a:rPr sz="2400" spc="-204" dirty="0">
                <a:latin typeface="Arial Black"/>
                <a:cs typeface="Arial Black"/>
              </a:rPr>
              <a:t>for </a:t>
            </a:r>
            <a:r>
              <a:rPr sz="2400" spc="-265" dirty="0">
                <a:latin typeface="Arial Black"/>
                <a:cs typeface="Arial Black"/>
              </a:rPr>
              <a:t>short </a:t>
            </a:r>
            <a:r>
              <a:rPr sz="2400" spc="-260" dirty="0">
                <a:latin typeface="Arial Black"/>
                <a:cs typeface="Arial Black"/>
              </a:rPr>
              <a:t>periods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290" dirty="0">
                <a:latin typeface="Arial Black"/>
                <a:cs typeface="Arial Black"/>
              </a:rPr>
              <a:t>time,  </a:t>
            </a:r>
            <a:r>
              <a:rPr sz="2400" spc="-295" dirty="0">
                <a:latin typeface="Arial Black"/>
                <a:cs typeface="Arial Black"/>
              </a:rPr>
              <a:t>progressively working </a:t>
            </a:r>
            <a:r>
              <a:rPr sz="2400" spc="-220" dirty="0">
                <a:latin typeface="Arial Black"/>
                <a:cs typeface="Arial Black"/>
              </a:rPr>
              <a:t>up </a:t>
            </a:r>
            <a:r>
              <a:rPr sz="2400" spc="-240" dirty="0">
                <a:latin typeface="Arial Black"/>
                <a:cs typeface="Arial Black"/>
              </a:rPr>
              <a:t>to </a:t>
            </a:r>
            <a:r>
              <a:rPr sz="2400" spc="-310" dirty="0">
                <a:latin typeface="Arial Black"/>
                <a:cs typeface="Arial Black"/>
              </a:rPr>
              <a:t>30 </a:t>
            </a:r>
            <a:r>
              <a:rPr sz="2400" spc="-305" dirty="0">
                <a:latin typeface="Arial Black"/>
                <a:cs typeface="Arial Black"/>
              </a:rPr>
              <a:t>minutes </a:t>
            </a:r>
            <a:r>
              <a:rPr sz="2400" spc="-215" dirty="0">
                <a:latin typeface="Arial Black"/>
                <a:cs typeface="Arial Black"/>
              </a:rPr>
              <a:t>of </a:t>
            </a:r>
            <a:r>
              <a:rPr sz="2400" spc="-285" dirty="0">
                <a:latin typeface="Arial Black"/>
                <a:cs typeface="Arial Black"/>
              </a:rPr>
              <a:t>continuous,  </a:t>
            </a:r>
            <a:r>
              <a:rPr sz="2400" spc="-295" dirty="0">
                <a:latin typeface="Arial Black"/>
                <a:cs typeface="Arial Black"/>
              </a:rPr>
              <a:t>leisurely</a:t>
            </a:r>
            <a:r>
              <a:rPr sz="2400" spc="-135" dirty="0">
                <a:latin typeface="Arial Black"/>
                <a:cs typeface="Arial Black"/>
              </a:rPr>
              <a:t> </a:t>
            </a:r>
            <a:r>
              <a:rPr sz="2400" spc="-365" dirty="0">
                <a:latin typeface="Arial Black"/>
                <a:cs typeface="Arial Black"/>
              </a:rPr>
              <a:t>exercise.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53536" y="482917"/>
            <a:ext cx="223710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90" dirty="0">
                <a:latin typeface="Arial"/>
                <a:cs typeface="Arial"/>
              </a:rPr>
              <a:t>Phase</a:t>
            </a:r>
            <a:r>
              <a:rPr sz="4400" b="1" spc="-100" dirty="0">
                <a:latin typeface="Arial"/>
                <a:cs typeface="Arial"/>
              </a:rPr>
              <a:t> </a:t>
            </a:r>
            <a:r>
              <a:rPr sz="4400" b="1" spc="165" dirty="0">
                <a:latin typeface="Arial"/>
                <a:cs typeface="Arial"/>
              </a:rPr>
              <a:t>III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50"/>
              </a:lnSpc>
              <a:spcBef>
                <a:spcPts val="100"/>
              </a:spcBef>
            </a:pPr>
            <a:r>
              <a:rPr spc="-330" dirty="0">
                <a:solidFill>
                  <a:srgbClr val="C00000"/>
                </a:solidFill>
              </a:rPr>
              <a:t>Patients </a:t>
            </a:r>
            <a:r>
              <a:rPr spc="-320" dirty="0"/>
              <a:t>change </a:t>
            </a:r>
            <a:r>
              <a:rPr spc="-240" dirty="0"/>
              <a:t>to </a:t>
            </a:r>
            <a:r>
              <a:rPr spc="-285" dirty="0"/>
              <a:t>the </a:t>
            </a:r>
            <a:r>
              <a:rPr spc="-260" dirty="0"/>
              <a:t>role </a:t>
            </a:r>
            <a:r>
              <a:rPr spc="-220" dirty="0"/>
              <a:t>of </a:t>
            </a:r>
            <a:r>
              <a:rPr spc="-295" dirty="0">
                <a:solidFill>
                  <a:srgbClr val="006FC0"/>
                </a:solidFill>
              </a:rPr>
              <a:t>participants </a:t>
            </a:r>
            <a:r>
              <a:rPr spc="-240" dirty="0"/>
              <a:t>in </a:t>
            </a:r>
            <a:r>
              <a:rPr spc="-265" dirty="0"/>
              <a:t>their</a:t>
            </a:r>
            <a:r>
              <a:rPr spc="-409" dirty="0"/>
              <a:t> </a:t>
            </a:r>
            <a:r>
              <a:rPr spc="-375" dirty="0"/>
              <a:t>care</a:t>
            </a:r>
          </a:p>
          <a:p>
            <a:pPr marL="12700" marR="575945">
              <a:lnSpc>
                <a:spcPct val="70000"/>
              </a:lnSpc>
              <a:spcBef>
                <a:spcPts val="430"/>
              </a:spcBef>
            </a:pPr>
            <a:r>
              <a:rPr spc="-245" dirty="0"/>
              <a:t>by </a:t>
            </a:r>
            <a:r>
              <a:rPr spc="-265" dirty="0"/>
              <a:t>learning </a:t>
            </a:r>
            <a:r>
              <a:rPr spc="-330" dirty="0"/>
              <a:t>how </a:t>
            </a:r>
            <a:r>
              <a:rPr spc="-240" dirty="0"/>
              <a:t>to </a:t>
            </a:r>
            <a:r>
              <a:rPr spc="-315" dirty="0"/>
              <a:t>reduce </a:t>
            </a:r>
            <a:r>
              <a:rPr spc="-260" dirty="0"/>
              <a:t>their </a:t>
            </a:r>
            <a:r>
              <a:rPr spc="-330" dirty="0"/>
              <a:t>risk </a:t>
            </a:r>
            <a:r>
              <a:rPr spc="-204" dirty="0"/>
              <a:t>for </a:t>
            </a:r>
            <a:r>
              <a:rPr spc="-240" dirty="0"/>
              <a:t>further </a:t>
            </a:r>
            <a:r>
              <a:rPr spc="-280" dirty="0"/>
              <a:t>heart  </a:t>
            </a:r>
            <a:r>
              <a:rPr spc="-340" dirty="0"/>
              <a:t>disease</a:t>
            </a:r>
            <a:r>
              <a:rPr spc="-165" dirty="0"/>
              <a:t> </a:t>
            </a:r>
            <a:r>
              <a:rPr spc="-325" dirty="0"/>
              <a:t>events.</a:t>
            </a: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2200"/>
          </a:p>
          <a:p>
            <a:pPr marL="12700" marR="5080">
              <a:lnSpc>
                <a:spcPct val="70000"/>
              </a:lnSpc>
            </a:pPr>
            <a:r>
              <a:rPr spc="-315" dirty="0">
                <a:solidFill>
                  <a:srgbClr val="00AF50"/>
                </a:solidFill>
              </a:rPr>
              <a:t>Participants </a:t>
            </a:r>
            <a:r>
              <a:rPr spc="-290" dirty="0">
                <a:solidFill>
                  <a:srgbClr val="00AF50"/>
                </a:solidFill>
              </a:rPr>
              <a:t>enter </a:t>
            </a:r>
            <a:r>
              <a:rPr spc="-220" dirty="0">
                <a:solidFill>
                  <a:srgbClr val="00AF50"/>
                </a:solidFill>
              </a:rPr>
              <a:t>group </a:t>
            </a:r>
            <a:r>
              <a:rPr spc="-290" dirty="0">
                <a:solidFill>
                  <a:srgbClr val="00AF50"/>
                </a:solidFill>
              </a:rPr>
              <a:t>education, </a:t>
            </a:r>
            <a:r>
              <a:rPr spc="-285" dirty="0">
                <a:solidFill>
                  <a:srgbClr val="00AF50"/>
                </a:solidFill>
              </a:rPr>
              <a:t>counselling </a:t>
            </a:r>
            <a:r>
              <a:rPr spc="-275" dirty="0">
                <a:solidFill>
                  <a:srgbClr val="00AF50"/>
                </a:solidFill>
              </a:rPr>
              <a:t>and  </a:t>
            </a:r>
            <a:r>
              <a:rPr spc="-375" dirty="0">
                <a:solidFill>
                  <a:srgbClr val="00AF50"/>
                </a:solidFill>
              </a:rPr>
              <a:t>exercise </a:t>
            </a:r>
            <a:r>
              <a:rPr spc="-250" dirty="0">
                <a:solidFill>
                  <a:srgbClr val="00AF50"/>
                </a:solidFill>
              </a:rPr>
              <a:t>training </a:t>
            </a:r>
            <a:r>
              <a:rPr spc="-355" dirty="0">
                <a:solidFill>
                  <a:srgbClr val="00AF50"/>
                </a:solidFill>
              </a:rPr>
              <a:t>sessions </a:t>
            </a:r>
            <a:r>
              <a:rPr spc="-350" dirty="0">
                <a:solidFill>
                  <a:srgbClr val="00AF50"/>
                </a:solidFill>
              </a:rPr>
              <a:t>which </a:t>
            </a:r>
            <a:r>
              <a:rPr spc="-215" dirty="0">
                <a:solidFill>
                  <a:srgbClr val="00AF50"/>
                </a:solidFill>
              </a:rPr>
              <a:t>build </a:t>
            </a:r>
            <a:r>
              <a:rPr spc="-220" dirty="0">
                <a:solidFill>
                  <a:srgbClr val="00AF50"/>
                </a:solidFill>
              </a:rPr>
              <a:t>upon </a:t>
            </a:r>
            <a:r>
              <a:rPr spc="-260" dirty="0">
                <a:solidFill>
                  <a:srgbClr val="00AF50"/>
                </a:solidFill>
              </a:rPr>
              <a:t>learning</a:t>
            </a:r>
            <a:r>
              <a:rPr spc="-465" dirty="0">
                <a:solidFill>
                  <a:srgbClr val="00AF50"/>
                </a:solidFill>
              </a:rPr>
              <a:t> </a:t>
            </a:r>
            <a:r>
              <a:rPr spc="-375" dirty="0">
                <a:solidFill>
                  <a:srgbClr val="00AF50"/>
                </a:solidFill>
              </a:rPr>
              <a:t>new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8839" y="2871152"/>
            <a:ext cx="67710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330" dirty="0">
                <a:solidFill>
                  <a:srgbClr val="00AF50"/>
                </a:solidFill>
                <a:latin typeface="Arial Black"/>
                <a:cs typeface="Arial Black"/>
              </a:rPr>
              <a:t>skills </a:t>
            </a:r>
            <a:r>
              <a:rPr sz="2400" spc="-240" dirty="0">
                <a:solidFill>
                  <a:srgbClr val="00AF50"/>
                </a:solidFill>
                <a:latin typeface="Arial Black"/>
                <a:cs typeface="Arial Black"/>
              </a:rPr>
              <a:t>in </a:t>
            </a:r>
            <a:r>
              <a:rPr sz="2400" spc="-295" dirty="0">
                <a:solidFill>
                  <a:srgbClr val="00AF50"/>
                </a:solidFill>
                <a:latin typeface="Arial Black"/>
                <a:cs typeface="Arial Black"/>
              </a:rPr>
              <a:t>caring </a:t>
            </a:r>
            <a:r>
              <a:rPr sz="2400" spc="-204" dirty="0">
                <a:solidFill>
                  <a:srgbClr val="00AF50"/>
                </a:solidFill>
                <a:latin typeface="Arial Black"/>
                <a:cs typeface="Arial Black"/>
              </a:rPr>
              <a:t>for </a:t>
            </a:r>
            <a:r>
              <a:rPr sz="2400" spc="-330" dirty="0">
                <a:solidFill>
                  <a:srgbClr val="00AF50"/>
                </a:solidFill>
                <a:latin typeface="Arial Black"/>
                <a:cs typeface="Arial Black"/>
              </a:rPr>
              <a:t>themselves. </a:t>
            </a:r>
            <a:r>
              <a:rPr sz="2400" spc="-315" dirty="0">
                <a:solidFill>
                  <a:srgbClr val="00AF50"/>
                </a:solidFill>
                <a:latin typeface="Arial Black"/>
                <a:cs typeface="Arial Black"/>
              </a:rPr>
              <a:t>Participants </a:t>
            </a:r>
            <a:r>
              <a:rPr sz="2400" spc="-285" dirty="0">
                <a:solidFill>
                  <a:srgbClr val="00AF50"/>
                </a:solidFill>
                <a:latin typeface="Arial Black"/>
                <a:cs typeface="Arial Black"/>
              </a:rPr>
              <a:t>learn</a:t>
            </a:r>
            <a:r>
              <a:rPr sz="2400" spc="-220" dirty="0">
                <a:solidFill>
                  <a:srgbClr val="00AF50"/>
                </a:solidFill>
                <a:latin typeface="Arial Black"/>
                <a:cs typeface="Arial Black"/>
              </a:rPr>
              <a:t> </a:t>
            </a:r>
            <a:r>
              <a:rPr sz="2400" spc="-240" dirty="0">
                <a:solidFill>
                  <a:srgbClr val="00AF50"/>
                </a:solidFill>
                <a:latin typeface="Arial Black"/>
                <a:cs typeface="Arial Black"/>
              </a:rPr>
              <a:t>to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78839" y="3127184"/>
            <a:ext cx="76244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45" dirty="0">
                <a:solidFill>
                  <a:srgbClr val="00AF50"/>
                </a:solidFill>
                <a:latin typeface="Arial Black"/>
                <a:cs typeface="Arial Black"/>
              </a:rPr>
              <a:t>identify </a:t>
            </a:r>
            <a:r>
              <a:rPr sz="2400" spc="-275" dirty="0">
                <a:solidFill>
                  <a:srgbClr val="00AF50"/>
                </a:solidFill>
                <a:latin typeface="Arial Black"/>
                <a:cs typeface="Arial Black"/>
              </a:rPr>
              <a:t>and better </a:t>
            </a:r>
            <a:r>
              <a:rPr sz="2400" spc="-270" dirty="0">
                <a:solidFill>
                  <a:srgbClr val="00AF50"/>
                </a:solidFill>
                <a:latin typeface="Arial Black"/>
                <a:cs typeface="Arial Black"/>
              </a:rPr>
              <a:t>control </a:t>
            </a:r>
            <a:r>
              <a:rPr sz="2400" spc="-285" dirty="0">
                <a:solidFill>
                  <a:srgbClr val="00AF50"/>
                </a:solidFill>
                <a:latin typeface="Arial Black"/>
                <a:cs typeface="Arial Black"/>
              </a:rPr>
              <a:t>lifestyle </a:t>
            </a:r>
            <a:r>
              <a:rPr sz="2400" spc="-315" dirty="0">
                <a:solidFill>
                  <a:srgbClr val="00AF50"/>
                </a:solidFill>
                <a:latin typeface="Arial Black"/>
                <a:cs typeface="Arial Black"/>
              </a:rPr>
              <a:t>factors </a:t>
            </a:r>
            <a:r>
              <a:rPr sz="2400" spc="-360" dirty="0">
                <a:solidFill>
                  <a:srgbClr val="00AF50"/>
                </a:solidFill>
                <a:latin typeface="Arial Black"/>
                <a:cs typeface="Arial Black"/>
              </a:rPr>
              <a:t>such </a:t>
            </a:r>
            <a:r>
              <a:rPr sz="2400" spc="-415" dirty="0">
                <a:solidFill>
                  <a:srgbClr val="00AF50"/>
                </a:solidFill>
                <a:latin typeface="Arial Black"/>
                <a:cs typeface="Arial Black"/>
              </a:rPr>
              <a:t>as</a:t>
            </a:r>
            <a:r>
              <a:rPr sz="2400" spc="-345" dirty="0">
                <a:solidFill>
                  <a:srgbClr val="00AF50"/>
                </a:solidFill>
                <a:latin typeface="Arial Black"/>
                <a:cs typeface="Arial Black"/>
              </a:rPr>
              <a:t> </a:t>
            </a:r>
            <a:r>
              <a:rPr sz="2400" spc="-360" dirty="0">
                <a:solidFill>
                  <a:srgbClr val="00AF50"/>
                </a:solidFill>
                <a:latin typeface="Arial Black"/>
                <a:cs typeface="Arial Black"/>
              </a:rPr>
              <a:t>stress,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78839" y="3383216"/>
            <a:ext cx="76657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300" dirty="0">
                <a:solidFill>
                  <a:srgbClr val="00AF50"/>
                </a:solidFill>
                <a:latin typeface="Arial Black"/>
                <a:cs typeface="Arial Black"/>
              </a:rPr>
              <a:t>diabetes, </a:t>
            </a:r>
            <a:r>
              <a:rPr sz="2400" spc="-220" dirty="0">
                <a:solidFill>
                  <a:srgbClr val="00AF50"/>
                </a:solidFill>
                <a:latin typeface="Arial Black"/>
                <a:cs typeface="Arial Black"/>
              </a:rPr>
              <a:t>body </a:t>
            </a:r>
            <a:r>
              <a:rPr sz="2400" spc="-300" dirty="0">
                <a:solidFill>
                  <a:srgbClr val="00AF50"/>
                </a:solidFill>
                <a:latin typeface="Arial Black"/>
                <a:cs typeface="Arial Black"/>
              </a:rPr>
              <a:t>weight, cholesterol </a:t>
            </a:r>
            <a:r>
              <a:rPr sz="2400" spc="-315" dirty="0">
                <a:solidFill>
                  <a:srgbClr val="00AF50"/>
                </a:solidFill>
                <a:latin typeface="Arial Black"/>
                <a:cs typeface="Arial Black"/>
              </a:rPr>
              <a:t>levels, </a:t>
            </a:r>
            <a:r>
              <a:rPr sz="2400" spc="-200" dirty="0">
                <a:solidFill>
                  <a:srgbClr val="00AF50"/>
                </a:solidFill>
                <a:latin typeface="Arial Black"/>
                <a:cs typeface="Arial Black"/>
              </a:rPr>
              <a:t>blood</a:t>
            </a:r>
            <a:r>
              <a:rPr sz="2400" spc="-350" dirty="0">
                <a:solidFill>
                  <a:srgbClr val="00AF50"/>
                </a:solidFill>
                <a:latin typeface="Arial Black"/>
                <a:cs typeface="Arial Black"/>
              </a:rPr>
              <a:t> </a:t>
            </a:r>
            <a:r>
              <a:rPr sz="2400" spc="-315" dirty="0">
                <a:solidFill>
                  <a:srgbClr val="00AF50"/>
                </a:solidFill>
                <a:latin typeface="Arial Black"/>
                <a:cs typeface="Arial Black"/>
              </a:rPr>
              <a:t>pressure,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78839" y="3639248"/>
            <a:ext cx="40957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95" dirty="0">
                <a:solidFill>
                  <a:srgbClr val="00AF50"/>
                </a:solidFill>
                <a:latin typeface="Arial Black"/>
                <a:cs typeface="Arial Black"/>
              </a:rPr>
              <a:t>smoking </a:t>
            </a:r>
            <a:r>
              <a:rPr sz="2400" spc="-275" dirty="0">
                <a:solidFill>
                  <a:srgbClr val="00AF50"/>
                </a:solidFill>
                <a:latin typeface="Arial Black"/>
                <a:cs typeface="Arial Black"/>
              </a:rPr>
              <a:t>and </a:t>
            </a:r>
            <a:r>
              <a:rPr sz="2400" spc="-280" dirty="0">
                <a:solidFill>
                  <a:srgbClr val="00AF50"/>
                </a:solidFill>
                <a:latin typeface="Arial Black"/>
                <a:cs typeface="Arial Black"/>
              </a:rPr>
              <a:t>heart</a:t>
            </a:r>
            <a:r>
              <a:rPr sz="2400" spc="114" dirty="0">
                <a:solidFill>
                  <a:srgbClr val="00AF50"/>
                </a:solidFill>
                <a:latin typeface="Arial Black"/>
                <a:cs typeface="Arial Black"/>
              </a:rPr>
              <a:t> </a:t>
            </a:r>
            <a:r>
              <a:rPr sz="2400" spc="-315" dirty="0">
                <a:solidFill>
                  <a:srgbClr val="00AF50"/>
                </a:solidFill>
                <a:latin typeface="Arial Black"/>
                <a:cs typeface="Arial Black"/>
              </a:rPr>
              <a:t>symptoms.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78839" y="4297616"/>
            <a:ext cx="70491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315" dirty="0">
                <a:latin typeface="Arial Black"/>
                <a:cs typeface="Arial Black"/>
              </a:rPr>
              <a:t>Participants also </a:t>
            </a:r>
            <a:r>
              <a:rPr sz="2400" spc="-285" dirty="0">
                <a:latin typeface="Arial Black"/>
                <a:cs typeface="Arial Black"/>
              </a:rPr>
              <a:t>learn </a:t>
            </a:r>
            <a:r>
              <a:rPr sz="2400" spc="-330" dirty="0">
                <a:latin typeface="Arial Black"/>
                <a:cs typeface="Arial Black"/>
              </a:rPr>
              <a:t>how </a:t>
            </a:r>
            <a:r>
              <a:rPr sz="2400" spc="-240" dirty="0">
                <a:latin typeface="Arial Black"/>
                <a:cs typeface="Arial Black"/>
              </a:rPr>
              <a:t>to further </a:t>
            </a:r>
            <a:r>
              <a:rPr sz="2400" spc="-285" dirty="0">
                <a:latin typeface="Arial Black"/>
                <a:cs typeface="Arial Black"/>
              </a:rPr>
              <a:t>strengthen</a:t>
            </a:r>
            <a:r>
              <a:rPr sz="2400" spc="-175" dirty="0">
                <a:latin typeface="Arial Black"/>
                <a:cs typeface="Arial Black"/>
              </a:rPr>
              <a:t> </a:t>
            </a:r>
            <a:r>
              <a:rPr sz="2400" spc="-285" dirty="0">
                <a:latin typeface="Arial Black"/>
                <a:cs typeface="Arial Black"/>
              </a:rPr>
              <a:t>the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78839" y="4553648"/>
            <a:ext cx="72758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80" dirty="0">
                <a:latin typeface="Arial Black"/>
                <a:cs typeface="Arial Black"/>
              </a:rPr>
              <a:t>heart </a:t>
            </a:r>
            <a:r>
              <a:rPr sz="2400" spc="-355" dirty="0">
                <a:latin typeface="Arial Black"/>
                <a:cs typeface="Arial Black"/>
              </a:rPr>
              <a:t>muscle </a:t>
            </a:r>
            <a:r>
              <a:rPr sz="2400" spc="-315" dirty="0">
                <a:latin typeface="Arial Black"/>
                <a:cs typeface="Arial Black"/>
              </a:rPr>
              <a:t>with </a:t>
            </a:r>
            <a:r>
              <a:rPr sz="2400" spc="-270" dirty="0">
                <a:latin typeface="Arial Black"/>
                <a:cs typeface="Arial Black"/>
              </a:rPr>
              <a:t>regular </a:t>
            </a:r>
            <a:r>
              <a:rPr sz="2400" spc="-300" dirty="0">
                <a:latin typeface="Arial Black"/>
                <a:cs typeface="Arial Black"/>
              </a:rPr>
              <a:t>aerobic </a:t>
            </a:r>
            <a:r>
              <a:rPr sz="2400" spc="-375" dirty="0">
                <a:latin typeface="Arial Black"/>
                <a:cs typeface="Arial Black"/>
              </a:rPr>
              <a:t>exercise </a:t>
            </a:r>
            <a:r>
              <a:rPr sz="2400" spc="-275" dirty="0">
                <a:latin typeface="Arial Black"/>
                <a:cs typeface="Arial Black"/>
              </a:rPr>
              <a:t>and </a:t>
            </a:r>
            <a:r>
              <a:rPr sz="2400" spc="-330" dirty="0">
                <a:latin typeface="Arial Black"/>
                <a:cs typeface="Arial Black"/>
              </a:rPr>
              <a:t>how</a:t>
            </a:r>
            <a:r>
              <a:rPr sz="2400" spc="-240" dirty="0">
                <a:latin typeface="Arial Black"/>
                <a:cs typeface="Arial Black"/>
              </a:rPr>
              <a:t> to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78839" y="4809680"/>
            <a:ext cx="7427595" cy="647700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 marR="5080">
              <a:lnSpc>
                <a:spcPct val="70000"/>
              </a:lnSpc>
              <a:spcBef>
                <a:spcPts val="965"/>
              </a:spcBef>
            </a:pPr>
            <a:r>
              <a:rPr sz="2400" spc="-285" dirty="0">
                <a:latin typeface="Arial Black"/>
                <a:cs typeface="Arial Black"/>
              </a:rPr>
              <a:t>strengthen </a:t>
            </a:r>
            <a:r>
              <a:rPr sz="2400" spc="-254" dirty="0">
                <a:latin typeface="Arial Black"/>
                <a:cs typeface="Arial Black"/>
              </a:rPr>
              <a:t>other </a:t>
            </a:r>
            <a:r>
              <a:rPr sz="2400" spc="-365" dirty="0">
                <a:latin typeface="Arial Black"/>
                <a:cs typeface="Arial Black"/>
              </a:rPr>
              <a:t>muscles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285" dirty="0">
                <a:latin typeface="Arial Black"/>
                <a:cs typeface="Arial Black"/>
              </a:rPr>
              <a:t>the </a:t>
            </a:r>
            <a:r>
              <a:rPr sz="2400" spc="-220" dirty="0">
                <a:latin typeface="Arial Black"/>
                <a:cs typeface="Arial Black"/>
              </a:rPr>
              <a:t>body </a:t>
            </a:r>
            <a:r>
              <a:rPr sz="2400" spc="-315" dirty="0">
                <a:latin typeface="Arial Black"/>
                <a:cs typeface="Arial Black"/>
              </a:rPr>
              <a:t>with </a:t>
            </a:r>
            <a:r>
              <a:rPr sz="2400" spc="-235" dirty="0">
                <a:latin typeface="Arial Black"/>
                <a:cs typeface="Arial Black"/>
              </a:rPr>
              <a:t>light-weight  </a:t>
            </a:r>
            <a:r>
              <a:rPr sz="2400" spc="-250" dirty="0">
                <a:latin typeface="Arial Black"/>
                <a:cs typeface="Arial Black"/>
              </a:rPr>
              <a:t>training </a:t>
            </a:r>
            <a:r>
              <a:rPr sz="2400" spc="-320" dirty="0">
                <a:latin typeface="Arial Black"/>
                <a:cs typeface="Arial Black"/>
              </a:rPr>
              <a:t>(when </a:t>
            </a:r>
            <a:r>
              <a:rPr sz="2400" spc="-240" dirty="0">
                <a:latin typeface="Arial Black"/>
                <a:cs typeface="Arial Black"/>
              </a:rPr>
              <a:t>it </a:t>
            </a:r>
            <a:r>
              <a:rPr sz="2400" spc="-340" dirty="0">
                <a:latin typeface="Arial Black"/>
                <a:cs typeface="Arial Black"/>
              </a:rPr>
              <a:t>is safe </a:t>
            </a:r>
            <a:r>
              <a:rPr sz="2400" spc="-275" dirty="0">
                <a:latin typeface="Arial Black"/>
                <a:cs typeface="Arial Black"/>
              </a:rPr>
              <a:t>and</a:t>
            </a:r>
            <a:r>
              <a:rPr sz="2400" spc="215" dirty="0">
                <a:latin typeface="Arial Black"/>
                <a:cs typeface="Arial Black"/>
              </a:rPr>
              <a:t> </a:t>
            </a:r>
            <a:r>
              <a:rPr sz="2400" spc="-260" dirty="0">
                <a:latin typeface="Arial Black"/>
                <a:cs typeface="Arial Black"/>
              </a:rPr>
              <a:t>appropriate).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42842" y="482917"/>
            <a:ext cx="225615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90" dirty="0">
                <a:latin typeface="Arial"/>
                <a:cs typeface="Arial"/>
              </a:rPr>
              <a:t>Phase</a:t>
            </a:r>
            <a:r>
              <a:rPr sz="4400" b="1" spc="-100" dirty="0">
                <a:latin typeface="Arial"/>
                <a:cs typeface="Arial"/>
              </a:rPr>
              <a:t> </a:t>
            </a:r>
            <a:r>
              <a:rPr sz="4400" b="1" spc="80" dirty="0">
                <a:latin typeface="Arial"/>
                <a:cs typeface="Arial"/>
              </a:rPr>
              <a:t>IV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8839" y="1502155"/>
            <a:ext cx="7728584" cy="39077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855"/>
              </a:lnSpc>
              <a:spcBef>
                <a:spcPts val="95"/>
              </a:spcBef>
            </a:pPr>
            <a:r>
              <a:rPr sz="2800" spc="-310" dirty="0">
                <a:latin typeface="Arial Black"/>
                <a:cs typeface="Arial Black"/>
              </a:rPr>
              <a:t>After </a:t>
            </a:r>
            <a:r>
              <a:rPr sz="2800" spc="-350" dirty="0">
                <a:latin typeface="Arial Black"/>
                <a:cs typeface="Arial Black"/>
              </a:rPr>
              <a:t>reaching </a:t>
            </a:r>
            <a:r>
              <a:rPr sz="2800" spc="-330" dirty="0">
                <a:latin typeface="Arial Black"/>
                <a:cs typeface="Arial Black"/>
              </a:rPr>
              <a:t>the </a:t>
            </a:r>
            <a:r>
              <a:rPr sz="2800" spc="-345" dirty="0">
                <a:latin typeface="Arial Black"/>
                <a:cs typeface="Arial Black"/>
              </a:rPr>
              <a:t>goals </a:t>
            </a:r>
            <a:r>
              <a:rPr sz="2800" spc="-275" dirty="0">
                <a:latin typeface="Arial Black"/>
                <a:cs typeface="Arial Black"/>
              </a:rPr>
              <a:t>in </a:t>
            </a:r>
            <a:r>
              <a:rPr sz="2800" spc="-425" dirty="0">
                <a:latin typeface="Arial Black"/>
                <a:cs typeface="Arial Black"/>
              </a:rPr>
              <a:t>Phase </a:t>
            </a:r>
            <a:r>
              <a:rPr sz="2800" spc="-345" dirty="0">
                <a:latin typeface="Arial Black"/>
                <a:cs typeface="Arial Black"/>
              </a:rPr>
              <a:t>III,</a:t>
            </a:r>
            <a:r>
              <a:rPr sz="2800" spc="-235" dirty="0">
                <a:latin typeface="Arial Black"/>
                <a:cs typeface="Arial Black"/>
              </a:rPr>
              <a:t> </a:t>
            </a:r>
            <a:r>
              <a:rPr sz="2800" spc="-345" dirty="0">
                <a:latin typeface="Arial Black"/>
                <a:cs typeface="Arial Black"/>
              </a:rPr>
              <a:t>participants</a:t>
            </a:r>
            <a:endParaRPr sz="2800">
              <a:latin typeface="Arial Black"/>
              <a:cs typeface="Arial Black"/>
            </a:endParaRPr>
          </a:p>
          <a:p>
            <a:pPr marL="12700">
              <a:lnSpc>
                <a:spcPts val="2350"/>
              </a:lnSpc>
            </a:pPr>
            <a:r>
              <a:rPr sz="2800" spc="-400" dirty="0">
                <a:latin typeface="Arial Black"/>
                <a:cs typeface="Arial Black"/>
              </a:rPr>
              <a:t>may </a:t>
            </a:r>
            <a:r>
              <a:rPr sz="2800" spc="-390" dirty="0">
                <a:latin typeface="Arial Black"/>
                <a:cs typeface="Arial Black"/>
              </a:rPr>
              <a:t>elect </a:t>
            </a:r>
            <a:r>
              <a:rPr sz="2800" spc="-275" dirty="0">
                <a:latin typeface="Arial Black"/>
                <a:cs typeface="Arial Black"/>
              </a:rPr>
              <a:t>to </a:t>
            </a:r>
            <a:r>
              <a:rPr sz="2800" spc="-340" dirty="0">
                <a:latin typeface="Arial Black"/>
                <a:cs typeface="Arial Black"/>
              </a:rPr>
              <a:t>enter </a:t>
            </a:r>
            <a:r>
              <a:rPr sz="2800" spc="-425" dirty="0">
                <a:latin typeface="Arial Black"/>
                <a:cs typeface="Arial Black"/>
              </a:rPr>
              <a:t>Phase </a:t>
            </a:r>
            <a:r>
              <a:rPr sz="2800" spc="-395" dirty="0">
                <a:latin typeface="Arial Black"/>
                <a:cs typeface="Arial Black"/>
              </a:rPr>
              <a:t>IV </a:t>
            </a:r>
            <a:r>
              <a:rPr sz="2800" spc="-275" dirty="0">
                <a:latin typeface="Arial Black"/>
                <a:cs typeface="Arial Black"/>
              </a:rPr>
              <a:t>to </a:t>
            </a:r>
            <a:r>
              <a:rPr sz="2800" spc="-335" dirty="0">
                <a:latin typeface="Arial Black"/>
                <a:cs typeface="Arial Black"/>
              </a:rPr>
              <a:t>maintain</a:t>
            </a:r>
            <a:r>
              <a:rPr sz="2800" spc="-480" dirty="0">
                <a:latin typeface="Arial Black"/>
                <a:cs typeface="Arial Black"/>
              </a:rPr>
              <a:t> </a:t>
            </a:r>
            <a:r>
              <a:rPr sz="2800" spc="-330" dirty="0">
                <a:latin typeface="Arial Black"/>
                <a:cs typeface="Arial Black"/>
              </a:rPr>
              <a:t>the</a:t>
            </a:r>
            <a:endParaRPr sz="2800">
              <a:latin typeface="Arial Black"/>
              <a:cs typeface="Arial Black"/>
            </a:endParaRPr>
          </a:p>
          <a:p>
            <a:pPr marL="12700">
              <a:lnSpc>
                <a:spcPts val="2350"/>
              </a:lnSpc>
            </a:pPr>
            <a:r>
              <a:rPr sz="2800" spc="-330" dirty="0">
                <a:latin typeface="Arial Black"/>
                <a:cs typeface="Arial Black"/>
              </a:rPr>
              <a:t>learned </a:t>
            </a:r>
            <a:r>
              <a:rPr sz="2800" spc="-340" dirty="0">
                <a:latin typeface="Arial Black"/>
                <a:cs typeface="Arial Black"/>
              </a:rPr>
              <a:t>“Heart </a:t>
            </a:r>
            <a:r>
              <a:rPr sz="2800" spc="-345" dirty="0">
                <a:latin typeface="Arial Black"/>
                <a:cs typeface="Arial Black"/>
              </a:rPr>
              <a:t>Healthy” </a:t>
            </a:r>
            <a:r>
              <a:rPr sz="2800" spc="-330" dirty="0">
                <a:latin typeface="Arial Black"/>
                <a:cs typeface="Arial Black"/>
              </a:rPr>
              <a:t>behaviours </a:t>
            </a:r>
            <a:r>
              <a:rPr sz="2800" spc="-295" dirty="0">
                <a:latin typeface="Arial Black"/>
                <a:cs typeface="Arial Black"/>
              </a:rPr>
              <a:t>by</a:t>
            </a:r>
            <a:r>
              <a:rPr sz="2800" spc="-160" dirty="0">
                <a:latin typeface="Arial Black"/>
                <a:cs typeface="Arial Black"/>
              </a:rPr>
              <a:t> </a:t>
            </a:r>
            <a:r>
              <a:rPr sz="2800" spc="-390" dirty="0">
                <a:latin typeface="Arial Black"/>
                <a:cs typeface="Arial Black"/>
              </a:rPr>
              <a:t>exercising</a:t>
            </a:r>
            <a:endParaRPr sz="2800">
              <a:latin typeface="Arial Black"/>
              <a:cs typeface="Arial Black"/>
            </a:endParaRPr>
          </a:p>
          <a:p>
            <a:pPr marL="12700" marR="5080">
              <a:lnSpc>
                <a:spcPct val="70000"/>
              </a:lnSpc>
              <a:spcBef>
                <a:spcPts val="505"/>
              </a:spcBef>
            </a:pPr>
            <a:r>
              <a:rPr sz="2800" spc="-370" dirty="0">
                <a:latin typeface="Arial Black"/>
                <a:cs typeface="Arial Black"/>
              </a:rPr>
              <a:t>with </a:t>
            </a:r>
            <a:r>
              <a:rPr sz="2800" spc="-335" dirty="0">
                <a:latin typeface="Arial Black"/>
                <a:cs typeface="Arial Black"/>
              </a:rPr>
              <a:t>others </a:t>
            </a:r>
            <a:r>
              <a:rPr sz="2800" spc="-385" dirty="0">
                <a:latin typeface="Arial Black"/>
                <a:cs typeface="Arial Black"/>
              </a:rPr>
              <a:t>who </a:t>
            </a:r>
            <a:r>
              <a:rPr sz="2800" spc="-380" dirty="0">
                <a:latin typeface="Arial Black"/>
                <a:cs typeface="Arial Black"/>
              </a:rPr>
              <a:t>have </a:t>
            </a:r>
            <a:r>
              <a:rPr sz="2800" spc="-320" dirty="0">
                <a:latin typeface="Arial Black"/>
                <a:cs typeface="Arial Black"/>
              </a:rPr>
              <a:t>integrated </a:t>
            </a:r>
            <a:r>
              <a:rPr sz="2800" spc="-335" dirty="0">
                <a:latin typeface="Arial Black"/>
                <a:cs typeface="Arial Black"/>
              </a:rPr>
              <a:t>healthy </a:t>
            </a:r>
            <a:r>
              <a:rPr sz="2800" spc="-395" dirty="0">
                <a:latin typeface="Arial Black"/>
                <a:cs typeface="Arial Black"/>
              </a:rPr>
              <a:t>changes  </a:t>
            </a:r>
            <a:r>
              <a:rPr sz="2800" spc="-275" dirty="0">
                <a:latin typeface="Arial Black"/>
                <a:cs typeface="Arial Black"/>
              </a:rPr>
              <a:t>into </a:t>
            </a:r>
            <a:r>
              <a:rPr sz="2800" spc="-345" dirty="0">
                <a:latin typeface="Arial Black"/>
                <a:cs typeface="Arial Black"/>
              </a:rPr>
              <a:t>everyday</a:t>
            </a:r>
            <a:r>
              <a:rPr sz="2800" spc="-80" dirty="0">
                <a:latin typeface="Arial Black"/>
                <a:cs typeface="Arial Black"/>
              </a:rPr>
              <a:t> </a:t>
            </a:r>
            <a:r>
              <a:rPr sz="2800" spc="-295" dirty="0">
                <a:latin typeface="Arial Black"/>
                <a:cs typeface="Arial Black"/>
              </a:rPr>
              <a:t>life.</a:t>
            </a:r>
            <a:endParaRPr sz="2800">
              <a:latin typeface="Arial Black"/>
              <a:cs typeface="Arial Black"/>
            </a:endParaRPr>
          </a:p>
          <a:p>
            <a:pPr marL="12700">
              <a:lnSpc>
                <a:spcPts val="2855"/>
              </a:lnSpc>
              <a:spcBef>
                <a:spcPts val="2685"/>
              </a:spcBef>
            </a:pPr>
            <a:r>
              <a:rPr sz="2800" spc="-405" dirty="0">
                <a:solidFill>
                  <a:srgbClr val="006FC0"/>
                </a:solidFill>
                <a:latin typeface="Arial Black"/>
                <a:cs typeface="Arial Black"/>
              </a:rPr>
              <a:t>Treatment </a:t>
            </a:r>
            <a:r>
              <a:rPr sz="2800" spc="-260" dirty="0">
                <a:solidFill>
                  <a:srgbClr val="006FC0"/>
                </a:solidFill>
                <a:latin typeface="Arial Black"/>
                <a:cs typeface="Arial Black"/>
              </a:rPr>
              <a:t>during </a:t>
            </a:r>
            <a:r>
              <a:rPr sz="2800" spc="-345" dirty="0">
                <a:solidFill>
                  <a:srgbClr val="006FC0"/>
                </a:solidFill>
                <a:latin typeface="Arial Black"/>
                <a:cs typeface="Arial Black"/>
              </a:rPr>
              <a:t>this </a:t>
            </a:r>
            <a:r>
              <a:rPr sz="2800" spc="-270" dirty="0">
                <a:solidFill>
                  <a:srgbClr val="006FC0"/>
                </a:solidFill>
                <a:latin typeface="Arial Black"/>
                <a:cs typeface="Arial Black"/>
              </a:rPr>
              <a:t>period </a:t>
            </a:r>
            <a:r>
              <a:rPr sz="2800" spc="-355" dirty="0">
                <a:solidFill>
                  <a:srgbClr val="006FC0"/>
                </a:solidFill>
                <a:latin typeface="Arial Black"/>
                <a:cs typeface="Arial Black"/>
              </a:rPr>
              <a:t>includes</a:t>
            </a:r>
            <a:r>
              <a:rPr sz="2800" spc="-110" dirty="0">
                <a:solidFill>
                  <a:srgbClr val="006FC0"/>
                </a:solidFill>
                <a:latin typeface="Arial Black"/>
                <a:cs typeface="Arial Black"/>
              </a:rPr>
              <a:t> </a:t>
            </a:r>
            <a:r>
              <a:rPr sz="2800" spc="-340" dirty="0">
                <a:solidFill>
                  <a:srgbClr val="006FC0"/>
                </a:solidFill>
                <a:latin typeface="Arial Black"/>
                <a:cs typeface="Arial Black"/>
              </a:rPr>
              <a:t>supervised</a:t>
            </a:r>
            <a:endParaRPr sz="2800">
              <a:latin typeface="Arial Black"/>
              <a:cs typeface="Arial Black"/>
            </a:endParaRPr>
          </a:p>
          <a:p>
            <a:pPr marL="12700">
              <a:lnSpc>
                <a:spcPts val="2350"/>
              </a:lnSpc>
            </a:pPr>
            <a:r>
              <a:rPr sz="2800" spc="-295" dirty="0">
                <a:solidFill>
                  <a:srgbClr val="006FC0"/>
                </a:solidFill>
                <a:latin typeface="Arial Black"/>
                <a:cs typeface="Arial Black"/>
              </a:rPr>
              <a:t>monitored </a:t>
            </a:r>
            <a:r>
              <a:rPr sz="2800" spc="-440" dirty="0">
                <a:solidFill>
                  <a:srgbClr val="006FC0"/>
                </a:solidFill>
                <a:latin typeface="Arial Black"/>
                <a:cs typeface="Arial Black"/>
              </a:rPr>
              <a:t>exercise </a:t>
            </a:r>
            <a:r>
              <a:rPr sz="2800" spc="-295" dirty="0">
                <a:solidFill>
                  <a:srgbClr val="006FC0"/>
                </a:solidFill>
                <a:latin typeface="Arial Black"/>
                <a:cs typeface="Arial Black"/>
              </a:rPr>
              <a:t>by </a:t>
            </a:r>
            <a:r>
              <a:rPr sz="2800" spc="-315" dirty="0">
                <a:solidFill>
                  <a:srgbClr val="006FC0"/>
                </a:solidFill>
                <a:latin typeface="Arial Black"/>
                <a:cs typeface="Arial Black"/>
              </a:rPr>
              <a:t>trained </a:t>
            </a:r>
            <a:r>
              <a:rPr sz="2800" spc="-345" dirty="0">
                <a:solidFill>
                  <a:srgbClr val="006FC0"/>
                </a:solidFill>
                <a:latin typeface="Arial Black"/>
                <a:cs typeface="Arial Black"/>
              </a:rPr>
              <a:t>professionals</a:t>
            </a:r>
            <a:r>
              <a:rPr sz="2800" spc="-15" dirty="0">
                <a:solidFill>
                  <a:srgbClr val="006FC0"/>
                </a:solidFill>
                <a:latin typeface="Arial Black"/>
                <a:cs typeface="Arial Black"/>
              </a:rPr>
              <a:t> </a:t>
            </a:r>
            <a:r>
              <a:rPr sz="2800" spc="-385" dirty="0">
                <a:solidFill>
                  <a:srgbClr val="006FC0"/>
                </a:solidFill>
                <a:latin typeface="Arial Black"/>
                <a:cs typeface="Arial Black"/>
              </a:rPr>
              <a:t>who</a:t>
            </a:r>
            <a:endParaRPr sz="2800">
              <a:latin typeface="Arial Black"/>
              <a:cs typeface="Arial Black"/>
            </a:endParaRPr>
          </a:p>
          <a:p>
            <a:pPr marL="12700">
              <a:lnSpc>
                <a:spcPts val="2350"/>
              </a:lnSpc>
            </a:pPr>
            <a:r>
              <a:rPr sz="2800" spc="-355" dirty="0">
                <a:solidFill>
                  <a:srgbClr val="006FC0"/>
                </a:solidFill>
                <a:latin typeface="Arial Black"/>
                <a:cs typeface="Arial Black"/>
              </a:rPr>
              <a:t>will </a:t>
            </a:r>
            <a:r>
              <a:rPr sz="2800" spc="-330" dirty="0">
                <a:solidFill>
                  <a:srgbClr val="006FC0"/>
                </a:solidFill>
                <a:latin typeface="Arial Black"/>
                <a:cs typeface="Arial Black"/>
              </a:rPr>
              <a:t>continue </a:t>
            </a:r>
            <a:r>
              <a:rPr sz="2800" spc="-275" dirty="0">
                <a:solidFill>
                  <a:srgbClr val="006FC0"/>
                </a:solidFill>
                <a:latin typeface="Arial Black"/>
                <a:cs typeface="Arial Black"/>
              </a:rPr>
              <a:t>to </a:t>
            </a:r>
            <a:r>
              <a:rPr sz="2800" spc="-400" dirty="0">
                <a:solidFill>
                  <a:srgbClr val="006FC0"/>
                </a:solidFill>
                <a:latin typeface="Arial Black"/>
                <a:cs typeface="Arial Black"/>
              </a:rPr>
              <a:t>advance </a:t>
            </a:r>
            <a:r>
              <a:rPr sz="2800" spc="-305" dirty="0">
                <a:solidFill>
                  <a:srgbClr val="006FC0"/>
                </a:solidFill>
                <a:latin typeface="Arial Black"/>
                <a:cs typeface="Arial Black"/>
              </a:rPr>
              <a:t>their </a:t>
            </a:r>
            <a:r>
              <a:rPr sz="2800" spc="-350" dirty="0">
                <a:solidFill>
                  <a:srgbClr val="006FC0"/>
                </a:solidFill>
                <a:latin typeface="Arial Black"/>
                <a:cs typeface="Arial Black"/>
              </a:rPr>
              <a:t>aerobic</a:t>
            </a:r>
            <a:r>
              <a:rPr sz="2800" spc="85" dirty="0">
                <a:solidFill>
                  <a:srgbClr val="006FC0"/>
                </a:solidFill>
                <a:latin typeface="Arial Black"/>
                <a:cs typeface="Arial Black"/>
              </a:rPr>
              <a:t> </a:t>
            </a:r>
            <a:r>
              <a:rPr sz="2800" spc="-440" dirty="0">
                <a:solidFill>
                  <a:srgbClr val="006FC0"/>
                </a:solidFill>
                <a:latin typeface="Arial Black"/>
                <a:cs typeface="Arial Black"/>
              </a:rPr>
              <a:t>exercise</a:t>
            </a:r>
            <a:endParaRPr sz="2800">
              <a:latin typeface="Arial Black"/>
              <a:cs typeface="Arial Black"/>
            </a:endParaRPr>
          </a:p>
          <a:p>
            <a:pPr marL="12700">
              <a:lnSpc>
                <a:spcPts val="2350"/>
              </a:lnSpc>
            </a:pPr>
            <a:r>
              <a:rPr sz="2800" spc="-320" dirty="0">
                <a:solidFill>
                  <a:srgbClr val="006FC0"/>
                </a:solidFill>
                <a:latin typeface="Arial Black"/>
                <a:cs typeface="Arial Black"/>
              </a:rPr>
              <a:t>and </a:t>
            </a:r>
            <a:r>
              <a:rPr sz="2800" spc="-330" dirty="0">
                <a:solidFill>
                  <a:srgbClr val="006FC0"/>
                </a:solidFill>
                <a:latin typeface="Arial Black"/>
                <a:cs typeface="Arial Black"/>
              </a:rPr>
              <a:t>strength </a:t>
            </a:r>
            <a:r>
              <a:rPr sz="2800" spc="-295" dirty="0">
                <a:solidFill>
                  <a:srgbClr val="006FC0"/>
                </a:solidFill>
                <a:latin typeface="Arial Black"/>
                <a:cs typeface="Arial Black"/>
              </a:rPr>
              <a:t>training </a:t>
            </a:r>
            <a:r>
              <a:rPr sz="2800" spc="-350" dirty="0">
                <a:solidFill>
                  <a:srgbClr val="006FC0"/>
                </a:solidFill>
                <a:latin typeface="Arial Black"/>
                <a:cs typeface="Arial Black"/>
              </a:rPr>
              <a:t>capabilities; </a:t>
            </a:r>
            <a:r>
              <a:rPr sz="2800" spc="-285" dirty="0">
                <a:solidFill>
                  <a:srgbClr val="006FC0"/>
                </a:solidFill>
                <a:latin typeface="Arial Black"/>
                <a:cs typeface="Arial Black"/>
              </a:rPr>
              <a:t>monitor</a:t>
            </a:r>
            <a:r>
              <a:rPr sz="2800" spc="-180" dirty="0">
                <a:solidFill>
                  <a:srgbClr val="006FC0"/>
                </a:solidFill>
                <a:latin typeface="Arial Black"/>
                <a:cs typeface="Arial Black"/>
              </a:rPr>
              <a:t> </a:t>
            </a:r>
            <a:r>
              <a:rPr sz="2800" spc="-305" dirty="0">
                <a:solidFill>
                  <a:srgbClr val="006FC0"/>
                </a:solidFill>
                <a:latin typeface="Arial Black"/>
                <a:cs typeface="Arial Black"/>
              </a:rPr>
              <a:t>their</a:t>
            </a:r>
            <a:endParaRPr sz="2800">
              <a:latin typeface="Arial Black"/>
              <a:cs typeface="Arial Black"/>
            </a:endParaRPr>
          </a:p>
          <a:p>
            <a:pPr marL="12700" marR="1004569">
              <a:lnSpc>
                <a:spcPct val="70000"/>
              </a:lnSpc>
              <a:spcBef>
                <a:spcPts val="505"/>
              </a:spcBef>
            </a:pPr>
            <a:r>
              <a:rPr sz="2800" spc="-330" dirty="0">
                <a:solidFill>
                  <a:srgbClr val="006FC0"/>
                </a:solidFill>
                <a:latin typeface="Arial Black"/>
                <a:cs typeface="Arial Black"/>
              </a:rPr>
              <a:t>vital </a:t>
            </a:r>
            <a:r>
              <a:rPr sz="2800" spc="-360" dirty="0">
                <a:solidFill>
                  <a:srgbClr val="006FC0"/>
                </a:solidFill>
                <a:latin typeface="Arial Black"/>
                <a:cs typeface="Arial Black"/>
              </a:rPr>
              <a:t>signs, </a:t>
            </a:r>
            <a:r>
              <a:rPr sz="2800" spc="-345" dirty="0">
                <a:solidFill>
                  <a:srgbClr val="006FC0"/>
                </a:solidFill>
                <a:latin typeface="Arial Black"/>
                <a:cs typeface="Arial Black"/>
              </a:rPr>
              <a:t>cholesterol </a:t>
            </a:r>
            <a:r>
              <a:rPr sz="2800" spc="-375" dirty="0">
                <a:solidFill>
                  <a:srgbClr val="006FC0"/>
                </a:solidFill>
                <a:latin typeface="Arial Black"/>
                <a:cs typeface="Arial Black"/>
              </a:rPr>
              <a:t>levels </a:t>
            </a:r>
            <a:r>
              <a:rPr sz="2800" spc="-320" dirty="0">
                <a:solidFill>
                  <a:srgbClr val="006FC0"/>
                </a:solidFill>
                <a:latin typeface="Arial Black"/>
                <a:cs typeface="Arial Black"/>
              </a:rPr>
              <a:t>and </a:t>
            </a:r>
            <a:r>
              <a:rPr sz="2800" spc="-380" dirty="0">
                <a:solidFill>
                  <a:srgbClr val="006FC0"/>
                </a:solidFill>
                <a:latin typeface="Arial Black"/>
                <a:cs typeface="Arial Black"/>
              </a:rPr>
              <a:t>serve </a:t>
            </a:r>
            <a:r>
              <a:rPr sz="2800" spc="-484" dirty="0">
                <a:solidFill>
                  <a:srgbClr val="006FC0"/>
                </a:solidFill>
                <a:latin typeface="Arial Black"/>
                <a:cs typeface="Arial Black"/>
              </a:rPr>
              <a:t>as </a:t>
            </a:r>
            <a:r>
              <a:rPr sz="2800" spc="-445" dirty="0">
                <a:solidFill>
                  <a:srgbClr val="006FC0"/>
                </a:solidFill>
                <a:latin typeface="Arial Black"/>
                <a:cs typeface="Arial Black"/>
              </a:rPr>
              <a:t>a  </a:t>
            </a:r>
            <a:r>
              <a:rPr sz="2800" spc="-385" dirty="0">
                <a:solidFill>
                  <a:srgbClr val="006FC0"/>
                </a:solidFill>
                <a:latin typeface="Arial Black"/>
                <a:cs typeface="Arial Black"/>
              </a:rPr>
              <a:t>resource </a:t>
            </a:r>
            <a:r>
              <a:rPr sz="2800" spc="-240" dirty="0">
                <a:solidFill>
                  <a:srgbClr val="006FC0"/>
                </a:solidFill>
                <a:latin typeface="Arial Black"/>
                <a:cs typeface="Arial Black"/>
              </a:rPr>
              <a:t>for </a:t>
            </a:r>
            <a:r>
              <a:rPr sz="2800" spc="-325" dirty="0">
                <a:solidFill>
                  <a:srgbClr val="006FC0"/>
                </a:solidFill>
                <a:latin typeface="Arial Black"/>
                <a:cs typeface="Arial Black"/>
              </a:rPr>
              <a:t>heart </a:t>
            </a:r>
            <a:r>
              <a:rPr sz="2800" spc="-330" dirty="0">
                <a:solidFill>
                  <a:srgbClr val="006FC0"/>
                </a:solidFill>
                <a:latin typeface="Arial Black"/>
                <a:cs typeface="Arial Black"/>
              </a:rPr>
              <a:t>health</a:t>
            </a:r>
            <a:r>
              <a:rPr sz="2800" spc="-300" dirty="0">
                <a:solidFill>
                  <a:srgbClr val="006FC0"/>
                </a:solidFill>
                <a:latin typeface="Arial Black"/>
                <a:cs typeface="Arial Black"/>
              </a:rPr>
              <a:t> </a:t>
            </a:r>
            <a:r>
              <a:rPr sz="2800" spc="-370" dirty="0">
                <a:solidFill>
                  <a:srgbClr val="006FC0"/>
                </a:solidFill>
                <a:latin typeface="Arial Black"/>
                <a:cs typeface="Arial Black"/>
              </a:rPr>
              <a:t>needs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837688" y="303275"/>
            <a:ext cx="3518916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99726" y="482917"/>
            <a:ext cx="274447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30" dirty="0"/>
              <a:t>Conclusion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778750" cy="10013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20" dirty="0">
                <a:latin typeface="Arial Black"/>
                <a:cs typeface="Arial Black"/>
              </a:rPr>
              <a:t>Cardiovascular </a:t>
            </a:r>
            <a:r>
              <a:rPr sz="3200" spc="-455" dirty="0">
                <a:latin typeface="Arial Black"/>
                <a:cs typeface="Arial Black"/>
              </a:rPr>
              <a:t>disease </a:t>
            </a:r>
            <a:r>
              <a:rPr sz="3200" spc="-445" dirty="0">
                <a:latin typeface="Arial Black"/>
                <a:cs typeface="Arial Black"/>
              </a:rPr>
              <a:t>is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355" dirty="0">
                <a:latin typeface="Arial Black"/>
                <a:cs typeface="Arial Black"/>
              </a:rPr>
              <a:t>number one  </a:t>
            </a:r>
            <a:r>
              <a:rPr sz="3200" spc="-405" dirty="0">
                <a:latin typeface="Arial Black"/>
                <a:cs typeface="Arial Black"/>
              </a:rPr>
              <a:t>killer.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4987" y="3864610"/>
            <a:ext cx="7452359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70" dirty="0">
                <a:latin typeface="Arial Black"/>
                <a:cs typeface="Arial Black"/>
              </a:rPr>
              <a:t>It </a:t>
            </a:r>
            <a:r>
              <a:rPr sz="3200" spc="-445" dirty="0">
                <a:latin typeface="Arial Black"/>
                <a:cs typeface="Arial Black"/>
              </a:rPr>
              <a:t>is </a:t>
            </a:r>
            <a:r>
              <a:rPr sz="3200" spc="-315" dirty="0">
                <a:latin typeface="Arial Black"/>
                <a:cs typeface="Arial Black"/>
              </a:rPr>
              <a:t>highly </a:t>
            </a:r>
            <a:r>
              <a:rPr sz="3200" spc="-380" dirty="0">
                <a:latin typeface="Arial Black"/>
                <a:cs typeface="Arial Black"/>
              </a:rPr>
              <a:t>preventable </a:t>
            </a:r>
            <a:r>
              <a:rPr sz="3200" spc="-360" dirty="0">
                <a:latin typeface="Arial Black"/>
                <a:cs typeface="Arial Black"/>
              </a:rPr>
              <a:t>and controllable  </a:t>
            </a:r>
            <a:r>
              <a:rPr sz="3200" spc="-420" dirty="0">
                <a:latin typeface="Arial Black"/>
                <a:cs typeface="Arial Black"/>
              </a:rPr>
              <a:t>with </a:t>
            </a:r>
            <a:r>
              <a:rPr sz="3200" spc="-335" dirty="0">
                <a:latin typeface="Arial Black"/>
                <a:cs typeface="Arial Black"/>
              </a:rPr>
              <a:t>diet </a:t>
            </a:r>
            <a:r>
              <a:rPr sz="3200" spc="-360" dirty="0">
                <a:latin typeface="Arial Black"/>
                <a:cs typeface="Arial Black"/>
              </a:rPr>
              <a:t>and</a:t>
            </a:r>
            <a:r>
              <a:rPr sz="3200" spc="-490" dirty="0">
                <a:latin typeface="Arial Black"/>
                <a:cs typeface="Arial Black"/>
              </a:rPr>
              <a:t> </a:t>
            </a:r>
            <a:r>
              <a:rPr sz="3200" spc="-484" dirty="0">
                <a:latin typeface="Arial Black"/>
                <a:cs typeface="Arial Black"/>
              </a:rPr>
              <a:t>exercise.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1710</Words>
  <Application>Microsoft Office PowerPoint</Application>
  <PresentationFormat>On-screen Show (4:3)</PresentationFormat>
  <Paragraphs>233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Arial Black</vt:lpstr>
      <vt:lpstr>Calibri</vt:lpstr>
      <vt:lpstr>Trebuchet MS</vt:lpstr>
      <vt:lpstr>Wingdings</vt:lpstr>
      <vt:lpstr>Office Theme</vt:lpstr>
      <vt:lpstr>BMST4004</vt:lpstr>
      <vt:lpstr>Learning Outcomes</vt:lpstr>
      <vt:lpstr>Heart Disease The Silent Killer</vt:lpstr>
      <vt:lpstr>What is Heart Disease?</vt:lpstr>
      <vt:lpstr>The Heart</vt:lpstr>
      <vt:lpstr>Coronary Heart Disease (CHD)</vt:lpstr>
      <vt:lpstr>Coronary Artery Disease</vt:lpstr>
      <vt:lpstr>Coronary Artery Disease</vt:lpstr>
      <vt:lpstr>Categories of MI</vt:lpstr>
      <vt:lpstr>Myocardial Infarction or Heart Attack</vt:lpstr>
      <vt:lpstr>Congestive Heart Failure</vt:lpstr>
      <vt:lpstr>Congestive Heart Failure</vt:lpstr>
      <vt:lpstr>Congestive Heart Failure</vt:lpstr>
      <vt:lpstr>Risk Factors Associated with CHD</vt:lpstr>
      <vt:lpstr>Risk Factors Associated with CHD</vt:lpstr>
      <vt:lpstr>Hypertension</vt:lpstr>
      <vt:lpstr>Hypertension Categories</vt:lpstr>
      <vt:lpstr>Cholesterol</vt:lpstr>
      <vt:lpstr>Obesity</vt:lpstr>
      <vt:lpstr>Diabetes Mellitus</vt:lpstr>
      <vt:lpstr>Physical Inactivity</vt:lpstr>
      <vt:lpstr>Cigarette Smoking</vt:lpstr>
      <vt:lpstr>Alcohol Consumption</vt:lpstr>
      <vt:lpstr>Treatment Of CHD</vt:lpstr>
      <vt:lpstr>Treatment of CHD</vt:lpstr>
      <vt:lpstr>Treatment</vt:lpstr>
      <vt:lpstr>Diet and Prevention of CVD</vt:lpstr>
      <vt:lpstr>Dietary Guidelines</vt:lpstr>
      <vt:lpstr>Dietary Guidelines</vt:lpstr>
      <vt:lpstr>Step I and II Diets</vt:lpstr>
      <vt:lpstr>Exercise and CVD</vt:lpstr>
      <vt:lpstr>Phases of the Cardiac Rehabilitation Program</vt:lpstr>
      <vt:lpstr>Phase I</vt:lpstr>
      <vt:lpstr>Phase II</vt:lpstr>
      <vt:lpstr>Phase III</vt:lpstr>
      <vt:lpstr>Phase IV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Sian Bowen</cp:lastModifiedBy>
  <cp:revision>1</cp:revision>
  <dcterms:created xsi:type="dcterms:W3CDTF">2023-09-22T11:36:24Z</dcterms:created>
  <dcterms:modified xsi:type="dcterms:W3CDTF">2023-09-22T11:38:51Z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2022-03-08T00:00:00Z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2023-09-22T00:00:00Z</vt:filetime>
  </property>
</Properties>
</file>