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563" r:id="rId2"/>
    <p:sldId id="475" r:id="rId3"/>
    <p:sldId id="390" r:id="rId4"/>
    <p:sldId id="473" r:id="rId5"/>
    <p:sldId id="424" r:id="rId6"/>
    <p:sldId id="465" r:id="rId7"/>
    <p:sldId id="549" r:id="rId8"/>
    <p:sldId id="437" r:id="rId9"/>
    <p:sldId id="426" r:id="rId10"/>
    <p:sldId id="551" r:id="rId11"/>
    <p:sldId id="550" r:id="rId12"/>
    <p:sldId id="552" r:id="rId13"/>
    <p:sldId id="428" r:id="rId14"/>
    <p:sldId id="553" r:id="rId15"/>
    <p:sldId id="554" r:id="rId16"/>
    <p:sldId id="448" r:id="rId17"/>
    <p:sldId id="555" r:id="rId18"/>
    <p:sldId id="556" r:id="rId19"/>
    <p:sldId id="558" r:id="rId20"/>
    <p:sldId id="527" r:id="rId21"/>
    <p:sldId id="537" r:id="rId22"/>
    <p:sldId id="557" r:id="rId23"/>
    <p:sldId id="559" r:id="rId24"/>
    <p:sldId id="561" r:id="rId25"/>
    <p:sldId id="562" r:id="rId26"/>
    <p:sldId id="453" r:id="rId27"/>
    <p:sldId id="459" r:id="rId28"/>
    <p:sldId id="407" r:id="rId29"/>
    <p:sldId id="41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745EF-5A6C-4A6D-84DB-5B7D9BB0C1D6}" v="1" dt="2024-09-10T03:40:24.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10" autoAdjust="0"/>
    <p:restoredTop sz="95260" autoAdjust="0"/>
  </p:normalViewPr>
  <p:slideViewPr>
    <p:cSldViewPr>
      <p:cViewPr varScale="1">
        <p:scale>
          <a:sx n="106" d="100"/>
          <a:sy n="106" d="100"/>
        </p:scale>
        <p:origin x="666" y="11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48F1AB3C-F92E-4071-8C9C-8C5DEC4EEFF3}"/>
    <pc:docChg chg="custSel delSld modSld">
      <pc:chgData name="Vasilios Tavlaridis" userId="cf0f3e73-e183-4ecf-9d20-cf90aae84965" providerId="ADAL" clId="{48F1AB3C-F92E-4071-8C9C-8C5DEC4EEFF3}" dt="2023-05-22T07:04:20.751" v="342"/>
      <pc:docMkLst>
        <pc:docMk/>
      </pc:docMkLst>
      <pc:sldChg chg="modSp mod modAnim">
        <pc:chgData name="Vasilios Tavlaridis" userId="cf0f3e73-e183-4ecf-9d20-cf90aae84965" providerId="ADAL" clId="{48F1AB3C-F92E-4071-8C9C-8C5DEC4EEFF3}" dt="2023-05-22T06:53:03.291" v="88"/>
        <pc:sldMkLst>
          <pc:docMk/>
          <pc:sldMk cId="0" sldId="265"/>
        </pc:sldMkLst>
        <pc:spChg chg="mod">
          <ac:chgData name="Vasilios Tavlaridis" userId="cf0f3e73-e183-4ecf-9d20-cf90aae84965" providerId="ADAL" clId="{48F1AB3C-F92E-4071-8C9C-8C5DEC4EEFF3}" dt="2023-05-22T06:52:36.852" v="61" actId="20577"/>
          <ac:spMkLst>
            <pc:docMk/>
            <pc:sldMk cId="0" sldId="265"/>
            <ac:spMk id="2" creationId="{00000000-0000-0000-0000-000000000000}"/>
          </ac:spMkLst>
        </pc:spChg>
        <pc:spChg chg="mod">
          <ac:chgData name="Vasilios Tavlaridis" userId="cf0f3e73-e183-4ecf-9d20-cf90aae84965" providerId="ADAL" clId="{48F1AB3C-F92E-4071-8C9C-8C5DEC4EEFF3}" dt="2023-05-22T06:52:56.435" v="86" actId="20577"/>
          <ac:spMkLst>
            <pc:docMk/>
            <pc:sldMk cId="0" sldId="265"/>
            <ac:spMk id="8" creationId="{00000000-0000-0000-0000-000000000000}"/>
          </ac:spMkLst>
        </pc:spChg>
      </pc:sldChg>
      <pc:sldChg chg="modAnim">
        <pc:chgData name="Vasilios Tavlaridis" userId="cf0f3e73-e183-4ecf-9d20-cf90aae84965" providerId="ADAL" clId="{48F1AB3C-F92E-4071-8C9C-8C5DEC4EEFF3}" dt="2023-05-22T07:02:44.492" v="296"/>
        <pc:sldMkLst>
          <pc:docMk/>
          <pc:sldMk cId="0" sldId="294"/>
        </pc:sldMkLst>
      </pc:sldChg>
      <pc:sldChg chg="modAnim">
        <pc:chgData name="Vasilios Tavlaridis" userId="cf0f3e73-e183-4ecf-9d20-cf90aae84965" providerId="ADAL" clId="{48F1AB3C-F92E-4071-8C9C-8C5DEC4EEFF3}" dt="2023-05-22T07:00:43.839" v="263"/>
        <pc:sldMkLst>
          <pc:docMk/>
          <pc:sldMk cId="4090634023" sldId="356"/>
        </pc:sldMkLst>
      </pc:sldChg>
      <pc:sldChg chg="modSp mod modAnim">
        <pc:chgData name="Vasilios Tavlaridis" userId="cf0f3e73-e183-4ecf-9d20-cf90aae84965" providerId="ADAL" clId="{48F1AB3C-F92E-4071-8C9C-8C5DEC4EEFF3}" dt="2023-05-22T06:50:23.872" v="11"/>
        <pc:sldMkLst>
          <pc:docMk/>
          <pc:sldMk cId="4112720265" sldId="434"/>
        </pc:sldMkLst>
        <pc:spChg chg="mod">
          <ac:chgData name="Vasilios Tavlaridis" userId="cf0f3e73-e183-4ecf-9d20-cf90aae84965" providerId="ADAL" clId="{48F1AB3C-F92E-4071-8C9C-8C5DEC4EEFF3}" dt="2023-05-22T06:50:17.523" v="3" actId="14100"/>
          <ac:spMkLst>
            <pc:docMk/>
            <pc:sldMk cId="4112720265" sldId="434"/>
            <ac:spMk id="5" creationId="{C92A7CA7-6342-41FC-9E00-11EB8B7D74E5}"/>
          </ac:spMkLst>
        </pc:spChg>
      </pc:sldChg>
      <pc:sldChg chg="del modAnim">
        <pc:chgData name="Vasilios Tavlaridis" userId="cf0f3e73-e183-4ecf-9d20-cf90aae84965" providerId="ADAL" clId="{48F1AB3C-F92E-4071-8C9C-8C5DEC4EEFF3}" dt="2023-05-22T06:50:44.935" v="15" actId="47"/>
        <pc:sldMkLst>
          <pc:docMk/>
          <pc:sldMk cId="3422826634" sldId="455"/>
        </pc:sldMkLst>
      </pc:sldChg>
      <pc:sldChg chg="modAnim">
        <pc:chgData name="Vasilios Tavlaridis" userId="cf0f3e73-e183-4ecf-9d20-cf90aae84965" providerId="ADAL" clId="{48F1AB3C-F92E-4071-8C9C-8C5DEC4EEFF3}" dt="2023-05-22T07:04:20.751" v="342"/>
        <pc:sldMkLst>
          <pc:docMk/>
          <pc:sldMk cId="3940812450" sldId="459"/>
        </pc:sldMkLst>
      </pc:sldChg>
      <pc:sldChg chg="modAnim">
        <pc:chgData name="Vasilios Tavlaridis" userId="cf0f3e73-e183-4ecf-9d20-cf90aae84965" providerId="ADAL" clId="{48F1AB3C-F92E-4071-8C9C-8C5DEC4EEFF3}" dt="2023-05-22T06:50:04.589" v="1"/>
        <pc:sldMkLst>
          <pc:docMk/>
          <pc:sldMk cId="2260995837" sldId="469"/>
        </pc:sldMkLst>
      </pc:sldChg>
      <pc:sldChg chg="modAnim">
        <pc:chgData name="Vasilios Tavlaridis" userId="cf0f3e73-e183-4ecf-9d20-cf90aae84965" providerId="ADAL" clId="{48F1AB3C-F92E-4071-8C9C-8C5DEC4EEFF3}" dt="2023-05-22T07:02:53.045" v="300"/>
        <pc:sldMkLst>
          <pc:docMk/>
          <pc:sldMk cId="3929451286" sldId="480"/>
        </pc:sldMkLst>
      </pc:sldChg>
      <pc:sldChg chg="modAnim">
        <pc:chgData name="Vasilios Tavlaridis" userId="cf0f3e73-e183-4ecf-9d20-cf90aae84965" providerId="ADAL" clId="{48F1AB3C-F92E-4071-8C9C-8C5DEC4EEFF3}" dt="2023-05-22T06:50:59.642" v="21"/>
        <pc:sldMkLst>
          <pc:docMk/>
          <pc:sldMk cId="415757195" sldId="488"/>
        </pc:sldMkLst>
      </pc:sldChg>
      <pc:sldChg chg="modAnim">
        <pc:chgData name="Vasilios Tavlaridis" userId="cf0f3e73-e183-4ecf-9d20-cf90aae84965" providerId="ADAL" clId="{48F1AB3C-F92E-4071-8C9C-8C5DEC4EEFF3}" dt="2023-05-22T06:51:07.573" v="24"/>
        <pc:sldMkLst>
          <pc:docMk/>
          <pc:sldMk cId="2235916439" sldId="489"/>
        </pc:sldMkLst>
      </pc:sldChg>
      <pc:sldChg chg="modSp mod modAnim">
        <pc:chgData name="Vasilios Tavlaridis" userId="cf0f3e73-e183-4ecf-9d20-cf90aae84965" providerId="ADAL" clId="{48F1AB3C-F92E-4071-8C9C-8C5DEC4EEFF3}" dt="2023-05-22T06:51:33.546" v="30"/>
        <pc:sldMkLst>
          <pc:docMk/>
          <pc:sldMk cId="0" sldId="490"/>
        </pc:sldMkLst>
        <pc:spChg chg="mod">
          <ac:chgData name="Vasilios Tavlaridis" userId="cf0f3e73-e183-4ecf-9d20-cf90aae84965" providerId="ADAL" clId="{48F1AB3C-F92E-4071-8C9C-8C5DEC4EEFF3}" dt="2023-05-22T06:51:13.631" v="26" actId="27636"/>
          <ac:spMkLst>
            <pc:docMk/>
            <pc:sldMk cId="0" sldId="490"/>
            <ac:spMk id="4" creationId="{71979D4E-22A4-42E0-9E87-225272F0474A}"/>
          </ac:spMkLst>
        </pc:spChg>
      </pc:sldChg>
      <pc:sldChg chg="modAnim">
        <pc:chgData name="Vasilios Tavlaridis" userId="cf0f3e73-e183-4ecf-9d20-cf90aae84965" providerId="ADAL" clId="{48F1AB3C-F92E-4071-8C9C-8C5DEC4EEFF3}" dt="2023-05-22T06:51:46.322" v="39"/>
        <pc:sldMkLst>
          <pc:docMk/>
          <pc:sldMk cId="429282189" sldId="491"/>
        </pc:sldMkLst>
      </pc:sldChg>
      <pc:sldChg chg="modAnim">
        <pc:chgData name="Vasilios Tavlaridis" userId="cf0f3e73-e183-4ecf-9d20-cf90aae84965" providerId="ADAL" clId="{48F1AB3C-F92E-4071-8C9C-8C5DEC4EEFF3}" dt="2023-05-22T06:51:55.634" v="42"/>
        <pc:sldMkLst>
          <pc:docMk/>
          <pc:sldMk cId="4112051274" sldId="492"/>
        </pc:sldMkLst>
      </pc:sldChg>
      <pc:sldChg chg="modAnim">
        <pc:chgData name="Vasilios Tavlaridis" userId="cf0f3e73-e183-4ecf-9d20-cf90aae84965" providerId="ADAL" clId="{48F1AB3C-F92E-4071-8C9C-8C5DEC4EEFF3}" dt="2023-05-22T06:52:14.254" v="47"/>
        <pc:sldMkLst>
          <pc:docMk/>
          <pc:sldMk cId="3159777774" sldId="493"/>
        </pc:sldMkLst>
      </pc:sldChg>
      <pc:sldChg chg="modAnim">
        <pc:chgData name="Vasilios Tavlaridis" userId="cf0f3e73-e183-4ecf-9d20-cf90aae84965" providerId="ADAL" clId="{48F1AB3C-F92E-4071-8C9C-8C5DEC4EEFF3}" dt="2023-05-22T06:56:00.736" v="93"/>
        <pc:sldMkLst>
          <pc:docMk/>
          <pc:sldMk cId="742737453" sldId="527"/>
        </pc:sldMkLst>
      </pc:sldChg>
      <pc:sldChg chg="modSp modAnim">
        <pc:chgData name="Vasilios Tavlaridis" userId="cf0f3e73-e183-4ecf-9d20-cf90aae84965" providerId="ADAL" clId="{48F1AB3C-F92E-4071-8C9C-8C5DEC4EEFF3}" dt="2023-05-22T07:03:35.185" v="340" actId="20577"/>
        <pc:sldMkLst>
          <pc:docMk/>
          <pc:sldMk cId="1207219203" sldId="535"/>
        </pc:sldMkLst>
        <pc:spChg chg="mod">
          <ac:chgData name="Vasilios Tavlaridis" userId="cf0f3e73-e183-4ecf-9d20-cf90aae84965" providerId="ADAL" clId="{48F1AB3C-F92E-4071-8C9C-8C5DEC4EEFF3}" dt="2023-05-22T07:03:27.424" v="325" actId="20577"/>
          <ac:spMkLst>
            <pc:docMk/>
            <pc:sldMk cId="1207219203" sldId="535"/>
            <ac:spMk id="2" creationId="{94FAA660-862B-4B99-A8FE-06377F94D100}"/>
          </ac:spMkLst>
        </pc:spChg>
        <pc:spChg chg="mod">
          <ac:chgData name="Vasilios Tavlaridis" userId="cf0f3e73-e183-4ecf-9d20-cf90aae84965" providerId="ADAL" clId="{48F1AB3C-F92E-4071-8C9C-8C5DEC4EEFF3}" dt="2023-05-22T07:03:35.185" v="340" actId="20577"/>
          <ac:spMkLst>
            <pc:docMk/>
            <pc:sldMk cId="1207219203" sldId="535"/>
            <ac:spMk id="8" creationId="{BA32775F-D1E0-7E2E-D606-392AED77E3ED}"/>
          </ac:spMkLst>
        </pc:spChg>
      </pc:sldChg>
      <pc:sldChg chg="modAnim">
        <pc:chgData name="Vasilios Tavlaridis" userId="cf0f3e73-e183-4ecf-9d20-cf90aae84965" providerId="ADAL" clId="{48F1AB3C-F92E-4071-8C9C-8C5DEC4EEFF3}" dt="2023-05-22T06:57:20.821" v="125"/>
        <pc:sldMkLst>
          <pc:docMk/>
          <pc:sldMk cId="1706327025" sldId="536"/>
        </pc:sldMkLst>
      </pc:sldChg>
      <pc:sldChg chg="modSp mod modAnim">
        <pc:chgData name="Vasilios Tavlaridis" userId="cf0f3e73-e183-4ecf-9d20-cf90aae84965" providerId="ADAL" clId="{48F1AB3C-F92E-4071-8C9C-8C5DEC4EEFF3}" dt="2023-05-22T06:57:08.936" v="122" actId="113"/>
        <pc:sldMkLst>
          <pc:docMk/>
          <pc:sldMk cId="4058067349" sldId="537"/>
        </pc:sldMkLst>
        <pc:spChg chg="mod">
          <ac:chgData name="Vasilios Tavlaridis" userId="cf0f3e73-e183-4ecf-9d20-cf90aae84965" providerId="ADAL" clId="{48F1AB3C-F92E-4071-8C9C-8C5DEC4EEFF3}" dt="2023-05-22T06:57:08.936" v="122" actId="113"/>
          <ac:spMkLst>
            <pc:docMk/>
            <pc:sldMk cId="4058067349" sldId="537"/>
            <ac:spMk id="3" creationId="{07D99C50-F222-4041-9CDA-7D06D0C8C8C5}"/>
          </ac:spMkLst>
        </pc:spChg>
      </pc:sldChg>
      <pc:sldChg chg="modAnim">
        <pc:chgData name="Vasilios Tavlaridis" userId="cf0f3e73-e183-4ecf-9d20-cf90aae84965" providerId="ADAL" clId="{48F1AB3C-F92E-4071-8C9C-8C5DEC4EEFF3}" dt="2023-05-22T06:57:53.295" v="133"/>
        <pc:sldMkLst>
          <pc:docMk/>
          <pc:sldMk cId="1945562956" sldId="538"/>
        </pc:sldMkLst>
      </pc:sldChg>
      <pc:sldChg chg="modAnim">
        <pc:chgData name="Vasilios Tavlaridis" userId="cf0f3e73-e183-4ecf-9d20-cf90aae84965" providerId="ADAL" clId="{48F1AB3C-F92E-4071-8C9C-8C5DEC4EEFF3}" dt="2023-05-22T07:00:26.844" v="255"/>
        <pc:sldMkLst>
          <pc:docMk/>
          <pc:sldMk cId="3547858026" sldId="539"/>
        </pc:sldMkLst>
      </pc:sldChg>
      <pc:sldChg chg="modAnim">
        <pc:chgData name="Vasilios Tavlaridis" userId="cf0f3e73-e183-4ecf-9d20-cf90aae84965" providerId="ADAL" clId="{48F1AB3C-F92E-4071-8C9C-8C5DEC4EEFF3}" dt="2023-05-22T07:00:36.877" v="260"/>
        <pc:sldMkLst>
          <pc:docMk/>
          <pc:sldMk cId="1137159311" sldId="540"/>
        </pc:sldMkLst>
      </pc:sldChg>
      <pc:sldChg chg="modSp mod modAnim">
        <pc:chgData name="Vasilios Tavlaridis" userId="cf0f3e73-e183-4ecf-9d20-cf90aae84965" providerId="ADAL" clId="{48F1AB3C-F92E-4071-8C9C-8C5DEC4EEFF3}" dt="2023-05-22T06:58:53.147" v="195" actId="14100"/>
        <pc:sldMkLst>
          <pc:docMk/>
          <pc:sldMk cId="2989050672" sldId="544"/>
        </pc:sldMkLst>
        <pc:spChg chg="mod">
          <ac:chgData name="Vasilios Tavlaridis" userId="cf0f3e73-e183-4ecf-9d20-cf90aae84965" providerId="ADAL" clId="{48F1AB3C-F92E-4071-8C9C-8C5DEC4EEFF3}" dt="2023-05-22T06:58:53.147" v="195" actId="14100"/>
          <ac:spMkLst>
            <pc:docMk/>
            <pc:sldMk cId="2989050672" sldId="544"/>
            <ac:spMk id="2" creationId="{94FAA660-862B-4B99-A8FE-06377F94D100}"/>
          </ac:spMkLst>
        </pc:spChg>
        <pc:spChg chg="mod">
          <ac:chgData name="Vasilios Tavlaridis" userId="cf0f3e73-e183-4ecf-9d20-cf90aae84965" providerId="ADAL" clId="{48F1AB3C-F92E-4071-8C9C-8C5DEC4EEFF3}" dt="2023-05-22T06:58:40.979" v="193" actId="20577"/>
          <ac:spMkLst>
            <pc:docMk/>
            <pc:sldMk cId="2989050672" sldId="544"/>
            <ac:spMk id="8" creationId="{BA32775F-D1E0-7E2E-D606-392AED77E3ED}"/>
          </ac:spMkLst>
        </pc:spChg>
      </pc:sldChg>
      <pc:sldChg chg="modSp mod modAnim">
        <pc:chgData name="Vasilios Tavlaridis" userId="cf0f3e73-e183-4ecf-9d20-cf90aae84965" providerId="ADAL" clId="{48F1AB3C-F92E-4071-8C9C-8C5DEC4EEFF3}" dt="2023-05-22T07:00:17.979" v="252"/>
        <pc:sldMkLst>
          <pc:docMk/>
          <pc:sldMk cId="305672587" sldId="545"/>
        </pc:sldMkLst>
        <pc:spChg chg="mod">
          <ac:chgData name="Vasilios Tavlaridis" userId="cf0f3e73-e183-4ecf-9d20-cf90aae84965" providerId="ADAL" clId="{48F1AB3C-F92E-4071-8C9C-8C5DEC4EEFF3}" dt="2023-05-22T07:00:09.116" v="250" actId="14100"/>
          <ac:spMkLst>
            <pc:docMk/>
            <pc:sldMk cId="305672587" sldId="545"/>
            <ac:spMk id="2" creationId="{94FAA660-862B-4B99-A8FE-06377F94D100}"/>
          </ac:spMkLst>
        </pc:spChg>
      </pc:sldChg>
      <pc:sldChg chg="modSp modAnim">
        <pc:chgData name="Vasilios Tavlaridis" userId="cf0f3e73-e183-4ecf-9d20-cf90aae84965" providerId="ADAL" clId="{48F1AB3C-F92E-4071-8C9C-8C5DEC4EEFF3}" dt="2023-05-22T07:01:20.840" v="283" actId="20577"/>
        <pc:sldMkLst>
          <pc:docMk/>
          <pc:sldMk cId="3196017247" sldId="546"/>
        </pc:sldMkLst>
        <pc:spChg chg="mod">
          <ac:chgData name="Vasilios Tavlaridis" userId="cf0f3e73-e183-4ecf-9d20-cf90aae84965" providerId="ADAL" clId="{48F1AB3C-F92E-4071-8C9C-8C5DEC4EEFF3}" dt="2023-05-22T07:01:20.840" v="283" actId="20577"/>
          <ac:spMkLst>
            <pc:docMk/>
            <pc:sldMk cId="3196017247" sldId="546"/>
            <ac:spMk id="3" creationId="{00000000-0000-0000-0000-000000000000}"/>
          </ac:spMkLst>
        </pc:spChg>
      </pc:sldChg>
      <pc:sldChg chg="modAnim">
        <pc:chgData name="Vasilios Tavlaridis" userId="cf0f3e73-e183-4ecf-9d20-cf90aae84965" providerId="ADAL" clId="{48F1AB3C-F92E-4071-8C9C-8C5DEC4EEFF3}" dt="2023-05-22T07:01:43.526" v="286"/>
        <pc:sldMkLst>
          <pc:docMk/>
          <pc:sldMk cId="3563452015" sldId="547"/>
        </pc:sldMkLst>
      </pc:sldChg>
      <pc:sldChg chg="modAnim">
        <pc:chgData name="Vasilios Tavlaridis" userId="cf0f3e73-e183-4ecf-9d20-cf90aae84965" providerId="ADAL" clId="{48F1AB3C-F92E-4071-8C9C-8C5DEC4EEFF3}" dt="2023-05-22T07:02:59.520" v="302"/>
        <pc:sldMkLst>
          <pc:docMk/>
          <pc:sldMk cId="1193642074" sldId="548"/>
        </pc:sldMkLst>
      </pc:sldChg>
      <pc:sldChg chg="modAnim">
        <pc:chgData name="Vasilios Tavlaridis" userId="cf0f3e73-e183-4ecf-9d20-cf90aae84965" providerId="ADAL" clId="{48F1AB3C-F92E-4071-8C9C-8C5DEC4EEFF3}" dt="2023-05-22T07:03:05.819" v="304"/>
        <pc:sldMkLst>
          <pc:docMk/>
          <pc:sldMk cId="2398862040" sldId="549"/>
        </pc:sldMkLst>
      </pc:sldChg>
      <pc:sldChg chg="modSp modAnim">
        <pc:chgData name="Vasilios Tavlaridis" userId="cf0f3e73-e183-4ecf-9d20-cf90aae84965" providerId="ADAL" clId="{48F1AB3C-F92E-4071-8C9C-8C5DEC4EEFF3}" dt="2023-05-22T06:59:33.196" v="216"/>
        <pc:sldMkLst>
          <pc:docMk/>
          <pc:sldMk cId="4248021958" sldId="550"/>
        </pc:sldMkLst>
        <pc:spChg chg="mod">
          <ac:chgData name="Vasilios Tavlaridis" userId="cf0f3e73-e183-4ecf-9d20-cf90aae84965" providerId="ADAL" clId="{48F1AB3C-F92E-4071-8C9C-8C5DEC4EEFF3}" dt="2023-05-22T06:59:18.567" v="214" actId="20577"/>
          <ac:spMkLst>
            <pc:docMk/>
            <pc:sldMk cId="4248021958" sldId="550"/>
            <ac:spMk id="2" creationId="{94FAA660-862B-4B99-A8FE-06377F94D100}"/>
          </ac:spMkLst>
        </pc:spChg>
      </pc:sldChg>
    </pc:docChg>
  </pc:docChgLst>
  <pc:docChgLst>
    <pc:chgData name="Vasilios Tavlaridis" userId="cf0f3e73-e183-4ecf-9d20-cf90aae84965" providerId="ADAL" clId="{C98745EF-5A6C-4A6D-84DB-5B7D9BB0C1D6}"/>
    <pc:docChg chg="modSld">
      <pc:chgData name="Vasilios Tavlaridis" userId="cf0f3e73-e183-4ecf-9d20-cf90aae84965" providerId="ADAL" clId="{C98745EF-5A6C-4A6D-84DB-5B7D9BB0C1D6}" dt="2024-09-10T03:40:52.329" v="11" actId="404"/>
      <pc:docMkLst>
        <pc:docMk/>
      </pc:docMkLst>
      <pc:sldChg chg="modSp mod">
        <pc:chgData name="Vasilios Tavlaridis" userId="cf0f3e73-e183-4ecf-9d20-cf90aae84965" providerId="ADAL" clId="{C98745EF-5A6C-4A6D-84DB-5B7D9BB0C1D6}" dt="2024-09-10T03:40:52.329" v="11" actId="404"/>
        <pc:sldMkLst>
          <pc:docMk/>
          <pc:sldMk cId="1020166653" sldId="448"/>
        </pc:sldMkLst>
        <pc:spChg chg="mod">
          <ac:chgData name="Vasilios Tavlaridis" userId="cf0f3e73-e183-4ecf-9d20-cf90aae84965" providerId="ADAL" clId="{C98745EF-5A6C-4A6D-84DB-5B7D9BB0C1D6}" dt="2024-09-10T03:40:52.329" v="11" actId="404"/>
          <ac:spMkLst>
            <pc:docMk/>
            <pc:sldMk cId="1020166653" sldId="448"/>
            <ac:spMk id="5" creationId="{F8D1207B-629B-4B98-8DCD-7184862794AF}"/>
          </ac:spMkLst>
        </pc:spChg>
      </pc:sldChg>
      <pc:sldChg chg="modSp">
        <pc:chgData name="Vasilios Tavlaridis" userId="cf0f3e73-e183-4ecf-9d20-cf90aae84965" providerId="ADAL" clId="{C98745EF-5A6C-4A6D-84DB-5B7D9BB0C1D6}" dt="2024-09-10T03:40:24.056" v="10" actId="20577"/>
        <pc:sldMkLst>
          <pc:docMk/>
          <pc:sldMk cId="3058113583" sldId="551"/>
        </pc:sldMkLst>
        <pc:spChg chg="mod">
          <ac:chgData name="Vasilios Tavlaridis" userId="cf0f3e73-e183-4ecf-9d20-cf90aae84965" providerId="ADAL" clId="{C98745EF-5A6C-4A6D-84DB-5B7D9BB0C1D6}" dt="2024-09-10T03:40:24.056" v="10" actId="20577"/>
          <ac:spMkLst>
            <pc:docMk/>
            <pc:sldMk cId="3058113583" sldId="551"/>
            <ac:spMk id="7" creationId="{CFE546A3-89F7-CED6-639F-3028D4CB6664}"/>
          </ac:spMkLst>
        </pc:spChg>
      </pc:sldChg>
      <pc:sldChg chg="modSp mod">
        <pc:chgData name="Vasilios Tavlaridis" userId="cf0f3e73-e183-4ecf-9d20-cf90aae84965" providerId="ADAL" clId="{C98745EF-5A6C-4A6D-84DB-5B7D9BB0C1D6}" dt="2024-09-10T03:39:41.751" v="9" actId="13926"/>
        <pc:sldMkLst>
          <pc:docMk/>
          <pc:sldMk cId="4127680616" sldId="563"/>
        </pc:sldMkLst>
        <pc:spChg chg="mod">
          <ac:chgData name="Vasilios Tavlaridis" userId="cf0f3e73-e183-4ecf-9d20-cf90aae84965" providerId="ADAL" clId="{C98745EF-5A6C-4A6D-84DB-5B7D9BB0C1D6}" dt="2024-09-10T03:39:41.751" v="9" actId="13926"/>
          <ac:spMkLst>
            <pc:docMk/>
            <pc:sldMk cId="4127680616" sldId="563"/>
            <ac:spMk id="4" creationId="{BA99E7BF-5022-400B-A4A0-5E0D97A1F8F8}"/>
          </ac:spMkLst>
        </pc:spChg>
        <pc:spChg chg="mod">
          <ac:chgData name="Vasilios Tavlaridis" userId="cf0f3e73-e183-4ecf-9d20-cf90aae84965" providerId="ADAL" clId="{C98745EF-5A6C-4A6D-84DB-5B7D9BB0C1D6}" dt="2024-09-10T03:39:36.929" v="8" actId="1076"/>
          <ac:spMkLst>
            <pc:docMk/>
            <pc:sldMk cId="4127680616" sldId="563"/>
            <ac:spMk id="6" creationId="{2B04BCD5-A62B-4FD2-884E-FF5F62D1504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10/09/2024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1093202" y="2132856"/>
            <a:ext cx="7272808" cy="4401205"/>
          </a:xfrm>
          <a:prstGeom prst="rect">
            <a:avLst/>
          </a:prstGeom>
        </p:spPr>
        <p:txBody>
          <a:bodyPr wrap="square" anchor="t">
            <a:spAutoFit/>
          </a:bodyPr>
          <a:lstStyle/>
          <a:p>
            <a:pPr algn="ctr"/>
            <a:r>
              <a:rPr lang="en-GB" sz="2800" b="1" dirty="0">
                <a:highlight>
                  <a:srgbClr val="FFFF00"/>
                </a:highlight>
              </a:rPr>
              <a:t>LCBB5001: Entrepreneurship</a:t>
            </a:r>
          </a:p>
          <a:p>
            <a:pPr algn="ctr"/>
            <a:endParaRPr lang="fr-FR" sz="2800" dirty="0">
              <a:solidFill>
                <a:schemeClr val="bg1"/>
              </a:solidFill>
            </a:endParaRPr>
          </a:p>
          <a:p>
            <a:pPr algn="ctr"/>
            <a:r>
              <a:rPr lang="en-GB" sz="2800" b="1" dirty="0">
                <a:solidFill>
                  <a:schemeClr val="bg1"/>
                </a:solidFill>
              </a:rPr>
              <a:t>SME Ownership and Management (legal format, copyrights trademarks &amp; HRM)</a:t>
            </a:r>
          </a:p>
          <a:p>
            <a:pPr algn="ctr"/>
            <a:endParaRPr lang="fr-FR" sz="2800" b="1" dirty="0">
              <a:solidFill>
                <a:schemeClr val="bg1"/>
              </a:solidFill>
            </a:endParaRPr>
          </a:p>
          <a:p>
            <a:pPr algn="ctr"/>
            <a:r>
              <a:rPr lang="fr-FR" sz="2800" b="1" dirty="0">
                <a:solidFill>
                  <a:schemeClr val="bg1"/>
                </a:solidFill>
              </a:rPr>
              <a:t>Teaching team</a:t>
            </a:r>
          </a:p>
          <a:p>
            <a:pPr algn="ctr"/>
            <a:r>
              <a:rPr lang="en-GB" sz="2800" b="1" dirty="0">
                <a:solidFill>
                  <a:schemeClr val="bg1"/>
                </a:solidFill>
              </a:rPr>
              <a:t>Masud Ibrahim,</a:t>
            </a:r>
          </a:p>
          <a:p>
            <a:pPr algn="ctr"/>
            <a:r>
              <a:rPr lang="en-GB" sz="2800" b="1" dirty="0">
                <a:solidFill>
                  <a:schemeClr val="bg1"/>
                </a:solidFill>
              </a:rPr>
              <a:t>Sharin Mcdowall-Emefiele</a:t>
            </a:r>
          </a:p>
          <a:p>
            <a:pPr algn="ctr"/>
            <a:r>
              <a:rPr lang="en-GB" sz="2800" b="1" dirty="0">
                <a:solidFill>
                  <a:schemeClr val="bg1"/>
                </a:solidFill>
              </a:rPr>
              <a:t>Vasilios Tavlaridis</a:t>
            </a:r>
          </a:p>
          <a:p>
            <a:pPr algn="ctr"/>
            <a:endParaRPr lang="fr-FR" sz="2800" b="1" dirty="0">
              <a:solidFill>
                <a:schemeClr val="bg1"/>
              </a:solidFill>
            </a:endParaRPr>
          </a:p>
        </p:txBody>
      </p:sp>
      <p:sp>
        <p:nvSpPr>
          <p:cNvPr id="6" name="Rectangle 5">
            <a:extLst>
              <a:ext uri="{FF2B5EF4-FFF2-40B4-BE49-F238E27FC236}">
                <a16:creationId xmlns:a16="http://schemas.microsoft.com/office/drawing/2014/main" id="{2B04BCD5-A62B-4FD2-884E-FF5F62D1504C}"/>
              </a:ext>
            </a:extLst>
          </p:cNvPr>
          <p:cNvSpPr/>
          <p:nvPr/>
        </p:nvSpPr>
        <p:spPr>
          <a:xfrm>
            <a:off x="647056" y="1282669"/>
            <a:ext cx="8496944" cy="861774"/>
          </a:xfrm>
          <a:prstGeom prst="rect">
            <a:avLst/>
          </a:prstGeom>
        </p:spPr>
        <p:txBody>
          <a:bodyPr wrap="square" anchor="t">
            <a:spAutoFit/>
          </a:bodyPr>
          <a:lstStyle/>
          <a:p>
            <a:pPr algn="ctr"/>
            <a:r>
              <a:rPr lang="en-GB" altLang="en-US" sz="3200" b="1" dirty="0">
                <a:highlight>
                  <a:srgbClr val="FFFF00"/>
                </a:highlight>
              </a:rPr>
              <a:t>Bachelor of Arts Business Management</a:t>
            </a:r>
            <a:endParaRPr lang="en-GB" sz="3200" b="1" dirty="0">
              <a:solidFill>
                <a:srgbClr val="FFFF00"/>
              </a:solidFill>
              <a:highlight>
                <a:srgbClr val="FFFF00"/>
              </a:highlight>
            </a:endParaRPr>
          </a:p>
          <a:p>
            <a:pPr algn="ctr"/>
            <a:endParaRPr lang="en-US" dirty="0"/>
          </a:p>
        </p:txBody>
      </p:sp>
    </p:spTree>
    <p:extLst>
      <p:ext uri="{BB962C8B-B14F-4D97-AF65-F5344CB8AC3E}">
        <p14:creationId xmlns:p14="http://schemas.microsoft.com/office/powerpoint/2010/main" val="4127680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1536" y="1700808"/>
            <a:ext cx="8435280" cy="3528392"/>
          </a:xfrm>
        </p:spPr>
        <p:txBody>
          <a:bodyPr>
            <a:normAutofit/>
          </a:bodyPr>
          <a:lstStyle/>
          <a:p>
            <a:pPr lvl="0">
              <a:spcAft>
                <a:spcPts val="600"/>
              </a:spcAft>
              <a:buClr>
                <a:srgbClr val="007DC3"/>
              </a:buClr>
              <a:buFont typeface="Wingdings" panose="05000000000000000000" pitchFamily="2" charset="2"/>
              <a:buChar char="q"/>
            </a:pPr>
            <a:r>
              <a:rPr lang="en-US" altLang="en-US" sz="2800" dirty="0">
                <a:solidFill>
                  <a:prstClr val="black"/>
                </a:solidFill>
              </a:rPr>
              <a:t>Ownership and legal formats of SMEs.</a:t>
            </a:r>
          </a:p>
          <a:p>
            <a:pPr lvl="0">
              <a:spcAft>
                <a:spcPts val="600"/>
              </a:spcAft>
              <a:buClr>
                <a:srgbClr val="007DC3"/>
              </a:buClr>
              <a:buFont typeface="Wingdings" panose="05000000000000000000" pitchFamily="2" charset="2"/>
              <a:buChar char="q"/>
            </a:pPr>
            <a:r>
              <a:rPr lang="en-US" altLang="en-US" sz="2800" dirty="0">
                <a:solidFill>
                  <a:prstClr val="black"/>
                </a:solidFill>
              </a:rPr>
              <a:t> SME Management and HRM</a:t>
            </a:r>
            <a:endParaRPr lang="en-GB" altLang="en-US" sz="2800" dirty="0">
              <a:solidFill>
                <a:prstClr val="black"/>
              </a:solidFill>
            </a:endParaRPr>
          </a:p>
          <a:p>
            <a:pPr lvl="0">
              <a:spcAft>
                <a:spcPts val="600"/>
              </a:spcAft>
              <a:buClr>
                <a:srgbClr val="007DC3"/>
              </a:buClr>
              <a:buFont typeface="Wingdings" panose="05000000000000000000" pitchFamily="2" charset="2"/>
              <a:buChar char="q"/>
            </a:pPr>
            <a:r>
              <a:rPr lang="en-GB" sz="2800" dirty="0">
                <a:solidFill>
                  <a:prstClr val="black"/>
                </a:solidFill>
              </a:rPr>
              <a:t>Other legal issues (copyrights, trademarks etc)</a:t>
            </a:r>
            <a:endParaRPr lang="en-GB" dirty="0">
              <a:solidFill>
                <a:prstClr val="black"/>
              </a:solidFill>
            </a:endParaRPr>
          </a:p>
          <a:p>
            <a:pPr>
              <a:buNone/>
            </a:pPr>
            <a:endParaRPr lang="en-GB" dirty="0"/>
          </a:p>
        </p:txBody>
      </p:sp>
      <p:sp>
        <p:nvSpPr>
          <p:cNvPr id="4" name="Title 1">
            <a:extLst>
              <a:ext uri="{FF2B5EF4-FFF2-40B4-BE49-F238E27FC236}">
                <a16:creationId xmlns:a16="http://schemas.microsoft.com/office/drawing/2014/main" id="{3D9BF801-71C0-477A-A1CB-1FAF0520B39A}"/>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latin typeface="+mn-lt"/>
                <a:ea typeface="+mn-ea"/>
                <a:cs typeface="Calibri" panose="020F0502020204030204" pitchFamily="34" charset="0"/>
              </a:rPr>
              <a:t>LCBB5001: Entrepreneurship</a:t>
            </a:r>
            <a:endParaRPr lang="en-GB" sz="1600" dirty="0">
              <a:solidFill>
                <a:schemeClr val="accent1">
                  <a:lumMod val="50000"/>
                </a:schemeClr>
              </a:solidFill>
              <a:latin typeface="+mn-lt"/>
              <a:cs typeface="Calibri" panose="020F0502020204030204" pitchFamily="34" charset="0"/>
            </a:endParaRPr>
          </a:p>
        </p:txBody>
      </p:sp>
      <p:sp>
        <p:nvSpPr>
          <p:cNvPr id="2" name="Title 1">
            <a:extLst>
              <a:ext uri="{FF2B5EF4-FFF2-40B4-BE49-F238E27FC236}">
                <a16:creationId xmlns:a16="http://schemas.microsoft.com/office/drawing/2014/main" id="{585D5604-D7ED-D947-682E-0D4456EB44D2}"/>
              </a:ext>
            </a:extLst>
          </p:cNvPr>
          <p:cNvSpPr>
            <a:spLocks noGrp="1"/>
          </p:cNvSpPr>
          <p:nvPr>
            <p:ph type="title"/>
          </p:nvPr>
        </p:nvSpPr>
        <p:spPr>
          <a:xfrm>
            <a:off x="734888" y="581811"/>
            <a:ext cx="8229600" cy="634082"/>
          </a:xfrm>
        </p:spPr>
        <p:txBody>
          <a:bodyPr>
            <a:noAutofit/>
          </a:bodyPr>
          <a:lstStyle/>
          <a:p>
            <a:pPr>
              <a:buNone/>
            </a:pPr>
            <a:r>
              <a:rPr lang="en-GB" sz="3200" b="1" dirty="0">
                <a:solidFill>
                  <a:srgbClr val="007DC3"/>
                </a:solidFill>
              </a:rPr>
              <a:t>Learning Outcomes for today’s session</a:t>
            </a:r>
            <a:endParaRPr lang="en-US" altLang="en-US" sz="3200" b="1" dirty="0"/>
          </a:p>
        </p:txBody>
      </p:sp>
    </p:spTree>
    <p:extLst>
      <p:ext uri="{BB962C8B-B14F-4D97-AF65-F5344CB8AC3E}">
        <p14:creationId xmlns:p14="http://schemas.microsoft.com/office/powerpoint/2010/main" val="274971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1027938"/>
            <a:ext cx="9108504" cy="4633309"/>
          </a:xfrm>
        </p:spPr>
        <p:txBody>
          <a:bodyPr>
            <a:normAutofit lnSpcReduction="10000"/>
          </a:bodyPr>
          <a:lstStyle/>
          <a:p>
            <a:pPr>
              <a:buClr>
                <a:srgbClr val="007DC3"/>
              </a:buClr>
              <a:buFont typeface="Wingdings" panose="05000000000000000000" pitchFamily="2" charset="2"/>
              <a:buChar char="q"/>
            </a:pPr>
            <a:r>
              <a:rPr lang="en-GB" sz="2800" dirty="0"/>
              <a:t>Businesses not only vary in size and industry but also in their ownership.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Different from country to country. In the United Kingdom the 3 most common Legal forms of SMEs are:</a:t>
            </a:r>
          </a:p>
          <a:p>
            <a:pPr marL="0" indent="0">
              <a:buClr>
                <a:srgbClr val="007DC3"/>
              </a:buClr>
              <a:buNone/>
            </a:pPr>
            <a:endParaRPr lang="en-GB" sz="2800" dirty="0"/>
          </a:p>
          <a:p>
            <a:pPr marL="457200" indent="-457200">
              <a:buClr>
                <a:srgbClr val="007DC3"/>
              </a:buClr>
              <a:buFont typeface="+mj-lt"/>
              <a:buAutoNum type="arabicPeriod"/>
            </a:pPr>
            <a:r>
              <a:rPr lang="en-GB" sz="2800" dirty="0"/>
              <a:t>Sole Trader</a:t>
            </a:r>
          </a:p>
          <a:p>
            <a:pPr marL="457200" indent="-457200">
              <a:buClr>
                <a:srgbClr val="007DC3"/>
              </a:buClr>
              <a:buFont typeface="+mj-lt"/>
              <a:buAutoNum type="arabicPeriod"/>
            </a:pPr>
            <a:r>
              <a:rPr lang="en-GB" sz="2800" dirty="0"/>
              <a:t>Limited Company</a:t>
            </a:r>
          </a:p>
          <a:p>
            <a:pPr marL="457200" indent="-457200">
              <a:buClr>
                <a:srgbClr val="007DC3"/>
              </a:buClr>
              <a:buFont typeface="+mj-lt"/>
              <a:buAutoNum type="arabicPeriod"/>
            </a:pPr>
            <a:r>
              <a:rPr lang="en-GB" sz="2800" dirty="0"/>
              <a:t>Partnerships</a:t>
            </a:r>
          </a:p>
          <a:p>
            <a:pPr marL="0" indent="0">
              <a:buNone/>
            </a:pPr>
            <a:endParaRPr lang="en-US" sz="3000" dirty="0">
              <a:latin typeface="+mn-lt"/>
            </a:endParaRPr>
          </a:p>
        </p:txBody>
      </p:sp>
      <p:sp>
        <p:nvSpPr>
          <p:cNvPr id="4" name="Title 1">
            <a:extLst>
              <a:ext uri="{FF2B5EF4-FFF2-40B4-BE49-F238E27FC236}">
                <a16:creationId xmlns:a16="http://schemas.microsoft.com/office/drawing/2014/main" id="{71979D4E-22A4-42E0-9E87-225272F0474A}"/>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600" dirty="0">
              <a:solidFill>
                <a:schemeClr val="accent1">
                  <a:lumMod val="50000"/>
                </a:schemeClr>
              </a:solidFill>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5824" y="377833"/>
            <a:ext cx="9159824" cy="634082"/>
          </a:xfrm>
        </p:spPr>
        <p:txBody>
          <a:bodyPr>
            <a:noAutofit/>
          </a:bodyPr>
          <a:lstStyle/>
          <a:p>
            <a:r>
              <a:rPr lang="en-US" sz="2200" dirty="0"/>
              <a:t> </a:t>
            </a:r>
            <a:r>
              <a:rPr lang="en-GB" sz="2800" b="1" dirty="0">
                <a:solidFill>
                  <a:srgbClr val="007DC3"/>
                </a:solidFill>
              </a:rPr>
              <a:t>Ownership structures and legal forms of Businesses</a:t>
            </a:r>
            <a:endParaRPr lang="en-US" sz="2800" b="1" dirty="0">
              <a:solidFill>
                <a:srgbClr val="007DC3"/>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AFD0-6C37-CA74-3A6F-2EE93A0EBCFD}"/>
              </a:ext>
            </a:extLst>
          </p:cNvPr>
          <p:cNvSpPr>
            <a:spLocks noGrp="1"/>
          </p:cNvSpPr>
          <p:nvPr>
            <p:ph type="title"/>
          </p:nvPr>
        </p:nvSpPr>
        <p:spPr>
          <a:xfrm>
            <a:off x="457200" y="377833"/>
            <a:ext cx="8229600" cy="634082"/>
          </a:xfrm>
        </p:spPr>
        <p:txBody>
          <a:bodyPr>
            <a:noAutofit/>
          </a:bodyPr>
          <a:lstStyle/>
          <a:p>
            <a:r>
              <a:rPr lang="en-US" sz="3200" b="1" dirty="0">
                <a:solidFill>
                  <a:srgbClr val="007DC3"/>
                </a:solidFill>
                <a:ea typeface="+mn-ea"/>
                <a:cs typeface="+mn-cs"/>
              </a:rPr>
              <a:t>Sole trader</a:t>
            </a:r>
            <a:endParaRPr lang="en-GB" sz="3200" dirty="0"/>
          </a:p>
        </p:txBody>
      </p:sp>
      <p:sp>
        <p:nvSpPr>
          <p:cNvPr id="3" name="Content Placeholder 2">
            <a:extLst>
              <a:ext uri="{FF2B5EF4-FFF2-40B4-BE49-F238E27FC236}">
                <a16:creationId xmlns:a16="http://schemas.microsoft.com/office/drawing/2014/main" id="{5834A7D3-A598-FF55-525B-A4702E289650}"/>
              </a:ext>
            </a:extLst>
          </p:cNvPr>
          <p:cNvSpPr>
            <a:spLocks noGrp="1"/>
          </p:cNvSpPr>
          <p:nvPr>
            <p:ph idx="1"/>
          </p:nvPr>
        </p:nvSpPr>
        <p:spPr>
          <a:xfrm>
            <a:off x="179512" y="1277124"/>
            <a:ext cx="8784976" cy="4303751"/>
          </a:xfrm>
        </p:spPr>
        <p:txBody>
          <a:bodyPr>
            <a:normAutofit fontScale="92500"/>
          </a:bodyPr>
          <a:lstStyle/>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A business that is owned and operated by one person</a:t>
            </a:r>
          </a:p>
          <a:p>
            <a:pPr marL="0" lvl="0" indent="0">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Receives the profits and incurs any losses </a:t>
            </a:r>
          </a:p>
          <a:p>
            <a:pPr marL="0" lvl="0" indent="0">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Is personally liable for the debts of the business</a:t>
            </a:r>
          </a:p>
          <a:p>
            <a:pPr marL="0" lvl="0" indent="0">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Advantages and Disadvantages…</a:t>
            </a:r>
          </a:p>
          <a:p>
            <a:pPr marL="0" indent="0">
              <a:buNone/>
            </a:pPr>
            <a:endParaRPr lang="en-GB" dirty="0"/>
          </a:p>
        </p:txBody>
      </p:sp>
      <p:sp>
        <p:nvSpPr>
          <p:cNvPr id="4" name="Title 1">
            <a:extLst>
              <a:ext uri="{FF2B5EF4-FFF2-40B4-BE49-F238E27FC236}">
                <a16:creationId xmlns:a16="http://schemas.microsoft.com/office/drawing/2014/main" id="{D0C0BC10-A415-0D30-DEFF-162F22B3D7D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072777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429731" y="513857"/>
            <a:ext cx="8229600" cy="490066"/>
          </a:xfrm>
        </p:spPr>
        <p:txBody>
          <a:bodyPr>
            <a:noAutofit/>
          </a:bodyPr>
          <a:lstStyle/>
          <a:p>
            <a:pPr>
              <a:lnSpc>
                <a:spcPct val="107000"/>
              </a:lnSpc>
              <a:spcAft>
                <a:spcPts val="800"/>
              </a:spcAft>
            </a:pP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effectLst/>
                <a:latin typeface="+mn-lt"/>
                <a:ea typeface="Calibri" panose="020F0502020204030204" pitchFamily="34" charset="0"/>
                <a:cs typeface="Times New Roman" panose="02020603050405020304" pitchFamily="18" charset="0"/>
              </a:rPr>
              <a:t>Sole Trader</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1519" y="1636962"/>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t>
            </a:r>
            <a:r>
              <a:rPr kumimoji="0" lang="en-US" altLang="en-US" i="0" u="none" strike="noStrike" kern="1200" cap="none" spc="0" normalizeH="0" baseline="0" noProof="0" dirty="0" err="1">
                <a:ln>
                  <a:noFill/>
                </a:ln>
                <a:effectLst/>
                <a:uLnTx/>
                <a:uFillTx/>
                <a:ea typeface="+mn-ea"/>
                <a:cs typeface="Arial" panose="020B0604020202020204" pitchFamily="34" charset="0"/>
              </a:rPr>
              <a:t>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and owner’s have to file an annual Self 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difficult.</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Control is in on person.</a:t>
            </a:r>
          </a:p>
          <a:p>
            <a:pPr>
              <a:buFont typeface="Wingdings" panose="05000000000000000000" pitchFamily="2" charset="2"/>
              <a:buChar char="v"/>
            </a:pPr>
            <a:endParaRPr lang="en-GB" sz="1800" dirty="0"/>
          </a:p>
        </p:txBody>
      </p:sp>
      <p:sp>
        <p:nvSpPr>
          <p:cNvPr id="4" name="Slide Number Placeholder 3">
            <a:extLst>
              <a:ext uri="{FF2B5EF4-FFF2-40B4-BE49-F238E27FC236}">
                <a16:creationId xmlns:a16="http://schemas.microsoft.com/office/drawing/2014/main" id="{1E9C0835-0E31-46A4-9FD4-8BE885D2AF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F65BB1-9206-4D7F-97F9-47DCC7DC6334}"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Title 1">
            <a:extLst>
              <a:ext uri="{FF2B5EF4-FFF2-40B4-BE49-F238E27FC236}">
                <a16:creationId xmlns:a16="http://schemas.microsoft.com/office/drawing/2014/main" id="{DFF7EDFD-7AE5-5F4C-32F0-F5930FF5F94E}"/>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 calcmode="lin" valueType="num">
                                      <p:cBhvr additive="base">
                                        <p:cTn id="21"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 calcmode="lin" valueType="num">
                                      <p:cBhvr additive="base">
                                        <p:cTn id="27"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 calcmode="lin" valueType="num">
                                      <p:cBhvr additive="base">
                                        <p:cTn id="33"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 calcmode="lin" valueType="num">
                                      <p:cBhvr additive="base">
                                        <p:cTn id="43" dur="500"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 calcmode="lin" valueType="num">
                                      <p:cBhvr additive="base">
                                        <p:cTn id="49" dur="500" fill="hold"/>
                                        <p:tgtEl>
                                          <p:spTgt spid="9">
                                            <p:txEl>
                                              <p:pRg st="1" end="1"/>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 calcmode="lin" valueType="num">
                                      <p:cBhvr additive="base">
                                        <p:cTn id="55" dur="500" fill="hold"/>
                                        <p:tgtEl>
                                          <p:spTgt spid="9">
                                            <p:txEl>
                                              <p:pRg st="2" end="2"/>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nodeType="click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 calcmode="lin" valueType="num">
                                      <p:cBhvr additive="base">
                                        <p:cTn id="61" dur="500" fill="hold"/>
                                        <p:tgtEl>
                                          <p:spTgt spid="9">
                                            <p:txEl>
                                              <p:pRg st="3" end="3"/>
                                            </p:txEl>
                                          </p:spTgt>
                                        </p:tgtEl>
                                        <p:attrNameLst>
                                          <p:attrName>ppt_x</p:attrName>
                                        </p:attrNameLst>
                                      </p:cBhvr>
                                      <p:tavLst>
                                        <p:tav tm="0">
                                          <p:val>
                                            <p:strVal val="1+#ppt_w/2"/>
                                          </p:val>
                                        </p:tav>
                                        <p:tav tm="100000">
                                          <p:val>
                                            <p:strVal val="#ppt_x"/>
                                          </p:val>
                                        </p:tav>
                                      </p:tavLst>
                                    </p:anim>
                                    <p:anim calcmode="lin" valueType="num">
                                      <p:cBhvr additive="base">
                                        <p:cTn id="62" dur="500" fill="hold"/>
                                        <p:tgtEl>
                                          <p:spTgt spid="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0581" y="1115082"/>
            <a:ext cx="8435280" cy="4186125"/>
          </a:xfrm>
        </p:spPr>
        <p:txBody>
          <a:bodyPr>
            <a:normAutofit fontScale="92500"/>
          </a:bodyPr>
          <a:lstStyle/>
          <a:p>
            <a:pPr algn="ctr">
              <a:buNone/>
            </a:pPr>
            <a:endParaRPr lang="en-GB" b="1" dirty="0">
              <a:solidFill>
                <a:srgbClr val="007DC3"/>
              </a:solidFill>
            </a:endParaRPr>
          </a:p>
          <a:p>
            <a:pPr>
              <a:buClr>
                <a:srgbClr val="007DC3"/>
              </a:buClr>
              <a:buFont typeface="Wingdings" panose="05000000000000000000" pitchFamily="2" charset="2"/>
              <a:buChar char="q"/>
            </a:pPr>
            <a:r>
              <a:rPr lang="en-GB" sz="2600" dirty="0"/>
              <a:t>Let's look at the UK business population estimate for 2023 (as we did before and check the statistics of the different legal forms of SMES as we learn about each of them</a:t>
            </a:r>
          </a:p>
          <a:p>
            <a:pPr marL="0" indent="0">
              <a:buClr>
                <a:srgbClr val="007DC3"/>
              </a:buClr>
              <a:buNone/>
            </a:pPr>
            <a:endParaRPr lang="en-GB" sz="2600" dirty="0"/>
          </a:p>
          <a:p>
            <a:pPr>
              <a:buClr>
                <a:srgbClr val="007DC3"/>
              </a:buClr>
              <a:buFont typeface="Wingdings" panose="05000000000000000000" pitchFamily="2" charset="2"/>
              <a:buChar char="q"/>
            </a:pPr>
            <a:r>
              <a:rPr lang="en-GB" sz="2600" dirty="0">
                <a:solidFill>
                  <a:srgbClr val="0070C0"/>
                </a:solidFill>
              </a:rPr>
              <a:t>https://www.gov.uk/government/statistics/business-population-estimates-2023/business-population-estimates-for-the-uk-and-regions-2023-statistical-release</a:t>
            </a:r>
            <a:endParaRPr lang="en-GB" sz="2600" dirty="0"/>
          </a:p>
          <a:p>
            <a:pPr marL="0" indent="0" algn="r">
              <a:buClr>
                <a:srgbClr val="007DC3"/>
              </a:buClr>
              <a:buNone/>
            </a:pPr>
            <a:endParaRPr lang="en-GB" sz="2400" dirty="0"/>
          </a:p>
          <a:p>
            <a:pPr marL="0" indent="0" algn="r">
              <a:buClr>
                <a:srgbClr val="007DC3"/>
              </a:buClr>
              <a:buNone/>
            </a:pPr>
            <a:r>
              <a:rPr lang="en-GB" sz="1500" dirty="0"/>
              <a:t>(BEIS, 2023) </a:t>
            </a:r>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sp>
        <p:nvSpPr>
          <p:cNvPr id="2" name="Title 1">
            <a:extLst>
              <a:ext uri="{FF2B5EF4-FFF2-40B4-BE49-F238E27FC236}">
                <a16:creationId xmlns:a16="http://schemas.microsoft.com/office/drawing/2014/main" id="{5F8F431C-B77B-CAA1-093F-E3FA0BE1D3A2}"/>
              </a:ext>
            </a:extLst>
          </p:cNvPr>
          <p:cNvSpPr>
            <a:spLocks noGrp="1"/>
          </p:cNvSpPr>
          <p:nvPr>
            <p:ph type="title"/>
          </p:nvPr>
        </p:nvSpPr>
        <p:spPr>
          <a:xfrm>
            <a:off x="457200" y="476672"/>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yriad Pro"/>
                <a:ea typeface="Calibri" panose="020F0502020204030204" pitchFamily="34" charset="0"/>
                <a:cs typeface="Times New Roman" panose="02020603050405020304" pitchFamily="18" charset="0"/>
              </a:rPr>
              <a:t>UK SME statistics</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Tree>
    <p:extLst>
      <p:ext uri="{BB962C8B-B14F-4D97-AF65-F5344CB8AC3E}">
        <p14:creationId xmlns:p14="http://schemas.microsoft.com/office/powerpoint/2010/main" val="271444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AFD0-6C37-CA74-3A6F-2EE93A0EBCFD}"/>
              </a:ext>
            </a:extLst>
          </p:cNvPr>
          <p:cNvSpPr>
            <a:spLocks noGrp="1"/>
          </p:cNvSpPr>
          <p:nvPr>
            <p:ph type="title"/>
          </p:nvPr>
        </p:nvSpPr>
        <p:spPr>
          <a:xfrm>
            <a:off x="457200" y="377833"/>
            <a:ext cx="8229600" cy="634082"/>
          </a:xfrm>
        </p:spPr>
        <p:txBody>
          <a:bodyPr>
            <a:noAutofit/>
          </a:bodyPr>
          <a:lstStyle/>
          <a:p>
            <a:r>
              <a:rPr lang="en-US" sz="3200" b="1" dirty="0">
                <a:solidFill>
                  <a:srgbClr val="007DC3"/>
                </a:solidFill>
                <a:ea typeface="+mn-ea"/>
                <a:cs typeface="+mn-cs"/>
              </a:rPr>
              <a:t>Sole trader</a:t>
            </a:r>
            <a:endParaRPr lang="en-GB" sz="3200" dirty="0"/>
          </a:p>
        </p:txBody>
      </p:sp>
      <p:sp>
        <p:nvSpPr>
          <p:cNvPr id="3" name="Content Placeholder 2">
            <a:extLst>
              <a:ext uri="{FF2B5EF4-FFF2-40B4-BE49-F238E27FC236}">
                <a16:creationId xmlns:a16="http://schemas.microsoft.com/office/drawing/2014/main" id="{5834A7D3-A598-FF55-525B-A4702E289650}"/>
              </a:ext>
            </a:extLst>
          </p:cNvPr>
          <p:cNvSpPr>
            <a:spLocks noGrp="1"/>
          </p:cNvSpPr>
          <p:nvPr>
            <p:ph idx="1"/>
          </p:nvPr>
        </p:nvSpPr>
        <p:spPr>
          <a:xfrm>
            <a:off x="179512" y="1277124"/>
            <a:ext cx="8784976" cy="4303751"/>
          </a:xfrm>
        </p:spPr>
        <p:txBody>
          <a:bodyPr>
            <a:normAutofit/>
          </a:bodyPr>
          <a:lstStyle/>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How many Small businesses have chosen to be Sole Traders? </a:t>
            </a:r>
          </a:p>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Discuss in class for 10-15 minutes</a:t>
            </a:r>
          </a:p>
          <a:p>
            <a:pPr marL="0" indent="0">
              <a:buNone/>
            </a:pPr>
            <a:endParaRPr lang="en-GB" dirty="0"/>
          </a:p>
        </p:txBody>
      </p:sp>
      <p:sp>
        <p:nvSpPr>
          <p:cNvPr id="4" name="Title 1">
            <a:extLst>
              <a:ext uri="{FF2B5EF4-FFF2-40B4-BE49-F238E27FC236}">
                <a16:creationId xmlns:a16="http://schemas.microsoft.com/office/drawing/2014/main" id="{D0C0BC10-A415-0D30-DEFF-162F22B3D7D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189644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96752"/>
            <a:ext cx="9036496" cy="4392488"/>
          </a:xfrm>
        </p:spPr>
        <p:txBody>
          <a:bodyPr>
            <a:normAutofit/>
          </a:bodyPr>
          <a:lstStyle/>
          <a:p>
            <a:pPr>
              <a:buClr>
                <a:srgbClr val="007DC3"/>
              </a:buClr>
              <a:buFont typeface="Wingdings" panose="05000000000000000000" pitchFamily="2" charset="2"/>
              <a:buChar char="q"/>
            </a:pPr>
            <a:r>
              <a:rPr lang="en-GB" sz="2800" dirty="0"/>
              <a:t>The business is registered as a separate legal entity from the people who own the business.  Owners are not liable for the debts of the business</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A business that can be owned and operated by one person</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Advantages and Disadvantages…</a:t>
            </a:r>
          </a:p>
          <a:p>
            <a:pP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sp>
        <p:nvSpPr>
          <p:cNvPr id="2" name="Title 1">
            <a:extLst>
              <a:ext uri="{FF2B5EF4-FFF2-40B4-BE49-F238E27FC236}">
                <a16:creationId xmlns:a16="http://schemas.microsoft.com/office/drawing/2014/main" id="{3EBA4536-6441-9BAB-1BA9-3FEE57C986F1}"/>
              </a:ext>
            </a:extLst>
          </p:cNvPr>
          <p:cNvSpPr>
            <a:spLocks noGrp="1"/>
          </p:cNvSpPr>
          <p:nvPr>
            <p:ph type="title"/>
          </p:nvPr>
        </p:nvSpPr>
        <p:spPr>
          <a:xfrm>
            <a:off x="683568" y="517506"/>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2800" b="1" dirty="0">
                <a:solidFill>
                  <a:srgbClr val="007DC3"/>
                </a:solidFill>
                <a:latin typeface="+mn-lt"/>
                <a:ea typeface="Calibri" panose="020F0502020204030204" pitchFamily="34" charset="0"/>
                <a:cs typeface="Times New Roman" panose="02020603050405020304" pitchFamily="18" charset="0"/>
              </a:rPr>
              <a:t>Limited Liability (Private Limited Company)</a:t>
            </a:r>
            <a:br>
              <a:rPr lang="en-GB" sz="2800" dirty="0">
                <a:solidFill>
                  <a:srgbClr val="007DC3"/>
                </a:solidFill>
                <a:latin typeface="+mn-lt"/>
                <a:ea typeface="Calibri" panose="020F0502020204030204" pitchFamily="34" charset="0"/>
                <a:cs typeface="Times New Roman" panose="02020603050405020304" pitchFamily="18" charset="0"/>
              </a:rPr>
            </a:br>
            <a:br>
              <a:rPr lang="en-GB" sz="2800" b="1" dirty="0">
                <a:solidFill>
                  <a:srgbClr val="007DC3"/>
                </a:solidFill>
                <a:latin typeface="+mn-lt"/>
                <a:ea typeface="Calibri" panose="020F0502020204030204" pitchFamily="34" charset="0"/>
                <a:cs typeface="Times New Roman" panose="02020603050405020304" pitchFamily="18" charset="0"/>
              </a:rPr>
            </a:br>
            <a:endParaRPr lang="en-GB" sz="2800" dirty="0">
              <a:solidFill>
                <a:srgbClr val="007DC3"/>
              </a:solidFill>
              <a:latin typeface="+mn-lt"/>
            </a:endParaRPr>
          </a:p>
        </p:txBody>
      </p:sp>
    </p:spTree>
    <p:extLst>
      <p:ext uri="{BB962C8B-B14F-4D97-AF65-F5344CB8AC3E}">
        <p14:creationId xmlns:p14="http://schemas.microsoft.com/office/powerpoint/2010/main" val="36448508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530225" y="596030"/>
            <a:ext cx="8229600" cy="407957"/>
          </a:xfrm>
        </p:spPr>
        <p:txBody>
          <a:bodyPr>
            <a:noAutofit/>
          </a:bodyPr>
          <a:lstStyle/>
          <a:p>
            <a:pPr>
              <a:lnSpc>
                <a:spcPct val="107000"/>
              </a:lnSpc>
              <a:spcAft>
                <a:spcPts val="800"/>
              </a:spcAft>
            </a:pPr>
            <a:br>
              <a:rPr lang="en-GB" sz="2800" dirty="0">
                <a:effectLst/>
                <a:latin typeface="Calibri" panose="020F0502020204030204" pitchFamily="34" charset="0"/>
                <a:ea typeface="Calibri" panose="020F0502020204030204" pitchFamily="34" charset="0"/>
                <a:cs typeface="Times New Roman" panose="02020603050405020304" pitchFamily="18" charset="0"/>
              </a:rPr>
            </a:b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kumimoji="0" lang="en-GB" sz="2800" b="1" i="0" u="none" strike="noStrike" kern="1200" cap="none" spc="0" normalizeH="0" baseline="0" noProof="0" dirty="0">
                <a:ln>
                  <a:noFill/>
                </a:ln>
                <a:solidFill>
                  <a:srgbClr val="007DC3"/>
                </a:solidFill>
                <a:effectLst/>
                <a:uLnTx/>
                <a:uFillTx/>
                <a:latin typeface="+mn-lt"/>
                <a:ea typeface="Calibri" panose="020F0502020204030204" pitchFamily="34" charset="0"/>
                <a:cs typeface="Times New Roman" panose="02020603050405020304" pitchFamily="18" charset="0"/>
              </a:rPr>
              <a:t>Limited Liability (Private Limited Company)</a:t>
            </a:r>
            <a:br>
              <a:rPr kumimoji="0" lang="en-GB" sz="2800" b="0" i="0" u="none" strike="noStrike" kern="1200" cap="none" spc="0" normalizeH="0" baseline="0" noProof="0" dirty="0">
                <a:ln>
                  <a:noFill/>
                </a:ln>
                <a:solidFill>
                  <a:srgbClr val="007DC3"/>
                </a:solidFill>
                <a:effectLst/>
                <a:uLnTx/>
                <a:uFillTx/>
                <a:latin typeface="+mn-lt"/>
                <a:ea typeface="Calibri" panose="020F0502020204030204" pitchFamily="34" charset="0"/>
                <a:cs typeface="Times New Roman" panose="02020603050405020304" pitchFamily="18" charset="0"/>
              </a:rPr>
            </a:br>
            <a:br>
              <a:rPr lang="en-GB" sz="2800" dirty="0">
                <a:solidFill>
                  <a:srgbClr val="007DC3"/>
                </a:solidFill>
                <a:effectLst/>
                <a:latin typeface="+mn-lt"/>
                <a:ea typeface="Calibri" panose="020F0502020204030204" pitchFamily="34" charset="0"/>
                <a:cs typeface="Times New Roman" panose="02020603050405020304" pitchFamily="18" charset="0"/>
              </a:rPr>
            </a:br>
            <a:endParaRPr lang="en-GB" sz="2800" dirty="0">
              <a:solidFill>
                <a:srgbClr val="007DC3"/>
              </a:solidFill>
              <a:latin typeface="+mn-lt"/>
            </a:endParaRPr>
          </a:p>
        </p:txBody>
      </p:sp>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18988" y="1248923"/>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323528" y="2060848"/>
            <a:ext cx="4040188"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endParaRPr kumimoji="0" lang="en-US" altLang="en-US" i="0" u="none" strike="noStrike" kern="1200" cap="none" spc="0" normalizeH="0" baseline="0" noProof="0" dirty="0">
              <a:ln>
                <a:noFill/>
              </a:ln>
              <a:effectLst/>
              <a:uLnTx/>
              <a:uFillTx/>
              <a:latin typeface="+mj-lt"/>
              <a:ea typeface="+mn-ea"/>
              <a:cs typeface="Arial" panose="020B0604020202020204" pitchFamily="34" charset="0"/>
            </a:endParaRP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Limited liability- separate entity in </a:t>
            </a:r>
            <a:r>
              <a:rPr kumimoji="0" lang="en-GB" altLang="en-US" i="0" u="none" strike="noStrike" kern="1200" cap="none" spc="0" normalizeH="0" baseline="0" noProof="0" dirty="0">
                <a:ln>
                  <a:noFill/>
                </a:ln>
                <a:effectLst/>
                <a:uLnTx/>
                <a:uFillTx/>
                <a:latin typeface="+mj-lt"/>
                <a:ea typeface="+mn-ea"/>
                <a:cs typeface="Arial" panose="020B0604020202020204" pitchFamily="34" charset="0"/>
              </a:rPr>
              <a:t>the eyes of the law.</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20964"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888685"/>
            <a:ext cx="4391471"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Slide Number Placeholder 3">
            <a:extLst>
              <a:ext uri="{FF2B5EF4-FFF2-40B4-BE49-F238E27FC236}">
                <a16:creationId xmlns:a16="http://schemas.microsoft.com/office/drawing/2014/main" id="{1E9C0835-0E31-46A4-9FD4-8BE885D2AF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F65BB1-9206-4D7F-97F9-47DCC7DC6334}"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Title 1">
            <a:extLst>
              <a:ext uri="{FF2B5EF4-FFF2-40B4-BE49-F238E27FC236}">
                <a16:creationId xmlns:a16="http://schemas.microsoft.com/office/drawing/2014/main" id="{30008F8B-CB2A-5D5E-3F41-D0052EC75169}"/>
              </a:ext>
            </a:extLst>
          </p:cNvPr>
          <p:cNvSpPr txBox="1">
            <a:spLocks/>
          </p:cNvSpPr>
          <p:nvPr/>
        </p:nvSpPr>
        <p:spPr>
          <a:xfrm>
            <a:off x="611560" y="7616"/>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 calcmode="lin" valueType="num">
                                      <p:cBhvr additive="base">
                                        <p:cTn id="21"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 calcmode="lin" valueType="num">
                                      <p:cBhvr additive="base">
                                        <p:cTn id="27"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 calcmode="lin" valueType="num">
                                      <p:cBhvr additive="base">
                                        <p:cTn id="33"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 calcmode="lin" valueType="num">
                                      <p:cBhvr additive="base">
                                        <p:cTn id="43" dur="500"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 calcmode="lin" valueType="num">
                                      <p:cBhvr additive="base">
                                        <p:cTn id="49" dur="500" fill="hold"/>
                                        <p:tgtEl>
                                          <p:spTgt spid="9">
                                            <p:txEl>
                                              <p:pRg st="1" end="1"/>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 calcmode="lin" valueType="num">
                                      <p:cBhvr additive="base">
                                        <p:cTn id="55" dur="500" fill="hold"/>
                                        <p:tgtEl>
                                          <p:spTgt spid="9">
                                            <p:txEl>
                                              <p:pRg st="2" end="2"/>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nodeType="click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 calcmode="lin" valueType="num">
                                      <p:cBhvr additive="base">
                                        <p:cTn id="61" dur="500" fill="hold"/>
                                        <p:tgtEl>
                                          <p:spTgt spid="9">
                                            <p:txEl>
                                              <p:pRg st="3" end="3"/>
                                            </p:txEl>
                                          </p:spTgt>
                                        </p:tgtEl>
                                        <p:attrNameLst>
                                          <p:attrName>ppt_x</p:attrName>
                                        </p:attrNameLst>
                                      </p:cBhvr>
                                      <p:tavLst>
                                        <p:tav tm="0">
                                          <p:val>
                                            <p:strVal val="1+#ppt_w/2"/>
                                          </p:val>
                                        </p:tav>
                                        <p:tav tm="100000">
                                          <p:val>
                                            <p:strVal val="#ppt_x"/>
                                          </p:val>
                                        </p:tav>
                                      </p:tavLst>
                                    </p:anim>
                                    <p:anim calcmode="lin" valueType="num">
                                      <p:cBhvr additive="base">
                                        <p:cTn id="62" dur="500" fill="hold"/>
                                        <p:tgtEl>
                                          <p:spTgt spid="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2" fill="hold" nodeType="click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 calcmode="lin" valueType="num">
                                      <p:cBhvr additive="base">
                                        <p:cTn id="67" dur="500" fill="hold"/>
                                        <p:tgtEl>
                                          <p:spTgt spid="9">
                                            <p:txEl>
                                              <p:pRg st="4" end="4"/>
                                            </p:txEl>
                                          </p:spTgt>
                                        </p:tgtEl>
                                        <p:attrNameLst>
                                          <p:attrName>ppt_x</p:attrName>
                                        </p:attrNameLst>
                                      </p:cBhvr>
                                      <p:tavLst>
                                        <p:tav tm="0">
                                          <p:val>
                                            <p:strVal val="1+#ppt_w/2"/>
                                          </p:val>
                                        </p:tav>
                                        <p:tav tm="100000">
                                          <p:val>
                                            <p:strVal val="#ppt_x"/>
                                          </p:val>
                                        </p:tav>
                                      </p:tavLst>
                                    </p:anim>
                                    <p:anim calcmode="lin" valueType="num">
                                      <p:cBhvr additive="base">
                                        <p:cTn id="68" dur="500" fill="hold"/>
                                        <p:tgtEl>
                                          <p:spTgt spid="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sp>
        <p:nvSpPr>
          <p:cNvPr id="2" name="Title 1">
            <a:extLst>
              <a:ext uri="{FF2B5EF4-FFF2-40B4-BE49-F238E27FC236}">
                <a16:creationId xmlns:a16="http://schemas.microsoft.com/office/drawing/2014/main" id="{5F8F431C-B77B-CAA1-093F-E3FA0BE1D3A2}"/>
              </a:ext>
            </a:extLst>
          </p:cNvPr>
          <p:cNvSpPr>
            <a:spLocks noGrp="1"/>
          </p:cNvSpPr>
          <p:nvPr>
            <p:ph type="title"/>
          </p:nvPr>
        </p:nvSpPr>
        <p:spPr>
          <a:xfrm>
            <a:off x="457200" y="476672"/>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yriad Pro"/>
                <a:ea typeface="Calibri" panose="020F0502020204030204" pitchFamily="34" charset="0"/>
                <a:cs typeface="Times New Roman" panose="02020603050405020304" pitchFamily="18" charset="0"/>
              </a:rPr>
              <a:t>UK SME statistics</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7" name="Content Placeholder 2">
            <a:extLst>
              <a:ext uri="{FF2B5EF4-FFF2-40B4-BE49-F238E27FC236}">
                <a16:creationId xmlns:a16="http://schemas.microsoft.com/office/drawing/2014/main" id="{CFE546A3-89F7-CED6-639F-3028D4CB6664}"/>
              </a:ext>
            </a:extLst>
          </p:cNvPr>
          <p:cNvSpPr>
            <a:spLocks noGrp="1"/>
          </p:cNvSpPr>
          <p:nvPr>
            <p:ph idx="1"/>
          </p:nvPr>
        </p:nvSpPr>
        <p:spPr>
          <a:xfrm>
            <a:off x="341536" y="1115083"/>
            <a:ext cx="8435280" cy="4186125"/>
          </a:xfrm>
        </p:spPr>
        <p:txBody>
          <a:bodyPr>
            <a:normAutofit fontScale="92500"/>
          </a:bodyPr>
          <a:lstStyle/>
          <a:p>
            <a:pPr algn="ctr">
              <a:buNone/>
            </a:pPr>
            <a:endParaRPr lang="en-GB" b="1" dirty="0">
              <a:solidFill>
                <a:srgbClr val="007DC3"/>
              </a:solidFill>
            </a:endParaRPr>
          </a:p>
          <a:p>
            <a:pPr>
              <a:buClr>
                <a:srgbClr val="007DC3"/>
              </a:buClr>
              <a:buFont typeface="Wingdings" panose="05000000000000000000" pitchFamily="2" charset="2"/>
              <a:buChar char="q"/>
            </a:pPr>
            <a:r>
              <a:rPr lang="en-GB" sz="2600" dirty="0"/>
              <a:t>Let's look at the UK business population estimate for 2023 as we did before and check the statistics of the different legal forms of SMES as we learn about each of them</a:t>
            </a:r>
          </a:p>
          <a:p>
            <a:pPr marL="0" indent="0">
              <a:buClr>
                <a:srgbClr val="007DC3"/>
              </a:buClr>
              <a:buNone/>
            </a:pPr>
            <a:endParaRPr lang="en-GB" sz="2600" dirty="0"/>
          </a:p>
          <a:p>
            <a:pPr>
              <a:buClr>
                <a:srgbClr val="007DC3"/>
              </a:buClr>
              <a:buFont typeface="Wingdings" panose="05000000000000000000" pitchFamily="2" charset="2"/>
              <a:buChar char="q"/>
            </a:pPr>
            <a:r>
              <a:rPr lang="en-GB" sz="2600" dirty="0">
                <a:solidFill>
                  <a:srgbClr val="0070C0"/>
                </a:solidFill>
              </a:rPr>
              <a:t>https://www.gov.uk/government/statistics/business-population-estimates-2023/business-population-estimates-for-the-uk-and-regions-2023-statistical-release</a:t>
            </a:r>
            <a:endParaRPr lang="en-GB" sz="2600" dirty="0"/>
          </a:p>
          <a:p>
            <a:pPr marL="0" indent="0" algn="r">
              <a:buClr>
                <a:srgbClr val="007DC3"/>
              </a:buClr>
              <a:buNone/>
            </a:pPr>
            <a:endParaRPr lang="en-GB" sz="2400" dirty="0"/>
          </a:p>
          <a:p>
            <a:pPr marL="0" indent="0" algn="r">
              <a:buClr>
                <a:srgbClr val="007DC3"/>
              </a:buClr>
              <a:buNone/>
            </a:pPr>
            <a:r>
              <a:rPr lang="en-GB" sz="1500" dirty="0"/>
              <a:t>(BEIS, 2023) </a:t>
            </a:r>
          </a:p>
        </p:txBody>
      </p:sp>
    </p:spTree>
    <p:extLst>
      <p:ext uri="{BB962C8B-B14F-4D97-AF65-F5344CB8AC3E}">
        <p14:creationId xmlns:p14="http://schemas.microsoft.com/office/powerpoint/2010/main" val="30581135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102" y="1232756"/>
            <a:ext cx="9036496" cy="4392488"/>
          </a:xfrm>
        </p:spPr>
        <p:txBody>
          <a:bodyPr>
            <a:normAutofit/>
          </a:bodyPr>
          <a:lstStyle/>
          <a:p>
            <a:pPr>
              <a:buClr>
                <a:srgbClr val="007DC3"/>
              </a:buClr>
              <a:buFont typeface="Wingdings" panose="05000000000000000000" pitchFamily="2" charset="2"/>
              <a:buChar char="q"/>
            </a:pPr>
            <a:r>
              <a:rPr lang="en-GB" sz="2800" dirty="0"/>
              <a:t>How many Small businesses have chosen to be Limited Companies? </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Discuss in class for 10-15 minutes</a:t>
            </a:r>
            <a:endParaRPr lang="en-GB" sz="2800" dirty="0"/>
          </a:p>
          <a:p>
            <a:pP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sp>
        <p:nvSpPr>
          <p:cNvPr id="2" name="Title 1">
            <a:extLst>
              <a:ext uri="{FF2B5EF4-FFF2-40B4-BE49-F238E27FC236}">
                <a16:creationId xmlns:a16="http://schemas.microsoft.com/office/drawing/2014/main" id="{3EBA4536-6441-9BAB-1BA9-3FEE57C986F1}"/>
              </a:ext>
            </a:extLst>
          </p:cNvPr>
          <p:cNvSpPr>
            <a:spLocks noGrp="1"/>
          </p:cNvSpPr>
          <p:nvPr>
            <p:ph type="title"/>
          </p:nvPr>
        </p:nvSpPr>
        <p:spPr>
          <a:xfrm>
            <a:off x="683568" y="517506"/>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2800" b="1" dirty="0">
                <a:solidFill>
                  <a:srgbClr val="007DC3"/>
                </a:solidFill>
                <a:latin typeface="+mn-lt"/>
                <a:ea typeface="Calibri" panose="020F0502020204030204" pitchFamily="34" charset="0"/>
                <a:cs typeface="Times New Roman" panose="02020603050405020304" pitchFamily="18" charset="0"/>
              </a:rPr>
              <a:t>Limited Liability (Private Limited Company)</a:t>
            </a:r>
            <a:br>
              <a:rPr lang="en-GB" sz="2800" dirty="0">
                <a:solidFill>
                  <a:srgbClr val="007DC3"/>
                </a:solidFill>
                <a:latin typeface="+mn-lt"/>
                <a:ea typeface="Calibri" panose="020F0502020204030204" pitchFamily="34" charset="0"/>
                <a:cs typeface="Times New Roman" panose="02020603050405020304" pitchFamily="18" charset="0"/>
              </a:rPr>
            </a:br>
            <a:br>
              <a:rPr lang="en-GB" sz="2800" b="1" dirty="0">
                <a:solidFill>
                  <a:srgbClr val="007DC3"/>
                </a:solidFill>
                <a:latin typeface="+mn-lt"/>
                <a:ea typeface="Calibri" panose="020F0502020204030204" pitchFamily="34" charset="0"/>
                <a:cs typeface="Times New Roman" panose="02020603050405020304" pitchFamily="18" charset="0"/>
              </a:rPr>
            </a:br>
            <a:endParaRPr lang="en-GB" sz="2800" dirty="0">
              <a:solidFill>
                <a:srgbClr val="007DC3"/>
              </a:solidFill>
              <a:latin typeface="+mn-lt"/>
            </a:endParaRPr>
          </a:p>
        </p:txBody>
      </p:sp>
    </p:spTree>
    <p:extLst>
      <p:ext uri="{BB962C8B-B14F-4D97-AF65-F5344CB8AC3E}">
        <p14:creationId xmlns:p14="http://schemas.microsoft.com/office/powerpoint/2010/main" val="11333189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AFD0-6C37-CA74-3A6F-2EE93A0EBCFD}"/>
              </a:ext>
            </a:extLst>
          </p:cNvPr>
          <p:cNvSpPr>
            <a:spLocks noGrp="1"/>
          </p:cNvSpPr>
          <p:nvPr>
            <p:ph type="title"/>
          </p:nvPr>
        </p:nvSpPr>
        <p:spPr>
          <a:xfrm>
            <a:off x="457200" y="377833"/>
            <a:ext cx="8229600" cy="634082"/>
          </a:xfrm>
        </p:spPr>
        <p:txBody>
          <a:bodyPr>
            <a:noAutofit/>
          </a:bodyPr>
          <a:lstStyle/>
          <a:p>
            <a:r>
              <a:rPr lang="en-US" sz="3200" b="1" dirty="0">
                <a:solidFill>
                  <a:srgbClr val="007DC3"/>
                </a:solidFill>
                <a:ea typeface="+mn-ea"/>
                <a:cs typeface="+mn-cs"/>
              </a:rPr>
              <a:t>Partnerships</a:t>
            </a:r>
            <a:endParaRPr lang="en-GB" sz="3200" dirty="0"/>
          </a:p>
        </p:txBody>
      </p:sp>
      <p:sp>
        <p:nvSpPr>
          <p:cNvPr id="3" name="Content Placeholder 2">
            <a:extLst>
              <a:ext uri="{FF2B5EF4-FFF2-40B4-BE49-F238E27FC236}">
                <a16:creationId xmlns:a16="http://schemas.microsoft.com/office/drawing/2014/main" id="{5834A7D3-A598-FF55-525B-A4702E289650}"/>
              </a:ext>
            </a:extLst>
          </p:cNvPr>
          <p:cNvSpPr>
            <a:spLocks noGrp="1"/>
          </p:cNvSpPr>
          <p:nvPr>
            <p:ph idx="1"/>
          </p:nvPr>
        </p:nvSpPr>
        <p:spPr>
          <a:xfrm>
            <a:off x="179512" y="1124744"/>
            <a:ext cx="8784976" cy="4456131"/>
          </a:xfrm>
        </p:spPr>
        <p:txBody>
          <a:bodyPr>
            <a:normAutofit fontScale="92500" lnSpcReduction="10000"/>
          </a:bodyPr>
          <a:lstStyle/>
          <a:p>
            <a:pPr>
              <a:buClr>
                <a:srgbClr val="007DC3"/>
              </a:buClr>
              <a:buFont typeface="Wingdings" panose="05000000000000000000" pitchFamily="2" charset="2"/>
              <a:buChar char="q"/>
            </a:pPr>
            <a:r>
              <a:rPr lang="en-GB" sz="2800" dirty="0"/>
              <a:t>Two or more people set up a business together (lawyers, doctors). </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Depending on the type of partnership set up, some partners might have limited liability while other that  involved in the day-to-day operation, share the liability.</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Each partner pays taxes on their share.</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Advantages and Disadvantages…</a:t>
            </a:r>
            <a:endParaRPr lang="en-GB" dirty="0"/>
          </a:p>
        </p:txBody>
      </p:sp>
      <p:sp>
        <p:nvSpPr>
          <p:cNvPr id="4" name="Title 1">
            <a:extLst>
              <a:ext uri="{FF2B5EF4-FFF2-40B4-BE49-F238E27FC236}">
                <a16:creationId xmlns:a16="http://schemas.microsoft.com/office/drawing/2014/main" id="{D0C0BC10-A415-0D30-DEFF-162F22B3D7D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817180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457200" y="548680"/>
            <a:ext cx="8229600" cy="468915"/>
          </a:xfrm>
        </p:spPr>
        <p:txBody>
          <a:bodyPr>
            <a:noAutofit/>
          </a:bodyPr>
          <a:lstStyle/>
          <a:p>
            <a:pPr>
              <a:lnSpc>
                <a:spcPct val="107000"/>
              </a:lnSpc>
              <a:spcAft>
                <a:spcPts val="800"/>
              </a:spcAft>
            </a:pPr>
            <a:r>
              <a:rPr kumimoji="0" lang="en-GB" sz="3200" b="1" i="0" u="none" strike="noStrike" kern="1200" cap="none" spc="0" normalizeH="0" baseline="0" noProof="0" dirty="0">
                <a:ln>
                  <a:noFill/>
                </a:ln>
                <a:solidFill>
                  <a:srgbClr val="007DC3"/>
                </a:solidFill>
                <a:effectLst/>
                <a:uLnTx/>
                <a:uFillTx/>
                <a:latin typeface="+mn-lt"/>
                <a:ea typeface="Calibri" panose="020F0502020204030204" pitchFamily="34" charset="0"/>
                <a:cs typeface="Times New Roman" panose="02020603050405020304" pitchFamily="18" charset="0"/>
              </a:rPr>
              <a:t>Partnership</a:t>
            </a:r>
            <a:endParaRPr lang="en-GB" sz="2800" dirty="0">
              <a:solidFill>
                <a:srgbClr val="007DC3"/>
              </a:solidFill>
              <a:latin typeface="+mn-lt"/>
            </a:endParaRPr>
          </a:p>
        </p:txBody>
      </p:sp>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40574" y="1099889"/>
            <a:ext cx="4040188" cy="468915"/>
          </a:xfrm>
        </p:spPr>
        <p:txBody>
          <a:bodyPr/>
          <a:lstStyle/>
          <a:p>
            <a:pPr algn="ctr"/>
            <a:r>
              <a:rPr lang="en-GB" dirty="0">
                <a:solidFill>
                  <a:srgbClr val="007DC3"/>
                </a:solidFill>
              </a:rPr>
              <a:t>Advantages</a:t>
            </a: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457200" y="1651099"/>
            <a:ext cx="4040188" cy="3938142"/>
          </a:xfrm>
        </p:spPr>
        <p:txBody>
          <a:bodyPr>
            <a:noAutofit/>
          </a:bodyPr>
          <a:lstStyle/>
          <a:p>
            <a:pPr>
              <a:buClr>
                <a:srgbClr val="007DC3"/>
              </a:buClr>
              <a:buFont typeface="Wingdings" panose="05000000000000000000" pitchFamily="2" charset="2"/>
              <a:buChar char="q"/>
            </a:pPr>
            <a:r>
              <a:rPr lang="en-GB" sz="1800" dirty="0">
                <a:latin typeface="+mj-lt"/>
              </a:rPr>
              <a:t>Flexibility – A partnership is generally easier to form, manage and run.</a:t>
            </a:r>
          </a:p>
          <a:p>
            <a:pPr>
              <a:buClr>
                <a:srgbClr val="007DC3"/>
              </a:buClr>
              <a:buFont typeface="Wingdings" panose="05000000000000000000" pitchFamily="2" charset="2"/>
              <a:buChar char="q"/>
            </a:pPr>
            <a:r>
              <a:rPr lang="en-GB" sz="1800" dirty="0">
                <a:latin typeface="+mj-lt"/>
              </a:rPr>
              <a:t>Shared Responsibility – Partners can share the responsibility of the running of the business.</a:t>
            </a:r>
          </a:p>
          <a:p>
            <a:pPr>
              <a:buClr>
                <a:srgbClr val="007DC3"/>
              </a:buClr>
              <a:buFont typeface="Wingdings" panose="05000000000000000000" pitchFamily="2" charset="2"/>
              <a:buChar char="q"/>
            </a:pPr>
            <a:r>
              <a:rPr lang="en-GB" sz="1800" dirty="0">
                <a:latin typeface="+mj-lt"/>
              </a:rPr>
              <a:t>Decision Making – Partners share the decision making and can help each other out when they need to.</a:t>
            </a:r>
          </a:p>
          <a:p>
            <a:pPr>
              <a:buClr>
                <a:srgbClr val="007DC3"/>
              </a:buClr>
              <a:buFont typeface="Wingdings" panose="05000000000000000000" pitchFamily="2" charset="2"/>
              <a:buChar char="q"/>
            </a:pPr>
            <a:r>
              <a:rPr lang="en-GB" sz="1800" dirty="0">
                <a:latin typeface="+mj-lt"/>
              </a:rPr>
              <a:t>Capital – Due to the nature of the business, the partners will fund the business with start up capital. </a:t>
            </a: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08937" y="1099889"/>
            <a:ext cx="4041775" cy="468915"/>
          </a:xfrm>
        </p:spPr>
        <p:txBody>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651099"/>
            <a:ext cx="4175447" cy="3938142"/>
          </a:xfrm>
        </p:spPr>
        <p:txBody>
          <a:bodyPr>
            <a:normAutofit lnSpcReduction="10000"/>
          </a:bodyPr>
          <a:lstStyle/>
          <a:p>
            <a:pPr>
              <a:buClr>
                <a:srgbClr val="007DC3"/>
              </a:buClr>
              <a:buFont typeface="Wingdings" panose="05000000000000000000" pitchFamily="2" charset="2"/>
              <a:buChar char="q"/>
            </a:pPr>
            <a:r>
              <a:rPr lang="en-GB" sz="1800" dirty="0"/>
              <a:t>Disagreements – One of the most obvious disadvantages of partnership is the danger of disagreements between the partners.</a:t>
            </a:r>
          </a:p>
          <a:p>
            <a:pPr>
              <a:buClr>
                <a:srgbClr val="007DC3"/>
              </a:buClr>
              <a:buFont typeface="Wingdings" panose="05000000000000000000" pitchFamily="2" charset="2"/>
              <a:buChar char="q"/>
            </a:pPr>
            <a:r>
              <a:rPr lang="en-GB" sz="1800" dirty="0"/>
              <a:t>Liability – Ordinary Partnerships are subject to unlimited liability.</a:t>
            </a:r>
          </a:p>
          <a:p>
            <a:pPr>
              <a:buClr>
                <a:srgbClr val="007DC3"/>
              </a:buClr>
              <a:buFont typeface="Wingdings" panose="05000000000000000000" pitchFamily="2" charset="2"/>
              <a:buChar char="q"/>
            </a:pPr>
            <a:r>
              <a:rPr lang="en-GB" sz="1800" dirty="0"/>
              <a:t>Taxation – One of the major disadvantages of partnership, taxation laws mean that partners must pay tax in the same way as sole traders</a:t>
            </a:r>
          </a:p>
          <a:p>
            <a:pPr>
              <a:buClr>
                <a:srgbClr val="007DC3"/>
              </a:buClr>
              <a:buFont typeface="Wingdings" panose="05000000000000000000" pitchFamily="2" charset="2"/>
              <a:buChar char="q"/>
            </a:pPr>
            <a:r>
              <a:rPr lang="en-GB" sz="1800" dirty="0"/>
              <a:t>Profit Sharing – Partners share the profits equally.</a:t>
            </a:r>
          </a:p>
        </p:txBody>
      </p:sp>
      <p:sp>
        <p:nvSpPr>
          <p:cNvPr id="4" name="Slide Number Placeholder 3">
            <a:extLst>
              <a:ext uri="{FF2B5EF4-FFF2-40B4-BE49-F238E27FC236}">
                <a16:creationId xmlns:a16="http://schemas.microsoft.com/office/drawing/2014/main" id="{1E9C0835-0E31-46A4-9FD4-8BE885D2AF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F65BB1-9206-4D7F-97F9-47DCC7DC6334}"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Title 1">
            <a:extLst>
              <a:ext uri="{FF2B5EF4-FFF2-40B4-BE49-F238E27FC236}">
                <a16:creationId xmlns:a16="http://schemas.microsoft.com/office/drawing/2014/main" id="{70F01BA6-7B33-A81A-862E-D926A159BE77}"/>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67054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 calcmode="lin" valueType="num">
                                      <p:cBhvr additive="base">
                                        <p:cTn id="21"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 calcmode="lin" valueType="num">
                                      <p:cBhvr additive="base">
                                        <p:cTn id="27"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 calcmode="lin" valueType="num">
                                      <p:cBhvr additive="base">
                                        <p:cTn id="33"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 calcmode="lin" valueType="num">
                                      <p:cBhvr additive="base">
                                        <p:cTn id="43" dur="500"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 calcmode="lin" valueType="num">
                                      <p:cBhvr additive="base">
                                        <p:cTn id="49" dur="500" fill="hold"/>
                                        <p:tgtEl>
                                          <p:spTgt spid="9">
                                            <p:txEl>
                                              <p:pRg st="1" end="1"/>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 calcmode="lin" valueType="num">
                                      <p:cBhvr additive="base">
                                        <p:cTn id="55" dur="500" fill="hold"/>
                                        <p:tgtEl>
                                          <p:spTgt spid="9">
                                            <p:txEl>
                                              <p:pRg st="2" end="2"/>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nodeType="click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 calcmode="lin" valueType="num">
                                      <p:cBhvr additive="base">
                                        <p:cTn id="61" dur="500" fill="hold"/>
                                        <p:tgtEl>
                                          <p:spTgt spid="9">
                                            <p:txEl>
                                              <p:pRg st="3" end="3"/>
                                            </p:txEl>
                                          </p:spTgt>
                                        </p:tgtEl>
                                        <p:attrNameLst>
                                          <p:attrName>ppt_x</p:attrName>
                                        </p:attrNameLst>
                                      </p:cBhvr>
                                      <p:tavLst>
                                        <p:tav tm="0">
                                          <p:val>
                                            <p:strVal val="1+#ppt_w/2"/>
                                          </p:val>
                                        </p:tav>
                                        <p:tav tm="100000">
                                          <p:val>
                                            <p:strVal val="#ppt_x"/>
                                          </p:val>
                                        </p:tav>
                                      </p:tavLst>
                                    </p:anim>
                                    <p:anim calcmode="lin" valueType="num">
                                      <p:cBhvr additive="base">
                                        <p:cTn id="62" dur="500" fill="hold"/>
                                        <p:tgtEl>
                                          <p:spTgt spid="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B877F88-D42A-4F6A-ADE4-85307A67037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sp>
        <p:nvSpPr>
          <p:cNvPr id="2" name="Title 1">
            <a:extLst>
              <a:ext uri="{FF2B5EF4-FFF2-40B4-BE49-F238E27FC236}">
                <a16:creationId xmlns:a16="http://schemas.microsoft.com/office/drawing/2014/main" id="{5F8F431C-B77B-CAA1-093F-E3FA0BE1D3A2}"/>
              </a:ext>
            </a:extLst>
          </p:cNvPr>
          <p:cNvSpPr>
            <a:spLocks noGrp="1"/>
          </p:cNvSpPr>
          <p:nvPr>
            <p:ph type="title"/>
          </p:nvPr>
        </p:nvSpPr>
        <p:spPr>
          <a:xfrm>
            <a:off x="457200" y="476672"/>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yriad Pro"/>
                <a:ea typeface="Calibri" panose="020F0502020204030204" pitchFamily="34" charset="0"/>
                <a:cs typeface="Times New Roman" panose="02020603050405020304" pitchFamily="18" charset="0"/>
              </a:rPr>
              <a:t>UK SME statistics</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7" name="Content Placeholder 2">
            <a:extLst>
              <a:ext uri="{FF2B5EF4-FFF2-40B4-BE49-F238E27FC236}">
                <a16:creationId xmlns:a16="http://schemas.microsoft.com/office/drawing/2014/main" id="{68B8BA8F-23DA-749D-477E-7CD6DB62FFFD}"/>
              </a:ext>
            </a:extLst>
          </p:cNvPr>
          <p:cNvSpPr>
            <a:spLocks noGrp="1"/>
          </p:cNvSpPr>
          <p:nvPr>
            <p:ph idx="1"/>
          </p:nvPr>
        </p:nvSpPr>
        <p:spPr>
          <a:xfrm>
            <a:off x="440581" y="1115082"/>
            <a:ext cx="8435280" cy="4186125"/>
          </a:xfrm>
        </p:spPr>
        <p:txBody>
          <a:bodyPr>
            <a:normAutofit fontScale="92500"/>
          </a:bodyPr>
          <a:lstStyle/>
          <a:p>
            <a:pPr algn="ctr">
              <a:buNone/>
            </a:pPr>
            <a:endParaRPr lang="en-GB" b="1" dirty="0">
              <a:solidFill>
                <a:srgbClr val="007DC3"/>
              </a:solidFill>
            </a:endParaRPr>
          </a:p>
          <a:p>
            <a:pPr>
              <a:buClr>
                <a:srgbClr val="007DC3"/>
              </a:buClr>
              <a:buFont typeface="Wingdings" panose="05000000000000000000" pitchFamily="2" charset="2"/>
              <a:buChar char="q"/>
            </a:pPr>
            <a:r>
              <a:rPr lang="en-GB" sz="2600" dirty="0"/>
              <a:t>Let's look at the UK business population estimate for 2023 (as we did before and check the statistics of the different legal forms of SMES as we learn about each of them</a:t>
            </a:r>
          </a:p>
          <a:p>
            <a:pPr marL="0" indent="0">
              <a:buClr>
                <a:srgbClr val="007DC3"/>
              </a:buClr>
              <a:buNone/>
            </a:pPr>
            <a:endParaRPr lang="en-GB" sz="2600" dirty="0"/>
          </a:p>
          <a:p>
            <a:pPr>
              <a:buClr>
                <a:srgbClr val="007DC3"/>
              </a:buClr>
              <a:buFont typeface="Wingdings" panose="05000000000000000000" pitchFamily="2" charset="2"/>
              <a:buChar char="q"/>
            </a:pPr>
            <a:r>
              <a:rPr lang="en-GB" sz="2600" dirty="0">
                <a:solidFill>
                  <a:srgbClr val="0070C0"/>
                </a:solidFill>
              </a:rPr>
              <a:t>https://www.gov.uk/government/statistics/business-population-estimates-2023/business-population-estimates-for-the-uk-and-regions-2023-statistical-release</a:t>
            </a:r>
            <a:endParaRPr lang="en-GB" sz="2600" dirty="0"/>
          </a:p>
          <a:p>
            <a:pPr marL="0" indent="0" algn="r">
              <a:buClr>
                <a:srgbClr val="007DC3"/>
              </a:buClr>
              <a:buNone/>
            </a:pPr>
            <a:endParaRPr lang="en-GB" sz="2400" dirty="0"/>
          </a:p>
          <a:p>
            <a:pPr marL="0" indent="0" algn="r">
              <a:buClr>
                <a:srgbClr val="007DC3"/>
              </a:buClr>
              <a:buNone/>
            </a:pPr>
            <a:r>
              <a:rPr lang="en-GB" sz="1500" dirty="0"/>
              <a:t>(BEIS, 2023) </a:t>
            </a:r>
          </a:p>
        </p:txBody>
      </p:sp>
    </p:spTree>
    <p:extLst>
      <p:ext uri="{BB962C8B-B14F-4D97-AF65-F5344CB8AC3E}">
        <p14:creationId xmlns:p14="http://schemas.microsoft.com/office/powerpoint/2010/main" val="1613423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AFD0-6C37-CA74-3A6F-2EE93A0EBCFD}"/>
              </a:ext>
            </a:extLst>
          </p:cNvPr>
          <p:cNvSpPr>
            <a:spLocks noGrp="1"/>
          </p:cNvSpPr>
          <p:nvPr>
            <p:ph type="title"/>
          </p:nvPr>
        </p:nvSpPr>
        <p:spPr>
          <a:xfrm>
            <a:off x="457200" y="377833"/>
            <a:ext cx="8229600" cy="634082"/>
          </a:xfrm>
        </p:spPr>
        <p:txBody>
          <a:bodyPr>
            <a:noAutofit/>
          </a:bodyPr>
          <a:lstStyle/>
          <a:p>
            <a:r>
              <a:rPr lang="en-US" sz="3200" b="1" dirty="0">
                <a:solidFill>
                  <a:srgbClr val="007DC3"/>
                </a:solidFill>
                <a:ea typeface="+mn-ea"/>
                <a:cs typeface="+mn-cs"/>
              </a:rPr>
              <a:t>Partnerships</a:t>
            </a:r>
            <a:endParaRPr lang="en-GB" sz="3200" dirty="0"/>
          </a:p>
        </p:txBody>
      </p:sp>
      <p:sp>
        <p:nvSpPr>
          <p:cNvPr id="3" name="Content Placeholder 2">
            <a:extLst>
              <a:ext uri="{FF2B5EF4-FFF2-40B4-BE49-F238E27FC236}">
                <a16:creationId xmlns:a16="http://schemas.microsoft.com/office/drawing/2014/main" id="{5834A7D3-A598-FF55-525B-A4702E289650}"/>
              </a:ext>
            </a:extLst>
          </p:cNvPr>
          <p:cNvSpPr>
            <a:spLocks noGrp="1"/>
          </p:cNvSpPr>
          <p:nvPr>
            <p:ph idx="1"/>
          </p:nvPr>
        </p:nvSpPr>
        <p:spPr>
          <a:xfrm>
            <a:off x="179512" y="1277124"/>
            <a:ext cx="8784976" cy="4303751"/>
          </a:xfrm>
        </p:spPr>
        <p:txBody>
          <a:bodyPr>
            <a:normAutofit/>
          </a:bodyPr>
          <a:lstStyle/>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How many Small businesses have chosen to be Partnerships?</a:t>
            </a:r>
            <a:endParaRPr lang="en-GB" sz="2800" dirty="0"/>
          </a:p>
          <a:p>
            <a:pPr lvl="0">
              <a:lnSpc>
                <a:spcPct val="107000"/>
              </a:lnSpc>
              <a:spcAft>
                <a:spcPts val="800"/>
              </a:spcAft>
              <a:buClr>
                <a:srgbClr val="0070C0"/>
              </a:buClr>
              <a:buFont typeface="Wingdings" panose="05000000000000000000" pitchFamily="2" charset="2"/>
              <a:buChar char="q"/>
            </a:pPr>
            <a:r>
              <a:rPr lang="en-GB" sz="2800" dirty="0">
                <a:solidFill>
                  <a:prstClr val="black"/>
                </a:solidFill>
                <a:ea typeface="Calibri" panose="020F0502020204030204" pitchFamily="34" charset="0"/>
                <a:cs typeface="Times New Roman" panose="02020603050405020304" pitchFamily="18" charset="0"/>
              </a:rPr>
              <a:t> Discuss in class for 10-15 minutes</a:t>
            </a:r>
          </a:p>
          <a:p>
            <a:pPr marL="0" indent="0">
              <a:buNone/>
            </a:pPr>
            <a:endParaRPr lang="en-GB" dirty="0"/>
          </a:p>
        </p:txBody>
      </p:sp>
      <p:sp>
        <p:nvSpPr>
          <p:cNvPr id="4" name="Title 1">
            <a:extLst>
              <a:ext uri="{FF2B5EF4-FFF2-40B4-BE49-F238E27FC236}">
                <a16:creationId xmlns:a16="http://schemas.microsoft.com/office/drawing/2014/main" id="{D0C0BC10-A415-0D30-DEFF-162F22B3D7DC}"/>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chemeClr val="accent1">
                    <a:lumMod val="50000"/>
                  </a:schemeClr>
                </a:solidFill>
                <a:latin typeface="Calibri" panose="020F0502020204030204" pitchFamily="34" charset="0"/>
                <a:ea typeface="+mn-ea"/>
                <a:cs typeface="Calibri" panose="020F0502020204030204" pitchFamily="34" charset="0"/>
              </a:rPr>
              <a:t>LCBB5001: Entrepreneurship</a:t>
            </a: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275188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459254" y="619798"/>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n-lt"/>
                <a:ea typeface="Calibri" panose="020F0502020204030204" pitchFamily="34" charset="0"/>
                <a:cs typeface="Times New Roman" panose="02020603050405020304" pitchFamily="18" charset="0"/>
              </a:rPr>
              <a:t>Ownership and Legal  Form of SMEs</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3" name="Content Placeholder 2">
            <a:extLst>
              <a:ext uri="{FF2B5EF4-FFF2-40B4-BE49-F238E27FC236}">
                <a16:creationId xmlns:a16="http://schemas.microsoft.com/office/drawing/2014/main" id="{97380B5D-4BE8-45B3-9AD2-383F609AC92C}"/>
              </a:ext>
            </a:extLst>
          </p:cNvPr>
          <p:cNvSpPr>
            <a:spLocks noGrp="1"/>
          </p:cNvSpPr>
          <p:nvPr>
            <p:ph idx="1"/>
          </p:nvPr>
        </p:nvSpPr>
        <p:spPr>
          <a:xfrm>
            <a:off x="444376" y="1449268"/>
            <a:ext cx="8229600" cy="3923948"/>
          </a:xfrm>
        </p:spPr>
        <p:txBody>
          <a:bodyPr>
            <a:normAutofit/>
          </a:bodyPr>
          <a:lstStyle/>
          <a:p>
            <a:pPr marL="12700" lvl="0" indent="0" algn="ctr">
              <a:spcBef>
                <a:spcPts val="580"/>
              </a:spcBef>
              <a:buClr>
                <a:srgbClr val="006FC0"/>
              </a:buClr>
              <a:buNone/>
              <a:tabLst>
                <a:tab pos="355600" algn="l"/>
              </a:tabLst>
            </a:pPr>
            <a:endParaRPr lang="en-GB" dirty="0">
              <a:solidFill>
                <a:prstClr val="black"/>
              </a:solidFill>
            </a:endParaRPr>
          </a:p>
          <a:p>
            <a:pPr marL="12700" lvl="0" indent="0" algn="ctr">
              <a:spcBef>
                <a:spcPts val="580"/>
              </a:spcBef>
              <a:buClr>
                <a:srgbClr val="006FC0"/>
              </a:buClr>
              <a:buNone/>
              <a:tabLst>
                <a:tab pos="355600" algn="l"/>
              </a:tabLst>
            </a:pPr>
            <a:r>
              <a:rPr lang="en-GB" sz="2800" dirty="0">
                <a:solidFill>
                  <a:prstClr val="black"/>
                </a:solidFill>
                <a:highlight>
                  <a:srgbClr val="FFFF00"/>
                </a:highlight>
              </a:rPr>
              <a:t>Which would you select?</a:t>
            </a:r>
          </a:p>
          <a:p>
            <a:pPr marL="12700" lvl="0" indent="0" algn="ctr">
              <a:spcBef>
                <a:spcPts val="580"/>
              </a:spcBef>
              <a:buClr>
                <a:srgbClr val="006FC0"/>
              </a:buClr>
              <a:buNone/>
              <a:tabLst>
                <a:tab pos="355600" algn="l"/>
              </a:tabLst>
            </a:pPr>
            <a:endParaRPr lang="en-GB" sz="2800" dirty="0">
              <a:solidFill>
                <a:prstClr val="black"/>
              </a:solidFill>
              <a:highlight>
                <a:srgbClr val="FFFF00"/>
              </a:highlight>
            </a:endParaRPr>
          </a:p>
          <a:p>
            <a:pPr marL="12700" lvl="0" indent="0" algn="ctr">
              <a:spcBef>
                <a:spcPts val="580"/>
              </a:spcBef>
              <a:buClr>
                <a:srgbClr val="006FC0"/>
              </a:buClr>
              <a:buNone/>
              <a:tabLst>
                <a:tab pos="355600" algn="l"/>
              </a:tabLst>
            </a:pPr>
            <a:r>
              <a:rPr lang="en-GB" sz="2800" dirty="0">
                <a:solidFill>
                  <a:prstClr val="black"/>
                </a:solidFill>
                <a:highlight>
                  <a:srgbClr val="FFFF00"/>
                </a:highlight>
              </a:rPr>
              <a:t>Discuss in class-15 minutes</a:t>
            </a:r>
          </a:p>
          <a:p>
            <a:pPr marL="0" indent="0" algn="ctr">
              <a:buClr>
                <a:srgbClr val="007DC3"/>
              </a:buClr>
              <a:buNone/>
            </a:pPr>
            <a:r>
              <a:rPr lang="en-GB" sz="2800" u="sng" dirty="0">
                <a:highlight>
                  <a:srgbClr val="FFFF00"/>
                </a:highlight>
              </a:rPr>
              <a:t> </a:t>
            </a:r>
          </a:p>
        </p:txBody>
      </p:sp>
      <p:sp>
        <p:nvSpPr>
          <p:cNvPr id="5" name="Title 1">
            <a:extLst>
              <a:ext uri="{FF2B5EF4-FFF2-40B4-BE49-F238E27FC236}">
                <a16:creationId xmlns:a16="http://schemas.microsoft.com/office/drawing/2014/main" id="{F8D1207B-629B-4B98-8DCD-7184862794AF}"/>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10201666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anim calcmode="lin" valueType="num">
                                      <p:cBhvr>
                                        <p:cTn id="12"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3" dur="2000" fill="hold"/>
                                        <p:tgtEl>
                                          <p:spTgt spid="3">
                                            <p:txEl>
                                              <p:pRg st="1" end="1"/>
                                            </p:txEl>
                                          </p:spTgt>
                                        </p:tgtEl>
                                        <p:attrNameLst>
                                          <p:attrName>ppt_h</p:attrName>
                                        </p:attrNameLst>
                                      </p:cBhvr>
                                      <p:tavLst>
                                        <p:tav tm="0">
                                          <p:val>
                                            <p:strVal val="#ppt_h"/>
                                          </p:val>
                                        </p:tav>
                                        <p:tav tm="100000">
                                          <p:val>
                                            <p:strVal val="#ppt_h"/>
                                          </p:val>
                                        </p:tav>
                                      </p:tavLst>
                                    </p:anim>
                                  </p:childTnLst>
                                </p:cTn>
                              </p:par>
                              <p:par>
                                <p:cTn id="14" presetID="45"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anim calcmode="lin" valueType="num">
                                      <p:cBhvr>
                                        <p:cTn id="17"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18"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459254" y="619798"/>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n-lt"/>
                <a:ea typeface="Calibri" panose="020F0502020204030204" pitchFamily="34" charset="0"/>
                <a:cs typeface="Times New Roman" panose="02020603050405020304" pitchFamily="18" charset="0"/>
              </a:rPr>
              <a:t>Other Legal requirements for SMEs</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3" name="Content Placeholder 2">
            <a:extLst>
              <a:ext uri="{FF2B5EF4-FFF2-40B4-BE49-F238E27FC236}">
                <a16:creationId xmlns:a16="http://schemas.microsoft.com/office/drawing/2014/main" id="{97380B5D-4BE8-45B3-9AD2-383F609AC92C}"/>
              </a:ext>
            </a:extLst>
          </p:cNvPr>
          <p:cNvSpPr>
            <a:spLocks noGrp="1"/>
          </p:cNvSpPr>
          <p:nvPr>
            <p:ph idx="1"/>
          </p:nvPr>
        </p:nvSpPr>
        <p:spPr>
          <a:xfrm>
            <a:off x="444376" y="1449268"/>
            <a:ext cx="8229600" cy="3923948"/>
          </a:xfrm>
        </p:spPr>
        <p:txBody>
          <a:bodyPr>
            <a:normAutofit fontScale="85000" lnSpcReduction="20000"/>
          </a:bodyPr>
          <a:lstStyle/>
          <a:p>
            <a:pPr marL="12700" lvl="0" indent="0" algn="ctr">
              <a:spcBef>
                <a:spcPts val="580"/>
              </a:spcBef>
              <a:buClr>
                <a:srgbClr val="006FC0"/>
              </a:buClr>
              <a:buNone/>
              <a:tabLst>
                <a:tab pos="355600" algn="l"/>
              </a:tabLst>
            </a:pPr>
            <a:endParaRPr lang="en-GB" dirty="0">
              <a:solidFill>
                <a:prstClr val="black"/>
              </a:solidFill>
            </a:endParaRPr>
          </a:p>
          <a:p>
            <a:pPr>
              <a:buClr>
                <a:srgbClr val="007DC3"/>
              </a:buClr>
              <a:buFont typeface="Wingdings" panose="05000000000000000000" pitchFamily="2" charset="2"/>
              <a:buChar char="q"/>
            </a:pPr>
            <a:r>
              <a:rPr lang="en-GB" sz="2800" dirty="0"/>
              <a:t>IT requirement- GDRP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Insurance and Licencing</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Tax, employ pay &amp; pension</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Intellectual property rights</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Copyrights, Trademarks and Patents</a:t>
            </a:r>
          </a:p>
          <a:p>
            <a:pPr marL="0" indent="0">
              <a:buClr>
                <a:srgbClr val="007DC3"/>
              </a:buClr>
              <a:buNone/>
            </a:pPr>
            <a:endParaRPr lang="en-GB" sz="2800" dirty="0"/>
          </a:p>
          <a:p>
            <a:pPr marL="0" indent="0">
              <a:buClr>
                <a:srgbClr val="007DC3"/>
              </a:buClr>
              <a:buNone/>
            </a:pPr>
            <a:endParaRPr lang="en-GB" sz="2800" dirty="0"/>
          </a:p>
        </p:txBody>
      </p:sp>
      <p:sp>
        <p:nvSpPr>
          <p:cNvPr id="5" name="Title 1">
            <a:extLst>
              <a:ext uri="{FF2B5EF4-FFF2-40B4-BE49-F238E27FC236}">
                <a16:creationId xmlns:a16="http://schemas.microsoft.com/office/drawing/2014/main" id="{F8D1207B-629B-4B98-8DCD-7184862794AF}"/>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6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26240631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380B5D-4BE8-45B3-9AD2-383F609AC92C}"/>
              </a:ext>
            </a:extLst>
          </p:cNvPr>
          <p:cNvSpPr>
            <a:spLocks noGrp="1"/>
          </p:cNvSpPr>
          <p:nvPr>
            <p:ph idx="1"/>
          </p:nvPr>
        </p:nvSpPr>
        <p:spPr>
          <a:xfrm>
            <a:off x="462662" y="764704"/>
            <a:ext cx="8229600" cy="4320480"/>
          </a:xfrm>
        </p:spPr>
        <p:txBody>
          <a:bodyPr>
            <a:normAutofit/>
          </a:bodyPr>
          <a:lstStyle/>
          <a:p>
            <a:pPr marL="12700" lvl="0" indent="0" algn="ctr">
              <a:spcBef>
                <a:spcPts val="580"/>
              </a:spcBef>
              <a:buClr>
                <a:srgbClr val="006FC0"/>
              </a:buClr>
              <a:buNone/>
              <a:tabLst>
                <a:tab pos="355600" algn="l"/>
              </a:tabLst>
            </a:pPr>
            <a:r>
              <a:rPr lang="en-GB" b="1" dirty="0">
                <a:solidFill>
                  <a:srgbClr val="007DC3"/>
                </a:solidFill>
                <a:ea typeface="Calibri" panose="020F0502020204030204" pitchFamily="34" charset="0"/>
                <a:cs typeface="Times New Roman" panose="02020603050405020304" pitchFamily="18" charset="0"/>
              </a:rPr>
              <a:t>UK government link- how to set up/ register a business</a:t>
            </a:r>
          </a:p>
          <a:p>
            <a:pPr marL="12700" lvl="0" indent="0" algn="ctr">
              <a:spcBef>
                <a:spcPts val="580"/>
              </a:spcBef>
              <a:buClr>
                <a:srgbClr val="006FC0"/>
              </a:buClr>
              <a:buNone/>
              <a:tabLst>
                <a:tab pos="355600" algn="l"/>
              </a:tabLst>
            </a:pPr>
            <a:br>
              <a:rPr lang="en-GB" dirty="0">
                <a:ea typeface="Calibri" panose="020F0502020204030204" pitchFamily="34" charset="0"/>
                <a:cs typeface="Times New Roman" panose="02020603050405020304" pitchFamily="18" charset="0"/>
              </a:rPr>
            </a:br>
            <a:endParaRPr lang="en-GB" sz="2800" dirty="0">
              <a:solidFill>
                <a:prstClr val="black"/>
              </a:solidFill>
              <a:hlinkClick r:id="rId2"/>
            </a:endParaRPr>
          </a:p>
          <a:p>
            <a:pPr marL="12700" lvl="0" indent="0" algn="ctr">
              <a:spcBef>
                <a:spcPts val="580"/>
              </a:spcBef>
              <a:buClr>
                <a:srgbClr val="006FC0"/>
              </a:buClr>
              <a:buNone/>
              <a:tabLst>
                <a:tab pos="355600" algn="l"/>
              </a:tabLst>
            </a:pPr>
            <a:r>
              <a:rPr lang="en-GB" sz="2800" dirty="0">
                <a:solidFill>
                  <a:prstClr val="black"/>
                </a:solidFill>
                <a:highlight>
                  <a:srgbClr val="FFFF00"/>
                </a:highlight>
                <a:hlinkClick r:id="rId2"/>
              </a:rPr>
              <a:t>https://www.gov.uk/set-up-business</a:t>
            </a:r>
            <a:endParaRPr lang="en-GB" sz="2800" dirty="0">
              <a:solidFill>
                <a:prstClr val="black"/>
              </a:solidFill>
              <a:highlight>
                <a:srgbClr val="FFFF00"/>
              </a:highlight>
            </a:endParaRPr>
          </a:p>
          <a:p>
            <a:pPr marL="12700" lvl="0" indent="0" algn="ctr">
              <a:spcBef>
                <a:spcPts val="580"/>
              </a:spcBef>
              <a:buClr>
                <a:srgbClr val="006FC0"/>
              </a:buClr>
              <a:buNone/>
              <a:tabLst>
                <a:tab pos="355600" algn="l"/>
              </a:tabLst>
            </a:pPr>
            <a:endParaRPr lang="en-GB" sz="2800" u="sng" dirty="0">
              <a:solidFill>
                <a:prstClr val="black"/>
              </a:solidFill>
            </a:endParaRPr>
          </a:p>
          <a:p>
            <a:pPr marL="12700" lvl="0" indent="0" algn="ctr">
              <a:spcBef>
                <a:spcPts val="580"/>
              </a:spcBef>
              <a:buClr>
                <a:srgbClr val="006FC0"/>
              </a:buClr>
              <a:buNone/>
              <a:tabLst>
                <a:tab pos="355600" algn="l"/>
              </a:tabLst>
            </a:pPr>
            <a:endParaRPr lang="en-GB" sz="2800" u="sng" dirty="0">
              <a:highlight>
                <a:srgbClr val="FFFF00"/>
              </a:highlight>
            </a:endParaRPr>
          </a:p>
        </p:txBody>
      </p:sp>
      <p:sp>
        <p:nvSpPr>
          <p:cNvPr id="5" name="Title 1">
            <a:extLst>
              <a:ext uri="{FF2B5EF4-FFF2-40B4-BE49-F238E27FC236}">
                <a16:creationId xmlns:a16="http://schemas.microsoft.com/office/drawing/2014/main" id="{F8D1207B-629B-4B98-8DCD-7184862794AF}"/>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6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1345542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380B5D-4BE8-45B3-9AD2-383F609AC92C}"/>
              </a:ext>
            </a:extLst>
          </p:cNvPr>
          <p:cNvSpPr>
            <a:spLocks noGrp="1"/>
          </p:cNvSpPr>
          <p:nvPr>
            <p:ph idx="1"/>
          </p:nvPr>
        </p:nvSpPr>
        <p:spPr>
          <a:xfrm>
            <a:off x="462662" y="764704"/>
            <a:ext cx="8229600" cy="4320480"/>
          </a:xfrm>
        </p:spPr>
        <p:txBody>
          <a:bodyPr>
            <a:normAutofit/>
          </a:bodyPr>
          <a:lstStyle/>
          <a:p>
            <a:pPr marL="12700" lvl="0" indent="0" algn="ctr">
              <a:spcBef>
                <a:spcPts val="580"/>
              </a:spcBef>
              <a:buClr>
                <a:srgbClr val="006FC0"/>
              </a:buClr>
              <a:buNone/>
              <a:tabLst>
                <a:tab pos="355600" algn="l"/>
              </a:tabLst>
            </a:pPr>
            <a:r>
              <a:rPr lang="en-GB" b="1" dirty="0">
                <a:solidFill>
                  <a:srgbClr val="007DC3"/>
                </a:solidFill>
                <a:highlight>
                  <a:srgbClr val="FFFF00"/>
                </a:highlight>
                <a:ea typeface="Calibri" panose="020F0502020204030204" pitchFamily="34" charset="0"/>
                <a:cs typeface="Times New Roman" panose="02020603050405020304" pitchFamily="18" charset="0"/>
              </a:rPr>
              <a:t>Practical Activity- 30 minutes</a:t>
            </a:r>
          </a:p>
          <a:p>
            <a:pPr marL="12700" lvl="0" indent="0" algn="ctr">
              <a:spcBef>
                <a:spcPts val="580"/>
              </a:spcBef>
              <a:buClr>
                <a:srgbClr val="006FC0"/>
              </a:buClr>
              <a:buNone/>
              <a:tabLst>
                <a:tab pos="355600" algn="l"/>
              </a:tabLst>
            </a:pPr>
            <a:endParaRPr lang="en-GB" sz="2800" b="1" dirty="0">
              <a:solidFill>
                <a:srgbClr val="007DC3"/>
              </a:solidFill>
              <a:highlight>
                <a:srgbClr val="FFFF00"/>
              </a:highlight>
              <a:cs typeface="Times New Roman" panose="02020603050405020304" pitchFamily="18" charset="0"/>
            </a:endParaRPr>
          </a:p>
          <a:p>
            <a:pPr marL="469900" lvl="0" indent="-457200" algn="ctr">
              <a:spcBef>
                <a:spcPts val="580"/>
              </a:spcBef>
              <a:buClr>
                <a:srgbClr val="006FC0"/>
              </a:buClr>
              <a:buFont typeface="Wingdings" panose="05000000000000000000" pitchFamily="2" charset="2"/>
              <a:buChar char="q"/>
              <a:tabLst>
                <a:tab pos="355600" algn="l"/>
              </a:tabLst>
            </a:pPr>
            <a:r>
              <a:rPr lang="en-GB" sz="2800" dirty="0">
                <a:cs typeface="Times New Roman" panose="02020603050405020304" pitchFamily="18" charset="0"/>
              </a:rPr>
              <a:t>Start looking which legal format will be best for your business idea and what steps you would need to take to establish it</a:t>
            </a:r>
          </a:p>
          <a:p>
            <a:pPr marL="12700" lvl="0" indent="0" algn="ctr">
              <a:spcBef>
                <a:spcPts val="580"/>
              </a:spcBef>
              <a:buClr>
                <a:srgbClr val="006FC0"/>
              </a:buClr>
              <a:buNone/>
              <a:tabLst>
                <a:tab pos="355600" algn="l"/>
              </a:tabLst>
            </a:pPr>
            <a:endParaRPr lang="en-GB" sz="2800" dirty="0">
              <a:cs typeface="Times New Roman" panose="02020603050405020304" pitchFamily="18" charset="0"/>
            </a:endParaRPr>
          </a:p>
          <a:p>
            <a:pPr marL="469900" lvl="0" indent="-457200">
              <a:spcBef>
                <a:spcPts val="580"/>
              </a:spcBef>
              <a:buClr>
                <a:srgbClr val="006FC0"/>
              </a:buClr>
              <a:buFont typeface="Wingdings" panose="05000000000000000000" pitchFamily="2" charset="2"/>
              <a:buChar char="q"/>
              <a:tabLst>
                <a:tab pos="355600" algn="l"/>
              </a:tabLst>
            </a:pPr>
            <a:r>
              <a:rPr lang="en-GB" sz="2800" dirty="0">
                <a:cs typeface="Times New Roman" panose="02020603050405020304" pitchFamily="18" charset="0"/>
              </a:rPr>
              <a:t>What other legal requirements you would need?</a:t>
            </a:r>
            <a:endParaRPr lang="en-GB" sz="2800" dirty="0"/>
          </a:p>
          <a:p>
            <a:pPr marL="12700" lvl="0" indent="0" algn="ctr">
              <a:spcBef>
                <a:spcPts val="580"/>
              </a:spcBef>
              <a:buClr>
                <a:srgbClr val="006FC0"/>
              </a:buClr>
              <a:buNone/>
              <a:tabLst>
                <a:tab pos="355600" algn="l"/>
              </a:tabLst>
            </a:pPr>
            <a:endParaRPr lang="en-GB" sz="2800" u="sng" dirty="0">
              <a:solidFill>
                <a:prstClr val="black"/>
              </a:solidFill>
            </a:endParaRPr>
          </a:p>
          <a:p>
            <a:pPr marL="12700" lvl="0" indent="0" algn="ctr">
              <a:spcBef>
                <a:spcPts val="580"/>
              </a:spcBef>
              <a:buClr>
                <a:srgbClr val="006FC0"/>
              </a:buClr>
              <a:buNone/>
              <a:tabLst>
                <a:tab pos="355600" algn="l"/>
              </a:tabLst>
            </a:pPr>
            <a:endParaRPr lang="en-GB" sz="2800" u="sng" dirty="0">
              <a:highlight>
                <a:srgbClr val="FFFF00"/>
              </a:highlight>
            </a:endParaRPr>
          </a:p>
        </p:txBody>
      </p:sp>
      <p:sp>
        <p:nvSpPr>
          <p:cNvPr id="5" name="Title 1">
            <a:extLst>
              <a:ext uri="{FF2B5EF4-FFF2-40B4-BE49-F238E27FC236}">
                <a16:creationId xmlns:a16="http://schemas.microsoft.com/office/drawing/2014/main" id="{F8D1207B-629B-4B98-8DCD-7184862794AF}"/>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LCBB5001: Entrepreneurship</a:t>
            </a:r>
            <a:endParaRPr kumimoji="0" lang="en-GB" sz="16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21252935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par>
                                <p:cTn id="17" presetID="45"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anim calcmode="lin" valueType="num">
                                      <p:cBhvr>
                                        <p:cTn id="20"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solidFill>
                  <a:srgbClr val="0070C0"/>
                </a:solidFill>
              </a:rPr>
              <a:t>SME management</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444376" y="1398292"/>
            <a:ext cx="8435280" cy="4262956"/>
          </a:xfrm>
        </p:spPr>
        <p:txBody>
          <a:bodyPr>
            <a:normAutofit/>
          </a:bodyPr>
          <a:lstStyle/>
          <a:p>
            <a:pPr>
              <a:lnSpc>
                <a:spcPct val="107000"/>
              </a:lnSpc>
              <a:spcAft>
                <a:spcPts val="800"/>
              </a:spcAft>
              <a:buClr>
                <a:srgbClr val="0070C0"/>
              </a:buClr>
              <a:buFont typeface="Wingdings" panose="05000000000000000000" pitchFamily="2" charset="2"/>
              <a:buChar char="q"/>
            </a:pPr>
            <a:r>
              <a:rPr lang="en-GB" sz="2800" dirty="0">
                <a:effectLst/>
                <a:ea typeface="Calibri" panose="020F0502020204030204" pitchFamily="34" charset="0"/>
                <a:cs typeface="Times New Roman" panose="02020603050405020304" pitchFamily="18" charset="0"/>
              </a:rPr>
              <a:t>Before we start</a:t>
            </a:r>
          </a:p>
          <a:p>
            <a:pPr>
              <a:lnSpc>
                <a:spcPct val="107000"/>
              </a:lnSpc>
              <a:spcAft>
                <a:spcPts val="800"/>
              </a:spcAft>
              <a:buClr>
                <a:srgbClr val="0070C0"/>
              </a:buClr>
              <a:buFont typeface="Wingdings" panose="05000000000000000000" pitchFamily="2" charset="2"/>
              <a:buChar char="q"/>
            </a:pPr>
            <a:endParaRPr lang="en-GB" sz="28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800" dirty="0">
                <a:effectLst/>
                <a:ea typeface="Calibri" panose="020F0502020204030204" pitchFamily="34" charset="0"/>
                <a:cs typeface="Times New Roman" panose="02020603050405020304" pitchFamily="18" charset="0"/>
              </a:rPr>
              <a:t>What is management and what managers do for an organisation in your opinion?</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800" dirty="0">
                <a:effectLst/>
                <a:ea typeface="Calibri" panose="020F0502020204030204" pitchFamily="34" charset="0"/>
                <a:cs typeface="Times New Roman" panose="02020603050405020304" pitchFamily="18" charset="0"/>
              </a:rPr>
              <a:t>Discuss-10 minutes</a:t>
            </a:r>
          </a:p>
          <a:p>
            <a:pPr>
              <a:lnSpc>
                <a:spcPct val="107000"/>
              </a:lnSpc>
              <a:spcAft>
                <a:spcPts val="800"/>
              </a:spcAft>
              <a:buClr>
                <a:srgbClr val="0070C0"/>
              </a:buClr>
              <a:buFont typeface="Wingdings" panose="05000000000000000000" pitchFamily="2" charset="2"/>
              <a:buChar char="q"/>
            </a:pP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74273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solidFill>
                  <a:srgbClr val="0070C0"/>
                </a:solidFill>
              </a:rPr>
              <a:t>SME Management</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124744"/>
            <a:ext cx="9036496" cy="4536504"/>
          </a:xfrm>
        </p:spPr>
        <p:txBody>
          <a:bodyPr>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Management is the process of coordinating people and other resources to achieve the goals of an organization.</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Material resources-the tangible physical resources an organization uses.</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Human resources-the people who staff the organization and use the other resources to achieve the goals of the organization.</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Financial resources-the funds the organization uses to meet its obligations to investors and creditors.</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Information resources- the information about internal and external business environmental conditions that the firm uses to its competitive advantage.</a:t>
            </a: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1100" dirty="0"/>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405806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9"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9"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9"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9"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solidFill>
                  <a:srgbClr val="0070C0"/>
                </a:solidFill>
              </a:rPr>
              <a:t>SME Management</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124744"/>
            <a:ext cx="9036496" cy="4536504"/>
          </a:xfrm>
        </p:spPr>
        <p:txBody>
          <a:bodyPr>
            <a:normAutofit/>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Managers carry out the managerial functions of planning, organizing, staffing, leading and controlling the resources of the organisations</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Different managers for different department/resources</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First line, Middle top managers</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 aim of all managers is the same to create a surplus/ positive outcome for the organisation.</a:t>
            </a:r>
          </a:p>
          <a:p>
            <a:pPr marL="0" indent="0">
              <a:lnSpc>
                <a:spcPct val="107000"/>
              </a:lnSpc>
              <a:spcAft>
                <a:spcPts val="800"/>
              </a:spcAft>
              <a:buClr>
                <a:srgbClr val="0070C0"/>
              </a:buClr>
              <a:buNone/>
            </a:pPr>
            <a:endParaRPr lang="en-GB" sz="1100" dirty="0"/>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417812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solidFill>
                  <a:srgbClr val="0070C0"/>
                </a:solidFill>
              </a:rPr>
              <a:t>SME Ownership/ Management</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124744"/>
            <a:ext cx="9036496" cy="4536504"/>
          </a:xfrm>
        </p:spPr>
        <p:txBody>
          <a:bodyPr>
            <a:normAutofit/>
          </a:bodyPr>
          <a:lstStyle/>
          <a:p>
            <a:pPr marL="0" indent="0">
              <a:lnSpc>
                <a:spcPct val="107000"/>
              </a:lnSpc>
              <a:spcAft>
                <a:spcPts val="800"/>
              </a:spcAft>
              <a:buClr>
                <a:srgbClr val="0070C0"/>
              </a:buClr>
              <a:buNone/>
            </a:pPr>
            <a:r>
              <a:rPr lang="en-GB" sz="2800" dirty="0"/>
              <a:t>SME management is different to large organisations for example:</a:t>
            </a:r>
          </a:p>
          <a:p>
            <a:pPr>
              <a:lnSpc>
                <a:spcPct val="107000"/>
              </a:lnSpc>
              <a:spcAft>
                <a:spcPts val="800"/>
              </a:spcAft>
              <a:buClr>
                <a:srgbClr val="0070C0"/>
              </a:buClr>
              <a:buFont typeface="Wingdings" panose="05000000000000000000" pitchFamily="2" charset="2"/>
              <a:buChar char="q"/>
            </a:pPr>
            <a:r>
              <a:rPr lang="en-GB" sz="2800" dirty="0"/>
              <a:t>Leadership- decision making</a:t>
            </a:r>
          </a:p>
          <a:p>
            <a:pPr>
              <a:lnSpc>
                <a:spcPct val="107000"/>
              </a:lnSpc>
              <a:spcAft>
                <a:spcPts val="800"/>
              </a:spcAft>
              <a:buClr>
                <a:srgbClr val="0070C0"/>
              </a:buClr>
              <a:buFont typeface="Wingdings" panose="05000000000000000000" pitchFamily="2" charset="2"/>
              <a:buChar char="q"/>
            </a:pPr>
            <a:r>
              <a:rPr lang="en-GB" sz="2800" dirty="0"/>
              <a:t>Employees- culture- communication- structure</a:t>
            </a:r>
          </a:p>
          <a:p>
            <a:pPr>
              <a:lnSpc>
                <a:spcPct val="107000"/>
              </a:lnSpc>
              <a:spcAft>
                <a:spcPts val="800"/>
              </a:spcAft>
              <a:buClr>
                <a:srgbClr val="0070C0"/>
              </a:buClr>
              <a:buFont typeface="Wingdings" panose="05000000000000000000" pitchFamily="2" charset="2"/>
              <a:buChar char="q"/>
            </a:pPr>
            <a:r>
              <a:rPr lang="en-GB" sz="2800" dirty="0"/>
              <a:t>Salary- financial benefits, assistance &amp; rewards</a:t>
            </a:r>
          </a:p>
          <a:p>
            <a:pPr>
              <a:lnSpc>
                <a:spcPct val="107000"/>
              </a:lnSpc>
              <a:spcAft>
                <a:spcPts val="800"/>
              </a:spcAft>
              <a:buClr>
                <a:srgbClr val="0070C0"/>
              </a:buClr>
              <a:buFont typeface="Wingdings" panose="05000000000000000000" pitchFamily="2" charset="2"/>
              <a:buChar char="q"/>
            </a:pPr>
            <a:r>
              <a:rPr lang="en-GB" sz="2800" dirty="0"/>
              <a:t>Flexibility &amp; personality</a:t>
            </a:r>
          </a:p>
          <a:p>
            <a:pPr>
              <a:lnSpc>
                <a:spcPct val="107000"/>
              </a:lnSpc>
              <a:spcAft>
                <a:spcPts val="800"/>
              </a:spcAft>
              <a:buClr>
                <a:srgbClr val="0070C0"/>
              </a:buClr>
              <a:buFont typeface="Wingdings" panose="05000000000000000000" pitchFamily="2" charset="2"/>
              <a:buChar char="q"/>
            </a:pPr>
            <a:r>
              <a:rPr lang="en-GB" sz="2800" dirty="0"/>
              <a:t>Survival &amp; success closed linked with ownership</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1101088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12"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12"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12"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12"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12"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solidFill>
                  <a:srgbClr val="0070C0"/>
                </a:solidFill>
              </a:rPr>
              <a:t>HRM in SMEs</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80729"/>
            <a:ext cx="9036496" cy="4680519"/>
          </a:xfrm>
        </p:spPr>
        <p:txBody>
          <a:bodyPr>
            <a:normAutofit fontScale="92500" lnSpcReduction="10000"/>
          </a:bodyPr>
          <a:lstStyle/>
          <a:p>
            <a:pPr>
              <a:lnSpc>
                <a:spcPct val="107000"/>
              </a:lnSpc>
              <a:spcAft>
                <a:spcPts val="800"/>
              </a:spcAft>
              <a:buClr>
                <a:srgbClr val="0070C0"/>
              </a:buClr>
              <a:buFont typeface="Wingdings" panose="05000000000000000000" pitchFamily="2" charset="2"/>
              <a:buChar char="q"/>
            </a:pPr>
            <a:r>
              <a:rPr lang="en-GB" sz="2400" dirty="0"/>
              <a:t>Human resource management (HRM) in SMEs differ from large organisations in the following:</a:t>
            </a:r>
          </a:p>
          <a:p>
            <a:pPr>
              <a:lnSpc>
                <a:spcPct val="107000"/>
              </a:lnSpc>
              <a:spcAft>
                <a:spcPts val="800"/>
              </a:spcAft>
              <a:buClr>
                <a:srgbClr val="0070C0"/>
              </a:buClr>
              <a:buFont typeface="Wingdings" panose="05000000000000000000" pitchFamily="2" charset="2"/>
              <a:buChar char="q"/>
            </a:pPr>
            <a:r>
              <a:rPr lang="en-GB" sz="2400" dirty="0"/>
              <a:t>Size &amp; Resources</a:t>
            </a:r>
          </a:p>
          <a:p>
            <a:pPr>
              <a:lnSpc>
                <a:spcPct val="107000"/>
              </a:lnSpc>
              <a:spcAft>
                <a:spcPts val="800"/>
              </a:spcAft>
              <a:buClr>
                <a:srgbClr val="0070C0"/>
              </a:buClr>
              <a:buFont typeface="Wingdings" panose="05000000000000000000" pitchFamily="2" charset="2"/>
              <a:buChar char="q"/>
            </a:pPr>
            <a:r>
              <a:rPr lang="en-GB" sz="2400" dirty="0"/>
              <a:t>Responsibilities &amp; Compliance with laws and regulations</a:t>
            </a:r>
          </a:p>
          <a:p>
            <a:pPr>
              <a:lnSpc>
                <a:spcPct val="107000"/>
              </a:lnSpc>
              <a:spcAft>
                <a:spcPts val="800"/>
              </a:spcAft>
              <a:buClr>
                <a:srgbClr val="0070C0"/>
              </a:buClr>
              <a:buFont typeface="Wingdings" panose="05000000000000000000" pitchFamily="2" charset="2"/>
              <a:buChar char="q"/>
            </a:pPr>
            <a:r>
              <a:rPr lang="en-GB" sz="2400" dirty="0"/>
              <a:t>Employee satisfaction, attitudes, and perceptions</a:t>
            </a:r>
          </a:p>
          <a:p>
            <a:pPr>
              <a:lnSpc>
                <a:spcPct val="107000"/>
              </a:lnSpc>
              <a:spcAft>
                <a:spcPts val="800"/>
              </a:spcAft>
              <a:buClr>
                <a:srgbClr val="0070C0"/>
              </a:buClr>
              <a:buFont typeface="Wingdings" panose="05000000000000000000" pitchFamily="2" charset="2"/>
              <a:buChar char="q"/>
            </a:pPr>
            <a:r>
              <a:rPr lang="en-GB" sz="2400" dirty="0"/>
              <a:t>Recruiting and retention of employees </a:t>
            </a:r>
          </a:p>
          <a:p>
            <a:pPr>
              <a:lnSpc>
                <a:spcPct val="107000"/>
              </a:lnSpc>
              <a:spcAft>
                <a:spcPts val="800"/>
              </a:spcAft>
              <a:buClr>
                <a:srgbClr val="0070C0"/>
              </a:buClr>
              <a:buFont typeface="Wingdings" panose="05000000000000000000" pitchFamily="2" charset="2"/>
              <a:buChar char="q"/>
            </a:pPr>
            <a:r>
              <a:rPr lang="en-GB" sz="2400" dirty="0"/>
              <a:t>Employee training (including HR dedicated training)</a:t>
            </a:r>
          </a:p>
          <a:p>
            <a:pPr>
              <a:lnSpc>
                <a:spcPct val="107000"/>
              </a:lnSpc>
              <a:spcAft>
                <a:spcPts val="800"/>
              </a:spcAft>
              <a:buClr>
                <a:srgbClr val="0070C0"/>
              </a:buClr>
              <a:buFont typeface="Wingdings" panose="05000000000000000000" pitchFamily="2" charset="2"/>
              <a:buChar char="q"/>
            </a:pPr>
            <a:r>
              <a:rPr lang="en-GB" sz="2400" dirty="0"/>
              <a:t>Employee progression- especially in Family owned businesses</a:t>
            </a:r>
          </a:p>
          <a:p>
            <a:pPr>
              <a:lnSpc>
                <a:spcPct val="107000"/>
              </a:lnSpc>
              <a:spcAft>
                <a:spcPts val="800"/>
              </a:spcAft>
              <a:buClr>
                <a:srgbClr val="0070C0"/>
              </a:buClr>
              <a:buFont typeface="Wingdings" panose="05000000000000000000" pitchFamily="2" charset="2"/>
              <a:buChar char="q"/>
            </a:pPr>
            <a:r>
              <a:rPr lang="en-GB" sz="2400" dirty="0"/>
              <a:t>Due to these differences, HRM strategies need to be customised to serve small and medium businesses in the best way.</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20812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solidFill>
                  <a:srgbClr val="0070C0"/>
                </a:solidFill>
              </a:rPr>
              <a:t>Practical-30 minutes</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124744"/>
            <a:ext cx="9036496" cy="4536504"/>
          </a:xfrm>
        </p:spPr>
        <p:txBody>
          <a:bodyPr>
            <a:normAutofit/>
          </a:bodyPr>
          <a:lstStyle/>
          <a:p>
            <a:pPr>
              <a:lnSpc>
                <a:spcPct val="107000"/>
              </a:lnSpc>
              <a:spcAft>
                <a:spcPts val="800"/>
              </a:spcAft>
              <a:buClr>
                <a:srgbClr val="0070C0"/>
              </a:buClr>
              <a:buFont typeface="Wingdings" panose="05000000000000000000" pitchFamily="2" charset="2"/>
              <a:buChar char="q"/>
            </a:pPr>
            <a:r>
              <a:rPr lang="en-GB" sz="2800" dirty="0"/>
              <a:t>Write an overview for your business idea</a:t>
            </a:r>
          </a:p>
          <a:p>
            <a:pPr>
              <a:lnSpc>
                <a:spcPct val="107000"/>
              </a:lnSpc>
              <a:spcAft>
                <a:spcPts val="800"/>
              </a:spcAft>
              <a:buClr>
                <a:srgbClr val="0070C0"/>
              </a:buClr>
              <a:buFont typeface="Wingdings" panose="05000000000000000000" pitchFamily="2" charset="2"/>
              <a:buChar char="q"/>
            </a:pPr>
            <a:r>
              <a:rPr lang="en-GB" sz="2800" dirty="0"/>
              <a:t>Write which legal format you would choose and why (cite your respond from the academic literature)?</a:t>
            </a:r>
          </a:p>
          <a:p>
            <a:pPr>
              <a:lnSpc>
                <a:spcPct val="107000"/>
              </a:lnSpc>
              <a:spcAft>
                <a:spcPts val="800"/>
              </a:spcAft>
              <a:buClr>
                <a:srgbClr val="0070C0"/>
              </a:buClr>
              <a:buFont typeface="Wingdings" panose="05000000000000000000" pitchFamily="2" charset="2"/>
              <a:buChar char="q"/>
            </a:pPr>
            <a:r>
              <a:rPr lang="en-GB" sz="2800" dirty="0"/>
              <a:t>What other legal parameters, you would need to consider before you start your business idea?</a:t>
            </a:r>
          </a:p>
          <a:p>
            <a:pPr>
              <a:lnSpc>
                <a:spcPct val="107000"/>
              </a:lnSpc>
              <a:spcAft>
                <a:spcPts val="800"/>
              </a:spcAft>
              <a:buClr>
                <a:srgbClr val="0070C0"/>
              </a:buClr>
              <a:buFont typeface="Wingdings" panose="05000000000000000000" pitchFamily="2" charset="2"/>
              <a:buChar char="q"/>
            </a:pPr>
            <a:r>
              <a:rPr lang="en-GB" sz="2800" dirty="0"/>
              <a:t>What would be your ownership/ management and how many employees you would need?</a:t>
            </a: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1558540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par>
                                <p:cTn id="12" presetID="16" presetClass="entr" presetSubtype="21"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arn(inVertical)">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solidFill>
                  <a:srgbClr val="007DC3"/>
                </a:solidFill>
              </a:rPr>
              <a:t>Do you have any Questions?</a:t>
            </a:r>
            <a:br>
              <a:rPr lang="en-GB" sz="3200" b="1" dirty="0">
                <a:solidFill>
                  <a:srgbClr val="007DC3"/>
                </a:solidFill>
              </a:rPr>
            </a:br>
            <a:endParaRPr lang="en-GB" sz="3200" b="1" dirty="0">
              <a:solidFill>
                <a:srgbClr val="007DC3"/>
              </a:solidFill>
            </a:endParaRPr>
          </a:p>
        </p:txBody>
      </p:sp>
      <p:sp>
        <p:nvSpPr>
          <p:cNvPr id="5" name="Title 1">
            <a:extLst>
              <a:ext uri="{FF2B5EF4-FFF2-40B4-BE49-F238E27FC236}">
                <a16:creationId xmlns:a16="http://schemas.microsoft.com/office/drawing/2014/main" id="{C92A7CA7-6342-41FC-9E00-11EB8B7D74E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pic>
        <p:nvPicPr>
          <p:cNvPr id="8" name="Picture 7">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2626" y="1556792"/>
            <a:ext cx="4734772" cy="3456384"/>
          </a:xfrm>
          <a:prstGeom prst="rect">
            <a:avLst/>
          </a:prstGeom>
        </p:spPr>
      </p:pic>
    </p:spTree>
    <p:extLst>
      <p:ext uri="{BB962C8B-B14F-4D97-AF65-F5344CB8AC3E}">
        <p14:creationId xmlns:p14="http://schemas.microsoft.com/office/powerpoint/2010/main" val="1591293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3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44376" y="2276872"/>
            <a:ext cx="8229600" cy="864096"/>
          </a:xfrm>
        </p:spPr>
        <p:txBody>
          <a:bodyPr>
            <a:noAutofit/>
          </a:bodyPr>
          <a:lstStyle/>
          <a:p>
            <a:br>
              <a:rPr lang="en-GB" sz="3200" b="1" dirty="0">
                <a:solidFill>
                  <a:srgbClr val="007DC3"/>
                </a:solidFill>
              </a:rPr>
            </a:br>
            <a:r>
              <a:rPr lang="en-GB" sz="4800" b="1" dirty="0">
                <a:solidFill>
                  <a:srgbClr val="007DC3"/>
                </a:solidFill>
              </a:rPr>
              <a:t>Thank you!</a:t>
            </a:r>
            <a:endParaRPr lang="en-GB" sz="3200" b="1" dirty="0">
              <a:solidFill>
                <a:srgbClr val="007DC3"/>
              </a:solidFill>
            </a:endParaRPr>
          </a:p>
        </p:txBody>
      </p:sp>
      <p:sp>
        <p:nvSpPr>
          <p:cNvPr id="5" name="Title 1">
            <a:extLst>
              <a:ext uri="{FF2B5EF4-FFF2-40B4-BE49-F238E27FC236}">
                <a16:creationId xmlns:a16="http://schemas.microsoft.com/office/drawing/2014/main" id="{C92A7CA7-6342-41FC-9E00-11EB8B7D74E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rPr>
              <a:t>LCBB5001: Entrepreneurship</a:t>
            </a:r>
            <a:endParaRPr kumimoji="0" lang="en-GB" sz="18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j-ea"/>
              <a:cs typeface="Calibri" panose="020F0502020204030204" pitchFamily="34" charset="0"/>
            </a:endParaRPr>
          </a:p>
        </p:txBody>
      </p:sp>
    </p:spTree>
    <p:extLst>
      <p:ext uri="{BB962C8B-B14F-4D97-AF65-F5344CB8AC3E}">
        <p14:creationId xmlns:p14="http://schemas.microsoft.com/office/powerpoint/2010/main" val="39408124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62406" y="908720"/>
            <a:ext cx="8702082" cy="475230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gn="just">
              <a:spcBef>
                <a:spcPts val="0"/>
              </a:spcBef>
              <a:buClr>
                <a:srgbClr val="007DC3"/>
              </a:buClr>
              <a:buNone/>
              <a:defRPr/>
            </a:pPr>
            <a:r>
              <a:rPr lang="en-GB" sz="2200" dirty="0">
                <a:solidFill>
                  <a:schemeClr val="tx1"/>
                </a:solidFill>
              </a:rPr>
              <a:t>Reading for the session (online access through our library)</a:t>
            </a:r>
          </a:p>
          <a:p>
            <a:pPr marL="0" indent="0" algn="just">
              <a:spcBef>
                <a:spcPts val="0"/>
              </a:spcBef>
              <a:buClr>
                <a:srgbClr val="007DC3"/>
              </a:buClr>
              <a:buNone/>
              <a:defRPr/>
            </a:pPr>
            <a:endParaRPr lang="en-GB" sz="2200" dirty="0">
              <a:solidFill>
                <a:schemeClr val="tx1"/>
              </a:solidFill>
            </a:endParaRPr>
          </a:p>
          <a:p>
            <a:pPr>
              <a:spcBef>
                <a:spcPts val="0"/>
              </a:spcBef>
              <a:buClr>
                <a:srgbClr val="007DC3"/>
              </a:buClr>
              <a:buFont typeface="Wingdings" panose="05000000000000000000" pitchFamily="2" charset="2"/>
              <a:buChar char="q"/>
              <a:defRPr/>
            </a:pPr>
            <a:r>
              <a:rPr lang="en-GB" sz="2200" b="0" dirty="0">
                <a:solidFill>
                  <a:schemeClr val="tx1"/>
                </a:solidFill>
              </a:rPr>
              <a:t>Barringer, B. R. &amp; Ireland, R. D. (2019) Entrepreneurship: successfully launching new ventures. Sixth edition, global edition. Harlow, England: Pearson.</a:t>
            </a:r>
          </a:p>
          <a:p>
            <a:pPr marL="0" indent="0">
              <a:spcBef>
                <a:spcPts val="0"/>
              </a:spcBef>
              <a:buClr>
                <a:srgbClr val="007DC3"/>
              </a:buClr>
              <a:buNone/>
              <a:defRPr/>
            </a:pPr>
            <a:endParaRPr lang="en-GB" sz="2200" b="0" dirty="0">
              <a:solidFill>
                <a:schemeClr val="tx1"/>
              </a:solidFill>
            </a:endParaRPr>
          </a:p>
          <a:p>
            <a:pPr>
              <a:spcBef>
                <a:spcPts val="0"/>
              </a:spcBef>
              <a:buClr>
                <a:srgbClr val="007DC3"/>
              </a:buClr>
              <a:buFont typeface="Wingdings" panose="05000000000000000000" pitchFamily="2" charset="2"/>
              <a:buChar char="q"/>
              <a:defRPr/>
            </a:pPr>
            <a:r>
              <a:rPr lang="en-GB" sz="2200" b="0" dirty="0" err="1">
                <a:solidFill>
                  <a:schemeClr val="tx1"/>
                </a:solidFill>
              </a:rPr>
              <a:t>Chaston</a:t>
            </a:r>
            <a:r>
              <a:rPr lang="en-GB" sz="2200" b="0" dirty="0">
                <a:solidFill>
                  <a:schemeClr val="tx1"/>
                </a:solidFill>
              </a:rPr>
              <a:t>, I. (2009) Entrepreneurial management in small firms. Los Angeles, [Calif.];: SAGE.</a:t>
            </a:r>
          </a:p>
          <a:p>
            <a:pPr marL="0" indent="0">
              <a:spcBef>
                <a:spcPts val="0"/>
              </a:spcBef>
              <a:buClr>
                <a:srgbClr val="007DC3"/>
              </a:buClr>
              <a:buNone/>
              <a:defRPr/>
            </a:pPr>
            <a:endParaRPr lang="en-GB" sz="2200" b="0" dirty="0">
              <a:solidFill>
                <a:schemeClr val="tx1"/>
              </a:solidFill>
            </a:endParaRPr>
          </a:p>
          <a:p>
            <a:pPr>
              <a:spcBef>
                <a:spcPts val="0"/>
              </a:spcBef>
              <a:buClr>
                <a:srgbClr val="007DC3"/>
              </a:buClr>
              <a:buFont typeface="Wingdings" panose="05000000000000000000" pitchFamily="2" charset="2"/>
              <a:buChar char="q"/>
              <a:defRPr/>
            </a:pPr>
            <a:r>
              <a:rPr lang="en-GB" sz="2200" b="0" dirty="0" err="1">
                <a:solidFill>
                  <a:schemeClr val="tx1"/>
                </a:solidFill>
              </a:rPr>
              <a:t>Mariotti</a:t>
            </a:r>
            <a:r>
              <a:rPr lang="en-GB" sz="2200" b="0" dirty="0">
                <a:solidFill>
                  <a:schemeClr val="tx1"/>
                </a:solidFill>
              </a:rPr>
              <a:t>, S. &amp; </a:t>
            </a:r>
            <a:r>
              <a:rPr lang="en-GB" sz="2200" b="0" dirty="0" err="1">
                <a:solidFill>
                  <a:schemeClr val="tx1"/>
                </a:solidFill>
              </a:rPr>
              <a:t>Glackin</a:t>
            </a:r>
            <a:r>
              <a:rPr lang="en-GB" sz="2200" b="0" dirty="0">
                <a:solidFill>
                  <a:schemeClr val="tx1"/>
                </a:solidFill>
              </a:rPr>
              <a:t>, C. (2016) Entrepreneurship : starting &amp; operating a small business. Fourth edition, Global edition. Boston: Pearson.</a:t>
            </a:r>
          </a:p>
          <a:p>
            <a:pPr marL="0" indent="0">
              <a:spcBef>
                <a:spcPts val="0"/>
              </a:spcBef>
              <a:buClr>
                <a:srgbClr val="007DC3"/>
              </a:buClr>
              <a:buNone/>
              <a:defRPr/>
            </a:pPr>
            <a:endParaRPr lang="en-GB" sz="2200" b="0" dirty="0">
              <a:solidFill>
                <a:schemeClr val="tx1"/>
              </a:solidFill>
            </a:endParaRPr>
          </a:p>
          <a:p>
            <a:pPr>
              <a:spcBef>
                <a:spcPts val="0"/>
              </a:spcBef>
              <a:buClr>
                <a:srgbClr val="007DC3"/>
              </a:buClr>
              <a:buFont typeface="Wingdings" panose="05000000000000000000" pitchFamily="2" charset="2"/>
              <a:buChar char="q"/>
              <a:defRPr/>
            </a:pPr>
            <a:r>
              <a:rPr lang="en-GB" sz="2200" b="0" dirty="0">
                <a:solidFill>
                  <a:schemeClr val="tx1"/>
                </a:solidFill>
              </a:rPr>
              <a:t>Morris, M. J. (2011) Starting a successful business. 7th ed. London;: Kogan Page.</a:t>
            </a:r>
          </a:p>
          <a:p>
            <a:pPr>
              <a:lnSpc>
                <a:spcPct val="150000"/>
              </a:lnSpc>
              <a:spcBef>
                <a:spcPts val="600"/>
              </a:spcBef>
              <a:buClr>
                <a:srgbClr val="007DC3"/>
              </a:buClr>
              <a:buFont typeface="Wingdings" panose="05000000000000000000" pitchFamily="2" charset="2"/>
              <a:buChar char="§"/>
              <a:defRPr/>
            </a:pPr>
            <a:endParaRPr lang="en-GB" sz="2600" dirty="0">
              <a:solidFill>
                <a:schemeClr val="bg1">
                  <a:lumMod val="50000"/>
                </a:schemeClr>
              </a:solidFill>
            </a:endParaRPr>
          </a:p>
        </p:txBody>
      </p:sp>
      <p:sp>
        <p:nvSpPr>
          <p:cNvPr id="5" name="Title 2"/>
          <p:cNvSpPr txBox="1">
            <a:spLocks/>
          </p:cNvSpPr>
          <p:nvPr/>
        </p:nvSpPr>
        <p:spPr>
          <a:xfrm>
            <a:off x="0" y="152400"/>
            <a:ext cx="9144000"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rgbClr val="007DC3"/>
                </a:solidFill>
                <a:effectLst/>
              </a:rPr>
              <a:t>References</a:t>
            </a:r>
          </a:p>
        </p:txBody>
      </p:sp>
      <p:sp>
        <p:nvSpPr>
          <p:cNvPr id="7" name="Title 1">
            <a:extLst>
              <a:ext uri="{FF2B5EF4-FFF2-40B4-BE49-F238E27FC236}">
                <a16:creationId xmlns:a16="http://schemas.microsoft.com/office/drawing/2014/main" id="{4AF9089B-15EB-46EB-9715-A03F557F0A39}"/>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ea typeface="+mn-ea"/>
                <a:cs typeface="+mn-cs"/>
              </a:rPr>
              <a:t>LCBB5001: Entrepreneurship</a:t>
            </a:r>
            <a:endParaRPr lang="en-GB" sz="1600" dirty="0">
              <a:solidFill>
                <a:schemeClr val="accent1">
                  <a:lumMod val="50000"/>
                </a:schemeClr>
              </a:solidFill>
            </a:endParaRPr>
          </a:p>
        </p:txBody>
      </p:sp>
    </p:spTree>
    <p:extLst>
      <p:ext uri="{BB962C8B-B14F-4D97-AF65-F5344CB8AC3E}">
        <p14:creationId xmlns:p14="http://schemas.microsoft.com/office/powerpoint/2010/main" val="26435663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lnSpcReduction="10000"/>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Market Segmentation, Targeting and marketing Strategies- The 4Ps marketing mix</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1430</Words>
  <Application>Microsoft Office PowerPoint</Application>
  <PresentationFormat>On-screen Show (4:3)</PresentationFormat>
  <Paragraphs>224</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Myriad Pro</vt:lpstr>
      <vt:lpstr>Arial</vt:lpstr>
      <vt:lpstr>Calibri</vt:lpstr>
      <vt:lpstr>Times New Roman</vt:lpstr>
      <vt:lpstr>Wingdings</vt:lpstr>
      <vt:lpstr>20140311PresentationUWTSDTemplate</vt:lpstr>
      <vt:lpstr>PowerPoint Presentation</vt:lpstr>
      <vt:lpstr>Learning Outcomes for today’s session</vt:lpstr>
      <vt:lpstr> Ownership structures and legal forms of Businesses</vt:lpstr>
      <vt:lpstr>Sole trader</vt:lpstr>
      <vt:lpstr> Sole Trader </vt:lpstr>
      <vt:lpstr> UK SME statistics </vt:lpstr>
      <vt:lpstr>Sole trader</vt:lpstr>
      <vt:lpstr>  Limited Liability (Private Limited Company)  </vt:lpstr>
      <vt:lpstr>  Limited Liability (Private Limited Company)  </vt:lpstr>
      <vt:lpstr> UK SME statistics </vt:lpstr>
      <vt:lpstr>  Limited Liability (Private Limited Company)  </vt:lpstr>
      <vt:lpstr>Partnerships</vt:lpstr>
      <vt:lpstr>Partnership</vt:lpstr>
      <vt:lpstr> UK SME statistics </vt:lpstr>
      <vt:lpstr>Partnerships</vt:lpstr>
      <vt:lpstr> Ownership and Legal  Form of SMEs </vt:lpstr>
      <vt:lpstr> Other Legal requirements for SMEs </vt:lpstr>
      <vt:lpstr>PowerPoint Presentation</vt:lpstr>
      <vt:lpstr>PowerPoint Presentation</vt:lpstr>
      <vt:lpstr>SME management</vt:lpstr>
      <vt:lpstr>SME Management</vt:lpstr>
      <vt:lpstr>SME Management</vt:lpstr>
      <vt:lpstr>SME Ownership/ Management</vt:lpstr>
      <vt:lpstr>HRM in SMEs</vt:lpstr>
      <vt:lpstr>Practical-30 minutes</vt:lpstr>
      <vt:lpstr> Do you have any Questions? </vt:lpstr>
      <vt:lpstr> Thank you!</vt:lpstr>
      <vt:lpstr>PowerPoint Presentation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Vasilios Tavlaridis</cp:lastModifiedBy>
  <cp:revision>27</cp:revision>
  <dcterms:created xsi:type="dcterms:W3CDTF">2022-01-28T13:18:47Z</dcterms:created>
  <dcterms:modified xsi:type="dcterms:W3CDTF">2024-09-10T03:41:01Z</dcterms:modified>
  <cp:contentStatus/>
</cp:coreProperties>
</file>