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7" r:id="rId1"/>
  </p:sldMasterIdLst>
  <p:sldIdLst>
    <p:sldId id="256" r:id="rId2"/>
    <p:sldId id="272" r:id="rId3"/>
    <p:sldId id="258" r:id="rId4"/>
    <p:sldId id="260" r:id="rId5"/>
    <p:sldId id="261" r:id="rId6"/>
    <p:sldId id="264" r:id="rId7"/>
    <p:sldId id="262" r:id="rId8"/>
    <p:sldId id="265" r:id="rId9"/>
    <p:sldId id="266" r:id="rId10"/>
    <p:sldId id="267" r:id="rId11"/>
    <p:sldId id="268" r:id="rId12"/>
    <p:sldId id="271" r:id="rId13"/>
    <p:sldId id="270" r:id="rId14"/>
    <p:sldId id="263" r:id="rId15"/>
    <p:sldId id="273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706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16" y="6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0C19D-8BB1-4BA2-9720-C8552909D7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622FC1-C5FF-4EAC-AF29-C107A81F0D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35F9A7-61F0-460D-8A81-BC83813C4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DBCA75-24E1-40B3-97B1-587B9E28FD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67571D-E9A2-4A15-8A4A-8A091E395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195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803CC-5C4E-45C1-8554-009DAAEDAF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55AB50-88A3-41C7-B590-C0454FC573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D4AF25-EBA6-4C66-AC36-D85835551C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4D8B08-8FB6-4B13-A725-E0AF8EC813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768097-9F0F-4C6B-A357-3278321553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40675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714F4-655B-4ED3-A023-D25B977048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911BFA-3ECE-41AA-BAFC-F6F84FDFFB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B24729-7ACA-4CC8-BE58-60FC11CD6C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0CE732-B65B-4DC3-8513-D0E5F7657C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C143AD-1F23-48B1-BAC0-EE417CD0A9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34863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3EFAA-F130-4103-9084-DDBE67857A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CD48CA-B8CB-4678-98B2-E313FF993FC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8F85-6A52-4037-B67E-16C5431F10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DC8CA6-BA6D-427F-AA76-3965112F54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0C1621-B1E4-438E-B5DD-4C53BE2177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7817FB-26B0-4E13-BE3B-32ABEC9302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71624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E10DB-F9AC-4450-857B-66FABD082C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30C6DC-1C55-4C48-BC70-8BF5EA79CF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2C877-B7A6-4AA5-97CF-7AD7CCD0EA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9E3AD44-506E-43B4-ABEE-ECFC33DFADE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D59D56C-B99F-4673-A628-023E37E113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5AC8D7-4BAB-44F1-9B90-63E08197B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B7DF85D-B899-43F9-AA62-709A800035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30EC1FF-AFEC-4E29-83AA-79DCA95D48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14032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43952-60E7-4CD0-B2F5-EFF914AB0A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C97FA0-9488-4E4E-92E7-D6F097CF92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BE20FE-DFD1-409D-8365-30778A477D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FF9081-3FF4-4FB8-89BC-0BA95DB0CD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22249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217D55F-9C6D-4162-9D4F-B0393864DA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48A0E3-00C0-4AA3-A744-9F5C38BE4D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3F9223-64FB-4BFB-A8A7-FBFBE6F67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59382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511E4-A8F1-4696-A904-1AA4A0452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9674F9-F990-4D48-A18F-55C409AFD3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918324-6A8C-4399-B3CD-B58C92D5F1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0E4DDC-553E-4F84-9DFB-6A46459C2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C378F1-0B93-4C1A-AB4C-AE75CCF03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CF8986-8301-42E0-A7F6-A6B246AEE4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728328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EE8175-5D13-4CB0-A188-F404B3EC29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C8016ED-331A-4B74-8020-0C7433679C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9E35FD-02A3-4623-82DE-31FFD10065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572E31-2B2A-42D9-A6DB-CE9FA3A641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1AA721-980D-47F1-A8C3-EE8E34DAB9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50DE50-6A3F-4B9D-A58E-2A3E2171F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2880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FD97EF-ABE4-485D-B27E-C0DA19B68F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B25B4E-FE5D-4127-A2DB-08406E60AF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6353A5-BF14-4D9A-B072-A2FCAA9398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C9FF9-0385-4CF6-BF43-9036473402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2B72FE-7275-4B12-BF2A-227E417984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58012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63A9D82-67EC-4EA4-8EF3-52A1E7B564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EE7C9D-F9C4-48B3-ACE2-E9D0204724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C60F18-E359-4367-AC8A-6027C7E691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40CB64-CA3D-4F50-A76C-F72F62043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2CF07D-1AD0-473D-8F12-702D42FB9C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6735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060C5F7-5F93-4123-8EC2-9EB8A4A18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2D8CA3-C7AF-40F2-9992-3F9F278274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434F0E-1D06-48CB-A047-8C44A58056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11/23/21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0208F2-8108-40BE-8A0B-7E658D19B9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4D2864-1715-44F1-B31D-ACD2433944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21685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8" r:id="rId1"/>
    <p:sldLayoutId id="2147483849" r:id="rId2"/>
    <p:sldLayoutId id="2147483850" r:id="rId3"/>
    <p:sldLayoutId id="2147483851" r:id="rId4"/>
    <p:sldLayoutId id="2147483852" r:id="rId5"/>
    <p:sldLayoutId id="2147483853" r:id="rId6"/>
    <p:sldLayoutId id="2147483854" r:id="rId7"/>
    <p:sldLayoutId id="2147483855" r:id="rId8"/>
    <p:sldLayoutId id="2147483856" r:id="rId9"/>
    <p:sldLayoutId id="2147483857" r:id="rId10"/>
    <p:sldLayoutId id="214748385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archive.org/details/LexiconAbbreviaturarum/page/n179/mode/2up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Palaeography or, What you can learn from a manuscript without understanding  a word of Latin! | Queens' Old Library Blog">
            <a:extLst>
              <a:ext uri="{FF2B5EF4-FFF2-40B4-BE49-F238E27FC236}">
                <a16:creationId xmlns:a16="http://schemas.microsoft.com/office/drawing/2014/main" id="{4CA140C1-8397-49A7-A595-25BC96162FE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60" r="7429" b="1"/>
          <a:stretch/>
        </p:blipFill>
        <p:spPr bwMode="auto">
          <a:xfrm>
            <a:off x="-3047" y="10"/>
            <a:ext cx="1219199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7" name="Rectangle 136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2234D7-333D-42D6-8058-E8B915C00B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0537" y="5387320"/>
            <a:ext cx="7285610" cy="1278426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7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Palaeography 101</a:t>
            </a:r>
          </a:p>
        </p:txBody>
      </p:sp>
    </p:spTree>
    <p:extLst>
      <p:ext uri="{BB962C8B-B14F-4D97-AF65-F5344CB8AC3E}">
        <p14:creationId xmlns:p14="http://schemas.microsoft.com/office/powerpoint/2010/main" val="31832189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AEB98-9341-1C4E-A149-DA069815D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200400" cy="4308475"/>
          </a:xfrm>
        </p:spPr>
        <p:txBody>
          <a:bodyPr/>
          <a:lstStyle/>
          <a:p>
            <a:r>
              <a:rPr lang="en-US" dirty="0"/>
              <a:t>Winchester College manuscripts</a:t>
            </a:r>
          </a:p>
        </p:txBody>
      </p:sp>
      <p:pic>
        <p:nvPicPr>
          <p:cNvPr id="9" name="Picture 8" descr="A piece of paper with writing on it&#10;&#10;Description automatically generated with low confidence">
            <a:extLst>
              <a:ext uri="{FF2B5EF4-FFF2-40B4-BE49-F238E27FC236}">
                <a16:creationId xmlns:a16="http://schemas.microsoft.com/office/drawing/2014/main" id="{AA10FD5A-A0A2-BA44-985D-C47F1AB853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109912" y="814388"/>
            <a:ext cx="7429500" cy="5572125"/>
          </a:xfrm>
          <a:prstGeom prst="rect">
            <a:avLst/>
          </a:prstGeom>
        </p:spPr>
      </p:pic>
      <p:pic>
        <p:nvPicPr>
          <p:cNvPr id="5" name="Content Placeholder 4" descr="Map&#10;&#10;Description automatically generated">
            <a:extLst>
              <a:ext uri="{FF2B5EF4-FFF2-40B4-BE49-F238E27FC236}">
                <a16:creationId xmlns:a16="http://schemas.microsoft.com/office/drawing/2014/main" id="{3F26DF4E-E5BC-2E47-B306-292900650E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599515" y="785284"/>
            <a:ext cx="7196667" cy="5397500"/>
          </a:xfrm>
        </p:spPr>
      </p:pic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5D3CE3C1-9DDC-AD46-B92F-43C6B77844C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627621" y="850900"/>
            <a:ext cx="7721600" cy="579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8427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0">
            <a:extLst>
              <a:ext uri="{FF2B5EF4-FFF2-40B4-BE49-F238E27FC236}">
                <a16:creationId xmlns:a16="http://schemas.microsoft.com/office/drawing/2014/main" id="{AD21898E-86C0-4C8A-A76C-DF33E844C8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542" y="0"/>
            <a:ext cx="10432916" cy="6858000"/>
          </a:xfrm>
          <a:custGeom>
            <a:avLst/>
            <a:gdLst>
              <a:gd name="connsiteX0" fmla="*/ 1287962 w 10432916"/>
              <a:gd name="connsiteY0" fmla="*/ 0 h 6858000"/>
              <a:gd name="connsiteX1" fmla="*/ 9144956 w 10432916"/>
              <a:gd name="connsiteY1" fmla="*/ 0 h 6858000"/>
              <a:gd name="connsiteX2" fmla="*/ 9241731 w 10432916"/>
              <a:gd name="connsiteY2" fmla="*/ 111692 h 6858000"/>
              <a:gd name="connsiteX3" fmla="*/ 10432916 w 10432916"/>
              <a:gd name="connsiteY3" fmla="*/ 3429001 h 6858000"/>
              <a:gd name="connsiteX4" fmla="*/ 9241730 w 10432916"/>
              <a:gd name="connsiteY4" fmla="*/ 6746310 h 6858000"/>
              <a:gd name="connsiteX5" fmla="*/ 9144957 w 10432916"/>
              <a:gd name="connsiteY5" fmla="*/ 6858000 h 6858000"/>
              <a:gd name="connsiteX6" fmla="*/ 1287959 w 10432916"/>
              <a:gd name="connsiteY6" fmla="*/ 6858000 h 6858000"/>
              <a:gd name="connsiteX7" fmla="*/ 1191186 w 10432916"/>
              <a:gd name="connsiteY7" fmla="*/ 6746310 h 6858000"/>
              <a:gd name="connsiteX8" fmla="*/ 0 w 10432916"/>
              <a:gd name="connsiteY8" fmla="*/ 3429001 h 6858000"/>
              <a:gd name="connsiteX9" fmla="*/ 1191186 w 10432916"/>
              <a:gd name="connsiteY9" fmla="*/ 11169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32916" h="6858000">
                <a:moveTo>
                  <a:pt x="1287962" y="0"/>
                </a:moveTo>
                <a:lnTo>
                  <a:pt x="9144956" y="0"/>
                </a:lnTo>
                <a:lnTo>
                  <a:pt x="9241731" y="111692"/>
                </a:lnTo>
                <a:cubicBezTo>
                  <a:pt x="9985889" y="1013175"/>
                  <a:pt x="10432916" y="2168897"/>
                  <a:pt x="10432916" y="3429001"/>
                </a:cubicBezTo>
                <a:cubicBezTo>
                  <a:pt x="10432916" y="4689105"/>
                  <a:pt x="9985889" y="5844827"/>
                  <a:pt x="9241730" y="6746310"/>
                </a:cubicBezTo>
                <a:lnTo>
                  <a:pt x="9144957" y="6858000"/>
                </a:lnTo>
                <a:lnTo>
                  <a:pt x="1287959" y="6858000"/>
                </a:lnTo>
                <a:lnTo>
                  <a:pt x="1191186" y="6746310"/>
                </a:lnTo>
                <a:cubicBezTo>
                  <a:pt x="447027" y="5844827"/>
                  <a:pt x="0" y="4689105"/>
                  <a:pt x="0" y="3429001"/>
                </a:cubicBezTo>
                <a:cubicBezTo>
                  <a:pt x="0" y="2168897"/>
                  <a:pt x="447027" y="1013175"/>
                  <a:pt x="1191186" y="111692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2">
            <a:extLst>
              <a:ext uri="{FF2B5EF4-FFF2-40B4-BE49-F238E27FC236}">
                <a16:creationId xmlns:a16="http://schemas.microsoft.com/office/drawing/2014/main" id="{5C8F04BD-D093-45D0-B54C-50FDB308B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4942" y="0"/>
            <a:ext cx="9922116" cy="6858000"/>
          </a:xfrm>
          <a:custGeom>
            <a:avLst/>
            <a:gdLst>
              <a:gd name="connsiteX0" fmla="*/ 1378575 w 9922116"/>
              <a:gd name="connsiteY0" fmla="*/ 0 h 6858000"/>
              <a:gd name="connsiteX1" fmla="*/ 8543542 w 9922116"/>
              <a:gd name="connsiteY1" fmla="*/ 0 h 6858000"/>
              <a:gd name="connsiteX2" fmla="*/ 8633323 w 9922116"/>
              <a:gd name="connsiteY2" fmla="*/ 94145 h 6858000"/>
              <a:gd name="connsiteX3" fmla="*/ 9922116 w 9922116"/>
              <a:gd name="connsiteY3" fmla="*/ 3429001 h 6858000"/>
              <a:gd name="connsiteX4" fmla="*/ 8633323 w 9922116"/>
              <a:gd name="connsiteY4" fmla="*/ 6763858 h 6858000"/>
              <a:gd name="connsiteX5" fmla="*/ 8543544 w 9922116"/>
              <a:gd name="connsiteY5" fmla="*/ 6858000 h 6858000"/>
              <a:gd name="connsiteX6" fmla="*/ 1378573 w 9922116"/>
              <a:gd name="connsiteY6" fmla="*/ 6858000 h 6858000"/>
              <a:gd name="connsiteX7" fmla="*/ 1288793 w 9922116"/>
              <a:gd name="connsiteY7" fmla="*/ 6763858 h 6858000"/>
              <a:gd name="connsiteX8" fmla="*/ 0 w 9922116"/>
              <a:gd name="connsiteY8" fmla="*/ 3429001 h 6858000"/>
              <a:gd name="connsiteX9" fmla="*/ 1288793 w 9922116"/>
              <a:gd name="connsiteY9" fmla="*/ 9414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22116" h="6858000">
                <a:moveTo>
                  <a:pt x="1378575" y="0"/>
                </a:moveTo>
                <a:lnTo>
                  <a:pt x="8543542" y="0"/>
                </a:lnTo>
                <a:lnTo>
                  <a:pt x="8633323" y="94145"/>
                </a:lnTo>
                <a:cubicBezTo>
                  <a:pt x="9434072" y="974941"/>
                  <a:pt x="9922116" y="2144991"/>
                  <a:pt x="9922116" y="3429001"/>
                </a:cubicBezTo>
                <a:cubicBezTo>
                  <a:pt x="9922116" y="4713011"/>
                  <a:pt x="9434072" y="5883061"/>
                  <a:pt x="8633323" y="6763858"/>
                </a:cubicBezTo>
                <a:lnTo>
                  <a:pt x="8543544" y="6858000"/>
                </a:lnTo>
                <a:lnTo>
                  <a:pt x="1378573" y="6858000"/>
                </a:lnTo>
                <a:lnTo>
                  <a:pt x="1288793" y="6763858"/>
                </a:lnTo>
                <a:cubicBezTo>
                  <a:pt x="488044" y="5883061"/>
                  <a:pt x="0" y="4713011"/>
                  <a:pt x="0" y="3429001"/>
                </a:cubicBezTo>
                <a:cubicBezTo>
                  <a:pt x="0" y="2144991"/>
                  <a:pt x="488044" y="974941"/>
                  <a:pt x="1288793" y="94145"/>
                </a:cubicBezTo>
                <a:close/>
              </a:path>
            </a:pathLst>
          </a:custGeom>
          <a:solidFill>
            <a:schemeClr val="bg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01E45F-5D53-47A0-9844-07AD9B5A39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3947" y="474880"/>
            <a:ext cx="4112855" cy="1288238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GB" sz="2800" dirty="0"/>
              <a:t>Codicology – </a:t>
            </a:r>
            <a:br>
              <a:rPr lang="en-GB" sz="2800" dirty="0"/>
            </a:br>
            <a:r>
              <a:rPr lang="en-GB" sz="2800" dirty="0"/>
              <a:t>the study of physical manuscripts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89EC3C-0A5B-41CC-89D7-B3665A9E02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0269" y="1653998"/>
            <a:ext cx="4425731" cy="4024884"/>
          </a:xfrm>
        </p:spPr>
        <p:txBody>
          <a:bodyPr anchor="t">
            <a:normAutofit fontScale="85000" lnSpcReduction="20000"/>
          </a:bodyPr>
          <a:lstStyle/>
          <a:p>
            <a:r>
              <a:rPr lang="en-GB" sz="1700" dirty="0"/>
              <a:t>Papyrus</a:t>
            </a:r>
          </a:p>
          <a:p>
            <a:r>
              <a:rPr lang="en-GB" sz="1700" dirty="0"/>
              <a:t>Parchment/Vellum</a:t>
            </a:r>
          </a:p>
          <a:p>
            <a:r>
              <a:rPr lang="en-GB" sz="1700" dirty="0"/>
              <a:t>Codex: quires, gatherings</a:t>
            </a:r>
          </a:p>
          <a:p>
            <a:r>
              <a:rPr lang="en-GB" sz="1700" dirty="0"/>
              <a:t>Palimpsest</a:t>
            </a:r>
          </a:p>
          <a:p>
            <a:r>
              <a:rPr lang="en-GB" sz="1700" dirty="0"/>
              <a:t>Paper</a:t>
            </a:r>
          </a:p>
          <a:p>
            <a:r>
              <a:rPr lang="en-GB" sz="1700" dirty="0"/>
              <a:t>Wax tablet</a:t>
            </a:r>
          </a:p>
          <a:p>
            <a:r>
              <a:rPr lang="en-GB" sz="1700" dirty="0"/>
              <a:t>Ink – from soot &amp; gum, sepia, gall nuts, iron vitriol, wine, rainwater, vinegar</a:t>
            </a:r>
          </a:p>
          <a:p>
            <a:r>
              <a:rPr lang="en-GB" sz="1700" dirty="0"/>
              <a:t>Coloured inks – brick red, bright red, blue, grey, green, yellow</a:t>
            </a:r>
          </a:p>
          <a:p>
            <a:r>
              <a:rPr lang="en-GB" sz="1700" dirty="0"/>
              <a:t>Gold and silver leaf for highlights</a:t>
            </a:r>
          </a:p>
          <a:p>
            <a:r>
              <a:rPr lang="en-GB" sz="1700" dirty="0"/>
              <a:t>Pens – reed, quill, stylus</a:t>
            </a:r>
          </a:p>
          <a:p>
            <a:r>
              <a:rPr lang="en-GB" sz="1700" dirty="0"/>
              <a:t>Chalk, pumice stones, ink horns, knife, razor, awl (ruling stick), and </a:t>
            </a:r>
            <a:r>
              <a:rPr lang="en-GB" sz="1700" i="1" dirty="0" err="1"/>
              <a:t>punctorium</a:t>
            </a:r>
            <a:endParaRPr lang="en-GB" sz="1700" i="1" dirty="0"/>
          </a:p>
          <a:p>
            <a:r>
              <a:rPr lang="en-GB" sz="1700" dirty="0"/>
              <a:t>Spectacles!</a:t>
            </a:r>
          </a:p>
        </p:txBody>
      </p:sp>
      <p:pic>
        <p:nvPicPr>
          <p:cNvPr id="1026" name="Picture 2" descr="The Dartmouth Brut: Conservation, Authenticity, Dissemination">
            <a:extLst>
              <a:ext uri="{FF2B5EF4-FFF2-40B4-BE49-F238E27FC236}">
                <a16:creationId xmlns:a16="http://schemas.microsoft.com/office/drawing/2014/main" id="{18A7EF7C-80E2-3D48-8E7D-9AE40B547B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3763" y="1560018"/>
            <a:ext cx="5858237" cy="3915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Anonymous: Palimpsest 1100, 1300, 1100">
            <a:extLst>
              <a:ext uri="{FF2B5EF4-FFF2-40B4-BE49-F238E27FC236}">
                <a16:creationId xmlns:a16="http://schemas.microsoft.com/office/drawing/2014/main" id="{4D45C0A9-9E0A-5447-B1A3-FA08F8F06D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5199" y="0"/>
            <a:ext cx="607536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57963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636942-F015-4CC7-B38D-C2497AFBF6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Techniques of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EF9B34-89D7-422E-A7A9-B9CE84BB1A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r>
              <a:rPr lang="en-GB" sz="2000" b="1"/>
              <a:t>Calligraphic</a:t>
            </a:r>
          </a:p>
          <a:p>
            <a:pPr lvl="1"/>
            <a:r>
              <a:rPr lang="en-GB" sz="2000"/>
              <a:t>Bookhands</a:t>
            </a:r>
          </a:p>
          <a:p>
            <a:pPr lvl="1"/>
            <a:r>
              <a:rPr lang="en-GB" sz="2000"/>
              <a:t>Broad slit quill</a:t>
            </a:r>
          </a:p>
          <a:p>
            <a:pPr lvl="1"/>
            <a:r>
              <a:rPr lang="en-GB" sz="2000"/>
              <a:t>Letters constructed from broad or hair strokes without stressing the quill or damaging the parchment</a:t>
            </a:r>
          </a:p>
          <a:p>
            <a:pPr lvl="1"/>
            <a:r>
              <a:rPr lang="en-GB" sz="2000"/>
              <a:t>Definite structure to lettering</a:t>
            </a:r>
          </a:p>
          <a:p>
            <a:pPr lvl="1"/>
            <a:r>
              <a:rPr lang="en-GB" sz="2000"/>
              <a:t>Hand supported by little finger</a:t>
            </a:r>
          </a:p>
          <a:p>
            <a:endParaRPr lang="en-GB" sz="2000"/>
          </a:p>
          <a:p>
            <a:endParaRPr lang="en-GB" sz="200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573B4E-BCC4-420C-AC92-954F5C36C4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r>
              <a:rPr lang="en-GB" sz="2000" b="1"/>
              <a:t>Cursive</a:t>
            </a:r>
          </a:p>
          <a:p>
            <a:pPr lvl="1"/>
            <a:r>
              <a:rPr lang="en-GB" sz="2000"/>
              <a:t>Everyday scripts</a:t>
            </a:r>
          </a:p>
          <a:p>
            <a:pPr lvl="1"/>
            <a:r>
              <a:rPr lang="en-GB" sz="2000"/>
              <a:t>Finer quill</a:t>
            </a:r>
          </a:p>
          <a:p>
            <a:pPr lvl="1"/>
            <a:r>
              <a:rPr lang="en-GB" sz="2000"/>
              <a:t>No conscious distinction between broad/hair strokes</a:t>
            </a:r>
          </a:p>
          <a:p>
            <a:pPr lvl="1"/>
            <a:r>
              <a:rPr lang="en-GB" sz="2000"/>
              <a:t>Letters formed as a unit</a:t>
            </a:r>
          </a:p>
          <a:p>
            <a:pPr lvl="1"/>
            <a:r>
              <a:rPr lang="en-GB" sz="2000"/>
              <a:t>Rapid, lighter strokes</a:t>
            </a:r>
          </a:p>
          <a:p>
            <a:pPr lvl="1"/>
            <a:r>
              <a:rPr lang="en-GB" sz="2000"/>
              <a:t>Angles rounded off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8528610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94988-8BD4-4C61-9392-B3CAE9FFA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9158" y="803325"/>
            <a:ext cx="5259707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Early Latin Scripts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357DD0D3-F869-46D0-944C-6EC60E19E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36816" cy="5254922"/>
          </a:xfrm>
          <a:custGeom>
            <a:avLst/>
            <a:gdLst>
              <a:gd name="connsiteX0" fmla="*/ 0 w 6136816"/>
              <a:gd name="connsiteY0" fmla="*/ 0 h 5254922"/>
              <a:gd name="connsiteX1" fmla="*/ 6136816 w 6136816"/>
              <a:gd name="connsiteY1" fmla="*/ 0 h 5254922"/>
              <a:gd name="connsiteX2" fmla="*/ 6134892 w 6136816"/>
              <a:gd name="connsiteY2" fmla="*/ 111520 h 5254922"/>
              <a:gd name="connsiteX3" fmla="*/ 6066513 w 6136816"/>
              <a:gd name="connsiteY3" fmla="*/ 752995 h 5254922"/>
              <a:gd name="connsiteX4" fmla="*/ 140712 w 6136816"/>
              <a:gd name="connsiteY4" fmla="*/ 5219363 h 5254922"/>
              <a:gd name="connsiteX5" fmla="*/ 0 w 6136816"/>
              <a:gd name="connsiteY5" fmla="*/ 5199534 h 5254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6816" h="5254922">
                <a:moveTo>
                  <a:pt x="0" y="0"/>
                </a:moveTo>
                <a:lnTo>
                  <a:pt x="6136816" y="0"/>
                </a:lnTo>
                <a:lnTo>
                  <a:pt x="6134892" y="111520"/>
                </a:lnTo>
                <a:cubicBezTo>
                  <a:pt x="6124961" y="323936"/>
                  <a:pt x="6102367" y="538040"/>
                  <a:pt x="6066513" y="752995"/>
                </a:cubicBezTo>
                <a:cubicBezTo>
                  <a:pt x="5592281" y="3596146"/>
                  <a:pt x="2972232" y="5545369"/>
                  <a:pt x="140712" y="5219363"/>
                </a:cubicBezTo>
                <a:lnTo>
                  <a:pt x="0" y="5199534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C554403-BD97-4830-AF59-C30B094A194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4554" r="16339" b="-2"/>
          <a:stretch/>
        </p:blipFill>
        <p:spPr>
          <a:xfrm>
            <a:off x="1" y="2"/>
            <a:ext cx="5863721" cy="4984915"/>
          </a:xfrm>
          <a:custGeom>
            <a:avLst/>
            <a:gdLst/>
            <a:ahLst/>
            <a:cxnLst/>
            <a:rect l="l" t="t" r="r" b="b"/>
            <a:pathLst>
              <a:path w="5863721" h="4984915">
                <a:moveTo>
                  <a:pt x="0" y="0"/>
                </a:moveTo>
                <a:lnTo>
                  <a:pt x="5863721" y="0"/>
                </a:lnTo>
                <a:lnTo>
                  <a:pt x="5844576" y="326138"/>
                </a:lnTo>
                <a:cubicBezTo>
                  <a:pt x="5833049" y="448313"/>
                  <a:pt x="5817094" y="570952"/>
                  <a:pt x="5796589" y="693884"/>
                </a:cubicBezTo>
                <a:cubicBezTo>
                  <a:pt x="5344573" y="3403845"/>
                  <a:pt x="2847261" y="5261756"/>
                  <a:pt x="148386" y="4951022"/>
                </a:cubicBezTo>
                <a:lnTo>
                  <a:pt x="0" y="493011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EEE9A2-A697-447E-9B91-F28BCC0838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9158" y="2279018"/>
            <a:ext cx="5259714" cy="33759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/>
              <a:t>Latin (not Greek) alphabet</a:t>
            </a:r>
          </a:p>
          <a:p>
            <a:r>
              <a:rPr lang="en-US" sz="1800" dirty="0"/>
              <a:t>Unchanged(</a:t>
            </a:r>
            <a:r>
              <a:rPr lang="en-US" sz="1800" dirty="0" err="1"/>
              <a:t>ish</a:t>
            </a:r>
            <a:r>
              <a:rPr lang="en-US" sz="1800" dirty="0"/>
              <a:t>) since mid-first century BC</a:t>
            </a:r>
          </a:p>
          <a:p>
            <a:r>
              <a:rPr lang="en-US" sz="1800" dirty="0"/>
              <a:t>‘canonical’ </a:t>
            </a:r>
            <a:r>
              <a:rPr lang="en-US" sz="1800" dirty="0" err="1"/>
              <a:t>capitalis</a:t>
            </a:r>
            <a:r>
              <a:rPr lang="en-US" sz="1800" dirty="0"/>
              <a:t> – </a:t>
            </a:r>
            <a:r>
              <a:rPr lang="en-US" sz="1800" dirty="0" err="1"/>
              <a:t>bookhand</a:t>
            </a:r>
            <a:endParaRPr lang="en-US" sz="1800" dirty="0"/>
          </a:p>
          <a:p>
            <a:r>
              <a:rPr lang="en-US" sz="1800" dirty="0"/>
              <a:t>Refined to </a:t>
            </a:r>
            <a:r>
              <a:rPr lang="en-US" sz="1800" dirty="0" err="1"/>
              <a:t>capitalis</a:t>
            </a:r>
            <a:r>
              <a:rPr lang="en-US" sz="1800" dirty="0"/>
              <a:t> quadrata</a:t>
            </a:r>
          </a:p>
          <a:p>
            <a:r>
              <a:rPr lang="en-US" sz="1800" dirty="0"/>
              <a:t>Later: still used for running titles, chapter headings, incipits and </a:t>
            </a:r>
            <a:r>
              <a:rPr lang="en-US" sz="1800" dirty="0" err="1"/>
              <a:t>explicits</a:t>
            </a:r>
            <a:endParaRPr lang="en-US" sz="1800" dirty="0"/>
          </a:p>
          <a:p>
            <a:r>
              <a:rPr lang="en-US" sz="1800" dirty="0"/>
              <a:t>Used by Anglo-Saxons for colophons and short intros</a:t>
            </a:r>
          </a:p>
          <a:p>
            <a:r>
              <a:rPr lang="en-US" sz="1800" dirty="0"/>
              <a:t>Continues to be a display script until twelfth century</a:t>
            </a: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0246407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E35A04CF-97D4-4FF7-B359-C546B1F6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381500-8A25-4067-89F7-07D86710E3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56621"/>
          </a:xfrm>
        </p:spPr>
        <p:txBody>
          <a:bodyPr anchor="t"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Uncial &amp; </a:t>
            </a:r>
            <a:br>
              <a:rPr lang="en-GB" sz="3600">
                <a:solidFill>
                  <a:srgbClr val="FFFFFF"/>
                </a:solidFill>
              </a:rPr>
            </a:br>
            <a:r>
              <a:rPr lang="en-GB" sz="3600">
                <a:solidFill>
                  <a:srgbClr val="FFFFFF"/>
                </a:solidFill>
              </a:rPr>
              <a:t>Half-uncial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B5521-C13F-4309-89A0-018E1609DF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98993" y="1412489"/>
            <a:ext cx="2926080" cy="4363844"/>
          </a:xfrm>
        </p:spPr>
        <p:txBody>
          <a:bodyPr>
            <a:normAutofit/>
          </a:bodyPr>
          <a:lstStyle/>
          <a:p>
            <a:r>
              <a:rPr lang="en-GB" sz="2000" u="sng" dirty="0"/>
              <a:t>Uncial</a:t>
            </a:r>
          </a:p>
          <a:p>
            <a:pPr lvl="1"/>
            <a:r>
              <a:rPr lang="en-GB" sz="2000"/>
              <a:t>c.500 manuscripts for fourth century onward</a:t>
            </a:r>
          </a:p>
          <a:p>
            <a:pPr lvl="1"/>
            <a:r>
              <a:rPr lang="en-GB" sz="2000"/>
              <a:t>Characteristic ‘m’ shape</a:t>
            </a:r>
          </a:p>
          <a:p>
            <a:pPr lvl="1"/>
            <a:r>
              <a:rPr lang="en-GB" sz="2000"/>
              <a:t>Type of </a:t>
            </a:r>
            <a:r>
              <a:rPr lang="en-GB" sz="2000" b="1"/>
              <a:t>MAJUSCULE</a:t>
            </a:r>
            <a:r>
              <a:rPr lang="en-GB" sz="2000"/>
              <a:t> – confined between 2 lines</a:t>
            </a:r>
          </a:p>
          <a:p>
            <a:pPr lvl="1"/>
            <a:r>
              <a:rPr lang="en-GB" sz="2000"/>
              <a:t>Gospels and liturgical texts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4FC2E8-DA1B-4062-BB71-4523FD1899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2926080" cy="4363844"/>
          </a:xfrm>
        </p:spPr>
        <p:txBody>
          <a:bodyPr>
            <a:normAutofit/>
          </a:bodyPr>
          <a:lstStyle/>
          <a:p>
            <a:r>
              <a:rPr lang="en-GB" sz="2000" u="sng" dirty="0"/>
              <a:t>Half-uncial</a:t>
            </a:r>
          </a:p>
          <a:p>
            <a:pPr lvl="1"/>
            <a:r>
              <a:rPr lang="en-GB" sz="2000"/>
              <a:t>First </a:t>
            </a:r>
            <a:r>
              <a:rPr lang="en-GB" sz="2000" b="1"/>
              <a:t>MINISCULE</a:t>
            </a:r>
            <a:r>
              <a:rPr lang="en-GB" sz="2000"/>
              <a:t> text</a:t>
            </a:r>
          </a:p>
          <a:p>
            <a:pPr lvl="1"/>
            <a:r>
              <a:rPr lang="en-GB" sz="2000"/>
              <a:t>Upright or right slanting</a:t>
            </a:r>
          </a:p>
          <a:p>
            <a:pPr lvl="1"/>
            <a:r>
              <a:rPr lang="en-GB" sz="2000"/>
              <a:t>Worked between 4 lines</a:t>
            </a:r>
          </a:p>
          <a:p>
            <a:pPr lvl="1"/>
            <a:r>
              <a:rPr lang="en-GB" sz="2000"/>
              <a:t>Verticals full width of pen</a:t>
            </a:r>
          </a:p>
          <a:p>
            <a:pPr lvl="1"/>
            <a:r>
              <a:rPr lang="en-GB" sz="2000"/>
              <a:t>Ligatures common</a:t>
            </a:r>
          </a:p>
          <a:p>
            <a:pPr lvl="1"/>
            <a:r>
              <a:rPr lang="en-GB" sz="2000"/>
              <a:t>Main bookhand of early middle ages</a:t>
            </a:r>
          </a:p>
        </p:txBody>
      </p:sp>
    </p:spTree>
    <p:extLst>
      <p:ext uri="{BB962C8B-B14F-4D97-AF65-F5344CB8AC3E}">
        <p14:creationId xmlns:p14="http://schemas.microsoft.com/office/powerpoint/2010/main" val="41404778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B0A85CBA-76AC-47BA-8503-CFF45463997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t="289" r="-1" b="-1"/>
          <a:stretch/>
        </p:blipFill>
        <p:spPr>
          <a:xfrm>
            <a:off x="320040" y="320040"/>
            <a:ext cx="11548872" cy="4462272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D38A241E-0395-41E5-8607-BAA2799A43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4892040"/>
            <a:ext cx="11548872" cy="1645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A2FEB6-D9C0-4DC7-97E2-9C55F89A4B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0588" y="5093208"/>
            <a:ext cx="6973204" cy="126187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Spot the difference?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CE352288-84AD-4CA8-BCD5-76C29D34E1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059936" y="5264106"/>
            <a:ext cx="0" cy="914400"/>
          </a:xfrm>
          <a:prstGeom prst="line">
            <a:avLst/>
          </a:prstGeom>
          <a:ln w="19050">
            <a:solidFill>
              <a:schemeClr val="bg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32519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156873-54E1-4FB6-9398-B335E87A8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Insular hands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C2399C-D5D4-4F79-A254-2F0D9664DC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79018"/>
            <a:ext cx="5314543" cy="33759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/>
              <a:t>Scripts brought to Ireland by Italian missionaries</a:t>
            </a:r>
          </a:p>
          <a:p>
            <a:r>
              <a:rPr lang="en-US" sz="1800"/>
              <a:t>Then taken by Irish missionaries into Northumberland</a:t>
            </a:r>
          </a:p>
          <a:p>
            <a:r>
              <a:rPr lang="en-US" sz="1800"/>
              <a:t>Becomes a Hiberno-Saxon mixture</a:t>
            </a:r>
          </a:p>
          <a:p>
            <a:r>
              <a:rPr lang="en-US" sz="1800"/>
              <a:t>Increased number of suspensions common</a:t>
            </a:r>
          </a:p>
          <a:p>
            <a:endParaRPr lang="en-US" sz="1800"/>
          </a:p>
          <a:p>
            <a:endParaRPr lang="en-US" sz="180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F36BB46-D7E3-4ED6-A236-83FC8917806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4157" r="17898" b="3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844536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BFEC6C-EAB9-4E73-BD2B-9B59A52B13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34134" y="1396289"/>
            <a:ext cx="5006336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Carolingian miniscule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F74D28C-3268-4E35-8EE1-D92CB4A85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7721BBC-2D0D-40DC-921A-7D232664B5B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t="5415" r="1" b="7497"/>
          <a:stretch/>
        </p:blipFill>
        <p:spPr>
          <a:xfrm>
            <a:off x="20" y="10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7E3008-F020-4EF6-973C-7C88F56B43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638578" y="2871982"/>
            <a:ext cx="5004073" cy="318168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/>
              <a:t>Bookhand and Charter hand brought in by Charlemagne</a:t>
            </a:r>
          </a:p>
          <a:p>
            <a:r>
              <a:rPr lang="en-US" sz="1800"/>
              <a:t>Promoted discipline, order and harmony</a:t>
            </a:r>
          </a:p>
          <a:p>
            <a:r>
              <a:rPr lang="en-US" sz="1800"/>
              <a:t>Uniformity key</a:t>
            </a:r>
          </a:p>
          <a:p>
            <a:r>
              <a:rPr lang="en-US" sz="1800"/>
              <a:t>(Though there were still variations)</a:t>
            </a:r>
          </a:p>
        </p:txBody>
      </p:sp>
    </p:spTree>
    <p:extLst>
      <p:ext uri="{BB962C8B-B14F-4D97-AF65-F5344CB8AC3E}">
        <p14:creationId xmlns:p14="http://schemas.microsoft.com/office/powerpoint/2010/main" val="37904925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32B66-F8FF-4E96-9071-F9326947E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Gothic textura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797653-035F-4FBA-A8CD-A9DCFE5214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79018"/>
            <a:ext cx="5314543" cy="33759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/>
              <a:t>New style of </a:t>
            </a:r>
            <a:r>
              <a:rPr lang="en-US" sz="1800" dirty="0" err="1"/>
              <a:t>Bookhand</a:t>
            </a:r>
            <a:r>
              <a:rPr lang="en-US" sz="1800" dirty="0"/>
              <a:t> (in part inspired by increasingly angular German hands)</a:t>
            </a:r>
          </a:p>
          <a:p>
            <a:r>
              <a:rPr lang="en-US" sz="1800" dirty="0"/>
              <a:t>Northern French influence very strong</a:t>
            </a:r>
          </a:p>
          <a:p>
            <a:r>
              <a:rPr lang="en-US" sz="1800" dirty="0"/>
              <a:t>Angled hair strokes create pointed arches (‘gothic’ style)</a:t>
            </a:r>
          </a:p>
          <a:p>
            <a:r>
              <a:rPr lang="en-US" sz="1800" dirty="0"/>
              <a:t>Vertical </a:t>
            </a:r>
            <a:r>
              <a:rPr lang="en-US" sz="1800" dirty="0" err="1"/>
              <a:t>alignmen</a:t>
            </a:r>
            <a:endParaRPr lang="en-US" sz="1800" dirty="0"/>
          </a:p>
          <a:p>
            <a:r>
              <a:rPr lang="en-US" sz="1800" dirty="0"/>
              <a:t>All stand on the line</a:t>
            </a:r>
          </a:p>
          <a:p>
            <a:r>
              <a:rPr lang="en-US" sz="1800" dirty="0"/>
              <a:t>‘Biting’ connections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3F669AF-65D1-40BC-99B2-5100351B1E7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10736" r="24306" b="-1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821660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D4D6CE2-C4FB-4B4D-991A-84C9705CD7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DB0B82-65AA-44FC-A3D4-2700E0611A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9864" y="713232"/>
            <a:ext cx="5815584" cy="1197864"/>
          </a:xfrm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Cursive, Anglicana and bastarda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AFDF1F1-C130-4384-9C01-48CEF2FA8D8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t="2665" r="-1" b="7183"/>
          <a:stretch/>
        </p:blipFill>
        <p:spPr>
          <a:xfrm>
            <a:off x="20" y="10"/>
            <a:ext cx="4475130" cy="2232366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F212C58-D7CC-47D6-AD5E-91C3F01B2F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363545" y="831087"/>
            <a:ext cx="0" cy="914400"/>
          </a:xfrm>
          <a:prstGeom prst="line">
            <a:avLst/>
          </a:prstGeom>
          <a:ln w="190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38B9E53E-4CC5-43AD-AF6A-3F13FE7E330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686" r="4979" b="1"/>
          <a:stretch/>
        </p:blipFill>
        <p:spPr>
          <a:xfrm>
            <a:off x="20" y="2325504"/>
            <a:ext cx="4475130" cy="221552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08879B2-FEB6-4F72-8D48-AB8E2FF2D55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4778" r="2" b="4043"/>
          <a:stretch/>
        </p:blipFill>
        <p:spPr>
          <a:xfrm>
            <a:off x="20" y="4634159"/>
            <a:ext cx="4475130" cy="222384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13A0EC-86CC-49E3-83D8-9BDA50F600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69864" y="2048256"/>
            <a:ext cx="5815584" cy="462313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dirty="0"/>
              <a:t>Simpler forms of Gothic scripts</a:t>
            </a:r>
          </a:p>
          <a:p>
            <a:r>
              <a:rPr lang="en-US" sz="2400" dirty="0"/>
              <a:t>Schools and university culture, then increased admin structures demanded quicker writing</a:t>
            </a:r>
          </a:p>
          <a:p>
            <a:r>
              <a:rPr lang="en-US" sz="2400" dirty="0" err="1"/>
              <a:t>Anglicana</a:t>
            </a:r>
            <a:r>
              <a:rPr lang="en-US" sz="2400" dirty="0"/>
              <a:t> = specifically English version</a:t>
            </a:r>
          </a:p>
          <a:p>
            <a:r>
              <a:rPr lang="en-US" sz="2400" dirty="0"/>
              <a:t>Bastarda = where </a:t>
            </a:r>
            <a:r>
              <a:rPr lang="en-US" sz="2400" dirty="0" err="1"/>
              <a:t>textura</a:t>
            </a:r>
            <a:r>
              <a:rPr lang="en-US" sz="2400" dirty="0"/>
              <a:t> and cursive overlap</a:t>
            </a:r>
          </a:p>
          <a:p>
            <a:r>
              <a:rPr lang="en-US" sz="2400" dirty="0"/>
              <a:t>Increasingly common in fourteenth and fifteenth centuries</a:t>
            </a:r>
          </a:p>
        </p:txBody>
      </p:sp>
    </p:spTree>
    <p:extLst>
      <p:ext uri="{BB962C8B-B14F-4D97-AF65-F5344CB8AC3E}">
        <p14:creationId xmlns:p14="http://schemas.microsoft.com/office/powerpoint/2010/main" val="24567695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2610A9D-4128-4AE3-AF8C-B0C290FD713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217" r="14507" b="-1"/>
          <a:stretch/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2C37E64-FF7D-4B79-8274-2DB37C58A54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l="10677" r="2981" b="-2"/>
          <a:stretch/>
        </p:blipFill>
        <p:spPr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33" name="Freeform: Shape 32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5" name="Freeform: Shape 34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92ACD7-7DFA-4018-A0D2-E84B0E0645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859536"/>
            <a:ext cx="4832802" cy="124358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Humanist and secretary hands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B37A2C-89DB-4996-8404-13E33ADFA2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8056" y="2512611"/>
            <a:ext cx="4832803" cy="366435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/>
              <a:t>The former reverted to old-school Latin scripts and eventually evolved into type-script</a:t>
            </a:r>
          </a:p>
          <a:p>
            <a:endParaRPr lang="en-US" sz="2000"/>
          </a:p>
          <a:p>
            <a:r>
              <a:rPr lang="en-US" sz="2000"/>
              <a:t>The latter reflected the ever-increasing reliance on the written word and need to produce it quickly!</a:t>
            </a:r>
          </a:p>
        </p:txBody>
      </p:sp>
    </p:spTree>
    <p:extLst>
      <p:ext uri="{BB962C8B-B14F-4D97-AF65-F5344CB8AC3E}">
        <p14:creationId xmlns:p14="http://schemas.microsoft.com/office/powerpoint/2010/main" val="32531454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FF1DC06-6727-40FE-978D-8D5F3BDF033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21152" r="14709" b="1"/>
          <a:stretch/>
        </p:blipFill>
        <p:spPr>
          <a:xfrm>
            <a:off x="20" y="10"/>
            <a:ext cx="7009876" cy="6857990"/>
          </a:xfrm>
          <a:custGeom>
            <a:avLst/>
            <a:gdLst/>
            <a:ahLst/>
            <a:cxnLst/>
            <a:rect l="l" t="t" r="r" b="b"/>
            <a:pathLst>
              <a:path w="7009896" h="6858000">
                <a:moveTo>
                  <a:pt x="0" y="0"/>
                </a:moveTo>
                <a:lnTo>
                  <a:pt x="7009896" y="0"/>
                </a:lnTo>
                <a:lnTo>
                  <a:pt x="7009896" y="1"/>
                </a:lnTo>
                <a:lnTo>
                  <a:pt x="6295211" y="1"/>
                </a:lnTo>
                <a:lnTo>
                  <a:pt x="6195255" y="380651"/>
                </a:lnTo>
                <a:cubicBezTo>
                  <a:pt x="5677600" y="2559611"/>
                  <a:pt x="5966601" y="4758249"/>
                  <a:pt x="6880029" y="6647018"/>
                </a:cubicBezTo>
                <a:lnTo>
                  <a:pt x="698828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FDF4720-5445-47BE-89FE-E40D1AE6F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711927" y="-1"/>
            <a:ext cx="6480073" cy="6858002"/>
          </a:xfrm>
          <a:custGeom>
            <a:avLst/>
            <a:gdLst>
              <a:gd name="connsiteX0" fmla="*/ 6130244 w 6480073"/>
              <a:gd name="connsiteY0" fmla="*/ 0 h 6858002"/>
              <a:gd name="connsiteX1" fmla="*/ 6212951 w 6480073"/>
              <a:gd name="connsiteY1" fmla="*/ 314584 h 6858002"/>
              <a:gd name="connsiteX2" fmla="*/ 5540779 w 6480073"/>
              <a:gd name="connsiteY2" fmla="*/ 6756649 h 6858002"/>
              <a:gd name="connsiteX3" fmla="*/ 5489971 w 6480073"/>
              <a:gd name="connsiteY3" fmla="*/ 6858002 h 6858002"/>
              <a:gd name="connsiteX4" fmla="*/ 0 w 6480073"/>
              <a:gd name="connsiteY4" fmla="*/ 6858002 h 6858002"/>
              <a:gd name="connsiteX5" fmla="*/ 0 w 6480073"/>
              <a:gd name="connsiteY5" fmla="*/ 0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80073" h="6858002">
                <a:moveTo>
                  <a:pt x="6130244" y="0"/>
                </a:moveTo>
                <a:lnTo>
                  <a:pt x="6212951" y="314584"/>
                </a:lnTo>
                <a:cubicBezTo>
                  <a:pt x="6745828" y="2551616"/>
                  <a:pt x="6460994" y="4808873"/>
                  <a:pt x="5540779" y="6756649"/>
                </a:cubicBezTo>
                <a:lnTo>
                  <a:pt x="5489971" y="6858002"/>
                </a:lnTo>
                <a:lnTo>
                  <a:pt x="0" y="6858002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AC8710B4-A815-4082-9E4F-F13A00070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942784" y="0"/>
            <a:ext cx="6249216" cy="6858001"/>
          </a:xfrm>
          <a:custGeom>
            <a:avLst/>
            <a:gdLst>
              <a:gd name="connsiteX0" fmla="*/ 0 w 6249216"/>
              <a:gd name="connsiteY0" fmla="*/ 0 h 6858001"/>
              <a:gd name="connsiteX1" fmla="*/ 5893742 w 6249216"/>
              <a:gd name="connsiteY1" fmla="*/ 1 h 6858001"/>
              <a:gd name="connsiteX2" fmla="*/ 5993697 w 6249216"/>
              <a:gd name="connsiteY2" fmla="*/ 380651 h 6858001"/>
              <a:gd name="connsiteX3" fmla="*/ 5308924 w 6249216"/>
              <a:gd name="connsiteY3" fmla="*/ 6647018 h 6858001"/>
              <a:gd name="connsiteX4" fmla="*/ 5200672 w 6249216"/>
              <a:gd name="connsiteY4" fmla="*/ 6858001 h 6858001"/>
              <a:gd name="connsiteX5" fmla="*/ 1 w 6249216"/>
              <a:gd name="connsiteY5" fmla="*/ 685800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49216" h="6858001">
                <a:moveTo>
                  <a:pt x="0" y="0"/>
                </a:moveTo>
                <a:lnTo>
                  <a:pt x="5893742" y="1"/>
                </a:lnTo>
                <a:lnTo>
                  <a:pt x="5993697" y="380651"/>
                </a:lnTo>
                <a:cubicBezTo>
                  <a:pt x="6511353" y="2559611"/>
                  <a:pt x="6222352" y="4758249"/>
                  <a:pt x="5308924" y="6647018"/>
                </a:cubicBezTo>
                <a:lnTo>
                  <a:pt x="5200672" y="6858001"/>
                </a:lnTo>
                <a:lnTo>
                  <a:pt x="1" y="685800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3E3A4C-2E68-4781-8CED-3D88EACC6B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1436" y="1396289"/>
            <a:ext cx="4819952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Abbreviations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35327F-40F6-4B55-A588-4DB5FA5990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01435" y="2871982"/>
            <a:ext cx="4819951" cy="31816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8600" marR="0" lvl="0" fontAlgn="auto"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Quicker – save time</a:t>
            </a:r>
          </a:p>
          <a:p>
            <a:pPr marL="228600" marR="0" lvl="0" fontAlgn="auto"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Space savers</a:t>
            </a:r>
          </a:p>
          <a:p>
            <a:pPr marL="228600" marR="0" lvl="0" fontAlgn="auto"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1800" b="0" i="0" u="none" strike="noStrike" cap="none" spc="0" normalizeH="0" baseline="0" noProof="0" dirty="0" err="1">
                <a:ln>
                  <a:noFill/>
                </a:ln>
                <a:effectLst/>
                <a:uLnTx/>
                <a:uFillTx/>
                <a:hlinkClick r:id="rId3"/>
              </a:rPr>
              <a:t>Capelli's</a:t>
            </a: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hlinkClick r:id="rId3"/>
              </a:rPr>
              <a:t> Latin Abbreviations</a:t>
            </a:r>
            <a:endParaRPr kumimoji="0" lang="en-US" sz="1800" b="0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9073765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438E47A-4893-4BB0-849F-7152A03BD3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0397" y="0"/>
            <a:ext cx="953120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99114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9D3A9E89-033E-4C4A-8C41-416DABFFD3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86293361-111E-427D-8E5B-256944AC8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275355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7" name="Group 76">
            <a:extLst>
              <a:ext uri="{FF2B5EF4-FFF2-40B4-BE49-F238E27FC236}">
                <a16:creationId xmlns:a16="http://schemas.microsoft.com/office/drawing/2014/main" id="{A41D73DD-160B-4885-A9CF-94EADD70D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94360" y="73152"/>
            <a:ext cx="1178966" cy="232963"/>
            <a:chOff x="7763256" y="73152"/>
            <a:chExt cx="1178966" cy="232963"/>
          </a:xfrm>
        </p:grpSpPr>
        <p:sp>
          <p:nvSpPr>
            <p:cNvPr id="78" name="Rectangle 64">
              <a:extLst>
                <a:ext uri="{FF2B5EF4-FFF2-40B4-BE49-F238E27FC236}">
                  <a16:creationId xmlns:a16="http://schemas.microsoft.com/office/drawing/2014/main" id="{163DBB78-4E4E-4B2A-B257-CD3C2408A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9" name="Rectangle 66">
              <a:extLst>
                <a:ext uri="{FF2B5EF4-FFF2-40B4-BE49-F238E27FC236}">
                  <a16:creationId xmlns:a16="http://schemas.microsoft.com/office/drawing/2014/main" id="{DD0F509B-05E7-42D0-9A4A-9BBA9ABA4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0" name="Rectangle 64">
              <a:extLst>
                <a:ext uri="{FF2B5EF4-FFF2-40B4-BE49-F238E27FC236}">
                  <a16:creationId xmlns:a16="http://schemas.microsoft.com/office/drawing/2014/main" id="{FF4A0A03-6FCB-47AB-A889-ABEAF35DE0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1" name="Rectangle 66">
              <a:extLst>
                <a:ext uri="{FF2B5EF4-FFF2-40B4-BE49-F238E27FC236}">
                  <a16:creationId xmlns:a16="http://schemas.microsoft.com/office/drawing/2014/main" id="{8A6A27D1-12E0-4FAD-8C16-8A32A4EF20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" name="Rectangle 64">
              <a:extLst>
                <a:ext uri="{FF2B5EF4-FFF2-40B4-BE49-F238E27FC236}">
                  <a16:creationId xmlns:a16="http://schemas.microsoft.com/office/drawing/2014/main" id="{90BF3193-B4B0-4FDB-9734-8C9FABA532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3" name="Rectangle 66">
              <a:extLst>
                <a:ext uri="{FF2B5EF4-FFF2-40B4-BE49-F238E27FC236}">
                  <a16:creationId xmlns:a16="http://schemas.microsoft.com/office/drawing/2014/main" id="{AB0CFE0F-0383-4629-9009-F66B040A16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4" name="Rectangle 64">
              <a:extLst>
                <a:ext uri="{FF2B5EF4-FFF2-40B4-BE49-F238E27FC236}">
                  <a16:creationId xmlns:a16="http://schemas.microsoft.com/office/drawing/2014/main" id="{5C7EB065-8792-4BDB-9863-6F1BAA3C4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5" name="Rectangle 66">
              <a:extLst>
                <a:ext uri="{FF2B5EF4-FFF2-40B4-BE49-F238E27FC236}">
                  <a16:creationId xmlns:a16="http://schemas.microsoft.com/office/drawing/2014/main" id="{45ACE59D-97B6-4DD1-BB37-12C292F183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6" name="Rectangle 64">
              <a:extLst>
                <a:ext uri="{FF2B5EF4-FFF2-40B4-BE49-F238E27FC236}">
                  <a16:creationId xmlns:a16="http://schemas.microsoft.com/office/drawing/2014/main" id="{5F2AAD78-5862-44FE-AB92-AF713D5F1F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7" name="Rectangle 66">
              <a:extLst>
                <a:ext uri="{FF2B5EF4-FFF2-40B4-BE49-F238E27FC236}">
                  <a16:creationId xmlns:a16="http://schemas.microsoft.com/office/drawing/2014/main" id="{C9BF96B3-92E5-4693-B918-69EDD8FD74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8" name="Rectangle 64">
              <a:extLst>
                <a:ext uri="{FF2B5EF4-FFF2-40B4-BE49-F238E27FC236}">
                  <a16:creationId xmlns:a16="http://schemas.microsoft.com/office/drawing/2014/main" id="{5B9B69C3-A82A-4F4F-A3C4-9D2B5AFAD1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9" name="Rectangle 66">
              <a:extLst>
                <a:ext uri="{FF2B5EF4-FFF2-40B4-BE49-F238E27FC236}">
                  <a16:creationId xmlns:a16="http://schemas.microsoft.com/office/drawing/2014/main" id="{ED3C38D4-9B11-4F5F-A279-1A30E0CFB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0" name="Rectangle 64">
              <a:extLst>
                <a:ext uri="{FF2B5EF4-FFF2-40B4-BE49-F238E27FC236}">
                  <a16:creationId xmlns:a16="http://schemas.microsoft.com/office/drawing/2014/main" id="{3100DDA4-8F42-4CB2-8921-3894F7BA05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1" name="Rectangle 66">
              <a:extLst>
                <a:ext uri="{FF2B5EF4-FFF2-40B4-BE49-F238E27FC236}">
                  <a16:creationId xmlns:a16="http://schemas.microsoft.com/office/drawing/2014/main" id="{A5936488-9C8D-40DA-BB04-6850F2235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2" name="Rectangle 64">
              <a:extLst>
                <a:ext uri="{FF2B5EF4-FFF2-40B4-BE49-F238E27FC236}">
                  <a16:creationId xmlns:a16="http://schemas.microsoft.com/office/drawing/2014/main" id="{1B9028EA-A394-4A9A-865A-E02D2D9AF2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3" name="Rectangle 66">
              <a:extLst>
                <a:ext uri="{FF2B5EF4-FFF2-40B4-BE49-F238E27FC236}">
                  <a16:creationId xmlns:a16="http://schemas.microsoft.com/office/drawing/2014/main" id="{3E802313-55B4-481A-BFD3-000851BC82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4" name="Rectangle 64">
              <a:extLst>
                <a:ext uri="{FF2B5EF4-FFF2-40B4-BE49-F238E27FC236}">
                  <a16:creationId xmlns:a16="http://schemas.microsoft.com/office/drawing/2014/main" id="{708829DB-C817-49E6-9A68-CA180E94FB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Rectangle 66">
              <a:extLst>
                <a:ext uri="{FF2B5EF4-FFF2-40B4-BE49-F238E27FC236}">
                  <a16:creationId xmlns:a16="http://schemas.microsoft.com/office/drawing/2014/main" id="{F6D48ED4-3DDF-47BF-87FA-07B83FD955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Rectangle 64">
              <a:extLst>
                <a:ext uri="{FF2B5EF4-FFF2-40B4-BE49-F238E27FC236}">
                  <a16:creationId xmlns:a16="http://schemas.microsoft.com/office/drawing/2014/main" id="{4796464F-801F-4ACF-8CA7-B166D8E42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Rectangle 66">
              <a:extLst>
                <a:ext uri="{FF2B5EF4-FFF2-40B4-BE49-F238E27FC236}">
                  <a16:creationId xmlns:a16="http://schemas.microsoft.com/office/drawing/2014/main" id="{EFBA0710-DB96-4132-8292-1ECBDADD7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8B3F7A63-EBF0-3A40-8C68-4CEB908DD702}"/>
              </a:ext>
            </a:extLst>
          </p:cNvPr>
          <p:cNvSpPr txBox="1"/>
          <p:nvPr/>
        </p:nvSpPr>
        <p:spPr>
          <a:xfrm>
            <a:off x="594360" y="3155626"/>
            <a:ext cx="3444240" cy="29351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Michelle P. Brown, </a:t>
            </a:r>
            <a:r>
              <a:rPr lang="en-US" i="1" dirty="0"/>
              <a:t>A Guide to Western Historical Scripts, from Antiquity to 1600 </a:t>
            </a:r>
            <a:r>
              <a:rPr lang="en-US" dirty="0"/>
              <a:t>(London, 1990)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Raymond Clemens and Timothy Graham,</a:t>
            </a:r>
            <a:r>
              <a:rPr lang="en-US" i="1" dirty="0"/>
              <a:t> Introduction to Manuscript Studies </a:t>
            </a:r>
            <a:r>
              <a:rPr lang="en-US" dirty="0"/>
              <a:t>(Ithaca, 2007)</a:t>
            </a:r>
            <a:endParaRPr lang="en-US"/>
          </a:p>
        </p:txBody>
      </p:sp>
      <p:pic>
        <p:nvPicPr>
          <p:cNvPr id="2050" name="Picture 2" descr="Introduction to Manuscript Studies: Amazon.co.uk: Raymond Clemens, Timothy  Graham: 9780801487088: Books">
            <a:extLst>
              <a:ext uri="{FF2B5EF4-FFF2-40B4-BE49-F238E27FC236}">
                <a16:creationId xmlns:a16="http://schemas.microsoft.com/office/drawing/2014/main" id="{430F8D04-8691-6D4E-A039-4C83F89ACD0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227" b="1"/>
          <a:stretch/>
        </p:blipFill>
        <p:spPr bwMode="auto">
          <a:xfrm>
            <a:off x="4466900" y="531074"/>
            <a:ext cx="3566160" cy="5577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A Guide to Western Historical Scripts from Antiquity to 1600: Amazon.co.uk:  Brown, Michelle P.: 9780802072061: Books">
            <a:extLst>
              <a:ext uri="{FF2B5EF4-FFF2-40B4-BE49-F238E27FC236}">
                <a16:creationId xmlns:a16="http://schemas.microsoft.com/office/drawing/2014/main" id="{0D86869C-A8C3-814C-A01B-9111578B03D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1" r="13037" b="1"/>
          <a:stretch/>
        </p:blipFill>
        <p:spPr bwMode="auto">
          <a:xfrm>
            <a:off x="8321044" y="531074"/>
            <a:ext cx="3566160" cy="5577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9" name="Rectangle 98">
            <a:extLst>
              <a:ext uri="{FF2B5EF4-FFF2-40B4-BE49-F238E27FC236}">
                <a16:creationId xmlns:a16="http://schemas.microsoft.com/office/drawing/2014/main" id="{78907291-9D6D-4740-81DB-441477BCA2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12192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87501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484</Words>
  <Application>Microsoft Macintosh PowerPoint</Application>
  <PresentationFormat>Widescreen</PresentationFormat>
  <Paragraphs>85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Palaeography 101</vt:lpstr>
      <vt:lpstr>Winchester College manuscripts</vt:lpstr>
      <vt:lpstr>Codicology –  the study of physical manuscripts </vt:lpstr>
      <vt:lpstr>Techniques of writing</vt:lpstr>
      <vt:lpstr>Early Latin Scripts</vt:lpstr>
      <vt:lpstr>Uncial &amp;  Half-uncial</vt:lpstr>
      <vt:lpstr>Spot the difference?</vt:lpstr>
      <vt:lpstr>Insular hands</vt:lpstr>
      <vt:lpstr>Carolingian miniscule</vt:lpstr>
      <vt:lpstr>Gothic textura</vt:lpstr>
      <vt:lpstr>Cursive, Anglicana and bastarda</vt:lpstr>
      <vt:lpstr>Humanist and secretary hands</vt:lpstr>
      <vt:lpstr>Abbreviations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Palaeography 101</dc:title>
  <dc:creator>Harriet Webster</dc:creator>
  <cp:lastModifiedBy>ROZIER, CHARLIE C.</cp:lastModifiedBy>
  <cp:revision>2</cp:revision>
  <dcterms:created xsi:type="dcterms:W3CDTF">2020-11-17T17:35:28Z</dcterms:created>
  <dcterms:modified xsi:type="dcterms:W3CDTF">2021-11-23T13:21:50Z</dcterms:modified>
</cp:coreProperties>
</file>