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20"/>
  </p:notesMasterIdLst>
  <p:sldIdLst>
    <p:sldId id="256" r:id="rId2"/>
    <p:sldId id="257" r:id="rId3"/>
    <p:sldId id="268" r:id="rId4"/>
    <p:sldId id="267" r:id="rId5"/>
    <p:sldId id="266" r:id="rId6"/>
    <p:sldId id="269" r:id="rId7"/>
    <p:sldId id="272" r:id="rId8"/>
    <p:sldId id="271" r:id="rId9"/>
    <p:sldId id="270" r:id="rId10"/>
    <p:sldId id="273" r:id="rId11"/>
    <p:sldId id="265" r:id="rId12"/>
    <p:sldId id="264" r:id="rId13"/>
    <p:sldId id="263" r:id="rId14"/>
    <p:sldId id="262" r:id="rId15"/>
    <p:sldId id="261" r:id="rId16"/>
    <p:sldId id="260" r:id="rId17"/>
    <p:sldId id="259" r:id="rId18"/>
    <p:sldId id="25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7ECC34-BC60-AF8C-967F-F453B6D0B97A}" v="43" dt="2023-10-23T09:06:51.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99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782B4D-521E-4337-95D5-07044D5B4844}" type="datetimeFigureOut">
              <a:rPr lang="en-US" smtClean="0"/>
              <a:t>10/23/2023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8D79BF-637F-4D02-92E2-E64899BE5649}" type="slidenum">
              <a:rPr lang="en-US" smtClean="0"/>
              <a:t>‹#›</a:t>
            </a:fld>
            <a:endParaRPr lang="en-US"/>
          </a:p>
        </p:txBody>
      </p:sp>
    </p:spTree>
    <p:extLst>
      <p:ext uri="{BB962C8B-B14F-4D97-AF65-F5344CB8AC3E}">
        <p14:creationId xmlns:p14="http://schemas.microsoft.com/office/powerpoint/2010/main" val="2715699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work breakdown structure refers to a hierarchical representation of the tasks and sub-tasks. For this project plan the WBS is structured as follows:</a:t>
            </a:r>
          </a:p>
          <a:p>
            <a:endParaRPr lang="en-US" dirty="0"/>
          </a:p>
        </p:txBody>
      </p:sp>
      <p:sp>
        <p:nvSpPr>
          <p:cNvPr id="4" name="Slide Number Placeholder 3"/>
          <p:cNvSpPr>
            <a:spLocks noGrp="1"/>
          </p:cNvSpPr>
          <p:nvPr>
            <p:ph type="sldNum" sz="quarter" idx="5"/>
          </p:nvPr>
        </p:nvSpPr>
        <p:spPr/>
        <p:txBody>
          <a:bodyPr/>
          <a:lstStyle/>
          <a:p>
            <a:fld id="{598D79BF-637F-4D02-92E2-E64899BE5649}" type="slidenum">
              <a:rPr lang="en-US" smtClean="0"/>
              <a:t>5</a:t>
            </a:fld>
            <a:endParaRPr lang="en-US"/>
          </a:p>
        </p:txBody>
      </p:sp>
    </p:spTree>
    <p:extLst>
      <p:ext uri="{BB962C8B-B14F-4D97-AF65-F5344CB8AC3E}">
        <p14:creationId xmlns:p14="http://schemas.microsoft.com/office/powerpoint/2010/main" val="2228527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Quad Chart is a concise visual representation of key project elements (</a:t>
            </a:r>
            <a:r>
              <a:rPr lang="en-US" dirty="0" err="1"/>
              <a:t>Schlegelmilch</a:t>
            </a:r>
            <a:r>
              <a:rPr lang="en-US" dirty="0"/>
              <a:t>, 2016). The Quad chart of Fizz is given below:</a:t>
            </a:r>
          </a:p>
          <a:p>
            <a:endParaRPr lang="en-US" dirty="0"/>
          </a:p>
        </p:txBody>
      </p:sp>
      <p:sp>
        <p:nvSpPr>
          <p:cNvPr id="4" name="Slide Number Placeholder 3"/>
          <p:cNvSpPr>
            <a:spLocks noGrp="1"/>
          </p:cNvSpPr>
          <p:nvPr>
            <p:ph type="sldNum" sz="quarter" idx="5"/>
          </p:nvPr>
        </p:nvSpPr>
        <p:spPr/>
        <p:txBody>
          <a:bodyPr/>
          <a:lstStyle/>
          <a:p>
            <a:fld id="{598D79BF-637F-4D02-92E2-E64899BE5649}" type="slidenum">
              <a:rPr lang="en-US" smtClean="0"/>
              <a:t>11</a:t>
            </a:fld>
            <a:endParaRPr lang="en-US"/>
          </a:p>
        </p:txBody>
      </p:sp>
    </p:spTree>
    <p:extLst>
      <p:ext uri="{BB962C8B-B14F-4D97-AF65-F5344CB8AC3E}">
        <p14:creationId xmlns:p14="http://schemas.microsoft.com/office/powerpoint/2010/main" val="2832460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the visual presentation of the project schedule (Day, 2018). The expected timeframe of this project plan will be 4 months or 120 days. The Gantt chart of the project is given below:</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Gantt Chart visualizes of the timeline of project activities. It shows the sequential progression of tasks. This Gantt Chart will help to monitor and ensure timely completion of project phases for a successful product launch within 4 months.</a:t>
            </a:r>
          </a:p>
          <a:p>
            <a:endParaRPr lang="en-US" dirty="0"/>
          </a:p>
          <a:p>
            <a:endParaRPr lang="en-US" dirty="0"/>
          </a:p>
        </p:txBody>
      </p:sp>
      <p:sp>
        <p:nvSpPr>
          <p:cNvPr id="4" name="Slide Number Placeholder 3"/>
          <p:cNvSpPr>
            <a:spLocks noGrp="1"/>
          </p:cNvSpPr>
          <p:nvPr>
            <p:ph type="sldNum" sz="quarter" idx="5"/>
          </p:nvPr>
        </p:nvSpPr>
        <p:spPr/>
        <p:txBody>
          <a:bodyPr/>
          <a:lstStyle/>
          <a:p>
            <a:fld id="{598D79BF-637F-4D02-92E2-E64899BE5649}" type="slidenum">
              <a:rPr lang="en-US" smtClean="0"/>
              <a:t>12</a:t>
            </a:fld>
            <a:endParaRPr lang="en-US"/>
          </a:p>
        </p:txBody>
      </p:sp>
    </p:spTree>
    <p:extLst>
      <p:ext uri="{BB962C8B-B14F-4D97-AF65-F5344CB8AC3E}">
        <p14:creationId xmlns:p14="http://schemas.microsoft.com/office/powerpoint/2010/main" val="3043115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Risk Analysis</a:t>
            </a:r>
          </a:p>
          <a:p>
            <a:r>
              <a:rPr lang="en-US" dirty="0"/>
              <a:t>There are several risk factors related to this project. The effective risk management is crucial to mitigate potential issues (Saunders, 2019). Some of the core areas are:</a:t>
            </a:r>
          </a:p>
          <a:p>
            <a:endParaRPr lang="en-US" dirty="0"/>
          </a:p>
        </p:txBody>
      </p:sp>
      <p:sp>
        <p:nvSpPr>
          <p:cNvPr id="4" name="Slide Number Placeholder 3"/>
          <p:cNvSpPr>
            <a:spLocks noGrp="1"/>
          </p:cNvSpPr>
          <p:nvPr>
            <p:ph type="sldNum" sz="quarter" idx="5"/>
          </p:nvPr>
        </p:nvSpPr>
        <p:spPr/>
        <p:txBody>
          <a:bodyPr/>
          <a:lstStyle/>
          <a:p>
            <a:fld id="{598D79BF-637F-4D02-92E2-E64899BE5649}" type="slidenum">
              <a:rPr lang="en-US" smtClean="0"/>
              <a:t>15</a:t>
            </a:fld>
            <a:endParaRPr lang="en-US"/>
          </a:p>
        </p:txBody>
      </p:sp>
    </p:spTree>
    <p:extLst>
      <p:ext uri="{BB962C8B-B14F-4D97-AF65-F5344CB8AC3E}">
        <p14:creationId xmlns:p14="http://schemas.microsoft.com/office/powerpoint/2010/main" val="605962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21D92A-4BC2-4A24-858E-C70EDC068292}"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47A23A-7690-4FF0-B827-53AA90F8E309}"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98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1D92A-4BC2-4A24-858E-C70EDC068292}"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47A23A-7690-4FF0-B827-53AA90F8E309}" type="slidenum">
              <a:rPr lang="en-US" smtClean="0"/>
              <a:t>‹#›</a:t>
            </a:fld>
            <a:endParaRPr lang="en-US"/>
          </a:p>
        </p:txBody>
      </p:sp>
    </p:spTree>
    <p:extLst>
      <p:ext uri="{BB962C8B-B14F-4D97-AF65-F5344CB8AC3E}">
        <p14:creationId xmlns:p14="http://schemas.microsoft.com/office/powerpoint/2010/main" val="3181473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21D92A-4BC2-4A24-858E-C70EDC068292}"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47A23A-7690-4FF0-B827-53AA90F8E309}"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0655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21D92A-4BC2-4A24-858E-C70EDC068292}"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47A23A-7690-4FF0-B827-53AA90F8E309}" type="slidenum">
              <a:rPr lang="en-US" smtClean="0"/>
              <a:t>‹#›</a:t>
            </a:fld>
            <a:endParaRPr lang="en-US"/>
          </a:p>
        </p:txBody>
      </p:sp>
    </p:spTree>
    <p:extLst>
      <p:ext uri="{BB962C8B-B14F-4D97-AF65-F5344CB8AC3E}">
        <p14:creationId xmlns:p14="http://schemas.microsoft.com/office/powerpoint/2010/main" val="3147227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21D92A-4BC2-4A24-858E-C70EDC068292}" type="datetimeFigureOut">
              <a:rPr lang="en-US" smtClean="0"/>
              <a:t>10/23/2023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47A23A-7690-4FF0-B827-53AA90F8E309}" type="slidenum">
              <a:rPr lang="en-US" smtClean="0"/>
              <a:t>‹#›</a:t>
            </a:fld>
            <a:endParaRPr lang="en-US"/>
          </a:p>
        </p:txBody>
      </p:sp>
    </p:spTree>
    <p:extLst>
      <p:ext uri="{BB962C8B-B14F-4D97-AF65-F5344CB8AC3E}">
        <p14:creationId xmlns:p14="http://schemas.microsoft.com/office/powerpoint/2010/main" val="2925315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21D92A-4BC2-4A24-858E-C70EDC068292}" type="datetimeFigureOut">
              <a:rPr lang="en-US" smtClean="0"/>
              <a:t>10/23/2023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347A23A-7690-4FF0-B827-53AA90F8E309}" type="slidenum">
              <a:rPr lang="en-US" smtClean="0"/>
              <a:t>‹#›</a:t>
            </a:fld>
            <a:endParaRPr lang="en-US"/>
          </a:p>
        </p:txBody>
      </p:sp>
    </p:spTree>
    <p:extLst>
      <p:ext uri="{BB962C8B-B14F-4D97-AF65-F5344CB8AC3E}">
        <p14:creationId xmlns:p14="http://schemas.microsoft.com/office/powerpoint/2010/main" val="3480325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821D92A-4BC2-4A24-858E-C70EDC068292}" type="datetimeFigureOut">
              <a:rPr lang="en-US" smtClean="0"/>
              <a:t>10/23/2023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8347A23A-7690-4FF0-B827-53AA90F8E309}" type="slidenum">
              <a:rPr lang="en-US" smtClean="0"/>
              <a:t>‹#›</a:t>
            </a:fld>
            <a:endParaRPr lang="en-US"/>
          </a:p>
        </p:txBody>
      </p:sp>
    </p:spTree>
    <p:extLst>
      <p:ext uri="{BB962C8B-B14F-4D97-AF65-F5344CB8AC3E}">
        <p14:creationId xmlns:p14="http://schemas.microsoft.com/office/powerpoint/2010/main" val="1809058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821D92A-4BC2-4A24-858E-C70EDC068292}" type="datetimeFigureOut">
              <a:rPr lang="en-US" smtClean="0"/>
              <a:t>10/23/2023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347A23A-7690-4FF0-B827-53AA90F8E309}" type="slidenum">
              <a:rPr lang="en-US" smtClean="0"/>
              <a:t>‹#›</a:t>
            </a:fld>
            <a:endParaRPr lang="en-US"/>
          </a:p>
        </p:txBody>
      </p:sp>
    </p:spTree>
    <p:extLst>
      <p:ext uri="{BB962C8B-B14F-4D97-AF65-F5344CB8AC3E}">
        <p14:creationId xmlns:p14="http://schemas.microsoft.com/office/powerpoint/2010/main" val="565162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821D92A-4BC2-4A24-858E-C70EDC068292}"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47A23A-7690-4FF0-B827-53AA90F8E309}" type="slidenum">
              <a:rPr lang="en-US" smtClean="0"/>
              <a:t>‹#›</a:t>
            </a:fld>
            <a:endParaRPr lang="en-US"/>
          </a:p>
        </p:txBody>
      </p:sp>
    </p:spTree>
    <p:extLst>
      <p:ext uri="{BB962C8B-B14F-4D97-AF65-F5344CB8AC3E}">
        <p14:creationId xmlns:p14="http://schemas.microsoft.com/office/powerpoint/2010/main" val="2179787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1D92A-4BC2-4A24-858E-C70EDC068292}"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47A23A-7690-4FF0-B827-53AA90F8E309}" type="slidenum">
              <a:rPr lang="en-US" smtClean="0"/>
              <a:t>‹#›</a:t>
            </a:fld>
            <a:endParaRPr lang="en-US"/>
          </a:p>
        </p:txBody>
      </p:sp>
    </p:spTree>
    <p:extLst>
      <p:ext uri="{BB962C8B-B14F-4D97-AF65-F5344CB8AC3E}">
        <p14:creationId xmlns:p14="http://schemas.microsoft.com/office/powerpoint/2010/main" val="266540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21D92A-4BC2-4A24-858E-C70EDC068292}"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47A23A-7690-4FF0-B827-53AA90F8E309}" type="slidenum">
              <a:rPr lang="en-US" smtClean="0"/>
              <a:t>‹#›</a:t>
            </a:fld>
            <a:endParaRPr lang="en-US"/>
          </a:p>
        </p:txBody>
      </p:sp>
    </p:spTree>
    <p:extLst>
      <p:ext uri="{BB962C8B-B14F-4D97-AF65-F5344CB8AC3E}">
        <p14:creationId xmlns:p14="http://schemas.microsoft.com/office/powerpoint/2010/main" val="1090425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821D92A-4BC2-4A24-858E-C70EDC068292}" type="datetimeFigureOut">
              <a:rPr lang="en-US" smtClean="0"/>
              <a:t>10/23/2023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347A23A-7690-4FF0-B827-53AA90F8E309}"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16505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3C676-363E-4A74-0D81-4D51CDCDD68A}"/>
              </a:ext>
            </a:extLst>
          </p:cNvPr>
          <p:cNvSpPr>
            <a:spLocks noGrp="1"/>
          </p:cNvSpPr>
          <p:nvPr>
            <p:ph type="ctrTitle"/>
          </p:nvPr>
        </p:nvSpPr>
        <p:spPr>
          <a:xfrm>
            <a:off x="788670" y="530146"/>
            <a:ext cx="5189220" cy="3429000"/>
          </a:xfrm>
        </p:spPr>
        <p:txBody>
          <a:bodyPr>
            <a:normAutofit/>
          </a:bodyPr>
          <a:lstStyle/>
          <a:p>
            <a:pPr algn="ctr"/>
            <a:r>
              <a:rPr lang="en-US" sz="4000" dirty="0"/>
              <a:t>Welcome to Presentation </a:t>
            </a:r>
            <a:br>
              <a:rPr lang="en-US" sz="4000" dirty="0"/>
            </a:br>
            <a:r>
              <a:rPr lang="en-US" sz="4000" dirty="0"/>
              <a:t>on</a:t>
            </a:r>
            <a:br>
              <a:rPr lang="en-US" sz="4000" dirty="0"/>
            </a:br>
            <a:r>
              <a:rPr lang="en-US" sz="4000" b="1" dirty="0"/>
              <a:t>BMSW5104</a:t>
            </a:r>
            <a:br>
              <a:rPr lang="en-US" sz="4000" dirty="0"/>
            </a:br>
            <a:r>
              <a:rPr lang="en-US" sz="4000" b="1" dirty="0"/>
              <a:t>Managing Projects in the Workplace </a:t>
            </a:r>
          </a:p>
        </p:txBody>
      </p:sp>
      <p:sp>
        <p:nvSpPr>
          <p:cNvPr id="3" name="Subtitle 2">
            <a:extLst>
              <a:ext uri="{FF2B5EF4-FFF2-40B4-BE49-F238E27FC236}">
                <a16:creationId xmlns:a16="http://schemas.microsoft.com/office/drawing/2014/main" id="{38F7A154-1D10-2850-1F16-3FB05C655A0B}"/>
              </a:ext>
            </a:extLst>
          </p:cNvPr>
          <p:cNvSpPr>
            <a:spLocks noGrp="1"/>
          </p:cNvSpPr>
          <p:nvPr>
            <p:ph type="subTitle" idx="1"/>
          </p:nvPr>
        </p:nvSpPr>
        <p:spPr/>
        <p:txBody>
          <a:bodyPr vert="horz" lIns="91440" tIns="45720" rIns="91440" bIns="45720" rtlCol="0" anchor="t">
            <a:normAutofit fontScale="85000" lnSpcReduction="20000"/>
          </a:bodyPr>
          <a:lstStyle/>
          <a:p>
            <a:r>
              <a:rPr lang="en-US">
                <a:cs typeface="Calibri Light"/>
              </a:rPr>
              <a:t>Simona pacuraru-2126931</a:t>
            </a:r>
            <a:endParaRPr lang="en-US" dirty="0">
              <a:cs typeface="Calibri Light"/>
            </a:endParaRPr>
          </a:p>
          <a:p>
            <a:r>
              <a:rPr lang="en-US" dirty="0">
                <a:cs typeface="Calibri Light"/>
              </a:rPr>
              <a:t>Iulia </a:t>
            </a:r>
            <a:r>
              <a:rPr lang="en-US" dirty="0" err="1">
                <a:cs typeface="Calibri Light"/>
              </a:rPr>
              <a:t>dunareanu</a:t>
            </a:r>
            <a:r>
              <a:rPr lang="en-US">
                <a:cs typeface="Calibri Light"/>
              </a:rPr>
              <a:t>  -2126703</a:t>
            </a:r>
            <a:endParaRPr lang="en-US" dirty="0">
              <a:cs typeface="Calibri Light"/>
            </a:endParaRPr>
          </a:p>
          <a:p>
            <a:r>
              <a:rPr lang="en-US" dirty="0">
                <a:cs typeface="Calibri Light"/>
              </a:rPr>
              <a:t>Cosmin </a:t>
            </a:r>
            <a:r>
              <a:rPr lang="en-US" dirty="0" err="1">
                <a:cs typeface="Calibri Light"/>
              </a:rPr>
              <a:t>Jaleru</a:t>
            </a:r>
            <a:r>
              <a:rPr lang="en-US">
                <a:cs typeface="Calibri Light"/>
              </a:rPr>
              <a:t>      -2133267</a:t>
            </a:r>
            <a:endParaRPr lang="en-US" dirty="0">
              <a:cs typeface="Calibri Light"/>
            </a:endParaRPr>
          </a:p>
        </p:txBody>
      </p:sp>
      <p:pic>
        <p:nvPicPr>
          <p:cNvPr id="4" name="Picture 3">
            <a:extLst>
              <a:ext uri="{FF2B5EF4-FFF2-40B4-BE49-F238E27FC236}">
                <a16:creationId xmlns:a16="http://schemas.microsoft.com/office/drawing/2014/main" id="{166A7229-8C63-FCE8-DB6E-933BDD37AA35}"/>
              </a:ext>
            </a:extLst>
          </p:cNvPr>
          <p:cNvPicPr>
            <a:picLocks noChangeAspect="1"/>
          </p:cNvPicPr>
          <p:nvPr/>
        </p:nvPicPr>
        <p:blipFill>
          <a:blip r:embed="rId2"/>
          <a:stretch>
            <a:fillRect/>
          </a:stretch>
        </p:blipFill>
        <p:spPr>
          <a:xfrm>
            <a:off x="5878830" y="758952"/>
            <a:ext cx="6042660" cy="3429000"/>
          </a:xfrm>
          <a:prstGeom prst="rect">
            <a:avLst/>
          </a:prstGeom>
        </p:spPr>
      </p:pic>
    </p:spTree>
    <p:extLst>
      <p:ext uri="{BB962C8B-B14F-4D97-AF65-F5344CB8AC3E}">
        <p14:creationId xmlns:p14="http://schemas.microsoft.com/office/powerpoint/2010/main" val="2438360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69DD3-CFC9-D4D4-0025-3578773F25FA}"/>
              </a:ext>
            </a:extLst>
          </p:cNvPr>
          <p:cNvSpPr>
            <a:spLocks noGrp="1"/>
          </p:cNvSpPr>
          <p:nvPr>
            <p:ph type="title"/>
          </p:nvPr>
        </p:nvSpPr>
        <p:spPr/>
        <p:txBody>
          <a:bodyPr/>
          <a:lstStyle/>
          <a:p>
            <a:pPr algn="ctr"/>
            <a:r>
              <a:rPr lang="en-US" dirty="0"/>
              <a:t>Introduction </a:t>
            </a:r>
          </a:p>
        </p:txBody>
      </p:sp>
      <p:sp>
        <p:nvSpPr>
          <p:cNvPr id="3" name="Content Placeholder 2">
            <a:extLst>
              <a:ext uri="{FF2B5EF4-FFF2-40B4-BE49-F238E27FC236}">
                <a16:creationId xmlns:a16="http://schemas.microsoft.com/office/drawing/2014/main" id="{A3EB0C98-C29F-4390-284A-73166BFB5EB4}"/>
              </a:ext>
            </a:extLst>
          </p:cNvPr>
          <p:cNvSpPr>
            <a:spLocks noGrp="1"/>
          </p:cNvSpPr>
          <p:nvPr>
            <p:ph idx="1"/>
          </p:nvPr>
        </p:nvSpPr>
        <p:spPr>
          <a:xfrm>
            <a:off x="548640" y="1845734"/>
            <a:ext cx="5109210" cy="3903556"/>
          </a:xfrm>
        </p:spPr>
        <p:txBody>
          <a:bodyPr/>
          <a:lstStyle/>
          <a:p>
            <a:pPr>
              <a:buFont typeface="Wingdings" panose="05000000000000000000" pitchFamily="2" charset="2"/>
              <a:buChar char="v"/>
            </a:pPr>
            <a:r>
              <a:rPr lang="en-US" dirty="0"/>
              <a:t>A project management plan refers to a document that outlines the background, scope, objectives, schedules, resources, risks, milestones, and stakeholder engagement of a project (Grant, 2015). </a:t>
            </a:r>
          </a:p>
          <a:p>
            <a:pPr>
              <a:buFont typeface="Wingdings" panose="05000000000000000000" pitchFamily="2" charset="2"/>
              <a:buChar char="v"/>
            </a:pPr>
            <a:r>
              <a:rPr lang="en-US" dirty="0"/>
              <a:t>This project management plan outlines the strategy and key components for successfully launching the new product namely Fizz. </a:t>
            </a:r>
          </a:p>
          <a:p>
            <a:pPr>
              <a:buFont typeface="Wingdings" panose="05000000000000000000" pitchFamily="2" charset="2"/>
              <a:buChar char="v"/>
            </a:pPr>
            <a:r>
              <a:rPr lang="en-US" dirty="0"/>
              <a:t>It will cover the background, scope, quad chart, Gantt chart, risk management plan of the project. </a:t>
            </a:r>
          </a:p>
          <a:p>
            <a:pPr>
              <a:buFont typeface="Wingdings" panose="05000000000000000000" pitchFamily="2" charset="2"/>
              <a:buChar char="v"/>
            </a:pPr>
            <a:endParaRPr lang="en-US" dirty="0"/>
          </a:p>
        </p:txBody>
      </p:sp>
      <p:pic>
        <p:nvPicPr>
          <p:cNvPr id="4" name="Picture 3">
            <a:extLst>
              <a:ext uri="{FF2B5EF4-FFF2-40B4-BE49-F238E27FC236}">
                <a16:creationId xmlns:a16="http://schemas.microsoft.com/office/drawing/2014/main" id="{CCE43127-05CE-3981-C355-88442927E091}"/>
              </a:ext>
            </a:extLst>
          </p:cNvPr>
          <p:cNvPicPr>
            <a:picLocks noChangeAspect="1"/>
          </p:cNvPicPr>
          <p:nvPr/>
        </p:nvPicPr>
        <p:blipFill>
          <a:blip r:embed="rId2"/>
          <a:stretch>
            <a:fillRect/>
          </a:stretch>
        </p:blipFill>
        <p:spPr>
          <a:xfrm>
            <a:off x="5975026" y="2034540"/>
            <a:ext cx="6053144" cy="3273742"/>
          </a:xfrm>
          <a:prstGeom prst="rect">
            <a:avLst/>
          </a:prstGeom>
        </p:spPr>
      </p:pic>
    </p:spTree>
    <p:extLst>
      <p:ext uri="{BB962C8B-B14F-4D97-AF65-F5344CB8AC3E}">
        <p14:creationId xmlns:p14="http://schemas.microsoft.com/office/powerpoint/2010/main" val="1568816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2B7ED-4D2A-D71C-4F1F-45A8D1C0C84A}"/>
              </a:ext>
            </a:extLst>
          </p:cNvPr>
          <p:cNvSpPr>
            <a:spLocks noGrp="1"/>
          </p:cNvSpPr>
          <p:nvPr>
            <p:ph type="title"/>
          </p:nvPr>
        </p:nvSpPr>
        <p:spPr/>
        <p:txBody>
          <a:bodyPr/>
          <a:lstStyle/>
          <a:p>
            <a:r>
              <a:rPr lang="en-US" dirty="0"/>
              <a:t>Project description</a:t>
            </a:r>
          </a:p>
        </p:txBody>
      </p:sp>
      <p:sp>
        <p:nvSpPr>
          <p:cNvPr id="3" name="Content Placeholder 2">
            <a:extLst>
              <a:ext uri="{FF2B5EF4-FFF2-40B4-BE49-F238E27FC236}">
                <a16:creationId xmlns:a16="http://schemas.microsoft.com/office/drawing/2014/main" id="{2CDFCAB2-6996-E417-5FAD-F0B0AE43C6C6}"/>
              </a:ext>
            </a:extLst>
          </p:cNvPr>
          <p:cNvSpPr>
            <a:spLocks noGrp="1"/>
          </p:cNvSpPr>
          <p:nvPr>
            <p:ph idx="1"/>
          </p:nvPr>
        </p:nvSpPr>
        <p:spPr>
          <a:xfrm>
            <a:off x="834390" y="1874520"/>
            <a:ext cx="5577840" cy="4194810"/>
          </a:xfrm>
        </p:spPr>
        <p:txBody>
          <a:bodyPr>
            <a:normAutofit/>
          </a:bodyPr>
          <a:lstStyle/>
          <a:p>
            <a:pPr>
              <a:buFont typeface="Wingdings" panose="05000000000000000000" pitchFamily="2" charset="2"/>
              <a:buChar char="v"/>
            </a:pPr>
            <a:r>
              <a:rPr lang="en-US" dirty="0"/>
              <a:t>Fizz is a soft drink that has been exclusively designed to explore a strong position in the soft drink industry. </a:t>
            </a:r>
          </a:p>
          <a:p>
            <a:pPr>
              <a:buFont typeface="Wingdings" panose="05000000000000000000" pitchFamily="2" charset="2"/>
              <a:buChar char="v"/>
            </a:pPr>
            <a:r>
              <a:rPr lang="en-US" dirty="0"/>
              <a:t>It emerges as a response to this dynamic market environment. </a:t>
            </a:r>
          </a:p>
          <a:p>
            <a:pPr>
              <a:buFont typeface="Wingdings" panose="05000000000000000000" pitchFamily="2" charset="2"/>
              <a:buChar char="v"/>
            </a:pPr>
            <a:r>
              <a:rPr lang="en-US" dirty="0"/>
              <a:t>Fizz offers a unique value proposition of combining all-natural ingredients and a low-calorie profile for providing consumers with a guilt-free and refreshing alternative to traditional sodas (Kerzner, 2017). </a:t>
            </a:r>
          </a:p>
          <a:p>
            <a:pPr>
              <a:buFont typeface="Wingdings" panose="05000000000000000000" pitchFamily="2" charset="2"/>
              <a:buChar char="v"/>
            </a:pPr>
            <a:r>
              <a:rPr lang="en-US" dirty="0"/>
              <a:t>It has innovative formulation that seeks to tap into the market gap and capture the hearts of health-conscious consumers.</a:t>
            </a:r>
          </a:p>
          <a:p>
            <a:pPr>
              <a:buFont typeface="Wingdings" panose="05000000000000000000" pitchFamily="2" charset="2"/>
              <a:buChar char="v"/>
            </a:pPr>
            <a:endParaRPr lang="en-US" dirty="0"/>
          </a:p>
        </p:txBody>
      </p:sp>
      <p:pic>
        <p:nvPicPr>
          <p:cNvPr id="4" name="Picture 3">
            <a:extLst>
              <a:ext uri="{FF2B5EF4-FFF2-40B4-BE49-F238E27FC236}">
                <a16:creationId xmlns:a16="http://schemas.microsoft.com/office/drawing/2014/main" id="{D5B3F644-2AF3-99C9-BD70-7210C4C3B678}"/>
              </a:ext>
            </a:extLst>
          </p:cNvPr>
          <p:cNvPicPr>
            <a:picLocks noChangeAspect="1"/>
          </p:cNvPicPr>
          <p:nvPr/>
        </p:nvPicPr>
        <p:blipFill>
          <a:blip r:embed="rId2"/>
          <a:stretch>
            <a:fillRect/>
          </a:stretch>
        </p:blipFill>
        <p:spPr>
          <a:xfrm>
            <a:off x="6126480" y="1573530"/>
            <a:ext cx="4762500" cy="4762500"/>
          </a:xfrm>
          <a:prstGeom prst="rect">
            <a:avLst/>
          </a:prstGeom>
        </p:spPr>
      </p:pic>
    </p:spTree>
    <p:extLst>
      <p:ext uri="{BB962C8B-B14F-4D97-AF65-F5344CB8AC3E}">
        <p14:creationId xmlns:p14="http://schemas.microsoft.com/office/powerpoint/2010/main" val="2873620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A5558-C7AB-6CAC-9CDE-0D5071561084}"/>
              </a:ext>
            </a:extLst>
          </p:cNvPr>
          <p:cNvSpPr>
            <a:spLocks noGrp="1"/>
          </p:cNvSpPr>
          <p:nvPr>
            <p:ph type="title"/>
          </p:nvPr>
        </p:nvSpPr>
        <p:spPr/>
        <p:txBody>
          <a:bodyPr/>
          <a:lstStyle/>
          <a:p>
            <a:pPr algn="ctr"/>
            <a:r>
              <a:rPr lang="en-US" dirty="0"/>
              <a:t>Scope</a:t>
            </a:r>
          </a:p>
        </p:txBody>
      </p:sp>
      <p:sp>
        <p:nvSpPr>
          <p:cNvPr id="3" name="Content Placeholder 2">
            <a:extLst>
              <a:ext uri="{FF2B5EF4-FFF2-40B4-BE49-F238E27FC236}">
                <a16:creationId xmlns:a16="http://schemas.microsoft.com/office/drawing/2014/main" id="{8EC6F04A-B55B-D274-8A46-4B260BBAC9AF}"/>
              </a:ext>
            </a:extLst>
          </p:cNvPr>
          <p:cNvSpPr>
            <a:spLocks noGrp="1"/>
          </p:cNvSpPr>
          <p:nvPr>
            <p:ph idx="1"/>
          </p:nvPr>
        </p:nvSpPr>
        <p:spPr>
          <a:xfrm>
            <a:off x="1165860" y="1885950"/>
            <a:ext cx="5474970" cy="4240530"/>
          </a:xfrm>
        </p:spPr>
        <p:txBody>
          <a:bodyPr>
            <a:normAutofit fontScale="92500"/>
          </a:bodyPr>
          <a:lstStyle/>
          <a:p>
            <a:pPr>
              <a:buFont typeface="Wingdings" panose="05000000000000000000" pitchFamily="2" charset="2"/>
              <a:buChar char="v"/>
            </a:pPr>
            <a:r>
              <a:rPr lang="en-US" sz="2400" dirty="0"/>
              <a:t>The scope of the project includes the development, production, and launch of the Fizz soft drink in the local market of London. </a:t>
            </a:r>
          </a:p>
          <a:p>
            <a:pPr>
              <a:buFont typeface="Wingdings" panose="05000000000000000000" pitchFamily="2" charset="2"/>
              <a:buChar char="v"/>
            </a:pPr>
            <a:r>
              <a:rPr lang="en-US" sz="2400" dirty="0"/>
              <a:t>This encompasses product formulation, market research, recipe formulation, quality testing, branding, marketing, packaging design, manufacturing, distribution, and a comprehensive market launch.</a:t>
            </a:r>
          </a:p>
          <a:p>
            <a:pPr>
              <a:buFont typeface="Wingdings" panose="05000000000000000000" pitchFamily="2" charset="2"/>
              <a:buChar char="v"/>
            </a:pPr>
            <a:r>
              <a:rPr lang="en-US" sz="2400" dirty="0"/>
              <a:t>With ensuring a al new natural and low-calorie soft drink, it will ensure compliance with regulatory standards (Day, 2018).</a:t>
            </a:r>
          </a:p>
          <a:p>
            <a:pPr>
              <a:buFont typeface="Wingdings" panose="05000000000000000000" pitchFamily="2" charset="2"/>
              <a:buChar char="v"/>
            </a:pPr>
            <a:endParaRPr lang="en-US" sz="2400" dirty="0"/>
          </a:p>
        </p:txBody>
      </p:sp>
      <p:pic>
        <p:nvPicPr>
          <p:cNvPr id="4" name="Picture 3">
            <a:extLst>
              <a:ext uri="{FF2B5EF4-FFF2-40B4-BE49-F238E27FC236}">
                <a16:creationId xmlns:a16="http://schemas.microsoft.com/office/drawing/2014/main" id="{2996E000-E040-AFDD-638D-B62849550B77}"/>
              </a:ext>
            </a:extLst>
          </p:cNvPr>
          <p:cNvPicPr>
            <a:picLocks noChangeAspect="1"/>
          </p:cNvPicPr>
          <p:nvPr/>
        </p:nvPicPr>
        <p:blipFill>
          <a:blip r:embed="rId2"/>
          <a:stretch>
            <a:fillRect/>
          </a:stretch>
        </p:blipFill>
        <p:spPr>
          <a:xfrm>
            <a:off x="6752272" y="1885950"/>
            <a:ext cx="5054106" cy="3763328"/>
          </a:xfrm>
          <a:prstGeom prst="rect">
            <a:avLst/>
          </a:prstGeom>
        </p:spPr>
      </p:pic>
    </p:spTree>
    <p:extLst>
      <p:ext uri="{BB962C8B-B14F-4D97-AF65-F5344CB8AC3E}">
        <p14:creationId xmlns:p14="http://schemas.microsoft.com/office/powerpoint/2010/main" val="24524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671C-88B4-5A2B-C63B-D491F8BEE8E6}"/>
              </a:ext>
            </a:extLst>
          </p:cNvPr>
          <p:cNvSpPr>
            <a:spLocks noGrp="1"/>
          </p:cNvSpPr>
          <p:nvPr>
            <p:ph type="title"/>
          </p:nvPr>
        </p:nvSpPr>
        <p:spPr/>
        <p:txBody>
          <a:bodyPr/>
          <a:lstStyle/>
          <a:p>
            <a:r>
              <a:rPr lang="en-US" dirty="0"/>
              <a:t>Work breakdown structure</a:t>
            </a:r>
          </a:p>
        </p:txBody>
      </p:sp>
      <p:graphicFrame>
        <p:nvGraphicFramePr>
          <p:cNvPr id="7" name="Table 6">
            <a:extLst>
              <a:ext uri="{FF2B5EF4-FFF2-40B4-BE49-F238E27FC236}">
                <a16:creationId xmlns:a16="http://schemas.microsoft.com/office/drawing/2014/main" id="{554FF6DC-DA04-1B2D-AA35-A635DE0E2803}"/>
              </a:ext>
            </a:extLst>
          </p:cNvPr>
          <p:cNvGraphicFramePr>
            <a:graphicFrameLocks noGrp="1"/>
          </p:cNvGraphicFramePr>
          <p:nvPr>
            <p:extLst>
              <p:ext uri="{D42A27DB-BD31-4B8C-83A1-F6EECF244321}">
                <p14:modId xmlns:p14="http://schemas.microsoft.com/office/powerpoint/2010/main" val="285054101"/>
              </p:ext>
            </p:extLst>
          </p:nvPr>
        </p:nvGraphicFramePr>
        <p:xfrm>
          <a:off x="457200" y="1680210"/>
          <a:ext cx="11544300" cy="4640580"/>
        </p:xfrm>
        <a:graphic>
          <a:graphicData uri="http://schemas.openxmlformats.org/drawingml/2006/table">
            <a:tbl>
              <a:tblPr firstRow="1" firstCol="1" bandRow="1">
                <a:tableStyleId>{5C22544A-7EE6-4342-B048-85BDC9FD1C3A}</a:tableStyleId>
              </a:tblPr>
              <a:tblGrid>
                <a:gridCol w="1304042">
                  <a:extLst>
                    <a:ext uri="{9D8B030D-6E8A-4147-A177-3AD203B41FA5}">
                      <a16:colId xmlns:a16="http://schemas.microsoft.com/office/drawing/2014/main" val="1988223561"/>
                    </a:ext>
                  </a:extLst>
                </a:gridCol>
                <a:gridCol w="1177868">
                  <a:extLst>
                    <a:ext uri="{9D8B030D-6E8A-4147-A177-3AD203B41FA5}">
                      <a16:colId xmlns:a16="http://schemas.microsoft.com/office/drawing/2014/main" val="3643906654"/>
                    </a:ext>
                  </a:extLst>
                </a:gridCol>
                <a:gridCol w="9062390">
                  <a:extLst>
                    <a:ext uri="{9D8B030D-6E8A-4147-A177-3AD203B41FA5}">
                      <a16:colId xmlns:a16="http://schemas.microsoft.com/office/drawing/2014/main" val="2370664689"/>
                    </a:ext>
                  </a:extLst>
                </a:gridCol>
              </a:tblGrid>
              <a:tr h="328983">
                <a:tc>
                  <a:txBody>
                    <a:bodyPr/>
                    <a:lstStyle/>
                    <a:p>
                      <a:pPr marL="0" marR="0" algn="ctr">
                        <a:lnSpc>
                          <a:spcPct val="150000"/>
                        </a:lnSpc>
                        <a:spcBef>
                          <a:spcPts val="0"/>
                        </a:spcBef>
                        <a:spcAft>
                          <a:spcPts val="0"/>
                        </a:spcAft>
                      </a:pPr>
                      <a:r>
                        <a:rPr lang="en-US" sz="1600" kern="100">
                          <a:effectLst/>
                        </a:rPr>
                        <a:t>Key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tc>
                  <a:txBody>
                    <a:bodyPr/>
                    <a:lstStyle/>
                    <a:p>
                      <a:pPr marL="0" marR="0" algn="ctr">
                        <a:lnSpc>
                          <a:spcPct val="150000"/>
                        </a:lnSpc>
                        <a:spcBef>
                          <a:spcPts val="0"/>
                        </a:spcBef>
                        <a:spcAft>
                          <a:spcPts val="0"/>
                        </a:spcAft>
                      </a:pPr>
                      <a:r>
                        <a:rPr lang="en-US" sz="1600" kern="100">
                          <a:effectLst/>
                        </a:rPr>
                        <a:t>Sub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tc>
                  <a:txBody>
                    <a:bodyPr/>
                    <a:lstStyle/>
                    <a:p>
                      <a:pPr marL="0" marR="0" algn="ctr">
                        <a:lnSpc>
                          <a:spcPct val="150000"/>
                        </a:lnSpc>
                        <a:spcBef>
                          <a:spcPts val="0"/>
                        </a:spcBef>
                        <a:spcAft>
                          <a:spcPts val="0"/>
                        </a:spcAft>
                      </a:pPr>
                      <a:r>
                        <a:rPr lang="en-US" sz="1600" kern="100">
                          <a:effectLst/>
                        </a:rPr>
                        <a:t>Description</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extLst>
                  <a:ext uri="{0D108BD9-81ED-4DB2-BD59-A6C34878D82A}">
                    <a16:rowId xmlns:a16="http://schemas.microsoft.com/office/drawing/2014/main" val="1013311936"/>
                  </a:ext>
                </a:extLst>
              </a:tr>
              <a:tr h="1378872">
                <a:tc rowSpan="3">
                  <a:txBody>
                    <a:bodyPr/>
                    <a:lstStyle/>
                    <a:p>
                      <a:pPr marL="0" marR="0" algn="just">
                        <a:lnSpc>
                          <a:spcPct val="150000"/>
                        </a:lnSpc>
                        <a:spcBef>
                          <a:spcPts val="0"/>
                        </a:spcBef>
                        <a:spcAft>
                          <a:spcPts val="800"/>
                        </a:spcAft>
                      </a:pPr>
                      <a:r>
                        <a:rPr lang="en-US" sz="1600" kern="100">
                          <a:effectLst/>
                        </a:rPr>
                        <a:t>Product Development</a:t>
                      </a:r>
                    </a:p>
                    <a:p>
                      <a:pPr marL="0" marR="0" algn="just">
                        <a:lnSpc>
                          <a:spcPct val="150000"/>
                        </a:lnSpc>
                        <a:spcBef>
                          <a:spcPts val="0"/>
                        </a:spcBef>
                        <a:spcAft>
                          <a:spcPts val="0"/>
                        </a:spcAft>
                      </a:pPr>
                      <a:r>
                        <a:rPr lang="en-US" sz="1600" kern="100">
                          <a:effectLst/>
                        </a:rPr>
                        <a:t> </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tc>
                  <a:txBody>
                    <a:bodyPr/>
                    <a:lstStyle/>
                    <a:p>
                      <a:pPr marL="0" marR="0" algn="just">
                        <a:lnSpc>
                          <a:spcPct val="150000"/>
                        </a:lnSpc>
                        <a:spcBef>
                          <a:spcPts val="0"/>
                        </a:spcBef>
                        <a:spcAft>
                          <a:spcPts val="800"/>
                        </a:spcAft>
                      </a:pPr>
                      <a:r>
                        <a:rPr lang="en-US" sz="1600" kern="100">
                          <a:effectLst/>
                        </a:rPr>
                        <a:t>Market Research</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Conduct market research to understand consumer preferences and market trends.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Analyze competitors to identify market gaps and opportunities.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Estimate market demand and potential sales volumes (Kerzner, 2017).</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extLst>
                  <a:ext uri="{0D108BD9-81ED-4DB2-BD59-A6C34878D82A}">
                    <a16:rowId xmlns:a16="http://schemas.microsoft.com/office/drawing/2014/main" val="491485772"/>
                  </a:ext>
                </a:extLst>
              </a:tr>
              <a:tr h="1378872">
                <a:tc vMerge="1">
                  <a:txBody>
                    <a:bodyPr/>
                    <a:lstStyle/>
                    <a:p>
                      <a:endParaRPr lang="en-US"/>
                    </a:p>
                  </a:txBody>
                  <a:tcPr/>
                </a:tc>
                <a:tc>
                  <a:txBody>
                    <a:bodyPr/>
                    <a:lstStyle/>
                    <a:p>
                      <a:pPr marL="0" marR="0" algn="just">
                        <a:lnSpc>
                          <a:spcPct val="150000"/>
                        </a:lnSpc>
                        <a:spcBef>
                          <a:spcPts val="0"/>
                        </a:spcBef>
                        <a:spcAft>
                          <a:spcPts val="800"/>
                        </a:spcAft>
                      </a:pPr>
                      <a:r>
                        <a:rPr lang="en-US" sz="1600" kern="100">
                          <a:effectLst/>
                        </a:rPr>
                        <a:t>Recipe Formulation</a:t>
                      </a:r>
                    </a:p>
                    <a:p>
                      <a:pPr marL="0" marR="0" algn="just">
                        <a:lnSpc>
                          <a:spcPct val="150000"/>
                        </a:lnSpc>
                        <a:spcBef>
                          <a:spcPts val="0"/>
                        </a:spcBef>
                        <a:spcAft>
                          <a:spcPts val="0"/>
                        </a:spcAft>
                      </a:pPr>
                      <a:r>
                        <a:rPr lang="en-US" sz="1600" kern="100">
                          <a:effectLst/>
                        </a:rPr>
                        <a:t> </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Develop the formula for Fizz by focusing on all-natural ingredients and low-calorie content.</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Conduct taste tests and refine the recipe based on feedback.</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Ensure that the product meets quality and safety standards (Saunders, 2019).</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extLst>
                  <a:ext uri="{0D108BD9-81ED-4DB2-BD59-A6C34878D82A}">
                    <a16:rowId xmlns:a16="http://schemas.microsoft.com/office/drawing/2014/main" val="1923257908"/>
                  </a:ext>
                </a:extLst>
              </a:tr>
              <a:tr h="1553853">
                <a:tc vMerge="1">
                  <a:txBody>
                    <a:bodyPr/>
                    <a:lstStyle/>
                    <a:p>
                      <a:endParaRPr lang="en-US"/>
                    </a:p>
                  </a:txBody>
                  <a:tcPr/>
                </a:tc>
                <a:tc>
                  <a:txBody>
                    <a:bodyPr/>
                    <a:lstStyle/>
                    <a:p>
                      <a:pPr marL="0" marR="0" algn="just">
                        <a:lnSpc>
                          <a:spcPct val="150000"/>
                        </a:lnSpc>
                        <a:spcBef>
                          <a:spcPts val="0"/>
                        </a:spcBef>
                        <a:spcAft>
                          <a:spcPts val="800"/>
                        </a:spcAft>
                      </a:pPr>
                      <a:r>
                        <a:rPr lang="en-US" sz="1600" kern="100">
                          <a:effectLst/>
                        </a:rPr>
                        <a:t>Quality Control Testing</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Establish a rigorous quality control process to monitor the product's consistency.</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Conduct sensory testing to ensure the product meets taste and aroma expectations.</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Perform nutritional analysis and safety testing to comply with regulations.</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7921" marR="37921" marT="0" marB="0"/>
                </a:tc>
                <a:extLst>
                  <a:ext uri="{0D108BD9-81ED-4DB2-BD59-A6C34878D82A}">
                    <a16:rowId xmlns:a16="http://schemas.microsoft.com/office/drawing/2014/main" val="523978491"/>
                  </a:ext>
                </a:extLst>
              </a:tr>
            </a:tbl>
          </a:graphicData>
        </a:graphic>
      </p:graphicFrame>
    </p:spTree>
    <p:extLst>
      <p:ext uri="{BB962C8B-B14F-4D97-AF65-F5344CB8AC3E}">
        <p14:creationId xmlns:p14="http://schemas.microsoft.com/office/powerpoint/2010/main" val="973291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671C-88B4-5A2B-C63B-D491F8BEE8E6}"/>
              </a:ext>
            </a:extLst>
          </p:cNvPr>
          <p:cNvSpPr>
            <a:spLocks noGrp="1"/>
          </p:cNvSpPr>
          <p:nvPr>
            <p:ph type="title"/>
          </p:nvPr>
        </p:nvSpPr>
        <p:spPr/>
        <p:txBody>
          <a:bodyPr/>
          <a:lstStyle/>
          <a:p>
            <a:r>
              <a:rPr lang="en-US" dirty="0"/>
              <a:t>Work breakdown structure (Cont.)</a:t>
            </a:r>
          </a:p>
        </p:txBody>
      </p:sp>
      <p:graphicFrame>
        <p:nvGraphicFramePr>
          <p:cNvPr id="4" name="Content Placeholder 3">
            <a:extLst>
              <a:ext uri="{FF2B5EF4-FFF2-40B4-BE49-F238E27FC236}">
                <a16:creationId xmlns:a16="http://schemas.microsoft.com/office/drawing/2014/main" id="{1D241140-0E41-5B56-43C4-620CF1827D04}"/>
              </a:ext>
            </a:extLst>
          </p:cNvPr>
          <p:cNvGraphicFramePr>
            <a:graphicFrameLocks noGrp="1"/>
          </p:cNvGraphicFramePr>
          <p:nvPr>
            <p:ph idx="1"/>
            <p:extLst>
              <p:ext uri="{D42A27DB-BD31-4B8C-83A1-F6EECF244321}">
                <p14:modId xmlns:p14="http://schemas.microsoft.com/office/powerpoint/2010/main" val="2243561974"/>
              </p:ext>
            </p:extLst>
          </p:nvPr>
        </p:nvGraphicFramePr>
        <p:xfrm>
          <a:off x="284797" y="1817370"/>
          <a:ext cx="11683366" cy="4281545"/>
        </p:xfrm>
        <a:graphic>
          <a:graphicData uri="http://schemas.openxmlformats.org/drawingml/2006/table">
            <a:tbl>
              <a:tblPr firstRow="1" firstCol="1" bandRow="1">
                <a:tableStyleId>{5C22544A-7EE6-4342-B048-85BDC9FD1C3A}</a:tableStyleId>
              </a:tblPr>
              <a:tblGrid>
                <a:gridCol w="1319752">
                  <a:extLst>
                    <a:ext uri="{9D8B030D-6E8A-4147-A177-3AD203B41FA5}">
                      <a16:colId xmlns:a16="http://schemas.microsoft.com/office/drawing/2014/main" val="2633215297"/>
                    </a:ext>
                  </a:extLst>
                </a:gridCol>
                <a:gridCol w="1697962">
                  <a:extLst>
                    <a:ext uri="{9D8B030D-6E8A-4147-A177-3AD203B41FA5}">
                      <a16:colId xmlns:a16="http://schemas.microsoft.com/office/drawing/2014/main" val="154516159"/>
                    </a:ext>
                  </a:extLst>
                </a:gridCol>
                <a:gridCol w="8665652">
                  <a:extLst>
                    <a:ext uri="{9D8B030D-6E8A-4147-A177-3AD203B41FA5}">
                      <a16:colId xmlns:a16="http://schemas.microsoft.com/office/drawing/2014/main" val="3683546969"/>
                    </a:ext>
                  </a:extLst>
                </a:gridCol>
              </a:tblGrid>
              <a:tr h="308441">
                <a:tc>
                  <a:txBody>
                    <a:bodyPr/>
                    <a:lstStyle/>
                    <a:p>
                      <a:pPr marL="0" marR="0" algn="ctr">
                        <a:lnSpc>
                          <a:spcPct val="150000"/>
                        </a:lnSpc>
                        <a:spcBef>
                          <a:spcPts val="0"/>
                        </a:spcBef>
                        <a:spcAft>
                          <a:spcPts val="0"/>
                        </a:spcAft>
                      </a:pPr>
                      <a:r>
                        <a:rPr lang="en-US" sz="1700" kern="100">
                          <a:effectLst/>
                        </a:rPr>
                        <a:t>Key task</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0" marR="0" algn="ctr">
                        <a:lnSpc>
                          <a:spcPct val="150000"/>
                        </a:lnSpc>
                        <a:spcBef>
                          <a:spcPts val="0"/>
                        </a:spcBef>
                        <a:spcAft>
                          <a:spcPts val="0"/>
                        </a:spcAft>
                      </a:pPr>
                      <a:r>
                        <a:rPr lang="en-US" sz="1700" kern="100">
                          <a:effectLst/>
                        </a:rPr>
                        <a:t>Sub Task</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0" marR="0" algn="ctr">
                        <a:lnSpc>
                          <a:spcPct val="150000"/>
                        </a:lnSpc>
                        <a:spcBef>
                          <a:spcPts val="0"/>
                        </a:spcBef>
                        <a:spcAft>
                          <a:spcPts val="0"/>
                        </a:spcAft>
                      </a:pPr>
                      <a:r>
                        <a:rPr lang="en-US" sz="1700" kern="100">
                          <a:effectLst/>
                        </a:rPr>
                        <a:t>Description</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extLst>
                  <a:ext uri="{0D108BD9-81ED-4DB2-BD59-A6C34878D82A}">
                    <a16:rowId xmlns:a16="http://schemas.microsoft.com/office/drawing/2014/main" val="3112225701"/>
                  </a:ext>
                </a:extLst>
              </a:tr>
              <a:tr h="1292780">
                <a:tc rowSpan="3">
                  <a:txBody>
                    <a:bodyPr/>
                    <a:lstStyle/>
                    <a:p>
                      <a:pPr marL="0" marR="0" algn="just">
                        <a:lnSpc>
                          <a:spcPct val="150000"/>
                        </a:lnSpc>
                        <a:spcBef>
                          <a:spcPts val="0"/>
                        </a:spcBef>
                        <a:spcAft>
                          <a:spcPts val="800"/>
                        </a:spcAft>
                      </a:pPr>
                      <a:r>
                        <a:rPr lang="en-US" sz="1700" kern="100">
                          <a:effectLst/>
                        </a:rPr>
                        <a:t>Branding and Marketing</a:t>
                      </a:r>
                    </a:p>
                    <a:p>
                      <a:pPr marL="0" marR="0" algn="just">
                        <a:lnSpc>
                          <a:spcPct val="150000"/>
                        </a:lnSpc>
                        <a:spcBef>
                          <a:spcPts val="0"/>
                        </a:spcBef>
                        <a:spcAft>
                          <a:spcPts val="0"/>
                        </a:spcAft>
                      </a:pPr>
                      <a:r>
                        <a:rPr lang="en-US" sz="1700" kern="100">
                          <a:effectLst/>
                        </a:rPr>
                        <a:t> </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0" marR="0" algn="just">
                        <a:lnSpc>
                          <a:spcPct val="150000"/>
                        </a:lnSpc>
                        <a:spcBef>
                          <a:spcPts val="0"/>
                        </a:spcBef>
                        <a:spcAft>
                          <a:spcPts val="800"/>
                        </a:spcAft>
                      </a:pPr>
                      <a:r>
                        <a:rPr lang="en-US" sz="1700" kern="100">
                          <a:effectLst/>
                        </a:rPr>
                        <a:t>Logo and Branding Design</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700" kern="100">
                          <a:effectLst/>
                        </a:rPr>
                        <a:t>Design the logo and branding elements that convey Fizz's unique value proposition.</a:t>
                      </a:r>
                    </a:p>
                    <a:p>
                      <a:pPr marL="342900" marR="0" lvl="0" indent="-342900" algn="just">
                        <a:lnSpc>
                          <a:spcPct val="150000"/>
                        </a:lnSpc>
                        <a:spcBef>
                          <a:spcPts val="0"/>
                        </a:spcBef>
                        <a:spcAft>
                          <a:spcPts val="0"/>
                        </a:spcAft>
                        <a:buFont typeface="Symbol" panose="05050102010706020507" pitchFamily="18" charset="2"/>
                        <a:buChar char=""/>
                      </a:pPr>
                      <a:r>
                        <a:rPr lang="en-US" sz="1700" kern="100">
                          <a:effectLst/>
                        </a:rPr>
                        <a:t>Develop brand guidelines to maintain consistency in all branding materials.</a:t>
                      </a:r>
                    </a:p>
                    <a:p>
                      <a:pPr marL="342900" marR="0" lvl="0" indent="-342900" algn="just">
                        <a:lnSpc>
                          <a:spcPct val="150000"/>
                        </a:lnSpc>
                        <a:spcBef>
                          <a:spcPts val="0"/>
                        </a:spcBef>
                        <a:spcAft>
                          <a:spcPts val="0"/>
                        </a:spcAft>
                        <a:buFont typeface="Symbol" panose="05050102010706020507" pitchFamily="18" charset="2"/>
                        <a:buChar char=""/>
                      </a:pPr>
                      <a:r>
                        <a:rPr lang="en-US" sz="1700" kern="100">
                          <a:effectLst/>
                        </a:rPr>
                        <a:t>Create packaging designs that align with the brand identity (Day, 2018).</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extLst>
                  <a:ext uri="{0D108BD9-81ED-4DB2-BD59-A6C34878D82A}">
                    <a16:rowId xmlns:a16="http://schemas.microsoft.com/office/drawing/2014/main" val="1872313740"/>
                  </a:ext>
                </a:extLst>
              </a:tr>
              <a:tr h="1292780">
                <a:tc vMerge="1">
                  <a:txBody>
                    <a:bodyPr/>
                    <a:lstStyle/>
                    <a:p>
                      <a:endParaRPr lang="en-US"/>
                    </a:p>
                  </a:txBody>
                  <a:tcPr/>
                </a:tc>
                <a:tc>
                  <a:txBody>
                    <a:bodyPr/>
                    <a:lstStyle/>
                    <a:p>
                      <a:pPr marL="0" marR="0" algn="just">
                        <a:lnSpc>
                          <a:spcPct val="150000"/>
                        </a:lnSpc>
                        <a:spcBef>
                          <a:spcPts val="0"/>
                        </a:spcBef>
                        <a:spcAft>
                          <a:spcPts val="800"/>
                        </a:spcAft>
                      </a:pPr>
                      <a:r>
                        <a:rPr lang="en-US" sz="1700" kern="100">
                          <a:effectLst/>
                        </a:rPr>
                        <a:t>Marketing Strategy Development</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700" kern="100">
                          <a:effectLst/>
                        </a:rPr>
                        <a:t>Develop a comprehensive marketing plan outlining target demographics, channels, and messaging.</a:t>
                      </a:r>
                    </a:p>
                    <a:p>
                      <a:pPr marL="342900" marR="0" lvl="0" indent="-342900" algn="just">
                        <a:lnSpc>
                          <a:spcPct val="150000"/>
                        </a:lnSpc>
                        <a:spcBef>
                          <a:spcPts val="0"/>
                        </a:spcBef>
                        <a:spcAft>
                          <a:spcPts val="0"/>
                        </a:spcAft>
                        <a:buFont typeface="Symbol" panose="05050102010706020507" pitchFamily="18" charset="2"/>
                        <a:buChar char=""/>
                      </a:pPr>
                      <a:r>
                        <a:rPr lang="en-US" sz="1700" kern="100">
                          <a:effectLst/>
                        </a:rPr>
                        <a:t>Plan promotional events and campaigns for the product launch.</a:t>
                      </a:r>
                    </a:p>
                    <a:p>
                      <a:pPr marL="342900" marR="0" lvl="0" indent="-342900" algn="just">
                        <a:lnSpc>
                          <a:spcPct val="150000"/>
                        </a:lnSpc>
                        <a:spcBef>
                          <a:spcPts val="0"/>
                        </a:spcBef>
                        <a:spcAft>
                          <a:spcPts val="0"/>
                        </a:spcAft>
                        <a:buFont typeface="Symbol" panose="05050102010706020507" pitchFamily="18" charset="2"/>
                        <a:buChar char=""/>
                      </a:pPr>
                      <a:r>
                        <a:rPr lang="en-US" sz="1700" kern="100">
                          <a:effectLst/>
                        </a:rPr>
                        <a:t>Prepare advertising materials, including digital and print ads (Schlegelmilch, 2016).</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extLst>
                  <a:ext uri="{0D108BD9-81ED-4DB2-BD59-A6C34878D82A}">
                    <a16:rowId xmlns:a16="http://schemas.microsoft.com/office/drawing/2014/main" val="1395806714"/>
                  </a:ext>
                </a:extLst>
              </a:tr>
              <a:tr h="1128723">
                <a:tc vMerge="1">
                  <a:txBody>
                    <a:bodyPr/>
                    <a:lstStyle/>
                    <a:p>
                      <a:endParaRPr lang="en-US"/>
                    </a:p>
                  </a:txBody>
                  <a:tcPr/>
                </a:tc>
                <a:tc>
                  <a:txBody>
                    <a:bodyPr/>
                    <a:lstStyle/>
                    <a:p>
                      <a:pPr marL="0" marR="0" algn="just">
                        <a:lnSpc>
                          <a:spcPct val="150000"/>
                        </a:lnSpc>
                        <a:spcBef>
                          <a:spcPts val="0"/>
                        </a:spcBef>
                        <a:spcAft>
                          <a:spcPts val="800"/>
                        </a:spcAft>
                      </a:pPr>
                      <a:r>
                        <a:rPr lang="en-US" sz="1700" kern="100">
                          <a:effectLst/>
                        </a:rPr>
                        <a:t>Advertising Campaign Creation</a:t>
                      </a:r>
                      <a:endParaRPr lang="en-US" sz="17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700" kern="100" dirty="0">
                          <a:effectLst/>
                        </a:rPr>
                        <a:t>Execute the advertising campaigns across various media channels.</a:t>
                      </a:r>
                    </a:p>
                    <a:p>
                      <a:pPr marL="342900" marR="0" lvl="0" indent="-342900" algn="just">
                        <a:lnSpc>
                          <a:spcPct val="150000"/>
                        </a:lnSpc>
                        <a:spcBef>
                          <a:spcPts val="0"/>
                        </a:spcBef>
                        <a:spcAft>
                          <a:spcPts val="0"/>
                        </a:spcAft>
                        <a:buFont typeface="Symbol" panose="05050102010706020507" pitchFamily="18" charset="2"/>
                        <a:buChar char=""/>
                      </a:pPr>
                      <a:r>
                        <a:rPr lang="en-US" sz="1700" kern="100" dirty="0">
                          <a:effectLst/>
                        </a:rPr>
                        <a:t>Monitor and adjust advertising strategies based on performance and audience engagement.</a:t>
                      </a:r>
                    </a:p>
                    <a:p>
                      <a:pPr marL="342900" marR="0" lvl="0" indent="-342900" algn="just">
                        <a:lnSpc>
                          <a:spcPct val="150000"/>
                        </a:lnSpc>
                        <a:spcBef>
                          <a:spcPts val="0"/>
                        </a:spcBef>
                        <a:spcAft>
                          <a:spcPts val="0"/>
                        </a:spcAft>
                        <a:buFont typeface="Symbol" panose="05050102010706020507" pitchFamily="18" charset="2"/>
                        <a:buChar char=""/>
                      </a:pPr>
                      <a:r>
                        <a:rPr lang="en-US" sz="1700" kern="100" dirty="0">
                          <a:effectLst/>
                        </a:rPr>
                        <a:t>Collaborate with influencers and social media for brand visibility.</a:t>
                      </a:r>
                      <a:endParaRPr lang="en-US" sz="17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extLst>
                  <a:ext uri="{0D108BD9-81ED-4DB2-BD59-A6C34878D82A}">
                    <a16:rowId xmlns:a16="http://schemas.microsoft.com/office/drawing/2014/main" val="1860763199"/>
                  </a:ext>
                </a:extLst>
              </a:tr>
            </a:tbl>
          </a:graphicData>
        </a:graphic>
      </p:graphicFrame>
    </p:spTree>
    <p:extLst>
      <p:ext uri="{BB962C8B-B14F-4D97-AF65-F5344CB8AC3E}">
        <p14:creationId xmlns:p14="http://schemas.microsoft.com/office/powerpoint/2010/main" val="3271740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671C-88B4-5A2B-C63B-D491F8BEE8E6}"/>
              </a:ext>
            </a:extLst>
          </p:cNvPr>
          <p:cNvSpPr>
            <a:spLocks noGrp="1"/>
          </p:cNvSpPr>
          <p:nvPr>
            <p:ph type="title"/>
          </p:nvPr>
        </p:nvSpPr>
        <p:spPr/>
        <p:txBody>
          <a:bodyPr/>
          <a:lstStyle/>
          <a:p>
            <a:r>
              <a:rPr lang="en-US" dirty="0"/>
              <a:t>Work breakdown structure (Cont.)</a:t>
            </a:r>
          </a:p>
        </p:txBody>
      </p:sp>
      <p:graphicFrame>
        <p:nvGraphicFramePr>
          <p:cNvPr id="4" name="Content Placeholder 3">
            <a:extLst>
              <a:ext uri="{FF2B5EF4-FFF2-40B4-BE49-F238E27FC236}">
                <a16:creationId xmlns:a16="http://schemas.microsoft.com/office/drawing/2014/main" id="{9B0A361C-F116-4342-2845-7BE02C0240A1}"/>
              </a:ext>
            </a:extLst>
          </p:cNvPr>
          <p:cNvGraphicFramePr>
            <a:graphicFrameLocks noGrp="1"/>
          </p:cNvGraphicFramePr>
          <p:nvPr>
            <p:ph idx="1"/>
            <p:extLst>
              <p:ext uri="{D42A27DB-BD31-4B8C-83A1-F6EECF244321}">
                <p14:modId xmlns:p14="http://schemas.microsoft.com/office/powerpoint/2010/main" val="980302682"/>
              </p:ext>
            </p:extLst>
          </p:nvPr>
        </p:nvGraphicFramePr>
        <p:xfrm>
          <a:off x="762000" y="1771650"/>
          <a:ext cx="10667999" cy="4459350"/>
        </p:xfrm>
        <a:graphic>
          <a:graphicData uri="http://schemas.openxmlformats.org/drawingml/2006/table">
            <a:tbl>
              <a:tblPr firstRow="1" firstCol="1" bandRow="1">
                <a:tableStyleId>{5C22544A-7EE6-4342-B048-85BDC9FD1C3A}</a:tableStyleId>
              </a:tblPr>
              <a:tblGrid>
                <a:gridCol w="1205057">
                  <a:extLst>
                    <a:ext uri="{9D8B030D-6E8A-4147-A177-3AD203B41FA5}">
                      <a16:colId xmlns:a16="http://schemas.microsoft.com/office/drawing/2014/main" val="613189362"/>
                    </a:ext>
                  </a:extLst>
                </a:gridCol>
                <a:gridCol w="1377369">
                  <a:extLst>
                    <a:ext uri="{9D8B030D-6E8A-4147-A177-3AD203B41FA5}">
                      <a16:colId xmlns:a16="http://schemas.microsoft.com/office/drawing/2014/main" val="2454582579"/>
                    </a:ext>
                  </a:extLst>
                </a:gridCol>
                <a:gridCol w="8085573">
                  <a:extLst>
                    <a:ext uri="{9D8B030D-6E8A-4147-A177-3AD203B41FA5}">
                      <a16:colId xmlns:a16="http://schemas.microsoft.com/office/drawing/2014/main" val="2983938388"/>
                    </a:ext>
                  </a:extLst>
                </a:gridCol>
              </a:tblGrid>
              <a:tr h="328521">
                <a:tc>
                  <a:txBody>
                    <a:bodyPr/>
                    <a:lstStyle/>
                    <a:p>
                      <a:pPr marL="0" marR="0" algn="ctr">
                        <a:lnSpc>
                          <a:spcPct val="150000"/>
                        </a:lnSpc>
                        <a:spcBef>
                          <a:spcPts val="0"/>
                        </a:spcBef>
                        <a:spcAft>
                          <a:spcPts val="0"/>
                        </a:spcAft>
                      </a:pPr>
                      <a:r>
                        <a:rPr lang="en-US" sz="1600" kern="100">
                          <a:effectLst/>
                        </a:rPr>
                        <a:t>Key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tc>
                  <a:txBody>
                    <a:bodyPr/>
                    <a:lstStyle/>
                    <a:p>
                      <a:pPr marL="0" marR="0" algn="ctr">
                        <a:lnSpc>
                          <a:spcPct val="150000"/>
                        </a:lnSpc>
                        <a:spcBef>
                          <a:spcPts val="0"/>
                        </a:spcBef>
                        <a:spcAft>
                          <a:spcPts val="0"/>
                        </a:spcAft>
                      </a:pPr>
                      <a:r>
                        <a:rPr lang="en-US" sz="1600" kern="100">
                          <a:effectLst/>
                        </a:rPr>
                        <a:t>Sub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tc>
                  <a:txBody>
                    <a:bodyPr/>
                    <a:lstStyle/>
                    <a:p>
                      <a:pPr marL="0" marR="0" algn="ctr">
                        <a:lnSpc>
                          <a:spcPct val="150000"/>
                        </a:lnSpc>
                        <a:spcBef>
                          <a:spcPts val="0"/>
                        </a:spcBef>
                        <a:spcAft>
                          <a:spcPts val="0"/>
                        </a:spcAft>
                      </a:pPr>
                      <a:r>
                        <a:rPr lang="en-US" sz="1600" kern="100">
                          <a:effectLst/>
                        </a:rPr>
                        <a:t>Description</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extLst>
                  <a:ext uri="{0D108BD9-81ED-4DB2-BD59-A6C34878D82A}">
                    <a16:rowId xmlns:a16="http://schemas.microsoft.com/office/drawing/2014/main" val="3849921821"/>
                  </a:ext>
                </a:extLst>
              </a:tr>
              <a:tr h="1376943">
                <a:tc rowSpan="3">
                  <a:txBody>
                    <a:bodyPr/>
                    <a:lstStyle/>
                    <a:p>
                      <a:pPr marL="0" marR="0" algn="just">
                        <a:lnSpc>
                          <a:spcPct val="150000"/>
                        </a:lnSpc>
                        <a:spcBef>
                          <a:spcPts val="0"/>
                        </a:spcBef>
                        <a:spcAft>
                          <a:spcPts val="800"/>
                        </a:spcAft>
                      </a:pPr>
                      <a:r>
                        <a:rPr lang="en-US" sz="1600" kern="100">
                          <a:effectLst/>
                        </a:rPr>
                        <a:t>Packaging Design</a:t>
                      </a:r>
                    </a:p>
                    <a:p>
                      <a:pPr marL="0" marR="0" algn="just">
                        <a:lnSpc>
                          <a:spcPct val="150000"/>
                        </a:lnSpc>
                        <a:spcBef>
                          <a:spcPts val="0"/>
                        </a:spcBef>
                        <a:spcAft>
                          <a:spcPts val="0"/>
                        </a:spcAft>
                      </a:pPr>
                      <a:r>
                        <a:rPr lang="en-US" sz="1600" kern="100">
                          <a:effectLst/>
                        </a:rPr>
                        <a:t> </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tc>
                  <a:txBody>
                    <a:bodyPr/>
                    <a:lstStyle/>
                    <a:p>
                      <a:pPr marL="0" marR="0" algn="just">
                        <a:lnSpc>
                          <a:spcPct val="150000"/>
                        </a:lnSpc>
                        <a:spcBef>
                          <a:spcPts val="0"/>
                        </a:spcBef>
                        <a:spcAft>
                          <a:spcPts val="800"/>
                        </a:spcAft>
                      </a:pPr>
                      <a:r>
                        <a:rPr lang="en-US" sz="1600" kern="100">
                          <a:effectLst/>
                        </a:rPr>
                        <a:t>Bottle Design</a:t>
                      </a:r>
                    </a:p>
                    <a:p>
                      <a:pPr marL="0" marR="0" algn="just">
                        <a:lnSpc>
                          <a:spcPct val="150000"/>
                        </a:lnSpc>
                        <a:spcBef>
                          <a:spcPts val="0"/>
                        </a:spcBef>
                        <a:spcAft>
                          <a:spcPts val="0"/>
                        </a:spcAft>
                      </a:pPr>
                      <a:r>
                        <a:rPr lang="en-US" sz="1600" kern="100">
                          <a:effectLst/>
                        </a:rPr>
                        <a:t> </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Design an attractive and ergonomic bottle that aligns with the brand's image.</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Choose bottle materials that are environmentally friendly and safe.</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Ensure the bottle design accommodates labeling requirements.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extLst>
                  <a:ext uri="{0D108BD9-81ED-4DB2-BD59-A6C34878D82A}">
                    <a16:rowId xmlns:a16="http://schemas.microsoft.com/office/drawing/2014/main" val="3523199678"/>
                  </a:ext>
                </a:extLst>
              </a:tr>
              <a:tr h="1551680">
                <a:tc vMerge="1">
                  <a:txBody>
                    <a:bodyPr/>
                    <a:lstStyle/>
                    <a:p>
                      <a:endParaRPr lang="en-US"/>
                    </a:p>
                  </a:txBody>
                  <a:tcPr/>
                </a:tc>
                <a:tc>
                  <a:txBody>
                    <a:bodyPr/>
                    <a:lstStyle/>
                    <a:p>
                      <a:pPr marL="0" marR="0" algn="just">
                        <a:lnSpc>
                          <a:spcPct val="150000"/>
                        </a:lnSpc>
                        <a:spcBef>
                          <a:spcPts val="0"/>
                        </a:spcBef>
                        <a:spcAft>
                          <a:spcPts val="0"/>
                        </a:spcAft>
                      </a:pPr>
                      <a:r>
                        <a:rPr lang="en-US" sz="1600" kern="100">
                          <a:effectLst/>
                        </a:rPr>
                        <a:t>Label Design</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Create label designs that effectively convey product information, including ingredients and nutritional facts.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Ensure the label design is compliant with labeling regulations.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Develop labeling materials that are durable and visually appealing (Grant, 2015).</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extLst>
                  <a:ext uri="{0D108BD9-81ED-4DB2-BD59-A6C34878D82A}">
                    <a16:rowId xmlns:a16="http://schemas.microsoft.com/office/drawing/2014/main" val="807598861"/>
                  </a:ext>
                </a:extLst>
              </a:tr>
              <a:tr h="1202206">
                <a:tc vMerge="1">
                  <a:txBody>
                    <a:bodyPr/>
                    <a:lstStyle/>
                    <a:p>
                      <a:endParaRPr lang="en-US"/>
                    </a:p>
                  </a:txBody>
                  <a:tcPr/>
                </a:tc>
                <a:tc>
                  <a:txBody>
                    <a:bodyPr/>
                    <a:lstStyle/>
                    <a:p>
                      <a:pPr marL="0" marR="0" algn="just">
                        <a:lnSpc>
                          <a:spcPct val="150000"/>
                        </a:lnSpc>
                        <a:spcBef>
                          <a:spcPts val="0"/>
                        </a:spcBef>
                        <a:spcAft>
                          <a:spcPts val="0"/>
                        </a:spcAft>
                      </a:pPr>
                      <a:r>
                        <a:rPr lang="en-US" sz="1600" kern="100">
                          <a:effectLst/>
                        </a:rPr>
                        <a:t>Packaging Material Procurement</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Procure the necessary materials for packaging, including bottles, labels, and caps.</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Establish relationships with reliable suppliers.</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Ensure a steady supply chain for packaging materials.</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9407" marR="39407" marT="0" marB="0"/>
                </a:tc>
                <a:extLst>
                  <a:ext uri="{0D108BD9-81ED-4DB2-BD59-A6C34878D82A}">
                    <a16:rowId xmlns:a16="http://schemas.microsoft.com/office/drawing/2014/main" val="1803094215"/>
                  </a:ext>
                </a:extLst>
              </a:tr>
            </a:tbl>
          </a:graphicData>
        </a:graphic>
      </p:graphicFrame>
    </p:spTree>
    <p:extLst>
      <p:ext uri="{BB962C8B-B14F-4D97-AF65-F5344CB8AC3E}">
        <p14:creationId xmlns:p14="http://schemas.microsoft.com/office/powerpoint/2010/main" val="4198505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671C-88B4-5A2B-C63B-D491F8BEE8E6}"/>
              </a:ext>
            </a:extLst>
          </p:cNvPr>
          <p:cNvSpPr>
            <a:spLocks noGrp="1"/>
          </p:cNvSpPr>
          <p:nvPr>
            <p:ph type="title"/>
          </p:nvPr>
        </p:nvSpPr>
        <p:spPr/>
        <p:txBody>
          <a:bodyPr/>
          <a:lstStyle/>
          <a:p>
            <a:r>
              <a:rPr lang="en-US" dirty="0"/>
              <a:t>Work breakdown structure (Cont.)</a:t>
            </a:r>
          </a:p>
        </p:txBody>
      </p:sp>
      <p:graphicFrame>
        <p:nvGraphicFramePr>
          <p:cNvPr id="4" name="Content Placeholder 3">
            <a:extLst>
              <a:ext uri="{FF2B5EF4-FFF2-40B4-BE49-F238E27FC236}">
                <a16:creationId xmlns:a16="http://schemas.microsoft.com/office/drawing/2014/main" id="{8572FDC2-15BF-D515-E7B3-C84462D6AE71}"/>
              </a:ext>
            </a:extLst>
          </p:cNvPr>
          <p:cNvGraphicFramePr>
            <a:graphicFrameLocks noGrp="1"/>
          </p:cNvGraphicFramePr>
          <p:nvPr>
            <p:ph idx="1"/>
            <p:extLst>
              <p:ext uri="{D42A27DB-BD31-4B8C-83A1-F6EECF244321}">
                <p14:modId xmlns:p14="http://schemas.microsoft.com/office/powerpoint/2010/main" val="416427649"/>
              </p:ext>
            </p:extLst>
          </p:nvPr>
        </p:nvGraphicFramePr>
        <p:xfrm>
          <a:off x="491490" y="1766708"/>
          <a:ext cx="11606517" cy="4394060"/>
        </p:xfrm>
        <a:graphic>
          <a:graphicData uri="http://schemas.openxmlformats.org/drawingml/2006/table">
            <a:tbl>
              <a:tblPr firstRow="1" firstCol="1" bandRow="1">
                <a:tableStyleId>{5C22544A-7EE6-4342-B048-85BDC9FD1C3A}</a:tableStyleId>
              </a:tblPr>
              <a:tblGrid>
                <a:gridCol w="1396675">
                  <a:extLst>
                    <a:ext uri="{9D8B030D-6E8A-4147-A177-3AD203B41FA5}">
                      <a16:colId xmlns:a16="http://schemas.microsoft.com/office/drawing/2014/main" val="2571108897"/>
                    </a:ext>
                  </a:extLst>
                </a:gridCol>
                <a:gridCol w="1199800">
                  <a:extLst>
                    <a:ext uri="{9D8B030D-6E8A-4147-A177-3AD203B41FA5}">
                      <a16:colId xmlns:a16="http://schemas.microsoft.com/office/drawing/2014/main" val="1243008782"/>
                    </a:ext>
                  </a:extLst>
                </a:gridCol>
                <a:gridCol w="9010042">
                  <a:extLst>
                    <a:ext uri="{9D8B030D-6E8A-4147-A177-3AD203B41FA5}">
                      <a16:colId xmlns:a16="http://schemas.microsoft.com/office/drawing/2014/main" val="2229412765"/>
                    </a:ext>
                  </a:extLst>
                </a:gridCol>
              </a:tblGrid>
              <a:tr h="383619">
                <a:tc>
                  <a:txBody>
                    <a:bodyPr/>
                    <a:lstStyle/>
                    <a:p>
                      <a:pPr marL="0" marR="0" algn="ctr">
                        <a:lnSpc>
                          <a:spcPct val="150000"/>
                        </a:lnSpc>
                        <a:spcBef>
                          <a:spcPts val="0"/>
                        </a:spcBef>
                        <a:spcAft>
                          <a:spcPts val="0"/>
                        </a:spcAft>
                      </a:pPr>
                      <a:r>
                        <a:rPr lang="en-US" sz="1600" kern="100">
                          <a:effectLst/>
                        </a:rPr>
                        <a:t>Key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tc>
                  <a:txBody>
                    <a:bodyPr/>
                    <a:lstStyle/>
                    <a:p>
                      <a:pPr marL="0" marR="0" algn="ctr">
                        <a:lnSpc>
                          <a:spcPct val="150000"/>
                        </a:lnSpc>
                        <a:spcBef>
                          <a:spcPts val="0"/>
                        </a:spcBef>
                        <a:spcAft>
                          <a:spcPts val="0"/>
                        </a:spcAft>
                      </a:pPr>
                      <a:r>
                        <a:rPr lang="en-US" sz="1600" kern="100">
                          <a:effectLst/>
                        </a:rPr>
                        <a:t>Sub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tc>
                  <a:txBody>
                    <a:bodyPr/>
                    <a:lstStyle/>
                    <a:p>
                      <a:pPr marL="0" marR="0" algn="ctr">
                        <a:lnSpc>
                          <a:spcPct val="150000"/>
                        </a:lnSpc>
                        <a:spcBef>
                          <a:spcPts val="0"/>
                        </a:spcBef>
                        <a:spcAft>
                          <a:spcPts val="0"/>
                        </a:spcAft>
                      </a:pPr>
                      <a:r>
                        <a:rPr lang="en-US" sz="1600" kern="100">
                          <a:effectLst/>
                        </a:rPr>
                        <a:t>Description</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extLst>
                  <a:ext uri="{0D108BD9-81ED-4DB2-BD59-A6C34878D82A}">
                    <a16:rowId xmlns:a16="http://schemas.microsoft.com/office/drawing/2014/main" val="3833302274"/>
                  </a:ext>
                </a:extLst>
              </a:tr>
              <a:tr h="1403832">
                <a:tc rowSpan="3">
                  <a:txBody>
                    <a:bodyPr/>
                    <a:lstStyle/>
                    <a:p>
                      <a:pPr marL="0" marR="0" algn="just">
                        <a:lnSpc>
                          <a:spcPct val="150000"/>
                        </a:lnSpc>
                        <a:spcBef>
                          <a:spcPts val="0"/>
                        </a:spcBef>
                        <a:spcAft>
                          <a:spcPts val="0"/>
                        </a:spcAft>
                      </a:pPr>
                      <a:r>
                        <a:rPr lang="en-US" sz="1600" kern="100">
                          <a:effectLst/>
                        </a:rPr>
                        <a:t>Manufacturing</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tc>
                  <a:txBody>
                    <a:bodyPr/>
                    <a:lstStyle/>
                    <a:p>
                      <a:pPr marL="0" marR="0" algn="just">
                        <a:lnSpc>
                          <a:spcPct val="150000"/>
                        </a:lnSpc>
                        <a:spcBef>
                          <a:spcPts val="0"/>
                        </a:spcBef>
                        <a:spcAft>
                          <a:spcPts val="0"/>
                        </a:spcAft>
                      </a:pPr>
                      <a:r>
                        <a:rPr lang="en-US" sz="1600" kern="100">
                          <a:effectLst/>
                        </a:rPr>
                        <a:t>Production Facility Setup</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Design and set up the production facility, ensuring it complies with health and safety standards.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Install necessary production equipment and machinery.</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Develop standard operating procedures for production.</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extLst>
                  <a:ext uri="{0D108BD9-81ED-4DB2-BD59-A6C34878D82A}">
                    <a16:rowId xmlns:a16="http://schemas.microsoft.com/office/drawing/2014/main" val="693282411"/>
                  </a:ext>
                </a:extLst>
              </a:tr>
              <a:tr h="1202777">
                <a:tc vMerge="1">
                  <a:txBody>
                    <a:bodyPr/>
                    <a:lstStyle/>
                    <a:p>
                      <a:endParaRPr lang="en-US"/>
                    </a:p>
                  </a:txBody>
                  <a:tcPr/>
                </a:tc>
                <a:tc>
                  <a:txBody>
                    <a:bodyPr/>
                    <a:lstStyle/>
                    <a:p>
                      <a:pPr marL="0" marR="0" algn="just">
                        <a:lnSpc>
                          <a:spcPct val="150000"/>
                        </a:lnSpc>
                        <a:spcBef>
                          <a:spcPts val="0"/>
                        </a:spcBef>
                        <a:spcAft>
                          <a:spcPts val="800"/>
                        </a:spcAft>
                      </a:pPr>
                      <a:r>
                        <a:rPr lang="en-US" sz="1600" kern="100">
                          <a:effectLst/>
                        </a:rPr>
                        <a:t>Ingredient Sourcing</a:t>
                      </a:r>
                    </a:p>
                    <a:p>
                      <a:pPr marL="0" marR="0" algn="just">
                        <a:lnSpc>
                          <a:spcPct val="150000"/>
                        </a:lnSpc>
                        <a:spcBef>
                          <a:spcPts val="0"/>
                        </a:spcBef>
                        <a:spcAft>
                          <a:spcPts val="0"/>
                        </a:spcAft>
                      </a:pPr>
                      <a:r>
                        <a:rPr lang="en-US" sz="1600" kern="100">
                          <a:effectLst/>
                        </a:rPr>
                        <a:t> </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Identify and secure sources for high-quality, all-natural ingredients.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Establish contracts with ingredient suppliers.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Maintain a reliable supply chain for ingredients (Day, 2018).</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extLst>
                  <a:ext uri="{0D108BD9-81ED-4DB2-BD59-A6C34878D82A}">
                    <a16:rowId xmlns:a16="http://schemas.microsoft.com/office/drawing/2014/main" val="3381187851"/>
                  </a:ext>
                </a:extLst>
              </a:tr>
              <a:tr h="1403832">
                <a:tc vMerge="1">
                  <a:txBody>
                    <a:bodyPr/>
                    <a:lstStyle/>
                    <a:p>
                      <a:endParaRPr lang="en-US"/>
                    </a:p>
                  </a:txBody>
                  <a:tcPr/>
                </a:tc>
                <a:tc>
                  <a:txBody>
                    <a:bodyPr/>
                    <a:lstStyle/>
                    <a:p>
                      <a:pPr marL="0" marR="0" algn="just">
                        <a:lnSpc>
                          <a:spcPct val="150000"/>
                        </a:lnSpc>
                        <a:spcBef>
                          <a:spcPts val="0"/>
                        </a:spcBef>
                        <a:spcAft>
                          <a:spcPts val="0"/>
                        </a:spcAft>
                      </a:pPr>
                      <a:r>
                        <a:rPr lang="en-US" sz="1600" kern="100">
                          <a:effectLst/>
                        </a:rPr>
                        <a:t>Quality Control Procedures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Implement quality control protocols and testing procedures to ensure product consistency.</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Train staff on quality control standards and procedures.</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Establish a system for traceability and recalls.</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6732" marR="46732" marT="0" marB="0"/>
                </a:tc>
                <a:extLst>
                  <a:ext uri="{0D108BD9-81ED-4DB2-BD59-A6C34878D82A}">
                    <a16:rowId xmlns:a16="http://schemas.microsoft.com/office/drawing/2014/main" val="4071640624"/>
                  </a:ext>
                </a:extLst>
              </a:tr>
            </a:tbl>
          </a:graphicData>
        </a:graphic>
      </p:graphicFrame>
    </p:spTree>
    <p:extLst>
      <p:ext uri="{BB962C8B-B14F-4D97-AF65-F5344CB8AC3E}">
        <p14:creationId xmlns:p14="http://schemas.microsoft.com/office/powerpoint/2010/main" val="2399539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671C-88B4-5A2B-C63B-D491F8BEE8E6}"/>
              </a:ext>
            </a:extLst>
          </p:cNvPr>
          <p:cNvSpPr>
            <a:spLocks noGrp="1"/>
          </p:cNvSpPr>
          <p:nvPr>
            <p:ph type="title"/>
          </p:nvPr>
        </p:nvSpPr>
        <p:spPr/>
        <p:txBody>
          <a:bodyPr/>
          <a:lstStyle/>
          <a:p>
            <a:r>
              <a:rPr lang="en-US" dirty="0"/>
              <a:t>Work breakdown structure (Cont.)</a:t>
            </a:r>
          </a:p>
        </p:txBody>
      </p:sp>
      <p:graphicFrame>
        <p:nvGraphicFramePr>
          <p:cNvPr id="4" name="Content Placeholder 3">
            <a:extLst>
              <a:ext uri="{FF2B5EF4-FFF2-40B4-BE49-F238E27FC236}">
                <a16:creationId xmlns:a16="http://schemas.microsoft.com/office/drawing/2014/main" id="{D0F7E3EE-DC1B-A7BE-2179-74798BB1DB97}"/>
              </a:ext>
            </a:extLst>
          </p:cNvPr>
          <p:cNvGraphicFramePr>
            <a:graphicFrameLocks noGrp="1"/>
          </p:cNvGraphicFramePr>
          <p:nvPr>
            <p:ph idx="1"/>
            <p:extLst>
              <p:ext uri="{D42A27DB-BD31-4B8C-83A1-F6EECF244321}">
                <p14:modId xmlns:p14="http://schemas.microsoft.com/office/powerpoint/2010/main" val="375824409"/>
              </p:ext>
            </p:extLst>
          </p:nvPr>
        </p:nvGraphicFramePr>
        <p:xfrm>
          <a:off x="582930" y="1737360"/>
          <a:ext cx="11292840" cy="4366259"/>
        </p:xfrm>
        <a:graphic>
          <a:graphicData uri="http://schemas.openxmlformats.org/drawingml/2006/table">
            <a:tbl>
              <a:tblPr firstRow="1" firstCol="1" bandRow="1">
                <a:tableStyleId>{5C22544A-7EE6-4342-B048-85BDC9FD1C3A}</a:tableStyleId>
              </a:tblPr>
              <a:tblGrid>
                <a:gridCol w="1291615">
                  <a:extLst>
                    <a:ext uri="{9D8B030D-6E8A-4147-A177-3AD203B41FA5}">
                      <a16:colId xmlns:a16="http://schemas.microsoft.com/office/drawing/2014/main" val="2289455210"/>
                    </a:ext>
                  </a:extLst>
                </a:gridCol>
                <a:gridCol w="1549277">
                  <a:extLst>
                    <a:ext uri="{9D8B030D-6E8A-4147-A177-3AD203B41FA5}">
                      <a16:colId xmlns:a16="http://schemas.microsoft.com/office/drawing/2014/main" val="2645296690"/>
                    </a:ext>
                  </a:extLst>
                </a:gridCol>
                <a:gridCol w="8451948">
                  <a:extLst>
                    <a:ext uri="{9D8B030D-6E8A-4147-A177-3AD203B41FA5}">
                      <a16:colId xmlns:a16="http://schemas.microsoft.com/office/drawing/2014/main" val="4063753762"/>
                    </a:ext>
                  </a:extLst>
                </a:gridCol>
              </a:tblGrid>
              <a:tr h="390195">
                <a:tc>
                  <a:txBody>
                    <a:bodyPr/>
                    <a:lstStyle/>
                    <a:p>
                      <a:pPr marL="0" marR="0" algn="ctr">
                        <a:lnSpc>
                          <a:spcPct val="150000"/>
                        </a:lnSpc>
                        <a:spcBef>
                          <a:spcPts val="0"/>
                        </a:spcBef>
                        <a:spcAft>
                          <a:spcPts val="0"/>
                        </a:spcAft>
                      </a:pPr>
                      <a:r>
                        <a:rPr lang="en-US" sz="1600" kern="100">
                          <a:effectLst/>
                        </a:rPr>
                        <a:t>Key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tc>
                  <a:txBody>
                    <a:bodyPr/>
                    <a:lstStyle/>
                    <a:p>
                      <a:pPr marL="0" marR="0" algn="ctr">
                        <a:lnSpc>
                          <a:spcPct val="150000"/>
                        </a:lnSpc>
                        <a:spcBef>
                          <a:spcPts val="0"/>
                        </a:spcBef>
                        <a:spcAft>
                          <a:spcPts val="0"/>
                        </a:spcAft>
                      </a:pPr>
                      <a:r>
                        <a:rPr lang="en-US" sz="1600" kern="100">
                          <a:effectLst/>
                        </a:rPr>
                        <a:t>Sub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tc>
                  <a:txBody>
                    <a:bodyPr/>
                    <a:lstStyle/>
                    <a:p>
                      <a:pPr marL="0" marR="0" algn="ctr">
                        <a:lnSpc>
                          <a:spcPct val="150000"/>
                        </a:lnSpc>
                        <a:spcBef>
                          <a:spcPts val="0"/>
                        </a:spcBef>
                        <a:spcAft>
                          <a:spcPts val="0"/>
                        </a:spcAft>
                      </a:pPr>
                      <a:r>
                        <a:rPr lang="en-US" sz="1600" kern="100">
                          <a:effectLst/>
                        </a:rPr>
                        <a:t>Description</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extLst>
                  <a:ext uri="{0D108BD9-81ED-4DB2-BD59-A6C34878D82A}">
                    <a16:rowId xmlns:a16="http://schemas.microsoft.com/office/drawing/2014/main" val="134567153"/>
                  </a:ext>
                </a:extLst>
              </a:tr>
              <a:tr h="1427899">
                <a:tc rowSpan="3">
                  <a:txBody>
                    <a:bodyPr/>
                    <a:lstStyle/>
                    <a:p>
                      <a:pPr marL="0" marR="0" algn="just">
                        <a:lnSpc>
                          <a:spcPct val="150000"/>
                        </a:lnSpc>
                        <a:spcBef>
                          <a:spcPts val="0"/>
                        </a:spcBef>
                        <a:spcAft>
                          <a:spcPts val="0"/>
                        </a:spcAft>
                      </a:pPr>
                      <a:r>
                        <a:rPr lang="en-US" sz="1600" kern="100">
                          <a:effectLst/>
                        </a:rPr>
                        <a:t>Distribution</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tc>
                  <a:txBody>
                    <a:bodyPr/>
                    <a:lstStyle/>
                    <a:p>
                      <a:pPr marL="0" marR="0" algn="just">
                        <a:lnSpc>
                          <a:spcPct val="150000"/>
                        </a:lnSpc>
                        <a:spcBef>
                          <a:spcPts val="0"/>
                        </a:spcBef>
                        <a:spcAft>
                          <a:spcPts val="0"/>
                        </a:spcAft>
                      </a:pPr>
                      <a:r>
                        <a:rPr lang="en-US" sz="1600" kern="100">
                          <a:effectLst/>
                        </a:rPr>
                        <a:t>Distribution Network Establishment</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Identify distribution channels, including retailers, wholesalers, and online platforms.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Establish relationships with distributors and retailers.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Create a plan for distribution logistics (Schlegelmilch, 2016).</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extLst>
                  <a:ext uri="{0D108BD9-81ED-4DB2-BD59-A6C34878D82A}">
                    <a16:rowId xmlns:a16="http://schemas.microsoft.com/office/drawing/2014/main" val="273015283"/>
                  </a:ext>
                </a:extLst>
              </a:tr>
              <a:tr h="1120266">
                <a:tc vMerge="1">
                  <a:txBody>
                    <a:bodyPr/>
                    <a:lstStyle/>
                    <a:p>
                      <a:endParaRPr lang="en-US"/>
                    </a:p>
                  </a:txBody>
                  <a:tcPr/>
                </a:tc>
                <a:tc>
                  <a:txBody>
                    <a:bodyPr/>
                    <a:lstStyle/>
                    <a:p>
                      <a:pPr marL="0" marR="0" algn="just">
                        <a:lnSpc>
                          <a:spcPct val="150000"/>
                        </a:lnSpc>
                        <a:spcBef>
                          <a:spcPts val="0"/>
                        </a:spcBef>
                        <a:spcAft>
                          <a:spcPts val="0"/>
                        </a:spcAft>
                      </a:pPr>
                      <a:r>
                        <a:rPr lang="en-US" sz="1600" kern="100">
                          <a:effectLst/>
                        </a:rPr>
                        <a:t>Transportation Logistics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Arrange transportation services for delivering Fizz to various locations.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Optimize transportation routes for efficiency and cost-effectiveness.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Ensure on-time delivery to retailers.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extLst>
                  <a:ext uri="{0D108BD9-81ED-4DB2-BD59-A6C34878D82A}">
                    <a16:rowId xmlns:a16="http://schemas.microsoft.com/office/drawing/2014/main" val="3621629956"/>
                  </a:ext>
                </a:extLst>
              </a:tr>
              <a:tr h="1427899">
                <a:tc vMerge="1">
                  <a:txBody>
                    <a:bodyPr/>
                    <a:lstStyle/>
                    <a:p>
                      <a:endParaRPr lang="en-US"/>
                    </a:p>
                  </a:txBody>
                  <a:tcPr/>
                </a:tc>
                <a:tc>
                  <a:txBody>
                    <a:bodyPr/>
                    <a:lstStyle/>
                    <a:p>
                      <a:pPr marL="0" marR="0" algn="just">
                        <a:lnSpc>
                          <a:spcPct val="150000"/>
                        </a:lnSpc>
                        <a:spcBef>
                          <a:spcPts val="0"/>
                        </a:spcBef>
                        <a:spcAft>
                          <a:spcPts val="0"/>
                        </a:spcAft>
                      </a:pPr>
                      <a:r>
                        <a:rPr lang="en-US" sz="1600" kern="100">
                          <a:effectLst/>
                        </a:rPr>
                        <a:t>Retail Partnerships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Form partnerships with retail outlets to stock Fizz.</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Negotiate agreements with retailers regarding product placement, pricing, and promotions.</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Monitor and maintain good relationships with retail partners.</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9009" marR="49009" marT="0" marB="0"/>
                </a:tc>
                <a:extLst>
                  <a:ext uri="{0D108BD9-81ED-4DB2-BD59-A6C34878D82A}">
                    <a16:rowId xmlns:a16="http://schemas.microsoft.com/office/drawing/2014/main" val="116220751"/>
                  </a:ext>
                </a:extLst>
              </a:tr>
            </a:tbl>
          </a:graphicData>
        </a:graphic>
      </p:graphicFrame>
    </p:spTree>
    <p:extLst>
      <p:ext uri="{BB962C8B-B14F-4D97-AF65-F5344CB8AC3E}">
        <p14:creationId xmlns:p14="http://schemas.microsoft.com/office/powerpoint/2010/main" val="708578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2671C-88B4-5A2B-C63B-D491F8BEE8E6}"/>
              </a:ext>
            </a:extLst>
          </p:cNvPr>
          <p:cNvSpPr>
            <a:spLocks noGrp="1"/>
          </p:cNvSpPr>
          <p:nvPr>
            <p:ph type="title"/>
          </p:nvPr>
        </p:nvSpPr>
        <p:spPr/>
        <p:txBody>
          <a:bodyPr/>
          <a:lstStyle/>
          <a:p>
            <a:r>
              <a:rPr lang="en-US" dirty="0"/>
              <a:t>Work breakdown structure (Cont.)</a:t>
            </a:r>
          </a:p>
        </p:txBody>
      </p:sp>
      <p:graphicFrame>
        <p:nvGraphicFramePr>
          <p:cNvPr id="4" name="Content Placeholder 3">
            <a:extLst>
              <a:ext uri="{FF2B5EF4-FFF2-40B4-BE49-F238E27FC236}">
                <a16:creationId xmlns:a16="http://schemas.microsoft.com/office/drawing/2014/main" id="{7B0D6E11-840C-C49C-0458-6B0BD6CCE46B}"/>
              </a:ext>
            </a:extLst>
          </p:cNvPr>
          <p:cNvGraphicFramePr>
            <a:graphicFrameLocks noGrp="1"/>
          </p:cNvGraphicFramePr>
          <p:nvPr>
            <p:ph idx="1"/>
            <p:extLst>
              <p:ext uri="{D42A27DB-BD31-4B8C-83A1-F6EECF244321}">
                <p14:modId xmlns:p14="http://schemas.microsoft.com/office/powerpoint/2010/main" val="3343127632"/>
              </p:ext>
            </p:extLst>
          </p:nvPr>
        </p:nvGraphicFramePr>
        <p:xfrm>
          <a:off x="617220" y="1761993"/>
          <a:ext cx="11098531" cy="4522236"/>
        </p:xfrm>
        <a:graphic>
          <a:graphicData uri="http://schemas.openxmlformats.org/drawingml/2006/table">
            <a:tbl>
              <a:tblPr firstRow="1" firstCol="1" bandRow="1">
                <a:tableStyleId>{5C22544A-7EE6-4342-B048-85BDC9FD1C3A}</a:tableStyleId>
              </a:tblPr>
              <a:tblGrid>
                <a:gridCol w="1253687">
                  <a:extLst>
                    <a:ext uri="{9D8B030D-6E8A-4147-A177-3AD203B41FA5}">
                      <a16:colId xmlns:a16="http://schemas.microsoft.com/office/drawing/2014/main" val="3722765609"/>
                    </a:ext>
                  </a:extLst>
                </a:gridCol>
                <a:gridCol w="1078033">
                  <a:extLst>
                    <a:ext uri="{9D8B030D-6E8A-4147-A177-3AD203B41FA5}">
                      <a16:colId xmlns:a16="http://schemas.microsoft.com/office/drawing/2014/main" val="1280148308"/>
                    </a:ext>
                  </a:extLst>
                </a:gridCol>
                <a:gridCol w="8766811">
                  <a:extLst>
                    <a:ext uri="{9D8B030D-6E8A-4147-A177-3AD203B41FA5}">
                      <a16:colId xmlns:a16="http://schemas.microsoft.com/office/drawing/2014/main" val="1222347718"/>
                    </a:ext>
                  </a:extLst>
                </a:gridCol>
              </a:tblGrid>
              <a:tr h="321555">
                <a:tc>
                  <a:txBody>
                    <a:bodyPr/>
                    <a:lstStyle/>
                    <a:p>
                      <a:pPr marL="0" marR="0" algn="ctr">
                        <a:lnSpc>
                          <a:spcPct val="150000"/>
                        </a:lnSpc>
                        <a:spcBef>
                          <a:spcPts val="0"/>
                        </a:spcBef>
                        <a:spcAft>
                          <a:spcPts val="0"/>
                        </a:spcAft>
                      </a:pPr>
                      <a:r>
                        <a:rPr lang="en-US" sz="1600" kern="100">
                          <a:effectLst/>
                        </a:rPr>
                        <a:t>Key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tc>
                  <a:txBody>
                    <a:bodyPr/>
                    <a:lstStyle/>
                    <a:p>
                      <a:pPr marL="0" marR="0" algn="ctr">
                        <a:lnSpc>
                          <a:spcPct val="150000"/>
                        </a:lnSpc>
                        <a:spcBef>
                          <a:spcPts val="0"/>
                        </a:spcBef>
                        <a:spcAft>
                          <a:spcPts val="0"/>
                        </a:spcAft>
                      </a:pPr>
                      <a:r>
                        <a:rPr lang="en-US" sz="1600" kern="100">
                          <a:effectLst/>
                        </a:rPr>
                        <a:t>Sub Task</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tc>
                  <a:txBody>
                    <a:bodyPr/>
                    <a:lstStyle/>
                    <a:p>
                      <a:pPr marL="0" marR="0" algn="ctr">
                        <a:lnSpc>
                          <a:spcPct val="150000"/>
                        </a:lnSpc>
                        <a:spcBef>
                          <a:spcPts val="0"/>
                        </a:spcBef>
                        <a:spcAft>
                          <a:spcPts val="0"/>
                        </a:spcAft>
                      </a:pPr>
                      <a:r>
                        <a:rPr lang="en-US" sz="1600" kern="100">
                          <a:effectLst/>
                        </a:rPr>
                        <a:t>Description</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extLst>
                  <a:ext uri="{0D108BD9-81ED-4DB2-BD59-A6C34878D82A}">
                    <a16:rowId xmlns:a16="http://schemas.microsoft.com/office/drawing/2014/main" val="3180682009"/>
                  </a:ext>
                </a:extLst>
              </a:tr>
              <a:tr h="1005681">
                <a:tc rowSpan="3">
                  <a:txBody>
                    <a:bodyPr/>
                    <a:lstStyle/>
                    <a:p>
                      <a:pPr marL="0" marR="0" algn="just">
                        <a:lnSpc>
                          <a:spcPct val="150000"/>
                        </a:lnSpc>
                        <a:spcBef>
                          <a:spcPts val="0"/>
                        </a:spcBef>
                        <a:spcAft>
                          <a:spcPts val="0"/>
                        </a:spcAft>
                      </a:pPr>
                      <a:r>
                        <a:rPr lang="en-US" sz="1600" kern="100">
                          <a:effectLst/>
                        </a:rPr>
                        <a:t>Market Launch</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tc>
                  <a:txBody>
                    <a:bodyPr/>
                    <a:lstStyle/>
                    <a:p>
                      <a:pPr marL="0" marR="0" algn="just">
                        <a:lnSpc>
                          <a:spcPct val="150000"/>
                        </a:lnSpc>
                        <a:spcBef>
                          <a:spcPts val="0"/>
                        </a:spcBef>
                        <a:spcAft>
                          <a:spcPts val="0"/>
                        </a:spcAft>
                      </a:pPr>
                      <a:r>
                        <a:rPr lang="en-US" sz="1600" kern="100">
                          <a:effectLst/>
                        </a:rPr>
                        <a:t>Product Launch Event</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Organize a launch event to introduce Fizz to the market and the press.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Create an engaging and memorable event experience.</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Invite key stakeholders and media for coverage (Day, 2018).</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extLst>
                  <a:ext uri="{0D108BD9-81ED-4DB2-BD59-A6C34878D82A}">
                    <a16:rowId xmlns:a16="http://schemas.microsoft.com/office/drawing/2014/main" val="2841686513"/>
                  </a:ext>
                </a:extLst>
              </a:tr>
              <a:tr h="1347744">
                <a:tc vMerge="1">
                  <a:txBody>
                    <a:bodyPr/>
                    <a:lstStyle/>
                    <a:p>
                      <a:endParaRPr lang="en-US"/>
                    </a:p>
                  </a:txBody>
                  <a:tcPr/>
                </a:tc>
                <a:tc>
                  <a:txBody>
                    <a:bodyPr/>
                    <a:lstStyle/>
                    <a:p>
                      <a:pPr marL="0" marR="0" algn="just">
                        <a:lnSpc>
                          <a:spcPct val="150000"/>
                        </a:lnSpc>
                        <a:spcBef>
                          <a:spcPts val="0"/>
                        </a:spcBef>
                        <a:spcAft>
                          <a:spcPts val="0"/>
                        </a:spcAft>
                      </a:pPr>
                      <a:r>
                        <a:rPr lang="en-US" sz="1600" kern="100">
                          <a:effectLst/>
                        </a:rPr>
                        <a:t>Public Relations and Social Media Marketing</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Engage in public relations activities to generate buzz and media coverage.</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Utilize social media platforms for promotion and interaction with customers.</a:t>
                      </a:r>
                    </a:p>
                    <a:p>
                      <a:pPr marL="342900" marR="0" lvl="0" indent="-342900" algn="just">
                        <a:lnSpc>
                          <a:spcPct val="150000"/>
                        </a:lnSpc>
                        <a:spcBef>
                          <a:spcPts val="0"/>
                        </a:spcBef>
                        <a:spcAft>
                          <a:spcPts val="0"/>
                        </a:spcAft>
                        <a:buFont typeface="Symbol" panose="05050102010706020507" pitchFamily="18" charset="2"/>
                        <a:buChar char=""/>
                      </a:pPr>
                      <a:r>
                        <a:rPr lang="en-US" sz="1600" kern="100">
                          <a:effectLst/>
                        </a:rPr>
                        <a:t>Monitor and respond to customer feedback and inquiries.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extLst>
                  <a:ext uri="{0D108BD9-81ED-4DB2-BD59-A6C34878D82A}">
                    <a16:rowId xmlns:a16="http://schemas.microsoft.com/office/drawing/2014/main" val="914771030"/>
                  </a:ext>
                </a:extLst>
              </a:tr>
              <a:tr h="1347744">
                <a:tc vMerge="1">
                  <a:txBody>
                    <a:bodyPr/>
                    <a:lstStyle/>
                    <a:p>
                      <a:endParaRPr lang="en-US"/>
                    </a:p>
                  </a:txBody>
                  <a:tcPr/>
                </a:tc>
                <a:tc>
                  <a:txBody>
                    <a:bodyPr/>
                    <a:lstStyle/>
                    <a:p>
                      <a:pPr marL="0" marR="0" algn="just">
                        <a:lnSpc>
                          <a:spcPct val="150000"/>
                        </a:lnSpc>
                        <a:spcBef>
                          <a:spcPts val="0"/>
                        </a:spcBef>
                        <a:spcAft>
                          <a:spcPts val="0"/>
                        </a:spcAft>
                      </a:pPr>
                      <a:r>
                        <a:rPr lang="en-US" sz="1600" kern="100">
                          <a:effectLst/>
                        </a:rPr>
                        <a:t>Sales Promotions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Implement sales promotions and discounts to incentivize early product adoption.</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Monitor sales data and adjust promotions as needed (</a:t>
                      </a:r>
                      <a:r>
                        <a:rPr lang="en-US" sz="1600" kern="100" dirty="0" err="1">
                          <a:effectLst/>
                        </a:rPr>
                        <a:t>Schlegelmilch</a:t>
                      </a:r>
                      <a:r>
                        <a:rPr lang="en-US" sz="1600" kern="100" dirty="0">
                          <a:effectLst/>
                        </a:rPr>
                        <a:t>, 2016).</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effectLst/>
                        </a:rPr>
                        <a:t>Collect feedback from initial customers for product improvement.</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2758" marR="42758" marT="0" marB="0"/>
                </a:tc>
                <a:extLst>
                  <a:ext uri="{0D108BD9-81ED-4DB2-BD59-A6C34878D82A}">
                    <a16:rowId xmlns:a16="http://schemas.microsoft.com/office/drawing/2014/main" val="1856377691"/>
                  </a:ext>
                </a:extLst>
              </a:tr>
            </a:tbl>
          </a:graphicData>
        </a:graphic>
      </p:graphicFrame>
    </p:spTree>
    <p:extLst>
      <p:ext uri="{BB962C8B-B14F-4D97-AF65-F5344CB8AC3E}">
        <p14:creationId xmlns:p14="http://schemas.microsoft.com/office/powerpoint/2010/main" val="1938316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5F889-B8B7-84D8-629B-268C3B77FDE9}"/>
              </a:ext>
            </a:extLst>
          </p:cNvPr>
          <p:cNvSpPr>
            <a:spLocks noGrp="1"/>
          </p:cNvSpPr>
          <p:nvPr>
            <p:ph type="title"/>
          </p:nvPr>
        </p:nvSpPr>
        <p:spPr>
          <a:xfrm>
            <a:off x="1097280" y="240883"/>
            <a:ext cx="10058400" cy="1450757"/>
          </a:xfrm>
        </p:spPr>
        <p:txBody>
          <a:bodyPr/>
          <a:lstStyle/>
          <a:p>
            <a:r>
              <a:rPr lang="en-US" dirty="0"/>
              <a:t>Quad chart</a:t>
            </a:r>
          </a:p>
        </p:txBody>
      </p:sp>
      <p:graphicFrame>
        <p:nvGraphicFramePr>
          <p:cNvPr id="4" name="Table 3">
            <a:extLst>
              <a:ext uri="{FF2B5EF4-FFF2-40B4-BE49-F238E27FC236}">
                <a16:creationId xmlns:a16="http://schemas.microsoft.com/office/drawing/2014/main" id="{211A5EE9-6577-B7AE-2C7F-2261C1BBBD39}"/>
              </a:ext>
            </a:extLst>
          </p:cNvPr>
          <p:cNvGraphicFramePr>
            <a:graphicFrameLocks noGrp="1"/>
          </p:cNvGraphicFramePr>
          <p:nvPr>
            <p:extLst>
              <p:ext uri="{D42A27DB-BD31-4B8C-83A1-F6EECF244321}">
                <p14:modId xmlns:p14="http://schemas.microsoft.com/office/powerpoint/2010/main" val="3108904332"/>
              </p:ext>
            </p:extLst>
          </p:nvPr>
        </p:nvGraphicFramePr>
        <p:xfrm>
          <a:off x="365760" y="1805939"/>
          <a:ext cx="11429999" cy="4755363"/>
        </p:xfrm>
        <a:graphic>
          <a:graphicData uri="http://schemas.openxmlformats.org/drawingml/2006/table">
            <a:tbl>
              <a:tblPr firstRow="1" firstCol="1" bandRow="1">
                <a:tableStyleId>{5C22544A-7EE6-4342-B048-85BDC9FD1C3A}</a:tableStyleId>
              </a:tblPr>
              <a:tblGrid>
                <a:gridCol w="600217">
                  <a:extLst>
                    <a:ext uri="{9D8B030D-6E8A-4147-A177-3AD203B41FA5}">
                      <a16:colId xmlns:a16="http://schemas.microsoft.com/office/drawing/2014/main" val="1531189183"/>
                    </a:ext>
                  </a:extLst>
                </a:gridCol>
                <a:gridCol w="5149141">
                  <a:extLst>
                    <a:ext uri="{9D8B030D-6E8A-4147-A177-3AD203B41FA5}">
                      <a16:colId xmlns:a16="http://schemas.microsoft.com/office/drawing/2014/main" val="700633506"/>
                    </a:ext>
                  </a:extLst>
                </a:gridCol>
                <a:gridCol w="366493">
                  <a:extLst>
                    <a:ext uri="{9D8B030D-6E8A-4147-A177-3AD203B41FA5}">
                      <a16:colId xmlns:a16="http://schemas.microsoft.com/office/drawing/2014/main" val="3458118487"/>
                    </a:ext>
                  </a:extLst>
                </a:gridCol>
                <a:gridCol w="5314148">
                  <a:extLst>
                    <a:ext uri="{9D8B030D-6E8A-4147-A177-3AD203B41FA5}">
                      <a16:colId xmlns:a16="http://schemas.microsoft.com/office/drawing/2014/main" val="3745487013"/>
                    </a:ext>
                  </a:extLst>
                </a:gridCol>
              </a:tblGrid>
              <a:tr h="154664">
                <a:tc rowSpan="2">
                  <a:txBody>
                    <a:bodyPr/>
                    <a:lstStyle/>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Q1</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0" marR="0" algn="ctr">
                        <a:lnSpc>
                          <a:spcPct val="150000"/>
                        </a:lnSpc>
                        <a:spcBef>
                          <a:spcPts val="0"/>
                        </a:spcBef>
                        <a:spcAft>
                          <a:spcPts val="800"/>
                        </a:spcAft>
                      </a:pPr>
                      <a:r>
                        <a:rPr lang="en-US" sz="1400" kern="100">
                          <a:effectLst/>
                        </a:rPr>
                        <a:t>Objectives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rowSpan="2">
                  <a:txBody>
                    <a:bodyPr/>
                    <a:lstStyle/>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Q2</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0" marR="0" algn="just">
                        <a:lnSpc>
                          <a:spcPct val="150000"/>
                        </a:lnSpc>
                        <a:spcBef>
                          <a:spcPts val="0"/>
                        </a:spcBef>
                        <a:spcAft>
                          <a:spcPts val="0"/>
                        </a:spcAft>
                      </a:pPr>
                      <a:r>
                        <a:rPr lang="en-US" sz="1400" kern="100">
                          <a:effectLst/>
                        </a:rPr>
                        <a:t>Capabilities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extLst>
                  <a:ext uri="{0D108BD9-81ED-4DB2-BD59-A6C34878D82A}">
                    <a16:rowId xmlns:a16="http://schemas.microsoft.com/office/drawing/2014/main" val="2953600835"/>
                  </a:ext>
                </a:extLst>
              </a:tr>
              <a:tr h="1736287">
                <a:tc vMerge="1">
                  <a:txBody>
                    <a:bodyPr/>
                    <a:lstStyle/>
                    <a:p>
                      <a:endParaRPr lang="en-US"/>
                    </a:p>
                  </a:txBody>
                  <a:tcPr/>
                </a:tc>
                <a:tc>
                  <a:txBody>
                    <a:bodyPr/>
                    <a:lstStyle/>
                    <a:p>
                      <a:pPr marL="342900" marR="0" lvl="0" indent="-342900" algn="just">
                        <a:lnSpc>
                          <a:spcPct val="150000"/>
                        </a:lnSpc>
                        <a:spcBef>
                          <a:spcPts val="0"/>
                        </a:spcBef>
                        <a:spcAft>
                          <a:spcPts val="0"/>
                        </a:spcAft>
                        <a:buFont typeface="+mj-lt"/>
                        <a:buAutoNum type="romanLcPeriod"/>
                      </a:pPr>
                      <a:r>
                        <a:rPr lang="en-US" sz="1400" kern="100">
                          <a:effectLst/>
                        </a:rPr>
                        <a:t>The primary goal of the "Fizz" project is to successfully introduce a healthy and all-natural soft drink to the market.</a:t>
                      </a:r>
                    </a:p>
                    <a:p>
                      <a:pPr marL="342900" marR="0" lvl="0" indent="-342900" algn="just">
                        <a:lnSpc>
                          <a:spcPct val="150000"/>
                        </a:lnSpc>
                        <a:spcBef>
                          <a:spcPts val="0"/>
                        </a:spcBef>
                        <a:spcAft>
                          <a:spcPts val="0"/>
                        </a:spcAft>
                        <a:buFont typeface="+mj-lt"/>
                        <a:buAutoNum type="romanLcPeriod"/>
                      </a:pPr>
                      <a:r>
                        <a:rPr lang="en-US" sz="1400" kern="100">
                          <a:effectLst/>
                        </a:rPr>
                        <a:t>The objective is to position Fizz as a refreshing, low-calorie alternative to traditional sodas by catering to health-conscious consumers.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vMerge="1">
                  <a:txBody>
                    <a:bodyPr/>
                    <a:lstStyle/>
                    <a:p>
                      <a:endParaRPr lang="en-US"/>
                    </a:p>
                  </a:txBody>
                  <a:tcPr/>
                </a:tc>
                <a:tc>
                  <a:txBody>
                    <a:bodyPr/>
                    <a:lstStyle/>
                    <a:p>
                      <a:pPr marL="0" marR="0" algn="just">
                        <a:lnSpc>
                          <a:spcPct val="150000"/>
                        </a:lnSpc>
                        <a:spcBef>
                          <a:spcPts val="0"/>
                        </a:spcBef>
                        <a:spcAft>
                          <a:spcPts val="0"/>
                        </a:spcAft>
                      </a:pPr>
                      <a:r>
                        <a:rPr lang="en-US" sz="1400" kern="100">
                          <a:effectLst/>
                        </a:rPr>
                        <a:t>Fizz stands out in the market due to its unwavering commitment to quality and taste. Fizz is a superior choice for health-conscious consumers by providing a delicious and healthy alternative to traditional sodas. Ultimately it is offering an unparalleled combination of taste, wellness, and natural ingredients (Schlegelmilch, 2016).</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extLst>
                  <a:ext uri="{0D108BD9-81ED-4DB2-BD59-A6C34878D82A}">
                    <a16:rowId xmlns:a16="http://schemas.microsoft.com/office/drawing/2014/main" val="126153501"/>
                  </a:ext>
                </a:extLst>
              </a:tr>
              <a:tr h="154664">
                <a:tc rowSpan="2">
                  <a:txBody>
                    <a:bodyPr/>
                    <a:lstStyle/>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Q3</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0" marR="0" algn="just">
                        <a:lnSpc>
                          <a:spcPct val="150000"/>
                        </a:lnSpc>
                        <a:spcBef>
                          <a:spcPts val="0"/>
                        </a:spcBef>
                        <a:spcAft>
                          <a:spcPts val="0"/>
                        </a:spcAft>
                      </a:pPr>
                      <a:r>
                        <a:rPr lang="en-US" sz="1400" kern="100">
                          <a:effectLst/>
                        </a:rPr>
                        <a:t>Customers and Partners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rowSpan="2">
                  <a:txBody>
                    <a:bodyPr/>
                    <a:lstStyle/>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 </a:t>
                      </a:r>
                    </a:p>
                    <a:p>
                      <a:pPr marL="0" marR="0" algn="just">
                        <a:lnSpc>
                          <a:spcPct val="150000"/>
                        </a:lnSpc>
                        <a:spcBef>
                          <a:spcPts val="0"/>
                        </a:spcBef>
                        <a:spcAft>
                          <a:spcPts val="0"/>
                        </a:spcAft>
                      </a:pPr>
                      <a:r>
                        <a:rPr lang="en-US" sz="1400" kern="100">
                          <a:effectLst/>
                        </a:rPr>
                        <a:t>Q4</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a:txBody>
                    <a:bodyPr/>
                    <a:lstStyle/>
                    <a:p>
                      <a:pPr marL="0" marR="0" algn="just">
                        <a:lnSpc>
                          <a:spcPct val="150000"/>
                        </a:lnSpc>
                        <a:spcBef>
                          <a:spcPts val="0"/>
                        </a:spcBef>
                        <a:spcAft>
                          <a:spcPts val="0"/>
                        </a:spcAft>
                      </a:pPr>
                      <a:r>
                        <a:rPr lang="en-US" sz="1400" kern="100">
                          <a:effectLst/>
                        </a:rPr>
                        <a:t>Success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extLst>
                  <a:ext uri="{0D108BD9-81ED-4DB2-BD59-A6C34878D82A}">
                    <a16:rowId xmlns:a16="http://schemas.microsoft.com/office/drawing/2014/main" val="3661578844"/>
                  </a:ext>
                </a:extLst>
              </a:tr>
              <a:tr h="2263495">
                <a:tc vMerge="1">
                  <a:txBody>
                    <a:bodyPr/>
                    <a:lstStyle/>
                    <a:p>
                      <a:endParaRPr lang="en-US"/>
                    </a:p>
                  </a:txBody>
                  <a:tcPr/>
                </a:tc>
                <a:tc>
                  <a:txBody>
                    <a:bodyPr/>
                    <a:lstStyle/>
                    <a:p>
                      <a:pPr marL="0" marR="0" algn="just">
                        <a:lnSpc>
                          <a:spcPct val="150000"/>
                        </a:lnSpc>
                        <a:spcBef>
                          <a:spcPts val="0"/>
                        </a:spcBef>
                        <a:spcAft>
                          <a:spcPts val="0"/>
                        </a:spcAft>
                      </a:pPr>
                      <a:r>
                        <a:rPr lang="en-US" sz="1400" kern="100">
                          <a:effectLst/>
                        </a:rPr>
                        <a:t>It is expected to gain popularity among health-conscious consumers who seek a natural, low-calorie refreshment. Fizz appeals to individuals who value both taste and wellness in their beverage choices. It will form strategic partnerships with major supermarket chains and convenience stores. These partners help make Fizz readily available to a wide customer base by ensuring easy access to our products in a variety of locations (Schlegelmilch, 2016).</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tc vMerge="1">
                  <a:txBody>
                    <a:bodyPr/>
                    <a:lstStyle/>
                    <a:p>
                      <a:endParaRPr lang="en-US"/>
                    </a:p>
                  </a:txBody>
                  <a:tcPr/>
                </a:tc>
                <a:tc>
                  <a:txBody>
                    <a:bodyPr/>
                    <a:lstStyle/>
                    <a:p>
                      <a:pPr marL="0" marR="0" algn="just">
                        <a:lnSpc>
                          <a:spcPct val="150000"/>
                        </a:lnSpc>
                        <a:spcBef>
                          <a:spcPts val="0"/>
                        </a:spcBef>
                        <a:spcAft>
                          <a:spcPts val="0"/>
                        </a:spcAft>
                      </a:pPr>
                      <a:r>
                        <a:rPr lang="en-US" sz="1400" kern="100" dirty="0">
                          <a:effectLst/>
                        </a:rPr>
                        <a:t>Fizz is committed to success through integrity, quality, and customer satisfaction. It will prioritize transparent and ethical business practices by focusing on delivering exceptional products and service. To reach us and explore our range of products, customer can visit our website at www.fizzbeverages.com or contact our customer support at support@fizzbeverages.com. It will value feedback and aim to continually improve (Grant, 2015).</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014" marR="41014" marT="0" marB="0"/>
                </a:tc>
                <a:extLst>
                  <a:ext uri="{0D108BD9-81ED-4DB2-BD59-A6C34878D82A}">
                    <a16:rowId xmlns:a16="http://schemas.microsoft.com/office/drawing/2014/main" val="3329565396"/>
                  </a:ext>
                </a:extLst>
              </a:tr>
            </a:tbl>
          </a:graphicData>
        </a:graphic>
      </p:graphicFrame>
    </p:spTree>
    <p:extLst>
      <p:ext uri="{BB962C8B-B14F-4D97-AF65-F5344CB8AC3E}">
        <p14:creationId xmlns:p14="http://schemas.microsoft.com/office/powerpoint/2010/main" val="516475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3B682-6459-A849-A0FA-386218568B3D}"/>
              </a:ext>
            </a:extLst>
          </p:cNvPr>
          <p:cNvSpPr>
            <a:spLocks noGrp="1"/>
          </p:cNvSpPr>
          <p:nvPr>
            <p:ph type="title"/>
          </p:nvPr>
        </p:nvSpPr>
        <p:spPr/>
        <p:txBody>
          <a:bodyPr/>
          <a:lstStyle/>
          <a:p>
            <a:r>
              <a:rPr lang="en-US" dirty="0"/>
              <a:t>Gantt Chart of the project</a:t>
            </a:r>
          </a:p>
        </p:txBody>
      </p:sp>
      <p:pic>
        <p:nvPicPr>
          <p:cNvPr id="7" name="Picture 6">
            <a:extLst>
              <a:ext uri="{FF2B5EF4-FFF2-40B4-BE49-F238E27FC236}">
                <a16:creationId xmlns:a16="http://schemas.microsoft.com/office/drawing/2014/main" id="{0C78129B-7CDF-C25D-DC76-789559A584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7514" y="1737360"/>
            <a:ext cx="8683765" cy="4671196"/>
          </a:xfrm>
          <a:prstGeom prst="rect">
            <a:avLst/>
          </a:prstGeom>
        </p:spPr>
      </p:pic>
    </p:spTree>
    <p:extLst>
      <p:ext uri="{BB962C8B-B14F-4D97-AF65-F5344CB8AC3E}">
        <p14:creationId xmlns:p14="http://schemas.microsoft.com/office/powerpoint/2010/main" val="4140390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09E46-F47B-A3F9-CD53-F140559CDEB8}"/>
              </a:ext>
            </a:extLst>
          </p:cNvPr>
          <p:cNvSpPr>
            <a:spLocks noGrp="1"/>
          </p:cNvSpPr>
          <p:nvPr>
            <p:ph type="title"/>
          </p:nvPr>
        </p:nvSpPr>
        <p:spPr/>
        <p:txBody>
          <a:bodyPr/>
          <a:lstStyle/>
          <a:p>
            <a:r>
              <a:rPr lang="en-US" dirty="0"/>
              <a:t>Stakeholders' Involvement</a:t>
            </a:r>
          </a:p>
        </p:txBody>
      </p:sp>
      <p:sp>
        <p:nvSpPr>
          <p:cNvPr id="3" name="Content Placeholder 2">
            <a:extLst>
              <a:ext uri="{FF2B5EF4-FFF2-40B4-BE49-F238E27FC236}">
                <a16:creationId xmlns:a16="http://schemas.microsoft.com/office/drawing/2014/main" id="{437E5743-089C-1602-C1B4-7326716FB03C}"/>
              </a:ext>
            </a:extLst>
          </p:cNvPr>
          <p:cNvSpPr>
            <a:spLocks noGrp="1"/>
          </p:cNvSpPr>
          <p:nvPr>
            <p:ph idx="1"/>
          </p:nvPr>
        </p:nvSpPr>
        <p:spPr>
          <a:xfrm>
            <a:off x="1097280" y="1845734"/>
            <a:ext cx="5783580" cy="4257886"/>
          </a:xfrm>
        </p:spPr>
        <p:txBody>
          <a:bodyPr>
            <a:normAutofit fontScale="70000" lnSpcReduction="20000"/>
          </a:bodyPr>
          <a:lstStyle/>
          <a:p>
            <a:r>
              <a:rPr lang="en-US" dirty="0"/>
              <a:t>There are several stakeholders that are critical for the success of the project. They are:</a:t>
            </a:r>
          </a:p>
          <a:p>
            <a:r>
              <a:rPr lang="en-US" b="1" dirty="0"/>
              <a:t>Project Team</a:t>
            </a:r>
          </a:p>
          <a:p>
            <a:r>
              <a:rPr lang="en-US" dirty="0"/>
              <a:t>They are comprising marketing experts, food scientists, production staff, and logistics professionals.</a:t>
            </a:r>
          </a:p>
          <a:p>
            <a:r>
              <a:rPr lang="en-US" b="1" dirty="0"/>
              <a:t>Investors</a:t>
            </a:r>
          </a:p>
          <a:p>
            <a:r>
              <a:rPr lang="en-US" dirty="0"/>
              <a:t>They are crucial for providing funding for product development and launch.</a:t>
            </a:r>
          </a:p>
          <a:p>
            <a:r>
              <a:rPr lang="en-US" b="1" dirty="0"/>
              <a:t>Customers</a:t>
            </a:r>
          </a:p>
          <a:p>
            <a:r>
              <a:rPr lang="en-US" dirty="0"/>
              <a:t>Target consumers providing feedback through surveys and taste testing.</a:t>
            </a:r>
          </a:p>
          <a:p>
            <a:r>
              <a:rPr lang="en-US" b="1" dirty="0"/>
              <a:t>Retail Partners</a:t>
            </a:r>
          </a:p>
          <a:p>
            <a:r>
              <a:rPr lang="en-US" dirty="0"/>
              <a:t>They are collaborating to stock Fizz in stores.</a:t>
            </a:r>
          </a:p>
          <a:p>
            <a:r>
              <a:rPr lang="en-US" b="1" dirty="0"/>
              <a:t>Regulatory Authorities</a:t>
            </a:r>
          </a:p>
          <a:p>
            <a:r>
              <a:rPr lang="en-US" dirty="0"/>
              <a:t>They are ensuring compliance with food and beverage regulations.</a:t>
            </a:r>
          </a:p>
          <a:p>
            <a:endParaRPr lang="en-US" dirty="0"/>
          </a:p>
        </p:txBody>
      </p:sp>
      <p:pic>
        <p:nvPicPr>
          <p:cNvPr id="4" name="Picture 3">
            <a:extLst>
              <a:ext uri="{FF2B5EF4-FFF2-40B4-BE49-F238E27FC236}">
                <a16:creationId xmlns:a16="http://schemas.microsoft.com/office/drawing/2014/main" id="{C24B3282-1531-3C69-E51B-42F3FA9EBF6A}"/>
              </a:ext>
            </a:extLst>
          </p:cNvPr>
          <p:cNvPicPr>
            <a:picLocks noChangeAspect="1"/>
          </p:cNvPicPr>
          <p:nvPr/>
        </p:nvPicPr>
        <p:blipFill>
          <a:blip r:embed="rId2"/>
          <a:stretch>
            <a:fillRect/>
          </a:stretch>
        </p:blipFill>
        <p:spPr>
          <a:xfrm>
            <a:off x="7061834" y="2103120"/>
            <a:ext cx="5023485" cy="3348990"/>
          </a:xfrm>
          <a:prstGeom prst="rect">
            <a:avLst/>
          </a:prstGeom>
        </p:spPr>
      </p:pic>
    </p:spTree>
    <p:extLst>
      <p:ext uri="{BB962C8B-B14F-4D97-AF65-F5344CB8AC3E}">
        <p14:creationId xmlns:p14="http://schemas.microsoft.com/office/powerpoint/2010/main" val="3824206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A1141-1B3D-5AD9-BB1A-276D56CBC5E5}"/>
              </a:ext>
            </a:extLst>
          </p:cNvPr>
          <p:cNvSpPr>
            <a:spLocks noGrp="1"/>
          </p:cNvSpPr>
          <p:nvPr>
            <p:ph type="title"/>
          </p:nvPr>
        </p:nvSpPr>
        <p:spPr/>
        <p:txBody>
          <a:bodyPr/>
          <a:lstStyle/>
          <a:p>
            <a:r>
              <a:rPr lang="en-US" dirty="0"/>
              <a:t>Allocation of Resources</a:t>
            </a:r>
            <a:br>
              <a:rPr lang="en-US" dirty="0"/>
            </a:br>
            <a:endParaRPr lang="en-US" dirty="0"/>
          </a:p>
        </p:txBody>
      </p:sp>
      <p:sp>
        <p:nvSpPr>
          <p:cNvPr id="3" name="Content Placeholder 2">
            <a:extLst>
              <a:ext uri="{FF2B5EF4-FFF2-40B4-BE49-F238E27FC236}">
                <a16:creationId xmlns:a16="http://schemas.microsoft.com/office/drawing/2014/main" id="{82A34A5E-909F-683D-F008-85A3CD871525}"/>
              </a:ext>
            </a:extLst>
          </p:cNvPr>
          <p:cNvSpPr>
            <a:spLocks noGrp="1"/>
          </p:cNvSpPr>
          <p:nvPr>
            <p:ph idx="1"/>
          </p:nvPr>
        </p:nvSpPr>
        <p:spPr>
          <a:xfrm>
            <a:off x="651510" y="1822874"/>
            <a:ext cx="5920740" cy="4452196"/>
          </a:xfrm>
        </p:spPr>
        <p:txBody>
          <a:bodyPr>
            <a:normAutofit lnSpcReduction="10000"/>
          </a:bodyPr>
          <a:lstStyle/>
          <a:p>
            <a:r>
              <a:rPr lang="en-US" dirty="0"/>
              <a:t>The project will allocate resources based on priority and need. Resource allocation will be continually monitored and adjusted as needed. Key resources are:</a:t>
            </a:r>
          </a:p>
          <a:p>
            <a:r>
              <a:rPr lang="en-US" b="1" dirty="0"/>
              <a:t>Financial Resources</a:t>
            </a:r>
          </a:p>
          <a:p>
            <a:r>
              <a:rPr lang="en-US" dirty="0"/>
              <a:t>A budget of £10,000 for product development, marketing, and distribution.</a:t>
            </a:r>
          </a:p>
          <a:p>
            <a:r>
              <a:rPr lang="en-US" b="1" dirty="0"/>
              <a:t>Human Resources</a:t>
            </a:r>
          </a:p>
          <a:p>
            <a:r>
              <a:rPr lang="en-US" dirty="0"/>
              <a:t>They are also very crucial. They are comprising marketing, R&amp;D, production, logistics, and sales departments.</a:t>
            </a:r>
          </a:p>
          <a:p>
            <a:r>
              <a:rPr lang="en-US" b="1" dirty="0"/>
              <a:t>Physical Resources</a:t>
            </a:r>
          </a:p>
          <a:p>
            <a:r>
              <a:rPr lang="en-US" dirty="0"/>
              <a:t>Production facilities, distribution centers, and marketing materials.</a:t>
            </a:r>
          </a:p>
          <a:p>
            <a:endParaRPr lang="en-US" dirty="0"/>
          </a:p>
        </p:txBody>
      </p:sp>
      <p:pic>
        <p:nvPicPr>
          <p:cNvPr id="4" name="Picture 3">
            <a:extLst>
              <a:ext uri="{FF2B5EF4-FFF2-40B4-BE49-F238E27FC236}">
                <a16:creationId xmlns:a16="http://schemas.microsoft.com/office/drawing/2014/main" id="{5E7C878A-3746-6039-57BA-876AE396CA5A}"/>
              </a:ext>
            </a:extLst>
          </p:cNvPr>
          <p:cNvPicPr>
            <a:picLocks noChangeAspect="1"/>
          </p:cNvPicPr>
          <p:nvPr/>
        </p:nvPicPr>
        <p:blipFill>
          <a:blip r:embed="rId2"/>
          <a:stretch>
            <a:fillRect/>
          </a:stretch>
        </p:blipFill>
        <p:spPr>
          <a:xfrm>
            <a:off x="6736080" y="1845734"/>
            <a:ext cx="4819650" cy="4160520"/>
          </a:xfrm>
          <a:prstGeom prst="rect">
            <a:avLst/>
          </a:prstGeom>
        </p:spPr>
      </p:pic>
    </p:spTree>
    <p:extLst>
      <p:ext uri="{BB962C8B-B14F-4D97-AF65-F5344CB8AC3E}">
        <p14:creationId xmlns:p14="http://schemas.microsoft.com/office/powerpoint/2010/main" val="1701936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36B91-CED4-4100-4956-30AC6000F1E4}"/>
              </a:ext>
            </a:extLst>
          </p:cNvPr>
          <p:cNvSpPr>
            <a:spLocks noGrp="1"/>
          </p:cNvSpPr>
          <p:nvPr>
            <p:ph type="title"/>
          </p:nvPr>
        </p:nvSpPr>
        <p:spPr>
          <a:xfrm>
            <a:off x="1097280" y="240883"/>
            <a:ext cx="10058400" cy="1450757"/>
          </a:xfrm>
        </p:spPr>
        <p:txBody>
          <a:bodyPr>
            <a:normAutofit/>
          </a:bodyPr>
          <a:lstStyle/>
          <a:p>
            <a:r>
              <a:rPr lang="en-US" dirty="0"/>
              <a:t>Risk Analysis</a:t>
            </a:r>
          </a:p>
        </p:txBody>
      </p:sp>
      <p:graphicFrame>
        <p:nvGraphicFramePr>
          <p:cNvPr id="4" name="Content Placeholder 3">
            <a:extLst>
              <a:ext uri="{FF2B5EF4-FFF2-40B4-BE49-F238E27FC236}">
                <a16:creationId xmlns:a16="http://schemas.microsoft.com/office/drawing/2014/main" id="{6277EFC5-9F80-5565-21A0-DDF29D9BC136}"/>
              </a:ext>
            </a:extLst>
          </p:cNvPr>
          <p:cNvGraphicFramePr>
            <a:graphicFrameLocks noGrp="1"/>
          </p:cNvGraphicFramePr>
          <p:nvPr>
            <p:ph idx="1"/>
            <p:extLst>
              <p:ext uri="{D42A27DB-BD31-4B8C-83A1-F6EECF244321}">
                <p14:modId xmlns:p14="http://schemas.microsoft.com/office/powerpoint/2010/main" val="2980647319"/>
              </p:ext>
            </p:extLst>
          </p:nvPr>
        </p:nvGraphicFramePr>
        <p:xfrm>
          <a:off x="914400" y="1794509"/>
          <a:ext cx="10241279" cy="4488280"/>
        </p:xfrm>
        <a:graphic>
          <a:graphicData uri="http://schemas.openxmlformats.org/drawingml/2006/table">
            <a:tbl>
              <a:tblPr firstRow="1" firstCol="1" bandRow="1">
                <a:tableStyleId>{5C22544A-7EE6-4342-B048-85BDC9FD1C3A}</a:tableStyleId>
              </a:tblPr>
              <a:tblGrid>
                <a:gridCol w="2091449">
                  <a:extLst>
                    <a:ext uri="{9D8B030D-6E8A-4147-A177-3AD203B41FA5}">
                      <a16:colId xmlns:a16="http://schemas.microsoft.com/office/drawing/2014/main" val="119920072"/>
                    </a:ext>
                  </a:extLst>
                </a:gridCol>
                <a:gridCol w="3817823">
                  <a:extLst>
                    <a:ext uri="{9D8B030D-6E8A-4147-A177-3AD203B41FA5}">
                      <a16:colId xmlns:a16="http://schemas.microsoft.com/office/drawing/2014/main" val="4020842244"/>
                    </a:ext>
                  </a:extLst>
                </a:gridCol>
                <a:gridCol w="4332007">
                  <a:extLst>
                    <a:ext uri="{9D8B030D-6E8A-4147-A177-3AD203B41FA5}">
                      <a16:colId xmlns:a16="http://schemas.microsoft.com/office/drawing/2014/main" val="2624172864"/>
                    </a:ext>
                  </a:extLst>
                </a:gridCol>
              </a:tblGrid>
              <a:tr h="257717">
                <a:tc>
                  <a:txBody>
                    <a:bodyPr/>
                    <a:lstStyle/>
                    <a:p>
                      <a:pPr marL="0" marR="0" algn="just">
                        <a:lnSpc>
                          <a:spcPct val="150000"/>
                        </a:lnSpc>
                        <a:spcBef>
                          <a:spcPts val="0"/>
                        </a:spcBef>
                        <a:spcAft>
                          <a:spcPts val="0"/>
                        </a:spcAft>
                      </a:pPr>
                      <a:r>
                        <a:rPr lang="en-US" sz="1400" kern="100">
                          <a:effectLst/>
                        </a:rPr>
                        <a:t>Risks</a:t>
                      </a:r>
                      <a:endParaRPr lang="en-US" sz="14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a:effectLst/>
                        </a:rPr>
                        <a:t>Descriptions</a:t>
                      </a:r>
                      <a:endParaRPr lang="en-US" sz="14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a:effectLst/>
                        </a:rPr>
                        <a:t>Mitigation</a:t>
                      </a:r>
                      <a:endParaRPr lang="en-US" sz="1400" b="1"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extLst>
                  <a:ext uri="{0D108BD9-81ED-4DB2-BD59-A6C34878D82A}">
                    <a16:rowId xmlns:a16="http://schemas.microsoft.com/office/drawing/2014/main" val="1734352342"/>
                  </a:ext>
                </a:extLst>
              </a:tr>
              <a:tr h="546220">
                <a:tc>
                  <a:txBody>
                    <a:bodyPr/>
                    <a:lstStyle/>
                    <a:p>
                      <a:pPr marL="0" marR="0" algn="just">
                        <a:lnSpc>
                          <a:spcPct val="150000"/>
                        </a:lnSpc>
                        <a:spcBef>
                          <a:spcPts val="0"/>
                        </a:spcBef>
                        <a:spcAft>
                          <a:spcPts val="0"/>
                        </a:spcAft>
                      </a:pPr>
                      <a:r>
                        <a:rPr lang="en-US" sz="1400" kern="100">
                          <a:effectLst/>
                        </a:rPr>
                        <a:t>Market Competition</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800"/>
                        </a:spcAft>
                      </a:pPr>
                      <a:r>
                        <a:rPr lang="en-US" sz="1400" kern="100">
                          <a:effectLst/>
                        </a:rPr>
                        <a:t>Competing with established soft drink brands.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a:effectLst/>
                        </a:rPr>
                        <a:t>Strong branding and differentiation.</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extLst>
                  <a:ext uri="{0D108BD9-81ED-4DB2-BD59-A6C34878D82A}">
                    <a16:rowId xmlns:a16="http://schemas.microsoft.com/office/drawing/2014/main" val="1275113456"/>
                  </a:ext>
                </a:extLst>
              </a:tr>
              <a:tr h="834724">
                <a:tc>
                  <a:txBody>
                    <a:bodyPr/>
                    <a:lstStyle/>
                    <a:p>
                      <a:pPr marL="0" marR="0" algn="just">
                        <a:lnSpc>
                          <a:spcPct val="150000"/>
                        </a:lnSpc>
                        <a:spcBef>
                          <a:spcPts val="0"/>
                        </a:spcBef>
                        <a:spcAft>
                          <a:spcPts val="0"/>
                        </a:spcAft>
                      </a:pPr>
                      <a:r>
                        <a:rPr lang="en-US" sz="1400" kern="100">
                          <a:effectLst/>
                        </a:rPr>
                        <a:t>Regulatory Compliance</a:t>
                      </a:r>
                    </a:p>
                    <a:p>
                      <a:pPr marL="0" marR="0" algn="just">
                        <a:lnSpc>
                          <a:spcPct val="150000"/>
                        </a:lnSpc>
                        <a:spcBef>
                          <a:spcPts val="0"/>
                        </a:spcBef>
                        <a:spcAft>
                          <a:spcPts val="0"/>
                        </a:spcAft>
                      </a:pPr>
                      <a:r>
                        <a:rPr lang="en-US" sz="1400" kern="100">
                          <a:effectLst/>
                        </a:rPr>
                        <a:t> </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800"/>
                        </a:spcAft>
                      </a:pPr>
                      <a:r>
                        <a:rPr lang="en-US" sz="1400" kern="100">
                          <a:effectLst/>
                        </a:rPr>
                        <a:t>Navigating food and beverage regulations (Kerzner, 2017).</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a:effectLst/>
                        </a:rPr>
                        <a:t>Legal consultation and thorough compliance checks.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extLst>
                  <a:ext uri="{0D108BD9-81ED-4DB2-BD59-A6C34878D82A}">
                    <a16:rowId xmlns:a16="http://schemas.microsoft.com/office/drawing/2014/main" val="2950752564"/>
                  </a:ext>
                </a:extLst>
              </a:tr>
              <a:tr h="834724">
                <a:tc>
                  <a:txBody>
                    <a:bodyPr/>
                    <a:lstStyle/>
                    <a:p>
                      <a:pPr marL="0" marR="0" algn="just">
                        <a:lnSpc>
                          <a:spcPct val="150000"/>
                        </a:lnSpc>
                        <a:spcBef>
                          <a:spcPts val="0"/>
                        </a:spcBef>
                        <a:spcAft>
                          <a:spcPts val="0"/>
                        </a:spcAft>
                      </a:pPr>
                      <a:r>
                        <a:rPr lang="en-US" sz="1400" kern="100" dirty="0">
                          <a:effectLst/>
                        </a:rPr>
                        <a:t>Supply Chain Disruptions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800"/>
                        </a:spcAft>
                      </a:pPr>
                      <a:r>
                        <a:rPr lang="en-US" sz="1400" kern="100" dirty="0">
                          <a:effectLst/>
                        </a:rPr>
                        <a:t>Raw material shortages or production delays.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a:effectLst/>
                        </a:rPr>
                        <a:t>Diverse sourcing and inventory management.</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extLst>
                  <a:ext uri="{0D108BD9-81ED-4DB2-BD59-A6C34878D82A}">
                    <a16:rowId xmlns:a16="http://schemas.microsoft.com/office/drawing/2014/main" val="4234040551"/>
                  </a:ext>
                </a:extLst>
              </a:tr>
              <a:tr h="546220">
                <a:tc>
                  <a:txBody>
                    <a:bodyPr/>
                    <a:lstStyle/>
                    <a:p>
                      <a:pPr marL="0" marR="0" algn="just">
                        <a:lnSpc>
                          <a:spcPct val="150000"/>
                        </a:lnSpc>
                        <a:spcBef>
                          <a:spcPts val="0"/>
                        </a:spcBef>
                        <a:spcAft>
                          <a:spcPts val="0"/>
                        </a:spcAft>
                      </a:pPr>
                      <a:r>
                        <a:rPr lang="en-US" sz="1400" kern="100" dirty="0">
                          <a:effectLst/>
                        </a:rPr>
                        <a:t>Consumer Reception</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dirty="0">
                          <a:effectLst/>
                        </a:rPr>
                        <a:t>Uncertain consumer preferences.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a:effectLst/>
                        </a:rPr>
                        <a:t>Conduct market research and adapt to consumer feedback.</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extLst>
                  <a:ext uri="{0D108BD9-81ED-4DB2-BD59-A6C34878D82A}">
                    <a16:rowId xmlns:a16="http://schemas.microsoft.com/office/drawing/2014/main" val="4017731474"/>
                  </a:ext>
                </a:extLst>
              </a:tr>
              <a:tr h="834724">
                <a:tc>
                  <a:txBody>
                    <a:bodyPr/>
                    <a:lstStyle/>
                    <a:p>
                      <a:pPr marL="0" marR="0" algn="just">
                        <a:lnSpc>
                          <a:spcPct val="150000"/>
                        </a:lnSpc>
                        <a:spcBef>
                          <a:spcPts val="0"/>
                        </a:spcBef>
                        <a:spcAft>
                          <a:spcPts val="0"/>
                        </a:spcAft>
                      </a:pPr>
                      <a:r>
                        <a:rPr lang="en-US" sz="1400" kern="100">
                          <a:effectLst/>
                        </a:rPr>
                        <a:t>Marketing and Advertising</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800"/>
                        </a:spcAft>
                      </a:pPr>
                      <a:r>
                        <a:rPr lang="en-US" sz="1400" kern="100">
                          <a:effectLst/>
                        </a:rPr>
                        <a:t>Failure to reach target audience effectively.</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dirty="0">
                          <a:effectLst/>
                        </a:rPr>
                        <a:t>Regularly analyze marketing strategies and adjust as needed (Schwalbe, 2018).</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extLst>
                  <a:ext uri="{0D108BD9-81ED-4DB2-BD59-A6C34878D82A}">
                    <a16:rowId xmlns:a16="http://schemas.microsoft.com/office/drawing/2014/main" val="828584199"/>
                  </a:ext>
                </a:extLst>
              </a:tr>
              <a:tr h="546220">
                <a:tc>
                  <a:txBody>
                    <a:bodyPr/>
                    <a:lstStyle/>
                    <a:p>
                      <a:pPr marL="0" marR="0" algn="just">
                        <a:lnSpc>
                          <a:spcPct val="150000"/>
                        </a:lnSpc>
                        <a:spcBef>
                          <a:spcPts val="0"/>
                        </a:spcBef>
                        <a:spcAft>
                          <a:spcPts val="0"/>
                        </a:spcAft>
                      </a:pPr>
                      <a:r>
                        <a:rPr lang="en-US" sz="1400" kern="100">
                          <a:effectLst/>
                        </a:rPr>
                        <a:t>Financial Risks</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a:effectLst/>
                        </a:rPr>
                        <a:t>Running over budget.</a:t>
                      </a:r>
                      <a:endParaRPr lang="en-US" sz="14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tc>
                  <a:txBody>
                    <a:bodyPr/>
                    <a:lstStyle/>
                    <a:p>
                      <a:pPr marL="0" marR="0" algn="just">
                        <a:lnSpc>
                          <a:spcPct val="150000"/>
                        </a:lnSpc>
                        <a:spcBef>
                          <a:spcPts val="0"/>
                        </a:spcBef>
                        <a:spcAft>
                          <a:spcPts val="0"/>
                        </a:spcAft>
                      </a:pPr>
                      <a:r>
                        <a:rPr lang="en-US" sz="1400" kern="100" dirty="0">
                          <a:effectLst/>
                        </a:rPr>
                        <a:t>Regular financial reviews and contingency plans.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335" marR="66335" marT="0" marB="0"/>
                </a:tc>
                <a:extLst>
                  <a:ext uri="{0D108BD9-81ED-4DB2-BD59-A6C34878D82A}">
                    <a16:rowId xmlns:a16="http://schemas.microsoft.com/office/drawing/2014/main" val="3126298226"/>
                  </a:ext>
                </a:extLst>
              </a:tr>
            </a:tbl>
          </a:graphicData>
        </a:graphic>
      </p:graphicFrame>
    </p:spTree>
    <p:extLst>
      <p:ext uri="{BB962C8B-B14F-4D97-AF65-F5344CB8AC3E}">
        <p14:creationId xmlns:p14="http://schemas.microsoft.com/office/powerpoint/2010/main" val="33101824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1C3A-EA69-9363-1936-8F768F3FD5EA}"/>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A233F8E-4A71-0A7A-0D98-38B2D7B0C96F}"/>
              </a:ext>
            </a:extLst>
          </p:cNvPr>
          <p:cNvSpPr>
            <a:spLocks noGrp="1"/>
          </p:cNvSpPr>
          <p:nvPr>
            <p:ph idx="1"/>
          </p:nvPr>
        </p:nvSpPr>
        <p:spPr>
          <a:xfrm>
            <a:off x="1097280" y="1845734"/>
            <a:ext cx="5154930" cy="4177876"/>
          </a:xfrm>
        </p:spPr>
        <p:txBody>
          <a:bodyPr>
            <a:normAutofit/>
          </a:bodyPr>
          <a:lstStyle/>
          <a:p>
            <a:pPr>
              <a:buFont typeface="Wingdings" panose="05000000000000000000" pitchFamily="2" charset="2"/>
              <a:buChar char="v"/>
            </a:pPr>
            <a:r>
              <a:rPr lang="en-US" sz="2400" dirty="0"/>
              <a:t>At the end it can be said that the successful launch of Fizz requires a comprehensive project management plan to guide us through the complexities. </a:t>
            </a:r>
          </a:p>
          <a:p>
            <a:pPr>
              <a:buFont typeface="Wingdings" panose="05000000000000000000" pitchFamily="2" charset="2"/>
              <a:buChar char="v"/>
            </a:pPr>
            <a:r>
              <a:rPr lang="en-US" sz="2400" dirty="0"/>
              <a:t>This plan aims to introduce Fizz into the market successfully and make it a beloved soft drink for consumers. </a:t>
            </a:r>
          </a:p>
          <a:p>
            <a:pPr>
              <a:buFont typeface="Wingdings" panose="05000000000000000000" pitchFamily="2" charset="2"/>
              <a:buChar char="v"/>
            </a:pPr>
            <a:r>
              <a:rPr lang="en-US" sz="2400" dirty="0"/>
              <a:t>This plan will help ensure that our project remains on track. It will also help to meet objectives.</a:t>
            </a:r>
          </a:p>
          <a:p>
            <a:pPr>
              <a:buFont typeface="Wingdings" panose="05000000000000000000" pitchFamily="2" charset="2"/>
              <a:buChar char="v"/>
            </a:pPr>
            <a:endParaRPr lang="en-US" sz="2400" dirty="0"/>
          </a:p>
        </p:txBody>
      </p:sp>
      <p:pic>
        <p:nvPicPr>
          <p:cNvPr id="4" name="Picture 3">
            <a:extLst>
              <a:ext uri="{FF2B5EF4-FFF2-40B4-BE49-F238E27FC236}">
                <a16:creationId xmlns:a16="http://schemas.microsoft.com/office/drawing/2014/main" id="{D9892DC3-E342-53E8-77C7-1EFAB38AF6CB}"/>
              </a:ext>
            </a:extLst>
          </p:cNvPr>
          <p:cNvPicPr>
            <a:picLocks noChangeAspect="1"/>
          </p:cNvPicPr>
          <p:nvPr/>
        </p:nvPicPr>
        <p:blipFill>
          <a:blip r:embed="rId2"/>
          <a:stretch>
            <a:fillRect/>
          </a:stretch>
        </p:blipFill>
        <p:spPr>
          <a:xfrm>
            <a:off x="6438900" y="1845734"/>
            <a:ext cx="5265420" cy="4212336"/>
          </a:xfrm>
          <a:prstGeom prst="rect">
            <a:avLst/>
          </a:prstGeom>
        </p:spPr>
      </p:pic>
    </p:spTree>
    <p:extLst>
      <p:ext uri="{BB962C8B-B14F-4D97-AF65-F5344CB8AC3E}">
        <p14:creationId xmlns:p14="http://schemas.microsoft.com/office/powerpoint/2010/main" val="2150363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8DD21-A96F-77C5-9633-DB9D19F31ED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DEDA7F1-0CB1-EA2E-F8F4-F2AE8D725408}"/>
              </a:ext>
            </a:extLst>
          </p:cNvPr>
          <p:cNvSpPr>
            <a:spLocks noGrp="1"/>
          </p:cNvSpPr>
          <p:nvPr>
            <p:ph idx="1"/>
          </p:nvPr>
        </p:nvSpPr>
        <p:spPr/>
        <p:txBody>
          <a:bodyPr>
            <a:normAutofit lnSpcReduction="10000"/>
          </a:bodyPr>
          <a:lstStyle/>
          <a:p>
            <a:r>
              <a:rPr lang="en-US" dirty="0"/>
              <a:t>Day, G. S., &amp; </a:t>
            </a:r>
            <a:r>
              <a:rPr lang="en-US" dirty="0" err="1"/>
              <a:t>Wensley</a:t>
            </a:r>
            <a:r>
              <a:rPr lang="en-US" dirty="0"/>
              <a:t>, R. (2018). Assessing advantage: A framework for diagnosing competitive superiority. Journal of Marketing, 52(2), 1-20.</a:t>
            </a:r>
          </a:p>
          <a:p>
            <a:r>
              <a:rPr lang="en-US" dirty="0"/>
              <a:t>Grant, R. M. (2015). Contemporary strategy analysis. Blackwell publishing.</a:t>
            </a:r>
          </a:p>
          <a:p>
            <a:r>
              <a:rPr lang="en-US" dirty="0"/>
              <a:t>Meredith, J. R., &amp; Mantel Jr, S. J. (2011). Project management: A managerial approach. John Wiley &amp; Sons.</a:t>
            </a:r>
          </a:p>
          <a:p>
            <a:r>
              <a:rPr lang="en-US" dirty="0"/>
              <a:t>Kerzner, H. (2017). Project management: a systems approach to planning, scheduling, and controlling. John Wiley &amp; Sons.</a:t>
            </a:r>
          </a:p>
          <a:p>
            <a:r>
              <a:rPr lang="en-US" dirty="0"/>
              <a:t>Saunders, M. N., Lewis, P., &amp; Thornhill, A. (2019). Research methods for business students. Pearson.</a:t>
            </a:r>
          </a:p>
          <a:p>
            <a:r>
              <a:rPr lang="en-US" dirty="0"/>
              <a:t>Schwalbe, K. (2018). Information technology project management. Cengage Learning.</a:t>
            </a:r>
          </a:p>
          <a:p>
            <a:r>
              <a:rPr lang="en-US" dirty="0" err="1"/>
              <a:t>Schlegelmilch</a:t>
            </a:r>
            <a:r>
              <a:rPr lang="en-US" dirty="0"/>
              <a:t>, B. B. (2016). Marketing ethics: An international perspective. Routledge.</a:t>
            </a:r>
          </a:p>
          <a:p>
            <a:endParaRPr lang="en-US" dirty="0"/>
          </a:p>
        </p:txBody>
      </p:sp>
    </p:spTree>
    <p:extLst>
      <p:ext uri="{BB962C8B-B14F-4D97-AF65-F5344CB8AC3E}">
        <p14:creationId xmlns:p14="http://schemas.microsoft.com/office/powerpoint/2010/main" val="154853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1546E56-A854-CE4C-DC04-CF805473FC61}"/>
              </a:ext>
            </a:extLst>
          </p:cNvPr>
          <p:cNvPicPr>
            <a:picLocks noChangeAspect="1"/>
          </p:cNvPicPr>
          <p:nvPr/>
        </p:nvPicPr>
        <p:blipFill>
          <a:blip r:embed="rId2"/>
          <a:stretch>
            <a:fillRect/>
          </a:stretch>
        </p:blipFill>
        <p:spPr>
          <a:xfrm>
            <a:off x="0" y="0"/>
            <a:ext cx="12192000" cy="6836569"/>
          </a:xfrm>
          <a:prstGeom prst="rect">
            <a:avLst/>
          </a:prstGeom>
        </p:spPr>
      </p:pic>
    </p:spTree>
    <p:extLst>
      <p:ext uri="{BB962C8B-B14F-4D97-AF65-F5344CB8AC3E}">
        <p14:creationId xmlns:p14="http://schemas.microsoft.com/office/powerpoint/2010/main" val="417638353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1943</Words>
  <Application>Microsoft Office PowerPoint</Application>
  <PresentationFormat>Widescreen</PresentationFormat>
  <Paragraphs>230</Paragraphs>
  <Slides>18</Slides>
  <Notes>4</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Retrospect</vt:lpstr>
      <vt:lpstr>Welcome to Presentation  on BMSW5104 Managing Projects in the Workplace </vt:lpstr>
      <vt:lpstr>Introduction </vt:lpstr>
      <vt:lpstr>Project description</vt:lpstr>
      <vt:lpstr>Scope</vt:lpstr>
      <vt:lpstr>Work breakdown structure</vt:lpstr>
      <vt:lpstr>Work breakdown structure (Cont.)</vt:lpstr>
      <vt:lpstr>Work breakdown structure (Cont.)</vt:lpstr>
      <vt:lpstr>Work breakdown structure (Cont.)</vt:lpstr>
      <vt:lpstr>Work breakdown structure (Cont.)</vt:lpstr>
      <vt:lpstr>Work breakdown structure (Cont.)</vt:lpstr>
      <vt:lpstr>Quad chart</vt:lpstr>
      <vt:lpstr>Gantt Chart of the project</vt:lpstr>
      <vt:lpstr>Stakeholders' Involvement</vt:lpstr>
      <vt:lpstr>Allocation of Resources </vt:lpstr>
      <vt:lpstr>Risk Analysis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Presentation  on BMSW5104 Managing Projects in the Workplace </dc:title>
  <dc:creator/>
  <cp:lastModifiedBy/>
  <cp:revision>12</cp:revision>
  <dcterms:created xsi:type="dcterms:W3CDTF">2023-10-22T21:12:57Z</dcterms:created>
  <dcterms:modified xsi:type="dcterms:W3CDTF">2023-10-23T09:06:56Z</dcterms:modified>
</cp:coreProperties>
</file>