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5"/>
  </p:notesMasterIdLst>
  <p:sldIdLst>
    <p:sldId id="256" r:id="rId2"/>
    <p:sldId id="278" r:id="rId3"/>
    <p:sldId id="258" r:id="rId4"/>
    <p:sldId id="261" r:id="rId5"/>
    <p:sldId id="270" r:id="rId6"/>
    <p:sldId id="269" r:id="rId7"/>
    <p:sldId id="271" r:id="rId8"/>
    <p:sldId id="272" r:id="rId9"/>
    <p:sldId id="273" r:id="rId10"/>
    <p:sldId id="276" r:id="rId11"/>
    <p:sldId id="274" r:id="rId12"/>
    <p:sldId id="275" r:id="rId13"/>
    <p:sldId id="277" r:id="rId14"/>
  </p:sldIdLst>
  <p:sldSz cx="18288000" cy="10287000"/>
  <p:notesSz cx="6858000" cy="9144000"/>
  <p:embeddedFontLst>
    <p:embeddedFont>
      <p:font typeface="Arial Black" panose="020B0A04020102020204" pitchFamily="34" charset="0"/>
      <p:bold r:id="rId16"/>
    </p:embeddedFont>
    <p:embeddedFont>
      <p:font typeface="Calibri" panose="020F0502020204030204" pitchFamily="34" charset="0"/>
      <p:regular r:id="rId17"/>
      <p:bold r:id="rId18"/>
      <p:italic r:id="rId19"/>
      <p:boldItalic r:id="rId20"/>
    </p:embeddedFont>
    <p:embeddedFont>
      <p:font typeface="DM Sans" panose="020B0604020202020204" charset="0"/>
      <p:regular r:id="rId21"/>
    </p:embeddedFont>
    <p:embeddedFont>
      <p:font typeface="DM Sans Bold" panose="020B0604020202020204" charset="0"/>
      <p:regular r:id="rId22"/>
    </p:embeddedFont>
    <p:embeddedFont>
      <p:font typeface="Codec Pro Ultra-Bold"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88099" autoAdjust="0"/>
  </p:normalViewPr>
  <p:slideViewPr>
    <p:cSldViewPr>
      <p:cViewPr varScale="1">
        <p:scale>
          <a:sx n="53" d="100"/>
          <a:sy n="53" d="100"/>
        </p:scale>
        <p:origin x="81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17BE6D-26DF-44FE-8008-E4B1C0F239F5}" type="doc">
      <dgm:prSet loTypeId="urn:microsoft.com/office/officeart/2008/layout/VerticalCurvedList" loCatId="list" qsTypeId="urn:microsoft.com/office/officeart/2005/8/quickstyle/simple2" qsCatId="simple" csTypeId="urn:microsoft.com/office/officeart/2005/8/colors/accent2_1" csCatId="accent2" phldr="1"/>
      <dgm:spPr/>
      <dgm:t>
        <a:bodyPr/>
        <a:lstStyle/>
        <a:p>
          <a:endParaRPr lang="en-GB"/>
        </a:p>
      </dgm:t>
    </dgm:pt>
    <dgm:pt modelId="{B186E2F5-3015-43CA-A480-899EA5CEABC9}">
      <dgm:prSet custT="1"/>
      <dgm:spPr/>
      <dgm:t>
        <a:bodyPr/>
        <a:lstStyle/>
        <a:p>
          <a:pPr algn="just">
            <a:lnSpc>
              <a:spcPct val="100000"/>
            </a:lnSpc>
          </a:pPr>
          <a:r>
            <a:rPr lang="en-US" sz="2400" b="0" smtClean="0">
              <a:latin typeface="Arial" panose="020B0604020202020204" pitchFamily="34" charset="0"/>
              <a:cs typeface="Arial" panose="020B0604020202020204" pitchFamily="34" charset="0"/>
            </a:rPr>
            <a:t>Recruitment begins with job analysis, identifying responsibilities, skills, and outcomes for transformation roles (Lokke, 2021).</a:t>
          </a:r>
          <a:endParaRPr lang="en-GB" sz="2400" b="0" dirty="0">
            <a:latin typeface="Arial" panose="020B0604020202020204" pitchFamily="34" charset="0"/>
            <a:cs typeface="Arial" panose="020B0604020202020204" pitchFamily="34" charset="0"/>
          </a:endParaRPr>
        </a:p>
      </dgm:t>
    </dgm:pt>
    <dgm:pt modelId="{A7DF40F1-1F99-471E-AF26-89567E0E1A28}" type="parTrans" cxnId="{B4372D26-1B70-48F9-AB66-8F939DB18530}">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258F493F-3F76-4A1F-8365-D21C0689E08A}" type="sibTrans" cxnId="{B4372D26-1B70-48F9-AB66-8F939DB18530}">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59ED1721-8ED2-4AEE-82C3-10102AA9290A}">
      <dgm:prSet custT="1"/>
      <dgm:spPr/>
      <dgm:t>
        <a:bodyPr/>
        <a:lstStyle/>
        <a:p>
          <a:pPr algn="just">
            <a:lnSpc>
              <a:spcPct val="100000"/>
            </a:lnSpc>
          </a:pPr>
          <a:r>
            <a:rPr lang="en-US" sz="2400" b="0" smtClean="0">
              <a:latin typeface="Arial" panose="020B0604020202020204" pitchFamily="34" charset="0"/>
              <a:cs typeface="Arial" panose="020B0604020202020204" pitchFamily="34" charset="0"/>
            </a:rPr>
            <a:t>Based on this, Job Description (JD) outlines duties and reporting, ensuring transparency (Goulart et al., 2022).</a:t>
          </a:r>
          <a:endParaRPr lang="en-GB" sz="2400" b="0" dirty="0">
            <a:latin typeface="Arial" panose="020B0604020202020204" pitchFamily="34" charset="0"/>
            <a:cs typeface="Arial" panose="020B0604020202020204" pitchFamily="34" charset="0"/>
          </a:endParaRPr>
        </a:p>
      </dgm:t>
    </dgm:pt>
    <dgm:pt modelId="{F82D1C27-7975-4B85-90B9-9EB5ED2BEE6D}" type="parTrans" cxnId="{0618574D-5D5B-4983-BC40-AE34370D5E68}">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5FCA0D99-1534-40A7-9BA1-CA90B212880D}" type="sibTrans" cxnId="{0618574D-5D5B-4983-BC40-AE34370D5E68}">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F8C167F5-7361-44FF-85F3-97E3FE36CFE1}">
      <dgm:prSet custT="1"/>
      <dgm:spPr/>
      <dgm:t>
        <a:bodyPr/>
        <a:lstStyle/>
        <a:p>
          <a:pPr algn="just">
            <a:lnSpc>
              <a:spcPct val="100000"/>
            </a:lnSpc>
          </a:pPr>
          <a:r>
            <a:rPr lang="en-US" sz="2400" b="0" smtClean="0">
              <a:latin typeface="Arial" panose="020B0604020202020204" pitchFamily="34" charset="0"/>
              <a:cs typeface="Arial" panose="020B0604020202020204" pitchFamily="34" charset="0"/>
            </a:rPr>
            <a:t>John Lewis attracts candidates via website, LinkedIn, and agencies, then shortlists using minimum criteria (Paramita et al., 2024).</a:t>
          </a:r>
          <a:endParaRPr lang="en-GB" sz="2400" b="0" dirty="0">
            <a:latin typeface="Arial" panose="020B0604020202020204" pitchFamily="34" charset="0"/>
            <a:cs typeface="Arial" panose="020B0604020202020204" pitchFamily="34" charset="0"/>
          </a:endParaRPr>
        </a:p>
      </dgm:t>
    </dgm:pt>
    <dgm:pt modelId="{EE556AE4-F2EA-46C5-8879-D491EFF61A1C}" type="parTrans" cxnId="{314AFEC5-213E-447A-BCA5-A4432AC2AB07}">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A6977DA3-339A-4F7F-A789-FA958786F7DF}" type="sibTrans" cxnId="{314AFEC5-213E-447A-BCA5-A4432AC2AB07}">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8AD2F521-255F-4AFA-B71F-0FD535E53EEA}">
      <dgm:prSet custT="1"/>
      <dgm:spPr/>
      <dgm:t>
        <a:bodyPr/>
        <a:lstStyle/>
        <a:p>
          <a:pPr algn="just">
            <a:lnSpc>
              <a:spcPct val="100000"/>
            </a:lnSpc>
          </a:pPr>
          <a:r>
            <a:rPr lang="en-US" sz="2400" smtClean="0">
              <a:latin typeface="Arial" panose="020B0604020202020204" pitchFamily="34" charset="0"/>
              <a:cs typeface="Arial" panose="020B0604020202020204" pitchFamily="34" charset="0"/>
            </a:rPr>
            <a:t>Recruitment balances competence with cultural fit, hiring individuals aligned with its employee-owned ethos and transformation vision (John Lewis, 2025b).</a:t>
          </a:r>
          <a:endParaRPr lang="en-GB" sz="2400" dirty="0">
            <a:latin typeface="Arial" panose="020B0604020202020204" pitchFamily="34" charset="0"/>
            <a:cs typeface="Arial" panose="020B0604020202020204" pitchFamily="34" charset="0"/>
          </a:endParaRPr>
        </a:p>
      </dgm:t>
    </dgm:pt>
    <dgm:pt modelId="{D1E72737-B27E-4FC5-B169-C9C6F90D13F8}" type="parTrans" cxnId="{299CB973-14DE-4F67-AF60-2DDCD352ED20}">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7B6120F9-9DAC-4D4F-A141-0D4176A53C6C}" type="sibTrans" cxnId="{299CB973-14DE-4F67-AF60-2DDCD352ED20}">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CA70856C-0B4B-44CB-978B-29EEF6A03833}" type="pres">
      <dgm:prSet presAssocID="{AB17BE6D-26DF-44FE-8008-E4B1C0F239F5}" presName="Name0" presStyleCnt="0">
        <dgm:presLayoutVars>
          <dgm:chMax val="7"/>
          <dgm:chPref val="7"/>
          <dgm:dir/>
        </dgm:presLayoutVars>
      </dgm:prSet>
      <dgm:spPr/>
      <dgm:t>
        <a:bodyPr/>
        <a:lstStyle/>
        <a:p>
          <a:endParaRPr lang="en-GB"/>
        </a:p>
      </dgm:t>
    </dgm:pt>
    <dgm:pt modelId="{C77E112E-AC6B-46AA-8FFE-03397F6AA135}" type="pres">
      <dgm:prSet presAssocID="{AB17BE6D-26DF-44FE-8008-E4B1C0F239F5}" presName="Name1" presStyleCnt="0"/>
      <dgm:spPr/>
      <dgm:t>
        <a:bodyPr/>
        <a:lstStyle/>
        <a:p>
          <a:endParaRPr lang="en-GB"/>
        </a:p>
      </dgm:t>
    </dgm:pt>
    <dgm:pt modelId="{D46C933B-F166-4A53-A607-ACE30C3F002E}" type="pres">
      <dgm:prSet presAssocID="{AB17BE6D-26DF-44FE-8008-E4B1C0F239F5}" presName="cycle" presStyleCnt="0"/>
      <dgm:spPr/>
      <dgm:t>
        <a:bodyPr/>
        <a:lstStyle/>
        <a:p>
          <a:endParaRPr lang="en-GB"/>
        </a:p>
      </dgm:t>
    </dgm:pt>
    <dgm:pt modelId="{C2753E1D-1199-4F93-9D2D-1A98E3BC476A}" type="pres">
      <dgm:prSet presAssocID="{AB17BE6D-26DF-44FE-8008-E4B1C0F239F5}" presName="srcNode" presStyleLbl="node1" presStyleIdx="0" presStyleCnt="4"/>
      <dgm:spPr/>
      <dgm:t>
        <a:bodyPr/>
        <a:lstStyle/>
        <a:p>
          <a:endParaRPr lang="en-GB"/>
        </a:p>
      </dgm:t>
    </dgm:pt>
    <dgm:pt modelId="{B1560FD0-FCBD-499B-8A7B-52F18049F7BD}" type="pres">
      <dgm:prSet presAssocID="{AB17BE6D-26DF-44FE-8008-E4B1C0F239F5}" presName="conn" presStyleLbl="parChTrans1D2" presStyleIdx="0" presStyleCnt="1"/>
      <dgm:spPr/>
      <dgm:t>
        <a:bodyPr/>
        <a:lstStyle/>
        <a:p>
          <a:endParaRPr lang="en-GB"/>
        </a:p>
      </dgm:t>
    </dgm:pt>
    <dgm:pt modelId="{0B7EB961-78BF-470E-B846-D6CD9FDBD0EC}" type="pres">
      <dgm:prSet presAssocID="{AB17BE6D-26DF-44FE-8008-E4B1C0F239F5}" presName="extraNode" presStyleLbl="node1" presStyleIdx="0" presStyleCnt="4"/>
      <dgm:spPr/>
      <dgm:t>
        <a:bodyPr/>
        <a:lstStyle/>
        <a:p>
          <a:endParaRPr lang="en-GB"/>
        </a:p>
      </dgm:t>
    </dgm:pt>
    <dgm:pt modelId="{3A2BFE5E-32DE-4A5E-B994-9A3A8BD809BB}" type="pres">
      <dgm:prSet presAssocID="{AB17BE6D-26DF-44FE-8008-E4B1C0F239F5}" presName="dstNode" presStyleLbl="node1" presStyleIdx="0" presStyleCnt="4"/>
      <dgm:spPr/>
      <dgm:t>
        <a:bodyPr/>
        <a:lstStyle/>
        <a:p>
          <a:endParaRPr lang="en-GB"/>
        </a:p>
      </dgm:t>
    </dgm:pt>
    <dgm:pt modelId="{5AB174DA-10B4-41F0-9268-DD14EB4885EF}" type="pres">
      <dgm:prSet presAssocID="{B186E2F5-3015-43CA-A480-899EA5CEABC9}" presName="text_1" presStyleLbl="node1" presStyleIdx="0" presStyleCnt="4">
        <dgm:presLayoutVars>
          <dgm:bulletEnabled val="1"/>
        </dgm:presLayoutVars>
      </dgm:prSet>
      <dgm:spPr/>
      <dgm:t>
        <a:bodyPr/>
        <a:lstStyle/>
        <a:p>
          <a:endParaRPr lang="en-GB"/>
        </a:p>
      </dgm:t>
    </dgm:pt>
    <dgm:pt modelId="{DF3CAED6-E3EA-4461-87B5-2E4E07225FEA}" type="pres">
      <dgm:prSet presAssocID="{B186E2F5-3015-43CA-A480-899EA5CEABC9}" presName="accent_1" presStyleCnt="0"/>
      <dgm:spPr/>
      <dgm:t>
        <a:bodyPr/>
        <a:lstStyle/>
        <a:p>
          <a:endParaRPr lang="en-GB"/>
        </a:p>
      </dgm:t>
    </dgm:pt>
    <dgm:pt modelId="{04B57252-F148-44B0-90C1-0786C6F2DD79}" type="pres">
      <dgm:prSet presAssocID="{B186E2F5-3015-43CA-A480-899EA5CEABC9}" presName="accentRepeatNode" presStyleLbl="solidFgAcc1" presStyleIdx="0" presStyleCnt="4"/>
      <dgm:spPr/>
      <dgm:t>
        <a:bodyPr/>
        <a:lstStyle/>
        <a:p>
          <a:endParaRPr lang="en-GB"/>
        </a:p>
      </dgm:t>
    </dgm:pt>
    <dgm:pt modelId="{9AA08E34-F5FA-410F-BB01-D5CD1B16A8C2}" type="pres">
      <dgm:prSet presAssocID="{59ED1721-8ED2-4AEE-82C3-10102AA9290A}" presName="text_2" presStyleLbl="node1" presStyleIdx="1" presStyleCnt="4">
        <dgm:presLayoutVars>
          <dgm:bulletEnabled val="1"/>
        </dgm:presLayoutVars>
      </dgm:prSet>
      <dgm:spPr/>
      <dgm:t>
        <a:bodyPr/>
        <a:lstStyle/>
        <a:p>
          <a:endParaRPr lang="en-GB"/>
        </a:p>
      </dgm:t>
    </dgm:pt>
    <dgm:pt modelId="{BE1156BE-D102-4BE6-B7F0-E3E382AB2231}" type="pres">
      <dgm:prSet presAssocID="{59ED1721-8ED2-4AEE-82C3-10102AA9290A}" presName="accent_2" presStyleCnt="0"/>
      <dgm:spPr/>
      <dgm:t>
        <a:bodyPr/>
        <a:lstStyle/>
        <a:p>
          <a:endParaRPr lang="en-GB"/>
        </a:p>
      </dgm:t>
    </dgm:pt>
    <dgm:pt modelId="{B3A63629-F16D-4AD6-9376-A0389A1B7892}" type="pres">
      <dgm:prSet presAssocID="{59ED1721-8ED2-4AEE-82C3-10102AA9290A}" presName="accentRepeatNode" presStyleLbl="solidFgAcc1" presStyleIdx="1" presStyleCnt="4"/>
      <dgm:spPr/>
      <dgm:t>
        <a:bodyPr/>
        <a:lstStyle/>
        <a:p>
          <a:endParaRPr lang="en-GB"/>
        </a:p>
      </dgm:t>
    </dgm:pt>
    <dgm:pt modelId="{63FA1F42-D27E-4A90-9F67-63853A349B90}" type="pres">
      <dgm:prSet presAssocID="{F8C167F5-7361-44FF-85F3-97E3FE36CFE1}" presName="text_3" presStyleLbl="node1" presStyleIdx="2" presStyleCnt="4">
        <dgm:presLayoutVars>
          <dgm:bulletEnabled val="1"/>
        </dgm:presLayoutVars>
      </dgm:prSet>
      <dgm:spPr/>
      <dgm:t>
        <a:bodyPr/>
        <a:lstStyle/>
        <a:p>
          <a:endParaRPr lang="en-GB"/>
        </a:p>
      </dgm:t>
    </dgm:pt>
    <dgm:pt modelId="{1528FB37-D630-496A-BC4B-987473624FDF}" type="pres">
      <dgm:prSet presAssocID="{F8C167F5-7361-44FF-85F3-97E3FE36CFE1}" presName="accent_3" presStyleCnt="0"/>
      <dgm:spPr/>
      <dgm:t>
        <a:bodyPr/>
        <a:lstStyle/>
        <a:p>
          <a:endParaRPr lang="en-GB"/>
        </a:p>
      </dgm:t>
    </dgm:pt>
    <dgm:pt modelId="{5C923291-0F29-403E-AA44-80D4625D0187}" type="pres">
      <dgm:prSet presAssocID="{F8C167F5-7361-44FF-85F3-97E3FE36CFE1}" presName="accentRepeatNode" presStyleLbl="solidFgAcc1" presStyleIdx="2" presStyleCnt="4"/>
      <dgm:spPr/>
      <dgm:t>
        <a:bodyPr/>
        <a:lstStyle/>
        <a:p>
          <a:endParaRPr lang="en-GB"/>
        </a:p>
      </dgm:t>
    </dgm:pt>
    <dgm:pt modelId="{E43374E0-5C90-4CF6-9E2E-1E8ACBE6B659}" type="pres">
      <dgm:prSet presAssocID="{8AD2F521-255F-4AFA-B71F-0FD535E53EEA}" presName="text_4" presStyleLbl="node1" presStyleIdx="3" presStyleCnt="4" custScaleY="131075">
        <dgm:presLayoutVars>
          <dgm:bulletEnabled val="1"/>
        </dgm:presLayoutVars>
      </dgm:prSet>
      <dgm:spPr/>
      <dgm:t>
        <a:bodyPr/>
        <a:lstStyle/>
        <a:p>
          <a:endParaRPr lang="en-GB"/>
        </a:p>
      </dgm:t>
    </dgm:pt>
    <dgm:pt modelId="{92C24374-C67D-4486-895F-A4F81391EF2D}" type="pres">
      <dgm:prSet presAssocID="{8AD2F521-255F-4AFA-B71F-0FD535E53EEA}" presName="accent_4" presStyleCnt="0"/>
      <dgm:spPr/>
      <dgm:t>
        <a:bodyPr/>
        <a:lstStyle/>
        <a:p>
          <a:endParaRPr lang="en-GB"/>
        </a:p>
      </dgm:t>
    </dgm:pt>
    <dgm:pt modelId="{2EDDD165-E699-4A08-8FDC-04AE67B5767A}" type="pres">
      <dgm:prSet presAssocID="{8AD2F521-255F-4AFA-B71F-0FD535E53EEA}" presName="accentRepeatNode" presStyleLbl="solidFgAcc1" presStyleIdx="3" presStyleCnt="4"/>
      <dgm:spPr/>
      <dgm:t>
        <a:bodyPr/>
        <a:lstStyle/>
        <a:p>
          <a:endParaRPr lang="en-GB"/>
        </a:p>
      </dgm:t>
    </dgm:pt>
  </dgm:ptLst>
  <dgm:cxnLst>
    <dgm:cxn modelId="{A934B786-DC17-4709-BC44-58682DAF2CEE}" type="presOf" srcId="{F8C167F5-7361-44FF-85F3-97E3FE36CFE1}" destId="{63FA1F42-D27E-4A90-9F67-63853A349B90}" srcOrd="0" destOrd="0" presId="urn:microsoft.com/office/officeart/2008/layout/VerticalCurvedList"/>
    <dgm:cxn modelId="{47E3789E-7856-49D0-B3C3-977A55D4CBE3}" type="presOf" srcId="{8AD2F521-255F-4AFA-B71F-0FD535E53EEA}" destId="{E43374E0-5C90-4CF6-9E2E-1E8ACBE6B659}" srcOrd="0" destOrd="0" presId="urn:microsoft.com/office/officeart/2008/layout/VerticalCurvedList"/>
    <dgm:cxn modelId="{B4372D26-1B70-48F9-AB66-8F939DB18530}" srcId="{AB17BE6D-26DF-44FE-8008-E4B1C0F239F5}" destId="{B186E2F5-3015-43CA-A480-899EA5CEABC9}" srcOrd="0" destOrd="0" parTransId="{A7DF40F1-1F99-471E-AF26-89567E0E1A28}" sibTransId="{258F493F-3F76-4A1F-8365-D21C0689E08A}"/>
    <dgm:cxn modelId="{95AFCD11-6876-4FE9-BFE7-53288E6F4144}" type="presOf" srcId="{AB17BE6D-26DF-44FE-8008-E4B1C0F239F5}" destId="{CA70856C-0B4B-44CB-978B-29EEF6A03833}" srcOrd="0" destOrd="0" presId="urn:microsoft.com/office/officeart/2008/layout/VerticalCurvedList"/>
    <dgm:cxn modelId="{A1118125-9391-4580-8F4C-82E403D8D44B}" type="presOf" srcId="{B186E2F5-3015-43CA-A480-899EA5CEABC9}" destId="{5AB174DA-10B4-41F0-9268-DD14EB4885EF}" srcOrd="0" destOrd="0" presId="urn:microsoft.com/office/officeart/2008/layout/VerticalCurvedList"/>
    <dgm:cxn modelId="{314AFEC5-213E-447A-BCA5-A4432AC2AB07}" srcId="{AB17BE6D-26DF-44FE-8008-E4B1C0F239F5}" destId="{F8C167F5-7361-44FF-85F3-97E3FE36CFE1}" srcOrd="2" destOrd="0" parTransId="{EE556AE4-F2EA-46C5-8879-D491EFF61A1C}" sibTransId="{A6977DA3-339A-4F7F-A789-FA958786F7DF}"/>
    <dgm:cxn modelId="{0618574D-5D5B-4983-BC40-AE34370D5E68}" srcId="{AB17BE6D-26DF-44FE-8008-E4B1C0F239F5}" destId="{59ED1721-8ED2-4AEE-82C3-10102AA9290A}" srcOrd="1" destOrd="0" parTransId="{F82D1C27-7975-4B85-90B9-9EB5ED2BEE6D}" sibTransId="{5FCA0D99-1534-40A7-9BA1-CA90B212880D}"/>
    <dgm:cxn modelId="{7F38D3DC-8578-420D-95D2-F29BD9D9C612}" type="presOf" srcId="{258F493F-3F76-4A1F-8365-D21C0689E08A}" destId="{B1560FD0-FCBD-499B-8A7B-52F18049F7BD}" srcOrd="0" destOrd="0" presId="urn:microsoft.com/office/officeart/2008/layout/VerticalCurvedList"/>
    <dgm:cxn modelId="{AF9155D5-AB8B-4534-BCEA-91556D44035D}" type="presOf" srcId="{59ED1721-8ED2-4AEE-82C3-10102AA9290A}" destId="{9AA08E34-F5FA-410F-BB01-D5CD1B16A8C2}" srcOrd="0" destOrd="0" presId="urn:microsoft.com/office/officeart/2008/layout/VerticalCurvedList"/>
    <dgm:cxn modelId="{299CB973-14DE-4F67-AF60-2DDCD352ED20}" srcId="{AB17BE6D-26DF-44FE-8008-E4B1C0F239F5}" destId="{8AD2F521-255F-4AFA-B71F-0FD535E53EEA}" srcOrd="3" destOrd="0" parTransId="{D1E72737-B27E-4FC5-B169-C9C6F90D13F8}" sibTransId="{7B6120F9-9DAC-4D4F-A141-0D4176A53C6C}"/>
    <dgm:cxn modelId="{86E24E5C-895E-4E92-ADF3-EE417B51FB8D}" type="presParOf" srcId="{CA70856C-0B4B-44CB-978B-29EEF6A03833}" destId="{C77E112E-AC6B-46AA-8FFE-03397F6AA135}" srcOrd="0" destOrd="0" presId="urn:microsoft.com/office/officeart/2008/layout/VerticalCurvedList"/>
    <dgm:cxn modelId="{71E0081B-7F47-4D50-B9E8-7478875F1049}" type="presParOf" srcId="{C77E112E-AC6B-46AA-8FFE-03397F6AA135}" destId="{D46C933B-F166-4A53-A607-ACE30C3F002E}" srcOrd="0" destOrd="0" presId="urn:microsoft.com/office/officeart/2008/layout/VerticalCurvedList"/>
    <dgm:cxn modelId="{04B41A8A-D7A0-4F4B-B5A0-39EC8A72C806}" type="presParOf" srcId="{D46C933B-F166-4A53-A607-ACE30C3F002E}" destId="{C2753E1D-1199-4F93-9D2D-1A98E3BC476A}" srcOrd="0" destOrd="0" presId="urn:microsoft.com/office/officeart/2008/layout/VerticalCurvedList"/>
    <dgm:cxn modelId="{67C40CD0-6869-4CC8-AB3E-25A415C5C3C6}" type="presParOf" srcId="{D46C933B-F166-4A53-A607-ACE30C3F002E}" destId="{B1560FD0-FCBD-499B-8A7B-52F18049F7BD}" srcOrd="1" destOrd="0" presId="urn:microsoft.com/office/officeart/2008/layout/VerticalCurvedList"/>
    <dgm:cxn modelId="{D2EB7CBF-E201-4B2C-86E9-A72A3E8EF545}" type="presParOf" srcId="{D46C933B-F166-4A53-A607-ACE30C3F002E}" destId="{0B7EB961-78BF-470E-B846-D6CD9FDBD0EC}" srcOrd="2" destOrd="0" presId="urn:microsoft.com/office/officeart/2008/layout/VerticalCurvedList"/>
    <dgm:cxn modelId="{F47F82E9-C0A1-4DEB-BBE5-65F5B83F2FD1}" type="presParOf" srcId="{D46C933B-F166-4A53-A607-ACE30C3F002E}" destId="{3A2BFE5E-32DE-4A5E-B994-9A3A8BD809BB}" srcOrd="3" destOrd="0" presId="urn:microsoft.com/office/officeart/2008/layout/VerticalCurvedList"/>
    <dgm:cxn modelId="{C76754BC-AE36-44C5-B857-A63670040F34}" type="presParOf" srcId="{C77E112E-AC6B-46AA-8FFE-03397F6AA135}" destId="{5AB174DA-10B4-41F0-9268-DD14EB4885EF}" srcOrd="1" destOrd="0" presId="urn:microsoft.com/office/officeart/2008/layout/VerticalCurvedList"/>
    <dgm:cxn modelId="{9E39E915-E192-4C3E-8B7F-0F42D2772A99}" type="presParOf" srcId="{C77E112E-AC6B-46AA-8FFE-03397F6AA135}" destId="{DF3CAED6-E3EA-4461-87B5-2E4E07225FEA}" srcOrd="2" destOrd="0" presId="urn:microsoft.com/office/officeart/2008/layout/VerticalCurvedList"/>
    <dgm:cxn modelId="{1590EAC4-3D1E-4DE0-9F36-DB666E9BD420}" type="presParOf" srcId="{DF3CAED6-E3EA-4461-87B5-2E4E07225FEA}" destId="{04B57252-F148-44B0-90C1-0786C6F2DD79}" srcOrd="0" destOrd="0" presId="urn:microsoft.com/office/officeart/2008/layout/VerticalCurvedList"/>
    <dgm:cxn modelId="{635D2175-924D-4F15-A8F9-0EF243E96A90}" type="presParOf" srcId="{C77E112E-AC6B-46AA-8FFE-03397F6AA135}" destId="{9AA08E34-F5FA-410F-BB01-D5CD1B16A8C2}" srcOrd="3" destOrd="0" presId="urn:microsoft.com/office/officeart/2008/layout/VerticalCurvedList"/>
    <dgm:cxn modelId="{EA4D8F69-02D0-4C14-B900-898162C06C0E}" type="presParOf" srcId="{C77E112E-AC6B-46AA-8FFE-03397F6AA135}" destId="{BE1156BE-D102-4BE6-B7F0-E3E382AB2231}" srcOrd="4" destOrd="0" presId="urn:microsoft.com/office/officeart/2008/layout/VerticalCurvedList"/>
    <dgm:cxn modelId="{0B435950-C4B2-466C-8B47-FB21855B19F5}" type="presParOf" srcId="{BE1156BE-D102-4BE6-B7F0-E3E382AB2231}" destId="{B3A63629-F16D-4AD6-9376-A0389A1B7892}" srcOrd="0" destOrd="0" presId="urn:microsoft.com/office/officeart/2008/layout/VerticalCurvedList"/>
    <dgm:cxn modelId="{2C9D0BB2-0574-4535-9061-C7C7F53EB998}" type="presParOf" srcId="{C77E112E-AC6B-46AA-8FFE-03397F6AA135}" destId="{63FA1F42-D27E-4A90-9F67-63853A349B90}" srcOrd="5" destOrd="0" presId="urn:microsoft.com/office/officeart/2008/layout/VerticalCurvedList"/>
    <dgm:cxn modelId="{A5E61EBB-F928-4084-83B7-DD6DFE650489}" type="presParOf" srcId="{C77E112E-AC6B-46AA-8FFE-03397F6AA135}" destId="{1528FB37-D630-496A-BC4B-987473624FDF}" srcOrd="6" destOrd="0" presId="urn:microsoft.com/office/officeart/2008/layout/VerticalCurvedList"/>
    <dgm:cxn modelId="{2E6B2C6F-CCF0-42A0-9D4A-10D3FA82D582}" type="presParOf" srcId="{1528FB37-D630-496A-BC4B-987473624FDF}" destId="{5C923291-0F29-403E-AA44-80D4625D0187}" srcOrd="0" destOrd="0" presId="urn:microsoft.com/office/officeart/2008/layout/VerticalCurvedList"/>
    <dgm:cxn modelId="{FAF9A870-F6D7-4CC5-9187-E230A6142B77}" type="presParOf" srcId="{C77E112E-AC6B-46AA-8FFE-03397F6AA135}" destId="{E43374E0-5C90-4CF6-9E2E-1E8ACBE6B659}" srcOrd="7" destOrd="0" presId="urn:microsoft.com/office/officeart/2008/layout/VerticalCurvedList"/>
    <dgm:cxn modelId="{CAC59108-7CD9-46FF-AB17-3CBDAE0FB63F}" type="presParOf" srcId="{C77E112E-AC6B-46AA-8FFE-03397F6AA135}" destId="{92C24374-C67D-4486-895F-A4F81391EF2D}" srcOrd="8" destOrd="0" presId="urn:microsoft.com/office/officeart/2008/layout/VerticalCurvedList"/>
    <dgm:cxn modelId="{DE4A3714-F9BC-41EB-9222-CD2E772FA299}" type="presParOf" srcId="{92C24374-C67D-4486-895F-A4F81391EF2D}" destId="{2EDDD165-E699-4A08-8FDC-04AE67B5767A}"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07E265-9E51-4F97-B1E3-F88C95CE812C}" type="doc">
      <dgm:prSet loTypeId="urn:microsoft.com/office/officeart/2005/8/layout/list1" loCatId="list" qsTypeId="urn:microsoft.com/office/officeart/2005/8/quickstyle/3d3" qsCatId="3D" csTypeId="urn:microsoft.com/office/officeart/2005/8/colors/accent6_4" csCatId="accent6" phldr="1"/>
      <dgm:spPr/>
      <dgm:t>
        <a:bodyPr/>
        <a:lstStyle/>
        <a:p>
          <a:endParaRPr lang="en-GB"/>
        </a:p>
      </dgm:t>
    </dgm:pt>
    <dgm:pt modelId="{10449AD7-6746-4825-9567-A682795A0ADA}">
      <dgm:prSet custT="1"/>
      <dgm:spPr/>
      <dgm:t>
        <a:bodyPr/>
        <a:lstStyle/>
        <a:p>
          <a:pPr algn="just"/>
          <a:r>
            <a:rPr lang="en-US" sz="2400" dirty="0" smtClean="0">
              <a:solidFill>
                <a:schemeClr val="tx1"/>
              </a:solidFill>
              <a:latin typeface="Arial" panose="020B0604020202020204" pitchFamily="34" charset="0"/>
              <a:cs typeface="Arial" panose="020B0604020202020204" pitchFamily="34" charset="0"/>
            </a:rPr>
            <a:t>Senior leaders use headhunting and competency interviews, while store roles use structured interviews (</a:t>
          </a:r>
          <a:r>
            <a:rPr lang="en-US" sz="2400" dirty="0" err="1" smtClean="0">
              <a:solidFill>
                <a:schemeClr val="tx1"/>
              </a:solidFill>
              <a:latin typeface="Arial" panose="020B0604020202020204" pitchFamily="34" charset="0"/>
              <a:cs typeface="Arial" panose="020B0604020202020204" pitchFamily="34" charset="0"/>
            </a:rPr>
            <a:t>Biea</a:t>
          </a:r>
          <a:r>
            <a:rPr lang="en-US" sz="2400" dirty="0" smtClean="0">
              <a:solidFill>
                <a:schemeClr val="tx1"/>
              </a:solidFill>
              <a:latin typeface="Arial" panose="020B0604020202020204" pitchFamily="34" charset="0"/>
              <a:cs typeface="Arial" panose="020B0604020202020204" pitchFamily="34" charset="0"/>
            </a:rPr>
            <a:t> et al., 2024).</a:t>
          </a:r>
          <a:endParaRPr lang="en-GB" sz="2400" dirty="0">
            <a:solidFill>
              <a:schemeClr val="tx1"/>
            </a:solidFill>
            <a:latin typeface="Arial" panose="020B0604020202020204" pitchFamily="34" charset="0"/>
            <a:cs typeface="Arial" panose="020B0604020202020204" pitchFamily="34" charset="0"/>
          </a:endParaRPr>
        </a:p>
      </dgm:t>
    </dgm:pt>
    <dgm:pt modelId="{264C07CC-4F35-40E2-BA0D-149110C859E8}" type="parTrans" cxnId="{280A5B08-D6B6-43BC-8DBB-87F4D9FCF8E9}">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A2CCF86D-AD73-414D-8BE7-C5FD6E13A84F}" type="sibTrans" cxnId="{280A5B08-D6B6-43BC-8DBB-87F4D9FCF8E9}">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C501AFAD-286D-4DBC-AE79-1457987F2A10}">
      <dgm:prSet custT="1"/>
      <dgm:spPr/>
      <dgm:t>
        <a:bodyPr/>
        <a:lstStyle/>
        <a:p>
          <a:pPr algn="just"/>
          <a:r>
            <a:rPr lang="en-US" sz="2400" b="0" dirty="0" smtClean="0">
              <a:solidFill>
                <a:schemeClr val="tx1"/>
              </a:solidFill>
              <a:latin typeface="Arial" panose="020B0604020202020204" pitchFamily="34" charset="0"/>
              <a:cs typeface="Arial" panose="020B0604020202020204" pitchFamily="34" charset="0"/>
            </a:rPr>
            <a:t>Reward systems such as profit-sharing and flexible working attract diverse applicants (Javed, 2024).</a:t>
          </a:r>
          <a:endParaRPr lang="en-GB" sz="2400" b="0" dirty="0">
            <a:solidFill>
              <a:schemeClr val="tx1"/>
            </a:solidFill>
            <a:latin typeface="Arial" panose="020B0604020202020204" pitchFamily="34" charset="0"/>
            <a:cs typeface="Arial" panose="020B0604020202020204" pitchFamily="34" charset="0"/>
          </a:endParaRPr>
        </a:p>
      </dgm:t>
    </dgm:pt>
    <dgm:pt modelId="{1F3B471A-8D97-4CDF-9CD1-A99200B9BE97}" type="parTrans" cxnId="{1331BC88-077D-4D61-92C6-06946480A820}">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33CE2A96-B219-4683-A660-363CDF3EBDF0}" type="sibTrans" cxnId="{1331BC88-077D-4D61-92C6-06946480A820}">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BFC08D7D-067B-48CE-8F81-395A8BAC053C}">
      <dgm:prSet custT="1"/>
      <dgm:spPr/>
      <dgm:t>
        <a:bodyPr/>
        <a:lstStyle/>
        <a:p>
          <a:pPr algn="just"/>
          <a:r>
            <a:rPr lang="en-US" sz="2400" dirty="0" smtClean="0">
              <a:solidFill>
                <a:schemeClr val="tx1"/>
              </a:solidFill>
              <a:latin typeface="Arial" panose="020B0604020202020204" pitchFamily="34" charset="0"/>
              <a:cs typeface="Arial" panose="020B0604020202020204" pitchFamily="34" charset="0"/>
            </a:rPr>
            <a:t>Digital roles require competitive salaries, whereas shared ownership ensures long-term employee commitment.</a:t>
          </a:r>
          <a:endParaRPr lang="en-GB" sz="2400" dirty="0">
            <a:solidFill>
              <a:schemeClr val="tx1"/>
            </a:solidFill>
            <a:latin typeface="Arial" panose="020B0604020202020204" pitchFamily="34" charset="0"/>
            <a:cs typeface="Arial" panose="020B0604020202020204" pitchFamily="34" charset="0"/>
          </a:endParaRPr>
        </a:p>
      </dgm:t>
    </dgm:pt>
    <dgm:pt modelId="{62413DDC-39AF-4D13-8E44-28BDD26D8551}" type="sibTrans" cxnId="{E214AE69-E3B1-44D0-B45A-B49377BAA77A}">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AAE90931-4560-4CD1-9083-E51D9E6BF66C}" type="parTrans" cxnId="{E214AE69-E3B1-44D0-B45A-B49377BAA77A}">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01C309D9-A5D8-4618-A90A-E91428469F91}">
      <dgm:prSet custT="1"/>
      <dgm:spPr/>
      <dgm:t>
        <a:bodyPr/>
        <a:lstStyle/>
        <a:p>
          <a:pPr algn="just"/>
          <a:r>
            <a:rPr lang="en-US" sz="2400" dirty="0" smtClean="0">
              <a:solidFill>
                <a:schemeClr val="tx1"/>
              </a:solidFill>
              <a:latin typeface="Arial" panose="020B0604020202020204" pitchFamily="34" charset="0"/>
              <a:cs typeface="Arial" panose="020B0604020202020204" pitchFamily="34" charset="0"/>
            </a:rPr>
            <a:t>Recruitment impacts workforce capability and alignment with company values and strategic transformation goals (</a:t>
          </a:r>
          <a:r>
            <a:rPr lang="en-US" sz="2400" dirty="0" err="1" smtClean="0">
              <a:solidFill>
                <a:schemeClr val="tx1"/>
              </a:solidFill>
              <a:latin typeface="Arial" panose="020B0604020202020204" pitchFamily="34" charset="0"/>
              <a:cs typeface="Arial" panose="020B0604020202020204" pitchFamily="34" charset="0"/>
            </a:rPr>
            <a:t>Goulart</a:t>
          </a:r>
          <a:r>
            <a:rPr lang="en-US" sz="2400" dirty="0" smtClean="0">
              <a:solidFill>
                <a:schemeClr val="tx1"/>
              </a:solidFill>
              <a:latin typeface="Arial" panose="020B0604020202020204" pitchFamily="34" charset="0"/>
              <a:cs typeface="Arial" panose="020B0604020202020204" pitchFamily="34" charset="0"/>
            </a:rPr>
            <a:t> et al., 2022).</a:t>
          </a:r>
          <a:endParaRPr lang="en-GB" sz="2400" dirty="0">
            <a:solidFill>
              <a:schemeClr val="tx1"/>
            </a:solidFill>
            <a:latin typeface="Arial" panose="020B0604020202020204" pitchFamily="34" charset="0"/>
            <a:cs typeface="Arial" panose="020B0604020202020204" pitchFamily="34" charset="0"/>
          </a:endParaRPr>
        </a:p>
      </dgm:t>
    </dgm:pt>
    <dgm:pt modelId="{0D44D76B-8552-4004-BAF2-04D55DCC8B19}" type="parTrans" cxnId="{B86588B2-4CA5-47AA-9AB6-81E3197956B4}">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3E0A7A15-F2A9-4899-AFC0-E17AC4C7A951}" type="sibTrans" cxnId="{B86588B2-4CA5-47AA-9AB6-81E3197956B4}">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0ACC0CD5-8E91-4E5F-AFAD-F1D57E486ED1}" type="pres">
      <dgm:prSet presAssocID="{6007E265-9E51-4F97-B1E3-F88C95CE812C}" presName="linear" presStyleCnt="0">
        <dgm:presLayoutVars>
          <dgm:dir/>
          <dgm:animLvl val="lvl"/>
          <dgm:resizeHandles val="exact"/>
        </dgm:presLayoutVars>
      </dgm:prSet>
      <dgm:spPr/>
      <dgm:t>
        <a:bodyPr/>
        <a:lstStyle/>
        <a:p>
          <a:endParaRPr lang="en-GB"/>
        </a:p>
      </dgm:t>
    </dgm:pt>
    <dgm:pt modelId="{B99DE01E-E707-40DB-B86A-4FB59FEF0A2C}" type="pres">
      <dgm:prSet presAssocID="{10449AD7-6746-4825-9567-A682795A0ADA}" presName="parentLin" presStyleCnt="0"/>
      <dgm:spPr/>
      <dgm:t>
        <a:bodyPr/>
        <a:lstStyle/>
        <a:p>
          <a:endParaRPr lang="en-GB"/>
        </a:p>
      </dgm:t>
    </dgm:pt>
    <dgm:pt modelId="{0621F90E-6792-4B5B-B3F0-4062B2FB3625}" type="pres">
      <dgm:prSet presAssocID="{10449AD7-6746-4825-9567-A682795A0ADA}" presName="parentLeftMargin" presStyleLbl="node1" presStyleIdx="0" presStyleCnt="4"/>
      <dgm:spPr/>
      <dgm:t>
        <a:bodyPr/>
        <a:lstStyle/>
        <a:p>
          <a:endParaRPr lang="en-GB"/>
        </a:p>
      </dgm:t>
    </dgm:pt>
    <dgm:pt modelId="{CC080AE3-8177-40BD-902C-730B9FC59419}" type="pres">
      <dgm:prSet presAssocID="{10449AD7-6746-4825-9567-A682795A0ADA}" presName="parentText" presStyleLbl="node1" presStyleIdx="0" presStyleCnt="4" custScaleX="118747">
        <dgm:presLayoutVars>
          <dgm:chMax val="0"/>
          <dgm:bulletEnabled val="1"/>
        </dgm:presLayoutVars>
      </dgm:prSet>
      <dgm:spPr/>
      <dgm:t>
        <a:bodyPr/>
        <a:lstStyle/>
        <a:p>
          <a:endParaRPr lang="en-GB"/>
        </a:p>
      </dgm:t>
    </dgm:pt>
    <dgm:pt modelId="{F0536941-D758-406E-A00C-77D8A1FABB3F}" type="pres">
      <dgm:prSet presAssocID="{10449AD7-6746-4825-9567-A682795A0ADA}" presName="negativeSpace" presStyleCnt="0"/>
      <dgm:spPr/>
      <dgm:t>
        <a:bodyPr/>
        <a:lstStyle/>
        <a:p>
          <a:endParaRPr lang="en-GB"/>
        </a:p>
      </dgm:t>
    </dgm:pt>
    <dgm:pt modelId="{ABD51F4B-4FE4-41E3-8073-D766EA91FC4A}" type="pres">
      <dgm:prSet presAssocID="{10449AD7-6746-4825-9567-A682795A0ADA}" presName="childText" presStyleLbl="conFgAcc1" presStyleIdx="0" presStyleCnt="4">
        <dgm:presLayoutVars>
          <dgm:bulletEnabled val="1"/>
        </dgm:presLayoutVars>
      </dgm:prSet>
      <dgm:spPr/>
      <dgm:t>
        <a:bodyPr/>
        <a:lstStyle/>
        <a:p>
          <a:endParaRPr lang="en-GB"/>
        </a:p>
      </dgm:t>
    </dgm:pt>
    <dgm:pt modelId="{712EB29D-3F7F-47C6-A415-4F96F533CFA7}" type="pres">
      <dgm:prSet presAssocID="{A2CCF86D-AD73-414D-8BE7-C5FD6E13A84F}" presName="spaceBetweenRectangles" presStyleCnt="0"/>
      <dgm:spPr/>
      <dgm:t>
        <a:bodyPr/>
        <a:lstStyle/>
        <a:p>
          <a:endParaRPr lang="en-GB"/>
        </a:p>
      </dgm:t>
    </dgm:pt>
    <dgm:pt modelId="{CE4E6652-DB04-4BF5-8CFF-6E0D2D22F88E}" type="pres">
      <dgm:prSet presAssocID="{C501AFAD-286D-4DBC-AE79-1457987F2A10}" presName="parentLin" presStyleCnt="0"/>
      <dgm:spPr/>
      <dgm:t>
        <a:bodyPr/>
        <a:lstStyle/>
        <a:p>
          <a:endParaRPr lang="en-GB"/>
        </a:p>
      </dgm:t>
    </dgm:pt>
    <dgm:pt modelId="{A9009487-9F6C-4C6D-B82A-B61A1522ED17}" type="pres">
      <dgm:prSet presAssocID="{C501AFAD-286D-4DBC-AE79-1457987F2A10}" presName="parentLeftMargin" presStyleLbl="node1" presStyleIdx="0" presStyleCnt="4"/>
      <dgm:spPr/>
      <dgm:t>
        <a:bodyPr/>
        <a:lstStyle/>
        <a:p>
          <a:endParaRPr lang="en-GB"/>
        </a:p>
      </dgm:t>
    </dgm:pt>
    <dgm:pt modelId="{54610D5D-B4A5-4C6C-B701-372808CFC7DC}" type="pres">
      <dgm:prSet presAssocID="{C501AFAD-286D-4DBC-AE79-1457987F2A10}" presName="parentText" presStyleLbl="node1" presStyleIdx="1" presStyleCnt="4" custScaleX="118747">
        <dgm:presLayoutVars>
          <dgm:chMax val="0"/>
          <dgm:bulletEnabled val="1"/>
        </dgm:presLayoutVars>
      </dgm:prSet>
      <dgm:spPr/>
      <dgm:t>
        <a:bodyPr/>
        <a:lstStyle/>
        <a:p>
          <a:endParaRPr lang="en-GB"/>
        </a:p>
      </dgm:t>
    </dgm:pt>
    <dgm:pt modelId="{7BB54896-4817-4B41-9E5A-D3DA9571D6B4}" type="pres">
      <dgm:prSet presAssocID="{C501AFAD-286D-4DBC-AE79-1457987F2A10}" presName="negativeSpace" presStyleCnt="0"/>
      <dgm:spPr/>
      <dgm:t>
        <a:bodyPr/>
        <a:lstStyle/>
        <a:p>
          <a:endParaRPr lang="en-GB"/>
        </a:p>
      </dgm:t>
    </dgm:pt>
    <dgm:pt modelId="{CCBE3F24-1000-4EAD-86F4-6AFF6767958A}" type="pres">
      <dgm:prSet presAssocID="{C501AFAD-286D-4DBC-AE79-1457987F2A10}" presName="childText" presStyleLbl="conFgAcc1" presStyleIdx="1" presStyleCnt="4">
        <dgm:presLayoutVars>
          <dgm:bulletEnabled val="1"/>
        </dgm:presLayoutVars>
      </dgm:prSet>
      <dgm:spPr/>
      <dgm:t>
        <a:bodyPr/>
        <a:lstStyle/>
        <a:p>
          <a:endParaRPr lang="en-GB"/>
        </a:p>
      </dgm:t>
    </dgm:pt>
    <dgm:pt modelId="{D44C47A4-61EA-4B46-B1A8-459D7F18EDB5}" type="pres">
      <dgm:prSet presAssocID="{33CE2A96-B219-4683-A660-363CDF3EBDF0}" presName="spaceBetweenRectangles" presStyleCnt="0"/>
      <dgm:spPr/>
      <dgm:t>
        <a:bodyPr/>
        <a:lstStyle/>
        <a:p>
          <a:endParaRPr lang="en-GB"/>
        </a:p>
      </dgm:t>
    </dgm:pt>
    <dgm:pt modelId="{1FA1E1DC-6360-4E84-91D7-5198525C579A}" type="pres">
      <dgm:prSet presAssocID="{BFC08D7D-067B-48CE-8F81-395A8BAC053C}" presName="parentLin" presStyleCnt="0"/>
      <dgm:spPr/>
      <dgm:t>
        <a:bodyPr/>
        <a:lstStyle/>
        <a:p>
          <a:endParaRPr lang="en-GB"/>
        </a:p>
      </dgm:t>
    </dgm:pt>
    <dgm:pt modelId="{639E5508-7F30-49B4-9F40-9B2A9254B91A}" type="pres">
      <dgm:prSet presAssocID="{BFC08D7D-067B-48CE-8F81-395A8BAC053C}" presName="parentLeftMargin" presStyleLbl="node1" presStyleIdx="1" presStyleCnt="4"/>
      <dgm:spPr/>
      <dgm:t>
        <a:bodyPr/>
        <a:lstStyle/>
        <a:p>
          <a:endParaRPr lang="en-GB"/>
        </a:p>
      </dgm:t>
    </dgm:pt>
    <dgm:pt modelId="{694884AA-5F26-4085-995A-E2A52B1E5794}" type="pres">
      <dgm:prSet presAssocID="{BFC08D7D-067B-48CE-8F81-395A8BAC053C}" presName="parentText" presStyleLbl="node1" presStyleIdx="2" presStyleCnt="4" custScaleX="116762">
        <dgm:presLayoutVars>
          <dgm:chMax val="0"/>
          <dgm:bulletEnabled val="1"/>
        </dgm:presLayoutVars>
      </dgm:prSet>
      <dgm:spPr/>
      <dgm:t>
        <a:bodyPr/>
        <a:lstStyle/>
        <a:p>
          <a:endParaRPr lang="en-GB"/>
        </a:p>
      </dgm:t>
    </dgm:pt>
    <dgm:pt modelId="{E5FD0D48-E316-4AB8-973F-3D62100A85A3}" type="pres">
      <dgm:prSet presAssocID="{BFC08D7D-067B-48CE-8F81-395A8BAC053C}" presName="negativeSpace" presStyleCnt="0"/>
      <dgm:spPr/>
      <dgm:t>
        <a:bodyPr/>
        <a:lstStyle/>
        <a:p>
          <a:endParaRPr lang="en-GB"/>
        </a:p>
      </dgm:t>
    </dgm:pt>
    <dgm:pt modelId="{85494076-9B75-44C4-A807-87D7ECA8330E}" type="pres">
      <dgm:prSet presAssocID="{BFC08D7D-067B-48CE-8F81-395A8BAC053C}" presName="childText" presStyleLbl="conFgAcc1" presStyleIdx="2" presStyleCnt="4">
        <dgm:presLayoutVars>
          <dgm:bulletEnabled val="1"/>
        </dgm:presLayoutVars>
      </dgm:prSet>
      <dgm:spPr/>
      <dgm:t>
        <a:bodyPr/>
        <a:lstStyle/>
        <a:p>
          <a:endParaRPr lang="en-GB"/>
        </a:p>
      </dgm:t>
    </dgm:pt>
    <dgm:pt modelId="{CA93FD92-BC91-4879-BF5B-2DBC68AF678C}" type="pres">
      <dgm:prSet presAssocID="{62413DDC-39AF-4D13-8E44-28BDD26D8551}" presName="spaceBetweenRectangles" presStyleCnt="0"/>
      <dgm:spPr/>
      <dgm:t>
        <a:bodyPr/>
        <a:lstStyle/>
        <a:p>
          <a:endParaRPr lang="en-GB"/>
        </a:p>
      </dgm:t>
    </dgm:pt>
    <dgm:pt modelId="{0078043C-7070-40EE-AB0D-DABA85ACDDFE}" type="pres">
      <dgm:prSet presAssocID="{01C309D9-A5D8-4618-A90A-E91428469F91}" presName="parentLin" presStyleCnt="0"/>
      <dgm:spPr/>
      <dgm:t>
        <a:bodyPr/>
        <a:lstStyle/>
        <a:p>
          <a:endParaRPr lang="en-GB"/>
        </a:p>
      </dgm:t>
    </dgm:pt>
    <dgm:pt modelId="{5957CEE7-34AB-417D-9C2F-525D4BD61F2D}" type="pres">
      <dgm:prSet presAssocID="{01C309D9-A5D8-4618-A90A-E91428469F91}" presName="parentLeftMargin" presStyleLbl="node1" presStyleIdx="2" presStyleCnt="4"/>
      <dgm:spPr/>
      <dgm:t>
        <a:bodyPr/>
        <a:lstStyle/>
        <a:p>
          <a:endParaRPr lang="en-GB"/>
        </a:p>
      </dgm:t>
    </dgm:pt>
    <dgm:pt modelId="{BEE90C87-74A4-4C5A-915F-3E0F398734AD}" type="pres">
      <dgm:prSet presAssocID="{01C309D9-A5D8-4618-A90A-E91428469F91}" presName="parentText" presStyleLbl="node1" presStyleIdx="3" presStyleCnt="4" custScaleX="116762">
        <dgm:presLayoutVars>
          <dgm:chMax val="0"/>
          <dgm:bulletEnabled val="1"/>
        </dgm:presLayoutVars>
      </dgm:prSet>
      <dgm:spPr/>
      <dgm:t>
        <a:bodyPr/>
        <a:lstStyle/>
        <a:p>
          <a:endParaRPr lang="en-GB"/>
        </a:p>
      </dgm:t>
    </dgm:pt>
    <dgm:pt modelId="{02D51824-538B-4C0C-BE8D-620AA84F7C40}" type="pres">
      <dgm:prSet presAssocID="{01C309D9-A5D8-4618-A90A-E91428469F91}" presName="negativeSpace" presStyleCnt="0"/>
      <dgm:spPr/>
      <dgm:t>
        <a:bodyPr/>
        <a:lstStyle/>
        <a:p>
          <a:endParaRPr lang="en-GB"/>
        </a:p>
      </dgm:t>
    </dgm:pt>
    <dgm:pt modelId="{C010E127-C352-411F-9B7A-DE99CE4C63FD}" type="pres">
      <dgm:prSet presAssocID="{01C309D9-A5D8-4618-A90A-E91428469F91}" presName="childText" presStyleLbl="conFgAcc1" presStyleIdx="3" presStyleCnt="4">
        <dgm:presLayoutVars>
          <dgm:bulletEnabled val="1"/>
        </dgm:presLayoutVars>
      </dgm:prSet>
      <dgm:spPr/>
      <dgm:t>
        <a:bodyPr/>
        <a:lstStyle/>
        <a:p>
          <a:endParaRPr lang="en-GB"/>
        </a:p>
      </dgm:t>
    </dgm:pt>
  </dgm:ptLst>
  <dgm:cxnLst>
    <dgm:cxn modelId="{609E43E9-A73C-475C-A090-D6E5AA4DE702}" type="presOf" srcId="{C501AFAD-286D-4DBC-AE79-1457987F2A10}" destId="{54610D5D-B4A5-4C6C-B701-372808CFC7DC}" srcOrd="1" destOrd="0" presId="urn:microsoft.com/office/officeart/2005/8/layout/list1"/>
    <dgm:cxn modelId="{E214AE69-E3B1-44D0-B45A-B49377BAA77A}" srcId="{6007E265-9E51-4F97-B1E3-F88C95CE812C}" destId="{BFC08D7D-067B-48CE-8F81-395A8BAC053C}" srcOrd="2" destOrd="0" parTransId="{AAE90931-4560-4CD1-9083-E51D9E6BF66C}" sibTransId="{62413DDC-39AF-4D13-8E44-28BDD26D8551}"/>
    <dgm:cxn modelId="{1F1FE8A8-AFE2-4D96-984F-A9EE7C84F5D8}" type="presOf" srcId="{10449AD7-6746-4825-9567-A682795A0ADA}" destId="{CC080AE3-8177-40BD-902C-730B9FC59419}" srcOrd="1" destOrd="0" presId="urn:microsoft.com/office/officeart/2005/8/layout/list1"/>
    <dgm:cxn modelId="{60287CE0-941F-42CE-A0A1-B5C2839E6B1B}" type="presOf" srcId="{C501AFAD-286D-4DBC-AE79-1457987F2A10}" destId="{A9009487-9F6C-4C6D-B82A-B61A1522ED17}" srcOrd="0" destOrd="0" presId="urn:microsoft.com/office/officeart/2005/8/layout/list1"/>
    <dgm:cxn modelId="{5B494BFF-E9AD-47A6-91DA-CE25FD00A3F6}" type="presOf" srcId="{BFC08D7D-067B-48CE-8F81-395A8BAC053C}" destId="{639E5508-7F30-49B4-9F40-9B2A9254B91A}" srcOrd="0" destOrd="0" presId="urn:microsoft.com/office/officeart/2005/8/layout/list1"/>
    <dgm:cxn modelId="{71BC9019-7CBE-4509-90AB-BD7832C1AAFF}" type="presOf" srcId="{6007E265-9E51-4F97-B1E3-F88C95CE812C}" destId="{0ACC0CD5-8E91-4E5F-AFAD-F1D57E486ED1}" srcOrd="0" destOrd="0" presId="urn:microsoft.com/office/officeart/2005/8/layout/list1"/>
    <dgm:cxn modelId="{6C82EE13-F82C-4777-96DD-6C5C41A74B8C}" type="presOf" srcId="{BFC08D7D-067B-48CE-8F81-395A8BAC053C}" destId="{694884AA-5F26-4085-995A-E2A52B1E5794}" srcOrd="1" destOrd="0" presId="urn:microsoft.com/office/officeart/2005/8/layout/list1"/>
    <dgm:cxn modelId="{1331BC88-077D-4D61-92C6-06946480A820}" srcId="{6007E265-9E51-4F97-B1E3-F88C95CE812C}" destId="{C501AFAD-286D-4DBC-AE79-1457987F2A10}" srcOrd="1" destOrd="0" parTransId="{1F3B471A-8D97-4CDF-9CD1-A99200B9BE97}" sibTransId="{33CE2A96-B219-4683-A660-363CDF3EBDF0}"/>
    <dgm:cxn modelId="{280A5B08-D6B6-43BC-8DBB-87F4D9FCF8E9}" srcId="{6007E265-9E51-4F97-B1E3-F88C95CE812C}" destId="{10449AD7-6746-4825-9567-A682795A0ADA}" srcOrd="0" destOrd="0" parTransId="{264C07CC-4F35-40E2-BA0D-149110C859E8}" sibTransId="{A2CCF86D-AD73-414D-8BE7-C5FD6E13A84F}"/>
    <dgm:cxn modelId="{24A745AA-CAD5-4B21-9EB8-E753E2D9D5C4}" type="presOf" srcId="{01C309D9-A5D8-4618-A90A-E91428469F91}" destId="{5957CEE7-34AB-417D-9C2F-525D4BD61F2D}" srcOrd="0" destOrd="0" presId="urn:microsoft.com/office/officeart/2005/8/layout/list1"/>
    <dgm:cxn modelId="{948A1335-ED3D-4878-93FA-AD9BA79CA4D1}" type="presOf" srcId="{10449AD7-6746-4825-9567-A682795A0ADA}" destId="{0621F90E-6792-4B5B-B3F0-4062B2FB3625}" srcOrd="0" destOrd="0" presId="urn:microsoft.com/office/officeart/2005/8/layout/list1"/>
    <dgm:cxn modelId="{05FBB0C9-99C8-48D5-8B52-FEEA476966E2}" type="presOf" srcId="{01C309D9-A5D8-4618-A90A-E91428469F91}" destId="{BEE90C87-74A4-4C5A-915F-3E0F398734AD}" srcOrd="1" destOrd="0" presId="urn:microsoft.com/office/officeart/2005/8/layout/list1"/>
    <dgm:cxn modelId="{B86588B2-4CA5-47AA-9AB6-81E3197956B4}" srcId="{6007E265-9E51-4F97-B1E3-F88C95CE812C}" destId="{01C309D9-A5D8-4618-A90A-E91428469F91}" srcOrd="3" destOrd="0" parTransId="{0D44D76B-8552-4004-BAF2-04D55DCC8B19}" sibTransId="{3E0A7A15-F2A9-4899-AFC0-E17AC4C7A951}"/>
    <dgm:cxn modelId="{82C09EA9-ACB5-4615-AA58-15E091BC18D4}" type="presParOf" srcId="{0ACC0CD5-8E91-4E5F-AFAD-F1D57E486ED1}" destId="{B99DE01E-E707-40DB-B86A-4FB59FEF0A2C}" srcOrd="0" destOrd="0" presId="urn:microsoft.com/office/officeart/2005/8/layout/list1"/>
    <dgm:cxn modelId="{C2FF15B9-D42A-4138-99B6-05F5FFBB3C9A}" type="presParOf" srcId="{B99DE01E-E707-40DB-B86A-4FB59FEF0A2C}" destId="{0621F90E-6792-4B5B-B3F0-4062B2FB3625}" srcOrd="0" destOrd="0" presId="urn:microsoft.com/office/officeart/2005/8/layout/list1"/>
    <dgm:cxn modelId="{F3C0CF0F-0F86-4EE6-8788-EA45C894A06D}" type="presParOf" srcId="{B99DE01E-E707-40DB-B86A-4FB59FEF0A2C}" destId="{CC080AE3-8177-40BD-902C-730B9FC59419}" srcOrd="1" destOrd="0" presId="urn:microsoft.com/office/officeart/2005/8/layout/list1"/>
    <dgm:cxn modelId="{9E04D677-CA6C-4FAB-A9B7-F56037620DA7}" type="presParOf" srcId="{0ACC0CD5-8E91-4E5F-AFAD-F1D57E486ED1}" destId="{F0536941-D758-406E-A00C-77D8A1FABB3F}" srcOrd="1" destOrd="0" presId="urn:microsoft.com/office/officeart/2005/8/layout/list1"/>
    <dgm:cxn modelId="{63FF05A5-92F0-4B99-8CD9-D74E9B3B20CE}" type="presParOf" srcId="{0ACC0CD5-8E91-4E5F-AFAD-F1D57E486ED1}" destId="{ABD51F4B-4FE4-41E3-8073-D766EA91FC4A}" srcOrd="2" destOrd="0" presId="urn:microsoft.com/office/officeart/2005/8/layout/list1"/>
    <dgm:cxn modelId="{01ADB1EE-0AD7-4893-826B-B7B24B9225B0}" type="presParOf" srcId="{0ACC0CD5-8E91-4E5F-AFAD-F1D57E486ED1}" destId="{712EB29D-3F7F-47C6-A415-4F96F533CFA7}" srcOrd="3" destOrd="0" presId="urn:microsoft.com/office/officeart/2005/8/layout/list1"/>
    <dgm:cxn modelId="{DAF14A26-5083-4F13-9A74-73FE8D54779F}" type="presParOf" srcId="{0ACC0CD5-8E91-4E5F-AFAD-F1D57E486ED1}" destId="{CE4E6652-DB04-4BF5-8CFF-6E0D2D22F88E}" srcOrd="4" destOrd="0" presId="urn:microsoft.com/office/officeart/2005/8/layout/list1"/>
    <dgm:cxn modelId="{B8F8910E-08AA-425D-9E26-087E1BEE83DD}" type="presParOf" srcId="{CE4E6652-DB04-4BF5-8CFF-6E0D2D22F88E}" destId="{A9009487-9F6C-4C6D-B82A-B61A1522ED17}" srcOrd="0" destOrd="0" presId="urn:microsoft.com/office/officeart/2005/8/layout/list1"/>
    <dgm:cxn modelId="{E8E5C34A-5EFB-4C30-9188-ECEC736D0F59}" type="presParOf" srcId="{CE4E6652-DB04-4BF5-8CFF-6E0D2D22F88E}" destId="{54610D5D-B4A5-4C6C-B701-372808CFC7DC}" srcOrd="1" destOrd="0" presId="urn:microsoft.com/office/officeart/2005/8/layout/list1"/>
    <dgm:cxn modelId="{770E0BB6-78FF-442E-BE47-05F37BA9693C}" type="presParOf" srcId="{0ACC0CD5-8E91-4E5F-AFAD-F1D57E486ED1}" destId="{7BB54896-4817-4B41-9E5A-D3DA9571D6B4}" srcOrd="5" destOrd="0" presId="urn:microsoft.com/office/officeart/2005/8/layout/list1"/>
    <dgm:cxn modelId="{DC1DC7D7-F2F1-4999-BBFB-2F46302B197F}" type="presParOf" srcId="{0ACC0CD5-8E91-4E5F-AFAD-F1D57E486ED1}" destId="{CCBE3F24-1000-4EAD-86F4-6AFF6767958A}" srcOrd="6" destOrd="0" presId="urn:microsoft.com/office/officeart/2005/8/layout/list1"/>
    <dgm:cxn modelId="{331D6843-82FA-46DC-9894-38890AFD5060}" type="presParOf" srcId="{0ACC0CD5-8E91-4E5F-AFAD-F1D57E486ED1}" destId="{D44C47A4-61EA-4B46-B1A8-459D7F18EDB5}" srcOrd="7" destOrd="0" presId="urn:microsoft.com/office/officeart/2005/8/layout/list1"/>
    <dgm:cxn modelId="{151E99ED-62E9-4F3C-918A-0D545194ACCE}" type="presParOf" srcId="{0ACC0CD5-8E91-4E5F-AFAD-F1D57E486ED1}" destId="{1FA1E1DC-6360-4E84-91D7-5198525C579A}" srcOrd="8" destOrd="0" presId="urn:microsoft.com/office/officeart/2005/8/layout/list1"/>
    <dgm:cxn modelId="{6F00A8AF-3AE9-4DC6-83AC-D4D51EE62C14}" type="presParOf" srcId="{1FA1E1DC-6360-4E84-91D7-5198525C579A}" destId="{639E5508-7F30-49B4-9F40-9B2A9254B91A}" srcOrd="0" destOrd="0" presId="urn:microsoft.com/office/officeart/2005/8/layout/list1"/>
    <dgm:cxn modelId="{FB78655C-662C-4C13-BE5F-CC7F76A77C21}" type="presParOf" srcId="{1FA1E1DC-6360-4E84-91D7-5198525C579A}" destId="{694884AA-5F26-4085-995A-E2A52B1E5794}" srcOrd="1" destOrd="0" presId="urn:microsoft.com/office/officeart/2005/8/layout/list1"/>
    <dgm:cxn modelId="{87F0B66E-DF09-4C7B-B36E-974ED3154103}" type="presParOf" srcId="{0ACC0CD5-8E91-4E5F-AFAD-F1D57E486ED1}" destId="{E5FD0D48-E316-4AB8-973F-3D62100A85A3}" srcOrd="9" destOrd="0" presId="urn:microsoft.com/office/officeart/2005/8/layout/list1"/>
    <dgm:cxn modelId="{A89E666D-BBA9-4E17-B28D-967D536F5B95}" type="presParOf" srcId="{0ACC0CD5-8E91-4E5F-AFAD-F1D57E486ED1}" destId="{85494076-9B75-44C4-A807-87D7ECA8330E}" srcOrd="10" destOrd="0" presId="urn:microsoft.com/office/officeart/2005/8/layout/list1"/>
    <dgm:cxn modelId="{32C43642-78DD-4EF1-80A2-62392FB2FD3C}" type="presParOf" srcId="{0ACC0CD5-8E91-4E5F-AFAD-F1D57E486ED1}" destId="{CA93FD92-BC91-4879-BF5B-2DBC68AF678C}" srcOrd="11" destOrd="0" presId="urn:microsoft.com/office/officeart/2005/8/layout/list1"/>
    <dgm:cxn modelId="{EC5FC714-DCC5-4A22-ACB7-2ECE257E36AF}" type="presParOf" srcId="{0ACC0CD5-8E91-4E5F-AFAD-F1D57E486ED1}" destId="{0078043C-7070-40EE-AB0D-DABA85ACDDFE}" srcOrd="12" destOrd="0" presId="urn:microsoft.com/office/officeart/2005/8/layout/list1"/>
    <dgm:cxn modelId="{55E3220A-6799-4C64-A95A-A8A5C520B9AF}" type="presParOf" srcId="{0078043C-7070-40EE-AB0D-DABA85ACDDFE}" destId="{5957CEE7-34AB-417D-9C2F-525D4BD61F2D}" srcOrd="0" destOrd="0" presId="urn:microsoft.com/office/officeart/2005/8/layout/list1"/>
    <dgm:cxn modelId="{03F1601D-D892-41C0-A69E-20E08B5AA682}" type="presParOf" srcId="{0078043C-7070-40EE-AB0D-DABA85ACDDFE}" destId="{BEE90C87-74A4-4C5A-915F-3E0F398734AD}" srcOrd="1" destOrd="0" presId="urn:microsoft.com/office/officeart/2005/8/layout/list1"/>
    <dgm:cxn modelId="{A5B80B4E-FFFF-4643-9F36-4C03337D5771}" type="presParOf" srcId="{0ACC0CD5-8E91-4E5F-AFAD-F1D57E486ED1}" destId="{02D51824-538B-4C0C-BE8D-620AA84F7C40}" srcOrd="13" destOrd="0" presId="urn:microsoft.com/office/officeart/2005/8/layout/list1"/>
    <dgm:cxn modelId="{003EA885-9161-4201-BD3C-99DD99C6ACF1}" type="presParOf" srcId="{0ACC0CD5-8E91-4E5F-AFAD-F1D57E486ED1}" destId="{C010E127-C352-411F-9B7A-DE99CE4C63FD}"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17BE6D-26DF-44FE-8008-E4B1C0F239F5}" type="doc">
      <dgm:prSet loTypeId="urn:microsoft.com/office/officeart/2008/layout/VerticalCurvedList" loCatId="list" qsTypeId="urn:microsoft.com/office/officeart/2005/8/quickstyle/simple5" qsCatId="simple" csTypeId="urn:microsoft.com/office/officeart/2005/8/colors/accent3_5" csCatId="accent3" phldr="1"/>
      <dgm:spPr/>
      <dgm:t>
        <a:bodyPr/>
        <a:lstStyle/>
        <a:p>
          <a:endParaRPr lang="en-GB"/>
        </a:p>
      </dgm:t>
    </dgm:pt>
    <dgm:pt modelId="{B186E2F5-3015-43CA-A480-899EA5CEABC9}">
      <dgm:prSet custT="1"/>
      <dgm:spPr/>
      <dgm:t>
        <a:bodyPr/>
        <a:lstStyle/>
        <a:p>
          <a:pPr algn="just">
            <a:lnSpc>
              <a:spcPct val="100000"/>
            </a:lnSpc>
          </a:pPr>
          <a:r>
            <a:rPr lang="en-US" sz="2400" b="0" dirty="0" smtClean="0">
              <a:solidFill>
                <a:schemeClr val="tx1"/>
              </a:solidFill>
              <a:latin typeface="Arial" panose="020B0604020202020204" pitchFamily="34" charset="0"/>
              <a:cs typeface="Arial" panose="020B0604020202020204" pitchFamily="34" charset="0"/>
            </a:rPr>
            <a:t>Structured interview uses pre-approved questions to ensure fairness and consistency across candidates (John Lewis, 2025b).</a:t>
          </a:r>
          <a:endParaRPr lang="en-GB" sz="2400" b="0" dirty="0">
            <a:solidFill>
              <a:schemeClr val="tx1"/>
            </a:solidFill>
            <a:latin typeface="Arial" panose="020B0604020202020204" pitchFamily="34" charset="0"/>
            <a:cs typeface="Arial" panose="020B0604020202020204" pitchFamily="34" charset="0"/>
          </a:endParaRPr>
        </a:p>
      </dgm:t>
    </dgm:pt>
    <dgm:pt modelId="{A7DF40F1-1F99-471E-AF26-89567E0E1A28}" type="parTrans" cxnId="{B4372D26-1B70-48F9-AB66-8F939DB18530}">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258F493F-3F76-4A1F-8365-D21C0689E08A}" type="sibTrans" cxnId="{B4372D26-1B70-48F9-AB66-8F939DB18530}">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59ED1721-8ED2-4AEE-82C3-10102AA9290A}">
      <dgm:prSet custT="1"/>
      <dgm:spPr/>
      <dgm:t>
        <a:bodyPr/>
        <a:lstStyle/>
        <a:p>
          <a:pPr algn="just">
            <a:lnSpc>
              <a:spcPct val="100000"/>
            </a:lnSpc>
          </a:pPr>
          <a:r>
            <a:rPr lang="en-US" sz="2400" b="0" dirty="0" smtClean="0">
              <a:solidFill>
                <a:schemeClr val="tx1"/>
              </a:solidFill>
              <a:latin typeface="Arial" panose="020B0604020202020204" pitchFamily="34" charset="0"/>
              <a:cs typeface="Arial" panose="020B0604020202020204" pitchFamily="34" charset="0"/>
            </a:rPr>
            <a:t>It is best suited for technical roles like financial analysts, requiring objectivity (</a:t>
          </a:r>
          <a:r>
            <a:rPr lang="en-US" sz="2400" b="0" dirty="0" err="1" smtClean="0">
              <a:solidFill>
                <a:schemeClr val="tx1"/>
              </a:solidFill>
              <a:latin typeface="Arial" panose="020B0604020202020204" pitchFamily="34" charset="0"/>
              <a:cs typeface="Arial" panose="020B0604020202020204" pitchFamily="34" charset="0"/>
            </a:rPr>
            <a:t>Bergelson</a:t>
          </a:r>
          <a:r>
            <a:rPr lang="en-US" sz="2400" b="0" dirty="0" smtClean="0">
              <a:solidFill>
                <a:schemeClr val="tx1"/>
              </a:solidFill>
              <a:latin typeface="Arial" panose="020B0604020202020204" pitchFamily="34" charset="0"/>
              <a:cs typeface="Arial" panose="020B0604020202020204" pitchFamily="34" charset="0"/>
            </a:rPr>
            <a:t> et al., 2022).</a:t>
          </a:r>
          <a:endParaRPr lang="en-GB" sz="2400" b="0" dirty="0">
            <a:solidFill>
              <a:schemeClr val="tx1"/>
            </a:solidFill>
            <a:latin typeface="Arial" panose="020B0604020202020204" pitchFamily="34" charset="0"/>
            <a:cs typeface="Arial" panose="020B0604020202020204" pitchFamily="34" charset="0"/>
          </a:endParaRPr>
        </a:p>
      </dgm:t>
    </dgm:pt>
    <dgm:pt modelId="{F82D1C27-7975-4B85-90B9-9EB5ED2BEE6D}" type="parTrans" cxnId="{0618574D-5D5B-4983-BC40-AE34370D5E68}">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5FCA0D99-1534-40A7-9BA1-CA90B212880D}" type="sibTrans" cxnId="{0618574D-5D5B-4983-BC40-AE34370D5E68}">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F8C167F5-7361-44FF-85F3-97E3FE36CFE1}">
      <dgm:prSet custT="1"/>
      <dgm:spPr/>
      <dgm:t>
        <a:bodyPr/>
        <a:lstStyle/>
        <a:p>
          <a:pPr algn="just">
            <a:lnSpc>
              <a:spcPct val="100000"/>
            </a:lnSpc>
          </a:pPr>
          <a:r>
            <a:rPr lang="en-US" sz="2400" b="0" dirty="0" smtClean="0">
              <a:solidFill>
                <a:schemeClr val="tx1"/>
              </a:solidFill>
              <a:latin typeface="Arial" panose="020B0604020202020204" pitchFamily="34" charset="0"/>
              <a:cs typeface="Arial" panose="020B0604020202020204" pitchFamily="34" charset="0"/>
            </a:rPr>
            <a:t>Advantages are that it is less biased, and easier to compare applicants.</a:t>
          </a:r>
          <a:endParaRPr lang="en-GB" sz="2400" b="0" dirty="0">
            <a:solidFill>
              <a:schemeClr val="tx1"/>
            </a:solidFill>
            <a:latin typeface="Arial" panose="020B0604020202020204" pitchFamily="34" charset="0"/>
            <a:cs typeface="Arial" panose="020B0604020202020204" pitchFamily="34" charset="0"/>
          </a:endParaRPr>
        </a:p>
      </dgm:t>
    </dgm:pt>
    <dgm:pt modelId="{EE556AE4-F2EA-46C5-8879-D491EFF61A1C}" type="parTrans" cxnId="{314AFEC5-213E-447A-BCA5-A4432AC2AB07}">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A6977DA3-339A-4F7F-A789-FA958786F7DF}" type="sibTrans" cxnId="{314AFEC5-213E-447A-BCA5-A4432AC2AB07}">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8AD2F521-255F-4AFA-B71F-0FD535E53EEA}">
      <dgm:prSet custT="1"/>
      <dgm:spPr/>
      <dgm:t>
        <a:bodyPr/>
        <a:lstStyle/>
        <a:p>
          <a:pPr algn="just">
            <a:lnSpc>
              <a:spcPct val="100000"/>
            </a:lnSpc>
          </a:pPr>
          <a:r>
            <a:rPr lang="en-US" sz="2400" dirty="0" smtClean="0">
              <a:solidFill>
                <a:schemeClr val="tx1"/>
              </a:solidFill>
              <a:latin typeface="Arial" panose="020B0604020202020204" pitchFamily="34" charset="0"/>
              <a:cs typeface="Arial" panose="020B0604020202020204" pitchFamily="34" charset="0"/>
            </a:rPr>
            <a:t>Limitation: It can be rigid, limiting assessment of creativity and cultural fit (</a:t>
          </a:r>
          <a:r>
            <a:rPr lang="en-US" sz="2400" dirty="0" err="1" smtClean="0">
              <a:solidFill>
                <a:schemeClr val="tx1"/>
              </a:solidFill>
              <a:latin typeface="Arial" panose="020B0604020202020204" pitchFamily="34" charset="0"/>
              <a:cs typeface="Arial" panose="020B0604020202020204" pitchFamily="34" charset="0"/>
            </a:rPr>
            <a:t>Vernau</a:t>
          </a:r>
          <a:r>
            <a:rPr lang="en-US" sz="2400" dirty="0" smtClean="0">
              <a:solidFill>
                <a:schemeClr val="tx1"/>
              </a:solidFill>
              <a:latin typeface="Arial" panose="020B0604020202020204" pitchFamily="34" charset="0"/>
              <a:cs typeface="Arial" panose="020B0604020202020204" pitchFamily="34" charset="0"/>
            </a:rPr>
            <a:t> et al., 2021).</a:t>
          </a:r>
          <a:endParaRPr lang="en-GB" sz="2400" dirty="0">
            <a:solidFill>
              <a:schemeClr val="tx1"/>
            </a:solidFill>
            <a:latin typeface="Arial" panose="020B0604020202020204" pitchFamily="34" charset="0"/>
            <a:cs typeface="Arial" panose="020B0604020202020204" pitchFamily="34" charset="0"/>
          </a:endParaRPr>
        </a:p>
      </dgm:t>
    </dgm:pt>
    <dgm:pt modelId="{D1E72737-B27E-4FC5-B169-C9C6F90D13F8}" type="parTrans" cxnId="{299CB973-14DE-4F67-AF60-2DDCD352ED20}">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7B6120F9-9DAC-4D4F-A141-0D4176A53C6C}" type="sibTrans" cxnId="{299CB973-14DE-4F67-AF60-2DDCD352ED20}">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CA70856C-0B4B-44CB-978B-29EEF6A03833}" type="pres">
      <dgm:prSet presAssocID="{AB17BE6D-26DF-44FE-8008-E4B1C0F239F5}" presName="Name0" presStyleCnt="0">
        <dgm:presLayoutVars>
          <dgm:chMax val="7"/>
          <dgm:chPref val="7"/>
          <dgm:dir/>
        </dgm:presLayoutVars>
      </dgm:prSet>
      <dgm:spPr/>
      <dgm:t>
        <a:bodyPr/>
        <a:lstStyle/>
        <a:p>
          <a:endParaRPr lang="en-GB"/>
        </a:p>
      </dgm:t>
    </dgm:pt>
    <dgm:pt modelId="{C77E112E-AC6B-46AA-8FFE-03397F6AA135}" type="pres">
      <dgm:prSet presAssocID="{AB17BE6D-26DF-44FE-8008-E4B1C0F239F5}" presName="Name1" presStyleCnt="0"/>
      <dgm:spPr/>
      <dgm:t>
        <a:bodyPr/>
        <a:lstStyle/>
        <a:p>
          <a:endParaRPr lang="en-GB"/>
        </a:p>
      </dgm:t>
    </dgm:pt>
    <dgm:pt modelId="{D46C933B-F166-4A53-A607-ACE30C3F002E}" type="pres">
      <dgm:prSet presAssocID="{AB17BE6D-26DF-44FE-8008-E4B1C0F239F5}" presName="cycle" presStyleCnt="0"/>
      <dgm:spPr/>
      <dgm:t>
        <a:bodyPr/>
        <a:lstStyle/>
        <a:p>
          <a:endParaRPr lang="en-GB"/>
        </a:p>
      </dgm:t>
    </dgm:pt>
    <dgm:pt modelId="{C2753E1D-1199-4F93-9D2D-1A98E3BC476A}" type="pres">
      <dgm:prSet presAssocID="{AB17BE6D-26DF-44FE-8008-E4B1C0F239F5}" presName="srcNode" presStyleLbl="node1" presStyleIdx="0" presStyleCnt="4"/>
      <dgm:spPr/>
      <dgm:t>
        <a:bodyPr/>
        <a:lstStyle/>
        <a:p>
          <a:endParaRPr lang="en-GB"/>
        </a:p>
      </dgm:t>
    </dgm:pt>
    <dgm:pt modelId="{B1560FD0-FCBD-499B-8A7B-52F18049F7BD}" type="pres">
      <dgm:prSet presAssocID="{AB17BE6D-26DF-44FE-8008-E4B1C0F239F5}" presName="conn" presStyleLbl="parChTrans1D2" presStyleIdx="0" presStyleCnt="1"/>
      <dgm:spPr/>
      <dgm:t>
        <a:bodyPr/>
        <a:lstStyle/>
        <a:p>
          <a:endParaRPr lang="en-GB"/>
        </a:p>
      </dgm:t>
    </dgm:pt>
    <dgm:pt modelId="{0B7EB961-78BF-470E-B846-D6CD9FDBD0EC}" type="pres">
      <dgm:prSet presAssocID="{AB17BE6D-26DF-44FE-8008-E4B1C0F239F5}" presName="extraNode" presStyleLbl="node1" presStyleIdx="0" presStyleCnt="4"/>
      <dgm:spPr/>
      <dgm:t>
        <a:bodyPr/>
        <a:lstStyle/>
        <a:p>
          <a:endParaRPr lang="en-GB"/>
        </a:p>
      </dgm:t>
    </dgm:pt>
    <dgm:pt modelId="{3A2BFE5E-32DE-4A5E-B994-9A3A8BD809BB}" type="pres">
      <dgm:prSet presAssocID="{AB17BE6D-26DF-44FE-8008-E4B1C0F239F5}" presName="dstNode" presStyleLbl="node1" presStyleIdx="0" presStyleCnt="4"/>
      <dgm:spPr/>
      <dgm:t>
        <a:bodyPr/>
        <a:lstStyle/>
        <a:p>
          <a:endParaRPr lang="en-GB"/>
        </a:p>
      </dgm:t>
    </dgm:pt>
    <dgm:pt modelId="{5AB174DA-10B4-41F0-9268-DD14EB4885EF}" type="pres">
      <dgm:prSet presAssocID="{B186E2F5-3015-43CA-A480-899EA5CEABC9}" presName="text_1" presStyleLbl="node1" presStyleIdx="0" presStyleCnt="4">
        <dgm:presLayoutVars>
          <dgm:bulletEnabled val="1"/>
        </dgm:presLayoutVars>
      </dgm:prSet>
      <dgm:spPr/>
      <dgm:t>
        <a:bodyPr/>
        <a:lstStyle/>
        <a:p>
          <a:endParaRPr lang="en-GB"/>
        </a:p>
      </dgm:t>
    </dgm:pt>
    <dgm:pt modelId="{DF3CAED6-E3EA-4461-87B5-2E4E07225FEA}" type="pres">
      <dgm:prSet presAssocID="{B186E2F5-3015-43CA-A480-899EA5CEABC9}" presName="accent_1" presStyleCnt="0"/>
      <dgm:spPr/>
      <dgm:t>
        <a:bodyPr/>
        <a:lstStyle/>
        <a:p>
          <a:endParaRPr lang="en-GB"/>
        </a:p>
      </dgm:t>
    </dgm:pt>
    <dgm:pt modelId="{04B57252-F148-44B0-90C1-0786C6F2DD79}" type="pres">
      <dgm:prSet presAssocID="{B186E2F5-3015-43CA-A480-899EA5CEABC9}" presName="accentRepeatNode" presStyleLbl="solidFgAcc1" presStyleIdx="0" presStyleCnt="4"/>
      <dgm:spPr/>
      <dgm:t>
        <a:bodyPr/>
        <a:lstStyle/>
        <a:p>
          <a:endParaRPr lang="en-GB"/>
        </a:p>
      </dgm:t>
    </dgm:pt>
    <dgm:pt modelId="{9AA08E34-F5FA-410F-BB01-D5CD1B16A8C2}" type="pres">
      <dgm:prSet presAssocID="{59ED1721-8ED2-4AEE-82C3-10102AA9290A}" presName="text_2" presStyleLbl="node1" presStyleIdx="1" presStyleCnt="4">
        <dgm:presLayoutVars>
          <dgm:bulletEnabled val="1"/>
        </dgm:presLayoutVars>
      </dgm:prSet>
      <dgm:spPr/>
      <dgm:t>
        <a:bodyPr/>
        <a:lstStyle/>
        <a:p>
          <a:endParaRPr lang="en-GB"/>
        </a:p>
      </dgm:t>
    </dgm:pt>
    <dgm:pt modelId="{BE1156BE-D102-4BE6-B7F0-E3E382AB2231}" type="pres">
      <dgm:prSet presAssocID="{59ED1721-8ED2-4AEE-82C3-10102AA9290A}" presName="accent_2" presStyleCnt="0"/>
      <dgm:spPr/>
      <dgm:t>
        <a:bodyPr/>
        <a:lstStyle/>
        <a:p>
          <a:endParaRPr lang="en-GB"/>
        </a:p>
      </dgm:t>
    </dgm:pt>
    <dgm:pt modelId="{B3A63629-F16D-4AD6-9376-A0389A1B7892}" type="pres">
      <dgm:prSet presAssocID="{59ED1721-8ED2-4AEE-82C3-10102AA9290A}" presName="accentRepeatNode" presStyleLbl="solidFgAcc1" presStyleIdx="1" presStyleCnt="4"/>
      <dgm:spPr/>
      <dgm:t>
        <a:bodyPr/>
        <a:lstStyle/>
        <a:p>
          <a:endParaRPr lang="en-GB"/>
        </a:p>
      </dgm:t>
    </dgm:pt>
    <dgm:pt modelId="{63FA1F42-D27E-4A90-9F67-63853A349B90}" type="pres">
      <dgm:prSet presAssocID="{F8C167F5-7361-44FF-85F3-97E3FE36CFE1}" presName="text_3" presStyleLbl="node1" presStyleIdx="2" presStyleCnt="4">
        <dgm:presLayoutVars>
          <dgm:bulletEnabled val="1"/>
        </dgm:presLayoutVars>
      </dgm:prSet>
      <dgm:spPr/>
      <dgm:t>
        <a:bodyPr/>
        <a:lstStyle/>
        <a:p>
          <a:endParaRPr lang="en-GB"/>
        </a:p>
      </dgm:t>
    </dgm:pt>
    <dgm:pt modelId="{1528FB37-D630-496A-BC4B-987473624FDF}" type="pres">
      <dgm:prSet presAssocID="{F8C167F5-7361-44FF-85F3-97E3FE36CFE1}" presName="accent_3" presStyleCnt="0"/>
      <dgm:spPr/>
      <dgm:t>
        <a:bodyPr/>
        <a:lstStyle/>
        <a:p>
          <a:endParaRPr lang="en-GB"/>
        </a:p>
      </dgm:t>
    </dgm:pt>
    <dgm:pt modelId="{5C923291-0F29-403E-AA44-80D4625D0187}" type="pres">
      <dgm:prSet presAssocID="{F8C167F5-7361-44FF-85F3-97E3FE36CFE1}" presName="accentRepeatNode" presStyleLbl="solidFgAcc1" presStyleIdx="2" presStyleCnt="4"/>
      <dgm:spPr/>
      <dgm:t>
        <a:bodyPr/>
        <a:lstStyle/>
        <a:p>
          <a:endParaRPr lang="en-GB"/>
        </a:p>
      </dgm:t>
    </dgm:pt>
    <dgm:pt modelId="{E43374E0-5C90-4CF6-9E2E-1E8ACBE6B659}" type="pres">
      <dgm:prSet presAssocID="{8AD2F521-255F-4AFA-B71F-0FD535E53EEA}" presName="text_4" presStyleLbl="node1" presStyleIdx="3" presStyleCnt="4" custScaleY="131075">
        <dgm:presLayoutVars>
          <dgm:bulletEnabled val="1"/>
        </dgm:presLayoutVars>
      </dgm:prSet>
      <dgm:spPr/>
      <dgm:t>
        <a:bodyPr/>
        <a:lstStyle/>
        <a:p>
          <a:endParaRPr lang="en-GB"/>
        </a:p>
      </dgm:t>
    </dgm:pt>
    <dgm:pt modelId="{92C24374-C67D-4486-895F-A4F81391EF2D}" type="pres">
      <dgm:prSet presAssocID="{8AD2F521-255F-4AFA-B71F-0FD535E53EEA}" presName="accent_4" presStyleCnt="0"/>
      <dgm:spPr/>
      <dgm:t>
        <a:bodyPr/>
        <a:lstStyle/>
        <a:p>
          <a:endParaRPr lang="en-GB"/>
        </a:p>
      </dgm:t>
    </dgm:pt>
    <dgm:pt modelId="{2EDDD165-E699-4A08-8FDC-04AE67B5767A}" type="pres">
      <dgm:prSet presAssocID="{8AD2F521-255F-4AFA-B71F-0FD535E53EEA}" presName="accentRepeatNode" presStyleLbl="solidFgAcc1" presStyleIdx="3" presStyleCnt="4"/>
      <dgm:spPr/>
      <dgm:t>
        <a:bodyPr/>
        <a:lstStyle/>
        <a:p>
          <a:endParaRPr lang="en-GB"/>
        </a:p>
      </dgm:t>
    </dgm:pt>
  </dgm:ptLst>
  <dgm:cxnLst>
    <dgm:cxn modelId="{02013372-F424-4000-9024-781B40605370}" type="presOf" srcId="{B186E2F5-3015-43CA-A480-899EA5CEABC9}" destId="{5AB174DA-10B4-41F0-9268-DD14EB4885EF}" srcOrd="0" destOrd="0" presId="urn:microsoft.com/office/officeart/2008/layout/VerticalCurvedList"/>
    <dgm:cxn modelId="{1082A0BC-6374-49A7-97EC-975111932FEE}" type="presOf" srcId="{AB17BE6D-26DF-44FE-8008-E4B1C0F239F5}" destId="{CA70856C-0B4B-44CB-978B-29EEF6A03833}" srcOrd="0" destOrd="0" presId="urn:microsoft.com/office/officeart/2008/layout/VerticalCurvedList"/>
    <dgm:cxn modelId="{C412A3C3-217F-4C07-8266-E8612244CDFA}" type="presOf" srcId="{258F493F-3F76-4A1F-8365-D21C0689E08A}" destId="{B1560FD0-FCBD-499B-8A7B-52F18049F7BD}" srcOrd="0" destOrd="0" presId="urn:microsoft.com/office/officeart/2008/layout/VerticalCurvedList"/>
    <dgm:cxn modelId="{6F44447A-7181-4F59-86C5-AA7E51DDD36F}" type="presOf" srcId="{59ED1721-8ED2-4AEE-82C3-10102AA9290A}" destId="{9AA08E34-F5FA-410F-BB01-D5CD1B16A8C2}" srcOrd="0" destOrd="0" presId="urn:microsoft.com/office/officeart/2008/layout/VerticalCurvedList"/>
    <dgm:cxn modelId="{B4372D26-1B70-48F9-AB66-8F939DB18530}" srcId="{AB17BE6D-26DF-44FE-8008-E4B1C0F239F5}" destId="{B186E2F5-3015-43CA-A480-899EA5CEABC9}" srcOrd="0" destOrd="0" parTransId="{A7DF40F1-1F99-471E-AF26-89567E0E1A28}" sibTransId="{258F493F-3F76-4A1F-8365-D21C0689E08A}"/>
    <dgm:cxn modelId="{314AFEC5-213E-447A-BCA5-A4432AC2AB07}" srcId="{AB17BE6D-26DF-44FE-8008-E4B1C0F239F5}" destId="{F8C167F5-7361-44FF-85F3-97E3FE36CFE1}" srcOrd="2" destOrd="0" parTransId="{EE556AE4-F2EA-46C5-8879-D491EFF61A1C}" sibTransId="{A6977DA3-339A-4F7F-A789-FA958786F7DF}"/>
    <dgm:cxn modelId="{281989AE-CA70-4893-93EE-4312BCABF775}" type="presOf" srcId="{F8C167F5-7361-44FF-85F3-97E3FE36CFE1}" destId="{63FA1F42-D27E-4A90-9F67-63853A349B90}" srcOrd="0" destOrd="0" presId="urn:microsoft.com/office/officeart/2008/layout/VerticalCurvedList"/>
    <dgm:cxn modelId="{0618574D-5D5B-4983-BC40-AE34370D5E68}" srcId="{AB17BE6D-26DF-44FE-8008-E4B1C0F239F5}" destId="{59ED1721-8ED2-4AEE-82C3-10102AA9290A}" srcOrd="1" destOrd="0" parTransId="{F82D1C27-7975-4B85-90B9-9EB5ED2BEE6D}" sibTransId="{5FCA0D99-1534-40A7-9BA1-CA90B212880D}"/>
    <dgm:cxn modelId="{F6BFA8A1-8411-4684-AE38-1B1B987D69F4}" type="presOf" srcId="{8AD2F521-255F-4AFA-B71F-0FD535E53EEA}" destId="{E43374E0-5C90-4CF6-9E2E-1E8ACBE6B659}" srcOrd="0" destOrd="0" presId="urn:microsoft.com/office/officeart/2008/layout/VerticalCurvedList"/>
    <dgm:cxn modelId="{299CB973-14DE-4F67-AF60-2DDCD352ED20}" srcId="{AB17BE6D-26DF-44FE-8008-E4B1C0F239F5}" destId="{8AD2F521-255F-4AFA-B71F-0FD535E53EEA}" srcOrd="3" destOrd="0" parTransId="{D1E72737-B27E-4FC5-B169-C9C6F90D13F8}" sibTransId="{7B6120F9-9DAC-4D4F-A141-0D4176A53C6C}"/>
    <dgm:cxn modelId="{C18E9273-33FD-4FF0-85E4-A41142992C47}" type="presParOf" srcId="{CA70856C-0B4B-44CB-978B-29EEF6A03833}" destId="{C77E112E-AC6B-46AA-8FFE-03397F6AA135}" srcOrd="0" destOrd="0" presId="urn:microsoft.com/office/officeart/2008/layout/VerticalCurvedList"/>
    <dgm:cxn modelId="{F3FCECBC-03E0-4CE2-94FF-362E3B73F97E}" type="presParOf" srcId="{C77E112E-AC6B-46AA-8FFE-03397F6AA135}" destId="{D46C933B-F166-4A53-A607-ACE30C3F002E}" srcOrd="0" destOrd="0" presId="urn:microsoft.com/office/officeart/2008/layout/VerticalCurvedList"/>
    <dgm:cxn modelId="{237F9127-F28A-4FCE-9622-211F1E2017E3}" type="presParOf" srcId="{D46C933B-F166-4A53-A607-ACE30C3F002E}" destId="{C2753E1D-1199-4F93-9D2D-1A98E3BC476A}" srcOrd="0" destOrd="0" presId="urn:microsoft.com/office/officeart/2008/layout/VerticalCurvedList"/>
    <dgm:cxn modelId="{7D6B534F-62B6-44CA-BFFC-40D416BF58F3}" type="presParOf" srcId="{D46C933B-F166-4A53-A607-ACE30C3F002E}" destId="{B1560FD0-FCBD-499B-8A7B-52F18049F7BD}" srcOrd="1" destOrd="0" presId="urn:microsoft.com/office/officeart/2008/layout/VerticalCurvedList"/>
    <dgm:cxn modelId="{F71759E3-D72C-4829-AFFF-98E2E87F5871}" type="presParOf" srcId="{D46C933B-F166-4A53-A607-ACE30C3F002E}" destId="{0B7EB961-78BF-470E-B846-D6CD9FDBD0EC}" srcOrd="2" destOrd="0" presId="urn:microsoft.com/office/officeart/2008/layout/VerticalCurvedList"/>
    <dgm:cxn modelId="{54A829A3-E973-4F5E-800B-29A9D601AEFF}" type="presParOf" srcId="{D46C933B-F166-4A53-A607-ACE30C3F002E}" destId="{3A2BFE5E-32DE-4A5E-B994-9A3A8BD809BB}" srcOrd="3" destOrd="0" presId="urn:microsoft.com/office/officeart/2008/layout/VerticalCurvedList"/>
    <dgm:cxn modelId="{D4934276-AF6D-4182-A727-B0DFFE72E3D0}" type="presParOf" srcId="{C77E112E-AC6B-46AA-8FFE-03397F6AA135}" destId="{5AB174DA-10B4-41F0-9268-DD14EB4885EF}" srcOrd="1" destOrd="0" presId="urn:microsoft.com/office/officeart/2008/layout/VerticalCurvedList"/>
    <dgm:cxn modelId="{46655515-8645-42F4-B69D-D7F631D4A714}" type="presParOf" srcId="{C77E112E-AC6B-46AA-8FFE-03397F6AA135}" destId="{DF3CAED6-E3EA-4461-87B5-2E4E07225FEA}" srcOrd="2" destOrd="0" presId="urn:microsoft.com/office/officeart/2008/layout/VerticalCurvedList"/>
    <dgm:cxn modelId="{764AC4D0-9ECC-4B23-AA3F-E410FC0DF0F9}" type="presParOf" srcId="{DF3CAED6-E3EA-4461-87B5-2E4E07225FEA}" destId="{04B57252-F148-44B0-90C1-0786C6F2DD79}" srcOrd="0" destOrd="0" presId="urn:microsoft.com/office/officeart/2008/layout/VerticalCurvedList"/>
    <dgm:cxn modelId="{7BA685CF-C765-4858-B801-B1ED7E3A9693}" type="presParOf" srcId="{C77E112E-AC6B-46AA-8FFE-03397F6AA135}" destId="{9AA08E34-F5FA-410F-BB01-D5CD1B16A8C2}" srcOrd="3" destOrd="0" presId="urn:microsoft.com/office/officeart/2008/layout/VerticalCurvedList"/>
    <dgm:cxn modelId="{9ADB7B11-72C3-44B5-A28D-772852A96DBF}" type="presParOf" srcId="{C77E112E-AC6B-46AA-8FFE-03397F6AA135}" destId="{BE1156BE-D102-4BE6-B7F0-E3E382AB2231}" srcOrd="4" destOrd="0" presId="urn:microsoft.com/office/officeart/2008/layout/VerticalCurvedList"/>
    <dgm:cxn modelId="{6B8097E7-F597-4C38-9820-BFE35A58B5D4}" type="presParOf" srcId="{BE1156BE-D102-4BE6-B7F0-E3E382AB2231}" destId="{B3A63629-F16D-4AD6-9376-A0389A1B7892}" srcOrd="0" destOrd="0" presId="urn:microsoft.com/office/officeart/2008/layout/VerticalCurvedList"/>
    <dgm:cxn modelId="{3A064A0C-FFE7-4AE4-A24D-A524F2D4855C}" type="presParOf" srcId="{C77E112E-AC6B-46AA-8FFE-03397F6AA135}" destId="{63FA1F42-D27E-4A90-9F67-63853A349B90}" srcOrd="5" destOrd="0" presId="urn:microsoft.com/office/officeart/2008/layout/VerticalCurvedList"/>
    <dgm:cxn modelId="{68E479F2-79F8-49CD-A472-17AE401C5730}" type="presParOf" srcId="{C77E112E-AC6B-46AA-8FFE-03397F6AA135}" destId="{1528FB37-D630-496A-BC4B-987473624FDF}" srcOrd="6" destOrd="0" presId="urn:microsoft.com/office/officeart/2008/layout/VerticalCurvedList"/>
    <dgm:cxn modelId="{95306E68-C362-4173-9A17-53B93C33580B}" type="presParOf" srcId="{1528FB37-D630-496A-BC4B-987473624FDF}" destId="{5C923291-0F29-403E-AA44-80D4625D0187}" srcOrd="0" destOrd="0" presId="urn:microsoft.com/office/officeart/2008/layout/VerticalCurvedList"/>
    <dgm:cxn modelId="{0A29E1B4-FEF8-4624-B282-0749B1BC4237}" type="presParOf" srcId="{C77E112E-AC6B-46AA-8FFE-03397F6AA135}" destId="{E43374E0-5C90-4CF6-9E2E-1E8ACBE6B659}" srcOrd="7" destOrd="0" presId="urn:microsoft.com/office/officeart/2008/layout/VerticalCurvedList"/>
    <dgm:cxn modelId="{F01AFA91-8DE6-4957-8F32-F0F5264C642A}" type="presParOf" srcId="{C77E112E-AC6B-46AA-8FFE-03397F6AA135}" destId="{92C24374-C67D-4486-895F-A4F81391EF2D}" srcOrd="8" destOrd="0" presId="urn:microsoft.com/office/officeart/2008/layout/VerticalCurvedList"/>
    <dgm:cxn modelId="{CB8EC59C-4F1F-414B-B174-C706CD0DDBA9}" type="presParOf" srcId="{92C24374-C67D-4486-895F-A4F81391EF2D}" destId="{2EDDD165-E699-4A08-8FDC-04AE67B5767A}"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61ED67-275C-48B5-BB66-CBC79C2FA6E8}" type="doc">
      <dgm:prSet loTypeId="urn:microsoft.com/office/officeart/2005/8/layout/target3" loCatId="list" qsTypeId="urn:microsoft.com/office/officeart/2005/8/quickstyle/simple1" qsCatId="simple" csTypeId="urn:microsoft.com/office/officeart/2005/8/colors/accent6_4" csCatId="accent6" phldr="1"/>
      <dgm:spPr/>
      <dgm:t>
        <a:bodyPr/>
        <a:lstStyle/>
        <a:p>
          <a:endParaRPr lang="en-GB"/>
        </a:p>
      </dgm:t>
    </dgm:pt>
    <dgm:pt modelId="{43A1C096-EEEB-41F0-88D0-6D37B20CBED9}">
      <dgm:prSet phldrT="[Text]" custT="1"/>
      <dgm:spPr/>
      <dgm:t>
        <a:bodyPr/>
        <a:lstStyle/>
        <a:p>
          <a:pPr algn="just">
            <a:lnSpc>
              <a:spcPct val="150000"/>
            </a:lnSpc>
          </a:pPr>
          <a:r>
            <a:rPr lang="en-US" sz="2400" dirty="0" smtClean="0">
              <a:latin typeface="Arial" panose="020B0604020202020204" pitchFamily="34" charset="0"/>
              <a:cs typeface="Arial" panose="020B0604020202020204" pitchFamily="34" charset="0"/>
            </a:rPr>
            <a:t>Competency based interview focuses on past behaviour to predict future performance (Su et al., 2021).</a:t>
          </a:r>
          <a:endParaRPr lang="en-GB" sz="2400" dirty="0">
            <a:latin typeface="Arial" panose="020B0604020202020204" pitchFamily="34" charset="0"/>
            <a:cs typeface="Arial" panose="020B0604020202020204" pitchFamily="34" charset="0"/>
          </a:endParaRPr>
        </a:p>
      </dgm:t>
    </dgm:pt>
    <dgm:pt modelId="{C5B3E9E6-3314-49D6-A229-A23E518CCE8D}" type="parTrans" cxnId="{CFBDD2B4-38BD-4877-8CC1-59550B7B0E3E}">
      <dgm:prSet/>
      <dgm:spPr/>
      <dgm:t>
        <a:bodyPr/>
        <a:lstStyle/>
        <a:p>
          <a:pPr algn="just">
            <a:lnSpc>
              <a:spcPct val="150000"/>
            </a:lnSpc>
          </a:pPr>
          <a:endParaRPr lang="en-GB" sz="2400">
            <a:latin typeface="Arial" panose="020B0604020202020204" pitchFamily="34" charset="0"/>
            <a:cs typeface="Arial" panose="020B0604020202020204" pitchFamily="34" charset="0"/>
          </a:endParaRPr>
        </a:p>
      </dgm:t>
    </dgm:pt>
    <dgm:pt modelId="{CE3D67D4-599B-437F-82BA-66ACA8D6FC77}" type="sibTrans" cxnId="{CFBDD2B4-38BD-4877-8CC1-59550B7B0E3E}">
      <dgm:prSet/>
      <dgm:spPr/>
      <dgm:t>
        <a:bodyPr/>
        <a:lstStyle/>
        <a:p>
          <a:pPr algn="just">
            <a:lnSpc>
              <a:spcPct val="150000"/>
            </a:lnSpc>
          </a:pPr>
          <a:endParaRPr lang="en-GB" sz="2400">
            <a:latin typeface="Arial" panose="020B0604020202020204" pitchFamily="34" charset="0"/>
            <a:cs typeface="Arial" panose="020B0604020202020204" pitchFamily="34" charset="0"/>
          </a:endParaRPr>
        </a:p>
      </dgm:t>
    </dgm:pt>
    <dgm:pt modelId="{5167798B-EB19-4F98-9B3A-CD8641E15871}">
      <dgm:prSet custT="1"/>
      <dgm:spPr/>
      <dgm:t>
        <a:bodyPr/>
        <a:lstStyle/>
        <a:p>
          <a:pPr algn="just">
            <a:lnSpc>
              <a:spcPct val="150000"/>
            </a:lnSpc>
          </a:pPr>
          <a:r>
            <a:rPr lang="en-US" sz="2400" dirty="0" smtClean="0">
              <a:latin typeface="Arial" panose="020B0604020202020204" pitchFamily="34" charset="0"/>
              <a:cs typeface="Arial" panose="020B0604020202020204" pitchFamily="34" charset="0"/>
            </a:rPr>
            <a:t>It is commonly used for project managers and transformation leaders at John Lewis.</a:t>
          </a:r>
          <a:endParaRPr lang="en-GB" sz="2400" dirty="0">
            <a:latin typeface="Arial" panose="020B0604020202020204" pitchFamily="34" charset="0"/>
            <a:cs typeface="Arial" panose="020B0604020202020204" pitchFamily="34" charset="0"/>
          </a:endParaRPr>
        </a:p>
      </dgm:t>
    </dgm:pt>
    <dgm:pt modelId="{822A3BE3-42C9-48C1-8866-120D49AD87A9}" type="parTrans" cxnId="{8D61168F-B3C4-4D1A-AC23-4D21AAB3084F}">
      <dgm:prSet/>
      <dgm:spPr/>
      <dgm:t>
        <a:bodyPr/>
        <a:lstStyle/>
        <a:p>
          <a:pPr algn="just">
            <a:lnSpc>
              <a:spcPct val="150000"/>
            </a:lnSpc>
          </a:pPr>
          <a:endParaRPr lang="en-GB" sz="2400">
            <a:latin typeface="Arial" panose="020B0604020202020204" pitchFamily="34" charset="0"/>
            <a:cs typeface="Arial" panose="020B0604020202020204" pitchFamily="34" charset="0"/>
          </a:endParaRPr>
        </a:p>
      </dgm:t>
    </dgm:pt>
    <dgm:pt modelId="{7CD416D0-A716-4860-8451-DDFFF45F3CE0}" type="sibTrans" cxnId="{8D61168F-B3C4-4D1A-AC23-4D21AAB3084F}">
      <dgm:prSet/>
      <dgm:spPr/>
      <dgm:t>
        <a:bodyPr/>
        <a:lstStyle/>
        <a:p>
          <a:pPr algn="just">
            <a:lnSpc>
              <a:spcPct val="150000"/>
            </a:lnSpc>
          </a:pPr>
          <a:endParaRPr lang="en-GB" sz="2400">
            <a:latin typeface="Arial" panose="020B0604020202020204" pitchFamily="34" charset="0"/>
            <a:cs typeface="Arial" panose="020B0604020202020204" pitchFamily="34" charset="0"/>
          </a:endParaRPr>
        </a:p>
      </dgm:t>
    </dgm:pt>
    <dgm:pt modelId="{0BD9AC6D-D89D-40F4-9540-095B0B33C1BF}">
      <dgm:prSet custT="1"/>
      <dgm:spPr/>
      <dgm:t>
        <a:bodyPr/>
        <a:lstStyle/>
        <a:p>
          <a:pPr algn="just">
            <a:lnSpc>
              <a:spcPct val="150000"/>
            </a:lnSpc>
          </a:pPr>
          <a:r>
            <a:rPr lang="en-US" sz="2400" dirty="0" smtClean="0">
              <a:latin typeface="Arial" panose="020B0604020202020204" pitchFamily="34" charset="0"/>
              <a:cs typeface="Arial" panose="020B0604020202020204" pitchFamily="34" charset="0"/>
            </a:rPr>
            <a:t>Advantages include evidence-based assessment, closely aligned with job requirements.</a:t>
          </a:r>
          <a:endParaRPr lang="en-GB" sz="2400" dirty="0">
            <a:latin typeface="Arial" panose="020B0604020202020204" pitchFamily="34" charset="0"/>
            <a:cs typeface="Arial" panose="020B0604020202020204" pitchFamily="34" charset="0"/>
          </a:endParaRPr>
        </a:p>
      </dgm:t>
    </dgm:pt>
    <dgm:pt modelId="{E77365AC-D6A1-4043-A10C-DFAC3A82EDC2}" type="parTrans" cxnId="{65D7E10E-5DC0-48FF-A1F6-4374D7FA2D35}">
      <dgm:prSet/>
      <dgm:spPr/>
      <dgm:t>
        <a:bodyPr/>
        <a:lstStyle/>
        <a:p>
          <a:pPr algn="just">
            <a:lnSpc>
              <a:spcPct val="150000"/>
            </a:lnSpc>
          </a:pPr>
          <a:endParaRPr lang="en-GB" sz="2400">
            <a:latin typeface="Arial" panose="020B0604020202020204" pitchFamily="34" charset="0"/>
            <a:cs typeface="Arial" panose="020B0604020202020204" pitchFamily="34" charset="0"/>
          </a:endParaRPr>
        </a:p>
      </dgm:t>
    </dgm:pt>
    <dgm:pt modelId="{033EB3CE-4A5C-4D76-A71C-3A99E69599F8}" type="sibTrans" cxnId="{65D7E10E-5DC0-48FF-A1F6-4374D7FA2D35}">
      <dgm:prSet/>
      <dgm:spPr/>
      <dgm:t>
        <a:bodyPr/>
        <a:lstStyle/>
        <a:p>
          <a:pPr algn="just">
            <a:lnSpc>
              <a:spcPct val="150000"/>
            </a:lnSpc>
          </a:pPr>
          <a:endParaRPr lang="en-GB" sz="2400">
            <a:latin typeface="Arial" panose="020B0604020202020204" pitchFamily="34" charset="0"/>
            <a:cs typeface="Arial" panose="020B0604020202020204" pitchFamily="34" charset="0"/>
          </a:endParaRPr>
        </a:p>
      </dgm:t>
    </dgm:pt>
    <dgm:pt modelId="{C625F50A-DBAE-4360-B544-05725A3ED889}">
      <dgm:prSet custT="1"/>
      <dgm:spPr/>
      <dgm:t>
        <a:bodyPr/>
        <a:lstStyle/>
        <a:p>
          <a:pPr algn="just">
            <a:lnSpc>
              <a:spcPct val="150000"/>
            </a:lnSpc>
          </a:pPr>
          <a:r>
            <a:rPr lang="en-US" sz="2400" dirty="0" smtClean="0">
              <a:latin typeface="Arial" panose="020B0604020202020204" pitchFamily="34" charset="0"/>
              <a:cs typeface="Arial" panose="020B0604020202020204" pitchFamily="34" charset="0"/>
            </a:rPr>
            <a:t>Limitation: are that answers may become rehearsed or repetitive (</a:t>
          </a:r>
          <a:r>
            <a:rPr lang="en-US" sz="2400" dirty="0" err="1" smtClean="0">
              <a:latin typeface="Arial" panose="020B0604020202020204" pitchFamily="34" charset="0"/>
              <a:cs typeface="Arial" panose="020B0604020202020204" pitchFamily="34" charset="0"/>
            </a:rPr>
            <a:t>Paramita</a:t>
          </a:r>
          <a:r>
            <a:rPr lang="en-US" sz="2400" dirty="0" smtClean="0">
              <a:latin typeface="Arial" panose="020B0604020202020204" pitchFamily="34" charset="0"/>
              <a:cs typeface="Arial" panose="020B0604020202020204" pitchFamily="34" charset="0"/>
            </a:rPr>
            <a:t> et al., 2024).</a:t>
          </a:r>
          <a:endParaRPr lang="en-GB" sz="2400" dirty="0">
            <a:latin typeface="Arial" panose="020B0604020202020204" pitchFamily="34" charset="0"/>
            <a:cs typeface="Arial" panose="020B0604020202020204" pitchFamily="34" charset="0"/>
          </a:endParaRPr>
        </a:p>
      </dgm:t>
    </dgm:pt>
    <dgm:pt modelId="{6EF67FAC-80F7-4CF6-B2E7-16EFCBC7DF91}" type="parTrans" cxnId="{E5B74A3B-8BAC-45D7-A8FD-CC5D4748EC05}">
      <dgm:prSet/>
      <dgm:spPr/>
      <dgm:t>
        <a:bodyPr/>
        <a:lstStyle/>
        <a:p>
          <a:pPr algn="just">
            <a:lnSpc>
              <a:spcPct val="150000"/>
            </a:lnSpc>
          </a:pPr>
          <a:endParaRPr lang="en-GB" sz="2400">
            <a:latin typeface="Arial" panose="020B0604020202020204" pitchFamily="34" charset="0"/>
            <a:cs typeface="Arial" panose="020B0604020202020204" pitchFamily="34" charset="0"/>
          </a:endParaRPr>
        </a:p>
      </dgm:t>
    </dgm:pt>
    <dgm:pt modelId="{48DE68CA-8156-42C4-9CBB-CA5CCEDAB17E}" type="sibTrans" cxnId="{E5B74A3B-8BAC-45D7-A8FD-CC5D4748EC05}">
      <dgm:prSet/>
      <dgm:spPr/>
      <dgm:t>
        <a:bodyPr/>
        <a:lstStyle/>
        <a:p>
          <a:pPr algn="just">
            <a:lnSpc>
              <a:spcPct val="150000"/>
            </a:lnSpc>
          </a:pPr>
          <a:endParaRPr lang="en-GB" sz="2400">
            <a:latin typeface="Arial" panose="020B0604020202020204" pitchFamily="34" charset="0"/>
            <a:cs typeface="Arial" panose="020B0604020202020204" pitchFamily="34" charset="0"/>
          </a:endParaRPr>
        </a:p>
      </dgm:t>
    </dgm:pt>
    <dgm:pt modelId="{4D0CB8ED-FF10-4F0E-AA0D-D59EC1AF74D0}" type="pres">
      <dgm:prSet presAssocID="{9461ED67-275C-48B5-BB66-CBC79C2FA6E8}" presName="Name0" presStyleCnt="0">
        <dgm:presLayoutVars>
          <dgm:chMax val="7"/>
          <dgm:dir/>
          <dgm:animLvl val="lvl"/>
          <dgm:resizeHandles val="exact"/>
        </dgm:presLayoutVars>
      </dgm:prSet>
      <dgm:spPr/>
      <dgm:t>
        <a:bodyPr/>
        <a:lstStyle/>
        <a:p>
          <a:endParaRPr lang="en-GB"/>
        </a:p>
      </dgm:t>
    </dgm:pt>
    <dgm:pt modelId="{1DDC6A25-753F-474F-997A-5190E6FA784C}" type="pres">
      <dgm:prSet presAssocID="{43A1C096-EEEB-41F0-88D0-6D37B20CBED9}" presName="circle1" presStyleLbl="node1" presStyleIdx="0" presStyleCnt="4" custLinFactNeighborX="1208" custLinFactNeighborY="-667"/>
      <dgm:spPr/>
      <dgm:t>
        <a:bodyPr/>
        <a:lstStyle/>
        <a:p>
          <a:endParaRPr lang="en-GB"/>
        </a:p>
      </dgm:t>
    </dgm:pt>
    <dgm:pt modelId="{02AD4B26-CE4D-444F-B11E-D223C0FCA8E1}" type="pres">
      <dgm:prSet presAssocID="{43A1C096-EEEB-41F0-88D0-6D37B20CBED9}" presName="space" presStyleCnt="0"/>
      <dgm:spPr/>
      <dgm:t>
        <a:bodyPr/>
        <a:lstStyle/>
        <a:p>
          <a:endParaRPr lang="en-GB"/>
        </a:p>
      </dgm:t>
    </dgm:pt>
    <dgm:pt modelId="{2625582A-15A6-49A3-A5AC-D3516D95E49E}" type="pres">
      <dgm:prSet presAssocID="{43A1C096-EEEB-41F0-88D0-6D37B20CBED9}" presName="rect1" presStyleLbl="alignAcc1" presStyleIdx="0" presStyleCnt="4"/>
      <dgm:spPr/>
      <dgm:t>
        <a:bodyPr/>
        <a:lstStyle/>
        <a:p>
          <a:endParaRPr lang="en-GB"/>
        </a:p>
      </dgm:t>
    </dgm:pt>
    <dgm:pt modelId="{4154BF36-6FF8-4116-991C-68ECC2D34032}" type="pres">
      <dgm:prSet presAssocID="{5167798B-EB19-4F98-9B3A-CD8641E15871}" presName="vertSpace2" presStyleLbl="node1" presStyleIdx="0" presStyleCnt="4"/>
      <dgm:spPr/>
      <dgm:t>
        <a:bodyPr/>
        <a:lstStyle/>
        <a:p>
          <a:endParaRPr lang="en-GB"/>
        </a:p>
      </dgm:t>
    </dgm:pt>
    <dgm:pt modelId="{7CE60AB7-A3CC-4546-BA99-E486C44E8DCB}" type="pres">
      <dgm:prSet presAssocID="{5167798B-EB19-4F98-9B3A-CD8641E15871}" presName="circle2" presStyleLbl="node1" presStyleIdx="1" presStyleCnt="4"/>
      <dgm:spPr/>
      <dgm:t>
        <a:bodyPr/>
        <a:lstStyle/>
        <a:p>
          <a:endParaRPr lang="en-GB"/>
        </a:p>
      </dgm:t>
    </dgm:pt>
    <dgm:pt modelId="{0661197F-3F58-4F1C-8EEF-B71AD97CDB66}" type="pres">
      <dgm:prSet presAssocID="{5167798B-EB19-4F98-9B3A-CD8641E15871}" presName="rect2" presStyleLbl="alignAcc1" presStyleIdx="1" presStyleCnt="4"/>
      <dgm:spPr/>
      <dgm:t>
        <a:bodyPr/>
        <a:lstStyle/>
        <a:p>
          <a:endParaRPr lang="en-GB"/>
        </a:p>
      </dgm:t>
    </dgm:pt>
    <dgm:pt modelId="{EE04FB83-AD79-407F-8AED-B904DED85BA5}" type="pres">
      <dgm:prSet presAssocID="{0BD9AC6D-D89D-40F4-9540-095B0B33C1BF}" presName="vertSpace3" presStyleLbl="node1" presStyleIdx="1" presStyleCnt="4"/>
      <dgm:spPr/>
      <dgm:t>
        <a:bodyPr/>
        <a:lstStyle/>
        <a:p>
          <a:endParaRPr lang="en-GB"/>
        </a:p>
      </dgm:t>
    </dgm:pt>
    <dgm:pt modelId="{D4FB0053-96CB-4851-8C84-0C02B472D30F}" type="pres">
      <dgm:prSet presAssocID="{0BD9AC6D-D89D-40F4-9540-095B0B33C1BF}" presName="circle3" presStyleLbl="node1" presStyleIdx="2" presStyleCnt="4"/>
      <dgm:spPr/>
      <dgm:t>
        <a:bodyPr/>
        <a:lstStyle/>
        <a:p>
          <a:endParaRPr lang="en-GB"/>
        </a:p>
      </dgm:t>
    </dgm:pt>
    <dgm:pt modelId="{B8B2703F-FB9F-4FBC-94A4-C2E6039D78B3}" type="pres">
      <dgm:prSet presAssocID="{0BD9AC6D-D89D-40F4-9540-095B0B33C1BF}" presName="rect3" presStyleLbl="alignAcc1" presStyleIdx="2" presStyleCnt="4"/>
      <dgm:spPr/>
      <dgm:t>
        <a:bodyPr/>
        <a:lstStyle/>
        <a:p>
          <a:endParaRPr lang="en-GB"/>
        </a:p>
      </dgm:t>
    </dgm:pt>
    <dgm:pt modelId="{976F4AF2-2362-4A81-81B9-24317B3AE341}" type="pres">
      <dgm:prSet presAssocID="{C625F50A-DBAE-4360-B544-05725A3ED889}" presName="vertSpace4" presStyleLbl="node1" presStyleIdx="2" presStyleCnt="4"/>
      <dgm:spPr/>
      <dgm:t>
        <a:bodyPr/>
        <a:lstStyle/>
        <a:p>
          <a:endParaRPr lang="en-GB"/>
        </a:p>
      </dgm:t>
    </dgm:pt>
    <dgm:pt modelId="{865A338C-9479-4E0F-BF29-DA8241BBFC57}" type="pres">
      <dgm:prSet presAssocID="{C625F50A-DBAE-4360-B544-05725A3ED889}" presName="circle4" presStyleLbl="node1" presStyleIdx="3" presStyleCnt="4"/>
      <dgm:spPr/>
      <dgm:t>
        <a:bodyPr/>
        <a:lstStyle/>
        <a:p>
          <a:endParaRPr lang="en-GB"/>
        </a:p>
      </dgm:t>
    </dgm:pt>
    <dgm:pt modelId="{D71AB299-90F0-4AE7-85F8-5DBB016A8FCC}" type="pres">
      <dgm:prSet presAssocID="{C625F50A-DBAE-4360-B544-05725A3ED889}" presName="rect4" presStyleLbl="alignAcc1" presStyleIdx="3" presStyleCnt="4"/>
      <dgm:spPr/>
      <dgm:t>
        <a:bodyPr/>
        <a:lstStyle/>
        <a:p>
          <a:endParaRPr lang="en-GB"/>
        </a:p>
      </dgm:t>
    </dgm:pt>
    <dgm:pt modelId="{0036FE73-C53C-439B-A9C0-003590C0AA7F}" type="pres">
      <dgm:prSet presAssocID="{43A1C096-EEEB-41F0-88D0-6D37B20CBED9}" presName="rect1ParTxNoCh" presStyleLbl="alignAcc1" presStyleIdx="3" presStyleCnt="4">
        <dgm:presLayoutVars>
          <dgm:chMax val="1"/>
          <dgm:bulletEnabled val="1"/>
        </dgm:presLayoutVars>
      </dgm:prSet>
      <dgm:spPr/>
      <dgm:t>
        <a:bodyPr/>
        <a:lstStyle/>
        <a:p>
          <a:endParaRPr lang="en-GB"/>
        </a:p>
      </dgm:t>
    </dgm:pt>
    <dgm:pt modelId="{F9CECE78-95E3-40DA-9B94-91719BC3738F}" type="pres">
      <dgm:prSet presAssocID="{5167798B-EB19-4F98-9B3A-CD8641E15871}" presName="rect2ParTxNoCh" presStyleLbl="alignAcc1" presStyleIdx="3" presStyleCnt="4">
        <dgm:presLayoutVars>
          <dgm:chMax val="1"/>
          <dgm:bulletEnabled val="1"/>
        </dgm:presLayoutVars>
      </dgm:prSet>
      <dgm:spPr/>
      <dgm:t>
        <a:bodyPr/>
        <a:lstStyle/>
        <a:p>
          <a:endParaRPr lang="en-GB"/>
        </a:p>
      </dgm:t>
    </dgm:pt>
    <dgm:pt modelId="{C9DFDA34-9D9B-4BC9-8270-BEC9F7B43A3F}" type="pres">
      <dgm:prSet presAssocID="{0BD9AC6D-D89D-40F4-9540-095B0B33C1BF}" presName="rect3ParTxNoCh" presStyleLbl="alignAcc1" presStyleIdx="3" presStyleCnt="4">
        <dgm:presLayoutVars>
          <dgm:chMax val="1"/>
          <dgm:bulletEnabled val="1"/>
        </dgm:presLayoutVars>
      </dgm:prSet>
      <dgm:spPr/>
      <dgm:t>
        <a:bodyPr/>
        <a:lstStyle/>
        <a:p>
          <a:endParaRPr lang="en-GB"/>
        </a:p>
      </dgm:t>
    </dgm:pt>
    <dgm:pt modelId="{D6C53B79-1F02-4E6A-8AEF-A7066D530077}" type="pres">
      <dgm:prSet presAssocID="{C625F50A-DBAE-4360-B544-05725A3ED889}" presName="rect4ParTxNoCh" presStyleLbl="alignAcc1" presStyleIdx="3" presStyleCnt="4">
        <dgm:presLayoutVars>
          <dgm:chMax val="1"/>
          <dgm:bulletEnabled val="1"/>
        </dgm:presLayoutVars>
      </dgm:prSet>
      <dgm:spPr/>
      <dgm:t>
        <a:bodyPr/>
        <a:lstStyle/>
        <a:p>
          <a:endParaRPr lang="en-GB"/>
        </a:p>
      </dgm:t>
    </dgm:pt>
  </dgm:ptLst>
  <dgm:cxnLst>
    <dgm:cxn modelId="{65D7E10E-5DC0-48FF-A1F6-4374D7FA2D35}" srcId="{9461ED67-275C-48B5-BB66-CBC79C2FA6E8}" destId="{0BD9AC6D-D89D-40F4-9540-095B0B33C1BF}" srcOrd="2" destOrd="0" parTransId="{E77365AC-D6A1-4043-A10C-DFAC3A82EDC2}" sibTransId="{033EB3CE-4A5C-4D76-A71C-3A99E69599F8}"/>
    <dgm:cxn modelId="{8D61168F-B3C4-4D1A-AC23-4D21AAB3084F}" srcId="{9461ED67-275C-48B5-BB66-CBC79C2FA6E8}" destId="{5167798B-EB19-4F98-9B3A-CD8641E15871}" srcOrd="1" destOrd="0" parTransId="{822A3BE3-42C9-48C1-8866-120D49AD87A9}" sibTransId="{7CD416D0-A716-4860-8451-DDFFF45F3CE0}"/>
    <dgm:cxn modelId="{0B27AB17-9362-4C98-88E4-05A0719EABD5}" type="presOf" srcId="{0BD9AC6D-D89D-40F4-9540-095B0B33C1BF}" destId="{C9DFDA34-9D9B-4BC9-8270-BEC9F7B43A3F}" srcOrd="1" destOrd="0" presId="urn:microsoft.com/office/officeart/2005/8/layout/target3"/>
    <dgm:cxn modelId="{31D9A2F3-E9D5-4C91-A6BA-65863EC2A97D}" type="presOf" srcId="{0BD9AC6D-D89D-40F4-9540-095B0B33C1BF}" destId="{B8B2703F-FB9F-4FBC-94A4-C2E6039D78B3}" srcOrd="0" destOrd="0" presId="urn:microsoft.com/office/officeart/2005/8/layout/target3"/>
    <dgm:cxn modelId="{783AC58D-9288-4333-9C3E-89D882B4DD64}" type="presOf" srcId="{9461ED67-275C-48B5-BB66-CBC79C2FA6E8}" destId="{4D0CB8ED-FF10-4F0E-AA0D-D59EC1AF74D0}" srcOrd="0" destOrd="0" presId="urn:microsoft.com/office/officeart/2005/8/layout/target3"/>
    <dgm:cxn modelId="{E5B74A3B-8BAC-45D7-A8FD-CC5D4748EC05}" srcId="{9461ED67-275C-48B5-BB66-CBC79C2FA6E8}" destId="{C625F50A-DBAE-4360-B544-05725A3ED889}" srcOrd="3" destOrd="0" parTransId="{6EF67FAC-80F7-4CF6-B2E7-16EFCBC7DF91}" sibTransId="{48DE68CA-8156-42C4-9CBB-CA5CCEDAB17E}"/>
    <dgm:cxn modelId="{CFBDD2B4-38BD-4877-8CC1-59550B7B0E3E}" srcId="{9461ED67-275C-48B5-BB66-CBC79C2FA6E8}" destId="{43A1C096-EEEB-41F0-88D0-6D37B20CBED9}" srcOrd="0" destOrd="0" parTransId="{C5B3E9E6-3314-49D6-A229-A23E518CCE8D}" sibTransId="{CE3D67D4-599B-437F-82BA-66ACA8D6FC77}"/>
    <dgm:cxn modelId="{41349C01-0246-4F14-B11D-D630A0F9DD38}" type="presOf" srcId="{5167798B-EB19-4F98-9B3A-CD8641E15871}" destId="{0661197F-3F58-4F1C-8EEF-B71AD97CDB66}" srcOrd="0" destOrd="0" presId="urn:microsoft.com/office/officeart/2005/8/layout/target3"/>
    <dgm:cxn modelId="{1404EE09-272D-4D57-A71F-C5787F6DF84F}" type="presOf" srcId="{5167798B-EB19-4F98-9B3A-CD8641E15871}" destId="{F9CECE78-95E3-40DA-9B94-91719BC3738F}" srcOrd="1" destOrd="0" presId="urn:microsoft.com/office/officeart/2005/8/layout/target3"/>
    <dgm:cxn modelId="{9998A829-4CD2-44BE-8C19-DC9C44D7F815}" type="presOf" srcId="{43A1C096-EEEB-41F0-88D0-6D37B20CBED9}" destId="{0036FE73-C53C-439B-A9C0-003590C0AA7F}" srcOrd="1" destOrd="0" presId="urn:microsoft.com/office/officeart/2005/8/layout/target3"/>
    <dgm:cxn modelId="{BC1DD9B5-87C7-4FE8-B0FE-EEA742774E21}" type="presOf" srcId="{43A1C096-EEEB-41F0-88D0-6D37B20CBED9}" destId="{2625582A-15A6-49A3-A5AC-D3516D95E49E}" srcOrd="0" destOrd="0" presId="urn:microsoft.com/office/officeart/2005/8/layout/target3"/>
    <dgm:cxn modelId="{8058EDED-5F1E-4E50-A5DD-B799EF2B22E2}" type="presOf" srcId="{C625F50A-DBAE-4360-B544-05725A3ED889}" destId="{D71AB299-90F0-4AE7-85F8-5DBB016A8FCC}" srcOrd="0" destOrd="0" presId="urn:microsoft.com/office/officeart/2005/8/layout/target3"/>
    <dgm:cxn modelId="{26D05167-D28A-4CB3-93C0-DE170DE634FF}" type="presOf" srcId="{C625F50A-DBAE-4360-B544-05725A3ED889}" destId="{D6C53B79-1F02-4E6A-8AEF-A7066D530077}" srcOrd="1" destOrd="0" presId="urn:microsoft.com/office/officeart/2005/8/layout/target3"/>
    <dgm:cxn modelId="{8659AA4B-82DD-42C5-B569-1C093B79AFA4}" type="presParOf" srcId="{4D0CB8ED-FF10-4F0E-AA0D-D59EC1AF74D0}" destId="{1DDC6A25-753F-474F-997A-5190E6FA784C}" srcOrd="0" destOrd="0" presId="urn:microsoft.com/office/officeart/2005/8/layout/target3"/>
    <dgm:cxn modelId="{6BD1EB67-5FCA-452B-8791-9954C894BFDF}" type="presParOf" srcId="{4D0CB8ED-FF10-4F0E-AA0D-D59EC1AF74D0}" destId="{02AD4B26-CE4D-444F-B11E-D223C0FCA8E1}" srcOrd="1" destOrd="0" presId="urn:microsoft.com/office/officeart/2005/8/layout/target3"/>
    <dgm:cxn modelId="{0D3C795E-82D7-4593-A085-29E15BF1D3A3}" type="presParOf" srcId="{4D0CB8ED-FF10-4F0E-AA0D-D59EC1AF74D0}" destId="{2625582A-15A6-49A3-A5AC-D3516D95E49E}" srcOrd="2" destOrd="0" presId="urn:microsoft.com/office/officeart/2005/8/layout/target3"/>
    <dgm:cxn modelId="{F481FE8C-99FB-41EC-A227-1C3D2BB33357}" type="presParOf" srcId="{4D0CB8ED-FF10-4F0E-AA0D-D59EC1AF74D0}" destId="{4154BF36-6FF8-4116-991C-68ECC2D34032}" srcOrd="3" destOrd="0" presId="urn:microsoft.com/office/officeart/2005/8/layout/target3"/>
    <dgm:cxn modelId="{2BE509AA-2D6D-49F5-B60F-8198517F1D63}" type="presParOf" srcId="{4D0CB8ED-FF10-4F0E-AA0D-D59EC1AF74D0}" destId="{7CE60AB7-A3CC-4546-BA99-E486C44E8DCB}" srcOrd="4" destOrd="0" presId="urn:microsoft.com/office/officeart/2005/8/layout/target3"/>
    <dgm:cxn modelId="{759FFA3D-3F64-496D-9031-58AD73498E15}" type="presParOf" srcId="{4D0CB8ED-FF10-4F0E-AA0D-D59EC1AF74D0}" destId="{0661197F-3F58-4F1C-8EEF-B71AD97CDB66}" srcOrd="5" destOrd="0" presId="urn:microsoft.com/office/officeart/2005/8/layout/target3"/>
    <dgm:cxn modelId="{DDC58E71-3CD3-46D3-BA1B-4D4468372BA8}" type="presParOf" srcId="{4D0CB8ED-FF10-4F0E-AA0D-D59EC1AF74D0}" destId="{EE04FB83-AD79-407F-8AED-B904DED85BA5}" srcOrd="6" destOrd="0" presId="urn:microsoft.com/office/officeart/2005/8/layout/target3"/>
    <dgm:cxn modelId="{CC0D0335-2C08-41BF-B69B-1DC155A589E9}" type="presParOf" srcId="{4D0CB8ED-FF10-4F0E-AA0D-D59EC1AF74D0}" destId="{D4FB0053-96CB-4851-8C84-0C02B472D30F}" srcOrd="7" destOrd="0" presId="urn:microsoft.com/office/officeart/2005/8/layout/target3"/>
    <dgm:cxn modelId="{0425EB6E-BDD1-4E7A-9254-647B394BD482}" type="presParOf" srcId="{4D0CB8ED-FF10-4F0E-AA0D-D59EC1AF74D0}" destId="{B8B2703F-FB9F-4FBC-94A4-C2E6039D78B3}" srcOrd="8" destOrd="0" presId="urn:microsoft.com/office/officeart/2005/8/layout/target3"/>
    <dgm:cxn modelId="{22C4003B-3781-4366-9E59-77182CF20802}" type="presParOf" srcId="{4D0CB8ED-FF10-4F0E-AA0D-D59EC1AF74D0}" destId="{976F4AF2-2362-4A81-81B9-24317B3AE341}" srcOrd="9" destOrd="0" presId="urn:microsoft.com/office/officeart/2005/8/layout/target3"/>
    <dgm:cxn modelId="{F9ED5B76-699E-447D-A093-387DA062D689}" type="presParOf" srcId="{4D0CB8ED-FF10-4F0E-AA0D-D59EC1AF74D0}" destId="{865A338C-9479-4E0F-BF29-DA8241BBFC57}" srcOrd="10" destOrd="0" presId="urn:microsoft.com/office/officeart/2005/8/layout/target3"/>
    <dgm:cxn modelId="{AF5E2F96-7141-4F2A-A9FC-17B9D2A4083D}" type="presParOf" srcId="{4D0CB8ED-FF10-4F0E-AA0D-D59EC1AF74D0}" destId="{D71AB299-90F0-4AE7-85F8-5DBB016A8FCC}" srcOrd="11" destOrd="0" presId="urn:microsoft.com/office/officeart/2005/8/layout/target3"/>
    <dgm:cxn modelId="{3DC8F413-C891-403F-830D-D2504710084D}" type="presParOf" srcId="{4D0CB8ED-FF10-4F0E-AA0D-D59EC1AF74D0}" destId="{0036FE73-C53C-439B-A9C0-003590C0AA7F}" srcOrd="12" destOrd="0" presId="urn:microsoft.com/office/officeart/2005/8/layout/target3"/>
    <dgm:cxn modelId="{D6A51F6E-DD50-4A69-8503-C9F243A692B1}" type="presParOf" srcId="{4D0CB8ED-FF10-4F0E-AA0D-D59EC1AF74D0}" destId="{F9CECE78-95E3-40DA-9B94-91719BC3738F}" srcOrd="13" destOrd="0" presId="urn:microsoft.com/office/officeart/2005/8/layout/target3"/>
    <dgm:cxn modelId="{7F5F6C92-3913-425B-9763-CFD2DD90426C}" type="presParOf" srcId="{4D0CB8ED-FF10-4F0E-AA0D-D59EC1AF74D0}" destId="{C9DFDA34-9D9B-4BC9-8270-BEC9F7B43A3F}" srcOrd="14" destOrd="0" presId="urn:microsoft.com/office/officeart/2005/8/layout/target3"/>
    <dgm:cxn modelId="{761CA6A4-4928-416D-9AAE-E7256D2EDBFD}" type="presParOf" srcId="{4D0CB8ED-FF10-4F0E-AA0D-D59EC1AF74D0}" destId="{D6C53B79-1F02-4E6A-8AEF-A7066D530077}" srcOrd="15" destOrd="0" presId="urn:microsoft.com/office/officeart/2005/8/layout/targe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61ED67-275C-48B5-BB66-CBC79C2FA6E8}" type="doc">
      <dgm:prSet loTypeId="urn:microsoft.com/office/officeart/2005/8/layout/process4" loCatId="list" qsTypeId="urn:microsoft.com/office/officeart/2005/8/quickstyle/simple1" qsCatId="simple" csTypeId="urn:microsoft.com/office/officeart/2005/8/colors/accent6_3" csCatId="accent6" phldr="1"/>
      <dgm:spPr/>
      <dgm:t>
        <a:bodyPr/>
        <a:lstStyle/>
        <a:p>
          <a:endParaRPr lang="en-GB"/>
        </a:p>
      </dgm:t>
    </dgm:pt>
    <dgm:pt modelId="{43A1C096-EEEB-41F0-88D0-6D37B20CBED9}">
      <dgm:prSet phldrT="[Text]" custT="1"/>
      <dgm:spPr/>
      <dgm:t>
        <a:bodyPr/>
        <a:lstStyle/>
        <a:p>
          <a:pPr algn="just">
            <a:lnSpc>
              <a:spcPct val="100000"/>
            </a:lnSpc>
          </a:pPr>
          <a:r>
            <a:rPr lang="en-US" sz="2400" dirty="0" smtClean="0">
              <a:solidFill>
                <a:schemeClr val="tx1"/>
              </a:solidFill>
              <a:latin typeface="Arial" panose="020B0604020202020204" pitchFamily="34" charset="0"/>
              <a:cs typeface="Arial" panose="020B0604020202020204" pitchFamily="34" charset="0"/>
            </a:rPr>
            <a:t>This interview involves multiple stakeholders such as HR, project leads, and finance managers interviewing together (</a:t>
          </a:r>
          <a:r>
            <a:rPr lang="en-US" sz="2400" dirty="0" err="1" smtClean="0">
              <a:solidFill>
                <a:schemeClr val="tx1"/>
              </a:solidFill>
              <a:latin typeface="Arial" panose="020B0604020202020204" pitchFamily="34" charset="0"/>
              <a:cs typeface="Arial" panose="020B0604020202020204" pitchFamily="34" charset="0"/>
            </a:rPr>
            <a:t>Guentert</a:t>
          </a:r>
          <a:r>
            <a:rPr lang="en-US" sz="2400" dirty="0" smtClean="0">
              <a:solidFill>
                <a:schemeClr val="tx1"/>
              </a:solidFill>
              <a:latin typeface="Arial" panose="020B0604020202020204" pitchFamily="34" charset="0"/>
              <a:cs typeface="Arial" panose="020B0604020202020204" pitchFamily="34" charset="0"/>
            </a:rPr>
            <a:t> &amp; </a:t>
          </a:r>
          <a:r>
            <a:rPr lang="en-US" sz="2400" dirty="0" err="1" smtClean="0">
              <a:solidFill>
                <a:schemeClr val="tx1"/>
              </a:solidFill>
              <a:latin typeface="Arial" panose="020B0604020202020204" pitchFamily="34" charset="0"/>
              <a:cs typeface="Arial" panose="020B0604020202020204" pitchFamily="34" charset="0"/>
            </a:rPr>
            <a:t>Berke</a:t>
          </a:r>
          <a:r>
            <a:rPr lang="en-US" sz="2400" dirty="0" smtClean="0">
              <a:solidFill>
                <a:schemeClr val="tx1"/>
              </a:solidFill>
              <a:latin typeface="Arial" panose="020B0604020202020204" pitchFamily="34" charset="0"/>
              <a:cs typeface="Arial" panose="020B0604020202020204" pitchFamily="34" charset="0"/>
            </a:rPr>
            <a:t>, 2025).</a:t>
          </a:r>
          <a:endParaRPr lang="en-GB" sz="2400" dirty="0">
            <a:solidFill>
              <a:schemeClr val="tx1"/>
            </a:solidFill>
            <a:latin typeface="Arial" panose="020B0604020202020204" pitchFamily="34" charset="0"/>
            <a:cs typeface="Arial" panose="020B0604020202020204" pitchFamily="34" charset="0"/>
          </a:endParaRPr>
        </a:p>
      </dgm:t>
    </dgm:pt>
    <dgm:pt modelId="{C5B3E9E6-3314-49D6-A229-A23E518CCE8D}" type="parTrans" cxnId="{CFBDD2B4-38BD-4877-8CC1-59550B7B0E3E}">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CE3D67D4-599B-437F-82BA-66ACA8D6FC77}" type="sibTrans" cxnId="{CFBDD2B4-38BD-4877-8CC1-59550B7B0E3E}">
      <dgm:prSet/>
      <dgm:spPr/>
      <dgm:t>
        <a:bodyPr/>
        <a:lstStyle/>
        <a:p>
          <a:pPr algn="just">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11DD2D7F-DA99-4221-B9FA-603A57D72029}">
      <dgm:prSet custT="1"/>
      <dgm:spPr/>
      <dgm:t>
        <a:bodyPr/>
        <a:lstStyle/>
        <a:p>
          <a:pPr algn="just"/>
          <a:r>
            <a:rPr lang="en-US" sz="2400" dirty="0" smtClean="0">
              <a:solidFill>
                <a:schemeClr val="tx1"/>
              </a:solidFill>
              <a:latin typeface="Arial" panose="020B0604020202020204" pitchFamily="34" charset="0"/>
              <a:cs typeface="Arial" panose="020B0604020202020204" pitchFamily="34" charset="0"/>
            </a:rPr>
            <a:t>Benefits: diverse perspectives, reduced bias, inclusive evaluation.</a:t>
          </a:r>
          <a:endParaRPr lang="en-GB" sz="2400" dirty="0">
            <a:solidFill>
              <a:schemeClr val="tx1"/>
            </a:solidFill>
            <a:latin typeface="Arial" panose="020B0604020202020204" pitchFamily="34" charset="0"/>
            <a:cs typeface="Arial" panose="020B0604020202020204" pitchFamily="34" charset="0"/>
          </a:endParaRPr>
        </a:p>
      </dgm:t>
    </dgm:pt>
    <dgm:pt modelId="{3FE271E5-4BE2-4870-8DAC-23D7F7BF53E5}" type="parTrans" cxnId="{18599457-0FD4-4F36-845B-65D132876C30}">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249D0243-D11B-4B40-894B-38FDA46C9C74}" type="sibTrans" cxnId="{18599457-0FD4-4F36-845B-65D132876C30}">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59D69628-F56F-482E-9041-D4D326784B39}">
      <dgm:prSet custT="1"/>
      <dgm:spPr/>
      <dgm:t>
        <a:bodyPr/>
        <a:lstStyle/>
        <a:p>
          <a:pPr algn="just"/>
          <a:r>
            <a:rPr lang="en-US" sz="2400" dirty="0" smtClean="0">
              <a:solidFill>
                <a:schemeClr val="tx1"/>
              </a:solidFill>
              <a:latin typeface="Arial" panose="020B0604020202020204" pitchFamily="34" charset="0"/>
              <a:cs typeface="Arial" panose="020B0604020202020204" pitchFamily="34" charset="0"/>
            </a:rPr>
            <a:t>Drawbacks: stressful for candidates and logistically demanding (</a:t>
          </a:r>
          <a:r>
            <a:rPr lang="en-US" sz="2400" dirty="0" err="1" smtClean="0">
              <a:solidFill>
                <a:schemeClr val="tx1"/>
              </a:solidFill>
              <a:latin typeface="Arial" panose="020B0604020202020204" pitchFamily="34" charset="0"/>
              <a:cs typeface="Arial" panose="020B0604020202020204" pitchFamily="34" charset="0"/>
            </a:rPr>
            <a:t>Løkke</a:t>
          </a:r>
          <a:r>
            <a:rPr lang="en-US" sz="2400" dirty="0" smtClean="0">
              <a:solidFill>
                <a:schemeClr val="tx1"/>
              </a:solidFill>
              <a:latin typeface="Arial" panose="020B0604020202020204" pitchFamily="34" charset="0"/>
              <a:cs typeface="Arial" panose="020B0604020202020204" pitchFamily="34" charset="0"/>
            </a:rPr>
            <a:t>, 2021).</a:t>
          </a:r>
          <a:endParaRPr lang="en-GB" sz="2400" dirty="0">
            <a:solidFill>
              <a:schemeClr val="tx1"/>
            </a:solidFill>
            <a:latin typeface="Arial" panose="020B0604020202020204" pitchFamily="34" charset="0"/>
            <a:cs typeface="Arial" panose="020B0604020202020204" pitchFamily="34" charset="0"/>
          </a:endParaRPr>
        </a:p>
      </dgm:t>
    </dgm:pt>
    <dgm:pt modelId="{DAD009E7-CDC4-4271-803E-1A1672850DD5}" type="parTrans" cxnId="{8B7090C5-8B75-434B-B158-A010AD0D57E3}">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57B5551D-48EC-439B-A9CC-259562EE4C02}" type="sibTrans" cxnId="{8B7090C5-8B75-434B-B158-A010AD0D57E3}">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2F289375-D2F4-4FD1-AE11-275657D4BBA1}">
      <dgm:prSet custT="1"/>
      <dgm:spPr/>
      <dgm:t>
        <a:bodyPr/>
        <a:lstStyle/>
        <a:p>
          <a:pPr algn="just"/>
          <a:r>
            <a:rPr lang="en-US" sz="2400" dirty="0" smtClean="0">
              <a:solidFill>
                <a:schemeClr val="tx1"/>
              </a:solidFill>
              <a:latin typeface="Arial" panose="020B0604020202020204" pitchFamily="34" charset="0"/>
              <a:cs typeface="Arial" panose="020B0604020202020204" pitchFamily="34" charset="0"/>
            </a:rPr>
            <a:t>Example: A change manager assessed on both financial and interpersonal skills across departments.</a:t>
          </a:r>
          <a:endParaRPr lang="en-GB" sz="2400" dirty="0">
            <a:solidFill>
              <a:schemeClr val="tx1"/>
            </a:solidFill>
            <a:latin typeface="Arial" panose="020B0604020202020204" pitchFamily="34" charset="0"/>
            <a:cs typeface="Arial" panose="020B0604020202020204" pitchFamily="34" charset="0"/>
          </a:endParaRPr>
        </a:p>
      </dgm:t>
    </dgm:pt>
    <dgm:pt modelId="{8DD191A1-B01A-4DEA-8D84-FD94BAFB1BF5}" type="parTrans" cxnId="{3621F697-E1EF-49AB-A703-C014BEF86D45}">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13716BA1-0BBA-4652-AF06-C7E76B2B8524}" type="sibTrans" cxnId="{3621F697-E1EF-49AB-A703-C014BEF86D45}">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96F1DA06-6165-4F24-934E-C2A9DD498B2C}" type="pres">
      <dgm:prSet presAssocID="{9461ED67-275C-48B5-BB66-CBC79C2FA6E8}" presName="Name0" presStyleCnt="0">
        <dgm:presLayoutVars>
          <dgm:dir/>
          <dgm:animLvl val="lvl"/>
          <dgm:resizeHandles val="exact"/>
        </dgm:presLayoutVars>
      </dgm:prSet>
      <dgm:spPr/>
      <dgm:t>
        <a:bodyPr/>
        <a:lstStyle/>
        <a:p>
          <a:endParaRPr lang="en-GB"/>
        </a:p>
      </dgm:t>
    </dgm:pt>
    <dgm:pt modelId="{C55A0571-7B6A-426B-8E9E-2AD540CBAADB}" type="pres">
      <dgm:prSet presAssocID="{2F289375-D2F4-4FD1-AE11-275657D4BBA1}" presName="boxAndChildren" presStyleCnt="0"/>
      <dgm:spPr/>
      <dgm:t>
        <a:bodyPr/>
        <a:lstStyle/>
        <a:p>
          <a:endParaRPr lang="en-GB"/>
        </a:p>
      </dgm:t>
    </dgm:pt>
    <dgm:pt modelId="{F16920CC-95EF-43FD-816E-A5B47D649A51}" type="pres">
      <dgm:prSet presAssocID="{2F289375-D2F4-4FD1-AE11-275657D4BBA1}" presName="parentTextBox" presStyleLbl="node1" presStyleIdx="0" presStyleCnt="4"/>
      <dgm:spPr/>
      <dgm:t>
        <a:bodyPr/>
        <a:lstStyle/>
        <a:p>
          <a:endParaRPr lang="en-GB"/>
        </a:p>
      </dgm:t>
    </dgm:pt>
    <dgm:pt modelId="{C31C4865-C461-40BF-828D-353BA3774F77}" type="pres">
      <dgm:prSet presAssocID="{57B5551D-48EC-439B-A9CC-259562EE4C02}" presName="sp" presStyleCnt="0"/>
      <dgm:spPr/>
      <dgm:t>
        <a:bodyPr/>
        <a:lstStyle/>
        <a:p>
          <a:endParaRPr lang="en-GB"/>
        </a:p>
      </dgm:t>
    </dgm:pt>
    <dgm:pt modelId="{5924A4D9-EE32-4392-A41C-1048EFE2D386}" type="pres">
      <dgm:prSet presAssocID="{59D69628-F56F-482E-9041-D4D326784B39}" presName="arrowAndChildren" presStyleCnt="0"/>
      <dgm:spPr/>
      <dgm:t>
        <a:bodyPr/>
        <a:lstStyle/>
        <a:p>
          <a:endParaRPr lang="en-GB"/>
        </a:p>
      </dgm:t>
    </dgm:pt>
    <dgm:pt modelId="{C4E2D184-0EF4-494A-9A03-45923808BAE2}" type="pres">
      <dgm:prSet presAssocID="{59D69628-F56F-482E-9041-D4D326784B39}" presName="parentTextArrow" presStyleLbl="node1" presStyleIdx="1" presStyleCnt="4"/>
      <dgm:spPr/>
      <dgm:t>
        <a:bodyPr/>
        <a:lstStyle/>
        <a:p>
          <a:endParaRPr lang="en-GB"/>
        </a:p>
      </dgm:t>
    </dgm:pt>
    <dgm:pt modelId="{332E3F33-927A-42AE-BC6E-E929A645C9B7}" type="pres">
      <dgm:prSet presAssocID="{249D0243-D11B-4B40-894B-38FDA46C9C74}" presName="sp" presStyleCnt="0"/>
      <dgm:spPr/>
      <dgm:t>
        <a:bodyPr/>
        <a:lstStyle/>
        <a:p>
          <a:endParaRPr lang="en-GB"/>
        </a:p>
      </dgm:t>
    </dgm:pt>
    <dgm:pt modelId="{2E90C217-C7D1-485F-A3BE-DF42C5482FCD}" type="pres">
      <dgm:prSet presAssocID="{11DD2D7F-DA99-4221-B9FA-603A57D72029}" presName="arrowAndChildren" presStyleCnt="0"/>
      <dgm:spPr/>
      <dgm:t>
        <a:bodyPr/>
        <a:lstStyle/>
        <a:p>
          <a:endParaRPr lang="en-GB"/>
        </a:p>
      </dgm:t>
    </dgm:pt>
    <dgm:pt modelId="{920846EE-E666-4228-991F-296FD642D727}" type="pres">
      <dgm:prSet presAssocID="{11DD2D7F-DA99-4221-B9FA-603A57D72029}" presName="parentTextArrow" presStyleLbl="node1" presStyleIdx="2" presStyleCnt="4"/>
      <dgm:spPr/>
      <dgm:t>
        <a:bodyPr/>
        <a:lstStyle/>
        <a:p>
          <a:endParaRPr lang="en-GB"/>
        </a:p>
      </dgm:t>
    </dgm:pt>
    <dgm:pt modelId="{86BC4C06-64E0-4409-9988-D6F38A5562EE}" type="pres">
      <dgm:prSet presAssocID="{CE3D67D4-599B-437F-82BA-66ACA8D6FC77}" presName="sp" presStyleCnt="0"/>
      <dgm:spPr/>
      <dgm:t>
        <a:bodyPr/>
        <a:lstStyle/>
        <a:p>
          <a:endParaRPr lang="en-GB"/>
        </a:p>
      </dgm:t>
    </dgm:pt>
    <dgm:pt modelId="{D713A633-096A-43E7-9B2F-25F8BF0D2301}" type="pres">
      <dgm:prSet presAssocID="{43A1C096-EEEB-41F0-88D0-6D37B20CBED9}" presName="arrowAndChildren" presStyleCnt="0"/>
      <dgm:spPr/>
      <dgm:t>
        <a:bodyPr/>
        <a:lstStyle/>
        <a:p>
          <a:endParaRPr lang="en-GB"/>
        </a:p>
      </dgm:t>
    </dgm:pt>
    <dgm:pt modelId="{CD494EF3-715F-46E0-A861-CDB6E28AAA8D}" type="pres">
      <dgm:prSet presAssocID="{43A1C096-EEEB-41F0-88D0-6D37B20CBED9}" presName="parentTextArrow" presStyleLbl="node1" presStyleIdx="3" presStyleCnt="4" custLinFactNeighborX="167" custLinFactNeighborY="6251"/>
      <dgm:spPr/>
      <dgm:t>
        <a:bodyPr/>
        <a:lstStyle/>
        <a:p>
          <a:endParaRPr lang="en-GB"/>
        </a:p>
      </dgm:t>
    </dgm:pt>
  </dgm:ptLst>
  <dgm:cxnLst>
    <dgm:cxn modelId="{3621F697-E1EF-49AB-A703-C014BEF86D45}" srcId="{9461ED67-275C-48B5-BB66-CBC79C2FA6E8}" destId="{2F289375-D2F4-4FD1-AE11-275657D4BBA1}" srcOrd="3" destOrd="0" parTransId="{8DD191A1-B01A-4DEA-8D84-FD94BAFB1BF5}" sibTransId="{13716BA1-0BBA-4652-AF06-C7E76B2B8524}"/>
    <dgm:cxn modelId="{000B5F15-9D3C-4627-B076-07948589C53A}" type="presOf" srcId="{11DD2D7F-DA99-4221-B9FA-603A57D72029}" destId="{920846EE-E666-4228-991F-296FD642D727}" srcOrd="0" destOrd="0" presId="urn:microsoft.com/office/officeart/2005/8/layout/process4"/>
    <dgm:cxn modelId="{8995F45E-D2F1-45DB-9302-6C08009D4388}" type="presOf" srcId="{59D69628-F56F-482E-9041-D4D326784B39}" destId="{C4E2D184-0EF4-494A-9A03-45923808BAE2}" srcOrd="0" destOrd="0" presId="urn:microsoft.com/office/officeart/2005/8/layout/process4"/>
    <dgm:cxn modelId="{3F9C8676-351C-4741-BE58-78518EC93685}" type="presOf" srcId="{2F289375-D2F4-4FD1-AE11-275657D4BBA1}" destId="{F16920CC-95EF-43FD-816E-A5B47D649A51}" srcOrd="0" destOrd="0" presId="urn:microsoft.com/office/officeart/2005/8/layout/process4"/>
    <dgm:cxn modelId="{AF9D21D1-5E04-4548-A2B8-7E78D5DC0D6E}" type="presOf" srcId="{43A1C096-EEEB-41F0-88D0-6D37B20CBED9}" destId="{CD494EF3-715F-46E0-A861-CDB6E28AAA8D}" srcOrd="0" destOrd="0" presId="urn:microsoft.com/office/officeart/2005/8/layout/process4"/>
    <dgm:cxn modelId="{8B7090C5-8B75-434B-B158-A010AD0D57E3}" srcId="{9461ED67-275C-48B5-BB66-CBC79C2FA6E8}" destId="{59D69628-F56F-482E-9041-D4D326784B39}" srcOrd="2" destOrd="0" parTransId="{DAD009E7-CDC4-4271-803E-1A1672850DD5}" sibTransId="{57B5551D-48EC-439B-A9CC-259562EE4C02}"/>
    <dgm:cxn modelId="{CFBDD2B4-38BD-4877-8CC1-59550B7B0E3E}" srcId="{9461ED67-275C-48B5-BB66-CBC79C2FA6E8}" destId="{43A1C096-EEEB-41F0-88D0-6D37B20CBED9}" srcOrd="0" destOrd="0" parTransId="{C5B3E9E6-3314-49D6-A229-A23E518CCE8D}" sibTransId="{CE3D67D4-599B-437F-82BA-66ACA8D6FC77}"/>
    <dgm:cxn modelId="{864E456D-FBB5-46AE-8E0E-C7AD2A3FE4AD}" type="presOf" srcId="{9461ED67-275C-48B5-BB66-CBC79C2FA6E8}" destId="{96F1DA06-6165-4F24-934E-C2A9DD498B2C}" srcOrd="0" destOrd="0" presId="urn:microsoft.com/office/officeart/2005/8/layout/process4"/>
    <dgm:cxn modelId="{18599457-0FD4-4F36-845B-65D132876C30}" srcId="{9461ED67-275C-48B5-BB66-CBC79C2FA6E8}" destId="{11DD2D7F-DA99-4221-B9FA-603A57D72029}" srcOrd="1" destOrd="0" parTransId="{3FE271E5-4BE2-4870-8DAC-23D7F7BF53E5}" sibTransId="{249D0243-D11B-4B40-894B-38FDA46C9C74}"/>
    <dgm:cxn modelId="{4AC1C33F-C977-4ACA-812B-BD544E42CA80}" type="presParOf" srcId="{96F1DA06-6165-4F24-934E-C2A9DD498B2C}" destId="{C55A0571-7B6A-426B-8E9E-2AD540CBAADB}" srcOrd="0" destOrd="0" presId="urn:microsoft.com/office/officeart/2005/8/layout/process4"/>
    <dgm:cxn modelId="{331E7991-8C67-49A5-8676-05947AD0284C}" type="presParOf" srcId="{C55A0571-7B6A-426B-8E9E-2AD540CBAADB}" destId="{F16920CC-95EF-43FD-816E-A5B47D649A51}" srcOrd="0" destOrd="0" presId="urn:microsoft.com/office/officeart/2005/8/layout/process4"/>
    <dgm:cxn modelId="{EB81C889-A994-4D71-8F60-82D1AC5E3FDE}" type="presParOf" srcId="{96F1DA06-6165-4F24-934E-C2A9DD498B2C}" destId="{C31C4865-C461-40BF-828D-353BA3774F77}" srcOrd="1" destOrd="0" presId="urn:microsoft.com/office/officeart/2005/8/layout/process4"/>
    <dgm:cxn modelId="{1552606F-65E9-426C-8FA3-F012D9CD07E6}" type="presParOf" srcId="{96F1DA06-6165-4F24-934E-C2A9DD498B2C}" destId="{5924A4D9-EE32-4392-A41C-1048EFE2D386}" srcOrd="2" destOrd="0" presId="urn:microsoft.com/office/officeart/2005/8/layout/process4"/>
    <dgm:cxn modelId="{A9D5C739-9AB5-43BE-943B-4B0E3D96959D}" type="presParOf" srcId="{5924A4D9-EE32-4392-A41C-1048EFE2D386}" destId="{C4E2D184-0EF4-494A-9A03-45923808BAE2}" srcOrd="0" destOrd="0" presId="urn:microsoft.com/office/officeart/2005/8/layout/process4"/>
    <dgm:cxn modelId="{7B635796-FCCE-419F-BB6A-6E8C5F32FC6A}" type="presParOf" srcId="{96F1DA06-6165-4F24-934E-C2A9DD498B2C}" destId="{332E3F33-927A-42AE-BC6E-E929A645C9B7}" srcOrd="3" destOrd="0" presId="urn:microsoft.com/office/officeart/2005/8/layout/process4"/>
    <dgm:cxn modelId="{4EF2C978-9239-4EE1-868E-3509062C4C80}" type="presParOf" srcId="{96F1DA06-6165-4F24-934E-C2A9DD498B2C}" destId="{2E90C217-C7D1-485F-A3BE-DF42C5482FCD}" srcOrd="4" destOrd="0" presId="urn:microsoft.com/office/officeart/2005/8/layout/process4"/>
    <dgm:cxn modelId="{73C0E451-3C37-47E1-AB28-6A442A6B8575}" type="presParOf" srcId="{2E90C217-C7D1-485F-A3BE-DF42C5482FCD}" destId="{920846EE-E666-4228-991F-296FD642D727}" srcOrd="0" destOrd="0" presId="urn:microsoft.com/office/officeart/2005/8/layout/process4"/>
    <dgm:cxn modelId="{D442AE37-7407-493C-BB21-3D3E7EDE98C5}" type="presParOf" srcId="{96F1DA06-6165-4F24-934E-C2A9DD498B2C}" destId="{86BC4C06-64E0-4409-9988-D6F38A5562EE}" srcOrd="5" destOrd="0" presId="urn:microsoft.com/office/officeart/2005/8/layout/process4"/>
    <dgm:cxn modelId="{3E20BBEB-4710-4156-94FA-5708E2A357F8}" type="presParOf" srcId="{96F1DA06-6165-4F24-934E-C2A9DD498B2C}" destId="{D713A633-096A-43E7-9B2F-25F8BF0D2301}" srcOrd="6" destOrd="0" presId="urn:microsoft.com/office/officeart/2005/8/layout/process4"/>
    <dgm:cxn modelId="{2BB0E1FD-38A6-4689-8BBF-5C0122756541}" type="presParOf" srcId="{D713A633-096A-43E7-9B2F-25F8BF0D2301}" destId="{CD494EF3-715F-46E0-A861-CDB6E28AAA8D}"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850A39-B582-4B4E-A16D-E625F6BC3504}" type="doc">
      <dgm:prSet loTypeId="urn:microsoft.com/office/officeart/2005/8/layout/pyramid2" loCatId="list" qsTypeId="urn:microsoft.com/office/officeart/2005/8/quickstyle/simple1" qsCatId="simple" csTypeId="urn:microsoft.com/office/officeart/2005/8/colors/colorful2" csCatId="colorful" phldr="1"/>
      <dgm:spPr/>
    </dgm:pt>
    <dgm:pt modelId="{344486DF-48A6-4BC2-82EB-0BFCB7536CB1}">
      <dgm:prSet phldrT="[Text]" custT="1"/>
      <dgm:spPr/>
      <dgm:t>
        <a:bodyPr/>
        <a:lstStyle/>
        <a:p>
          <a:pPr algn="just"/>
          <a:r>
            <a:rPr lang="en-US" sz="2000" dirty="0" smtClean="0">
              <a:latin typeface="Arial" panose="020B0604020202020204" pitchFamily="34" charset="0"/>
              <a:cs typeface="Arial" panose="020B0604020202020204" pitchFamily="34" charset="0"/>
            </a:rPr>
            <a:t>Probing Questions – Explore depth of understanding and adaptability, useful in conflict resolution and problem-solving (</a:t>
          </a:r>
          <a:r>
            <a:rPr lang="en-US" sz="2000" dirty="0" err="1" smtClean="0">
              <a:latin typeface="Arial" panose="020B0604020202020204" pitchFamily="34" charset="0"/>
              <a:cs typeface="Arial" panose="020B0604020202020204" pitchFamily="34" charset="0"/>
            </a:rPr>
            <a:t>Vernau</a:t>
          </a:r>
          <a:r>
            <a:rPr lang="en-US" sz="2000" dirty="0" smtClean="0">
              <a:latin typeface="Arial" panose="020B0604020202020204" pitchFamily="34" charset="0"/>
              <a:cs typeface="Arial" panose="020B0604020202020204" pitchFamily="34" charset="0"/>
            </a:rPr>
            <a:t> et al., 2021).</a:t>
          </a:r>
          <a:endParaRPr lang="en-US" sz="2000" dirty="0">
            <a:latin typeface="Arial" panose="020B0604020202020204" pitchFamily="34" charset="0"/>
            <a:cs typeface="Arial" panose="020B0604020202020204" pitchFamily="34" charset="0"/>
          </a:endParaRPr>
        </a:p>
      </dgm:t>
    </dgm:pt>
    <dgm:pt modelId="{5DCD7591-6481-4311-89D6-418A5FCC0168}" type="parTrans" cxnId="{0E2928DF-6485-4457-A553-08807554A0ED}">
      <dgm:prSet/>
      <dgm:spPr/>
      <dgm:t>
        <a:bodyPr/>
        <a:lstStyle/>
        <a:p>
          <a:pPr algn="just"/>
          <a:endParaRPr lang="en-US" sz="2000">
            <a:latin typeface="Arial" panose="020B0604020202020204" pitchFamily="34" charset="0"/>
            <a:cs typeface="Arial" panose="020B0604020202020204" pitchFamily="34" charset="0"/>
          </a:endParaRPr>
        </a:p>
      </dgm:t>
    </dgm:pt>
    <dgm:pt modelId="{8A1C4F37-7E04-4D1D-B855-1099AAC2DA33}" type="sibTrans" cxnId="{0E2928DF-6485-4457-A553-08807554A0ED}">
      <dgm:prSet/>
      <dgm:spPr/>
      <dgm:t>
        <a:bodyPr/>
        <a:lstStyle/>
        <a:p>
          <a:pPr algn="just"/>
          <a:endParaRPr lang="en-US" sz="2000">
            <a:latin typeface="Arial" panose="020B0604020202020204" pitchFamily="34" charset="0"/>
            <a:cs typeface="Arial" panose="020B0604020202020204" pitchFamily="34" charset="0"/>
          </a:endParaRPr>
        </a:p>
      </dgm:t>
    </dgm:pt>
    <dgm:pt modelId="{8A6CE06C-1307-4480-B5FC-598B68C6B0E8}">
      <dgm:prSet phldrT="[Text]" custT="1"/>
      <dgm:spPr/>
      <dgm:t>
        <a:bodyPr/>
        <a:lstStyle/>
        <a:p>
          <a:pPr algn="just"/>
          <a:r>
            <a:rPr lang="en-US" sz="2000" dirty="0" smtClean="0">
              <a:latin typeface="Arial" panose="020B0604020202020204" pitchFamily="34" charset="0"/>
              <a:cs typeface="Arial" panose="020B0604020202020204" pitchFamily="34" charset="0"/>
            </a:rPr>
            <a:t>Socratic Questioning – Encourages reflection, creativity, and critical reasoning, particularly effective in transformational roles (</a:t>
          </a:r>
          <a:r>
            <a:rPr lang="en-US" sz="2000" dirty="0" err="1" smtClean="0">
              <a:latin typeface="Arial" panose="020B0604020202020204" pitchFamily="34" charset="0"/>
              <a:cs typeface="Arial" panose="020B0604020202020204" pitchFamily="34" charset="0"/>
            </a:rPr>
            <a:t>Dalim</a:t>
          </a:r>
          <a:r>
            <a:rPr lang="en-US" sz="2000" dirty="0" smtClean="0">
              <a:latin typeface="Arial" panose="020B0604020202020204" pitchFamily="34" charset="0"/>
              <a:cs typeface="Arial" panose="020B0604020202020204" pitchFamily="34" charset="0"/>
            </a:rPr>
            <a:t> et al., 2022).</a:t>
          </a:r>
          <a:endParaRPr lang="en-US" sz="2000" dirty="0">
            <a:latin typeface="Arial" panose="020B0604020202020204" pitchFamily="34" charset="0"/>
            <a:cs typeface="Arial" panose="020B0604020202020204" pitchFamily="34" charset="0"/>
          </a:endParaRPr>
        </a:p>
      </dgm:t>
    </dgm:pt>
    <dgm:pt modelId="{EE84CF8C-0012-461A-86B0-47F247568942}" type="parTrans" cxnId="{3E79D34B-E93C-4F47-B60D-32B362A57165}">
      <dgm:prSet/>
      <dgm:spPr/>
      <dgm:t>
        <a:bodyPr/>
        <a:lstStyle/>
        <a:p>
          <a:pPr algn="just"/>
          <a:endParaRPr lang="en-US" sz="2000">
            <a:latin typeface="Arial" panose="020B0604020202020204" pitchFamily="34" charset="0"/>
            <a:cs typeface="Arial" panose="020B0604020202020204" pitchFamily="34" charset="0"/>
          </a:endParaRPr>
        </a:p>
      </dgm:t>
    </dgm:pt>
    <dgm:pt modelId="{5C814BFB-DAC8-435A-9303-D4509A522BA4}" type="sibTrans" cxnId="{3E79D34B-E93C-4F47-B60D-32B362A57165}">
      <dgm:prSet/>
      <dgm:spPr/>
      <dgm:t>
        <a:bodyPr/>
        <a:lstStyle/>
        <a:p>
          <a:pPr algn="just"/>
          <a:endParaRPr lang="en-US" sz="2000">
            <a:latin typeface="Arial" panose="020B0604020202020204" pitchFamily="34" charset="0"/>
            <a:cs typeface="Arial" panose="020B0604020202020204" pitchFamily="34" charset="0"/>
          </a:endParaRPr>
        </a:p>
      </dgm:t>
    </dgm:pt>
    <dgm:pt modelId="{C4859068-756E-478C-8653-B4824C4EFDB0}">
      <dgm:prSet phldrT="[Text]" custT="1"/>
      <dgm:spPr/>
      <dgm:t>
        <a:bodyPr/>
        <a:lstStyle/>
        <a:p>
          <a:pPr algn="just"/>
          <a:r>
            <a:rPr lang="en-US" sz="2000" dirty="0" smtClean="0">
              <a:latin typeface="Arial" panose="020B0604020202020204" pitchFamily="34" charset="0"/>
              <a:cs typeface="Arial" panose="020B0604020202020204" pitchFamily="34" charset="0"/>
            </a:rPr>
            <a:t>Situational Questions – Simulate real workplace challenges to assess practical problem-solving and adaptability (</a:t>
          </a:r>
          <a:r>
            <a:rPr lang="en-US" sz="2000" dirty="0" err="1" smtClean="0">
              <a:latin typeface="Arial" panose="020B0604020202020204" pitchFamily="34" charset="0"/>
              <a:cs typeface="Arial" panose="020B0604020202020204" pitchFamily="34" charset="0"/>
            </a:rPr>
            <a:t>Biea</a:t>
          </a:r>
          <a:r>
            <a:rPr lang="en-US" sz="2000" dirty="0" smtClean="0">
              <a:latin typeface="Arial" panose="020B0604020202020204" pitchFamily="34" charset="0"/>
              <a:cs typeface="Arial" panose="020B0604020202020204" pitchFamily="34" charset="0"/>
            </a:rPr>
            <a:t> et al., 2024).</a:t>
          </a:r>
          <a:endParaRPr lang="en-US" sz="2000" dirty="0">
            <a:latin typeface="Arial" panose="020B0604020202020204" pitchFamily="34" charset="0"/>
            <a:cs typeface="Arial" panose="020B0604020202020204" pitchFamily="34" charset="0"/>
          </a:endParaRPr>
        </a:p>
      </dgm:t>
    </dgm:pt>
    <dgm:pt modelId="{AF9AD290-841C-4F35-9F91-A4D85070D8B1}" type="parTrans" cxnId="{B6EF2021-40A9-44F5-9E4E-ADA02649C8D2}">
      <dgm:prSet/>
      <dgm:spPr/>
      <dgm:t>
        <a:bodyPr/>
        <a:lstStyle/>
        <a:p>
          <a:pPr algn="just"/>
          <a:endParaRPr lang="en-US" sz="2000">
            <a:latin typeface="Arial" panose="020B0604020202020204" pitchFamily="34" charset="0"/>
            <a:cs typeface="Arial" panose="020B0604020202020204" pitchFamily="34" charset="0"/>
          </a:endParaRPr>
        </a:p>
      </dgm:t>
    </dgm:pt>
    <dgm:pt modelId="{732F50EC-7A0A-4192-BA2F-231B53C04860}" type="sibTrans" cxnId="{B6EF2021-40A9-44F5-9E4E-ADA02649C8D2}">
      <dgm:prSet/>
      <dgm:spPr/>
      <dgm:t>
        <a:bodyPr/>
        <a:lstStyle/>
        <a:p>
          <a:pPr algn="just"/>
          <a:endParaRPr lang="en-US" sz="2000">
            <a:latin typeface="Arial" panose="020B0604020202020204" pitchFamily="34" charset="0"/>
            <a:cs typeface="Arial" panose="020B0604020202020204" pitchFamily="34" charset="0"/>
          </a:endParaRPr>
        </a:p>
      </dgm:t>
    </dgm:pt>
    <dgm:pt modelId="{160F2982-4362-4FA3-978D-906EDAACBF2D}">
      <dgm:prSet phldrT="[Text]" custT="1"/>
      <dgm:spPr/>
      <dgm:t>
        <a:bodyPr/>
        <a:lstStyle/>
        <a:p>
          <a:pPr algn="just"/>
          <a:r>
            <a:rPr lang="en-US" sz="2000" dirty="0" smtClean="0">
              <a:latin typeface="Arial" panose="020B0604020202020204" pitchFamily="34" charset="0"/>
              <a:cs typeface="Arial" panose="020B0604020202020204" pitchFamily="34" charset="0"/>
            </a:rPr>
            <a:t>Combined Use – Reduces bias, ensures fairness, aligns with John Lewis’ partnership values, and enhances candidate experience (</a:t>
          </a:r>
          <a:r>
            <a:rPr lang="en-US" sz="2000" dirty="0" err="1" smtClean="0">
              <a:latin typeface="Arial" panose="020B0604020202020204" pitchFamily="34" charset="0"/>
              <a:cs typeface="Arial" panose="020B0604020202020204" pitchFamily="34" charset="0"/>
            </a:rPr>
            <a:t>Løkke</a:t>
          </a:r>
          <a:r>
            <a:rPr lang="en-US" sz="2000" dirty="0" smtClean="0">
              <a:latin typeface="Arial" panose="020B0604020202020204" pitchFamily="34" charset="0"/>
              <a:cs typeface="Arial" panose="020B0604020202020204" pitchFamily="34" charset="0"/>
            </a:rPr>
            <a:t>, 2021).</a:t>
          </a:r>
          <a:endParaRPr lang="en-US" sz="2000" dirty="0">
            <a:latin typeface="Arial" panose="020B0604020202020204" pitchFamily="34" charset="0"/>
            <a:cs typeface="Arial" panose="020B0604020202020204" pitchFamily="34" charset="0"/>
          </a:endParaRPr>
        </a:p>
      </dgm:t>
    </dgm:pt>
    <dgm:pt modelId="{EFF8585E-13F9-4DEC-9415-839D8F1918F7}" type="parTrans" cxnId="{D32CD4D8-4FCB-43B1-9A6A-57756009C95F}">
      <dgm:prSet/>
      <dgm:spPr/>
      <dgm:t>
        <a:bodyPr/>
        <a:lstStyle/>
        <a:p>
          <a:pPr algn="just"/>
          <a:endParaRPr lang="en-US" sz="2000">
            <a:latin typeface="Arial" panose="020B0604020202020204" pitchFamily="34" charset="0"/>
            <a:cs typeface="Arial" panose="020B0604020202020204" pitchFamily="34" charset="0"/>
          </a:endParaRPr>
        </a:p>
      </dgm:t>
    </dgm:pt>
    <dgm:pt modelId="{BE9C65E0-6395-4262-A557-A96FD147F811}" type="sibTrans" cxnId="{D32CD4D8-4FCB-43B1-9A6A-57756009C95F}">
      <dgm:prSet/>
      <dgm:spPr/>
      <dgm:t>
        <a:bodyPr/>
        <a:lstStyle/>
        <a:p>
          <a:pPr algn="just"/>
          <a:endParaRPr lang="en-US" sz="2000">
            <a:latin typeface="Arial" panose="020B0604020202020204" pitchFamily="34" charset="0"/>
            <a:cs typeface="Arial" panose="020B0604020202020204" pitchFamily="34" charset="0"/>
          </a:endParaRPr>
        </a:p>
      </dgm:t>
    </dgm:pt>
    <dgm:pt modelId="{027A3DAA-ECCF-4820-97DE-B51479C63D22}" type="pres">
      <dgm:prSet presAssocID="{C4850A39-B582-4B4E-A16D-E625F6BC3504}" presName="compositeShape" presStyleCnt="0">
        <dgm:presLayoutVars>
          <dgm:dir/>
          <dgm:resizeHandles/>
        </dgm:presLayoutVars>
      </dgm:prSet>
      <dgm:spPr/>
    </dgm:pt>
    <dgm:pt modelId="{8050E592-74B6-4FC7-A58A-54E4B750AAB2}" type="pres">
      <dgm:prSet presAssocID="{C4850A39-B582-4B4E-A16D-E625F6BC3504}" presName="pyramid" presStyleLbl="node1" presStyleIdx="0" presStyleCnt="1" custLinFactNeighborX="-26954" custLinFactNeighborY="-542"/>
      <dgm:spPr/>
    </dgm:pt>
    <dgm:pt modelId="{27B9437E-34E1-492A-B598-7BB562616407}" type="pres">
      <dgm:prSet presAssocID="{C4850A39-B582-4B4E-A16D-E625F6BC3504}" presName="theList" presStyleCnt="0"/>
      <dgm:spPr/>
    </dgm:pt>
    <dgm:pt modelId="{ECC27D64-5F84-4D3B-BD9E-61270EF583C4}" type="pres">
      <dgm:prSet presAssocID="{344486DF-48A6-4BC2-82EB-0BFCB7536CB1}" presName="aNode" presStyleLbl="fgAcc1" presStyleIdx="0" presStyleCnt="4" custScaleX="136499" custLinFactNeighborX="-367" custLinFactNeighborY="-98939">
        <dgm:presLayoutVars>
          <dgm:bulletEnabled val="1"/>
        </dgm:presLayoutVars>
      </dgm:prSet>
      <dgm:spPr/>
      <dgm:t>
        <a:bodyPr/>
        <a:lstStyle/>
        <a:p>
          <a:endParaRPr lang="en-GB"/>
        </a:p>
      </dgm:t>
    </dgm:pt>
    <dgm:pt modelId="{9100A829-A23E-4632-A81E-C4DE2DDB974B}" type="pres">
      <dgm:prSet presAssocID="{344486DF-48A6-4BC2-82EB-0BFCB7536CB1}" presName="aSpace" presStyleCnt="0"/>
      <dgm:spPr/>
    </dgm:pt>
    <dgm:pt modelId="{1F8A1328-66A3-4527-B87A-D3B225F52AE9}" type="pres">
      <dgm:prSet presAssocID="{8A6CE06C-1307-4480-B5FC-598B68C6B0E8}" presName="aNode" presStyleLbl="fgAcc1" presStyleIdx="1" presStyleCnt="4" custScaleX="136499" custLinFactNeighborX="-367" custLinFactNeighborY="-85786">
        <dgm:presLayoutVars>
          <dgm:bulletEnabled val="1"/>
        </dgm:presLayoutVars>
      </dgm:prSet>
      <dgm:spPr/>
      <dgm:t>
        <a:bodyPr/>
        <a:lstStyle/>
        <a:p>
          <a:endParaRPr lang="en-GB"/>
        </a:p>
      </dgm:t>
    </dgm:pt>
    <dgm:pt modelId="{2359278B-59E4-4693-A9E4-AA9F390C9DA5}" type="pres">
      <dgm:prSet presAssocID="{8A6CE06C-1307-4480-B5FC-598B68C6B0E8}" presName="aSpace" presStyleCnt="0"/>
      <dgm:spPr/>
    </dgm:pt>
    <dgm:pt modelId="{1723ADCC-DC2C-47F8-8F4B-D89D9B325150}" type="pres">
      <dgm:prSet presAssocID="{C4859068-756E-478C-8653-B4824C4EFDB0}" presName="aNode" presStyleLbl="fgAcc1" presStyleIdx="2" presStyleCnt="4" custScaleX="138180">
        <dgm:presLayoutVars>
          <dgm:bulletEnabled val="1"/>
        </dgm:presLayoutVars>
      </dgm:prSet>
      <dgm:spPr/>
      <dgm:t>
        <a:bodyPr/>
        <a:lstStyle/>
        <a:p>
          <a:endParaRPr lang="en-GB"/>
        </a:p>
      </dgm:t>
    </dgm:pt>
    <dgm:pt modelId="{5AEECF12-4BB4-45D9-A06C-21AE88FE7513}" type="pres">
      <dgm:prSet presAssocID="{C4859068-756E-478C-8653-B4824C4EFDB0}" presName="aSpace" presStyleCnt="0"/>
      <dgm:spPr/>
    </dgm:pt>
    <dgm:pt modelId="{F17FF003-EB91-4945-942F-C73F40FE96E7}" type="pres">
      <dgm:prSet presAssocID="{160F2982-4362-4FA3-978D-906EDAACBF2D}" presName="aNode" presStyleLbl="fgAcc1" presStyleIdx="3" presStyleCnt="4" custScaleX="135551" custScaleY="125823">
        <dgm:presLayoutVars>
          <dgm:bulletEnabled val="1"/>
        </dgm:presLayoutVars>
      </dgm:prSet>
      <dgm:spPr/>
      <dgm:t>
        <a:bodyPr/>
        <a:lstStyle/>
        <a:p>
          <a:endParaRPr lang="en-GB"/>
        </a:p>
      </dgm:t>
    </dgm:pt>
    <dgm:pt modelId="{57D5275D-8039-46D0-B2BF-22C24186F1F1}" type="pres">
      <dgm:prSet presAssocID="{160F2982-4362-4FA3-978D-906EDAACBF2D}" presName="aSpace" presStyleCnt="0"/>
      <dgm:spPr/>
    </dgm:pt>
  </dgm:ptLst>
  <dgm:cxnLst>
    <dgm:cxn modelId="{D32CD4D8-4FCB-43B1-9A6A-57756009C95F}" srcId="{C4850A39-B582-4B4E-A16D-E625F6BC3504}" destId="{160F2982-4362-4FA3-978D-906EDAACBF2D}" srcOrd="3" destOrd="0" parTransId="{EFF8585E-13F9-4DEC-9415-839D8F1918F7}" sibTransId="{BE9C65E0-6395-4262-A557-A96FD147F811}"/>
    <dgm:cxn modelId="{BB13BF05-4A42-42F3-BC66-AA033AA8D280}" type="presOf" srcId="{C4859068-756E-478C-8653-B4824C4EFDB0}" destId="{1723ADCC-DC2C-47F8-8F4B-D89D9B325150}" srcOrd="0" destOrd="0" presId="urn:microsoft.com/office/officeart/2005/8/layout/pyramid2"/>
    <dgm:cxn modelId="{DAFFF2EE-21DD-4050-B57B-FA390AA775E2}" type="presOf" srcId="{344486DF-48A6-4BC2-82EB-0BFCB7536CB1}" destId="{ECC27D64-5F84-4D3B-BD9E-61270EF583C4}" srcOrd="0" destOrd="0" presId="urn:microsoft.com/office/officeart/2005/8/layout/pyramid2"/>
    <dgm:cxn modelId="{0E2928DF-6485-4457-A553-08807554A0ED}" srcId="{C4850A39-B582-4B4E-A16D-E625F6BC3504}" destId="{344486DF-48A6-4BC2-82EB-0BFCB7536CB1}" srcOrd="0" destOrd="0" parTransId="{5DCD7591-6481-4311-89D6-418A5FCC0168}" sibTransId="{8A1C4F37-7E04-4D1D-B855-1099AAC2DA33}"/>
    <dgm:cxn modelId="{0A6E7117-6CC9-4503-8DCE-542D59E567E2}" type="presOf" srcId="{160F2982-4362-4FA3-978D-906EDAACBF2D}" destId="{F17FF003-EB91-4945-942F-C73F40FE96E7}" srcOrd="0" destOrd="0" presId="urn:microsoft.com/office/officeart/2005/8/layout/pyramid2"/>
    <dgm:cxn modelId="{3E79D34B-E93C-4F47-B60D-32B362A57165}" srcId="{C4850A39-B582-4B4E-A16D-E625F6BC3504}" destId="{8A6CE06C-1307-4480-B5FC-598B68C6B0E8}" srcOrd="1" destOrd="0" parTransId="{EE84CF8C-0012-461A-86B0-47F247568942}" sibTransId="{5C814BFB-DAC8-435A-9303-D4509A522BA4}"/>
    <dgm:cxn modelId="{B6EF2021-40A9-44F5-9E4E-ADA02649C8D2}" srcId="{C4850A39-B582-4B4E-A16D-E625F6BC3504}" destId="{C4859068-756E-478C-8653-B4824C4EFDB0}" srcOrd="2" destOrd="0" parTransId="{AF9AD290-841C-4F35-9F91-A4D85070D8B1}" sibTransId="{732F50EC-7A0A-4192-BA2F-231B53C04860}"/>
    <dgm:cxn modelId="{DBB9D435-D804-40A0-92C4-2423AC30C47D}" type="presOf" srcId="{C4850A39-B582-4B4E-A16D-E625F6BC3504}" destId="{027A3DAA-ECCF-4820-97DE-B51479C63D22}" srcOrd="0" destOrd="0" presId="urn:microsoft.com/office/officeart/2005/8/layout/pyramid2"/>
    <dgm:cxn modelId="{58396548-8E05-42CB-83C6-21AA6D35E5A3}" type="presOf" srcId="{8A6CE06C-1307-4480-B5FC-598B68C6B0E8}" destId="{1F8A1328-66A3-4527-B87A-D3B225F52AE9}" srcOrd="0" destOrd="0" presId="urn:microsoft.com/office/officeart/2005/8/layout/pyramid2"/>
    <dgm:cxn modelId="{6F509F6F-9C1C-412B-A15B-742AD1C078FE}" type="presParOf" srcId="{027A3DAA-ECCF-4820-97DE-B51479C63D22}" destId="{8050E592-74B6-4FC7-A58A-54E4B750AAB2}" srcOrd="0" destOrd="0" presId="urn:microsoft.com/office/officeart/2005/8/layout/pyramid2"/>
    <dgm:cxn modelId="{54229ABF-9142-45F5-AE11-9385F9D8E2FE}" type="presParOf" srcId="{027A3DAA-ECCF-4820-97DE-B51479C63D22}" destId="{27B9437E-34E1-492A-B598-7BB562616407}" srcOrd="1" destOrd="0" presId="urn:microsoft.com/office/officeart/2005/8/layout/pyramid2"/>
    <dgm:cxn modelId="{31F98DBA-482B-4C80-8E7F-BB06C246BBC0}" type="presParOf" srcId="{27B9437E-34E1-492A-B598-7BB562616407}" destId="{ECC27D64-5F84-4D3B-BD9E-61270EF583C4}" srcOrd="0" destOrd="0" presId="urn:microsoft.com/office/officeart/2005/8/layout/pyramid2"/>
    <dgm:cxn modelId="{310CC8D1-F555-49C0-953E-6965339F45A4}" type="presParOf" srcId="{27B9437E-34E1-492A-B598-7BB562616407}" destId="{9100A829-A23E-4632-A81E-C4DE2DDB974B}" srcOrd="1" destOrd="0" presId="urn:microsoft.com/office/officeart/2005/8/layout/pyramid2"/>
    <dgm:cxn modelId="{C897A2F8-7368-438F-8B38-5A2DC1973AAE}" type="presParOf" srcId="{27B9437E-34E1-492A-B598-7BB562616407}" destId="{1F8A1328-66A3-4527-B87A-D3B225F52AE9}" srcOrd="2" destOrd="0" presId="urn:microsoft.com/office/officeart/2005/8/layout/pyramid2"/>
    <dgm:cxn modelId="{80736238-9905-42A9-9E59-B2AB4FAE846F}" type="presParOf" srcId="{27B9437E-34E1-492A-B598-7BB562616407}" destId="{2359278B-59E4-4693-A9E4-AA9F390C9DA5}" srcOrd="3" destOrd="0" presId="urn:microsoft.com/office/officeart/2005/8/layout/pyramid2"/>
    <dgm:cxn modelId="{F5A889D0-69F8-4FD3-B803-186AB6D33A00}" type="presParOf" srcId="{27B9437E-34E1-492A-B598-7BB562616407}" destId="{1723ADCC-DC2C-47F8-8F4B-D89D9B325150}" srcOrd="4" destOrd="0" presId="urn:microsoft.com/office/officeart/2005/8/layout/pyramid2"/>
    <dgm:cxn modelId="{25C8AF48-8892-40AF-8221-384B3C784126}" type="presParOf" srcId="{27B9437E-34E1-492A-B598-7BB562616407}" destId="{5AEECF12-4BB4-45D9-A06C-21AE88FE7513}" srcOrd="5" destOrd="0" presId="urn:microsoft.com/office/officeart/2005/8/layout/pyramid2"/>
    <dgm:cxn modelId="{B2365614-F40F-417C-BC9E-F878C1FD8EC2}" type="presParOf" srcId="{27B9437E-34E1-492A-B598-7BB562616407}" destId="{F17FF003-EB91-4945-942F-C73F40FE96E7}" srcOrd="6" destOrd="0" presId="urn:microsoft.com/office/officeart/2005/8/layout/pyramid2"/>
    <dgm:cxn modelId="{489A9A33-1D3E-42CB-B4A1-A90D48D2EAB6}" type="presParOf" srcId="{27B9437E-34E1-492A-B598-7BB562616407}" destId="{57D5275D-8039-46D0-B2BF-22C24186F1F1}" srcOrd="7"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DAEA1FB-A363-4DDF-9344-A6AF9D078199}" type="doc">
      <dgm:prSet loTypeId="urn:microsoft.com/office/officeart/2009/3/layout/PlusandMinus" loCatId="relationship" qsTypeId="urn:microsoft.com/office/officeart/2005/8/quickstyle/simple1" qsCatId="simple" csTypeId="urn:microsoft.com/office/officeart/2005/8/colors/accent4_3" csCatId="accent4" phldr="1"/>
      <dgm:spPr/>
      <dgm:t>
        <a:bodyPr/>
        <a:lstStyle/>
        <a:p>
          <a:endParaRPr lang="en-GB"/>
        </a:p>
      </dgm:t>
    </dgm:pt>
    <dgm:pt modelId="{D49DFFDD-6F46-4FC3-89EA-2F0C0C22064B}">
      <dgm:prSet phldrT="[Text]" custT="1"/>
      <dgm:spPr/>
      <dgm:t>
        <a:bodyPr/>
        <a:lstStyle/>
        <a:p>
          <a:pPr algn="ctr">
            <a:lnSpc>
              <a:spcPct val="90000"/>
            </a:lnSpc>
            <a:spcAft>
              <a:spcPct val="35000"/>
            </a:spcAft>
          </a:pPr>
          <a:r>
            <a:rPr lang="en-GB" sz="2800" b="1" smtClean="0">
              <a:latin typeface="Arial" panose="020B0604020202020204" pitchFamily="34" charset="0"/>
              <a:cs typeface="Arial" panose="020B0604020202020204" pitchFamily="34" charset="0"/>
            </a:rPr>
            <a:t>Face-to-Face Interviews</a:t>
          </a:r>
        </a:p>
        <a:p>
          <a:pPr algn="just">
            <a:lnSpc>
              <a:spcPct val="150000"/>
            </a:lnSpc>
            <a:spcAft>
              <a:spcPts val="600"/>
            </a:spcAft>
          </a:pPr>
          <a:r>
            <a:rPr lang="en-US" sz="2400" b="0" smtClean="0">
              <a:latin typeface="Arial" panose="020B0604020202020204" pitchFamily="34" charset="0"/>
              <a:cs typeface="Arial" panose="020B0604020202020204" pitchFamily="34" charset="0"/>
            </a:rPr>
            <a:t>1. Enable stronger rapport-building and trust, especially for leadership roles (Gilch and Sieweke, 2021).</a:t>
          </a:r>
          <a:r>
            <a:rPr lang="en-US" sz="2400" b="1" smtClean="0">
              <a:latin typeface="Arial" panose="020B0604020202020204" pitchFamily="34" charset="0"/>
              <a:cs typeface="Arial" panose="020B0604020202020204" pitchFamily="34" charset="0"/>
            </a:rPr>
            <a:t>
</a:t>
          </a:r>
          <a:r>
            <a:rPr lang="en-US" sz="2400" b="0" smtClean="0">
              <a:latin typeface="Arial" panose="020B0604020202020204" pitchFamily="34" charset="0"/>
              <a:cs typeface="Arial" panose="020B0604020202020204" pitchFamily="34" charset="0"/>
            </a:rPr>
            <a:t>2.</a:t>
          </a:r>
          <a:r>
            <a:rPr lang="en-US" sz="2400" b="1" smtClean="0">
              <a:latin typeface="Arial" panose="020B0604020202020204" pitchFamily="34" charset="0"/>
              <a:cs typeface="Arial" panose="020B0604020202020204" pitchFamily="34" charset="0"/>
            </a:rPr>
            <a:t> </a:t>
          </a:r>
          <a:r>
            <a:rPr lang="en-US" sz="2400" b="0" smtClean="0">
              <a:latin typeface="Arial" panose="020B0604020202020204" pitchFamily="34" charset="0"/>
              <a:cs typeface="Arial" panose="020B0604020202020204" pitchFamily="34" charset="0"/>
            </a:rPr>
            <a:t>Allow observation of non-verbal cues and body language for cultural fit.
3. Provide space for in-depth discussions and complex role assessments (</a:t>
          </a:r>
          <a:r>
            <a:rPr lang="en-US" sz="2400" smtClean="0">
              <a:latin typeface="Arial" panose="020B0604020202020204" pitchFamily="34" charset="0"/>
              <a:cs typeface="Arial" panose="020B0604020202020204" pitchFamily="34" charset="0"/>
            </a:rPr>
            <a:t>Bergelson et al., 2022</a:t>
          </a:r>
          <a:r>
            <a:rPr lang="en-US" sz="2400" b="0" smtClean="0">
              <a:latin typeface="Arial" panose="020B0604020202020204" pitchFamily="34" charset="0"/>
              <a:cs typeface="Arial" panose="020B0604020202020204" pitchFamily="34" charset="0"/>
            </a:rPr>
            <a:t>).
4. Carry higher costs, travel constraints, and risk of unconscious bias.</a:t>
          </a:r>
          <a:endParaRPr lang="en-GB" sz="2400" b="0" dirty="0">
            <a:latin typeface="Arial" panose="020B0604020202020204" pitchFamily="34" charset="0"/>
            <a:cs typeface="Arial" panose="020B0604020202020204" pitchFamily="34" charset="0"/>
          </a:endParaRPr>
        </a:p>
      </dgm:t>
    </dgm:pt>
    <dgm:pt modelId="{CE01F5C8-C2EC-4D49-8EAF-57635C25529D}" type="parTrans" cxnId="{7F22DEBA-DE85-4286-9738-44D8DE6CFF00}">
      <dgm:prSet/>
      <dgm:spPr/>
      <dgm:t>
        <a:bodyPr/>
        <a:lstStyle/>
        <a:p>
          <a:endParaRPr lang="en-GB"/>
        </a:p>
      </dgm:t>
    </dgm:pt>
    <dgm:pt modelId="{EE2AF1CA-5A8E-4964-9CAA-E218CB098F1D}" type="sibTrans" cxnId="{7F22DEBA-DE85-4286-9738-44D8DE6CFF00}">
      <dgm:prSet/>
      <dgm:spPr/>
      <dgm:t>
        <a:bodyPr/>
        <a:lstStyle/>
        <a:p>
          <a:endParaRPr lang="en-GB"/>
        </a:p>
      </dgm:t>
    </dgm:pt>
    <dgm:pt modelId="{38CEB6B8-5F2A-4D1F-882C-A374C431990A}">
      <dgm:prSet phldrT="[Text]" custT="1"/>
      <dgm:spPr/>
      <dgm:t>
        <a:bodyPr/>
        <a:lstStyle/>
        <a:p>
          <a:pPr algn="ctr">
            <a:lnSpc>
              <a:spcPct val="90000"/>
            </a:lnSpc>
          </a:pPr>
          <a:r>
            <a:rPr lang="en-GB" sz="2800" b="1" dirty="0" smtClean="0">
              <a:latin typeface="Arial" panose="020B0604020202020204" pitchFamily="34" charset="0"/>
              <a:cs typeface="Arial" panose="020B0604020202020204" pitchFamily="34" charset="0"/>
            </a:rPr>
            <a:t>Online Interviews</a:t>
          </a:r>
        </a:p>
        <a:p>
          <a:pPr algn="just">
            <a:lnSpc>
              <a:spcPct val="150000"/>
            </a:lnSpc>
          </a:pPr>
          <a:r>
            <a:rPr lang="en-US" sz="2400" b="0" dirty="0" smtClean="0">
              <a:latin typeface="Arial" panose="020B0604020202020204" pitchFamily="34" charset="0"/>
              <a:cs typeface="Arial" panose="020B0604020202020204" pitchFamily="34" charset="0"/>
            </a:rPr>
            <a:t>1.Cost-efficient, faster to organise, and expand the talent pool (</a:t>
          </a:r>
          <a:r>
            <a:rPr lang="en-US" sz="2400" b="0" dirty="0" err="1" smtClean="0">
              <a:latin typeface="Arial" panose="020B0604020202020204" pitchFamily="34" charset="0"/>
              <a:cs typeface="Arial" panose="020B0604020202020204" pitchFamily="34" charset="0"/>
            </a:rPr>
            <a:t>Sammour</a:t>
          </a:r>
          <a:r>
            <a:rPr lang="en-US" sz="2400" b="0" dirty="0" smtClean="0">
              <a:latin typeface="Arial" panose="020B0604020202020204" pitchFamily="34" charset="0"/>
              <a:cs typeface="Arial" panose="020B0604020202020204" pitchFamily="34" charset="0"/>
            </a:rPr>
            <a:t> et al., 2020).
2. Convenient for initial screenings and technical roles (</a:t>
          </a:r>
          <a:r>
            <a:rPr lang="en-US" sz="2400" dirty="0" err="1" smtClean="0">
              <a:latin typeface="Arial" panose="020B0604020202020204" pitchFamily="34" charset="0"/>
              <a:cs typeface="Arial" panose="020B0604020202020204" pitchFamily="34" charset="0"/>
            </a:rPr>
            <a:t>Dalim</a:t>
          </a:r>
          <a:r>
            <a:rPr lang="en-US" sz="2400" dirty="0" smtClean="0">
              <a:latin typeface="Arial" panose="020B0604020202020204" pitchFamily="34" charset="0"/>
              <a:cs typeface="Arial" panose="020B0604020202020204" pitchFamily="34" charset="0"/>
            </a:rPr>
            <a:t> et al., 2022</a:t>
          </a:r>
          <a:r>
            <a:rPr lang="en-US" sz="2400" b="0" dirty="0" smtClean="0">
              <a:latin typeface="Arial" panose="020B0604020202020204" pitchFamily="34" charset="0"/>
              <a:cs typeface="Arial" panose="020B0604020202020204" pitchFamily="34" charset="0"/>
            </a:rPr>
            <a:t>).
3. Ensure greater inclusivity and access for geographically dispersed candidates.
4. Limited by weaker interpersonal connection, technical glitches, and reduced ability to assess body language (</a:t>
          </a:r>
          <a:r>
            <a:rPr lang="en-US" sz="2400" dirty="0" err="1" smtClean="0">
              <a:latin typeface="Arial" panose="020B0604020202020204" pitchFamily="34" charset="0"/>
              <a:cs typeface="Arial" panose="020B0604020202020204" pitchFamily="34" charset="0"/>
            </a:rPr>
            <a:t>Bergelson</a:t>
          </a:r>
          <a:r>
            <a:rPr lang="en-US" sz="2400" dirty="0" smtClean="0">
              <a:latin typeface="Arial" panose="020B0604020202020204" pitchFamily="34" charset="0"/>
              <a:cs typeface="Arial" panose="020B0604020202020204" pitchFamily="34" charset="0"/>
            </a:rPr>
            <a:t> et al., 2022</a:t>
          </a:r>
          <a:r>
            <a:rPr lang="en-US" sz="2400" b="0" dirty="0" smtClean="0">
              <a:latin typeface="Arial" panose="020B0604020202020204" pitchFamily="34" charset="0"/>
              <a:cs typeface="Arial" panose="020B0604020202020204" pitchFamily="34" charset="0"/>
            </a:rPr>
            <a:t>).</a:t>
          </a:r>
          <a:endParaRPr lang="en-GB" sz="2400" b="0" dirty="0">
            <a:latin typeface="Arial" panose="020B0604020202020204" pitchFamily="34" charset="0"/>
            <a:cs typeface="Arial" panose="020B0604020202020204" pitchFamily="34" charset="0"/>
          </a:endParaRPr>
        </a:p>
      </dgm:t>
    </dgm:pt>
    <dgm:pt modelId="{9E8590E9-0431-4B91-8682-55080F2470B0}" type="parTrans" cxnId="{20339FFF-97E7-4832-B95E-0E37E8B640CB}">
      <dgm:prSet/>
      <dgm:spPr/>
      <dgm:t>
        <a:bodyPr/>
        <a:lstStyle/>
        <a:p>
          <a:endParaRPr lang="en-GB"/>
        </a:p>
      </dgm:t>
    </dgm:pt>
    <dgm:pt modelId="{7AB50809-A3AA-42DE-AE2E-4E3C64E9EA7C}" type="sibTrans" cxnId="{20339FFF-97E7-4832-B95E-0E37E8B640CB}">
      <dgm:prSet/>
      <dgm:spPr/>
      <dgm:t>
        <a:bodyPr/>
        <a:lstStyle/>
        <a:p>
          <a:endParaRPr lang="en-GB"/>
        </a:p>
      </dgm:t>
    </dgm:pt>
    <dgm:pt modelId="{3F77CA40-92E2-4300-8C8F-322C3A1F784F}">
      <dgm:prSet phldrT="[Text]" custT="1"/>
      <dgm:spPr/>
      <dgm:t>
        <a:bodyPr/>
        <a:lstStyle/>
        <a:p>
          <a:pPr algn="ctr"/>
          <a:endParaRPr lang="en-GB" sz="2800" b="1" dirty="0">
            <a:latin typeface="Arial" panose="020B0604020202020204" pitchFamily="34" charset="0"/>
            <a:cs typeface="Arial" panose="020B0604020202020204" pitchFamily="34" charset="0"/>
          </a:endParaRPr>
        </a:p>
      </dgm:t>
    </dgm:pt>
    <dgm:pt modelId="{78D290C8-ABF9-4F08-A522-42B465AD1CC9}" type="parTrans" cxnId="{26920902-09E4-4258-BACE-E801105FDC77}">
      <dgm:prSet/>
      <dgm:spPr/>
      <dgm:t>
        <a:bodyPr/>
        <a:lstStyle/>
        <a:p>
          <a:endParaRPr lang="en-GB"/>
        </a:p>
      </dgm:t>
    </dgm:pt>
    <dgm:pt modelId="{8D69292C-EB0E-4A7F-B24A-DDCB168FB314}" type="sibTrans" cxnId="{26920902-09E4-4258-BACE-E801105FDC77}">
      <dgm:prSet/>
      <dgm:spPr/>
      <dgm:t>
        <a:bodyPr/>
        <a:lstStyle/>
        <a:p>
          <a:endParaRPr lang="en-GB"/>
        </a:p>
      </dgm:t>
    </dgm:pt>
    <dgm:pt modelId="{50D9E217-2645-4EEF-A0C6-ED794A765CEA}" type="pres">
      <dgm:prSet presAssocID="{FDAEA1FB-A363-4DDF-9344-A6AF9D078199}" presName="Name0" presStyleCnt="0">
        <dgm:presLayoutVars>
          <dgm:chMax val="2"/>
          <dgm:chPref val="2"/>
          <dgm:dir/>
          <dgm:animOne/>
          <dgm:resizeHandles val="exact"/>
        </dgm:presLayoutVars>
      </dgm:prSet>
      <dgm:spPr/>
      <dgm:t>
        <a:bodyPr/>
        <a:lstStyle/>
        <a:p>
          <a:endParaRPr lang="en-GB"/>
        </a:p>
      </dgm:t>
    </dgm:pt>
    <dgm:pt modelId="{04F10EE8-EF9C-4FAD-9EBC-510105CD926D}" type="pres">
      <dgm:prSet presAssocID="{FDAEA1FB-A363-4DDF-9344-A6AF9D078199}" presName="Background" presStyleLbl="bgImgPlace1" presStyleIdx="0" presStyleCnt="1" custScaleX="126241" custScaleY="117555" custLinFactNeighborX="-308" custLinFactNeighborY="-9269"/>
      <dgm:spPr/>
    </dgm:pt>
    <dgm:pt modelId="{90CA70A2-AA3E-42A4-B7C9-6E10BE6D9397}" type="pres">
      <dgm:prSet presAssocID="{FDAEA1FB-A363-4DDF-9344-A6AF9D078199}" presName="ParentText1" presStyleLbl="revTx" presStyleIdx="0" presStyleCnt="2" custScaleX="128488" custLinFactNeighborX="-13670" custLinFactNeighborY="-1153">
        <dgm:presLayoutVars>
          <dgm:chMax val="0"/>
          <dgm:chPref val="0"/>
          <dgm:bulletEnabled val="1"/>
        </dgm:presLayoutVars>
      </dgm:prSet>
      <dgm:spPr/>
      <dgm:t>
        <a:bodyPr/>
        <a:lstStyle/>
        <a:p>
          <a:endParaRPr lang="en-GB"/>
        </a:p>
      </dgm:t>
    </dgm:pt>
    <dgm:pt modelId="{7D5BA347-CE81-4FDA-82E9-BAEB7353EE4D}" type="pres">
      <dgm:prSet presAssocID="{FDAEA1FB-A363-4DDF-9344-A6AF9D078199}" presName="ParentText2" presStyleLbl="revTx" presStyleIdx="1" presStyleCnt="2" custScaleX="128593" custScaleY="96528" custLinFactNeighborX="16602" custLinFactNeighborY="-2537">
        <dgm:presLayoutVars>
          <dgm:chMax val="0"/>
          <dgm:chPref val="0"/>
          <dgm:bulletEnabled val="1"/>
        </dgm:presLayoutVars>
      </dgm:prSet>
      <dgm:spPr/>
      <dgm:t>
        <a:bodyPr/>
        <a:lstStyle/>
        <a:p>
          <a:endParaRPr lang="en-GB"/>
        </a:p>
      </dgm:t>
    </dgm:pt>
    <dgm:pt modelId="{00721DA2-2E11-4CF9-A569-7ADDEF2A02DD}" type="pres">
      <dgm:prSet presAssocID="{FDAEA1FB-A363-4DDF-9344-A6AF9D078199}" presName="Plus" presStyleLbl="alignNode1" presStyleIdx="0" presStyleCnt="2" custScaleX="85271" custScaleY="65498" custLinFactNeighborX="-10142" custLinFactNeighborY="-1297"/>
      <dgm:spPr/>
    </dgm:pt>
    <dgm:pt modelId="{A80EA79A-7246-47C2-AECC-8D0AE555E1E1}" type="pres">
      <dgm:prSet presAssocID="{FDAEA1FB-A363-4DDF-9344-A6AF9D078199}" presName="Minus" presStyleLbl="alignNode1" presStyleIdx="1" presStyleCnt="2"/>
      <dgm:spPr/>
    </dgm:pt>
    <dgm:pt modelId="{E99972B1-E7FD-401D-972D-D92C54F6EAB7}" type="pres">
      <dgm:prSet presAssocID="{FDAEA1FB-A363-4DDF-9344-A6AF9D078199}" presName="Divider" presStyleLbl="parChTrans1D1" presStyleIdx="0" presStyleCnt="1" custLinFactX="5600000" custLinFactNeighborX="5682503" custLinFactNeighborY="1467"/>
      <dgm:spPr/>
    </dgm:pt>
  </dgm:ptLst>
  <dgm:cxnLst>
    <dgm:cxn modelId="{7F22DEBA-DE85-4286-9738-44D8DE6CFF00}" srcId="{FDAEA1FB-A363-4DDF-9344-A6AF9D078199}" destId="{D49DFFDD-6F46-4FC3-89EA-2F0C0C22064B}" srcOrd="0" destOrd="0" parTransId="{CE01F5C8-C2EC-4D49-8EAF-57635C25529D}" sibTransId="{EE2AF1CA-5A8E-4964-9CAA-E218CB098F1D}"/>
    <dgm:cxn modelId="{ECC3CCDC-FFA4-4DAE-BAA7-AD47962E923A}" type="presOf" srcId="{38CEB6B8-5F2A-4D1F-882C-A374C431990A}" destId="{7D5BA347-CE81-4FDA-82E9-BAEB7353EE4D}" srcOrd="0" destOrd="0" presId="urn:microsoft.com/office/officeart/2009/3/layout/PlusandMinus"/>
    <dgm:cxn modelId="{EF208BC9-ED8D-4736-AB61-C20BB877125A}" type="presOf" srcId="{D49DFFDD-6F46-4FC3-89EA-2F0C0C22064B}" destId="{90CA70A2-AA3E-42A4-B7C9-6E10BE6D9397}" srcOrd="0" destOrd="0" presId="urn:microsoft.com/office/officeart/2009/3/layout/PlusandMinus"/>
    <dgm:cxn modelId="{20339FFF-97E7-4832-B95E-0E37E8B640CB}" srcId="{FDAEA1FB-A363-4DDF-9344-A6AF9D078199}" destId="{38CEB6B8-5F2A-4D1F-882C-A374C431990A}" srcOrd="1" destOrd="0" parTransId="{9E8590E9-0431-4B91-8682-55080F2470B0}" sibTransId="{7AB50809-A3AA-42DE-AE2E-4E3C64E9EA7C}"/>
    <dgm:cxn modelId="{26920902-09E4-4258-BACE-E801105FDC77}" srcId="{FDAEA1FB-A363-4DDF-9344-A6AF9D078199}" destId="{3F77CA40-92E2-4300-8C8F-322C3A1F784F}" srcOrd="2" destOrd="0" parTransId="{78D290C8-ABF9-4F08-A522-42B465AD1CC9}" sibTransId="{8D69292C-EB0E-4A7F-B24A-DDCB168FB314}"/>
    <dgm:cxn modelId="{FD8A4AB1-B12F-4BD3-A70C-6CB04A0E21E4}" type="presOf" srcId="{FDAEA1FB-A363-4DDF-9344-A6AF9D078199}" destId="{50D9E217-2645-4EEF-A0C6-ED794A765CEA}" srcOrd="0" destOrd="0" presId="urn:microsoft.com/office/officeart/2009/3/layout/PlusandMinus"/>
    <dgm:cxn modelId="{A51FA5B5-D1BB-43B3-9705-69BBF2DE5C04}" type="presParOf" srcId="{50D9E217-2645-4EEF-A0C6-ED794A765CEA}" destId="{04F10EE8-EF9C-4FAD-9EBC-510105CD926D}" srcOrd="0" destOrd="0" presId="urn:microsoft.com/office/officeart/2009/3/layout/PlusandMinus"/>
    <dgm:cxn modelId="{3DE3DF42-187A-47E2-995B-D517ACBD6605}" type="presParOf" srcId="{50D9E217-2645-4EEF-A0C6-ED794A765CEA}" destId="{90CA70A2-AA3E-42A4-B7C9-6E10BE6D9397}" srcOrd="1" destOrd="0" presId="urn:microsoft.com/office/officeart/2009/3/layout/PlusandMinus"/>
    <dgm:cxn modelId="{358AD766-D1AB-42FA-92E9-3112EAB156AC}" type="presParOf" srcId="{50D9E217-2645-4EEF-A0C6-ED794A765CEA}" destId="{7D5BA347-CE81-4FDA-82E9-BAEB7353EE4D}" srcOrd="2" destOrd="0" presId="urn:microsoft.com/office/officeart/2009/3/layout/PlusandMinus"/>
    <dgm:cxn modelId="{64A300AE-8569-498F-8CE8-DDA6BA2099C7}" type="presParOf" srcId="{50D9E217-2645-4EEF-A0C6-ED794A765CEA}" destId="{00721DA2-2E11-4CF9-A569-7ADDEF2A02DD}" srcOrd="3" destOrd="0" presId="urn:microsoft.com/office/officeart/2009/3/layout/PlusandMinus"/>
    <dgm:cxn modelId="{C84CA78B-8403-461D-A752-306EF6381133}" type="presParOf" srcId="{50D9E217-2645-4EEF-A0C6-ED794A765CEA}" destId="{A80EA79A-7246-47C2-AECC-8D0AE555E1E1}" srcOrd="4" destOrd="0" presId="urn:microsoft.com/office/officeart/2009/3/layout/PlusandMinus"/>
    <dgm:cxn modelId="{3C7ACCBE-2531-40B8-BB7F-46B427FACC31}" type="presParOf" srcId="{50D9E217-2645-4EEF-A0C6-ED794A765CEA}" destId="{E99972B1-E7FD-401D-972D-D92C54F6EAB7}" srcOrd="5" destOrd="0" presId="urn:microsoft.com/office/officeart/2009/3/layout/PlusandMinu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7A2EC6-0F5B-42B9-89CA-A0F82907ACFD}"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8344BCA6-611B-48EE-8BFA-1D1B40ACA0A7}">
      <dgm:prSet custT="1"/>
      <dgm:spPr/>
      <dgm:t>
        <a:bodyPr/>
        <a:lstStyle/>
        <a:p>
          <a:pPr algn="just"/>
          <a:r>
            <a:rPr lang="en-US" sz="2400" dirty="0" smtClean="0">
              <a:solidFill>
                <a:schemeClr val="tx1"/>
              </a:solidFill>
              <a:latin typeface="Arial" panose="020B0604020202020204" pitchFamily="34" charset="0"/>
              <a:cs typeface="Arial" panose="020B0604020202020204" pitchFamily="34" charset="0"/>
            </a:rPr>
            <a:t>Recruitment at John Lewis is guided by equity, inclusiveness, and compliance with the UK Equality Act 2010 (Stokes et al., 2022).</a:t>
          </a:r>
          <a:endParaRPr lang="en-US" sz="2400" dirty="0">
            <a:solidFill>
              <a:schemeClr val="tx1"/>
            </a:solidFill>
            <a:latin typeface="Arial" panose="020B0604020202020204" pitchFamily="34" charset="0"/>
            <a:cs typeface="Arial" panose="020B0604020202020204" pitchFamily="34" charset="0"/>
          </a:endParaRPr>
        </a:p>
      </dgm:t>
    </dgm:pt>
    <dgm:pt modelId="{F6253739-C9F8-46DA-B290-19A3ED83EB36}" type="parTrans" cxnId="{26E22987-8D5C-4042-888C-6F4256DD7918}">
      <dgm:prSet/>
      <dgm:spPr/>
      <dgm:t>
        <a:bodyPr/>
        <a:lstStyle/>
        <a:p>
          <a:pPr algn="just"/>
          <a:endParaRPr lang="en-US" sz="2400">
            <a:solidFill>
              <a:schemeClr val="tx1"/>
            </a:solidFill>
            <a:latin typeface="Arial" panose="020B0604020202020204" pitchFamily="34" charset="0"/>
            <a:cs typeface="Arial" panose="020B0604020202020204" pitchFamily="34" charset="0"/>
          </a:endParaRPr>
        </a:p>
      </dgm:t>
    </dgm:pt>
    <dgm:pt modelId="{0D99601E-3D23-43E5-94F0-E06B0180A052}" type="sibTrans" cxnId="{26E22987-8D5C-4042-888C-6F4256DD7918}">
      <dgm:prSet custT="1"/>
      <dgm:spPr/>
      <dgm:t>
        <a:bodyPr/>
        <a:lstStyle/>
        <a:p>
          <a:pPr algn="just"/>
          <a:endParaRPr lang="en-US" sz="2400">
            <a:solidFill>
              <a:schemeClr val="tx1"/>
            </a:solidFill>
            <a:latin typeface="Arial" panose="020B0604020202020204" pitchFamily="34" charset="0"/>
            <a:cs typeface="Arial" panose="020B0604020202020204" pitchFamily="34" charset="0"/>
          </a:endParaRPr>
        </a:p>
      </dgm:t>
    </dgm:pt>
    <dgm:pt modelId="{DEE304DF-052A-47CD-B179-759FC94658F3}">
      <dgm:prSet custT="1"/>
      <dgm:spPr/>
      <dgm:t>
        <a:bodyPr/>
        <a:lstStyle/>
        <a:p>
          <a:pPr algn="just"/>
          <a:r>
            <a:rPr lang="en-US" sz="2400" dirty="0" smtClean="0">
              <a:solidFill>
                <a:schemeClr val="tx1"/>
              </a:solidFill>
              <a:latin typeface="Arial" panose="020B0604020202020204" pitchFamily="34" charset="0"/>
              <a:cs typeface="Arial" panose="020B0604020202020204" pitchFamily="34" charset="0"/>
            </a:rPr>
            <a:t>Transparent processes, such as structured interviews and unbiased questioning, ensure fairness.</a:t>
          </a:r>
          <a:endParaRPr lang="en-US" sz="2400" dirty="0">
            <a:solidFill>
              <a:schemeClr val="tx1"/>
            </a:solidFill>
            <a:latin typeface="Arial" panose="020B0604020202020204" pitchFamily="34" charset="0"/>
            <a:cs typeface="Arial" panose="020B0604020202020204" pitchFamily="34" charset="0"/>
          </a:endParaRPr>
        </a:p>
      </dgm:t>
    </dgm:pt>
    <dgm:pt modelId="{F51544C6-0BFA-4E18-A4CA-7616480CDF44}" type="parTrans" cxnId="{F59033C2-53C9-4445-9682-9C169CB1C06C}">
      <dgm:prSet/>
      <dgm:spPr/>
      <dgm:t>
        <a:bodyPr/>
        <a:lstStyle/>
        <a:p>
          <a:pPr algn="just"/>
          <a:endParaRPr lang="en-US" sz="2400">
            <a:solidFill>
              <a:schemeClr val="tx1"/>
            </a:solidFill>
            <a:latin typeface="Arial" panose="020B0604020202020204" pitchFamily="34" charset="0"/>
            <a:cs typeface="Arial" panose="020B0604020202020204" pitchFamily="34" charset="0"/>
          </a:endParaRPr>
        </a:p>
      </dgm:t>
    </dgm:pt>
    <dgm:pt modelId="{7A323634-8281-421C-AD99-557CBD86AE97}" type="sibTrans" cxnId="{F59033C2-53C9-4445-9682-9C169CB1C06C}">
      <dgm:prSet custT="1"/>
      <dgm:spPr/>
      <dgm:t>
        <a:bodyPr/>
        <a:lstStyle/>
        <a:p>
          <a:pPr algn="just"/>
          <a:endParaRPr lang="en-US" sz="2400">
            <a:solidFill>
              <a:schemeClr val="tx1"/>
            </a:solidFill>
            <a:latin typeface="Arial" panose="020B0604020202020204" pitchFamily="34" charset="0"/>
            <a:cs typeface="Arial" panose="020B0604020202020204" pitchFamily="34" charset="0"/>
          </a:endParaRPr>
        </a:p>
      </dgm:t>
    </dgm:pt>
    <dgm:pt modelId="{0C905696-5668-4FDA-8351-F57982B50DB5}">
      <dgm:prSet custT="1"/>
      <dgm:spPr/>
      <dgm:t>
        <a:bodyPr/>
        <a:lstStyle/>
        <a:p>
          <a:pPr algn="just"/>
          <a:r>
            <a:rPr lang="en-US" sz="2400" dirty="0" smtClean="0">
              <a:solidFill>
                <a:schemeClr val="tx1"/>
              </a:solidFill>
              <a:latin typeface="Arial" panose="020B0604020202020204" pitchFamily="34" charset="0"/>
              <a:cs typeface="Arial" panose="020B0604020202020204" pitchFamily="34" charset="0"/>
            </a:rPr>
            <a:t>Interviewers are trained to recognise unconscious bias, promoting inclusivity (Su et al., 2021).</a:t>
          </a:r>
          <a:endParaRPr lang="en-US" sz="2400" dirty="0">
            <a:solidFill>
              <a:schemeClr val="tx1"/>
            </a:solidFill>
            <a:latin typeface="Arial" panose="020B0604020202020204" pitchFamily="34" charset="0"/>
            <a:cs typeface="Arial" panose="020B0604020202020204" pitchFamily="34" charset="0"/>
          </a:endParaRPr>
        </a:p>
      </dgm:t>
    </dgm:pt>
    <dgm:pt modelId="{313C79F4-1437-4723-BF65-871C8C31545D}" type="parTrans" cxnId="{54429B26-52CA-481D-8961-746E03392C5F}">
      <dgm:prSet/>
      <dgm:spPr/>
      <dgm:t>
        <a:bodyPr/>
        <a:lstStyle/>
        <a:p>
          <a:pPr algn="just"/>
          <a:endParaRPr lang="en-US" sz="2400">
            <a:solidFill>
              <a:schemeClr val="tx1"/>
            </a:solidFill>
            <a:latin typeface="Arial" panose="020B0604020202020204" pitchFamily="34" charset="0"/>
            <a:cs typeface="Arial" panose="020B0604020202020204" pitchFamily="34" charset="0"/>
          </a:endParaRPr>
        </a:p>
      </dgm:t>
    </dgm:pt>
    <dgm:pt modelId="{C8DC7542-2992-4BB2-9EB7-5E8B833CA6FA}" type="sibTrans" cxnId="{54429B26-52CA-481D-8961-746E03392C5F}">
      <dgm:prSet custT="1"/>
      <dgm:spPr/>
      <dgm:t>
        <a:bodyPr/>
        <a:lstStyle/>
        <a:p>
          <a:pPr algn="just"/>
          <a:endParaRPr lang="en-US" sz="2400">
            <a:solidFill>
              <a:schemeClr val="tx1"/>
            </a:solidFill>
            <a:latin typeface="Arial" panose="020B0604020202020204" pitchFamily="34" charset="0"/>
            <a:cs typeface="Arial" panose="020B0604020202020204" pitchFamily="34" charset="0"/>
          </a:endParaRPr>
        </a:p>
      </dgm:t>
    </dgm:pt>
    <dgm:pt modelId="{D38CFB20-2CB4-4F94-99BF-7561D120AD4B}">
      <dgm:prSet custT="1"/>
      <dgm:spPr/>
      <dgm:t>
        <a:bodyPr/>
        <a:lstStyle/>
        <a:p>
          <a:pPr algn="just"/>
          <a:r>
            <a:rPr lang="en-US" sz="2400" dirty="0" smtClean="0">
              <a:solidFill>
                <a:schemeClr val="tx1"/>
              </a:solidFill>
              <a:latin typeface="Arial" panose="020B0604020202020204" pitchFamily="34" charset="0"/>
              <a:cs typeface="Arial" panose="020B0604020202020204" pitchFamily="34" charset="0"/>
            </a:rPr>
            <a:t>Equal opportunity practices strengthen workforce diversity, cultural fit, and long-term organisational change.</a:t>
          </a:r>
          <a:endParaRPr lang="en-US" sz="2400" dirty="0">
            <a:solidFill>
              <a:schemeClr val="tx1"/>
            </a:solidFill>
            <a:latin typeface="Arial" panose="020B0604020202020204" pitchFamily="34" charset="0"/>
            <a:cs typeface="Arial" panose="020B0604020202020204" pitchFamily="34" charset="0"/>
          </a:endParaRPr>
        </a:p>
      </dgm:t>
    </dgm:pt>
    <dgm:pt modelId="{05909409-6197-4769-934A-801247A6ABFA}" type="parTrans" cxnId="{A398348B-7010-4206-A3C2-9171642DC559}">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0E1AE0E3-60D6-44C5-BDE7-9C8232D4B072}" type="sibTrans" cxnId="{A398348B-7010-4206-A3C2-9171642DC559}">
      <dgm:prSet/>
      <dgm:spPr/>
      <dgm:t>
        <a:bodyPr/>
        <a:lstStyle/>
        <a:p>
          <a:pPr algn="just"/>
          <a:endParaRPr lang="en-GB" sz="2400">
            <a:solidFill>
              <a:schemeClr val="tx1"/>
            </a:solidFill>
            <a:latin typeface="Arial" panose="020B0604020202020204" pitchFamily="34" charset="0"/>
            <a:cs typeface="Arial" panose="020B0604020202020204" pitchFamily="34" charset="0"/>
          </a:endParaRPr>
        </a:p>
      </dgm:t>
    </dgm:pt>
    <dgm:pt modelId="{CB44DCD0-2F64-44D1-9913-1EF6C352027E}" type="pres">
      <dgm:prSet presAssocID="{8F7A2EC6-0F5B-42B9-89CA-A0F82907ACFD}" presName="diagram" presStyleCnt="0">
        <dgm:presLayoutVars>
          <dgm:dir/>
          <dgm:resizeHandles val="exact"/>
        </dgm:presLayoutVars>
      </dgm:prSet>
      <dgm:spPr/>
      <dgm:t>
        <a:bodyPr/>
        <a:lstStyle/>
        <a:p>
          <a:endParaRPr lang="en-GB"/>
        </a:p>
      </dgm:t>
    </dgm:pt>
    <dgm:pt modelId="{5593FD22-B349-4DB8-8C38-DCED133AB330}" type="pres">
      <dgm:prSet presAssocID="{8344BCA6-611B-48EE-8BFA-1D1B40ACA0A7}" presName="node" presStyleLbl="node1" presStyleIdx="0" presStyleCnt="4">
        <dgm:presLayoutVars>
          <dgm:bulletEnabled val="1"/>
        </dgm:presLayoutVars>
      </dgm:prSet>
      <dgm:spPr/>
      <dgm:t>
        <a:bodyPr/>
        <a:lstStyle/>
        <a:p>
          <a:endParaRPr lang="en-GB"/>
        </a:p>
      </dgm:t>
    </dgm:pt>
    <dgm:pt modelId="{F0D985EC-35F6-41A9-B451-AAE6E7A5E2CC}" type="pres">
      <dgm:prSet presAssocID="{0D99601E-3D23-43E5-94F0-E06B0180A052}" presName="sibTrans" presStyleLbl="sibTrans2D1" presStyleIdx="0" presStyleCnt="3"/>
      <dgm:spPr/>
      <dgm:t>
        <a:bodyPr/>
        <a:lstStyle/>
        <a:p>
          <a:endParaRPr lang="en-GB"/>
        </a:p>
      </dgm:t>
    </dgm:pt>
    <dgm:pt modelId="{42F5197C-A6FD-4DF4-8074-18BEFBC3FBEF}" type="pres">
      <dgm:prSet presAssocID="{0D99601E-3D23-43E5-94F0-E06B0180A052}" presName="connectorText" presStyleLbl="sibTrans2D1" presStyleIdx="0" presStyleCnt="3"/>
      <dgm:spPr/>
      <dgm:t>
        <a:bodyPr/>
        <a:lstStyle/>
        <a:p>
          <a:endParaRPr lang="en-GB"/>
        </a:p>
      </dgm:t>
    </dgm:pt>
    <dgm:pt modelId="{D1A41FBD-A32D-4384-B782-378E35A3E0E8}" type="pres">
      <dgm:prSet presAssocID="{DEE304DF-052A-47CD-B179-759FC94658F3}" presName="node" presStyleLbl="node1" presStyleIdx="1" presStyleCnt="4">
        <dgm:presLayoutVars>
          <dgm:bulletEnabled val="1"/>
        </dgm:presLayoutVars>
      </dgm:prSet>
      <dgm:spPr/>
      <dgm:t>
        <a:bodyPr/>
        <a:lstStyle/>
        <a:p>
          <a:endParaRPr lang="en-GB"/>
        </a:p>
      </dgm:t>
    </dgm:pt>
    <dgm:pt modelId="{96BA3361-F61A-4CEE-AD0B-F76248217A2E}" type="pres">
      <dgm:prSet presAssocID="{7A323634-8281-421C-AD99-557CBD86AE97}" presName="sibTrans" presStyleLbl="sibTrans2D1" presStyleIdx="1" presStyleCnt="3"/>
      <dgm:spPr/>
      <dgm:t>
        <a:bodyPr/>
        <a:lstStyle/>
        <a:p>
          <a:endParaRPr lang="en-GB"/>
        </a:p>
      </dgm:t>
    </dgm:pt>
    <dgm:pt modelId="{91765AD9-5D21-44AF-BB48-B9E57B0B864C}" type="pres">
      <dgm:prSet presAssocID="{7A323634-8281-421C-AD99-557CBD86AE97}" presName="connectorText" presStyleLbl="sibTrans2D1" presStyleIdx="1" presStyleCnt="3"/>
      <dgm:spPr/>
      <dgm:t>
        <a:bodyPr/>
        <a:lstStyle/>
        <a:p>
          <a:endParaRPr lang="en-GB"/>
        </a:p>
      </dgm:t>
    </dgm:pt>
    <dgm:pt modelId="{A5AD2B65-D63D-43EA-AFB9-47768B719A0B}" type="pres">
      <dgm:prSet presAssocID="{0C905696-5668-4FDA-8351-F57982B50DB5}" presName="node" presStyleLbl="node1" presStyleIdx="2" presStyleCnt="4">
        <dgm:presLayoutVars>
          <dgm:bulletEnabled val="1"/>
        </dgm:presLayoutVars>
      </dgm:prSet>
      <dgm:spPr/>
      <dgm:t>
        <a:bodyPr/>
        <a:lstStyle/>
        <a:p>
          <a:endParaRPr lang="en-GB"/>
        </a:p>
      </dgm:t>
    </dgm:pt>
    <dgm:pt modelId="{7B7976CB-4BEC-4DA6-8C51-750ADB3DEADB}" type="pres">
      <dgm:prSet presAssocID="{C8DC7542-2992-4BB2-9EB7-5E8B833CA6FA}" presName="sibTrans" presStyleLbl="sibTrans2D1" presStyleIdx="2" presStyleCnt="3"/>
      <dgm:spPr/>
      <dgm:t>
        <a:bodyPr/>
        <a:lstStyle/>
        <a:p>
          <a:endParaRPr lang="en-GB"/>
        </a:p>
      </dgm:t>
    </dgm:pt>
    <dgm:pt modelId="{50CFBAB9-0393-4F02-A5BF-21A8829682A1}" type="pres">
      <dgm:prSet presAssocID="{C8DC7542-2992-4BB2-9EB7-5E8B833CA6FA}" presName="connectorText" presStyleLbl="sibTrans2D1" presStyleIdx="2" presStyleCnt="3"/>
      <dgm:spPr/>
      <dgm:t>
        <a:bodyPr/>
        <a:lstStyle/>
        <a:p>
          <a:endParaRPr lang="en-GB"/>
        </a:p>
      </dgm:t>
    </dgm:pt>
    <dgm:pt modelId="{D002FA19-7D05-431B-B3B4-852F6E79C52F}" type="pres">
      <dgm:prSet presAssocID="{D38CFB20-2CB4-4F94-99BF-7561D120AD4B}" presName="node" presStyleLbl="node1" presStyleIdx="3" presStyleCnt="4">
        <dgm:presLayoutVars>
          <dgm:bulletEnabled val="1"/>
        </dgm:presLayoutVars>
      </dgm:prSet>
      <dgm:spPr/>
      <dgm:t>
        <a:bodyPr/>
        <a:lstStyle/>
        <a:p>
          <a:endParaRPr lang="en-GB"/>
        </a:p>
      </dgm:t>
    </dgm:pt>
  </dgm:ptLst>
  <dgm:cxnLst>
    <dgm:cxn modelId="{380FFC4E-FFEE-4258-81E6-DFD08FC026DB}" type="presOf" srcId="{8344BCA6-611B-48EE-8BFA-1D1B40ACA0A7}" destId="{5593FD22-B349-4DB8-8C38-DCED133AB330}" srcOrd="0" destOrd="0" presId="urn:microsoft.com/office/officeart/2005/8/layout/process5"/>
    <dgm:cxn modelId="{DBBE7CD7-9805-49DE-8961-4139C07E3350}" type="presOf" srcId="{0D99601E-3D23-43E5-94F0-E06B0180A052}" destId="{42F5197C-A6FD-4DF4-8074-18BEFBC3FBEF}" srcOrd="1" destOrd="0" presId="urn:microsoft.com/office/officeart/2005/8/layout/process5"/>
    <dgm:cxn modelId="{54429B26-52CA-481D-8961-746E03392C5F}" srcId="{8F7A2EC6-0F5B-42B9-89CA-A0F82907ACFD}" destId="{0C905696-5668-4FDA-8351-F57982B50DB5}" srcOrd="2" destOrd="0" parTransId="{313C79F4-1437-4723-BF65-871C8C31545D}" sibTransId="{C8DC7542-2992-4BB2-9EB7-5E8B833CA6FA}"/>
    <dgm:cxn modelId="{26E22987-8D5C-4042-888C-6F4256DD7918}" srcId="{8F7A2EC6-0F5B-42B9-89CA-A0F82907ACFD}" destId="{8344BCA6-611B-48EE-8BFA-1D1B40ACA0A7}" srcOrd="0" destOrd="0" parTransId="{F6253739-C9F8-46DA-B290-19A3ED83EB36}" sibTransId="{0D99601E-3D23-43E5-94F0-E06B0180A052}"/>
    <dgm:cxn modelId="{6094E936-CADF-420E-B788-2C97AC88E354}" type="presOf" srcId="{0C905696-5668-4FDA-8351-F57982B50DB5}" destId="{A5AD2B65-D63D-43EA-AFB9-47768B719A0B}" srcOrd="0" destOrd="0" presId="urn:microsoft.com/office/officeart/2005/8/layout/process5"/>
    <dgm:cxn modelId="{CE4CD9A7-BB49-4B7F-B986-F158D12AFC54}" type="presOf" srcId="{8F7A2EC6-0F5B-42B9-89CA-A0F82907ACFD}" destId="{CB44DCD0-2F64-44D1-9913-1EF6C352027E}" srcOrd="0" destOrd="0" presId="urn:microsoft.com/office/officeart/2005/8/layout/process5"/>
    <dgm:cxn modelId="{7A69B1CD-200C-41AA-A1D9-B683FE45CDBC}" type="presOf" srcId="{0D99601E-3D23-43E5-94F0-E06B0180A052}" destId="{F0D985EC-35F6-41A9-B451-AAE6E7A5E2CC}" srcOrd="0" destOrd="0" presId="urn:microsoft.com/office/officeart/2005/8/layout/process5"/>
    <dgm:cxn modelId="{A398348B-7010-4206-A3C2-9171642DC559}" srcId="{8F7A2EC6-0F5B-42B9-89CA-A0F82907ACFD}" destId="{D38CFB20-2CB4-4F94-99BF-7561D120AD4B}" srcOrd="3" destOrd="0" parTransId="{05909409-6197-4769-934A-801247A6ABFA}" sibTransId="{0E1AE0E3-60D6-44C5-BDE7-9C8232D4B072}"/>
    <dgm:cxn modelId="{19212F42-E4A1-4252-BF58-4439060A52B8}" type="presOf" srcId="{C8DC7542-2992-4BB2-9EB7-5E8B833CA6FA}" destId="{50CFBAB9-0393-4F02-A5BF-21A8829682A1}" srcOrd="1" destOrd="0" presId="urn:microsoft.com/office/officeart/2005/8/layout/process5"/>
    <dgm:cxn modelId="{5EDC06B2-1EFC-45D7-A54B-52E9729097C1}" type="presOf" srcId="{DEE304DF-052A-47CD-B179-759FC94658F3}" destId="{D1A41FBD-A32D-4384-B782-378E35A3E0E8}" srcOrd="0" destOrd="0" presId="urn:microsoft.com/office/officeart/2005/8/layout/process5"/>
    <dgm:cxn modelId="{2E9A8C44-BB40-4E1B-BA3D-3E116F67508D}" type="presOf" srcId="{C8DC7542-2992-4BB2-9EB7-5E8B833CA6FA}" destId="{7B7976CB-4BEC-4DA6-8C51-750ADB3DEADB}" srcOrd="0" destOrd="0" presId="urn:microsoft.com/office/officeart/2005/8/layout/process5"/>
    <dgm:cxn modelId="{F6C055F7-4286-49C2-A35C-E2A34C6A93F0}" type="presOf" srcId="{D38CFB20-2CB4-4F94-99BF-7561D120AD4B}" destId="{D002FA19-7D05-431B-B3B4-852F6E79C52F}" srcOrd="0" destOrd="0" presId="urn:microsoft.com/office/officeart/2005/8/layout/process5"/>
    <dgm:cxn modelId="{AE4145BF-B5CB-41C4-B3F8-28924F9319D7}" type="presOf" srcId="{7A323634-8281-421C-AD99-557CBD86AE97}" destId="{96BA3361-F61A-4CEE-AD0B-F76248217A2E}" srcOrd="0" destOrd="0" presId="urn:microsoft.com/office/officeart/2005/8/layout/process5"/>
    <dgm:cxn modelId="{F59033C2-53C9-4445-9682-9C169CB1C06C}" srcId="{8F7A2EC6-0F5B-42B9-89CA-A0F82907ACFD}" destId="{DEE304DF-052A-47CD-B179-759FC94658F3}" srcOrd="1" destOrd="0" parTransId="{F51544C6-0BFA-4E18-A4CA-7616480CDF44}" sibTransId="{7A323634-8281-421C-AD99-557CBD86AE97}"/>
    <dgm:cxn modelId="{E2A050FB-EC81-48EB-A95E-0387E3E24398}" type="presOf" srcId="{7A323634-8281-421C-AD99-557CBD86AE97}" destId="{91765AD9-5D21-44AF-BB48-B9E57B0B864C}" srcOrd="1" destOrd="0" presId="urn:microsoft.com/office/officeart/2005/8/layout/process5"/>
    <dgm:cxn modelId="{926A4CC2-C9B9-415D-AB7C-419E32DA1346}" type="presParOf" srcId="{CB44DCD0-2F64-44D1-9913-1EF6C352027E}" destId="{5593FD22-B349-4DB8-8C38-DCED133AB330}" srcOrd="0" destOrd="0" presId="urn:microsoft.com/office/officeart/2005/8/layout/process5"/>
    <dgm:cxn modelId="{0B36FADE-C9CB-481B-83FD-ECDBA297C031}" type="presParOf" srcId="{CB44DCD0-2F64-44D1-9913-1EF6C352027E}" destId="{F0D985EC-35F6-41A9-B451-AAE6E7A5E2CC}" srcOrd="1" destOrd="0" presId="urn:microsoft.com/office/officeart/2005/8/layout/process5"/>
    <dgm:cxn modelId="{A42E702B-A6B7-4883-8260-E56BD4CF3196}" type="presParOf" srcId="{F0D985EC-35F6-41A9-B451-AAE6E7A5E2CC}" destId="{42F5197C-A6FD-4DF4-8074-18BEFBC3FBEF}" srcOrd="0" destOrd="0" presId="urn:microsoft.com/office/officeart/2005/8/layout/process5"/>
    <dgm:cxn modelId="{B45A5CBB-B674-458D-921A-279CCF82729F}" type="presParOf" srcId="{CB44DCD0-2F64-44D1-9913-1EF6C352027E}" destId="{D1A41FBD-A32D-4384-B782-378E35A3E0E8}" srcOrd="2" destOrd="0" presId="urn:microsoft.com/office/officeart/2005/8/layout/process5"/>
    <dgm:cxn modelId="{137D7BA4-762B-4A0F-8F5E-D238734F642B}" type="presParOf" srcId="{CB44DCD0-2F64-44D1-9913-1EF6C352027E}" destId="{96BA3361-F61A-4CEE-AD0B-F76248217A2E}" srcOrd="3" destOrd="0" presId="urn:microsoft.com/office/officeart/2005/8/layout/process5"/>
    <dgm:cxn modelId="{58A46C24-6651-4EBE-8547-5A4FEBC3F3EA}" type="presParOf" srcId="{96BA3361-F61A-4CEE-AD0B-F76248217A2E}" destId="{91765AD9-5D21-44AF-BB48-B9E57B0B864C}" srcOrd="0" destOrd="0" presId="urn:microsoft.com/office/officeart/2005/8/layout/process5"/>
    <dgm:cxn modelId="{CB301116-B49F-4FF8-B694-B3DD508EF31F}" type="presParOf" srcId="{CB44DCD0-2F64-44D1-9913-1EF6C352027E}" destId="{A5AD2B65-D63D-43EA-AFB9-47768B719A0B}" srcOrd="4" destOrd="0" presId="urn:microsoft.com/office/officeart/2005/8/layout/process5"/>
    <dgm:cxn modelId="{2B607F46-DDBE-48A7-9CA6-1125B49E709E}" type="presParOf" srcId="{CB44DCD0-2F64-44D1-9913-1EF6C352027E}" destId="{7B7976CB-4BEC-4DA6-8C51-750ADB3DEADB}" srcOrd="5" destOrd="0" presId="urn:microsoft.com/office/officeart/2005/8/layout/process5"/>
    <dgm:cxn modelId="{D448C69A-656F-4DD6-814E-A7AC2809A31A}" type="presParOf" srcId="{7B7976CB-4BEC-4DA6-8C51-750ADB3DEADB}" destId="{50CFBAB9-0393-4F02-A5BF-21A8829682A1}" srcOrd="0" destOrd="0" presId="urn:microsoft.com/office/officeart/2005/8/layout/process5"/>
    <dgm:cxn modelId="{3A9371CB-E815-41E9-A6B6-80E182F0413F}" type="presParOf" srcId="{CB44DCD0-2F64-44D1-9913-1EF6C352027E}" destId="{D002FA19-7D05-431B-B3B4-852F6E79C52F}"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FA32378-DCE4-45C7-A509-9AD0B981AAD3}" type="doc">
      <dgm:prSet loTypeId="urn:microsoft.com/office/officeart/2005/8/layout/hProcess9" loCatId="process" qsTypeId="urn:microsoft.com/office/officeart/2005/8/quickstyle/simple1" qsCatId="simple" csTypeId="urn:microsoft.com/office/officeart/2005/8/colors/accent6_4" csCatId="accent6" phldr="1"/>
      <dgm:spPr/>
      <dgm:t>
        <a:bodyPr/>
        <a:lstStyle/>
        <a:p>
          <a:endParaRPr lang="en-GB"/>
        </a:p>
      </dgm:t>
    </dgm:pt>
    <dgm:pt modelId="{F6F14625-CC19-43CF-905E-4ABB60BA25F7}">
      <dgm:prSet phldrT="[Text]" custT="1"/>
      <dgm:spPr/>
      <dgm:t>
        <a:bodyPr/>
        <a:lstStyle/>
        <a:p>
          <a:pPr algn="ctr">
            <a:lnSpc>
              <a:spcPct val="100000"/>
            </a:lnSpc>
          </a:pPr>
          <a:r>
            <a:rPr lang="en-US" sz="2400" dirty="0" smtClean="0">
              <a:solidFill>
                <a:schemeClr val="tx1"/>
              </a:solidFill>
              <a:latin typeface="Arial" panose="020B0604020202020204" pitchFamily="34" charset="0"/>
              <a:cs typeface="Arial" panose="020B0604020202020204" pitchFamily="34" charset="0"/>
            </a:rPr>
            <a:t>John Lewis employs varied recruitment methods, combining interviews and questioning techniques for fairness.</a:t>
          </a:r>
          <a:endParaRPr lang="en-GB" sz="2400" dirty="0">
            <a:solidFill>
              <a:schemeClr val="tx1"/>
            </a:solidFill>
            <a:latin typeface="Arial" panose="020B0604020202020204" pitchFamily="34" charset="0"/>
            <a:cs typeface="Arial" panose="020B0604020202020204" pitchFamily="34" charset="0"/>
          </a:endParaRPr>
        </a:p>
      </dgm:t>
    </dgm:pt>
    <dgm:pt modelId="{2346EEC0-81C6-4F5E-B1F0-1B9F002E698C}" type="parTrans" cxnId="{DB3E9879-696E-40F5-8A8D-711B250B5348}">
      <dgm:prSet/>
      <dgm:spPr/>
      <dgm:t>
        <a:bodyPr/>
        <a:lstStyle/>
        <a:p>
          <a:pPr algn="ctr">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AA9C74EB-87CF-430B-9772-C6A2291BA6C0}" type="sibTrans" cxnId="{DB3E9879-696E-40F5-8A8D-711B250B5348}">
      <dgm:prSet/>
      <dgm:spPr/>
      <dgm:t>
        <a:bodyPr/>
        <a:lstStyle/>
        <a:p>
          <a:pPr algn="ctr">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CF611EA1-492E-4794-86FB-D8D6F60A9BB0}">
      <dgm:prSet custT="1"/>
      <dgm:spPr/>
      <dgm:t>
        <a:bodyPr/>
        <a:lstStyle/>
        <a:p>
          <a:pPr algn="ctr">
            <a:lnSpc>
              <a:spcPct val="100000"/>
            </a:lnSpc>
          </a:pPr>
          <a:r>
            <a:rPr lang="en-US" sz="2400" dirty="0" smtClean="0">
              <a:solidFill>
                <a:schemeClr val="tx1"/>
              </a:solidFill>
              <a:latin typeface="Arial" panose="020B0604020202020204" pitchFamily="34" charset="0"/>
              <a:cs typeface="Arial" panose="020B0604020202020204" pitchFamily="34" charset="0"/>
            </a:rPr>
            <a:t>Recruitment is not just hiring, but a tool to build cultural fit, motivation, and skilled staff for change.</a:t>
          </a:r>
          <a:endParaRPr lang="en-GB" sz="2400" dirty="0">
            <a:solidFill>
              <a:schemeClr val="tx1"/>
            </a:solidFill>
            <a:latin typeface="Arial" panose="020B0604020202020204" pitchFamily="34" charset="0"/>
            <a:cs typeface="Arial" panose="020B0604020202020204" pitchFamily="34" charset="0"/>
          </a:endParaRPr>
        </a:p>
      </dgm:t>
    </dgm:pt>
    <dgm:pt modelId="{B84EB70B-E9F0-4B4C-AE82-C36CA96B8A8F}" type="parTrans" cxnId="{0329817D-9D44-4ADA-9902-F2BC82070CB4}">
      <dgm:prSet/>
      <dgm:spPr/>
      <dgm:t>
        <a:bodyPr/>
        <a:lstStyle/>
        <a:p>
          <a:pPr algn="ctr">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1C3EED8F-C9EA-43AB-BFD8-B3DFEE4FA097}" type="sibTrans" cxnId="{0329817D-9D44-4ADA-9902-F2BC82070CB4}">
      <dgm:prSet/>
      <dgm:spPr/>
      <dgm:t>
        <a:bodyPr/>
        <a:lstStyle/>
        <a:p>
          <a:pPr algn="ctr">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FEBAE87F-73EE-49BE-9FCB-09EDFBCCDE82}">
      <dgm:prSet phldrT="[Text]" custT="1"/>
      <dgm:spPr/>
      <dgm:t>
        <a:bodyPr/>
        <a:lstStyle/>
        <a:p>
          <a:pPr algn="ctr">
            <a:lnSpc>
              <a:spcPct val="100000"/>
            </a:lnSpc>
          </a:pPr>
          <a:r>
            <a:rPr lang="en-US" sz="2400" dirty="0" smtClean="0">
              <a:solidFill>
                <a:schemeClr val="tx1"/>
              </a:solidFill>
              <a:latin typeface="Arial" panose="020B0604020202020204" pitchFamily="34" charset="0"/>
              <a:cs typeface="Arial" panose="020B0604020202020204" pitchFamily="34" charset="0"/>
            </a:rPr>
            <a:t>Hybrid interviews balance efficiency with trust-building, adapting to organisational needs.</a:t>
          </a:r>
          <a:endParaRPr lang="en-GB" sz="2400" dirty="0">
            <a:solidFill>
              <a:schemeClr val="tx1"/>
            </a:solidFill>
            <a:latin typeface="Arial" panose="020B0604020202020204" pitchFamily="34" charset="0"/>
            <a:cs typeface="Arial" panose="020B0604020202020204" pitchFamily="34" charset="0"/>
          </a:endParaRPr>
        </a:p>
      </dgm:t>
    </dgm:pt>
    <dgm:pt modelId="{178167C0-52EE-47C0-9B57-5A847CC887D3}" type="parTrans" cxnId="{48625B2C-2F77-466F-9CA2-991EFB5548E1}">
      <dgm:prSet/>
      <dgm:spPr/>
      <dgm:t>
        <a:bodyPr/>
        <a:lstStyle/>
        <a:p>
          <a:pPr>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1683B050-FE1A-46EA-AB3D-B7241D227B25}" type="sibTrans" cxnId="{48625B2C-2F77-466F-9CA2-991EFB5548E1}">
      <dgm:prSet/>
      <dgm:spPr/>
      <dgm:t>
        <a:bodyPr/>
        <a:lstStyle/>
        <a:p>
          <a:pPr>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6022D6A1-F573-49F1-8AD4-8D3416C508A2}">
      <dgm:prSet custT="1"/>
      <dgm:spPr/>
      <dgm:t>
        <a:bodyPr/>
        <a:lstStyle/>
        <a:p>
          <a:pPr>
            <a:lnSpc>
              <a:spcPct val="100000"/>
            </a:lnSpc>
          </a:pPr>
          <a:r>
            <a:rPr lang="en-US" sz="2400" dirty="0" smtClean="0">
              <a:solidFill>
                <a:schemeClr val="tx1"/>
              </a:solidFill>
              <a:latin typeface="Arial" panose="020B0604020202020204" pitchFamily="34" charset="0"/>
              <a:cs typeface="Arial" panose="020B0604020202020204" pitchFamily="34" charset="0"/>
            </a:rPr>
            <a:t>Equal opportunity principles align with the company’s employee-owned ethos.</a:t>
          </a:r>
          <a:endParaRPr lang="en-GB" sz="2400" dirty="0">
            <a:solidFill>
              <a:schemeClr val="tx1"/>
            </a:solidFill>
            <a:latin typeface="Arial" panose="020B0604020202020204" pitchFamily="34" charset="0"/>
            <a:cs typeface="Arial" panose="020B0604020202020204" pitchFamily="34" charset="0"/>
          </a:endParaRPr>
        </a:p>
      </dgm:t>
    </dgm:pt>
    <dgm:pt modelId="{F4C538B4-C362-4EC7-B195-AE1C6E23FE00}" type="parTrans" cxnId="{5D0EFD5E-B6FB-4BAA-BF25-80F35461652C}">
      <dgm:prSet/>
      <dgm:spPr/>
      <dgm:t>
        <a:bodyPr/>
        <a:lstStyle/>
        <a:p>
          <a:pPr>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DB53C398-0475-4FA8-B155-0E001E67AA89}" type="sibTrans" cxnId="{5D0EFD5E-B6FB-4BAA-BF25-80F35461652C}">
      <dgm:prSet/>
      <dgm:spPr/>
      <dgm:t>
        <a:bodyPr/>
        <a:lstStyle/>
        <a:p>
          <a:pPr>
            <a:lnSpc>
              <a:spcPct val="100000"/>
            </a:lnSpc>
          </a:pPr>
          <a:endParaRPr lang="en-GB" sz="2400">
            <a:solidFill>
              <a:schemeClr val="tx1"/>
            </a:solidFill>
            <a:latin typeface="Arial" panose="020B0604020202020204" pitchFamily="34" charset="0"/>
            <a:cs typeface="Arial" panose="020B0604020202020204" pitchFamily="34" charset="0"/>
          </a:endParaRPr>
        </a:p>
      </dgm:t>
    </dgm:pt>
    <dgm:pt modelId="{F9F46B1F-D941-4265-AB10-F6F9F12FEDD8}" type="pres">
      <dgm:prSet presAssocID="{5FA32378-DCE4-45C7-A509-9AD0B981AAD3}" presName="CompostProcess" presStyleCnt="0">
        <dgm:presLayoutVars>
          <dgm:dir/>
          <dgm:resizeHandles val="exact"/>
        </dgm:presLayoutVars>
      </dgm:prSet>
      <dgm:spPr/>
      <dgm:t>
        <a:bodyPr/>
        <a:lstStyle/>
        <a:p>
          <a:endParaRPr lang="en-GB"/>
        </a:p>
      </dgm:t>
    </dgm:pt>
    <dgm:pt modelId="{C6E34D68-897F-4D71-9831-255B4796853A}" type="pres">
      <dgm:prSet presAssocID="{5FA32378-DCE4-45C7-A509-9AD0B981AAD3}" presName="arrow" presStyleLbl="bgShp" presStyleIdx="0" presStyleCnt="1" custScaleX="109146"/>
      <dgm:spPr/>
      <dgm:t>
        <a:bodyPr/>
        <a:lstStyle/>
        <a:p>
          <a:endParaRPr lang="en-GB"/>
        </a:p>
      </dgm:t>
    </dgm:pt>
    <dgm:pt modelId="{396133C5-3342-48AD-8EEF-FC83360D053B}" type="pres">
      <dgm:prSet presAssocID="{5FA32378-DCE4-45C7-A509-9AD0B981AAD3}" presName="linearProcess" presStyleCnt="0"/>
      <dgm:spPr/>
      <dgm:t>
        <a:bodyPr/>
        <a:lstStyle/>
        <a:p>
          <a:endParaRPr lang="en-GB"/>
        </a:p>
      </dgm:t>
    </dgm:pt>
    <dgm:pt modelId="{45AC1E6C-9DED-49C6-8191-FFF265CA3F06}" type="pres">
      <dgm:prSet presAssocID="{F6F14625-CC19-43CF-905E-4ABB60BA25F7}" presName="textNode" presStyleLbl="node1" presStyleIdx="0" presStyleCnt="4" custScaleY="107143">
        <dgm:presLayoutVars>
          <dgm:bulletEnabled val="1"/>
        </dgm:presLayoutVars>
      </dgm:prSet>
      <dgm:spPr/>
      <dgm:t>
        <a:bodyPr/>
        <a:lstStyle/>
        <a:p>
          <a:endParaRPr lang="en-GB"/>
        </a:p>
      </dgm:t>
    </dgm:pt>
    <dgm:pt modelId="{6A91D004-CD8B-491D-95C4-418CEAAAFDC1}" type="pres">
      <dgm:prSet presAssocID="{AA9C74EB-87CF-430B-9772-C6A2291BA6C0}" presName="sibTrans" presStyleCnt="0"/>
      <dgm:spPr/>
      <dgm:t>
        <a:bodyPr/>
        <a:lstStyle/>
        <a:p>
          <a:endParaRPr lang="en-GB"/>
        </a:p>
      </dgm:t>
    </dgm:pt>
    <dgm:pt modelId="{B729D433-DA6C-4B26-94B1-08631A5BE4F9}" type="pres">
      <dgm:prSet presAssocID="{FEBAE87F-73EE-49BE-9FCB-09EDFBCCDE82}" presName="textNode" presStyleLbl="node1" presStyleIdx="1" presStyleCnt="4">
        <dgm:presLayoutVars>
          <dgm:bulletEnabled val="1"/>
        </dgm:presLayoutVars>
      </dgm:prSet>
      <dgm:spPr/>
      <dgm:t>
        <a:bodyPr/>
        <a:lstStyle/>
        <a:p>
          <a:endParaRPr lang="en-GB"/>
        </a:p>
      </dgm:t>
    </dgm:pt>
    <dgm:pt modelId="{8E454CA6-BD16-4BA0-9B8F-2F9FB51B4487}" type="pres">
      <dgm:prSet presAssocID="{1683B050-FE1A-46EA-AB3D-B7241D227B25}" presName="sibTrans" presStyleCnt="0"/>
      <dgm:spPr/>
      <dgm:t>
        <a:bodyPr/>
        <a:lstStyle/>
        <a:p>
          <a:endParaRPr lang="en-GB"/>
        </a:p>
      </dgm:t>
    </dgm:pt>
    <dgm:pt modelId="{0480A99E-ACE7-45CD-9D1E-989A48E6E878}" type="pres">
      <dgm:prSet presAssocID="{6022D6A1-F573-49F1-8AD4-8D3416C508A2}" presName="textNode" presStyleLbl="node1" presStyleIdx="2" presStyleCnt="4">
        <dgm:presLayoutVars>
          <dgm:bulletEnabled val="1"/>
        </dgm:presLayoutVars>
      </dgm:prSet>
      <dgm:spPr/>
      <dgm:t>
        <a:bodyPr/>
        <a:lstStyle/>
        <a:p>
          <a:endParaRPr lang="en-GB"/>
        </a:p>
      </dgm:t>
    </dgm:pt>
    <dgm:pt modelId="{65A57E77-36A0-44FC-B1A1-29994F267700}" type="pres">
      <dgm:prSet presAssocID="{DB53C398-0475-4FA8-B155-0E001E67AA89}" presName="sibTrans" presStyleCnt="0"/>
      <dgm:spPr/>
      <dgm:t>
        <a:bodyPr/>
        <a:lstStyle/>
        <a:p>
          <a:endParaRPr lang="en-GB"/>
        </a:p>
      </dgm:t>
    </dgm:pt>
    <dgm:pt modelId="{51C06098-40C8-4EBF-962F-008F9C6BDAE3}" type="pres">
      <dgm:prSet presAssocID="{CF611EA1-492E-4794-86FB-D8D6F60A9BB0}" presName="textNode" presStyleLbl="node1" presStyleIdx="3" presStyleCnt="4">
        <dgm:presLayoutVars>
          <dgm:bulletEnabled val="1"/>
        </dgm:presLayoutVars>
      </dgm:prSet>
      <dgm:spPr/>
      <dgm:t>
        <a:bodyPr/>
        <a:lstStyle/>
        <a:p>
          <a:endParaRPr lang="en-GB"/>
        </a:p>
      </dgm:t>
    </dgm:pt>
  </dgm:ptLst>
  <dgm:cxnLst>
    <dgm:cxn modelId="{D24332D8-DB33-4AD0-BC16-11D439F75F5D}" type="presOf" srcId="{F6F14625-CC19-43CF-905E-4ABB60BA25F7}" destId="{45AC1E6C-9DED-49C6-8191-FFF265CA3F06}" srcOrd="0" destOrd="0" presId="urn:microsoft.com/office/officeart/2005/8/layout/hProcess9"/>
    <dgm:cxn modelId="{DB3E9879-696E-40F5-8A8D-711B250B5348}" srcId="{5FA32378-DCE4-45C7-A509-9AD0B981AAD3}" destId="{F6F14625-CC19-43CF-905E-4ABB60BA25F7}" srcOrd="0" destOrd="0" parTransId="{2346EEC0-81C6-4F5E-B1F0-1B9F002E698C}" sibTransId="{AA9C74EB-87CF-430B-9772-C6A2291BA6C0}"/>
    <dgm:cxn modelId="{0329817D-9D44-4ADA-9902-F2BC82070CB4}" srcId="{5FA32378-DCE4-45C7-A509-9AD0B981AAD3}" destId="{CF611EA1-492E-4794-86FB-D8D6F60A9BB0}" srcOrd="3" destOrd="0" parTransId="{B84EB70B-E9F0-4B4C-AE82-C36CA96B8A8F}" sibTransId="{1C3EED8F-C9EA-43AB-BFD8-B3DFEE4FA097}"/>
    <dgm:cxn modelId="{58D07DEB-F683-4397-B0B3-64565CB398D2}" type="presOf" srcId="{CF611EA1-492E-4794-86FB-D8D6F60A9BB0}" destId="{51C06098-40C8-4EBF-962F-008F9C6BDAE3}" srcOrd="0" destOrd="0" presId="urn:microsoft.com/office/officeart/2005/8/layout/hProcess9"/>
    <dgm:cxn modelId="{6CB84D50-7F41-483D-8D49-DC1C95CDD87E}" type="presOf" srcId="{6022D6A1-F573-49F1-8AD4-8D3416C508A2}" destId="{0480A99E-ACE7-45CD-9D1E-989A48E6E878}" srcOrd="0" destOrd="0" presId="urn:microsoft.com/office/officeart/2005/8/layout/hProcess9"/>
    <dgm:cxn modelId="{B0BE5D66-AD6E-4D99-98C5-2E4B6C8D1101}" type="presOf" srcId="{5FA32378-DCE4-45C7-A509-9AD0B981AAD3}" destId="{F9F46B1F-D941-4265-AB10-F6F9F12FEDD8}" srcOrd="0" destOrd="0" presId="urn:microsoft.com/office/officeart/2005/8/layout/hProcess9"/>
    <dgm:cxn modelId="{725DD2CE-5641-42D4-9A02-CA6AB6B7128B}" type="presOf" srcId="{FEBAE87F-73EE-49BE-9FCB-09EDFBCCDE82}" destId="{B729D433-DA6C-4B26-94B1-08631A5BE4F9}" srcOrd="0" destOrd="0" presId="urn:microsoft.com/office/officeart/2005/8/layout/hProcess9"/>
    <dgm:cxn modelId="{5D0EFD5E-B6FB-4BAA-BF25-80F35461652C}" srcId="{5FA32378-DCE4-45C7-A509-9AD0B981AAD3}" destId="{6022D6A1-F573-49F1-8AD4-8D3416C508A2}" srcOrd="2" destOrd="0" parTransId="{F4C538B4-C362-4EC7-B195-AE1C6E23FE00}" sibTransId="{DB53C398-0475-4FA8-B155-0E001E67AA89}"/>
    <dgm:cxn modelId="{48625B2C-2F77-466F-9CA2-991EFB5548E1}" srcId="{5FA32378-DCE4-45C7-A509-9AD0B981AAD3}" destId="{FEBAE87F-73EE-49BE-9FCB-09EDFBCCDE82}" srcOrd="1" destOrd="0" parTransId="{178167C0-52EE-47C0-9B57-5A847CC887D3}" sibTransId="{1683B050-FE1A-46EA-AB3D-B7241D227B25}"/>
    <dgm:cxn modelId="{9B0EF3C6-0140-44F9-BC77-6C7C336CDEB1}" type="presParOf" srcId="{F9F46B1F-D941-4265-AB10-F6F9F12FEDD8}" destId="{C6E34D68-897F-4D71-9831-255B4796853A}" srcOrd="0" destOrd="0" presId="urn:microsoft.com/office/officeart/2005/8/layout/hProcess9"/>
    <dgm:cxn modelId="{F81B8250-0DA9-430A-A0BF-FECAF6FD0582}" type="presParOf" srcId="{F9F46B1F-D941-4265-AB10-F6F9F12FEDD8}" destId="{396133C5-3342-48AD-8EEF-FC83360D053B}" srcOrd="1" destOrd="0" presId="urn:microsoft.com/office/officeart/2005/8/layout/hProcess9"/>
    <dgm:cxn modelId="{9C108CE6-8567-46C5-9BEF-FAFE0DFAD25D}" type="presParOf" srcId="{396133C5-3342-48AD-8EEF-FC83360D053B}" destId="{45AC1E6C-9DED-49C6-8191-FFF265CA3F06}" srcOrd="0" destOrd="0" presId="urn:microsoft.com/office/officeart/2005/8/layout/hProcess9"/>
    <dgm:cxn modelId="{779DB2BE-5D10-4182-843E-E5BA102068B5}" type="presParOf" srcId="{396133C5-3342-48AD-8EEF-FC83360D053B}" destId="{6A91D004-CD8B-491D-95C4-418CEAAAFDC1}" srcOrd="1" destOrd="0" presId="urn:microsoft.com/office/officeart/2005/8/layout/hProcess9"/>
    <dgm:cxn modelId="{E933956A-A203-41AE-986F-4008001A9341}" type="presParOf" srcId="{396133C5-3342-48AD-8EEF-FC83360D053B}" destId="{B729D433-DA6C-4B26-94B1-08631A5BE4F9}" srcOrd="2" destOrd="0" presId="urn:microsoft.com/office/officeart/2005/8/layout/hProcess9"/>
    <dgm:cxn modelId="{9FE00077-27F6-40EA-8E9B-3CEDA47772F1}" type="presParOf" srcId="{396133C5-3342-48AD-8EEF-FC83360D053B}" destId="{8E454CA6-BD16-4BA0-9B8F-2F9FB51B4487}" srcOrd="3" destOrd="0" presId="urn:microsoft.com/office/officeart/2005/8/layout/hProcess9"/>
    <dgm:cxn modelId="{47AA028D-B6B3-4805-8820-A96AC4A5FE26}" type="presParOf" srcId="{396133C5-3342-48AD-8EEF-FC83360D053B}" destId="{0480A99E-ACE7-45CD-9D1E-989A48E6E878}" srcOrd="4" destOrd="0" presId="urn:microsoft.com/office/officeart/2005/8/layout/hProcess9"/>
    <dgm:cxn modelId="{AE213F57-A215-4626-9A20-D832C44D70D2}" type="presParOf" srcId="{396133C5-3342-48AD-8EEF-FC83360D053B}" destId="{65A57E77-36A0-44FC-B1A1-29994F267700}" srcOrd="5" destOrd="0" presId="urn:microsoft.com/office/officeart/2005/8/layout/hProcess9"/>
    <dgm:cxn modelId="{4CDA31B2-B434-4D8B-92A2-B25EF459CFBD}" type="presParOf" srcId="{396133C5-3342-48AD-8EEF-FC83360D053B}" destId="{51C06098-40C8-4EBF-962F-008F9C6BDAE3}"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3586E9-1602-45ED-BF3A-2B49440126F0}" type="datetimeFigureOut">
              <a:rPr lang="en-GB" smtClean="0"/>
              <a:t>27/09/2025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8235B8-2BF0-44F0-8D2B-041E5682EF13}" type="slidenum">
              <a:rPr lang="en-GB" smtClean="0"/>
              <a:t>‹#›</a:t>
            </a:fld>
            <a:endParaRPr lang="en-GB"/>
          </a:p>
        </p:txBody>
      </p:sp>
    </p:spTree>
    <p:extLst>
      <p:ext uri="{BB962C8B-B14F-4D97-AF65-F5344CB8AC3E}">
        <p14:creationId xmlns:p14="http://schemas.microsoft.com/office/powerpoint/2010/main" val="131971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AB8235B8-2BF0-44F0-8D2B-041E5682EF13}" type="slidenum">
              <a:rPr lang="en-GB" smtClean="0"/>
              <a:t>2</a:t>
            </a:fld>
            <a:endParaRPr lang="en-GB"/>
          </a:p>
        </p:txBody>
      </p:sp>
    </p:spTree>
    <p:extLst>
      <p:ext uri="{BB962C8B-B14F-4D97-AF65-F5344CB8AC3E}">
        <p14:creationId xmlns:p14="http://schemas.microsoft.com/office/powerpoint/2010/main" val="596056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Among the most well-known organisations in the UK that are involved in retail are John Lewis Partnership, which operates John Lewis department stores and Waitrose supermarkets (John Lewis, 2025a). </a:t>
            </a:r>
            <a:r>
              <a:rPr lang="en-US" sz="1200" kern="1200" dirty="0" smtClean="0">
                <a:solidFill>
                  <a:schemeClr val="tx1"/>
                </a:solidFill>
                <a:effectLst/>
                <a:latin typeface="+mn-lt"/>
                <a:ea typeface="+mn-ea"/>
                <a:cs typeface="+mn-cs"/>
              </a:rPr>
              <a:t>It is also unusual as the company is headquartered in London with thousands of employees. The transition to e-commerce, sustainability needs, and changing consumer needs are currently causing John Lewis to undergo an immense business transformation (</a:t>
            </a:r>
            <a:r>
              <a:rPr lang="en-US" sz="1200" kern="1200" dirty="0" err="1" smtClean="0">
                <a:solidFill>
                  <a:schemeClr val="tx1"/>
                </a:solidFill>
                <a:effectLst/>
                <a:latin typeface="+mn-lt"/>
                <a:ea typeface="+mn-ea"/>
                <a:cs typeface="+mn-cs"/>
              </a:rPr>
              <a:t>Sammour</a:t>
            </a:r>
            <a:r>
              <a:rPr lang="en-US" sz="1200" kern="1200" dirty="0" smtClean="0">
                <a:solidFill>
                  <a:schemeClr val="tx1"/>
                </a:solidFill>
                <a:effectLst/>
                <a:latin typeface="+mn-lt"/>
                <a:ea typeface="+mn-ea"/>
                <a:cs typeface="+mn-cs"/>
              </a:rPr>
              <a:t> et al., 2020). Recruitment is necessary because the organisation needs to recruit people who have skills, both technical and managerial, as well as integrate into its powerful customer service culture and employee ownership (</a:t>
            </a:r>
            <a:r>
              <a:rPr lang="en-US" sz="1200" kern="1200" dirty="0" err="1" smtClean="0">
                <a:solidFill>
                  <a:schemeClr val="tx1"/>
                </a:solidFill>
                <a:effectLst/>
                <a:latin typeface="+mn-lt"/>
                <a:ea typeface="+mn-ea"/>
                <a:cs typeface="+mn-cs"/>
              </a:rPr>
              <a:t>Gilch</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Sieweke</a:t>
            </a:r>
            <a:r>
              <a:rPr lang="en-US" sz="1200" kern="1200" dirty="0" smtClean="0">
                <a:solidFill>
                  <a:schemeClr val="tx1"/>
                </a:solidFill>
                <a:effectLst/>
                <a:latin typeface="+mn-lt"/>
                <a:ea typeface="+mn-ea"/>
                <a:cs typeface="+mn-cs"/>
              </a:rPr>
              <a:t>, 2021). </a:t>
            </a:r>
            <a:r>
              <a:rPr lang="en-GB" sz="1200" kern="1200" dirty="0" smtClean="0">
                <a:solidFill>
                  <a:schemeClr val="tx1"/>
                </a:solidFill>
                <a:effectLst/>
                <a:latin typeface="+mn-lt"/>
                <a:ea typeface="+mn-ea"/>
                <a:cs typeface="+mn-cs"/>
              </a:rPr>
              <a:t>Change managers and project leaders are critical posts, and they should be hired well to ensure that they manage to bring about change successfully without causing the company to lose the essence of its values.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AB8235B8-2BF0-44F0-8D2B-041E5682EF13}" type="slidenum">
              <a:rPr lang="en-GB" smtClean="0"/>
              <a:t>3</a:t>
            </a:fld>
            <a:endParaRPr lang="en-GB"/>
          </a:p>
        </p:txBody>
      </p:sp>
    </p:spTree>
    <p:extLst>
      <p:ext uri="{BB962C8B-B14F-4D97-AF65-F5344CB8AC3E}">
        <p14:creationId xmlns:p14="http://schemas.microsoft.com/office/powerpoint/2010/main" val="3564747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John Lewis recruitment process initiates with job analysis, which is carried out to determine the responsibility, skill and output required in particular transformation jobs (</a:t>
            </a:r>
            <a:r>
              <a:rPr lang="en-US" sz="1200" kern="1200" dirty="0" err="1" smtClean="0">
                <a:solidFill>
                  <a:schemeClr val="tx1"/>
                </a:solidFill>
                <a:effectLst/>
                <a:latin typeface="+mn-lt"/>
                <a:ea typeface="+mn-ea"/>
                <a:cs typeface="+mn-cs"/>
              </a:rPr>
              <a:t>Lokke</a:t>
            </a:r>
            <a:r>
              <a:rPr lang="en-US" sz="1200" kern="1200" dirty="0" smtClean="0">
                <a:solidFill>
                  <a:schemeClr val="tx1"/>
                </a:solidFill>
                <a:effectLst/>
                <a:latin typeface="+mn-lt"/>
                <a:ea typeface="+mn-ea"/>
                <a:cs typeface="+mn-cs"/>
              </a:rPr>
              <a:t>, 2021). For instance, agile solutions, stakeholders, and technology alignment are also other aspects that a digital transformation project manager must be competent in. Job description (JD) is based on this analysis in that it defines responsibilities, reporting structure, and anticipated outputs to provide the recruiting team and applicants with transparency (</a:t>
            </a:r>
            <a:r>
              <a:rPr lang="en-US" sz="1200" kern="1200" dirty="0" err="1" smtClean="0">
                <a:solidFill>
                  <a:schemeClr val="tx1"/>
                </a:solidFill>
                <a:effectLst/>
                <a:latin typeface="+mn-lt"/>
                <a:ea typeface="+mn-ea"/>
                <a:cs typeface="+mn-cs"/>
              </a:rPr>
              <a:t>Goulart</a:t>
            </a:r>
            <a:r>
              <a:rPr lang="en-US" sz="1200" kern="1200" dirty="0" smtClean="0">
                <a:solidFill>
                  <a:schemeClr val="tx1"/>
                </a:solidFill>
                <a:effectLst/>
                <a:latin typeface="+mn-lt"/>
                <a:ea typeface="+mn-ea"/>
                <a:cs typeface="+mn-cs"/>
              </a:rPr>
              <a:t> et al., 2022). Qualifications, skills, and behavioural aspects are then detailed in a person specification (PS), such as adaptability, problem-solving, and customer focus, being essential to the customer-focused ethos of John Lewis (</a:t>
            </a:r>
            <a:r>
              <a:rPr lang="en-US" sz="1200" kern="1200" dirty="0" err="1" smtClean="0">
                <a:solidFill>
                  <a:schemeClr val="tx1"/>
                </a:solidFill>
                <a:effectLst/>
                <a:latin typeface="+mn-lt"/>
                <a:ea typeface="+mn-ea"/>
                <a:cs typeface="+mn-cs"/>
              </a:rPr>
              <a:t>Vernau</a:t>
            </a:r>
            <a:r>
              <a:rPr lang="en-US" sz="1200" kern="1200" dirty="0" smtClean="0">
                <a:solidFill>
                  <a:schemeClr val="tx1"/>
                </a:solidFill>
                <a:effectLst/>
                <a:latin typeface="+mn-lt"/>
                <a:ea typeface="+mn-ea"/>
                <a:cs typeface="+mn-cs"/>
              </a:rPr>
              <a:t> et al., 2021). These measures bring about congruence between business requirements and the suitability of the candidates.</a:t>
            </a:r>
          </a:p>
          <a:p>
            <a:r>
              <a:rPr lang="en-US" sz="1200" kern="1200" dirty="0" smtClean="0">
                <a:solidFill>
                  <a:schemeClr val="tx1"/>
                </a:solidFill>
                <a:effectLst/>
                <a:latin typeface="+mn-lt"/>
                <a:ea typeface="+mn-ea"/>
                <a:cs typeface="+mn-cs"/>
              </a:rPr>
              <a:t>John Lewis employs multiple channels in attracting applicants; these include the company site, LinkedIn and recruitment agencies after JD and PS. Minimal criteria are used as the basis of initial shortlisting, after which structured interviews or assessment centres take place (</a:t>
            </a:r>
            <a:r>
              <a:rPr lang="en-US" sz="1200" kern="1200" dirty="0" err="1" smtClean="0">
                <a:solidFill>
                  <a:schemeClr val="tx1"/>
                </a:solidFill>
                <a:effectLst/>
                <a:latin typeface="+mn-lt"/>
                <a:ea typeface="+mn-ea"/>
                <a:cs typeface="+mn-cs"/>
              </a:rPr>
              <a:t>Paramita</a:t>
            </a:r>
            <a:r>
              <a:rPr lang="en-US" sz="1200" kern="1200" dirty="0" smtClean="0">
                <a:solidFill>
                  <a:schemeClr val="tx1"/>
                </a:solidFill>
                <a:effectLst/>
                <a:latin typeface="+mn-lt"/>
                <a:ea typeface="+mn-ea"/>
                <a:cs typeface="+mn-cs"/>
              </a:rPr>
              <a:t> et al., 2024). It is aimed to balance between technical competence and cultural fit, as the concept of hiring by Simon Sinek, who believes in hiring someone based on their beliefs and passion rather than competence. In the case of John Lewis, it implies focusing on the candidates who will be able to live in the environment of an employee-owned structure and contribute to the collaborative change (John Lewis, 2025b). John Lewis can reinforce their transformation initiatives by balancing job analysis with a values-focused approach without compromising its ability to be fair and consistent in its staffing procedures.</a:t>
            </a:r>
          </a:p>
          <a:p>
            <a:endParaRPr lang="en-GB" dirty="0"/>
          </a:p>
        </p:txBody>
      </p:sp>
      <p:sp>
        <p:nvSpPr>
          <p:cNvPr id="4" name="Slide Number Placeholder 3"/>
          <p:cNvSpPr>
            <a:spLocks noGrp="1"/>
          </p:cNvSpPr>
          <p:nvPr>
            <p:ph type="sldNum" sz="quarter" idx="10"/>
          </p:nvPr>
        </p:nvSpPr>
        <p:spPr/>
        <p:txBody>
          <a:bodyPr/>
          <a:lstStyle/>
          <a:p>
            <a:fld id="{AB8235B8-2BF0-44F0-8D2B-041E5682EF13}" type="slidenum">
              <a:rPr lang="en-GB" smtClean="0"/>
              <a:t>4</a:t>
            </a:fld>
            <a:endParaRPr lang="en-GB"/>
          </a:p>
        </p:txBody>
      </p:sp>
    </p:spTree>
    <p:extLst>
      <p:ext uri="{BB962C8B-B14F-4D97-AF65-F5344CB8AC3E}">
        <p14:creationId xmlns:p14="http://schemas.microsoft.com/office/powerpoint/2010/main" val="2107317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way John Lewis recruits changes according to job level. Hiring of senior leaders is done using specially customised headhunting and competency-based interviews, whereas the store-level positions apply structured interviews (</a:t>
            </a:r>
            <a:r>
              <a:rPr lang="en-US" sz="1200" kern="1200" dirty="0" err="1" smtClean="0">
                <a:solidFill>
                  <a:schemeClr val="tx1"/>
                </a:solidFill>
                <a:effectLst/>
                <a:latin typeface="+mn-lt"/>
                <a:ea typeface="+mn-ea"/>
                <a:cs typeface="+mn-cs"/>
              </a:rPr>
              <a:t>Biea</a:t>
            </a:r>
            <a:r>
              <a:rPr lang="en-US" sz="1200" kern="1200" dirty="0" smtClean="0">
                <a:solidFill>
                  <a:schemeClr val="tx1"/>
                </a:solidFill>
                <a:effectLst/>
                <a:latin typeface="+mn-lt"/>
                <a:ea typeface="+mn-ea"/>
                <a:cs typeface="+mn-cs"/>
              </a:rPr>
              <a:t> et al., 2024). Reward systems such as profit sharing and flexible working are attractive to a variety of applicants. Notably, fair hiring facilitates inclusion, which is a culture of partnership at the company (Javed, 2024). As an example, in the case of digital positions, the salary has to be competitive, whereas in the case of shared ownership, the commitment is improved in the long term. </a:t>
            </a:r>
            <a:r>
              <a:rPr lang="en-US" sz="1200" kern="1200" dirty="0" err="1" smtClean="0">
                <a:solidFill>
                  <a:schemeClr val="tx1"/>
                </a:solidFill>
                <a:effectLst/>
                <a:latin typeface="+mn-lt"/>
                <a:ea typeface="+mn-ea"/>
                <a:cs typeface="+mn-cs"/>
              </a:rPr>
              <a:t>Goulart</a:t>
            </a:r>
            <a:r>
              <a:rPr lang="en-US" sz="1200" kern="1200" dirty="0" smtClean="0">
                <a:solidFill>
                  <a:schemeClr val="tx1"/>
                </a:solidFill>
                <a:effectLst/>
                <a:latin typeface="+mn-lt"/>
                <a:ea typeface="+mn-ea"/>
                <a:cs typeface="+mn-cs"/>
              </a:rPr>
              <a:t> et al. (2022) explain that recruitment, in turn, affects the workforce potential, as well as its compatibility with the values and strategic change objectives of John Lewis.</a:t>
            </a:r>
            <a:endParaRPr lang="en-GB" dirty="0"/>
          </a:p>
        </p:txBody>
      </p:sp>
      <p:sp>
        <p:nvSpPr>
          <p:cNvPr id="4" name="Slide Number Placeholder 3"/>
          <p:cNvSpPr>
            <a:spLocks noGrp="1"/>
          </p:cNvSpPr>
          <p:nvPr>
            <p:ph type="sldNum" sz="quarter" idx="10"/>
          </p:nvPr>
        </p:nvSpPr>
        <p:spPr/>
        <p:txBody>
          <a:bodyPr/>
          <a:lstStyle/>
          <a:p>
            <a:fld id="{AB8235B8-2BF0-44F0-8D2B-041E5682EF13}" type="slidenum">
              <a:rPr lang="en-GB" smtClean="0"/>
              <a:t>5</a:t>
            </a:fld>
            <a:endParaRPr lang="en-GB"/>
          </a:p>
        </p:txBody>
      </p:sp>
    </p:spTree>
    <p:extLst>
      <p:ext uri="{BB962C8B-B14F-4D97-AF65-F5344CB8AC3E}">
        <p14:creationId xmlns:p14="http://schemas.microsoft.com/office/powerpoint/2010/main" val="3518896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John Lewis structured interviews use preapproved questions, making these interviews fair and consistent to all candidates (John Lewis, 2025b). They work exceptionally well when evaluating technical positions, such as financial analysts, where objectivity is a necessity. Among other benefits, it is less biased and easier to compare applicants (</a:t>
            </a:r>
            <a:r>
              <a:rPr lang="en-US" sz="1200" kern="1200" dirty="0" err="1" smtClean="0">
                <a:solidFill>
                  <a:schemeClr val="tx1"/>
                </a:solidFill>
                <a:effectLst/>
                <a:latin typeface="+mn-lt"/>
                <a:ea typeface="+mn-ea"/>
                <a:cs typeface="+mn-cs"/>
              </a:rPr>
              <a:t>Bergelson</a:t>
            </a:r>
            <a:r>
              <a:rPr lang="en-US" sz="1200" kern="1200" dirty="0" smtClean="0">
                <a:solidFill>
                  <a:schemeClr val="tx1"/>
                </a:solidFill>
                <a:effectLst/>
                <a:latin typeface="+mn-lt"/>
                <a:ea typeface="+mn-ea"/>
                <a:cs typeface="+mn-cs"/>
              </a:rPr>
              <a:t> et al., 2022). Nevertheless, the approach can be considered too strict and prevents studying human personality. One of the examples would be to pose the same questions to all candidates about budgeting or project delivery. </a:t>
            </a:r>
            <a:r>
              <a:rPr lang="en-US" sz="1200" kern="1200" dirty="0" err="1" smtClean="0">
                <a:solidFill>
                  <a:schemeClr val="tx1"/>
                </a:solidFill>
                <a:effectLst/>
                <a:latin typeface="+mn-lt"/>
                <a:ea typeface="+mn-ea"/>
                <a:cs typeface="+mn-cs"/>
              </a:rPr>
              <a:t>Vernau</a:t>
            </a:r>
            <a:r>
              <a:rPr lang="en-US" sz="1200" kern="1200" dirty="0" smtClean="0">
                <a:solidFill>
                  <a:schemeClr val="tx1"/>
                </a:solidFill>
                <a:effectLst/>
                <a:latin typeface="+mn-lt"/>
                <a:ea typeface="+mn-ea"/>
                <a:cs typeface="+mn-cs"/>
              </a:rPr>
              <a:t> et al. (2021) claim that although structured interviews enhance fairness, this should be complemented with other measures to measure creativity and fit in the culture.</a:t>
            </a:r>
            <a:endParaRPr lang="en-GB" dirty="0"/>
          </a:p>
        </p:txBody>
      </p:sp>
      <p:sp>
        <p:nvSpPr>
          <p:cNvPr id="4" name="Slide Number Placeholder 3"/>
          <p:cNvSpPr>
            <a:spLocks noGrp="1"/>
          </p:cNvSpPr>
          <p:nvPr>
            <p:ph type="sldNum" sz="quarter" idx="10"/>
          </p:nvPr>
        </p:nvSpPr>
        <p:spPr/>
        <p:txBody>
          <a:bodyPr/>
          <a:lstStyle/>
          <a:p>
            <a:fld id="{AB8235B8-2BF0-44F0-8D2B-041E5682EF13}" type="slidenum">
              <a:rPr lang="en-GB" smtClean="0"/>
              <a:t>6</a:t>
            </a:fld>
            <a:endParaRPr lang="en-GB"/>
          </a:p>
        </p:txBody>
      </p:sp>
    </p:spTree>
    <p:extLst>
      <p:ext uri="{BB962C8B-B14F-4D97-AF65-F5344CB8AC3E}">
        <p14:creationId xmlns:p14="http://schemas.microsoft.com/office/powerpoint/2010/main" val="797253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Competency-based interviews look at behaviour in the past as a predictor of future performance (Su et al., 2021). This approach is a common practice at John Lewis among project managers and transformation leaders. Situational questions like “Tell us about a time you had to deal with resistance in the face of organisational change” are posed to candidates. The advantages are a great fit with the job requirements and being evidence-based as opposed to being assumption-based. Disadvantages include the possibility of repetitive answers (</a:t>
            </a:r>
            <a:r>
              <a:rPr lang="en-US" sz="1200" kern="1200" dirty="0" err="1" smtClean="0">
                <a:solidFill>
                  <a:schemeClr val="tx1"/>
                </a:solidFill>
                <a:effectLst/>
                <a:latin typeface="+mn-lt"/>
                <a:ea typeface="+mn-ea"/>
                <a:cs typeface="+mn-cs"/>
              </a:rPr>
              <a:t>Paramita</a:t>
            </a:r>
            <a:r>
              <a:rPr lang="en-US" sz="1200" kern="1200" dirty="0" smtClean="0">
                <a:solidFill>
                  <a:schemeClr val="tx1"/>
                </a:solidFill>
                <a:effectLst/>
                <a:latin typeface="+mn-lt"/>
                <a:ea typeface="+mn-ea"/>
                <a:cs typeface="+mn-cs"/>
              </a:rPr>
              <a:t> et al., 2024). However, the methodology makes sure that John Lewis hires people who can deal with complex change situations in an effective and responsible manner.</a:t>
            </a:r>
            <a:endParaRPr lang="en-GB" dirty="0"/>
          </a:p>
        </p:txBody>
      </p:sp>
      <p:sp>
        <p:nvSpPr>
          <p:cNvPr id="4" name="Slide Number Placeholder 3"/>
          <p:cNvSpPr>
            <a:spLocks noGrp="1"/>
          </p:cNvSpPr>
          <p:nvPr>
            <p:ph type="sldNum" sz="quarter" idx="10"/>
          </p:nvPr>
        </p:nvSpPr>
        <p:spPr/>
        <p:txBody>
          <a:bodyPr/>
          <a:lstStyle/>
          <a:p>
            <a:fld id="{AB8235B8-2BF0-44F0-8D2B-041E5682EF13}" type="slidenum">
              <a:rPr lang="en-GB" smtClean="0"/>
              <a:t>7</a:t>
            </a:fld>
            <a:endParaRPr lang="en-GB"/>
          </a:p>
        </p:txBody>
      </p:sp>
    </p:spTree>
    <p:extLst>
      <p:ext uri="{BB962C8B-B14F-4D97-AF65-F5344CB8AC3E}">
        <p14:creationId xmlns:p14="http://schemas.microsoft.com/office/powerpoint/2010/main" val="2388776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panel interview is a form of interview where a group of John Lewis stakeholders, including the HR representatives, project leads, and finance managers, interview the candidate collectively. This offers a wide range of ideas and minimises personal bias (</a:t>
            </a:r>
            <a:r>
              <a:rPr lang="en-US" sz="1200" kern="1200" dirty="0" err="1" smtClean="0">
                <a:solidFill>
                  <a:schemeClr val="tx1"/>
                </a:solidFill>
                <a:effectLst/>
                <a:latin typeface="+mn-lt"/>
                <a:ea typeface="+mn-ea"/>
                <a:cs typeface="+mn-cs"/>
              </a:rPr>
              <a:t>Guentert</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Berke</a:t>
            </a:r>
            <a:r>
              <a:rPr lang="en-US" sz="1200" kern="1200" dirty="0" smtClean="0">
                <a:solidFill>
                  <a:schemeClr val="tx1"/>
                </a:solidFill>
                <a:effectLst/>
                <a:latin typeface="+mn-lt"/>
                <a:ea typeface="+mn-ea"/>
                <a:cs typeface="+mn-cs"/>
              </a:rPr>
              <a:t>, 2025). They are especially applicable in the leadership positions where the decisions made touch more than one department. Pros are that it has balanced evaluation and inclusiveness, whereas cons are the stress of the candidates and logistical difficulty (</a:t>
            </a:r>
            <a:r>
              <a:rPr lang="en-US" sz="1200" kern="1200" dirty="0" err="1" smtClean="0">
                <a:solidFill>
                  <a:schemeClr val="tx1"/>
                </a:solidFill>
                <a:effectLst/>
                <a:latin typeface="+mn-lt"/>
                <a:ea typeface="+mn-ea"/>
                <a:cs typeface="+mn-cs"/>
              </a:rPr>
              <a:t>Løkke</a:t>
            </a:r>
            <a:r>
              <a:rPr lang="en-US" sz="1200" kern="1200" dirty="0" smtClean="0">
                <a:solidFill>
                  <a:schemeClr val="tx1"/>
                </a:solidFill>
                <a:effectLst/>
                <a:latin typeface="+mn-lt"/>
                <a:ea typeface="+mn-ea"/>
                <a:cs typeface="+mn-cs"/>
              </a:rPr>
              <a:t>, 2021). An example of this is that a change manager can be tested by a panel of individuals who test their skills based on their financial skills as well as their interpersonal skills. In spite of this, panel interviews guarantee joint, equal opportunity recruitment choices within John Lewis.</a:t>
            </a:r>
            <a:endParaRPr lang="en-GB" dirty="0"/>
          </a:p>
        </p:txBody>
      </p:sp>
      <p:sp>
        <p:nvSpPr>
          <p:cNvPr id="4" name="Slide Number Placeholder 3"/>
          <p:cNvSpPr>
            <a:spLocks noGrp="1"/>
          </p:cNvSpPr>
          <p:nvPr>
            <p:ph type="sldNum" sz="quarter" idx="10"/>
          </p:nvPr>
        </p:nvSpPr>
        <p:spPr/>
        <p:txBody>
          <a:bodyPr/>
          <a:lstStyle/>
          <a:p>
            <a:fld id="{AB8235B8-2BF0-44F0-8D2B-041E5682EF13}" type="slidenum">
              <a:rPr lang="en-GB" smtClean="0"/>
              <a:t>8</a:t>
            </a:fld>
            <a:endParaRPr lang="en-GB"/>
          </a:p>
        </p:txBody>
      </p:sp>
    </p:spTree>
    <p:extLst>
      <p:ext uri="{BB962C8B-B14F-4D97-AF65-F5344CB8AC3E}">
        <p14:creationId xmlns:p14="http://schemas.microsoft.com/office/powerpoint/2010/main" val="2742003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 the hiring process, John Lewis uses different interrogation methods in order to screen candidates. Probing Questions help deepen understanding, especially in problem-solving and adaptability (</a:t>
            </a:r>
            <a:r>
              <a:rPr lang="en-US" sz="1200" kern="1200" dirty="0" err="1" smtClean="0">
                <a:solidFill>
                  <a:schemeClr val="tx1"/>
                </a:solidFill>
                <a:effectLst/>
                <a:latin typeface="+mn-lt"/>
                <a:ea typeface="+mn-ea"/>
                <a:cs typeface="+mn-cs"/>
              </a:rPr>
              <a:t>Vernau</a:t>
            </a:r>
            <a:r>
              <a:rPr lang="en-US" sz="1200" kern="1200" dirty="0" smtClean="0">
                <a:solidFill>
                  <a:schemeClr val="tx1"/>
                </a:solidFill>
                <a:effectLst/>
                <a:latin typeface="+mn-lt"/>
                <a:ea typeface="+mn-ea"/>
                <a:cs typeface="+mn-cs"/>
              </a:rPr>
              <a:t> et al., 2021). For example, an inquiry such as “Why did you use that approach to conflict resolution?” may serve the purpose of demonstrating how the candidate thinks. Leading questions direct the candidates to particular directions but should be avoided in excessive use to prevent bias, e.g., “Would you agree that teamwork is the key to success at John Lewis?”</a:t>
            </a:r>
          </a:p>
          <a:p>
            <a:r>
              <a:rPr lang="en-US" sz="1200" kern="1200" dirty="0" smtClean="0">
                <a:solidFill>
                  <a:schemeClr val="tx1"/>
                </a:solidFill>
                <a:effectLst/>
                <a:latin typeface="+mn-lt"/>
                <a:ea typeface="+mn-ea"/>
                <a:cs typeface="+mn-cs"/>
              </a:rPr>
              <a:t>Socratic questioning is very effective in transformation roles as it stimulates good thoughts and reflections (</a:t>
            </a:r>
            <a:r>
              <a:rPr lang="en-US" sz="1200" kern="1200" dirty="0" err="1" smtClean="0">
                <a:solidFill>
                  <a:schemeClr val="tx1"/>
                </a:solidFill>
                <a:effectLst/>
                <a:latin typeface="+mn-lt"/>
                <a:ea typeface="+mn-ea"/>
                <a:cs typeface="+mn-cs"/>
              </a:rPr>
              <a:t>Dalim</a:t>
            </a:r>
            <a:r>
              <a:rPr lang="en-US" sz="1200" kern="1200" dirty="0" smtClean="0">
                <a:solidFill>
                  <a:schemeClr val="tx1"/>
                </a:solidFill>
                <a:effectLst/>
                <a:latin typeface="+mn-lt"/>
                <a:ea typeface="+mn-ea"/>
                <a:cs typeface="+mn-cs"/>
              </a:rPr>
              <a:t> et al., 20222). As an example, the question, “What assumptions can constrain your digital transformation strategy, challenge logic and creativity?” Situational questions, e.g. “How would you react to a team that resisted when trying to adopt new technology?” simulate real issues, which gives an insight into how to solve problems practically.</a:t>
            </a:r>
          </a:p>
          <a:p>
            <a:r>
              <a:rPr lang="en-US" sz="1200" kern="1200" dirty="0" smtClean="0">
                <a:solidFill>
                  <a:schemeClr val="tx1"/>
                </a:solidFill>
                <a:effectLst/>
                <a:latin typeface="+mn-lt"/>
                <a:ea typeface="+mn-ea"/>
                <a:cs typeface="+mn-cs"/>
              </a:rPr>
              <a:t>The merits of each method are considerable, but their combination is the best. Probing is used to verify accuracy, Socratic questioning assesses reasoning, and situational questions assess adaptability (</a:t>
            </a:r>
            <a:r>
              <a:rPr lang="en-US" sz="1200" kern="1200" dirty="0" err="1" smtClean="0">
                <a:solidFill>
                  <a:schemeClr val="tx1"/>
                </a:solidFill>
                <a:effectLst/>
                <a:latin typeface="+mn-lt"/>
                <a:ea typeface="+mn-ea"/>
                <a:cs typeface="+mn-cs"/>
              </a:rPr>
              <a:t>Biea</a:t>
            </a:r>
            <a:r>
              <a:rPr lang="en-US" sz="1200" kern="1200" dirty="0" smtClean="0">
                <a:solidFill>
                  <a:schemeClr val="tx1"/>
                </a:solidFill>
                <a:effectLst/>
                <a:latin typeface="+mn-lt"/>
                <a:ea typeface="+mn-ea"/>
                <a:cs typeface="+mn-cs"/>
              </a:rPr>
              <a:t> et al., 2024). The methods are in line with the values of John Lewis since they support fair and evidence-based recruitment and evaluation of competence and cultural fit. They also aid in getting the candidates motivated with the belief in the partnership ethos rather than just monetary rewards (</a:t>
            </a:r>
            <a:r>
              <a:rPr lang="en-US" sz="1200" kern="1200" dirty="0" err="1" smtClean="0">
                <a:solidFill>
                  <a:schemeClr val="tx1"/>
                </a:solidFill>
                <a:effectLst/>
                <a:latin typeface="+mn-lt"/>
                <a:ea typeface="+mn-ea"/>
                <a:cs typeface="+mn-cs"/>
              </a:rPr>
              <a:t>Løkke</a:t>
            </a:r>
            <a:r>
              <a:rPr lang="en-US" sz="1200" kern="1200" dirty="0" smtClean="0">
                <a:solidFill>
                  <a:schemeClr val="tx1"/>
                </a:solidFill>
                <a:effectLst/>
                <a:latin typeface="+mn-lt"/>
                <a:ea typeface="+mn-ea"/>
                <a:cs typeface="+mn-cs"/>
              </a:rPr>
              <a:t>, 2021). The combination of questioning methods decreases unconscious bias, increases the experience of the candidate, and makes the selection decisions more reliable in the transformation projects.</a:t>
            </a:r>
          </a:p>
        </p:txBody>
      </p:sp>
      <p:sp>
        <p:nvSpPr>
          <p:cNvPr id="4" name="Slide Number Placeholder 3"/>
          <p:cNvSpPr>
            <a:spLocks noGrp="1"/>
          </p:cNvSpPr>
          <p:nvPr>
            <p:ph type="sldNum" sz="quarter" idx="10"/>
          </p:nvPr>
        </p:nvSpPr>
        <p:spPr/>
        <p:txBody>
          <a:bodyPr/>
          <a:lstStyle/>
          <a:p>
            <a:fld id="{AB8235B8-2BF0-44F0-8D2B-041E5682EF13}" type="slidenum">
              <a:rPr lang="en-GB" smtClean="0"/>
              <a:t>9</a:t>
            </a:fld>
            <a:endParaRPr lang="en-GB"/>
          </a:p>
        </p:txBody>
      </p:sp>
    </p:spTree>
    <p:extLst>
      <p:ext uri="{BB962C8B-B14F-4D97-AF65-F5344CB8AC3E}">
        <p14:creationId xmlns:p14="http://schemas.microsoft.com/office/powerpoint/2010/main" val="2638817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John Lewis employs face interviews as well as web-based interviews, according to the position. Face-to-face interviews can be beneficial in leadership roles like change managers because it is possible to build rapport, observe body language, and discuss in depth (</a:t>
            </a:r>
            <a:r>
              <a:rPr lang="en-US" sz="1200" kern="1200" dirty="0" err="1" smtClean="0">
                <a:solidFill>
                  <a:schemeClr val="tx1"/>
                </a:solidFill>
                <a:effectLst/>
                <a:latin typeface="+mn-lt"/>
                <a:ea typeface="+mn-ea"/>
                <a:cs typeface="+mn-cs"/>
              </a:rPr>
              <a:t>Gilch</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Sieweke</a:t>
            </a:r>
            <a:r>
              <a:rPr lang="en-US" sz="1200" kern="1200" dirty="0" smtClean="0">
                <a:solidFill>
                  <a:schemeClr val="tx1"/>
                </a:solidFill>
                <a:effectLst/>
                <a:latin typeface="+mn-lt"/>
                <a:ea typeface="+mn-ea"/>
                <a:cs typeface="+mn-cs"/>
              </a:rPr>
              <a:t>, 2021). They enhance the trust and cultural evaluation, although they entail logistic costs, travelling obstacles, and unconscious bias.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Online interviews, which are conducted through websites such as Microsoft Teams, are effective, inexpensive and expand the talent base. They fit into positions that are technical, like financial analysts or initial screening (</a:t>
            </a:r>
            <a:r>
              <a:rPr lang="en-US" sz="1200" kern="1200" dirty="0" err="1" smtClean="0">
                <a:solidFill>
                  <a:schemeClr val="tx1"/>
                </a:solidFill>
                <a:effectLst/>
                <a:latin typeface="+mn-lt"/>
                <a:ea typeface="+mn-ea"/>
                <a:cs typeface="+mn-cs"/>
              </a:rPr>
              <a:t>Sammour</a:t>
            </a:r>
            <a:r>
              <a:rPr lang="en-US" sz="1200" kern="1200" dirty="0" smtClean="0">
                <a:solidFill>
                  <a:schemeClr val="tx1"/>
                </a:solidFill>
                <a:effectLst/>
                <a:latin typeface="+mn-lt"/>
                <a:ea typeface="+mn-ea"/>
                <a:cs typeface="+mn-cs"/>
              </a:rPr>
              <a:t> et al., 2020). Nevertheless, such disadvantages as poorer relationships, technical disturbances, and inability to evaluate non-verbal communication can be observed.</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Comparative perspective reveals that face-to-face interviews are superior in the trust-building and leadership assessment, whereas online interviews are superior in convenience, speed and variety in candidates (</a:t>
            </a:r>
            <a:r>
              <a:rPr lang="en-US" sz="1200" kern="1200" dirty="0" err="1" smtClean="0">
                <a:solidFill>
                  <a:schemeClr val="tx1"/>
                </a:solidFill>
                <a:effectLst/>
                <a:latin typeface="+mn-lt"/>
                <a:ea typeface="+mn-ea"/>
                <a:cs typeface="+mn-cs"/>
              </a:rPr>
              <a:t>Dalim</a:t>
            </a:r>
            <a:r>
              <a:rPr lang="en-US" sz="1200" kern="1200" dirty="0" smtClean="0">
                <a:solidFill>
                  <a:schemeClr val="tx1"/>
                </a:solidFill>
                <a:effectLst/>
                <a:latin typeface="+mn-lt"/>
                <a:ea typeface="+mn-ea"/>
                <a:cs typeface="+mn-cs"/>
              </a:rPr>
              <a:t> et al., 2022). In the case of John Lewis, a hybrid model is most appropriate; online-based interviews would be utilised to eliminate candidates, and in-person testing would be used in the final stages. This approach saves on money and still allows a face-to-face contact where it would be most important (</a:t>
            </a:r>
            <a:r>
              <a:rPr lang="en-US" sz="1200" kern="1200" dirty="0" err="1" smtClean="0">
                <a:solidFill>
                  <a:schemeClr val="tx1"/>
                </a:solidFill>
                <a:effectLst/>
                <a:latin typeface="+mn-lt"/>
                <a:ea typeface="+mn-ea"/>
                <a:cs typeface="+mn-cs"/>
              </a:rPr>
              <a:t>Bergelson</a:t>
            </a:r>
            <a:r>
              <a:rPr lang="en-US" sz="1200" kern="1200" dirty="0" smtClean="0">
                <a:solidFill>
                  <a:schemeClr val="tx1"/>
                </a:solidFill>
                <a:effectLst/>
                <a:latin typeface="+mn-lt"/>
                <a:ea typeface="+mn-ea"/>
                <a:cs typeface="+mn-cs"/>
              </a:rPr>
              <a:t> et al., 2022). As John Lewis moves forward with its business change, these approaches need to be balanced to allow equity, inclusivity, and efficiency, which helps to keep the whole organisation focused on modernisation and sustainability.</a:t>
            </a:r>
          </a:p>
        </p:txBody>
      </p:sp>
      <p:sp>
        <p:nvSpPr>
          <p:cNvPr id="4" name="Slide Number Placeholder 3"/>
          <p:cNvSpPr>
            <a:spLocks noGrp="1"/>
          </p:cNvSpPr>
          <p:nvPr>
            <p:ph type="sldNum" sz="quarter" idx="10"/>
          </p:nvPr>
        </p:nvSpPr>
        <p:spPr/>
        <p:txBody>
          <a:bodyPr/>
          <a:lstStyle/>
          <a:p>
            <a:fld id="{AB8235B8-2BF0-44F0-8D2B-041E5682EF13}" type="slidenum">
              <a:rPr lang="en-GB" smtClean="0"/>
              <a:t>10</a:t>
            </a:fld>
            <a:endParaRPr lang="en-GB"/>
          </a:p>
        </p:txBody>
      </p:sp>
    </p:spTree>
    <p:extLst>
      <p:ext uri="{BB962C8B-B14F-4D97-AF65-F5344CB8AC3E}">
        <p14:creationId xmlns:p14="http://schemas.microsoft.com/office/powerpoint/2010/main" val="764619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philosophy of recruitment at John Lewis is based on equal opportunity. Equity and inclusiveness are the foundation of all hiring practices since it is an employee-owned business. The company complies with the UK Equality Act 2010 that does not allow any discrimination based on age, gender, ethnicity or disability (Stokes et al., 2022). The transparency is also carried out by the practices of recruitment that included arranged interviews and open-minded questioning. An example is also the unconscious bias that is learned by interviewers (Su et al., 2021). With the inclusion of equal chances, John Lewis will boost both the level of the workforce diversification, as well as the level of cultural fitment and business change results in the long term.</a:t>
            </a:r>
            <a:endParaRPr lang="en-GB" dirty="0"/>
          </a:p>
        </p:txBody>
      </p:sp>
      <p:sp>
        <p:nvSpPr>
          <p:cNvPr id="4" name="Slide Number Placeholder 3"/>
          <p:cNvSpPr>
            <a:spLocks noGrp="1"/>
          </p:cNvSpPr>
          <p:nvPr>
            <p:ph type="sldNum" sz="quarter" idx="10"/>
          </p:nvPr>
        </p:nvSpPr>
        <p:spPr/>
        <p:txBody>
          <a:bodyPr/>
          <a:lstStyle/>
          <a:p>
            <a:fld id="{AB8235B8-2BF0-44F0-8D2B-041E5682EF13}" type="slidenum">
              <a:rPr lang="en-GB" smtClean="0"/>
              <a:t>11</a:t>
            </a:fld>
            <a:endParaRPr lang="en-GB"/>
          </a:p>
        </p:txBody>
      </p:sp>
    </p:spTree>
    <p:extLst>
      <p:ext uri="{BB962C8B-B14F-4D97-AF65-F5344CB8AC3E}">
        <p14:creationId xmlns:p14="http://schemas.microsoft.com/office/powerpoint/2010/main" val="1144391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To conclude, John Lewis is able to civically recruit by incorporating routine recruitment functions, diverse methods of interviewing and questioning. The advantages of face-to-face interviews and online interviews exist, and a combination approach will be suitable to fulfil the evolving requirements of the company. The equal opportunities that the company maintains in the forefront support its business that the employees support by being employees made as owners. Through recruiting people who have a similar ethos to its own, John Lewis can achieve cultural fit and professional ability. Recruitment thus means not only staffing, but also initiating change by having aligned, motivated, and skilled staff.</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B8235B8-2BF0-44F0-8D2B-041E5682EF13}" type="slidenum">
              <a:rPr lang="en-GB" smtClean="0"/>
              <a:t>12</a:t>
            </a:fld>
            <a:endParaRPr lang="en-GB"/>
          </a:p>
        </p:txBody>
      </p:sp>
    </p:spTree>
    <p:extLst>
      <p:ext uri="{BB962C8B-B14F-4D97-AF65-F5344CB8AC3E}">
        <p14:creationId xmlns:p14="http://schemas.microsoft.com/office/powerpoint/2010/main" val="2317090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9/27/2025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9/27/2025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9/27/2025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96000">
              <a:schemeClr val="accent6">
                <a:lumMod val="40000"/>
                <a:lumOff val="60000"/>
              </a:schemeClr>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9/27/2025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image" Target="../media/image19.sv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6.png"/><Relationship Id="rId4" Type="http://schemas.openxmlformats.org/officeDocument/2006/relationships/image" Target="../media/image19.sv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4.pn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7.png"/><Relationship Id="rId4" Type="http://schemas.openxmlformats.org/officeDocument/2006/relationships/image" Target="../media/image19.svg"/><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4.png"/><Relationship Id="rId7" Type="http://schemas.openxmlformats.org/officeDocument/2006/relationships/diagramQuickStyle" Target="../diagrams/quickStyle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8.png"/><Relationship Id="rId4" Type="http://schemas.openxmlformats.org/officeDocument/2006/relationships/image" Target="../media/image19.svg"/><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png"/><Relationship Id="rId7" Type="http://schemas.openxmlformats.org/officeDocument/2006/relationships/diagramQuickStyle" Target="../diagrams/quickStyle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9.jpeg"/><Relationship Id="rId4" Type="http://schemas.openxmlformats.org/officeDocument/2006/relationships/image" Target="../media/image19.svg"/><Relationship Id="rId9" Type="http://schemas.microsoft.com/office/2007/relationships/diagramDrawing" Target="../diagrams/drawing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4.png"/><Relationship Id="rId7" Type="http://schemas.openxmlformats.org/officeDocument/2006/relationships/diagramQuickStyle" Target="../diagrams/quickStyle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0.png"/><Relationship Id="rId4" Type="http://schemas.openxmlformats.org/officeDocument/2006/relationships/image" Target="../media/image19.svg"/><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2.png"/><Relationship Id="rId7" Type="http://schemas.openxmlformats.org/officeDocument/2006/relationships/diagramQuickStyle" Target="../diagrams/quickStyle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6.svg"/><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6468917"/>
            <a:ext cx="11716242" cy="2408383"/>
            <a:chOff x="0" y="-38100"/>
            <a:chExt cx="2677455" cy="429380"/>
          </a:xfrm>
        </p:grpSpPr>
        <p:sp>
          <p:nvSpPr>
            <p:cNvPr id="3" name="Freeform 3"/>
            <p:cNvSpPr/>
            <p:nvPr/>
          </p:nvSpPr>
          <p:spPr>
            <a:xfrm>
              <a:off x="0" y="0"/>
              <a:ext cx="2677455" cy="391280"/>
            </a:xfrm>
            <a:custGeom>
              <a:avLst/>
              <a:gdLst/>
              <a:ahLst/>
              <a:cxnLst/>
              <a:rect l="l" t="t" r="r" b="b"/>
              <a:pathLst>
                <a:path w="2677455" h="391280">
                  <a:moveTo>
                    <a:pt x="0" y="0"/>
                  </a:moveTo>
                  <a:lnTo>
                    <a:pt x="2677455" y="0"/>
                  </a:lnTo>
                  <a:lnTo>
                    <a:pt x="2677455" y="391280"/>
                  </a:lnTo>
                  <a:lnTo>
                    <a:pt x="0" y="391280"/>
                  </a:lnTo>
                  <a:close/>
                </a:path>
              </a:pathLst>
            </a:custGeom>
            <a:solidFill>
              <a:srgbClr val="F47C00"/>
            </a:solidFill>
          </p:spPr>
        </p:sp>
        <p:sp>
          <p:nvSpPr>
            <p:cNvPr id="4" name="TextBox 4"/>
            <p:cNvSpPr txBox="1"/>
            <p:nvPr/>
          </p:nvSpPr>
          <p:spPr>
            <a:xfrm>
              <a:off x="0" y="-38100"/>
              <a:ext cx="2677455" cy="402209"/>
            </a:xfrm>
            <a:prstGeom prst="rect">
              <a:avLst/>
            </a:prstGeom>
          </p:spPr>
          <p:txBody>
            <a:bodyPr lIns="50800" tIns="50800" rIns="50800" bIns="50800" rtlCol="0" anchor="ctr"/>
            <a:lstStyle/>
            <a:p>
              <a:pPr algn="ctr">
                <a:lnSpc>
                  <a:spcPts val="3188"/>
                </a:lnSpc>
              </a:pPr>
              <a:endParaRPr lang="en-US" sz="2310" b="1" spc="496" dirty="0" smtClean="0">
                <a:solidFill>
                  <a:srgbClr val="000000"/>
                </a:solidFill>
                <a:latin typeface="DM Sans Bold"/>
                <a:ea typeface="DM Sans Bold"/>
                <a:cs typeface="DM Sans Bold"/>
                <a:sym typeface="DM Sans Bold"/>
              </a:endParaRPr>
            </a:p>
            <a:p>
              <a:pPr algn="ctr">
                <a:lnSpc>
                  <a:spcPts val="3188"/>
                </a:lnSpc>
              </a:pPr>
              <a:r>
                <a:rPr lang="en-US" sz="2000" b="1" spc="496" dirty="0" smtClean="0">
                  <a:solidFill>
                    <a:srgbClr val="000000"/>
                  </a:solidFill>
                  <a:latin typeface="DM Sans" panose="020B0604020202020204" charset="0"/>
                  <a:ea typeface="DM Sans Bold"/>
                  <a:cs typeface="Arial" panose="020B0604020202020204" pitchFamily="34" charset="0"/>
                  <a:sym typeface="DM Sans Bold"/>
                </a:rPr>
                <a:t>MODULE</a:t>
              </a:r>
              <a:r>
                <a:rPr lang="en-US" sz="2000" b="1" spc="496" dirty="0">
                  <a:solidFill>
                    <a:srgbClr val="000000"/>
                  </a:solidFill>
                  <a:latin typeface="DM Sans" panose="020B0604020202020204" charset="0"/>
                  <a:ea typeface="DM Sans Bold"/>
                  <a:cs typeface="Arial" panose="020B0604020202020204" pitchFamily="34" charset="0"/>
                  <a:sym typeface="DM Sans Bold"/>
                </a:rPr>
                <a:t>:</a:t>
              </a:r>
              <a:r>
                <a:rPr lang="en-US" sz="2000" spc="496" dirty="0">
                  <a:solidFill>
                    <a:srgbClr val="000000"/>
                  </a:solidFill>
                  <a:latin typeface="DM Sans" panose="020B0604020202020204" charset="0"/>
                  <a:ea typeface="DM Sans"/>
                  <a:cs typeface="Arial" panose="020B0604020202020204" pitchFamily="34" charset="0"/>
                  <a:sym typeface="DM Sans"/>
                </a:rPr>
                <a:t> </a:t>
              </a:r>
              <a:r>
                <a:rPr lang="en-US" sz="2400" dirty="0">
                  <a:latin typeface="DM Sans" panose="020B0604020202020204" charset="0"/>
                  <a:cs typeface="Arial" panose="020B0604020202020204" pitchFamily="34" charset="0"/>
                </a:rPr>
                <a:t>Developing and Managing Individuals and Teams</a:t>
              </a:r>
              <a:endParaRPr lang="en-GB" sz="2400" dirty="0">
                <a:latin typeface="DM Sans" panose="020B0604020202020204" charset="0"/>
                <a:cs typeface="Arial" panose="020B0604020202020204" pitchFamily="34" charset="0"/>
              </a:endParaRPr>
            </a:p>
            <a:p>
              <a:pPr algn="ctr">
                <a:lnSpc>
                  <a:spcPts val="3188"/>
                </a:lnSpc>
              </a:pPr>
              <a:r>
                <a:rPr lang="en-US" sz="2400" dirty="0">
                  <a:latin typeface="DM Sans" panose="020B0604020202020204" charset="0"/>
                  <a:cs typeface="Arial" panose="020B0604020202020204" pitchFamily="34" charset="0"/>
                </a:rPr>
                <a:t>Module code: </a:t>
              </a:r>
              <a:r>
                <a:rPr lang="en-US" sz="2400" dirty="0" smtClean="0">
                  <a:latin typeface="DM Sans" panose="020B0604020202020204" charset="0"/>
                  <a:cs typeface="Arial" panose="020B0604020202020204" pitchFamily="34" charset="0"/>
                </a:rPr>
                <a:t>LCLM5002</a:t>
              </a:r>
              <a:endParaRPr lang="en-US" sz="2000" spc="496" dirty="0">
                <a:solidFill>
                  <a:srgbClr val="000000"/>
                </a:solidFill>
                <a:latin typeface="DM Sans" panose="020B0604020202020204" charset="0"/>
                <a:ea typeface="DM Sans"/>
                <a:cs typeface="Arial" panose="020B0604020202020204" pitchFamily="34" charset="0"/>
                <a:sym typeface="DM Sans"/>
              </a:endParaRPr>
            </a:p>
            <a:p>
              <a:pPr algn="ctr">
                <a:lnSpc>
                  <a:spcPts val="3188"/>
                </a:lnSpc>
              </a:pPr>
              <a:r>
                <a:rPr lang="en-US" sz="2000" b="1" spc="496" dirty="0">
                  <a:solidFill>
                    <a:srgbClr val="000000"/>
                  </a:solidFill>
                  <a:latin typeface="DM Sans" panose="020B0604020202020204" charset="0"/>
                  <a:ea typeface="DM Sans Bold"/>
                  <a:cs typeface="Arial" panose="020B0604020202020204" pitchFamily="34" charset="0"/>
                  <a:sym typeface="DM Sans Bold"/>
                </a:rPr>
                <a:t>STUDENT NAME:</a:t>
              </a:r>
            </a:p>
            <a:p>
              <a:pPr algn="ctr">
                <a:lnSpc>
                  <a:spcPts val="3188"/>
                </a:lnSpc>
              </a:pPr>
              <a:r>
                <a:rPr lang="en-US" sz="2000" b="1" spc="496" dirty="0">
                  <a:solidFill>
                    <a:srgbClr val="000000"/>
                  </a:solidFill>
                  <a:latin typeface="DM Sans" panose="020B0604020202020204" charset="0"/>
                  <a:ea typeface="DM Sans Bold"/>
                  <a:cs typeface="Arial" panose="020B0604020202020204" pitchFamily="34" charset="0"/>
                  <a:sym typeface="DM Sans Bold"/>
                </a:rPr>
                <a:t>STUDENT ID NUMBER:</a:t>
              </a:r>
            </a:p>
          </p:txBody>
        </p:sp>
      </p:grpSp>
      <p:sp>
        <p:nvSpPr>
          <p:cNvPr id="5" name="TextBox 5"/>
          <p:cNvSpPr txBox="1"/>
          <p:nvPr/>
        </p:nvSpPr>
        <p:spPr>
          <a:xfrm>
            <a:off x="1624316" y="3406334"/>
            <a:ext cx="15039368" cy="1923604"/>
          </a:xfrm>
          <a:prstGeom prst="rect">
            <a:avLst/>
          </a:prstGeom>
        </p:spPr>
        <p:txBody>
          <a:bodyPr lIns="0" tIns="0" rIns="0" bIns="0" rtlCol="0" anchor="t">
            <a:spAutoFit/>
          </a:bodyPr>
          <a:lstStyle/>
          <a:p>
            <a:pPr lvl="0" algn="ctr">
              <a:lnSpc>
                <a:spcPts val="7530"/>
              </a:lnSpc>
              <a:spcBef>
                <a:spcPct val="0"/>
              </a:spcBef>
            </a:pPr>
            <a:r>
              <a:rPr lang="en-US" sz="6000" b="1" dirty="0" smtClean="0"/>
              <a:t>"</a:t>
            </a:r>
            <a:r>
              <a:rPr lang="en-US" sz="6000" b="1" dirty="0"/>
              <a:t>Recruitment for Transformation: Building the Future Workforce at John Lewis"</a:t>
            </a:r>
            <a:endParaRPr lang="en-US" sz="5400" b="1" dirty="0">
              <a:solidFill>
                <a:srgbClr val="11100E"/>
              </a:solidFill>
              <a:latin typeface="Codec Pro Ultra-Bold"/>
              <a:ea typeface="Codec Pro Ultra-Bold"/>
              <a:cs typeface="Codec Pro Ultra-Bold"/>
              <a:sym typeface="Codec Pro Ultra-Bold"/>
            </a:endParaRPr>
          </a:p>
        </p:txBody>
      </p:sp>
      <p:sp>
        <p:nvSpPr>
          <p:cNvPr id="6" name="Freeform 6"/>
          <p:cNvSpPr/>
          <p:nvPr/>
        </p:nvSpPr>
        <p:spPr>
          <a:xfrm>
            <a:off x="10780696" y="6635638"/>
            <a:ext cx="11109843" cy="7494094"/>
          </a:xfrm>
          <a:custGeom>
            <a:avLst/>
            <a:gdLst/>
            <a:ahLst/>
            <a:cxnLst/>
            <a:rect l="l" t="t" r="r" b="b"/>
            <a:pathLst>
              <a:path w="11109843" h="7494094">
                <a:moveTo>
                  <a:pt x="0" y="0"/>
                </a:moveTo>
                <a:lnTo>
                  <a:pt x="11109842" y="0"/>
                </a:lnTo>
                <a:lnTo>
                  <a:pt x="11109842" y="7494094"/>
                </a:lnTo>
                <a:lnTo>
                  <a:pt x="0" y="7494094"/>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7" name="Freeform 7"/>
          <p:cNvSpPr/>
          <p:nvPr/>
        </p:nvSpPr>
        <p:spPr>
          <a:xfrm rot="2076909">
            <a:off x="-4770220" y="-4094631"/>
            <a:ext cx="9540441" cy="6435461"/>
          </a:xfrm>
          <a:custGeom>
            <a:avLst/>
            <a:gdLst/>
            <a:ahLst/>
            <a:cxnLst/>
            <a:rect l="l" t="t" r="r" b="b"/>
            <a:pathLst>
              <a:path w="9540441" h="6435461">
                <a:moveTo>
                  <a:pt x="0" y="0"/>
                </a:moveTo>
                <a:lnTo>
                  <a:pt x="9540440" y="0"/>
                </a:lnTo>
                <a:lnTo>
                  <a:pt x="9540440" y="6435461"/>
                </a:lnTo>
                <a:lnTo>
                  <a:pt x="0" y="6435461"/>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535557" y="1253213"/>
            <a:ext cx="11508771" cy="2087036"/>
            <a:chOff x="190432" y="-235190"/>
            <a:chExt cx="1430683" cy="340126"/>
          </a:xfrm>
        </p:grpSpPr>
        <p:sp>
          <p:nvSpPr>
            <p:cNvPr id="3" name="Freeform 3"/>
            <p:cNvSpPr/>
            <p:nvPr/>
          </p:nvSpPr>
          <p:spPr>
            <a:xfrm>
              <a:off x="196131" y="-165798"/>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4" name="TextBox 4"/>
            <p:cNvSpPr txBox="1"/>
            <p:nvPr/>
          </p:nvSpPr>
          <p:spPr>
            <a:xfrm>
              <a:off x="190432" y="-235190"/>
              <a:ext cx="1424984" cy="340126"/>
            </a:xfrm>
            <a:prstGeom prst="rect">
              <a:avLst/>
            </a:prstGeom>
          </p:spPr>
          <p:txBody>
            <a:bodyPr lIns="50800" tIns="50800" rIns="50800" bIns="50800" rtlCol="0" anchor="ctr"/>
            <a:lstStyle/>
            <a:p>
              <a:pPr lvl="0" algn="ctr">
                <a:lnSpc>
                  <a:spcPts val="4982"/>
                </a:lnSpc>
                <a:spcBef>
                  <a:spcPct val="0"/>
                </a:spcBef>
              </a:pPr>
              <a:r>
                <a:rPr lang="en-US" sz="4800" b="1" spc="364" dirty="0" smtClean="0">
                  <a:solidFill>
                    <a:srgbClr val="000000"/>
                  </a:solidFill>
                  <a:latin typeface="Arial Black" panose="020B0A04020102020204" pitchFamily="34" charset="0"/>
                  <a:ea typeface="DM Sans"/>
                  <a:cs typeface="DM Sans"/>
                  <a:sym typeface="DM Sans"/>
                </a:rPr>
                <a:t>   Table of Contents</a:t>
              </a:r>
              <a:endParaRPr lang="en-US" sz="4800" b="1" spc="364" dirty="0">
                <a:solidFill>
                  <a:srgbClr val="000000"/>
                </a:solidFill>
                <a:latin typeface="Arial Black" panose="020B0A04020102020204" pitchFamily="34" charset="0"/>
                <a:ea typeface="DM Sans"/>
                <a:cs typeface="DM Sans"/>
                <a:sym typeface="DM Sans"/>
              </a:endParaRPr>
            </a:p>
          </p:txBody>
        </p:sp>
      </p:grpSp>
      <p:sp>
        <p:nvSpPr>
          <p:cNvPr id="5" name="Freeform 5"/>
          <p:cNvSpPr/>
          <p:nvPr/>
        </p:nvSpPr>
        <p:spPr>
          <a:xfrm>
            <a:off x="16113130" y="8591695"/>
            <a:ext cx="3390610" cy="3390610"/>
          </a:xfrm>
          <a:custGeom>
            <a:avLst/>
            <a:gdLst/>
            <a:ahLst/>
            <a:cxnLst/>
            <a:rect l="l" t="t" r="r" b="b"/>
            <a:pathLst>
              <a:path w="3390610" h="3390610">
                <a:moveTo>
                  <a:pt x="0" y="0"/>
                </a:moveTo>
                <a:lnTo>
                  <a:pt x="3390610" y="0"/>
                </a:lnTo>
                <a:lnTo>
                  <a:pt x="3390610" y="3390610"/>
                </a:lnTo>
                <a:lnTo>
                  <a:pt x="0" y="339061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6" name="Freeform 6"/>
          <p:cNvSpPr/>
          <p:nvPr/>
        </p:nvSpPr>
        <p:spPr>
          <a:xfrm>
            <a:off x="89460" y="-279274"/>
            <a:ext cx="1915377" cy="1915377"/>
          </a:xfrm>
          <a:custGeom>
            <a:avLst/>
            <a:gdLst/>
            <a:ahLst/>
            <a:cxnLst/>
            <a:rect l="l" t="t" r="r" b="b"/>
            <a:pathLst>
              <a:path w="1915377" h="1915377">
                <a:moveTo>
                  <a:pt x="0" y="0"/>
                </a:moveTo>
                <a:lnTo>
                  <a:pt x="1915378" y="0"/>
                </a:lnTo>
                <a:lnTo>
                  <a:pt x="1915378" y="1915377"/>
                </a:lnTo>
                <a:lnTo>
                  <a:pt x="0" y="1915377"/>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7" name="Freeform 7"/>
          <p:cNvSpPr/>
          <p:nvPr/>
        </p:nvSpPr>
        <p:spPr>
          <a:xfrm>
            <a:off x="15477769" y="-57360"/>
            <a:ext cx="2720835" cy="2666169"/>
          </a:xfrm>
          <a:custGeom>
            <a:avLst/>
            <a:gdLst/>
            <a:ahLst/>
            <a:cxnLst/>
            <a:rect l="l" t="t" r="r" b="b"/>
            <a:pathLst>
              <a:path w="3390610" h="3390610">
                <a:moveTo>
                  <a:pt x="0" y="0"/>
                </a:moveTo>
                <a:lnTo>
                  <a:pt x="3390610" y="0"/>
                </a:lnTo>
                <a:lnTo>
                  <a:pt x="3390610" y="3390610"/>
                </a:lnTo>
                <a:lnTo>
                  <a:pt x="0" y="339061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aphicFrame>
        <p:nvGraphicFramePr>
          <p:cNvPr id="9" name="Table 8"/>
          <p:cNvGraphicFramePr>
            <a:graphicFrameLocks noGrp="1"/>
          </p:cNvGraphicFramePr>
          <p:nvPr>
            <p:extLst>
              <p:ext uri="{D42A27DB-BD31-4B8C-83A1-F6EECF244321}">
                <p14:modId xmlns:p14="http://schemas.microsoft.com/office/powerpoint/2010/main" val="3371692006"/>
              </p:ext>
            </p:extLst>
          </p:nvPr>
        </p:nvGraphicFramePr>
        <p:xfrm>
          <a:off x="4038600" y="3390900"/>
          <a:ext cx="11125200" cy="5791203"/>
        </p:xfrm>
        <a:graphic>
          <a:graphicData uri="http://schemas.openxmlformats.org/drawingml/2006/table">
            <a:tbl>
              <a:tblPr>
                <a:tableStyleId>{08FB837D-C827-4EFA-A057-4D05807E0F7C}</a:tableStyleId>
              </a:tblPr>
              <a:tblGrid>
                <a:gridCol w="2573740"/>
                <a:gridCol w="8551460"/>
              </a:tblGrid>
              <a:tr h="454364">
                <a:tc>
                  <a:txBody>
                    <a:bodyPr/>
                    <a:lstStyle/>
                    <a:p>
                      <a:pPr algn="ctr"/>
                      <a:r>
                        <a:rPr lang="en-GB" sz="2000" b="1" dirty="0">
                          <a:latin typeface="Arial" panose="020B0604020202020204" pitchFamily="34" charset="0"/>
                          <a:cs typeface="Arial" panose="020B0604020202020204" pitchFamily="34" charset="0"/>
                        </a:rPr>
                        <a:t>Slide No.</a:t>
                      </a:r>
                    </a:p>
                  </a:txBody>
                  <a:tcPr marL="79403" marR="79403" marT="39701" marB="39701" anchor="ctr"/>
                </a:tc>
                <a:tc>
                  <a:txBody>
                    <a:bodyPr/>
                    <a:lstStyle/>
                    <a:p>
                      <a:pPr algn="ctr"/>
                      <a:r>
                        <a:rPr lang="en-GB" sz="2400" b="1" dirty="0">
                          <a:latin typeface="Arial" panose="020B0604020202020204" pitchFamily="34" charset="0"/>
                          <a:cs typeface="Arial" panose="020B0604020202020204" pitchFamily="34" charset="0"/>
                        </a:rPr>
                        <a:t>Title</a:t>
                      </a:r>
                    </a:p>
                  </a:txBody>
                  <a:tcPr marL="79403" marR="79403" marT="39701" marB="39701" anchor="ctr"/>
                </a:tc>
              </a:tr>
              <a:tr h="454364">
                <a:tc>
                  <a:txBody>
                    <a:bodyPr/>
                    <a:lstStyle/>
                    <a:p>
                      <a:pPr algn="ctr"/>
                      <a:r>
                        <a:rPr lang="en-GB" sz="2000" b="1">
                          <a:latin typeface="Arial" panose="020B0604020202020204" pitchFamily="34" charset="0"/>
                          <a:cs typeface="Arial" panose="020B0604020202020204" pitchFamily="34" charset="0"/>
                        </a:rPr>
                        <a:t>3</a:t>
                      </a:r>
                    </a:p>
                  </a:txBody>
                  <a:tcPr marL="79403" marR="79403" marT="39701" marB="39701" anchor="ctr"/>
                </a:tc>
                <a:tc>
                  <a:txBody>
                    <a:bodyPr/>
                    <a:lstStyle/>
                    <a:p>
                      <a:pPr algn="ctr"/>
                      <a:r>
                        <a:rPr lang="en-GB" sz="2400" dirty="0">
                          <a:latin typeface="Arial" panose="020B0604020202020204" pitchFamily="34" charset="0"/>
                          <a:cs typeface="Arial" panose="020B0604020202020204" pitchFamily="34" charset="0"/>
                        </a:rPr>
                        <a:t>Introduction to Company</a:t>
                      </a:r>
                    </a:p>
                  </a:txBody>
                  <a:tcPr marL="79403" marR="79403" marT="39701" marB="39701" anchor="ctr"/>
                </a:tc>
              </a:tr>
              <a:tr h="454364">
                <a:tc>
                  <a:txBody>
                    <a:bodyPr/>
                    <a:lstStyle/>
                    <a:p>
                      <a:pPr algn="ctr"/>
                      <a:r>
                        <a:rPr lang="en-GB" sz="2000" b="1">
                          <a:latin typeface="Arial" panose="020B0604020202020204" pitchFamily="34" charset="0"/>
                          <a:cs typeface="Arial" panose="020B0604020202020204" pitchFamily="34" charset="0"/>
                        </a:rPr>
                        <a:t>4</a:t>
                      </a:r>
                    </a:p>
                  </a:txBody>
                  <a:tcPr marL="79403" marR="79403" marT="39701" marB="39701" anchor="ctr"/>
                </a:tc>
                <a:tc>
                  <a:txBody>
                    <a:bodyPr/>
                    <a:lstStyle/>
                    <a:p>
                      <a:pPr algn="ctr"/>
                      <a:r>
                        <a:rPr lang="en-GB" sz="2400">
                          <a:latin typeface="Arial" panose="020B0604020202020204" pitchFamily="34" charset="0"/>
                          <a:cs typeface="Arial" panose="020B0604020202020204" pitchFamily="34" charset="0"/>
                        </a:rPr>
                        <a:t>Recruitment Process Overview</a:t>
                      </a:r>
                    </a:p>
                  </a:txBody>
                  <a:tcPr marL="79403" marR="79403" marT="39701" marB="39701" anchor="ctr"/>
                </a:tc>
              </a:tr>
              <a:tr h="567309">
                <a:tc>
                  <a:txBody>
                    <a:bodyPr/>
                    <a:lstStyle/>
                    <a:p>
                      <a:pPr algn="ctr"/>
                      <a:r>
                        <a:rPr lang="en-GB" sz="2000" b="1">
                          <a:latin typeface="Arial" panose="020B0604020202020204" pitchFamily="34" charset="0"/>
                          <a:cs typeface="Arial" panose="020B0604020202020204" pitchFamily="34" charset="0"/>
                        </a:rPr>
                        <a:t>5</a:t>
                      </a:r>
                    </a:p>
                  </a:txBody>
                  <a:tcPr marL="79403" marR="79403" marT="39701" marB="39701" anchor="ctr"/>
                </a:tc>
                <a:tc>
                  <a:txBody>
                    <a:bodyPr/>
                    <a:lstStyle/>
                    <a:p>
                      <a:pPr algn="ctr"/>
                      <a:r>
                        <a:rPr lang="en-US" sz="2400">
                          <a:latin typeface="Arial" panose="020B0604020202020204" pitchFamily="34" charset="0"/>
                          <a:cs typeface="Arial" panose="020B0604020202020204" pitchFamily="34" charset="0"/>
                        </a:rPr>
                        <a:t>Recruitment System and Organisational Impact</a:t>
                      </a:r>
                    </a:p>
                  </a:txBody>
                  <a:tcPr marL="79403" marR="79403" marT="39701" marB="39701" anchor="ctr"/>
                </a:tc>
              </a:tr>
              <a:tr h="454364">
                <a:tc>
                  <a:txBody>
                    <a:bodyPr/>
                    <a:lstStyle/>
                    <a:p>
                      <a:pPr algn="ctr"/>
                      <a:r>
                        <a:rPr lang="en-GB" sz="2000" b="1">
                          <a:latin typeface="Arial" panose="020B0604020202020204" pitchFamily="34" charset="0"/>
                          <a:cs typeface="Arial" panose="020B0604020202020204" pitchFamily="34" charset="0"/>
                        </a:rPr>
                        <a:t>6</a:t>
                      </a:r>
                    </a:p>
                  </a:txBody>
                  <a:tcPr marL="79403" marR="79403" marT="39701" marB="39701" anchor="ctr"/>
                </a:tc>
                <a:tc>
                  <a:txBody>
                    <a:bodyPr/>
                    <a:lstStyle/>
                    <a:p>
                      <a:pPr algn="ctr"/>
                      <a:r>
                        <a:rPr lang="en-US" sz="2400">
                          <a:latin typeface="Arial" panose="020B0604020202020204" pitchFamily="34" charset="0"/>
                          <a:cs typeface="Arial" panose="020B0604020202020204" pitchFamily="34" charset="0"/>
                        </a:rPr>
                        <a:t>Interview Type 1 – Structured Interview</a:t>
                      </a:r>
                    </a:p>
                  </a:txBody>
                  <a:tcPr marL="79403" marR="79403" marT="39701" marB="39701" anchor="ctr"/>
                </a:tc>
              </a:tr>
              <a:tr h="567309">
                <a:tc>
                  <a:txBody>
                    <a:bodyPr/>
                    <a:lstStyle/>
                    <a:p>
                      <a:pPr algn="ctr"/>
                      <a:r>
                        <a:rPr lang="en-GB" sz="2000" b="1">
                          <a:latin typeface="Arial" panose="020B0604020202020204" pitchFamily="34" charset="0"/>
                          <a:cs typeface="Arial" panose="020B0604020202020204" pitchFamily="34" charset="0"/>
                        </a:rPr>
                        <a:t>7</a:t>
                      </a:r>
                    </a:p>
                  </a:txBody>
                  <a:tcPr marL="79403" marR="79403" marT="39701" marB="39701" anchor="ctr"/>
                </a:tc>
                <a:tc>
                  <a:txBody>
                    <a:bodyPr/>
                    <a:lstStyle/>
                    <a:p>
                      <a:pPr algn="ctr"/>
                      <a:r>
                        <a:rPr lang="en-US" sz="2400">
                          <a:latin typeface="Arial" panose="020B0604020202020204" pitchFamily="34" charset="0"/>
                          <a:cs typeface="Arial" panose="020B0604020202020204" pitchFamily="34" charset="0"/>
                        </a:rPr>
                        <a:t>Interview Type 2 – Competency-Based Interview</a:t>
                      </a:r>
                    </a:p>
                  </a:txBody>
                  <a:tcPr marL="79403" marR="79403" marT="39701" marB="39701" anchor="ctr"/>
                </a:tc>
              </a:tr>
              <a:tr h="454364">
                <a:tc>
                  <a:txBody>
                    <a:bodyPr/>
                    <a:lstStyle/>
                    <a:p>
                      <a:pPr algn="ctr"/>
                      <a:r>
                        <a:rPr lang="en-GB" sz="2000" b="1">
                          <a:latin typeface="Arial" panose="020B0604020202020204" pitchFamily="34" charset="0"/>
                          <a:cs typeface="Arial" panose="020B0604020202020204" pitchFamily="34" charset="0"/>
                        </a:rPr>
                        <a:t>8</a:t>
                      </a:r>
                    </a:p>
                  </a:txBody>
                  <a:tcPr marL="79403" marR="79403" marT="39701" marB="39701" anchor="ctr"/>
                </a:tc>
                <a:tc>
                  <a:txBody>
                    <a:bodyPr/>
                    <a:lstStyle/>
                    <a:p>
                      <a:pPr algn="ctr"/>
                      <a:r>
                        <a:rPr lang="en-US" sz="2400">
                          <a:latin typeface="Arial" panose="020B0604020202020204" pitchFamily="34" charset="0"/>
                          <a:cs typeface="Arial" panose="020B0604020202020204" pitchFamily="34" charset="0"/>
                        </a:rPr>
                        <a:t>Interview Type 3 – Panel Interview</a:t>
                      </a:r>
                    </a:p>
                  </a:txBody>
                  <a:tcPr marL="79403" marR="79403" marT="39701" marB="39701" anchor="ctr"/>
                </a:tc>
              </a:tr>
              <a:tr h="454364">
                <a:tc>
                  <a:txBody>
                    <a:bodyPr/>
                    <a:lstStyle/>
                    <a:p>
                      <a:pPr algn="ctr"/>
                      <a:r>
                        <a:rPr lang="en-GB" sz="2000" b="1">
                          <a:latin typeface="Arial" panose="020B0604020202020204" pitchFamily="34" charset="0"/>
                          <a:cs typeface="Arial" panose="020B0604020202020204" pitchFamily="34" charset="0"/>
                        </a:rPr>
                        <a:t>9</a:t>
                      </a:r>
                    </a:p>
                  </a:txBody>
                  <a:tcPr marL="79403" marR="79403" marT="39701" marB="39701" anchor="ctr"/>
                </a:tc>
                <a:tc>
                  <a:txBody>
                    <a:bodyPr/>
                    <a:lstStyle/>
                    <a:p>
                      <a:pPr algn="ctr"/>
                      <a:r>
                        <a:rPr lang="en-GB" sz="2400">
                          <a:latin typeface="Arial" panose="020B0604020202020204" pitchFamily="34" charset="0"/>
                          <a:cs typeface="Arial" panose="020B0604020202020204" pitchFamily="34" charset="0"/>
                        </a:rPr>
                        <a:t>Questioning Techniques</a:t>
                      </a:r>
                    </a:p>
                  </a:txBody>
                  <a:tcPr marL="79403" marR="79403" marT="39701" marB="39701" anchor="ctr"/>
                </a:tc>
              </a:tr>
              <a:tr h="567309">
                <a:tc>
                  <a:txBody>
                    <a:bodyPr/>
                    <a:lstStyle/>
                    <a:p>
                      <a:pPr algn="ctr"/>
                      <a:r>
                        <a:rPr lang="en-GB" sz="2000" b="1">
                          <a:latin typeface="Arial" panose="020B0604020202020204" pitchFamily="34" charset="0"/>
                          <a:cs typeface="Arial" panose="020B0604020202020204" pitchFamily="34" charset="0"/>
                        </a:rPr>
                        <a:t>10</a:t>
                      </a:r>
                    </a:p>
                  </a:txBody>
                  <a:tcPr marL="79403" marR="79403" marT="39701" marB="39701" anchor="ctr"/>
                </a:tc>
                <a:tc>
                  <a:txBody>
                    <a:bodyPr/>
                    <a:lstStyle/>
                    <a:p>
                      <a:pPr algn="ctr"/>
                      <a:r>
                        <a:rPr lang="en-US" sz="2400">
                          <a:latin typeface="Arial" panose="020B0604020202020204" pitchFamily="34" charset="0"/>
                          <a:cs typeface="Arial" panose="020B0604020202020204" pitchFamily="34" charset="0"/>
                        </a:rPr>
                        <a:t>Comparison: Face-to-Face vs Online Interviews</a:t>
                      </a:r>
                    </a:p>
                  </a:txBody>
                  <a:tcPr marL="79403" marR="79403" marT="39701" marB="39701" anchor="ctr"/>
                </a:tc>
              </a:tr>
              <a:tr h="454364">
                <a:tc>
                  <a:txBody>
                    <a:bodyPr/>
                    <a:lstStyle/>
                    <a:p>
                      <a:pPr algn="ctr"/>
                      <a:r>
                        <a:rPr lang="en-GB" sz="2000" b="1">
                          <a:latin typeface="Arial" panose="020B0604020202020204" pitchFamily="34" charset="0"/>
                          <a:cs typeface="Arial" panose="020B0604020202020204" pitchFamily="34" charset="0"/>
                        </a:rPr>
                        <a:t>11</a:t>
                      </a:r>
                    </a:p>
                  </a:txBody>
                  <a:tcPr marL="79403" marR="79403" marT="39701" marB="39701" anchor="ctr"/>
                </a:tc>
                <a:tc>
                  <a:txBody>
                    <a:bodyPr/>
                    <a:lstStyle/>
                    <a:p>
                      <a:pPr algn="ctr"/>
                      <a:r>
                        <a:rPr lang="en-GB" sz="2400">
                          <a:latin typeface="Arial" panose="020B0604020202020204" pitchFamily="34" charset="0"/>
                          <a:cs typeface="Arial" panose="020B0604020202020204" pitchFamily="34" charset="0"/>
                        </a:rPr>
                        <a:t>Equal Opportunities in Recruitment</a:t>
                      </a:r>
                    </a:p>
                  </a:txBody>
                  <a:tcPr marL="79403" marR="79403" marT="39701" marB="39701" anchor="ctr"/>
                </a:tc>
              </a:tr>
              <a:tr h="454364">
                <a:tc>
                  <a:txBody>
                    <a:bodyPr/>
                    <a:lstStyle/>
                    <a:p>
                      <a:pPr algn="ctr"/>
                      <a:r>
                        <a:rPr lang="en-GB" sz="2000" b="1">
                          <a:latin typeface="Arial" panose="020B0604020202020204" pitchFamily="34" charset="0"/>
                          <a:cs typeface="Arial" panose="020B0604020202020204" pitchFamily="34" charset="0"/>
                        </a:rPr>
                        <a:t>12</a:t>
                      </a:r>
                    </a:p>
                  </a:txBody>
                  <a:tcPr marL="79403" marR="79403" marT="39701" marB="39701" anchor="ctr"/>
                </a:tc>
                <a:tc>
                  <a:txBody>
                    <a:bodyPr/>
                    <a:lstStyle/>
                    <a:p>
                      <a:pPr algn="ctr"/>
                      <a:r>
                        <a:rPr lang="en-GB" sz="2400">
                          <a:latin typeface="Arial" panose="020B0604020202020204" pitchFamily="34" charset="0"/>
                          <a:cs typeface="Arial" panose="020B0604020202020204" pitchFamily="34" charset="0"/>
                        </a:rPr>
                        <a:t>Conclusion</a:t>
                      </a:r>
                    </a:p>
                  </a:txBody>
                  <a:tcPr marL="79403" marR="79403" marT="39701" marB="39701" anchor="ctr"/>
                </a:tc>
              </a:tr>
              <a:tr h="454364">
                <a:tc>
                  <a:txBody>
                    <a:bodyPr/>
                    <a:lstStyle/>
                    <a:p>
                      <a:pPr algn="ctr"/>
                      <a:r>
                        <a:rPr lang="en-GB" sz="2000" b="1" dirty="0">
                          <a:latin typeface="Arial" panose="020B0604020202020204" pitchFamily="34" charset="0"/>
                          <a:cs typeface="Arial" panose="020B0604020202020204" pitchFamily="34" charset="0"/>
                        </a:rPr>
                        <a:t>13</a:t>
                      </a:r>
                    </a:p>
                  </a:txBody>
                  <a:tcPr marL="79403" marR="79403" marT="39701" marB="39701" anchor="ctr"/>
                </a:tc>
                <a:tc>
                  <a:txBody>
                    <a:bodyPr/>
                    <a:lstStyle/>
                    <a:p>
                      <a:pPr algn="ctr"/>
                      <a:r>
                        <a:rPr lang="en-GB" sz="2400" dirty="0">
                          <a:latin typeface="Arial" panose="020B0604020202020204" pitchFamily="34" charset="0"/>
                          <a:cs typeface="Arial" panose="020B0604020202020204" pitchFamily="34" charset="0"/>
                        </a:rPr>
                        <a:t>References</a:t>
                      </a:r>
                    </a:p>
                  </a:txBody>
                  <a:tcPr marL="79403" marR="79403" marT="39701" marB="39701" anchor="ctr"/>
                </a:tc>
              </a:tr>
            </a:tbl>
          </a:graphicData>
        </a:graphic>
      </p:graphicFrame>
    </p:spTree>
    <p:extLst>
      <p:ext uri="{BB962C8B-B14F-4D97-AF65-F5344CB8AC3E}">
        <p14:creationId xmlns:p14="http://schemas.microsoft.com/office/powerpoint/2010/main" val="3507700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519769" y="635489"/>
            <a:ext cx="11963400" cy="2087036"/>
            <a:chOff x="64157" y="-335861"/>
            <a:chExt cx="1487199" cy="340126"/>
          </a:xfrm>
        </p:grpSpPr>
        <p:sp>
          <p:nvSpPr>
            <p:cNvPr id="3" name="Freeform 3"/>
            <p:cNvSpPr/>
            <p:nvPr/>
          </p:nvSpPr>
          <p:spPr>
            <a:xfrm>
              <a:off x="126372" y="-280157"/>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4" name="TextBox 4"/>
            <p:cNvSpPr txBox="1"/>
            <p:nvPr/>
          </p:nvSpPr>
          <p:spPr>
            <a:xfrm>
              <a:off x="64157" y="-335861"/>
              <a:ext cx="1424984" cy="340126"/>
            </a:xfrm>
            <a:prstGeom prst="rect">
              <a:avLst/>
            </a:prstGeom>
          </p:spPr>
          <p:txBody>
            <a:bodyPr lIns="50800" tIns="50800" rIns="50800" bIns="50800" rtlCol="0" anchor="ctr"/>
            <a:lstStyle/>
            <a:p>
              <a:pPr lvl="0" algn="ctr">
                <a:lnSpc>
                  <a:spcPts val="4982"/>
                </a:lnSpc>
                <a:spcBef>
                  <a:spcPct val="0"/>
                </a:spcBef>
              </a:pPr>
              <a:r>
                <a:rPr lang="en-US" sz="5400" b="1" spc="364" dirty="0" smtClean="0">
                  <a:solidFill>
                    <a:srgbClr val="000000"/>
                  </a:solidFill>
                  <a:latin typeface="Arial Black" panose="020B0A04020102020204" pitchFamily="34" charset="0"/>
                  <a:ea typeface="DM Sans"/>
                  <a:cs typeface="DM Sans"/>
                  <a:sym typeface="DM Sans"/>
                </a:rPr>
                <a:t>   Introduction </a:t>
              </a:r>
              <a:r>
                <a:rPr lang="en-US" sz="5400" b="1" spc="364" dirty="0">
                  <a:solidFill>
                    <a:srgbClr val="000000"/>
                  </a:solidFill>
                  <a:latin typeface="Arial Black" panose="020B0A04020102020204" pitchFamily="34" charset="0"/>
                  <a:ea typeface="DM Sans"/>
                  <a:cs typeface="DM Sans"/>
                  <a:sym typeface="DM Sans"/>
                </a:rPr>
                <a:t>to Company</a:t>
              </a:r>
            </a:p>
          </p:txBody>
        </p:sp>
      </p:grpSp>
      <p:sp>
        <p:nvSpPr>
          <p:cNvPr id="5" name="Freeform 5"/>
          <p:cNvSpPr/>
          <p:nvPr/>
        </p:nvSpPr>
        <p:spPr>
          <a:xfrm>
            <a:off x="16113130" y="8591695"/>
            <a:ext cx="3390610" cy="3390610"/>
          </a:xfrm>
          <a:custGeom>
            <a:avLst/>
            <a:gdLst/>
            <a:ahLst/>
            <a:cxnLst/>
            <a:rect l="l" t="t" r="r" b="b"/>
            <a:pathLst>
              <a:path w="3390610" h="3390610">
                <a:moveTo>
                  <a:pt x="0" y="0"/>
                </a:moveTo>
                <a:lnTo>
                  <a:pt x="3390610" y="0"/>
                </a:lnTo>
                <a:lnTo>
                  <a:pt x="3390610" y="3390610"/>
                </a:lnTo>
                <a:lnTo>
                  <a:pt x="0" y="339061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6" name="Freeform 6"/>
          <p:cNvSpPr/>
          <p:nvPr/>
        </p:nvSpPr>
        <p:spPr>
          <a:xfrm>
            <a:off x="89460" y="-279274"/>
            <a:ext cx="1915377" cy="1915377"/>
          </a:xfrm>
          <a:custGeom>
            <a:avLst/>
            <a:gdLst/>
            <a:ahLst/>
            <a:cxnLst/>
            <a:rect l="l" t="t" r="r" b="b"/>
            <a:pathLst>
              <a:path w="1915377" h="1915377">
                <a:moveTo>
                  <a:pt x="0" y="0"/>
                </a:moveTo>
                <a:lnTo>
                  <a:pt x="1915378" y="0"/>
                </a:lnTo>
                <a:lnTo>
                  <a:pt x="1915378" y="1915377"/>
                </a:lnTo>
                <a:lnTo>
                  <a:pt x="0" y="1915377"/>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7" name="Freeform 7"/>
          <p:cNvSpPr/>
          <p:nvPr/>
        </p:nvSpPr>
        <p:spPr>
          <a:xfrm>
            <a:off x="15477769" y="-57360"/>
            <a:ext cx="2720835" cy="2666169"/>
          </a:xfrm>
          <a:custGeom>
            <a:avLst/>
            <a:gdLst/>
            <a:ahLst/>
            <a:cxnLst/>
            <a:rect l="l" t="t" r="r" b="b"/>
            <a:pathLst>
              <a:path w="3390610" h="3390610">
                <a:moveTo>
                  <a:pt x="0" y="0"/>
                </a:moveTo>
                <a:lnTo>
                  <a:pt x="3390610" y="0"/>
                </a:lnTo>
                <a:lnTo>
                  <a:pt x="3390610" y="3390610"/>
                </a:lnTo>
                <a:lnTo>
                  <a:pt x="0" y="339061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8" name="Round Diagonal Corner Rectangle 17"/>
          <p:cNvSpPr/>
          <p:nvPr/>
        </p:nvSpPr>
        <p:spPr>
          <a:xfrm>
            <a:off x="685800" y="2971027"/>
            <a:ext cx="9677400" cy="6058671"/>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marL="342900" indent="-342900"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John Lewis Partnership operates John Lewis stores and Waitrose supermarkets across the UK (John Lewis, 2025a</a:t>
            </a:r>
            <a:r>
              <a:rPr lang="en-US" sz="2400" dirty="0" smtClean="0">
                <a:latin typeface="Arial" panose="020B0604020202020204" pitchFamily="34" charset="0"/>
                <a:cs typeface="Arial" panose="020B0604020202020204" pitchFamily="34" charset="0"/>
              </a:rPr>
              <a:t>).</a:t>
            </a:r>
          </a:p>
          <a:p>
            <a:pPr marL="342900" indent="-342900" algn="just">
              <a:lnSpc>
                <a:spcPct val="150000"/>
              </a:lnSpc>
              <a:buFont typeface="Wingdings" panose="05000000000000000000" pitchFamily="2" charset="2"/>
              <a:buChar char="v"/>
            </a:pPr>
            <a:r>
              <a:rPr lang="en-US" sz="2400" dirty="0" smtClean="0">
                <a:latin typeface="Arial" panose="020B0604020202020204" pitchFamily="34" charset="0"/>
                <a:cs typeface="Arial" panose="020B0604020202020204" pitchFamily="34" charset="0"/>
              </a:rPr>
              <a:t>It is headquartered </a:t>
            </a:r>
            <a:r>
              <a:rPr lang="en-US" sz="2400" dirty="0">
                <a:latin typeface="Arial" panose="020B0604020202020204" pitchFamily="34" charset="0"/>
                <a:cs typeface="Arial" panose="020B0604020202020204" pitchFamily="34" charset="0"/>
              </a:rPr>
              <a:t>in London, it employs thousands of partners in an employee-owned structure</a:t>
            </a:r>
            <a:r>
              <a:rPr lang="en-US" sz="2400" dirty="0" smtClean="0">
                <a:latin typeface="Arial" panose="020B0604020202020204" pitchFamily="34" charset="0"/>
                <a:cs typeface="Arial" panose="020B0604020202020204" pitchFamily="34" charset="0"/>
              </a:rPr>
              <a:t>.</a:t>
            </a:r>
          </a:p>
          <a:p>
            <a:pPr marL="342900" indent="-342900" algn="just">
              <a:lnSpc>
                <a:spcPct val="150000"/>
              </a:lnSpc>
              <a:buFont typeface="Wingdings" panose="05000000000000000000" pitchFamily="2" charset="2"/>
              <a:buChar char="v"/>
            </a:pPr>
            <a:r>
              <a:rPr lang="en-US" sz="2400" dirty="0" smtClean="0">
                <a:latin typeface="Arial" panose="020B0604020202020204" pitchFamily="34" charset="0"/>
                <a:cs typeface="Arial" panose="020B0604020202020204" pitchFamily="34" charset="0"/>
              </a:rPr>
              <a:t>It is facing </a:t>
            </a:r>
            <a:r>
              <a:rPr lang="en-US" sz="2400" dirty="0">
                <a:latin typeface="Arial" panose="020B0604020202020204" pitchFamily="34" charset="0"/>
                <a:cs typeface="Arial" panose="020B0604020202020204" pitchFamily="34" charset="0"/>
              </a:rPr>
              <a:t>business transformation due to e-commerce growth, sustainability, and evolving consumer expectations (</a:t>
            </a:r>
            <a:r>
              <a:rPr lang="en-US" sz="2400" dirty="0" err="1">
                <a:latin typeface="Arial" panose="020B0604020202020204" pitchFamily="34" charset="0"/>
                <a:cs typeface="Arial" panose="020B0604020202020204" pitchFamily="34" charset="0"/>
              </a:rPr>
              <a:t>Sammour</a:t>
            </a:r>
            <a:r>
              <a:rPr lang="en-US" sz="2400" dirty="0">
                <a:latin typeface="Arial" panose="020B0604020202020204" pitchFamily="34" charset="0"/>
                <a:cs typeface="Arial" panose="020B0604020202020204" pitchFamily="34" charset="0"/>
              </a:rPr>
              <a:t> et al., 2020</a:t>
            </a:r>
            <a:r>
              <a:rPr lang="en-US" sz="2400" dirty="0" smtClean="0">
                <a:latin typeface="Arial" panose="020B0604020202020204" pitchFamily="34" charset="0"/>
                <a:cs typeface="Arial" panose="020B0604020202020204" pitchFamily="34" charset="0"/>
              </a:rPr>
              <a:t>).</a:t>
            </a:r>
          </a:p>
          <a:p>
            <a:pPr marL="342900" indent="-342900" algn="just">
              <a:lnSpc>
                <a:spcPct val="150000"/>
              </a:lnSpc>
              <a:buFont typeface="Wingdings" panose="05000000000000000000" pitchFamily="2" charset="2"/>
              <a:buChar char="v"/>
            </a:pPr>
            <a:r>
              <a:rPr lang="en-US" sz="2400" dirty="0" smtClean="0">
                <a:latin typeface="Arial" panose="020B0604020202020204" pitchFamily="34" charset="0"/>
                <a:cs typeface="Arial" panose="020B0604020202020204" pitchFamily="34" charset="0"/>
              </a:rPr>
              <a:t>Recruitment </a:t>
            </a:r>
            <a:r>
              <a:rPr lang="en-US" sz="2400" dirty="0">
                <a:latin typeface="Arial" panose="020B0604020202020204" pitchFamily="34" charset="0"/>
                <a:cs typeface="Arial" panose="020B0604020202020204" pitchFamily="34" charset="0"/>
              </a:rPr>
              <a:t>focuses on candidates with technical and managerial skills who also fit its strong customer service culture (</a:t>
            </a:r>
            <a:r>
              <a:rPr lang="en-US" sz="2400" dirty="0" err="1">
                <a:latin typeface="Arial" panose="020B0604020202020204" pitchFamily="34" charset="0"/>
                <a:cs typeface="Arial" panose="020B0604020202020204" pitchFamily="34" charset="0"/>
              </a:rPr>
              <a:t>Gilch</a:t>
            </a:r>
            <a:r>
              <a:rPr lang="en-US" sz="2400" dirty="0">
                <a:latin typeface="Arial" panose="020B0604020202020204" pitchFamily="34" charset="0"/>
                <a:cs typeface="Arial" panose="020B0604020202020204" pitchFamily="34" charset="0"/>
              </a:rPr>
              <a:t> &amp; </a:t>
            </a:r>
            <a:r>
              <a:rPr lang="en-US" sz="2400" dirty="0" err="1">
                <a:latin typeface="Arial" panose="020B0604020202020204" pitchFamily="34" charset="0"/>
                <a:cs typeface="Arial" panose="020B0604020202020204" pitchFamily="34" charset="0"/>
              </a:rPr>
              <a:t>Sieweke</a:t>
            </a:r>
            <a:r>
              <a:rPr lang="en-US" sz="2400" dirty="0">
                <a:latin typeface="Arial" panose="020B0604020202020204" pitchFamily="34" charset="0"/>
                <a:cs typeface="Arial" panose="020B0604020202020204" pitchFamily="34" charset="0"/>
              </a:rPr>
              <a:t>, 2021</a:t>
            </a:r>
            <a:r>
              <a:rPr lang="en-US"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pic>
        <p:nvPicPr>
          <p:cNvPr id="7170" name="Picture 2" descr="John Lewis is UK's biggest mutual after Co-op falls from top spo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25200" y="4225794"/>
            <a:ext cx="6350572" cy="3962206"/>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9972868">
            <a:off x="8971725" y="5744194"/>
            <a:ext cx="9472742" cy="4815675"/>
          </a:xfrm>
          <a:custGeom>
            <a:avLst/>
            <a:gdLst/>
            <a:ahLst/>
            <a:cxnLst/>
            <a:rect l="l" t="t" r="r" b="b"/>
            <a:pathLst>
              <a:path w="13874636" h="11730374">
                <a:moveTo>
                  <a:pt x="0" y="0"/>
                </a:moveTo>
                <a:lnTo>
                  <a:pt x="13874636" y="0"/>
                </a:lnTo>
                <a:lnTo>
                  <a:pt x="13874636" y="11730374"/>
                </a:lnTo>
                <a:lnTo>
                  <a:pt x="0" y="1173037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3" name="TextBox 12"/>
          <p:cNvSpPr txBox="1"/>
          <p:nvPr/>
        </p:nvSpPr>
        <p:spPr>
          <a:xfrm>
            <a:off x="11734800" y="7505700"/>
            <a:ext cx="4876800" cy="646331"/>
          </a:xfrm>
          <a:prstGeom prst="rect">
            <a:avLst/>
          </a:prstGeom>
          <a:noFill/>
        </p:spPr>
        <p:txBody>
          <a:bodyPr wrap="square" rtlCol="0">
            <a:spAutoFit/>
          </a:bodyPr>
          <a:lstStyle/>
          <a:p>
            <a:pPr algn="ctr"/>
            <a:r>
              <a:rPr lang="en-GB" dirty="0" smtClean="0">
                <a:latin typeface="Arial" panose="020B0604020202020204" pitchFamily="34" charset="0"/>
                <a:cs typeface="Arial" panose="020B0604020202020204" pitchFamily="34" charset="0"/>
              </a:rPr>
              <a:t>Figure: Recruitment Process</a:t>
            </a:r>
          </a:p>
          <a:p>
            <a:pPr lvl="0" algn="ctr"/>
            <a:r>
              <a:rPr lang="en-GB" dirty="0" smtClean="0">
                <a:latin typeface="Arial" panose="020B0604020202020204" pitchFamily="34" charset="0"/>
                <a:cs typeface="Arial" panose="020B0604020202020204" pitchFamily="34" charset="0"/>
              </a:rPr>
              <a:t>Source: (</a:t>
            </a:r>
            <a:r>
              <a:rPr lang="en-US" dirty="0" err="1">
                <a:latin typeface="Arial" panose="020B0604020202020204" pitchFamily="34" charset="0"/>
                <a:cs typeface="Arial" panose="020B0604020202020204" pitchFamily="34" charset="0"/>
              </a:rPr>
              <a:t>Goulart</a:t>
            </a:r>
            <a:r>
              <a:rPr lang="en-US" dirty="0">
                <a:latin typeface="Arial" panose="020B0604020202020204" pitchFamily="34" charset="0"/>
                <a:cs typeface="Arial" panose="020B0604020202020204" pitchFamily="34" charset="0"/>
              </a:rPr>
              <a:t> et al., </a:t>
            </a:r>
            <a:r>
              <a:rPr lang="en-US" dirty="0" smtClean="0">
                <a:latin typeface="Arial" panose="020B0604020202020204" pitchFamily="34" charset="0"/>
                <a:cs typeface="Arial" panose="020B0604020202020204" pitchFamily="34" charset="0"/>
              </a:rPr>
              <a:t>2022</a:t>
            </a:r>
            <a:r>
              <a:rPr lang="en-GB" dirty="0" smtClean="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graphicFrame>
        <p:nvGraphicFramePr>
          <p:cNvPr id="14" name="Diagram 13"/>
          <p:cNvGraphicFramePr/>
          <p:nvPr>
            <p:extLst>
              <p:ext uri="{D42A27DB-BD31-4B8C-83A1-F6EECF244321}">
                <p14:modId xmlns:p14="http://schemas.microsoft.com/office/powerpoint/2010/main" val="968721214"/>
              </p:ext>
            </p:extLst>
          </p:nvPr>
        </p:nvGraphicFramePr>
        <p:xfrm>
          <a:off x="381000" y="2265854"/>
          <a:ext cx="10441692" cy="74203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15" name="Group 2"/>
          <p:cNvGrpSpPr/>
          <p:nvPr/>
        </p:nvGrpSpPr>
        <p:grpSpPr>
          <a:xfrm>
            <a:off x="2971800" y="583538"/>
            <a:ext cx="10021782" cy="1682316"/>
            <a:chOff x="123651" y="-331902"/>
            <a:chExt cx="1427705" cy="340126"/>
          </a:xfrm>
        </p:grpSpPr>
        <p:sp>
          <p:nvSpPr>
            <p:cNvPr id="16" name="Freeform 3"/>
            <p:cNvSpPr/>
            <p:nvPr/>
          </p:nvSpPr>
          <p:spPr>
            <a:xfrm>
              <a:off x="126372" y="-280157"/>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17" name="TextBox 4"/>
            <p:cNvSpPr txBox="1"/>
            <p:nvPr/>
          </p:nvSpPr>
          <p:spPr>
            <a:xfrm>
              <a:off x="123651" y="-331902"/>
              <a:ext cx="1424984" cy="340126"/>
            </a:xfrm>
            <a:prstGeom prst="rect">
              <a:avLst/>
            </a:prstGeom>
          </p:spPr>
          <p:txBody>
            <a:bodyPr lIns="50800" tIns="50800" rIns="50800" bIns="50800" rtlCol="0" anchor="ctr"/>
            <a:lstStyle/>
            <a:p>
              <a:pPr lvl="0" algn="ctr">
                <a:lnSpc>
                  <a:spcPts val="4982"/>
                </a:lnSpc>
                <a:spcBef>
                  <a:spcPct val="0"/>
                </a:spcBef>
              </a:pPr>
              <a:r>
                <a:rPr lang="en-GB" sz="5400" b="1" dirty="0"/>
                <a:t>Recruitment Process Overview</a:t>
              </a:r>
              <a:endParaRPr lang="en-US" sz="5400" b="1" spc="364" dirty="0">
                <a:solidFill>
                  <a:srgbClr val="000000"/>
                </a:solidFill>
                <a:latin typeface="Arial Black" panose="020B0A04020102020204" pitchFamily="34" charset="0"/>
                <a:ea typeface="DM Sans"/>
                <a:cs typeface="DM Sans"/>
                <a:sym typeface="DM Sans"/>
              </a:endParaRPr>
            </a:p>
          </p:txBody>
        </p:sp>
      </p:grpSp>
      <p:pic>
        <p:nvPicPr>
          <p:cNvPr id="3" name="Picture 2"/>
          <p:cNvPicPr>
            <a:picLocks noChangeAspect="1"/>
          </p:cNvPicPr>
          <p:nvPr/>
        </p:nvPicPr>
        <p:blipFill>
          <a:blip r:embed="rId10"/>
          <a:stretch>
            <a:fillRect/>
          </a:stretch>
        </p:blipFill>
        <p:spPr>
          <a:xfrm>
            <a:off x="11125200" y="2857500"/>
            <a:ext cx="5656229" cy="44196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9972868">
            <a:off x="62601" y="5155172"/>
            <a:ext cx="8692060" cy="4672981"/>
          </a:xfrm>
          <a:custGeom>
            <a:avLst/>
            <a:gdLst/>
            <a:ahLst/>
            <a:cxnLst/>
            <a:rect l="l" t="t" r="r" b="b"/>
            <a:pathLst>
              <a:path w="13874636" h="11730374">
                <a:moveTo>
                  <a:pt x="0" y="0"/>
                </a:moveTo>
                <a:lnTo>
                  <a:pt x="13874636" y="0"/>
                </a:lnTo>
                <a:lnTo>
                  <a:pt x="13874636" y="11730374"/>
                </a:lnTo>
                <a:lnTo>
                  <a:pt x="0" y="1173037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15" name="Group 2"/>
          <p:cNvGrpSpPr/>
          <p:nvPr/>
        </p:nvGrpSpPr>
        <p:grpSpPr>
          <a:xfrm>
            <a:off x="2388788" y="571500"/>
            <a:ext cx="12748424" cy="1682316"/>
            <a:chOff x="90441" y="-349549"/>
            <a:chExt cx="1427679" cy="340126"/>
          </a:xfrm>
        </p:grpSpPr>
        <p:sp>
          <p:nvSpPr>
            <p:cNvPr id="16" name="Freeform 3"/>
            <p:cNvSpPr/>
            <p:nvPr/>
          </p:nvSpPr>
          <p:spPr>
            <a:xfrm>
              <a:off x="90441" y="-281920"/>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17" name="TextBox 4"/>
            <p:cNvSpPr txBox="1"/>
            <p:nvPr/>
          </p:nvSpPr>
          <p:spPr>
            <a:xfrm>
              <a:off x="93136" y="-349549"/>
              <a:ext cx="1424984" cy="340126"/>
            </a:xfrm>
            <a:prstGeom prst="rect">
              <a:avLst/>
            </a:prstGeom>
          </p:spPr>
          <p:txBody>
            <a:bodyPr lIns="50800" tIns="50800" rIns="50800" bIns="50800" rtlCol="0" anchor="ctr"/>
            <a:lstStyle/>
            <a:p>
              <a:pPr lvl="0" algn="ctr">
                <a:lnSpc>
                  <a:spcPts val="4982"/>
                </a:lnSpc>
                <a:spcBef>
                  <a:spcPct val="0"/>
                </a:spcBef>
              </a:pPr>
              <a:r>
                <a:rPr lang="en-US" sz="4800" b="1" dirty="0">
                  <a:latin typeface="+mj-lt"/>
                </a:rPr>
                <a:t>Recruitment System and Organisational Impact</a:t>
              </a:r>
              <a:endParaRPr lang="en-US" sz="4800" b="1" spc="364" dirty="0">
                <a:solidFill>
                  <a:srgbClr val="000000"/>
                </a:solidFill>
                <a:latin typeface="+mj-lt"/>
                <a:ea typeface="DM Sans"/>
                <a:cs typeface="DM Sans"/>
                <a:sym typeface="DM Sans"/>
              </a:endParaRPr>
            </a:p>
          </p:txBody>
        </p:sp>
      </p:grpSp>
      <p:sp>
        <p:nvSpPr>
          <p:cNvPr id="3" name="Rectangle 2"/>
          <p:cNvSpPr/>
          <p:nvPr/>
        </p:nvSpPr>
        <p:spPr>
          <a:xfrm>
            <a:off x="-381000" y="7658100"/>
            <a:ext cx="9144000" cy="646331"/>
          </a:xfrm>
          <a:prstGeom prst="rect">
            <a:avLst/>
          </a:prstGeom>
        </p:spPr>
        <p:txBody>
          <a:bodyPr>
            <a:spAutoFit/>
          </a:bodyPr>
          <a:lstStyle/>
          <a:p>
            <a:pPr algn="ctr" fontAlgn="base"/>
            <a:r>
              <a:rPr lang="en-GB" dirty="0" smtClean="0">
                <a:latin typeface="Arial" panose="020B0604020202020204" pitchFamily="34" charset="0"/>
                <a:cs typeface="Arial" panose="020B0604020202020204" pitchFamily="34" charset="0"/>
              </a:rPr>
              <a:t>Figure: Recruitment system Objectives</a:t>
            </a:r>
          </a:p>
          <a:p>
            <a:pPr algn="ctr" fontAlgn="base"/>
            <a:r>
              <a:rPr lang="en-US" dirty="0" smtClean="0">
                <a:latin typeface="Arial" panose="020B0604020202020204" pitchFamily="34" charset="0"/>
                <a:cs typeface="Arial" panose="020B0604020202020204" pitchFamily="34" charset="0"/>
              </a:rPr>
              <a:t>Source</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Biea</a:t>
            </a:r>
            <a:r>
              <a:rPr lang="en-US" dirty="0">
                <a:latin typeface="Arial" panose="020B0604020202020204" pitchFamily="34" charset="0"/>
                <a:cs typeface="Arial" panose="020B0604020202020204" pitchFamily="34" charset="0"/>
              </a:rPr>
              <a:t> et al., </a:t>
            </a:r>
            <a:r>
              <a:rPr lang="en-US" dirty="0" smtClean="0">
                <a:latin typeface="Arial" panose="020B0604020202020204" pitchFamily="34" charset="0"/>
                <a:cs typeface="Arial" panose="020B0604020202020204" pitchFamily="34" charset="0"/>
              </a:rPr>
              <a:t>2024)</a:t>
            </a:r>
            <a:endParaRPr lang="en-US" dirty="0">
              <a:latin typeface="Arial" panose="020B0604020202020204" pitchFamily="34" charset="0"/>
              <a:cs typeface="Arial" panose="020B0604020202020204" pitchFamily="34" charset="0"/>
            </a:endParaRPr>
          </a:p>
        </p:txBody>
      </p:sp>
      <p:graphicFrame>
        <p:nvGraphicFramePr>
          <p:cNvPr id="14" name="Diagram 13"/>
          <p:cNvGraphicFramePr/>
          <p:nvPr>
            <p:extLst>
              <p:ext uri="{D42A27DB-BD31-4B8C-83A1-F6EECF244321}">
                <p14:modId xmlns:p14="http://schemas.microsoft.com/office/powerpoint/2010/main" val="1369360615"/>
              </p:ext>
            </p:extLst>
          </p:nvPr>
        </p:nvGraphicFramePr>
        <p:xfrm>
          <a:off x="8738937" y="2400301"/>
          <a:ext cx="9091863" cy="7239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Top 7 Objectives of Recruitment and Selection"/>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a:stretch/>
        </p:blipFill>
        <p:spPr bwMode="auto">
          <a:xfrm>
            <a:off x="1295400" y="3315615"/>
            <a:ext cx="6003325" cy="419100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9292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9972868">
            <a:off x="8971725" y="5744194"/>
            <a:ext cx="9472742" cy="4815675"/>
          </a:xfrm>
          <a:custGeom>
            <a:avLst/>
            <a:gdLst/>
            <a:ahLst/>
            <a:cxnLst/>
            <a:rect l="l" t="t" r="r" b="b"/>
            <a:pathLst>
              <a:path w="13874636" h="11730374">
                <a:moveTo>
                  <a:pt x="0" y="0"/>
                </a:moveTo>
                <a:lnTo>
                  <a:pt x="13874636" y="0"/>
                </a:lnTo>
                <a:lnTo>
                  <a:pt x="13874636" y="11730374"/>
                </a:lnTo>
                <a:lnTo>
                  <a:pt x="0" y="1173037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3" name="TextBox 12"/>
          <p:cNvSpPr txBox="1"/>
          <p:nvPr/>
        </p:nvSpPr>
        <p:spPr>
          <a:xfrm>
            <a:off x="11734800" y="7505700"/>
            <a:ext cx="4876800" cy="923330"/>
          </a:xfrm>
          <a:prstGeom prst="rect">
            <a:avLst/>
          </a:prstGeom>
          <a:noFill/>
        </p:spPr>
        <p:txBody>
          <a:bodyPr wrap="square" rtlCol="0">
            <a:spAutoFit/>
          </a:bodyPr>
          <a:lstStyle/>
          <a:p>
            <a:pPr algn="ctr" fontAlgn="base"/>
            <a:r>
              <a:rPr lang="en-GB" dirty="0">
                <a:latin typeface="Times New Roman" panose="02020603050405020304" pitchFamily="18" charset="0"/>
                <a:cs typeface="Times New Roman" panose="02020603050405020304" pitchFamily="18" charset="0"/>
              </a:rPr>
              <a:t>Figure: </a:t>
            </a:r>
            <a:r>
              <a:rPr lang="en-US" dirty="0">
                <a:latin typeface="Times New Roman" panose="02020603050405020304" pitchFamily="18" charset="0"/>
                <a:cs typeface="Times New Roman" panose="02020603050405020304" pitchFamily="18" charset="0"/>
              </a:rPr>
              <a:t>United Kingdom (UK) oil price forecast in U.S. dollars 2017-2024</a:t>
            </a:r>
          </a:p>
          <a:p>
            <a:pPr algn="ctr"/>
            <a:r>
              <a:rPr lang="en-US" dirty="0">
                <a:latin typeface="Times New Roman" panose="02020603050405020304" pitchFamily="18" charset="0"/>
                <a:cs typeface="Times New Roman" panose="02020603050405020304" pitchFamily="18" charset="0"/>
              </a:rPr>
              <a:t>Source: (Statista, 2024)</a:t>
            </a:r>
          </a:p>
        </p:txBody>
      </p:sp>
      <p:grpSp>
        <p:nvGrpSpPr>
          <p:cNvPr id="15" name="Group 2"/>
          <p:cNvGrpSpPr/>
          <p:nvPr/>
        </p:nvGrpSpPr>
        <p:grpSpPr>
          <a:xfrm>
            <a:off x="2667000" y="959849"/>
            <a:ext cx="12748424" cy="1682316"/>
            <a:chOff x="90441" y="-349549"/>
            <a:chExt cx="1427679" cy="340126"/>
          </a:xfrm>
        </p:grpSpPr>
        <p:sp>
          <p:nvSpPr>
            <p:cNvPr id="16" name="Freeform 3"/>
            <p:cNvSpPr/>
            <p:nvPr/>
          </p:nvSpPr>
          <p:spPr>
            <a:xfrm>
              <a:off x="90441" y="-281920"/>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17" name="TextBox 4"/>
            <p:cNvSpPr txBox="1"/>
            <p:nvPr/>
          </p:nvSpPr>
          <p:spPr>
            <a:xfrm>
              <a:off x="93136" y="-349549"/>
              <a:ext cx="1424984" cy="340126"/>
            </a:xfrm>
            <a:prstGeom prst="rect">
              <a:avLst/>
            </a:prstGeom>
          </p:spPr>
          <p:txBody>
            <a:bodyPr lIns="50800" tIns="50800" rIns="50800" bIns="50800" rtlCol="0" anchor="ctr"/>
            <a:lstStyle/>
            <a:p>
              <a:pPr lvl="0" algn="ctr">
                <a:lnSpc>
                  <a:spcPts val="4982"/>
                </a:lnSpc>
                <a:spcBef>
                  <a:spcPct val="0"/>
                </a:spcBef>
              </a:pPr>
              <a:r>
                <a:rPr lang="en-US" sz="4800" b="1" dirty="0"/>
                <a:t>Interview Type 1 – Structured Interview</a:t>
              </a:r>
              <a:endParaRPr lang="en-US" sz="4800" b="1" spc="364" dirty="0">
                <a:solidFill>
                  <a:srgbClr val="000000"/>
                </a:solidFill>
                <a:latin typeface="Arial Black" panose="020B0A04020102020204" pitchFamily="34" charset="0"/>
                <a:ea typeface="DM Sans"/>
                <a:cs typeface="DM Sans"/>
                <a:sym typeface="DM Sans"/>
              </a:endParaRPr>
            </a:p>
          </p:txBody>
        </p:sp>
      </p:grpSp>
      <p:graphicFrame>
        <p:nvGraphicFramePr>
          <p:cNvPr id="9" name="Diagram 8"/>
          <p:cNvGraphicFramePr/>
          <p:nvPr>
            <p:extLst>
              <p:ext uri="{D42A27DB-BD31-4B8C-83A1-F6EECF244321}">
                <p14:modId xmlns:p14="http://schemas.microsoft.com/office/powerpoint/2010/main" val="3848681548"/>
              </p:ext>
            </p:extLst>
          </p:nvPr>
        </p:nvGraphicFramePr>
        <p:xfrm>
          <a:off x="150108" y="2218933"/>
          <a:ext cx="10289292" cy="74203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0" name="Picture 2" descr="Structured Interviews: Definition, Types + [Question Examples]"/>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582400" y="3619500"/>
            <a:ext cx="5410200" cy="361384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010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9972868">
            <a:off x="-360628" y="5155170"/>
            <a:ext cx="8692060" cy="4672981"/>
          </a:xfrm>
          <a:custGeom>
            <a:avLst/>
            <a:gdLst/>
            <a:ahLst/>
            <a:cxnLst/>
            <a:rect l="l" t="t" r="r" b="b"/>
            <a:pathLst>
              <a:path w="13874636" h="11730374">
                <a:moveTo>
                  <a:pt x="0" y="0"/>
                </a:moveTo>
                <a:lnTo>
                  <a:pt x="13874636" y="0"/>
                </a:lnTo>
                <a:lnTo>
                  <a:pt x="13874636" y="11730374"/>
                </a:lnTo>
                <a:lnTo>
                  <a:pt x="0" y="1173037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15" name="Group 2"/>
          <p:cNvGrpSpPr/>
          <p:nvPr/>
        </p:nvGrpSpPr>
        <p:grpSpPr>
          <a:xfrm>
            <a:off x="2590800" y="692737"/>
            <a:ext cx="12748424" cy="1682316"/>
            <a:chOff x="90441" y="-349549"/>
            <a:chExt cx="1427679" cy="340126"/>
          </a:xfrm>
        </p:grpSpPr>
        <p:sp>
          <p:nvSpPr>
            <p:cNvPr id="16" name="Freeform 3"/>
            <p:cNvSpPr/>
            <p:nvPr/>
          </p:nvSpPr>
          <p:spPr>
            <a:xfrm>
              <a:off x="90441" y="-281920"/>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17" name="TextBox 4"/>
            <p:cNvSpPr txBox="1"/>
            <p:nvPr/>
          </p:nvSpPr>
          <p:spPr>
            <a:xfrm>
              <a:off x="93136" y="-349549"/>
              <a:ext cx="1424984" cy="340126"/>
            </a:xfrm>
            <a:prstGeom prst="rect">
              <a:avLst/>
            </a:prstGeom>
          </p:spPr>
          <p:txBody>
            <a:bodyPr lIns="50800" tIns="50800" rIns="50800" bIns="50800" rtlCol="0" anchor="ctr"/>
            <a:lstStyle/>
            <a:p>
              <a:pPr lvl="0" algn="ctr">
                <a:lnSpc>
                  <a:spcPts val="4982"/>
                </a:lnSpc>
                <a:spcBef>
                  <a:spcPct val="0"/>
                </a:spcBef>
              </a:pPr>
              <a:r>
                <a:rPr lang="en-US" sz="4800" b="1" dirty="0"/>
                <a:t>Interview Type 2 – Competency-Based Interview</a:t>
              </a:r>
              <a:endParaRPr lang="en-US" sz="4800" b="1" spc="364" dirty="0">
                <a:solidFill>
                  <a:srgbClr val="000000"/>
                </a:solidFill>
                <a:latin typeface="Arial Black" panose="020B0A04020102020204" pitchFamily="34" charset="0"/>
                <a:ea typeface="DM Sans"/>
                <a:cs typeface="Times New Roman" panose="02020603050405020304" pitchFamily="18" charset="0"/>
                <a:sym typeface="DM Sans"/>
              </a:endParaRPr>
            </a:p>
          </p:txBody>
        </p:sp>
      </p:grpSp>
      <p:sp>
        <p:nvSpPr>
          <p:cNvPr id="3" name="Rectangle 2"/>
          <p:cNvSpPr/>
          <p:nvPr/>
        </p:nvSpPr>
        <p:spPr>
          <a:xfrm>
            <a:off x="-381000" y="7658100"/>
            <a:ext cx="9144000" cy="369332"/>
          </a:xfrm>
          <a:prstGeom prst="rect">
            <a:avLst/>
          </a:prstGeom>
        </p:spPr>
        <p:txBody>
          <a:bodyPr>
            <a:spAutoFit/>
          </a:bodyPr>
          <a:lstStyle/>
          <a:p>
            <a:pPr lvl="0" algn="ctr" fontAlgn="base"/>
            <a:r>
              <a:rPr lang="en-US" dirty="0" smtClean="0">
                <a:latin typeface="Arial" panose="020B0604020202020204" pitchFamily="34" charset="0"/>
                <a:cs typeface="Arial" panose="020B0604020202020204" pitchFamily="34" charset="0"/>
              </a:rPr>
              <a:t>Source</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Paramita</a:t>
            </a:r>
            <a:r>
              <a:rPr lang="en-US" dirty="0">
                <a:latin typeface="Arial" panose="020B0604020202020204" pitchFamily="34" charset="0"/>
                <a:cs typeface="Arial" panose="020B0604020202020204" pitchFamily="34" charset="0"/>
              </a:rPr>
              <a:t> et al., </a:t>
            </a:r>
            <a:r>
              <a:rPr lang="en-US" dirty="0" smtClean="0">
                <a:latin typeface="Arial" panose="020B0604020202020204" pitchFamily="34" charset="0"/>
                <a:cs typeface="Arial" panose="020B0604020202020204" pitchFamily="34" charset="0"/>
              </a:rPr>
              <a:t>2024)</a:t>
            </a:r>
            <a:endParaRPr lang="en-US" dirty="0">
              <a:latin typeface="Arial" panose="020B0604020202020204" pitchFamily="34" charset="0"/>
              <a:cs typeface="Arial" panose="020B0604020202020204" pitchFamily="34" charset="0"/>
            </a:endParaRPr>
          </a:p>
        </p:txBody>
      </p:sp>
      <p:graphicFrame>
        <p:nvGraphicFramePr>
          <p:cNvPr id="10" name="Diagram 9"/>
          <p:cNvGraphicFramePr/>
          <p:nvPr>
            <p:extLst>
              <p:ext uri="{D42A27DB-BD31-4B8C-83A1-F6EECF244321}">
                <p14:modId xmlns:p14="http://schemas.microsoft.com/office/powerpoint/2010/main" val="4252622477"/>
              </p:ext>
            </p:extLst>
          </p:nvPr>
        </p:nvGraphicFramePr>
        <p:xfrm>
          <a:off x="7162800" y="2709557"/>
          <a:ext cx="10515600" cy="72628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74" name="Picture 2" descr="Structuring Recruitment Through Competency Based Interviews"/>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11287" y="3094718"/>
            <a:ext cx="5559425" cy="4374082"/>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70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9972868">
            <a:off x="9727968" y="5506275"/>
            <a:ext cx="8692060" cy="4672981"/>
          </a:xfrm>
          <a:custGeom>
            <a:avLst/>
            <a:gdLst/>
            <a:ahLst/>
            <a:cxnLst/>
            <a:rect l="l" t="t" r="r" b="b"/>
            <a:pathLst>
              <a:path w="13874636" h="11730374">
                <a:moveTo>
                  <a:pt x="0" y="0"/>
                </a:moveTo>
                <a:lnTo>
                  <a:pt x="13874636" y="0"/>
                </a:lnTo>
                <a:lnTo>
                  <a:pt x="13874636" y="11730374"/>
                </a:lnTo>
                <a:lnTo>
                  <a:pt x="0" y="1173037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15" name="Group 2"/>
          <p:cNvGrpSpPr/>
          <p:nvPr/>
        </p:nvGrpSpPr>
        <p:grpSpPr>
          <a:xfrm>
            <a:off x="2614865" y="692737"/>
            <a:ext cx="12739602" cy="1682316"/>
            <a:chOff x="93136" y="-349549"/>
            <a:chExt cx="1426691" cy="340126"/>
          </a:xfrm>
        </p:grpSpPr>
        <p:sp>
          <p:nvSpPr>
            <p:cNvPr id="16" name="Freeform 3"/>
            <p:cNvSpPr/>
            <p:nvPr/>
          </p:nvSpPr>
          <p:spPr>
            <a:xfrm>
              <a:off x="94843" y="-278906"/>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17" name="TextBox 4"/>
            <p:cNvSpPr txBox="1"/>
            <p:nvPr/>
          </p:nvSpPr>
          <p:spPr>
            <a:xfrm>
              <a:off x="93136" y="-349549"/>
              <a:ext cx="1424984" cy="340126"/>
            </a:xfrm>
            <a:prstGeom prst="rect">
              <a:avLst/>
            </a:prstGeom>
          </p:spPr>
          <p:txBody>
            <a:bodyPr lIns="50800" tIns="50800" rIns="50800" bIns="50800" rtlCol="0" anchor="ctr"/>
            <a:lstStyle/>
            <a:p>
              <a:pPr lvl="0" algn="ctr">
                <a:lnSpc>
                  <a:spcPts val="4982"/>
                </a:lnSpc>
                <a:spcBef>
                  <a:spcPct val="0"/>
                </a:spcBef>
              </a:pPr>
              <a:r>
                <a:rPr lang="en-US" sz="5400" b="1" dirty="0"/>
                <a:t>Interview Type 3 – Panel Interview</a:t>
              </a:r>
              <a:endParaRPr lang="en-US" sz="5400" b="1" spc="364" dirty="0">
                <a:solidFill>
                  <a:srgbClr val="000000"/>
                </a:solidFill>
                <a:ea typeface="DM Sans"/>
                <a:cs typeface="Times New Roman" panose="02020603050405020304" pitchFamily="18" charset="0"/>
                <a:sym typeface="DM Sans"/>
              </a:endParaRPr>
            </a:p>
          </p:txBody>
        </p:sp>
      </p:grpSp>
      <p:graphicFrame>
        <p:nvGraphicFramePr>
          <p:cNvPr id="11" name="Diagram 10"/>
          <p:cNvGraphicFramePr/>
          <p:nvPr>
            <p:extLst>
              <p:ext uri="{D42A27DB-BD31-4B8C-83A1-F6EECF244321}">
                <p14:modId xmlns:p14="http://schemas.microsoft.com/office/powerpoint/2010/main" val="526459758"/>
              </p:ext>
            </p:extLst>
          </p:nvPr>
        </p:nvGraphicFramePr>
        <p:xfrm>
          <a:off x="457200" y="2628900"/>
          <a:ext cx="9186235" cy="7010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098" name="Picture 2" descr="What Is a Panel Interview and How to Ace Your Next On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820400" y="4359827"/>
            <a:ext cx="6127173" cy="3856846"/>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9667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9972868">
            <a:off x="9651769" y="5619337"/>
            <a:ext cx="8692060" cy="4672981"/>
          </a:xfrm>
          <a:custGeom>
            <a:avLst/>
            <a:gdLst/>
            <a:ahLst/>
            <a:cxnLst/>
            <a:rect l="l" t="t" r="r" b="b"/>
            <a:pathLst>
              <a:path w="13874636" h="11730374">
                <a:moveTo>
                  <a:pt x="0" y="0"/>
                </a:moveTo>
                <a:lnTo>
                  <a:pt x="13874636" y="0"/>
                </a:lnTo>
                <a:lnTo>
                  <a:pt x="13874636" y="11730374"/>
                </a:lnTo>
                <a:lnTo>
                  <a:pt x="0" y="1173037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15" name="Group 2"/>
          <p:cNvGrpSpPr/>
          <p:nvPr/>
        </p:nvGrpSpPr>
        <p:grpSpPr>
          <a:xfrm>
            <a:off x="2590800" y="692737"/>
            <a:ext cx="12748424" cy="1682316"/>
            <a:chOff x="90441" y="-349549"/>
            <a:chExt cx="1427679" cy="340126"/>
          </a:xfrm>
        </p:grpSpPr>
        <p:sp>
          <p:nvSpPr>
            <p:cNvPr id="16" name="Freeform 3"/>
            <p:cNvSpPr/>
            <p:nvPr/>
          </p:nvSpPr>
          <p:spPr>
            <a:xfrm>
              <a:off x="90441" y="-281920"/>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17" name="TextBox 4"/>
            <p:cNvSpPr txBox="1"/>
            <p:nvPr/>
          </p:nvSpPr>
          <p:spPr>
            <a:xfrm>
              <a:off x="93136" y="-349549"/>
              <a:ext cx="1424984" cy="340126"/>
            </a:xfrm>
            <a:prstGeom prst="rect">
              <a:avLst/>
            </a:prstGeom>
          </p:spPr>
          <p:txBody>
            <a:bodyPr lIns="50800" tIns="50800" rIns="50800" bIns="50800" rtlCol="0" anchor="ctr"/>
            <a:lstStyle/>
            <a:p>
              <a:pPr lvl="0" algn="ctr">
                <a:lnSpc>
                  <a:spcPts val="4982"/>
                </a:lnSpc>
                <a:spcBef>
                  <a:spcPct val="0"/>
                </a:spcBef>
              </a:pPr>
              <a:r>
                <a:rPr lang="en-US" sz="5400" b="1" dirty="0"/>
                <a:t>Questioning Techniques</a:t>
              </a:r>
              <a:endParaRPr lang="en-US" sz="5400" b="1" spc="364" dirty="0">
                <a:solidFill>
                  <a:srgbClr val="000000"/>
                </a:solidFill>
                <a:latin typeface="Arial Black" panose="020B0A04020102020204" pitchFamily="34" charset="0"/>
                <a:ea typeface="DM Sans"/>
                <a:cs typeface="Times New Roman" panose="02020603050405020304" pitchFamily="18" charset="0"/>
                <a:sym typeface="DM Sans"/>
              </a:endParaRPr>
            </a:p>
          </p:txBody>
        </p:sp>
      </p:grpSp>
      <p:sp>
        <p:nvSpPr>
          <p:cNvPr id="3" name="Rectangle 2"/>
          <p:cNvSpPr/>
          <p:nvPr/>
        </p:nvSpPr>
        <p:spPr>
          <a:xfrm>
            <a:off x="10134600" y="8138361"/>
            <a:ext cx="9144000" cy="646331"/>
          </a:xfrm>
          <a:prstGeom prst="rect">
            <a:avLst/>
          </a:prstGeom>
        </p:spPr>
        <p:txBody>
          <a:bodyPr>
            <a:spAutoFit/>
          </a:bodyPr>
          <a:lstStyle/>
          <a:p>
            <a:pPr lvl="0" algn="ctr" fontAlgn="base"/>
            <a:r>
              <a:rPr lang="en-US" dirty="0" smtClean="0">
                <a:latin typeface="Arial" panose="020B0604020202020204" pitchFamily="34" charset="0"/>
                <a:cs typeface="Arial" panose="020B0604020202020204" pitchFamily="34" charset="0"/>
              </a:rPr>
              <a:t>Figure: </a:t>
            </a:r>
            <a:r>
              <a:rPr lang="en-US" dirty="0" err="1" smtClean="0">
                <a:latin typeface="Arial" panose="020B0604020202020204" pitchFamily="34" charset="0"/>
                <a:cs typeface="Arial" panose="020B0604020202020204" pitchFamily="34" charset="0"/>
              </a:rPr>
              <a:t>Diffetent</a:t>
            </a:r>
            <a:r>
              <a:rPr lang="en-US" dirty="0" smtClean="0">
                <a:latin typeface="Arial" panose="020B0604020202020204" pitchFamily="34" charset="0"/>
                <a:cs typeface="Arial" panose="020B0604020202020204" pitchFamily="34" charset="0"/>
              </a:rPr>
              <a:t> questioning techniques</a:t>
            </a:r>
          </a:p>
          <a:p>
            <a:pPr lvl="0" algn="ctr" fontAlgn="base"/>
            <a:r>
              <a:rPr lang="en-US" dirty="0" smtClean="0">
                <a:latin typeface="Arial" panose="020B0604020202020204" pitchFamily="34" charset="0"/>
                <a:cs typeface="Arial" panose="020B0604020202020204" pitchFamily="34" charset="0"/>
              </a:rPr>
              <a:t>Source</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Biea</a:t>
            </a:r>
            <a:r>
              <a:rPr lang="en-US" dirty="0">
                <a:latin typeface="Arial" panose="020B0604020202020204" pitchFamily="34" charset="0"/>
                <a:cs typeface="Arial" panose="020B0604020202020204" pitchFamily="34" charset="0"/>
              </a:rPr>
              <a:t> et al., </a:t>
            </a:r>
            <a:r>
              <a:rPr lang="en-US" dirty="0" smtClean="0">
                <a:latin typeface="Arial" panose="020B0604020202020204" pitchFamily="34" charset="0"/>
                <a:cs typeface="Arial" panose="020B0604020202020204" pitchFamily="34" charset="0"/>
              </a:rPr>
              <a:t>2024)</a:t>
            </a:r>
            <a:endParaRPr lang="en-US" dirty="0">
              <a:latin typeface="Arial" panose="020B0604020202020204" pitchFamily="34" charset="0"/>
              <a:cs typeface="Arial" panose="020B0604020202020204" pitchFamily="34" charset="0"/>
            </a:endParaRPr>
          </a:p>
        </p:txBody>
      </p:sp>
      <p:graphicFrame>
        <p:nvGraphicFramePr>
          <p:cNvPr id="10" name="Diagram 9"/>
          <p:cNvGraphicFramePr/>
          <p:nvPr>
            <p:extLst>
              <p:ext uri="{D42A27DB-BD31-4B8C-83A1-F6EECF244321}">
                <p14:modId xmlns:p14="http://schemas.microsoft.com/office/powerpoint/2010/main" val="1973180211"/>
              </p:ext>
            </p:extLst>
          </p:nvPr>
        </p:nvGraphicFramePr>
        <p:xfrm>
          <a:off x="609600" y="2375053"/>
          <a:ext cx="10210800" cy="74196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p:cNvPicPr>
            <a:picLocks noChangeAspect="1"/>
          </p:cNvPicPr>
          <p:nvPr/>
        </p:nvPicPr>
        <p:blipFill>
          <a:blip r:embed="rId10"/>
          <a:stretch>
            <a:fillRect/>
          </a:stretch>
        </p:blipFill>
        <p:spPr>
          <a:xfrm>
            <a:off x="11049000" y="3968927"/>
            <a:ext cx="6804368" cy="378691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04070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579196" y="621249"/>
            <a:ext cx="13202287" cy="1682316"/>
            <a:chOff x="85352" y="-350623"/>
            <a:chExt cx="1429660" cy="340126"/>
          </a:xfrm>
        </p:grpSpPr>
        <p:sp>
          <p:nvSpPr>
            <p:cNvPr id="3" name="Freeform 3"/>
            <p:cNvSpPr/>
            <p:nvPr/>
          </p:nvSpPr>
          <p:spPr>
            <a:xfrm>
              <a:off x="90028" y="-285983"/>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4" name="TextBox 4"/>
            <p:cNvSpPr txBox="1"/>
            <p:nvPr/>
          </p:nvSpPr>
          <p:spPr>
            <a:xfrm>
              <a:off x="85352" y="-350623"/>
              <a:ext cx="1428010" cy="340126"/>
            </a:xfrm>
            <a:prstGeom prst="rect">
              <a:avLst/>
            </a:prstGeom>
          </p:spPr>
          <p:txBody>
            <a:bodyPr lIns="50800" tIns="50800" rIns="50800" bIns="50800" rtlCol="0" anchor="ctr"/>
            <a:lstStyle/>
            <a:p>
              <a:pPr algn="ctr"/>
              <a:r>
                <a:rPr lang="en-US" sz="4800" b="1" dirty="0"/>
                <a:t>Comparison for Face-to-Face and Online Interview</a:t>
              </a:r>
              <a:endParaRPr lang="en-GB" sz="4800" dirty="0"/>
            </a:p>
          </p:txBody>
        </p:sp>
      </p:grpSp>
      <p:sp>
        <p:nvSpPr>
          <p:cNvPr id="5" name="Freeform 5"/>
          <p:cNvSpPr/>
          <p:nvPr/>
        </p:nvSpPr>
        <p:spPr>
          <a:xfrm>
            <a:off x="16113130" y="8591695"/>
            <a:ext cx="3390610" cy="3390610"/>
          </a:xfrm>
          <a:custGeom>
            <a:avLst/>
            <a:gdLst/>
            <a:ahLst/>
            <a:cxnLst/>
            <a:rect l="l" t="t" r="r" b="b"/>
            <a:pathLst>
              <a:path w="3390610" h="3390610">
                <a:moveTo>
                  <a:pt x="0" y="0"/>
                </a:moveTo>
                <a:lnTo>
                  <a:pt x="3390610" y="0"/>
                </a:lnTo>
                <a:lnTo>
                  <a:pt x="3390610" y="3390610"/>
                </a:lnTo>
                <a:lnTo>
                  <a:pt x="0" y="339061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6" name="Freeform 6"/>
          <p:cNvSpPr/>
          <p:nvPr/>
        </p:nvSpPr>
        <p:spPr>
          <a:xfrm>
            <a:off x="89460" y="-279274"/>
            <a:ext cx="1915377" cy="1915377"/>
          </a:xfrm>
          <a:custGeom>
            <a:avLst/>
            <a:gdLst/>
            <a:ahLst/>
            <a:cxnLst/>
            <a:rect l="l" t="t" r="r" b="b"/>
            <a:pathLst>
              <a:path w="1915377" h="1915377">
                <a:moveTo>
                  <a:pt x="0" y="0"/>
                </a:moveTo>
                <a:lnTo>
                  <a:pt x="1915378" y="0"/>
                </a:lnTo>
                <a:lnTo>
                  <a:pt x="1915378" y="1915377"/>
                </a:lnTo>
                <a:lnTo>
                  <a:pt x="0" y="1915377"/>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7" name="Freeform 7"/>
          <p:cNvSpPr/>
          <p:nvPr/>
        </p:nvSpPr>
        <p:spPr>
          <a:xfrm>
            <a:off x="15477769" y="-57360"/>
            <a:ext cx="2720835" cy="2666169"/>
          </a:xfrm>
          <a:custGeom>
            <a:avLst/>
            <a:gdLst/>
            <a:ahLst/>
            <a:cxnLst/>
            <a:rect l="l" t="t" r="r" b="b"/>
            <a:pathLst>
              <a:path w="3390610" h="3390610">
                <a:moveTo>
                  <a:pt x="0" y="0"/>
                </a:moveTo>
                <a:lnTo>
                  <a:pt x="3390610" y="0"/>
                </a:lnTo>
                <a:lnTo>
                  <a:pt x="3390610" y="3390610"/>
                </a:lnTo>
                <a:lnTo>
                  <a:pt x="0" y="339061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aphicFrame>
        <p:nvGraphicFramePr>
          <p:cNvPr id="8" name="Diagram 7"/>
          <p:cNvGraphicFramePr/>
          <p:nvPr>
            <p:extLst>
              <p:ext uri="{D42A27DB-BD31-4B8C-83A1-F6EECF244321}">
                <p14:modId xmlns:p14="http://schemas.microsoft.com/office/powerpoint/2010/main" val="2984558860"/>
              </p:ext>
            </p:extLst>
          </p:nvPr>
        </p:nvGraphicFramePr>
        <p:xfrm>
          <a:off x="1277200" y="2256551"/>
          <a:ext cx="15867800" cy="7848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45459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2"/>
          <p:cNvGrpSpPr/>
          <p:nvPr/>
        </p:nvGrpSpPr>
        <p:grpSpPr>
          <a:xfrm>
            <a:off x="2590800" y="692737"/>
            <a:ext cx="12748424" cy="1682316"/>
            <a:chOff x="90441" y="-349549"/>
            <a:chExt cx="1427679" cy="340126"/>
          </a:xfrm>
        </p:grpSpPr>
        <p:sp>
          <p:nvSpPr>
            <p:cNvPr id="16" name="Freeform 3"/>
            <p:cNvSpPr/>
            <p:nvPr/>
          </p:nvSpPr>
          <p:spPr>
            <a:xfrm>
              <a:off x="90441" y="-281920"/>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17" name="TextBox 4"/>
            <p:cNvSpPr txBox="1"/>
            <p:nvPr/>
          </p:nvSpPr>
          <p:spPr>
            <a:xfrm>
              <a:off x="93136" y="-349549"/>
              <a:ext cx="1424984" cy="340126"/>
            </a:xfrm>
            <a:prstGeom prst="rect">
              <a:avLst/>
            </a:prstGeom>
          </p:spPr>
          <p:txBody>
            <a:bodyPr lIns="50800" tIns="50800" rIns="50800" bIns="50800" rtlCol="0" anchor="ctr"/>
            <a:lstStyle/>
            <a:p>
              <a:pPr lvl="0" algn="ctr">
                <a:lnSpc>
                  <a:spcPts val="4982"/>
                </a:lnSpc>
                <a:spcBef>
                  <a:spcPct val="0"/>
                </a:spcBef>
              </a:pPr>
              <a:r>
                <a:rPr lang="en-US" sz="5400" b="1" dirty="0"/>
                <a:t>Equal Opportunities in Recruitment</a:t>
              </a:r>
              <a:endParaRPr lang="en-US" sz="5400" b="1" spc="364" dirty="0">
                <a:ea typeface="DM Sans"/>
                <a:cs typeface="Times New Roman" panose="02020603050405020304" pitchFamily="18" charset="0"/>
                <a:sym typeface="DM Sans"/>
              </a:endParaRPr>
            </a:p>
          </p:txBody>
        </p:sp>
      </p:grpSp>
      <p:graphicFrame>
        <p:nvGraphicFramePr>
          <p:cNvPr id="9" name="TextBox 3">
            <a:extLst>
              <a:ext uri="{FF2B5EF4-FFF2-40B4-BE49-F238E27FC236}">
                <a16:creationId xmlns:a16="http://schemas.microsoft.com/office/drawing/2014/main" xmlns="" id="{26D55BBE-DF45-2F8C-B168-499FB70C3BDB}"/>
              </a:ext>
            </a:extLst>
          </p:cNvPr>
          <p:cNvGraphicFramePr/>
          <p:nvPr>
            <p:extLst>
              <p:ext uri="{D42A27DB-BD31-4B8C-83A1-F6EECF244321}">
                <p14:modId xmlns:p14="http://schemas.microsoft.com/office/powerpoint/2010/main" val="2001432481"/>
              </p:ext>
            </p:extLst>
          </p:nvPr>
        </p:nvGraphicFramePr>
        <p:xfrm>
          <a:off x="2286000" y="2705100"/>
          <a:ext cx="140970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489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2"/>
          <p:cNvGrpSpPr/>
          <p:nvPr/>
        </p:nvGrpSpPr>
        <p:grpSpPr>
          <a:xfrm>
            <a:off x="2590800" y="692736"/>
            <a:ext cx="12748424" cy="2088563"/>
            <a:chOff x="90441" y="-349549"/>
            <a:chExt cx="1427679" cy="340126"/>
          </a:xfrm>
        </p:grpSpPr>
        <p:sp>
          <p:nvSpPr>
            <p:cNvPr id="16" name="Freeform 3"/>
            <p:cNvSpPr/>
            <p:nvPr/>
          </p:nvSpPr>
          <p:spPr>
            <a:xfrm>
              <a:off x="90441" y="-281920"/>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17" name="TextBox 4"/>
            <p:cNvSpPr txBox="1"/>
            <p:nvPr/>
          </p:nvSpPr>
          <p:spPr>
            <a:xfrm>
              <a:off x="93136" y="-349549"/>
              <a:ext cx="1424984" cy="340126"/>
            </a:xfrm>
            <a:prstGeom prst="rect">
              <a:avLst/>
            </a:prstGeom>
          </p:spPr>
          <p:txBody>
            <a:bodyPr lIns="50800" tIns="50800" rIns="50800" bIns="50800" rtlCol="0" anchor="ctr"/>
            <a:lstStyle/>
            <a:p>
              <a:pPr lvl="0" algn="ctr">
                <a:lnSpc>
                  <a:spcPts val="4982"/>
                </a:lnSpc>
                <a:spcBef>
                  <a:spcPct val="0"/>
                </a:spcBef>
              </a:pPr>
              <a:r>
                <a:rPr lang="en-US" sz="6600" b="1" dirty="0" smtClean="0"/>
                <a:t>Conclusion</a:t>
              </a:r>
              <a:endParaRPr lang="en-US" sz="6600" b="1" spc="364" dirty="0">
                <a:solidFill>
                  <a:srgbClr val="000000"/>
                </a:solidFill>
                <a:ea typeface="DM Sans"/>
                <a:cs typeface="Times New Roman" panose="02020603050405020304" pitchFamily="18" charset="0"/>
                <a:sym typeface="DM Sans"/>
              </a:endParaRPr>
            </a:p>
          </p:txBody>
        </p:sp>
      </p:grpSp>
      <p:graphicFrame>
        <p:nvGraphicFramePr>
          <p:cNvPr id="9" name="Content Placeholder 3"/>
          <p:cNvGraphicFramePr>
            <a:graphicFrameLocks/>
          </p:cNvGraphicFramePr>
          <p:nvPr>
            <p:extLst>
              <p:ext uri="{D42A27DB-BD31-4B8C-83A1-F6EECF244321}">
                <p14:modId xmlns:p14="http://schemas.microsoft.com/office/powerpoint/2010/main" val="620403871"/>
              </p:ext>
            </p:extLst>
          </p:nvPr>
        </p:nvGraphicFramePr>
        <p:xfrm>
          <a:off x="1752600" y="2933700"/>
          <a:ext cx="15697200" cy="6400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1846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419598" y="1268105"/>
            <a:ext cx="8830197" cy="1682316"/>
            <a:chOff x="217414" y="-247296"/>
            <a:chExt cx="1424984" cy="340126"/>
          </a:xfrm>
        </p:grpSpPr>
        <p:sp>
          <p:nvSpPr>
            <p:cNvPr id="3" name="Freeform 3"/>
            <p:cNvSpPr/>
            <p:nvPr/>
          </p:nvSpPr>
          <p:spPr>
            <a:xfrm>
              <a:off x="217414" y="-197076"/>
              <a:ext cx="1424984" cy="201341"/>
            </a:xfrm>
            <a:custGeom>
              <a:avLst/>
              <a:gdLst/>
              <a:ahLst/>
              <a:cxnLst/>
              <a:rect l="l" t="t" r="r" b="b"/>
              <a:pathLst>
                <a:path w="1424984" h="201341">
                  <a:moveTo>
                    <a:pt x="0" y="0"/>
                  </a:moveTo>
                  <a:lnTo>
                    <a:pt x="1424984" y="0"/>
                  </a:lnTo>
                  <a:lnTo>
                    <a:pt x="1424984" y="201341"/>
                  </a:lnTo>
                  <a:lnTo>
                    <a:pt x="0" y="201341"/>
                  </a:lnTo>
                  <a:close/>
                </a:path>
              </a:pathLst>
            </a:custGeom>
            <a:solidFill>
              <a:srgbClr val="F47C00"/>
            </a:solidFill>
            <a:ln cap="sq">
              <a:noFill/>
              <a:prstDash val="solid"/>
              <a:miter/>
            </a:ln>
          </p:spPr>
        </p:sp>
        <p:sp>
          <p:nvSpPr>
            <p:cNvPr id="4" name="TextBox 4"/>
            <p:cNvSpPr txBox="1"/>
            <p:nvPr/>
          </p:nvSpPr>
          <p:spPr>
            <a:xfrm>
              <a:off x="217414" y="-247296"/>
              <a:ext cx="1424984" cy="340126"/>
            </a:xfrm>
            <a:prstGeom prst="rect">
              <a:avLst/>
            </a:prstGeom>
          </p:spPr>
          <p:txBody>
            <a:bodyPr lIns="50800" tIns="50800" rIns="50800" bIns="50800" rtlCol="0" anchor="ctr"/>
            <a:lstStyle/>
            <a:p>
              <a:pPr marL="0" lvl="0" indent="0" algn="ctr">
                <a:lnSpc>
                  <a:spcPts val="4982"/>
                </a:lnSpc>
                <a:spcBef>
                  <a:spcPct val="0"/>
                </a:spcBef>
              </a:pPr>
              <a:r>
                <a:rPr lang="en-US" sz="6000" b="1" spc="364" dirty="0" smtClean="0">
                  <a:solidFill>
                    <a:srgbClr val="000000"/>
                  </a:solidFill>
                  <a:latin typeface="Arial Black" panose="020B0A04020102020204" pitchFamily="34" charset="0"/>
                  <a:ea typeface="DM Sans"/>
                  <a:cs typeface="DM Sans"/>
                  <a:sym typeface="DM Sans"/>
                </a:rPr>
                <a:t>References</a:t>
              </a:r>
              <a:endParaRPr lang="en-US" sz="6000" b="1" spc="364" dirty="0">
                <a:solidFill>
                  <a:srgbClr val="000000"/>
                </a:solidFill>
                <a:latin typeface="Arial Black" panose="020B0A04020102020204" pitchFamily="34" charset="0"/>
                <a:ea typeface="DM Sans"/>
                <a:cs typeface="DM Sans"/>
                <a:sym typeface="DM Sans"/>
              </a:endParaRPr>
            </a:p>
          </p:txBody>
        </p:sp>
      </p:grpSp>
      <p:sp>
        <p:nvSpPr>
          <p:cNvPr id="5" name="Freeform 5"/>
          <p:cNvSpPr/>
          <p:nvPr/>
        </p:nvSpPr>
        <p:spPr>
          <a:xfrm>
            <a:off x="16113130" y="8591695"/>
            <a:ext cx="3390610" cy="3390610"/>
          </a:xfrm>
          <a:custGeom>
            <a:avLst/>
            <a:gdLst/>
            <a:ahLst/>
            <a:cxnLst/>
            <a:rect l="l" t="t" r="r" b="b"/>
            <a:pathLst>
              <a:path w="3390610" h="3390610">
                <a:moveTo>
                  <a:pt x="0" y="0"/>
                </a:moveTo>
                <a:lnTo>
                  <a:pt x="3390610" y="0"/>
                </a:lnTo>
                <a:lnTo>
                  <a:pt x="3390610" y="3390610"/>
                </a:lnTo>
                <a:lnTo>
                  <a:pt x="0" y="339061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6" name="Freeform 6"/>
          <p:cNvSpPr/>
          <p:nvPr/>
        </p:nvSpPr>
        <p:spPr>
          <a:xfrm>
            <a:off x="89460" y="-279274"/>
            <a:ext cx="1915377" cy="1915377"/>
          </a:xfrm>
          <a:custGeom>
            <a:avLst/>
            <a:gdLst/>
            <a:ahLst/>
            <a:cxnLst/>
            <a:rect l="l" t="t" r="r" b="b"/>
            <a:pathLst>
              <a:path w="1915377" h="1915377">
                <a:moveTo>
                  <a:pt x="0" y="0"/>
                </a:moveTo>
                <a:lnTo>
                  <a:pt x="1915378" y="0"/>
                </a:lnTo>
                <a:lnTo>
                  <a:pt x="1915378" y="1915377"/>
                </a:lnTo>
                <a:lnTo>
                  <a:pt x="0" y="1915377"/>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7" name="Freeform 7"/>
          <p:cNvSpPr/>
          <p:nvPr/>
        </p:nvSpPr>
        <p:spPr>
          <a:xfrm>
            <a:off x="15477769" y="-57360"/>
            <a:ext cx="2720835" cy="2666169"/>
          </a:xfrm>
          <a:custGeom>
            <a:avLst/>
            <a:gdLst/>
            <a:ahLst/>
            <a:cxnLst/>
            <a:rect l="l" t="t" r="r" b="b"/>
            <a:pathLst>
              <a:path w="3390610" h="3390610">
                <a:moveTo>
                  <a:pt x="0" y="0"/>
                </a:moveTo>
                <a:lnTo>
                  <a:pt x="3390610" y="0"/>
                </a:lnTo>
                <a:lnTo>
                  <a:pt x="3390610" y="3390610"/>
                </a:lnTo>
                <a:lnTo>
                  <a:pt x="0" y="339061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18" name="Round Diagonal Corner Rectangle 17"/>
          <p:cNvSpPr/>
          <p:nvPr/>
        </p:nvSpPr>
        <p:spPr>
          <a:xfrm>
            <a:off x="2004836" y="2787699"/>
            <a:ext cx="15098893" cy="6470602"/>
          </a:xfrm>
          <a:prstGeom prst="round2DiagRect">
            <a:avLst/>
          </a:prstGeom>
        </p:spPr>
        <p:style>
          <a:lnRef idx="1">
            <a:schemeClr val="accent4"/>
          </a:lnRef>
          <a:fillRef idx="2">
            <a:schemeClr val="accent4"/>
          </a:fillRef>
          <a:effectRef idx="1">
            <a:schemeClr val="accent4"/>
          </a:effectRef>
          <a:fontRef idx="minor">
            <a:schemeClr val="dk1"/>
          </a:fontRef>
        </p:style>
        <p:txBody>
          <a:bodyPr rtlCol="0" anchor="ctr"/>
          <a:lstStyle/>
          <a:p>
            <a:pPr marL="171450" indent="-171450" algn="just">
              <a:lnSpc>
                <a:spcPct val="150000"/>
              </a:lnSpc>
              <a:buFont typeface="Arial" panose="020B0604020202020204" pitchFamily="34" charset="0"/>
              <a:buChar char="•"/>
            </a:pPr>
            <a:r>
              <a:rPr lang="en-US" sz="1200" dirty="0" err="1">
                <a:latin typeface="Arial" panose="020B0604020202020204" pitchFamily="34" charset="0"/>
                <a:cs typeface="Arial" panose="020B0604020202020204" pitchFamily="34" charset="0"/>
              </a:rPr>
              <a:t>Bergelson</a:t>
            </a:r>
            <a:r>
              <a:rPr lang="en-US" sz="1200" dirty="0">
                <a:latin typeface="Arial" panose="020B0604020202020204" pitchFamily="34" charset="0"/>
                <a:cs typeface="Arial" panose="020B0604020202020204" pitchFamily="34" charset="0"/>
              </a:rPr>
              <a:t>, I., Tracy, C., and </a:t>
            </a:r>
            <a:r>
              <a:rPr lang="en-US" sz="1200" dirty="0" err="1">
                <a:latin typeface="Arial" panose="020B0604020202020204" pitchFamily="34" charset="0"/>
                <a:cs typeface="Arial" panose="020B0604020202020204" pitchFamily="34" charset="0"/>
              </a:rPr>
              <a:t>Takacs</a:t>
            </a:r>
            <a:r>
              <a:rPr lang="en-US" sz="1200" dirty="0">
                <a:latin typeface="Arial" panose="020B0604020202020204" pitchFamily="34" charset="0"/>
                <a:cs typeface="Arial" panose="020B0604020202020204" pitchFamily="34" charset="0"/>
              </a:rPr>
              <a:t>, E. (2022). Best practices for reducing bias in the interview process. Current urology reports, 23(11), 319-325.</a:t>
            </a:r>
          </a:p>
          <a:p>
            <a:pPr marL="171450" indent="-171450" algn="just">
              <a:lnSpc>
                <a:spcPct val="150000"/>
              </a:lnSpc>
              <a:buFont typeface="Arial" panose="020B0604020202020204" pitchFamily="34" charset="0"/>
              <a:buChar char="•"/>
            </a:pPr>
            <a:r>
              <a:rPr lang="en-US" sz="1200" dirty="0" err="1">
                <a:latin typeface="Arial" panose="020B0604020202020204" pitchFamily="34" charset="0"/>
                <a:cs typeface="Arial" panose="020B0604020202020204" pitchFamily="34" charset="0"/>
              </a:rPr>
              <a:t>Biea</a:t>
            </a:r>
            <a:r>
              <a:rPr lang="en-US" sz="1200" dirty="0">
                <a:latin typeface="Arial" panose="020B0604020202020204" pitchFamily="34" charset="0"/>
                <a:cs typeface="Arial" panose="020B0604020202020204" pitchFamily="34" charset="0"/>
              </a:rPr>
              <a:t>, E. A., </a:t>
            </a:r>
            <a:r>
              <a:rPr lang="en-US" sz="1200" dirty="0" err="1">
                <a:latin typeface="Arial" panose="020B0604020202020204" pitchFamily="34" charset="0"/>
                <a:cs typeface="Arial" panose="020B0604020202020204" pitchFamily="34" charset="0"/>
              </a:rPr>
              <a:t>Dinu</a:t>
            </a:r>
            <a:r>
              <a:rPr lang="en-US" sz="1200" dirty="0">
                <a:latin typeface="Arial" panose="020B0604020202020204" pitchFamily="34" charset="0"/>
                <a:cs typeface="Arial" panose="020B0604020202020204" pitchFamily="34" charset="0"/>
              </a:rPr>
              <a:t>, E., </a:t>
            </a:r>
            <a:r>
              <a:rPr lang="en-US" sz="1200" dirty="0" err="1">
                <a:latin typeface="Arial" panose="020B0604020202020204" pitchFamily="34" charset="0"/>
                <a:cs typeface="Arial" panose="020B0604020202020204" pitchFamily="34" charset="0"/>
              </a:rPr>
              <a:t>Bunica</a:t>
            </a:r>
            <a:r>
              <a:rPr lang="en-US" sz="1200" dirty="0">
                <a:latin typeface="Arial" panose="020B0604020202020204" pitchFamily="34" charset="0"/>
                <a:cs typeface="Arial" panose="020B0604020202020204" pitchFamily="34" charset="0"/>
              </a:rPr>
              <a:t>, A., and </a:t>
            </a:r>
            <a:r>
              <a:rPr lang="en-US" sz="1200" dirty="0" err="1">
                <a:latin typeface="Arial" panose="020B0604020202020204" pitchFamily="34" charset="0"/>
                <a:cs typeface="Arial" panose="020B0604020202020204" pitchFamily="34" charset="0"/>
              </a:rPr>
              <a:t>Jerdea</a:t>
            </a:r>
            <a:r>
              <a:rPr lang="en-US" sz="1200" dirty="0">
                <a:latin typeface="Arial" panose="020B0604020202020204" pitchFamily="34" charset="0"/>
                <a:cs typeface="Arial" panose="020B0604020202020204" pitchFamily="34" charset="0"/>
              </a:rPr>
              <a:t>, L. (2024). Recruitment in SMEs: the role of managerial practices, technology and innovation. European Business Review, 36(3), 361-391.</a:t>
            </a:r>
          </a:p>
          <a:p>
            <a:pPr marL="171450" indent="-171450" algn="just">
              <a:lnSpc>
                <a:spcPct val="150000"/>
              </a:lnSpc>
              <a:buFont typeface="Arial" panose="020B0604020202020204" pitchFamily="34" charset="0"/>
              <a:buChar char="•"/>
            </a:pPr>
            <a:r>
              <a:rPr lang="en-US" sz="1200" dirty="0" err="1">
                <a:latin typeface="Arial" panose="020B0604020202020204" pitchFamily="34" charset="0"/>
                <a:cs typeface="Arial" panose="020B0604020202020204" pitchFamily="34" charset="0"/>
              </a:rPr>
              <a:t>Dalim</a:t>
            </a:r>
            <a:r>
              <a:rPr lang="en-US" sz="1200" dirty="0">
                <a:latin typeface="Arial" panose="020B0604020202020204" pitchFamily="34" charset="0"/>
                <a:cs typeface="Arial" panose="020B0604020202020204" pitchFamily="34" charset="0"/>
              </a:rPr>
              <a:t>, S. F., </a:t>
            </a:r>
            <a:r>
              <a:rPr lang="en-US" sz="1200" dirty="0" err="1">
                <a:latin typeface="Arial" panose="020B0604020202020204" pitchFamily="34" charset="0"/>
                <a:cs typeface="Arial" panose="020B0604020202020204" pitchFamily="34" charset="0"/>
              </a:rPr>
              <a:t>Ishak</a:t>
            </a:r>
            <a:r>
              <a:rPr lang="en-US" sz="1200" dirty="0">
                <a:latin typeface="Arial" panose="020B0604020202020204" pitchFamily="34" charset="0"/>
                <a:cs typeface="Arial" panose="020B0604020202020204" pitchFamily="34" charset="0"/>
              </a:rPr>
              <a:t>, A. S., and </a:t>
            </a:r>
            <a:r>
              <a:rPr lang="en-US" sz="1200" dirty="0" err="1">
                <a:latin typeface="Arial" panose="020B0604020202020204" pitchFamily="34" charset="0"/>
                <a:cs typeface="Arial" panose="020B0604020202020204" pitchFamily="34" charset="0"/>
              </a:rPr>
              <a:t>Hamzah</a:t>
            </a:r>
            <a:r>
              <a:rPr lang="en-US" sz="1200" dirty="0">
                <a:latin typeface="Arial" panose="020B0604020202020204" pitchFamily="34" charset="0"/>
                <a:cs typeface="Arial" panose="020B0604020202020204" pitchFamily="34" charset="0"/>
              </a:rPr>
              <a:t>, L. M. (2022). Promoting students’ critical thinking through </a:t>
            </a:r>
            <a:r>
              <a:rPr lang="en-US" sz="1200" dirty="0" err="1">
                <a:latin typeface="Arial" panose="020B0604020202020204" pitchFamily="34" charset="0"/>
                <a:cs typeface="Arial" panose="020B0604020202020204" pitchFamily="34" charset="0"/>
              </a:rPr>
              <a:t>socratic</a:t>
            </a:r>
            <a:r>
              <a:rPr lang="en-US" sz="1200" dirty="0">
                <a:latin typeface="Arial" panose="020B0604020202020204" pitchFamily="34" charset="0"/>
                <a:cs typeface="Arial" panose="020B0604020202020204" pitchFamily="34" charset="0"/>
              </a:rPr>
              <a:t> method: Views and challenges. Asian Journal of University Education (AJUE), 18(4), 1034-1047.</a:t>
            </a:r>
          </a:p>
          <a:p>
            <a:pPr marL="171450" indent="-171450" algn="just">
              <a:lnSpc>
                <a:spcPct val="150000"/>
              </a:lnSpc>
              <a:buFont typeface="Arial" panose="020B0604020202020204" pitchFamily="34" charset="0"/>
              <a:buChar char="•"/>
            </a:pPr>
            <a:r>
              <a:rPr lang="en-US" sz="1200" dirty="0" err="1">
                <a:latin typeface="Arial" panose="020B0604020202020204" pitchFamily="34" charset="0"/>
                <a:cs typeface="Arial" panose="020B0604020202020204" pitchFamily="34" charset="0"/>
              </a:rPr>
              <a:t>Gilch</a:t>
            </a:r>
            <a:r>
              <a:rPr lang="en-US" sz="1200" dirty="0">
                <a:latin typeface="Arial" panose="020B0604020202020204" pitchFamily="34" charset="0"/>
                <a:cs typeface="Arial" panose="020B0604020202020204" pitchFamily="34" charset="0"/>
              </a:rPr>
              <a:t>, P. M., and </a:t>
            </a:r>
            <a:r>
              <a:rPr lang="en-US" sz="1200" dirty="0" err="1">
                <a:latin typeface="Arial" panose="020B0604020202020204" pitchFamily="34" charset="0"/>
                <a:cs typeface="Arial" panose="020B0604020202020204" pitchFamily="34" charset="0"/>
              </a:rPr>
              <a:t>Sieweke</a:t>
            </a:r>
            <a:r>
              <a:rPr lang="en-US" sz="1200" dirty="0">
                <a:latin typeface="Arial" panose="020B0604020202020204" pitchFamily="34" charset="0"/>
                <a:cs typeface="Arial" panose="020B0604020202020204" pitchFamily="34" charset="0"/>
              </a:rPr>
              <a:t>, J. (2021). Recruiting digital talent: The strategic role of recruitment in organisations’ digital transformation. German Journal of Human Resource Management, 35(1), 53-82.</a:t>
            </a:r>
          </a:p>
          <a:p>
            <a:pPr marL="171450" indent="-171450" algn="just">
              <a:lnSpc>
                <a:spcPct val="150000"/>
              </a:lnSpc>
              <a:buFont typeface="Arial" panose="020B0604020202020204" pitchFamily="34" charset="0"/>
              <a:buChar char="•"/>
            </a:pPr>
            <a:r>
              <a:rPr lang="en-US" sz="1200" dirty="0" err="1">
                <a:latin typeface="Arial" panose="020B0604020202020204" pitchFamily="34" charset="0"/>
                <a:cs typeface="Arial" panose="020B0604020202020204" pitchFamily="34" charset="0"/>
              </a:rPr>
              <a:t>Goulart</a:t>
            </a:r>
            <a:r>
              <a:rPr lang="en-US" sz="1200" dirty="0">
                <a:latin typeface="Arial" panose="020B0604020202020204" pitchFamily="34" charset="0"/>
                <a:cs typeface="Arial" panose="020B0604020202020204" pitchFamily="34" charset="0"/>
              </a:rPr>
              <a:t>, K. S., Rodríguez-</a:t>
            </a:r>
            <a:r>
              <a:rPr lang="en-US" sz="1200" dirty="0" err="1">
                <a:latin typeface="Arial" panose="020B0604020202020204" pitchFamily="34" charset="0"/>
                <a:cs typeface="Arial" panose="020B0604020202020204" pitchFamily="34" charset="0"/>
              </a:rPr>
              <a:t>Menés</a:t>
            </a:r>
            <a:r>
              <a:rPr lang="en-US" sz="1200" dirty="0">
                <a:latin typeface="Arial" panose="020B0604020202020204" pitchFamily="34" charset="0"/>
                <a:cs typeface="Arial" panose="020B0604020202020204" pitchFamily="34" charset="0"/>
              </a:rPr>
              <a:t>, J., and </a:t>
            </a:r>
            <a:r>
              <a:rPr lang="en-US" sz="1200" dirty="0" err="1">
                <a:latin typeface="Arial" panose="020B0604020202020204" pitchFamily="34" charset="0"/>
                <a:cs typeface="Arial" panose="020B0604020202020204" pitchFamily="34" charset="0"/>
              </a:rPr>
              <a:t>Armayones</a:t>
            </a:r>
            <a:r>
              <a:rPr lang="en-US" sz="1200" dirty="0">
                <a:latin typeface="Arial" panose="020B0604020202020204" pitchFamily="34" charset="0"/>
                <a:cs typeface="Arial" panose="020B0604020202020204" pitchFamily="34" charset="0"/>
              </a:rPr>
              <a:t>, J. M. C. (2022). Job descriptions, from conception to recruitment: A qualitative review of hiring processes. JRC Working Papers on Labour, Education and Technology, (2022-06).</a:t>
            </a:r>
          </a:p>
          <a:p>
            <a:pPr marL="171450" indent="-171450" algn="just">
              <a:lnSpc>
                <a:spcPct val="150000"/>
              </a:lnSpc>
              <a:buFont typeface="Arial" panose="020B0604020202020204" pitchFamily="34" charset="0"/>
              <a:buChar char="•"/>
            </a:pPr>
            <a:r>
              <a:rPr lang="en-US" sz="1200" dirty="0" err="1">
                <a:latin typeface="Arial" panose="020B0604020202020204" pitchFamily="34" charset="0"/>
                <a:cs typeface="Arial" panose="020B0604020202020204" pitchFamily="34" charset="0"/>
              </a:rPr>
              <a:t>Guentert</a:t>
            </a:r>
            <a:r>
              <a:rPr lang="en-US" sz="1200" dirty="0">
                <a:latin typeface="Arial" panose="020B0604020202020204" pitchFamily="34" charset="0"/>
                <a:cs typeface="Arial" panose="020B0604020202020204" pitchFamily="34" charset="0"/>
              </a:rPr>
              <a:t>, K. H., and </a:t>
            </a:r>
            <a:r>
              <a:rPr lang="en-US" sz="1200" dirty="0" err="1">
                <a:latin typeface="Arial" panose="020B0604020202020204" pitchFamily="34" charset="0"/>
                <a:cs typeface="Arial" panose="020B0604020202020204" pitchFamily="34" charset="0"/>
              </a:rPr>
              <a:t>Berke</a:t>
            </a:r>
            <a:r>
              <a:rPr lang="en-US" sz="1200" dirty="0">
                <a:latin typeface="Arial" panose="020B0604020202020204" pitchFamily="34" charset="0"/>
                <a:cs typeface="Arial" panose="020B0604020202020204" pitchFamily="34" charset="0"/>
              </a:rPr>
              <a:t>, M. (2025). The Hiring Handbook: A Toolkit for Recruitment, Assessment, and Selection Success. </a:t>
            </a:r>
            <a:r>
              <a:rPr lang="en-US" sz="1200" dirty="0" err="1">
                <a:latin typeface="Arial" panose="020B0604020202020204" pitchFamily="34" charset="0"/>
                <a:cs typeface="Arial" panose="020B0604020202020204" pitchFamily="34" charset="0"/>
              </a:rPr>
              <a:t>Kogan</a:t>
            </a:r>
            <a:r>
              <a:rPr lang="en-US" sz="1200" dirty="0">
                <a:latin typeface="Arial" panose="020B0604020202020204" pitchFamily="34" charset="0"/>
                <a:cs typeface="Arial" panose="020B0604020202020204" pitchFamily="34" charset="0"/>
              </a:rPr>
              <a:t> Page Publishers.</a:t>
            </a:r>
          </a:p>
          <a:p>
            <a:pPr marL="171450" indent="-171450"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Javed, H. (2024). Creating a positive workplace culture: Diversity, equity, and inclusion initiatives. In Innovative human resource management for SMEs (pp. 367-394). IGI Global Scientific Publishing.</a:t>
            </a:r>
          </a:p>
          <a:p>
            <a:pPr marL="171450" indent="-171450"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John Lewis. (2025a). Available at: https://www.johnlewispartnership.co.uk/about/who-we-are.html Accessed Date: 27/Sept/2025</a:t>
            </a:r>
          </a:p>
          <a:p>
            <a:pPr marL="171450" indent="-171450"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John Lewis. (2025b). Available at: https://www.johnlewispartnership.co.uk/work/employee-ownership.html Accessed Date: 27/Sept/2025</a:t>
            </a:r>
          </a:p>
          <a:p>
            <a:pPr marL="171450" indent="-171450" algn="just">
              <a:lnSpc>
                <a:spcPct val="150000"/>
              </a:lnSpc>
              <a:buFont typeface="Arial" panose="020B0604020202020204" pitchFamily="34" charset="0"/>
              <a:buChar char="•"/>
            </a:pPr>
            <a:r>
              <a:rPr lang="en-US" sz="1200" dirty="0" err="1">
                <a:latin typeface="Arial" panose="020B0604020202020204" pitchFamily="34" charset="0"/>
                <a:cs typeface="Arial" panose="020B0604020202020204" pitchFamily="34" charset="0"/>
              </a:rPr>
              <a:t>Løkke</a:t>
            </a:r>
            <a:r>
              <a:rPr lang="en-US" sz="1200" dirty="0">
                <a:latin typeface="Arial" panose="020B0604020202020204" pitchFamily="34" charset="0"/>
                <a:cs typeface="Arial" panose="020B0604020202020204" pitchFamily="34" charset="0"/>
              </a:rPr>
              <a:t>, A. K. (2021). Recruitment and selection: still a model employer?. In Research Handbook on HRM in the Public Sector (pp. 77-90). Edward Elgar Publishing.</a:t>
            </a:r>
          </a:p>
          <a:p>
            <a:pPr marL="171450" indent="-171450" algn="just">
              <a:lnSpc>
                <a:spcPct val="150000"/>
              </a:lnSpc>
              <a:buFont typeface="Arial" panose="020B0604020202020204" pitchFamily="34" charset="0"/>
              <a:buChar char="•"/>
            </a:pPr>
            <a:r>
              <a:rPr lang="en-US" sz="1200" dirty="0" err="1">
                <a:latin typeface="Arial" panose="020B0604020202020204" pitchFamily="34" charset="0"/>
                <a:cs typeface="Arial" panose="020B0604020202020204" pitchFamily="34" charset="0"/>
              </a:rPr>
              <a:t>Paramita</a:t>
            </a:r>
            <a:r>
              <a:rPr lang="en-US" sz="1200" dirty="0">
                <a:latin typeface="Arial" panose="020B0604020202020204" pitchFamily="34" charset="0"/>
                <a:cs typeface="Arial" panose="020B0604020202020204" pitchFamily="34" charset="0"/>
              </a:rPr>
              <a:t>, D., </a:t>
            </a:r>
            <a:r>
              <a:rPr lang="en-US" sz="1200" dirty="0" err="1">
                <a:latin typeface="Arial" panose="020B0604020202020204" pitchFamily="34" charset="0"/>
                <a:cs typeface="Arial" panose="020B0604020202020204" pitchFamily="34" charset="0"/>
              </a:rPr>
              <a:t>Okwir</a:t>
            </a:r>
            <a:r>
              <a:rPr lang="en-US" sz="1200" dirty="0">
                <a:latin typeface="Arial" panose="020B0604020202020204" pitchFamily="34" charset="0"/>
                <a:cs typeface="Arial" panose="020B0604020202020204" pitchFamily="34" charset="0"/>
              </a:rPr>
              <a:t>, S., and </a:t>
            </a:r>
            <a:r>
              <a:rPr lang="en-US" sz="1200" dirty="0" err="1">
                <a:latin typeface="Arial" panose="020B0604020202020204" pitchFamily="34" charset="0"/>
                <a:cs typeface="Arial" panose="020B0604020202020204" pitchFamily="34" charset="0"/>
              </a:rPr>
              <a:t>Nuur</a:t>
            </a:r>
            <a:r>
              <a:rPr lang="en-US" sz="1200" dirty="0">
                <a:latin typeface="Arial" panose="020B0604020202020204" pitchFamily="34" charset="0"/>
                <a:cs typeface="Arial" panose="020B0604020202020204" pitchFamily="34" charset="0"/>
              </a:rPr>
              <a:t>, C. (2024). Artificial intelligence in talent acquisition: exploring organisational and operational dimensions. International journal of organisational analysis, 32(11), 108-131.</a:t>
            </a:r>
          </a:p>
          <a:p>
            <a:pPr marL="171450" indent="-171450" algn="just">
              <a:lnSpc>
                <a:spcPct val="150000"/>
              </a:lnSpc>
              <a:buFont typeface="Arial" panose="020B0604020202020204" pitchFamily="34" charset="0"/>
              <a:buChar char="•"/>
            </a:pPr>
            <a:r>
              <a:rPr lang="en-US" sz="1200" dirty="0" err="1">
                <a:latin typeface="Arial" panose="020B0604020202020204" pitchFamily="34" charset="0"/>
                <a:cs typeface="Arial" panose="020B0604020202020204" pitchFamily="34" charset="0"/>
              </a:rPr>
              <a:t>Sammour</a:t>
            </a:r>
            <a:r>
              <a:rPr lang="en-US" sz="1200" dirty="0">
                <a:latin typeface="Arial" panose="020B0604020202020204" pitchFamily="34" charset="0"/>
                <a:cs typeface="Arial" panose="020B0604020202020204" pitchFamily="34" charset="0"/>
              </a:rPr>
              <a:t>, A., Chen, W., </a:t>
            </a:r>
            <a:r>
              <a:rPr lang="en-US" sz="1200" dirty="0" err="1">
                <a:latin typeface="Arial" panose="020B0604020202020204" pitchFamily="34" charset="0"/>
                <a:cs typeface="Arial" panose="020B0604020202020204" pitchFamily="34" charset="0"/>
              </a:rPr>
              <a:t>Balmer</a:t>
            </a:r>
            <a:r>
              <a:rPr lang="en-US" sz="1200" dirty="0">
                <a:latin typeface="Arial" panose="020B0604020202020204" pitchFamily="34" charset="0"/>
                <a:cs typeface="Arial" panose="020B0604020202020204" pitchFamily="34" charset="0"/>
              </a:rPr>
              <a:t>, J. M., </a:t>
            </a:r>
            <a:r>
              <a:rPr lang="en-US" sz="1200" dirty="0" err="1">
                <a:latin typeface="Arial" panose="020B0604020202020204" pitchFamily="34" charset="0"/>
                <a:cs typeface="Arial" panose="020B0604020202020204" pitchFamily="34" charset="0"/>
              </a:rPr>
              <a:t>Botchie</a:t>
            </a:r>
            <a:r>
              <a:rPr lang="en-US" sz="1200" dirty="0">
                <a:latin typeface="Arial" panose="020B0604020202020204" pitchFamily="34" charset="0"/>
                <a:cs typeface="Arial" panose="020B0604020202020204" pitchFamily="34" charset="0"/>
              </a:rPr>
              <a:t>, D., and Faraday, J. (2020). Crafting the forever now: corporate heritage brand innovation at John Lewis Partnership. Strategic Change, 29(1), 115-126.</a:t>
            </a:r>
          </a:p>
          <a:p>
            <a:pPr marL="171450" indent="-171450"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Stokes, M. I. C. H. E. L. L. E., and </a:t>
            </a:r>
            <a:r>
              <a:rPr lang="en-US" sz="1200" dirty="0" err="1">
                <a:latin typeface="Arial" panose="020B0604020202020204" pitchFamily="34" charset="0"/>
                <a:cs typeface="Arial" panose="020B0604020202020204" pitchFamily="34" charset="0"/>
              </a:rPr>
              <a:t>Woodhams</a:t>
            </a:r>
            <a:r>
              <a:rPr lang="en-US" sz="1200" dirty="0">
                <a:latin typeface="Arial" panose="020B0604020202020204" pitchFamily="34" charset="0"/>
                <a:cs typeface="Arial" panose="020B0604020202020204" pitchFamily="34" charset="0"/>
              </a:rPr>
              <a:t>, C. A. R. O. L. (2022). Equality, diversity and inclusion. Human Resource Management: People and Organisations, 199.</a:t>
            </a:r>
          </a:p>
          <a:p>
            <a:pPr marL="171450" indent="-171450" algn="just">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Su, Y. S., </a:t>
            </a:r>
            <a:r>
              <a:rPr lang="en-US" sz="1200" dirty="0" err="1">
                <a:latin typeface="Arial" panose="020B0604020202020204" pitchFamily="34" charset="0"/>
                <a:cs typeface="Arial" panose="020B0604020202020204" pitchFamily="34" charset="0"/>
              </a:rPr>
              <a:t>Suen</a:t>
            </a:r>
            <a:r>
              <a:rPr lang="en-US" sz="1200" dirty="0">
                <a:latin typeface="Arial" panose="020B0604020202020204" pitchFamily="34" charset="0"/>
                <a:cs typeface="Arial" panose="020B0604020202020204" pitchFamily="34" charset="0"/>
              </a:rPr>
              <a:t>, H. Y., and Hung, K. E. (2021). Predicting behavioral competencies automatically from facial expressions in real-time video-recorded interviews. Journal of Real-Time Image Processing, 18(4), 1011-1021.</a:t>
            </a:r>
          </a:p>
          <a:p>
            <a:pPr marL="171450" indent="-171450" algn="just">
              <a:lnSpc>
                <a:spcPct val="150000"/>
              </a:lnSpc>
              <a:buFont typeface="Arial" panose="020B0604020202020204" pitchFamily="34" charset="0"/>
              <a:buChar char="•"/>
            </a:pPr>
            <a:r>
              <a:rPr lang="en-US" sz="1200" dirty="0" err="1">
                <a:latin typeface="Arial" panose="020B0604020202020204" pitchFamily="34" charset="0"/>
                <a:cs typeface="Arial" panose="020B0604020202020204" pitchFamily="34" charset="0"/>
              </a:rPr>
              <a:t>Vernau</a:t>
            </a:r>
            <a:r>
              <a:rPr lang="en-US" sz="1200" dirty="0">
                <a:latin typeface="Arial" panose="020B0604020202020204" pitchFamily="34" charset="0"/>
                <a:cs typeface="Arial" panose="020B0604020202020204" pitchFamily="34" charset="0"/>
              </a:rPr>
              <a:t>, J., Bishop, C., </a:t>
            </a:r>
            <a:r>
              <a:rPr lang="en-US" sz="1200" dirty="0" err="1">
                <a:latin typeface="Arial" panose="020B0604020202020204" pitchFamily="34" charset="0"/>
                <a:cs typeface="Arial" panose="020B0604020202020204" pitchFamily="34" charset="0"/>
              </a:rPr>
              <a:t>Chavda</a:t>
            </a:r>
            <a:r>
              <a:rPr lang="en-US" sz="1200" dirty="0">
                <a:latin typeface="Arial" panose="020B0604020202020204" pitchFamily="34" charset="0"/>
                <a:cs typeface="Arial" panose="020B0604020202020204" pitchFamily="34" charset="0"/>
              </a:rPr>
              <a:t>, S., Weldon, A., Maloney, S., Pacey, R., and Turner, A. N. (2021). An analysis of job description and person specifications to define the requirements for obtaining employment within strength &amp; conditioning. Professional Strength and Conditioning, 07.</a:t>
            </a:r>
          </a:p>
          <a:p>
            <a:pPr marL="171450" indent="-171450" algn="just">
              <a:lnSpc>
                <a:spcPct val="150000"/>
              </a:lnSpc>
              <a:buFont typeface="Arial" panose="020B0604020202020204" pitchFamily="34" charset="0"/>
              <a:buChar char="•"/>
            </a:pPr>
            <a:endParaRPr lang="en-US" sz="1000" dirty="0">
              <a:latin typeface="Times New Roman" panose="02020603050405020304" pitchFamily="18" charset="0"/>
              <a:cs typeface="Times New Roman" panose="02020603050405020304" pitchFamily="18" charset="0"/>
            </a:endParaRPr>
          </a:p>
          <a:p>
            <a:pPr marL="171450" indent="-171450" algn="just">
              <a:lnSpc>
                <a:spcPct val="150000"/>
              </a:lnSpc>
              <a:buFont typeface="Arial" panose="020B0604020202020204" pitchFamily="34" charset="0"/>
              <a:buChar char="•"/>
            </a:pPr>
            <a:endParaRPr 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482921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3344</Words>
  <Application>Microsoft Office PowerPoint</Application>
  <PresentationFormat>Custom</PresentationFormat>
  <Paragraphs>132</Paragraphs>
  <Slides>13</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 Black</vt:lpstr>
      <vt:lpstr>Calibri</vt:lpstr>
      <vt:lpstr>DM Sans</vt:lpstr>
      <vt:lpstr>Times New Roman</vt:lpstr>
      <vt:lpstr>DM Sans Bold</vt:lpstr>
      <vt:lpstr>Codec Pro Ultra-Bold</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2025-09-27T10:16:09Z</dcterms:created>
  <dcterms:modified xsi:type="dcterms:W3CDTF">2025-09-27T10:18:40Z</dcterms:modified>
  <dc:identifier/>
</cp:coreProperties>
</file>