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3"/>
  </p:notesMasterIdLst>
  <p:handoutMasterIdLst>
    <p:handoutMasterId r:id="rId44"/>
  </p:handoutMasterIdLst>
  <p:sldIdLst>
    <p:sldId id="363" r:id="rId3"/>
    <p:sldId id="419" r:id="rId4"/>
    <p:sldId id="391" r:id="rId5"/>
    <p:sldId id="392" r:id="rId6"/>
    <p:sldId id="399" r:id="rId7"/>
    <p:sldId id="420" r:id="rId8"/>
    <p:sldId id="438" r:id="rId9"/>
    <p:sldId id="421" r:id="rId10"/>
    <p:sldId id="384" r:id="rId11"/>
    <p:sldId id="422" r:id="rId12"/>
    <p:sldId id="423" r:id="rId13"/>
    <p:sldId id="424" r:id="rId14"/>
    <p:sldId id="425" r:id="rId15"/>
    <p:sldId id="426" r:id="rId16"/>
    <p:sldId id="427" r:id="rId17"/>
    <p:sldId id="371" r:id="rId18"/>
    <p:sldId id="368" r:id="rId19"/>
    <p:sldId id="428" r:id="rId20"/>
    <p:sldId id="429" r:id="rId21"/>
    <p:sldId id="430" r:id="rId22"/>
    <p:sldId id="431" r:id="rId23"/>
    <p:sldId id="449" r:id="rId24"/>
    <p:sldId id="448" r:id="rId25"/>
    <p:sldId id="432" r:id="rId26"/>
    <p:sldId id="433" r:id="rId27"/>
    <p:sldId id="434" r:id="rId28"/>
    <p:sldId id="435" r:id="rId29"/>
    <p:sldId id="436" r:id="rId30"/>
    <p:sldId id="437" r:id="rId31"/>
    <p:sldId id="439" r:id="rId32"/>
    <p:sldId id="440" r:id="rId33"/>
    <p:sldId id="441" r:id="rId34"/>
    <p:sldId id="442" r:id="rId35"/>
    <p:sldId id="443" r:id="rId36"/>
    <p:sldId id="444" r:id="rId37"/>
    <p:sldId id="445" r:id="rId38"/>
    <p:sldId id="446" r:id="rId39"/>
    <p:sldId id="447" r:id="rId40"/>
    <p:sldId id="417" r:id="rId41"/>
    <p:sldId id="370" r:id="rId4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968716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345895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52927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823935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2050484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948148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770072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4070897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948610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82592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907312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741716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474652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806444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479013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8666857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36969699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776457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0918854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999835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323832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55867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8287444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2721493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1263890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1594231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41398135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42016736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2613961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4051768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02/10/2020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733601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02/10/2020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2950644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02/10/2020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2681407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0"/>
            <a:ext cx="53848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0"/>
            <a:ext cx="53848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02/10/2020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3608746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02/10/2020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2064846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02/10/2020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1280683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02/10/2020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39682693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02/10/2020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7588801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02/10/2020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35798475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02/10/2020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18688360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02/10/2020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3866881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02/10/2020</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extLst>
      <p:ext uri="{BB962C8B-B14F-4D97-AF65-F5344CB8AC3E}">
        <p14:creationId xmlns:p14="http://schemas.microsoft.com/office/powerpoint/2010/main" val="4291639524"/>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breakingtravelnews.com/news/article/etihad-airways-signs-easyjet-partnership/" TargetMode="External"/><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jpeg"/></Relationships>
</file>

<file path=ppt/slides/_rels/slide3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055440" y="4293096"/>
            <a:ext cx="10297144"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a:t>
            </a:r>
          </a:p>
          <a:p>
            <a:pPr eaLnBrk="1" hangingPunct="1"/>
            <a:r>
              <a:rPr lang="en-GB" altLang="en-US" sz="4000" dirty="0">
                <a:solidFill>
                  <a:srgbClr val="FFFF00"/>
                </a:solidFill>
              </a:rPr>
              <a:t>CRM in Corporations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000" dirty="0"/>
              <a:t>How CRM can be seen from the Corporation perspectives. </a:t>
            </a:r>
          </a:p>
          <a:p>
            <a:pPr algn="just"/>
            <a:r>
              <a:rPr lang="en-GB" sz="3000" dirty="0"/>
              <a:t>Understand how products and services are developed and how internal processes are organised with the customer being the main focus.</a:t>
            </a:r>
          </a:p>
          <a:p>
            <a:pPr algn="just"/>
            <a:r>
              <a:rPr lang="en-GB" sz="3000" dirty="0"/>
              <a:t>Understand why companies need to constantly focus on innovation to be able to address and satisfy the changing needs of customers. </a:t>
            </a:r>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232756"/>
            <a:ext cx="6084675" cy="4392488"/>
          </a:xfrm>
        </p:spPr>
        <p:txBody>
          <a:bodyPr/>
          <a:lstStyle/>
          <a:p>
            <a:pPr algn="just"/>
            <a:r>
              <a:rPr lang="en-GB" sz="2700" dirty="0"/>
              <a:t>It is about the relationship between a business and its customers. </a:t>
            </a:r>
          </a:p>
          <a:p>
            <a:pPr algn="just"/>
            <a:r>
              <a:rPr lang="en-GB" sz="2700" dirty="0"/>
              <a:t>Each party contributes and expects something from the relationship. </a:t>
            </a:r>
          </a:p>
          <a:p>
            <a:pPr algn="just"/>
            <a:r>
              <a:rPr lang="en-GB" sz="2700" dirty="0"/>
              <a:t>Customers expect value for their money and a lower price.</a:t>
            </a:r>
          </a:p>
          <a:p>
            <a:pPr algn="just"/>
            <a:r>
              <a:rPr lang="en-GB" sz="2700" dirty="0"/>
              <a:t>Companies expect money, profitable customers and a certain degree of loyalty in exchange for goods and services.</a:t>
            </a:r>
          </a:p>
          <a:p>
            <a:pPr algn="just"/>
            <a:endParaRPr lang="en-GB" dirty="0"/>
          </a:p>
          <a:p>
            <a:endParaRPr lang="en-US" sz="2800" dirty="0"/>
          </a:p>
          <a:p>
            <a:pPr marL="0" indent="0" eaLnBrk="1" hangingPunct="1">
              <a:buNone/>
              <a:defRPr/>
            </a:pPr>
            <a:endParaRPr lang="en-GB" altLang="en-US" sz="2400" dirty="0"/>
          </a:p>
        </p:txBody>
      </p:sp>
      <p:pic>
        <p:nvPicPr>
          <p:cNvPr id="6" name="Picture 5" descr="Diagram&#10;&#10;Description automatically generated">
            <a:extLst>
              <a:ext uri="{FF2B5EF4-FFF2-40B4-BE49-F238E27FC236}">
                <a16:creationId xmlns:a16="http://schemas.microsoft.com/office/drawing/2014/main" id="{B108B62B-5A18-466C-82D7-EB7FBF4314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8116" y="1556792"/>
            <a:ext cx="4762500" cy="3333750"/>
          </a:xfrm>
          <a:prstGeom prst="rect">
            <a:avLst/>
          </a:prstGeom>
        </p:spPr>
      </p:pic>
    </p:spTree>
    <p:extLst>
      <p:ext uri="{BB962C8B-B14F-4D97-AF65-F5344CB8AC3E}">
        <p14:creationId xmlns:p14="http://schemas.microsoft.com/office/powerpoint/2010/main" val="178284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Corporation – Challenges!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600" dirty="0"/>
              <a:t>How do we provide customers with value that meet their expectations, retain their loyalty, ensuring there is minimum disruption to the company’s internal processes?</a:t>
            </a:r>
          </a:p>
          <a:p>
            <a:pPr algn="just"/>
            <a:r>
              <a:rPr lang="en-GB" sz="3600" dirty="0"/>
              <a:t>Every company tries to balance this.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6488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The corporation always want to create a positive experience thereby retaining existing and loyal customers (e.g. discounts can be extended to customers, their friends and relatives). </a:t>
            </a:r>
          </a:p>
          <a:p>
            <a:pPr algn="just"/>
            <a:r>
              <a:rPr lang="en-GB" dirty="0"/>
              <a:t>Goal is to keep customers and to dissuade them from acting in ways that may lead to unprofitable relationships and lost of business.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2936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Customer value can be created through extending the positive experience from particular customer or a target group. </a:t>
            </a:r>
          </a:p>
          <a:p>
            <a:pPr algn="just"/>
            <a:r>
              <a:rPr lang="en-GB" dirty="0"/>
              <a:t>The exchanges nonetheless needs to be mutually beneficial and profitable to both the customer and the business.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27782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CRM</a:t>
            </a:r>
          </a:p>
        </p:txBody>
      </p:sp>
      <p:pic>
        <p:nvPicPr>
          <p:cNvPr id="3" name="Picture 2">
            <a:extLst>
              <a:ext uri="{FF2B5EF4-FFF2-40B4-BE49-F238E27FC236}">
                <a16:creationId xmlns:a16="http://schemas.microsoft.com/office/drawing/2014/main" id="{3B71BD94-EA4C-44E5-AEA9-3B062892946B}"/>
              </a:ext>
            </a:extLst>
          </p:cNvPr>
          <p:cNvPicPr>
            <a:picLocks noChangeAspect="1"/>
          </p:cNvPicPr>
          <p:nvPr/>
        </p:nvPicPr>
        <p:blipFill>
          <a:blip r:embed="rId3"/>
          <a:stretch>
            <a:fillRect/>
          </a:stretch>
        </p:blipFill>
        <p:spPr>
          <a:xfrm>
            <a:off x="500062" y="1595437"/>
            <a:ext cx="11191875" cy="3667125"/>
          </a:xfrm>
          <a:prstGeom prst="rect">
            <a:avLst/>
          </a:prstGeom>
        </p:spPr>
      </p:pic>
    </p:spTree>
    <p:extLst>
      <p:ext uri="{BB962C8B-B14F-4D97-AF65-F5344CB8AC3E}">
        <p14:creationId xmlns:p14="http://schemas.microsoft.com/office/powerpoint/2010/main" val="261642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Importance of Simplicity!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Should all customers be treated as valued customers?</a:t>
            </a:r>
          </a:p>
          <a:p>
            <a:pPr algn="just"/>
            <a:r>
              <a:rPr lang="en-GB" dirty="0"/>
              <a:t>Do we need to hire the services of marketing consultants to create separate customer profiles, track their activities, analyse them and market services only to those ones that fits the profile of profitable customers?</a:t>
            </a:r>
          </a:p>
          <a:p>
            <a:pPr algn="just"/>
            <a:r>
              <a:rPr lang="en-GB" dirty="0"/>
              <a:t>Will targeting a segment of customers e.g. unprofitable ones be a waste of resources?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75388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82214" y="1988840"/>
            <a:ext cx="2492896" cy="2492896"/>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947428" y="1171255"/>
            <a:ext cx="9181020" cy="4515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b="1" dirty="0">
                <a:solidFill>
                  <a:schemeClr val="accent1">
                    <a:lumMod val="50000"/>
                  </a:schemeClr>
                </a:solidFill>
                <a:latin typeface="Arial Nova" panose="020B0504020202020204" pitchFamily="34" charset="0"/>
                <a:cs typeface="Aharoni" panose="02010803020104030203" pitchFamily="2" charset="-79"/>
              </a:rPr>
              <a:t>Should customer services be provided in relation to customers profitability?</a:t>
            </a:r>
          </a:p>
          <a:p>
            <a:pPr algn="just"/>
            <a:r>
              <a:rPr lang="en-GB" b="1" dirty="0">
                <a:solidFill>
                  <a:schemeClr val="accent1">
                    <a:lumMod val="50000"/>
                  </a:schemeClr>
                </a:solidFill>
                <a:latin typeface="Arial Nova" panose="020B0504020202020204" pitchFamily="34" charset="0"/>
                <a:cs typeface="Aharoni" panose="02010803020104030203" pitchFamily="2" charset="-79"/>
              </a:rPr>
              <a:t>If say 70 percent of profits comes from say 20 percent of customers, do we need to identify and manage these customers differently?</a:t>
            </a:r>
          </a:p>
          <a:p>
            <a:pPr algn="just"/>
            <a:r>
              <a:rPr lang="en-GB" b="1" dirty="0">
                <a:solidFill>
                  <a:schemeClr val="accent1">
                    <a:lumMod val="50000"/>
                  </a:schemeClr>
                </a:solidFill>
                <a:latin typeface="Arial Nova" panose="020B0504020202020204" pitchFamily="34" charset="0"/>
                <a:cs typeface="Aharoni" panose="02010803020104030203" pitchFamily="2" charset="-79"/>
              </a:rPr>
              <a:t>Is the idea of customer services directed on giving customers everything they want?</a:t>
            </a:r>
          </a:p>
          <a:p>
            <a:pPr algn="just"/>
            <a:endParaRPr lang="en-GB" b="1" dirty="0">
              <a:latin typeface="Arial Nova" panose="020B0504020202020204" pitchFamily="34" charset="0"/>
            </a:endParaRPr>
          </a:p>
          <a:p>
            <a:endParaRPr lang="en-US" b="1" dirty="0">
              <a:latin typeface="Arial Nova" panose="020B0504020202020204" pitchFamily="34" charset="0"/>
            </a:endParaRPr>
          </a:p>
          <a:p>
            <a:pPr marL="0" indent="0" eaLnBrk="1" hangingPunct="1">
              <a:buFont typeface="Arial" panose="020B0604020202020204" pitchFamily="34" charset="0"/>
              <a:buNone/>
              <a:defRPr/>
            </a:pPr>
            <a:endParaRPr lang="en-GB" altLang="en-US" b="1" dirty="0">
              <a:latin typeface="Arial Nova" panose="020B0504020202020204" pitchFamily="34" charset="0"/>
            </a:endParaRP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Answers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One way for corporations to increase profitability is to provide customer services in proportion to the customer profitability. </a:t>
            </a:r>
          </a:p>
          <a:p>
            <a:pPr algn="just"/>
            <a:r>
              <a:rPr lang="en-GB" dirty="0"/>
              <a:t>More customer services should be provided to more profitable groups. </a:t>
            </a:r>
          </a:p>
          <a:p>
            <a:pPr algn="just"/>
            <a:r>
              <a:rPr lang="en-GB" dirty="0"/>
              <a:t>To run a profitable business, a company may not be able to give customers all what they want.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6808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 comprehensive view of Customers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340768"/>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The goal of corporations is to have a comprehensive view of customers. </a:t>
            </a:r>
          </a:p>
          <a:p>
            <a:pPr algn="just"/>
            <a:r>
              <a:rPr lang="en-GB" dirty="0"/>
              <a:t>Are they a source of revenue or will they be a potential source of looses for the company?</a:t>
            </a:r>
          </a:p>
          <a:p>
            <a:pPr algn="just"/>
            <a:r>
              <a:rPr lang="en-GB" dirty="0"/>
              <a:t>If a customer is going to be unprofitable, should the company renew the relationship?</a:t>
            </a:r>
          </a:p>
          <a:p>
            <a:pPr algn="just"/>
            <a:r>
              <a:rPr lang="en-GB" dirty="0"/>
              <a:t>If a customer is going to be profitable, should we interact and gather more information?</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03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75886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Corporation nowadays uses touchpoints to collect </a:t>
            </a:r>
            <a:r>
              <a:rPr lang="en-GB" sz="2800" b="1" dirty="0">
                <a:solidFill>
                  <a:srgbClr val="FF0000"/>
                </a:solidFill>
              </a:rPr>
              <a:t>customers data</a:t>
            </a:r>
            <a:r>
              <a:rPr lang="en-GB" sz="2800" dirty="0"/>
              <a:t> and not just to communicate with them. </a:t>
            </a:r>
          </a:p>
          <a:p>
            <a:pPr algn="just"/>
            <a:r>
              <a:rPr lang="en-GB" sz="2800" dirty="0"/>
              <a:t>Radio, TV and Newspapers are not very interactive so can't be used to collect customers data. </a:t>
            </a:r>
          </a:p>
          <a:p>
            <a:pPr algn="just"/>
            <a:r>
              <a:rPr lang="en-GB" sz="2800" dirty="0"/>
              <a:t>Information's like age, date of purchases, etc. can be collected through different touchpoints and stored on computer systems.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4272" y="1952836"/>
            <a:ext cx="3617950" cy="2952328"/>
          </a:xfrm>
          <a:prstGeom prst="rect">
            <a:avLst/>
          </a:prstGeom>
        </p:spPr>
      </p:pic>
    </p:spTree>
    <p:extLst>
      <p:ext uri="{BB962C8B-B14F-4D97-AF65-F5344CB8AC3E}">
        <p14:creationId xmlns:p14="http://schemas.microsoft.com/office/powerpoint/2010/main" val="133408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75886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Though customers derive some </a:t>
            </a:r>
            <a:r>
              <a:rPr lang="en-GB" sz="2800" b="1" dirty="0">
                <a:solidFill>
                  <a:srgbClr val="FF0000"/>
                </a:solidFill>
              </a:rPr>
              <a:t>loyalty</a:t>
            </a:r>
            <a:r>
              <a:rPr lang="en-GB" sz="2800" dirty="0"/>
              <a:t>, </a:t>
            </a:r>
            <a:r>
              <a:rPr lang="en-GB" sz="2800" b="1" dirty="0">
                <a:solidFill>
                  <a:srgbClr val="FF0000"/>
                </a:solidFill>
              </a:rPr>
              <a:t>satisfaction</a:t>
            </a:r>
            <a:r>
              <a:rPr lang="en-GB" sz="2800" dirty="0"/>
              <a:t> and </a:t>
            </a:r>
            <a:r>
              <a:rPr lang="en-GB" sz="2800" b="1" dirty="0">
                <a:solidFill>
                  <a:srgbClr val="FF0000"/>
                </a:solidFill>
              </a:rPr>
              <a:t>value</a:t>
            </a:r>
            <a:r>
              <a:rPr lang="en-GB" sz="2800" dirty="0"/>
              <a:t> when interacting with the corporation through touchpoints, the corporation is more interested in getting a comprehensive view of customers.</a:t>
            </a:r>
          </a:p>
          <a:p>
            <a:pPr algn="just"/>
            <a:r>
              <a:rPr lang="en-GB" sz="2800" dirty="0"/>
              <a:t>Are they a potential source of revenue or looses? If the customer will remain unprofitable, should the corporation keep him beyond their contractual obligations?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4272" y="1952836"/>
            <a:ext cx="3617950" cy="2952328"/>
          </a:xfrm>
          <a:prstGeom prst="rect">
            <a:avLst/>
          </a:prstGeom>
        </p:spPr>
      </p:pic>
    </p:spTree>
    <p:extLst>
      <p:ext uri="{BB962C8B-B14F-4D97-AF65-F5344CB8AC3E}">
        <p14:creationId xmlns:p14="http://schemas.microsoft.com/office/powerpoint/2010/main" val="98480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39882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 only reason why a customer is of economic value to a corporation is </a:t>
            </a:r>
            <a:r>
              <a:rPr lang="en-GB" sz="2800" b="1" dirty="0">
                <a:solidFill>
                  <a:srgbClr val="FF0000"/>
                </a:solidFill>
              </a:rPr>
              <a:t>the knowledge</a:t>
            </a:r>
            <a:r>
              <a:rPr lang="en-GB" sz="2800" dirty="0"/>
              <a:t> that they are profitable.</a:t>
            </a:r>
          </a:p>
          <a:p>
            <a:pPr algn="just"/>
            <a:r>
              <a:rPr lang="en-GB" sz="2800" dirty="0"/>
              <a:t>If a customer is a profitable, other information may need to be collected and analysed from touchpoints like customer wants and needs, their purchase and customer lifecycle, interaction opportunities and their profile. </a:t>
            </a:r>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952836"/>
            <a:ext cx="3977990" cy="2952328"/>
          </a:xfrm>
          <a:prstGeom prst="rect">
            <a:avLst/>
          </a:prstGeom>
        </p:spPr>
      </p:pic>
    </p:spTree>
    <p:extLst>
      <p:ext uri="{BB962C8B-B14F-4D97-AF65-F5344CB8AC3E}">
        <p14:creationId xmlns:p14="http://schemas.microsoft.com/office/powerpoint/2010/main" val="23536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Wants and Needs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buClr>
                <a:schemeClr val="tx1"/>
              </a:buClr>
            </a:pPr>
            <a:r>
              <a:rPr lang="en-GB" sz="3300" b="1" dirty="0">
                <a:solidFill>
                  <a:srgbClr val="FF0000"/>
                </a:solidFill>
              </a:rPr>
              <a:t>Needs</a:t>
            </a:r>
            <a:r>
              <a:rPr lang="en-GB" sz="3300" dirty="0"/>
              <a:t> – these are the reasons why a customer is using a good or service. </a:t>
            </a:r>
          </a:p>
          <a:p>
            <a:pPr algn="just">
              <a:buClr>
                <a:schemeClr val="tx1"/>
              </a:buClr>
            </a:pPr>
            <a:r>
              <a:rPr lang="en-GB" sz="3300" b="1" dirty="0">
                <a:solidFill>
                  <a:srgbClr val="FF0000"/>
                </a:solidFill>
              </a:rPr>
              <a:t>Wants</a:t>
            </a:r>
            <a:r>
              <a:rPr lang="en-GB" sz="3300" dirty="0"/>
              <a:t> – these are desirable goods and services. </a:t>
            </a:r>
          </a:p>
          <a:p>
            <a:pPr algn="just"/>
            <a:r>
              <a:rPr lang="en-GB" sz="3300" dirty="0"/>
              <a:t>Purchase decision are based on wants not needs. </a:t>
            </a:r>
          </a:p>
          <a:p>
            <a:pPr algn="just"/>
            <a:r>
              <a:rPr lang="en-GB" sz="3300" dirty="0"/>
              <a:t>It is important to note that due to advertising, potential customers wants many things which they may not need e.g. new cars, expensive computers, TV’s, etc.</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382220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Wants and Needs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765195" cy="4320480"/>
          </a:xfrm>
        </p:spPr>
        <p:txBody>
          <a:bodyPr/>
          <a:lstStyle/>
          <a:p>
            <a:pPr algn="just">
              <a:buFont typeface="Wingdings" panose="05000000000000000000" pitchFamily="2" charset="2"/>
              <a:buChar char="§"/>
            </a:pPr>
            <a:r>
              <a:rPr lang="en-GB" sz="3600" dirty="0"/>
              <a:t>Corporations needs to know the wants of their customers to ascertain how to address them. </a:t>
            </a:r>
          </a:p>
          <a:p>
            <a:pPr algn="just">
              <a:buFont typeface="Wingdings" panose="05000000000000000000" pitchFamily="2" charset="2"/>
              <a:buChar char="§"/>
            </a:pPr>
            <a:r>
              <a:rPr lang="en-GB" sz="3600" dirty="0"/>
              <a:t>If you know that few customers will need a services, there is no point investing in equipment and training e.g. is the retail shop it worth owning a bicycle repair shop? Can they introduce services like selling winter protective suits?</a:t>
            </a:r>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Purchase 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It is the time between a customers repeats purchase of goods and services. </a:t>
            </a:r>
          </a:p>
          <a:p>
            <a:pPr algn="just"/>
            <a:r>
              <a:rPr lang="en-GB" dirty="0"/>
              <a:t>It is used to evaluate the value of a customer present and future purchase. </a:t>
            </a:r>
          </a:p>
          <a:p>
            <a:pPr algn="just"/>
            <a:r>
              <a:rPr lang="en-GB" dirty="0"/>
              <a:t>A taxi driver may buy fuel every day while a personal car owner may buy fuel regularly only during weekends.</a:t>
            </a:r>
          </a:p>
          <a:p>
            <a:pPr algn="just"/>
            <a:r>
              <a:rPr lang="en-GB" dirty="0"/>
              <a:t>Both has different purchase cycle, and one is more profitable.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23416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Interaction Opportunities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How best should I interact with a customer?</a:t>
            </a:r>
          </a:p>
          <a:p>
            <a:pPr algn="just"/>
            <a:r>
              <a:rPr lang="en-GB" dirty="0"/>
              <a:t>To ensure repeat business and customer loyalty, the cost and benefit of interactions must be explored and analysed. </a:t>
            </a:r>
          </a:p>
          <a:p>
            <a:pPr algn="just"/>
            <a:r>
              <a:rPr lang="en-GB" dirty="0"/>
              <a:t>If interacting with a customer by fax, will the customer like printing this fax? Is it better to interact with a golfer via their club magazines?</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3358652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Interaction Opportunities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Some customers will prefer a website to read through than a phone call. </a:t>
            </a:r>
          </a:p>
          <a:p>
            <a:pPr algn="just"/>
            <a:r>
              <a:rPr lang="en-GB" dirty="0"/>
              <a:t>Through a purchase cycle, a customer may need a reminder through a personal letter for example, when insurance is about to expire or when car parts needs changing.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62406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Profile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They are demographic information e.g. name, address, contact information, product or service purchase history, etc.</a:t>
            </a:r>
          </a:p>
          <a:p>
            <a:pPr algn="just"/>
            <a:r>
              <a:rPr lang="en-GB" dirty="0"/>
              <a:t>Detail profile may include education level, marital status, hobbies, occupation, vacation habits, lifestyles, etc.  </a:t>
            </a:r>
          </a:p>
          <a:p>
            <a:pPr algn="just"/>
            <a:r>
              <a:rPr lang="en-GB" dirty="0"/>
              <a:t>It is the demographic information that corporations use to decide on the support services to offer to customers.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28553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Profile - Specific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An insurance company who wants to consider offering a customer additional services like increased insurance cover may be looking at the customers net income, net worth, number of dependents, etc. </a:t>
            </a:r>
          </a:p>
          <a:p>
            <a:pPr algn="just"/>
            <a:r>
              <a:rPr lang="en-GB" dirty="0"/>
              <a:t>Corporations can also engage in a conversation with a customer to find out if they need specific services.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54488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why customer portfolio is important for Barclays Bank. </a:t>
            </a:r>
          </a:p>
        </p:txBody>
      </p:sp>
      <p:pic>
        <p:nvPicPr>
          <p:cNvPr id="3" name="Picture 2" descr="A picture containing drawing&#10;&#10;Description automatically generated">
            <a:extLst>
              <a:ext uri="{FF2B5EF4-FFF2-40B4-BE49-F238E27FC236}">
                <a16:creationId xmlns:a16="http://schemas.microsoft.com/office/drawing/2014/main" id="{61F2BB4C-DEE3-4346-AD45-24D686D72C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3924" y="2996952"/>
            <a:ext cx="7464152" cy="2338618"/>
          </a:xfrm>
          <a:prstGeom prst="rect">
            <a:avLst/>
          </a:prstGeom>
        </p:spPr>
      </p:pic>
    </p:spTree>
    <p:extLst>
      <p:ext uri="{BB962C8B-B14F-4D97-AF65-F5344CB8AC3E}">
        <p14:creationId xmlns:p14="http://schemas.microsoft.com/office/powerpoint/2010/main" val="316501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 Lifecycle</a:t>
            </a:r>
          </a:p>
        </p:txBody>
      </p:sp>
      <p:pic>
        <p:nvPicPr>
          <p:cNvPr id="3" name="Picture 2" descr="Diagram&#10;&#10;Description automatically generated">
            <a:extLst>
              <a:ext uri="{FF2B5EF4-FFF2-40B4-BE49-F238E27FC236}">
                <a16:creationId xmlns:a16="http://schemas.microsoft.com/office/drawing/2014/main" id="{4D5CF35D-A181-4CCC-975B-5CE64440BA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8088" y="1319044"/>
            <a:ext cx="5145905" cy="360040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6660739" cy="4392488"/>
          </a:xfrm>
        </p:spPr>
        <p:txBody>
          <a:bodyPr/>
          <a:lstStyle/>
          <a:p>
            <a:pPr algn="just"/>
            <a:r>
              <a:rPr lang="en-GB" sz="3000" dirty="0"/>
              <a:t>The customer lifecycle is a representation of the stages that customers go through in their relationship with a company, as seen from the company’s perspective.</a:t>
            </a:r>
          </a:p>
          <a:p>
            <a:pPr algn="just"/>
            <a:r>
              <a:rPr lang="en-GB" sz="3000" dirty="0"/>
              <a:t>The core stages in the customer lifecycle are customer acquisition, customer retention and customer development. </a:t>
            </a:r>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375316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500" fill="hold"/>
                                        <p:tgtEl>
                                          <p:spTgt spid="3"/>
                                        </p:tgtEl>
                                        <p:attrNameLst>
                                          <p:attrName>ppt_w</p:attrName>
                                        </p:attrNameLst>
                                      </p:cBhvr>
                                      <p:tavLst>
                                        <p:tav tm="0">
                                          <p:val>
                                            <p:fltVal val="0"/>
                                          </p:val>
                                        </p:tav>
                                        <p:tav tm="100000">
                                          <p:val>
                                            <p:strVal val="#ppt_w"/>
                                          </p:val>
                                        </p:tav>
                                      </p:tavLst>
                                    </p:anim>
                                    <p:anim calcmode="lin" valueType="num">
                                      <p:cBhvr>
                                        <p:cTn id="22" dur="500" fill="hold"/>
                                        <p:tgtEl>
                                          <p:spTgt spid="3"/>
                                        </p:tgtEl>
                                        <p:attrNameLst>
                                          <p:attrName>ppt_h</p:attrName>
                                        </p:attrNameLst>
                                      </p:cBhvr>
                                      <p:tavLst>
                                        <p:tav tm="0">
                                          <p:val>
                                            <p:fltVal val="0"/>
                                          </p:val>
                                        </p:tav>
                                        <p:tav tm="100000">
                                          <p:val>
                                            <p:strVal val="#ppt_h"/>
                                          </p:val>
                                        </p:tav>
                                      </p:tavLst>
                                    </p:anim>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 Lifecycle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When a customer lifecycle is appropriately predicted, a customer can deliver appropriate products and services to its existing customers. </a:t>
            </a:r>
          </a:p>
          <a:p>
            <a:pPr algn="just"/>
            <a:r>
              <a:rPr lang="en-GB" dirty="0"/>
              <a:t>A financial institution that effectively studies their customers lifecycle will provide information on auto loans at age 25, life insurance at 30, mortgage information at 35 and retirement at 55.</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66817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Segmentation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This involves segmenting customers into groups after gathering information about them and predicting their behaviour. </a:t>
            </a:r>
          </a:p>
          <a:p>
            <a:pPr algn="just"/>
            <a:r>
              <a:rPr lang="en-GB" dirty="0"/>
              <a:t>Segmentation may help a company know what special services to offer to particular group of customers or how to target certain customers with marketing campaigns.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2177003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Improvements in Internal Processes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Once segmentation has been carried out, a company can </a:t>
            </a:r>
            <a:r>
              <a:rPr lang="en-GB" b="1" dirty="0">
                <a:solidFill>
                  <a:srgbClr val="FF0000"/>
                </a:solidFill>
              </a:rPr>
              <a:t>reduce cost </a:t>
            </a:r>
            <a:r>
              <a:rPr lang="en-GB" dirty="0"/>
              <a:t>of its customer services and can also ensure that its internal processes are </a:t>
            </a:r>
            <a:r>
              <a:rPr lang="en-GB" b="1" dirty="0">
                <a:solidFill>
                  <a:srgbClr val="FF0000"/>
                </a:solidFill>
              </a:rPr>
              <a:t>effective</a:t>
            </a:r>
            <a:r>
              <a:rPr lang="en-GB" dirty="0"/>
              <a:t>. </a:t>
            </a:r>
          </a:p>
          <a:p>
            <a:pPr algn="just"/>
            <a:r>
              <a:rPr lang="en-GB" dirty="0"/>
              <a:t>Information from segmentation can help to </a:t>
            </a:r>
            <a:r>
              <a:rPr lang="en-GB" b="1" dirty="0">
                <a:solidFill>
                  <a:srgbClr val="FF0000"/>
                </a:solidFill>
              </a:rPr>
              <a:t>support new product development</a:t>
            </a:r>
            <a:r>
              <a:rPr lang="en-GB" dirty="0"/>
              <a:t> and in effect support product efficiency leading to good return on investments on customer services. </a:t>
            </a:r>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346989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Improvements in Internal Processes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b="1" dirty="0">
                <a:solidFill>
                  <a:schemeClr val="accent6">
                    <a:lumMod val="50000"/>
                  </a:schemeClr>
                </a:solidFill>
              </a:rPr>
              <a:t>Customer services </a:t>
            </a:r>
            <a:r>
              <a:rPr lang="en-GB" dirty="0"/>
              <a:t>can be built into a company’s internal processes in a way that they can proactively address certain complaints without a phone call. Dell for example can include in the manufacturing process ways in which a customer can order specific laptops on the website, then Dell can have a way to track this laptop through its internal processes and inform the customer of potential problems as they arise. </a:t>
            </a:r>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620720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Core Competency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marL="0" indent="0" algn="just">
              <a:buNone/>
            </a:pPr>
            <a:r>
              <a:rPr lang="en-GB" sz="3300" dirty="0"/>
              <a:t>It is important that companies focus on there area of core competencies. Companies can diversify their services but must ensure when doing so, they can have the resources to provide additional customer services in other areas. For example if a car dealership wants to assure customers that they can provide repair services, they must have the resources to invest in this area. </a:t>
            </a:r>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305111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Importance of Employee Satisfaction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Employees who are not satisfied can't provide good customer services to customers. </a:t>
            </a:r>
          </a:p>
          <a:p>
            <a:pPr algn="just"/>
            <a:r>
              <a:rPr lang="en-GB" dirty="0"/>
              <a:t>Customer services representatives are noted to be the least paid, least trained and always have a high turnover rate. Many people don’t like speaking on phone and this role is often taken by people who want a temporary job.</a:t>
            </a:r>
          </a:p>
          <a:p>
            <a:pPr algn="just"/>
            <a:r>
              <a:rPr lang="en-GB" dirty="0"/>
              <a:t>Customer often deal with employees who haven’t bought into the corporate vision. </a:t>
            </a:r>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279791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Importance of Employee Satisfaction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7452827" cy="4392488"/>
          </a:xfrm>
        </p:spPr>
        <p:txBody>
          <a:bodyPr/>
          <a:lstStyle/>
          <a:p>
            <a:pPr algn="just"/>
            <a:r>
              <a:rPr lang="en-GB" dirty="0"/>
              <a:t>Dissatisfied employees often steal customers data and use them for their other businesses e.g. mailing and marketing a product they think they might need. </a:t>
            </a:r>
          </a:p>
          <a:p>
            <a:pPr algn="just"/>
            <a:r>
              <a:rPr lang="en-GB" dirty="0"/>
              <a:t>With computerisation, it has become easy for employees to access/take thousands of customers data using.</a:t>
            </a:r>
          </a:p>
          <a:p>
            <a:endParaRPr lang="en-US" sz="3300" dirty="0"/>
          </a:p>
          <a:p>
            <a:pPr marL="0" indent="0" eaLnBrk="1" hangingPunct="1">
              <a:buNone/>
              <a:defRPr/>
            </a:pPr>
            <a:endParaRPr lang="en-GB" altLang="en-US" sz="3300" dirty="0"/>
          </a:p>
        </p:txBody>
      </p:sp>
      <p:pic>
        <p:nvPicPr>
          <p:cNvPr id="3" name="Picture 2" descr="Text, calendar, whiteboard&#10;&#10;Description automatically generated">
            <a:extLst>
              <a:ext uri="{FF2B5EF4-FFF2-40B4-BE49-F238E27FC236}">
                <a16:creationId xmlns:a16="http://schemas.microsoft.com/office/drawing/2014/main" id="{33A1B99A-9220-432D-BC6D-EB42AB9466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6240" y="1952836"/>
            <a:ext cx="3456384" cy="2952328"/>
          </a:xfrm>
          <a:prstGeom prst="rect">
            <a:avLst/>
          </a:prstGeom>
        </p:spPr>
      </p:pic>
    </p:spTree>
    <p:extLst>
      <p:ext uri="{BB962C8B-B14F-4D97-AF65-F5344CB8AC3E}">
        <p14:creationId xmlns:p14="http://schemas.microsoft.com/office/powerpoint/2010/main" val="61903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1000" fill="hold"/>
                                        <p:tgtEl>
                                          <p:spTgt spid="3"/>
                                        </p:tgtEl>
                                        <p:attrNameLst>
                                          <p:attrName>ppt_w</p:attrName>
                                        </p:attrNameLst>
                                      </p:cBhvr>
                                      <p:tavLst>
                                        <p:tav tm="0">
                                          <p:val>
                                            <p:fltVal val="0"/>
                                          </p:val>
                                        </p:tav>
                                        <p:tav tm="100000">
                                          <p:val>
                                            <p:strVal val="#ppt_w"/>
                                          </p:val>
                                        </p:tav>
                                      </p:tavLst>
                                    </p:anim>
                                    <p:anim calcmode="lin" valueType="num">
                                      <p:cBhvr>
                                        <p:cTn id="22" dur="1000" fill="hold"/>
                                        <p:tgtEl>
                                          <p:spTgt spid="3"/>
                                        </p:tgtEl>
                                        <p:attrNameLst>
                                          <p:attrName>ppt_h</p:attrName>
                                        </p:attrNameLst>
                                      </p:cBhvr>
                                      <p:tavLst>
                                        <p:tav tm="0">
                                          <p:val>
                                            <p:fltVal val="0"/>
                                          </p:val>
                                        </p:tav>
                                        <p:tav tm="100000">
                                          <p:val>
                                            <p:strVal val="#ppt_h"/>
                                          </p:val>
                                        </p:tav>
                                      </p:tavLst>
                                    </p:anim>
                                    <p:anim calcmode="lin" valueType="num">
                                      <p:cBhvr>
                                        <p:cTn id="23" dur="1000" fill="hold"/>
                                        <p:tgtEl>
                                          <p:spTgt spid="3"/>
                                        </p:tgtEl>
                                        <p:attrNameLst>
                                          <p:attrName>style.rotation</p:attrName>
                                        </p:attrNameLst>
                                      </p:cBhvr>
                                      <p:tavLst>
                                        <p:tav tm="0">
                                          <p:val>
                                            <p:fltVal val="90"/>
                                          </p:val>
                                        </p:tav>
                                        <p:tav tm="100000">
                                          <p:val>
                                            <p:fltVal val="0"/>
                                          </p:val>
                                        </p:tav>
                                      </p:tavLst>
                                    </p:anim>
                                    <p:animEffect transition="in" filter="fade">
                                      <p:cBhvr>
                                        <p:cTn id="24"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Importance of Employee Satisfaction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6588731" cy="4392488"/>
          </a:xfrm>
        </p:spPr>
        <p:txBody>
          <a:bodyPr/>
          <a:lstStyle/>
          <a:p>
            <a:pPr algn="just"/>
            <a:r>
              <a:rPr lang="en-GB" dirty="0"/>
              <a:t>To ensure good customer services, companies should treat employees with respect, provide good renumeration, a career path to ensure employee satisfaction. </a:t>
            </a:r>
          </a:p>
          <a:p>
            <a:pPr algn="just"/>
            <a:r>
              <a:rPr lang="en-GB" dirty="0"/>
              <a:t>Training opportunities can also be provided to ensure good customer services. </a:t>
            </a:r>
          </a:p>
          <a:p>
            <a:endParaRPr lang="en-US" sz="3300" dirty="0"/>
          </a:p>
          <a:p>
            <a:pPr marL="0" indent="0" eaLnBrk="1" hangingPunct="1">
              <a:buNone/>
              <a:defRPr/>
            </a:pPr>
            <a:endParaRPr lang="en-GB" altLang="en-US" sz="3300" dirty="0"/>
          </a:p>
        </p:txBody>
      </p:sp>
      <p:pic>
        <p:nvPicPr>
          <p:cNvPr id="3" name="Picture 2" descr="A picture containing shape&#10;&#10;Description automatically generated">
            <a:extLst>
              <a:ext uri="{FF2B5EF4-FFF2-40B4-BE49-F238E27FC236}">
                <a16:creationId xmlns:a16="http://schemas.microsoft.com/office/drawing/2014/main" id="{6460EA5B-4669-420A-AA8D-782645E511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2144" y="1556792"/>
            <a:ext cx="4560193" cy="3082107"/>
          </a:xfrm>
          <a:prstGeom prst="rect">
            <a:avLst/>
          </a:prstGeom>
        </p:spPr>
      </p:pic>
    </p:spTree>
    <p:extLst>
      <p:ext uri="{BB962C8B-B14F-4D97-AF65-F5344CB8AC3E}">
        <p14:creationId xmlns:p14="http://schemas.microsoft.com/office/powerpoint/2010/main" val="630819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500" fill="hold"/>
                                        <p:tgtEl>
                                          <p:spTgt spid="3"/>
                                        </p:tgtEl>
                                        <p:attrNameLst>
                                          <p:attrName>ppt_w</p:attrName>
                                        </p:attrNameLst>
                                      </p:cBhvr>
                                      <p:tavLst>
                                        <p:tav tm="0">
                                          <p:val>
                                            <p:fltVal val="0"/>
                                          </p:val>
                                        </p:tav>
                                        <p:tav tm="100000">
                                          <p:val>
                                            <p:strVal val="#ppt_w"/>
                                          </p:val>
                                        </p:tav>
                                      </p:tavLst>
                                    </p:anim>
                                    <p:anim calcmode="lin" valueType="num">
                                      <p:cBhvr>
                                        <p:cTn id="22" dur="500" fill="hold"/>
                                        <p:tgtEl>
                                          <p:spTgt spid="3"/>
                                        </p:tgtEl>
                                        <p:attrNameLst>
                                          <p:attrName>ppt_h</p:attrName>
                                        </p:attrNameLst>
                                      </p:cBhvr>
                                      <p:tavLst>
                                        <p:tav tm="0">
                                          <p:val>
                                            <p:fltVal val="0"/>
                                          </p:val>
                                        </p:tav>
                                        <p:tav tm="100000">
                                          <p:val>
                                            <p:strVal val="#ppt_h"/>
                                          </p:val>
                                        </p:tav>
                                      </p:tavLst>
                                    </p:anim>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Outsourcing Customer Services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Customer service representatives often have to communicate with others inside the business, e.g. engineers, developers, sales workers and others involved in creating and delivering the product.</a:t>
            </a:r>
          </a:p>
          <a:p>
            <a:pPr algn="just"/>
            <a:r>
              <a:rPr lang="en-GB" dirty="0"/>
              <a:t>It is better they are in the same building and work close to each other as they should be able to easily communicate with each other than when this is outsourced. </a:t>
            </a:r>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57210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Partnerships and Alliances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3096344"/>
          </a:xfrm>
        </p:spPr>
        <p:txBody>
          <a:bodyPr/>
          <a:lstStyle/>
          <a:p>
            <a:pPr algn="just"/>
            <a:r>
              <a:rPr lang="en-GB" dirty="0"/>
              <a:t>Customers are always looking for valued services. One way this can be provided is by companies forming </a:t>
            </a:r>
            <a:r>
              <a:rPr lang="en-GB" b="1" dirty="0">
                <a:solidFill>
                  <a:srgbClr val="FF0000"/>
                </a:solidFill>
              </a:rPr>
              <a:t>strategic alliances with companies </a:t>
            </a:r>
            <a:r>
              <a:rPr lang="en-GB" dirty="0"/>
              <a:t>that provide complementary products and offering those products to their customers e.g. airlines companies can provide taxi services, hotels, travel insurance, etc.</a:t>
            </a:r>
          </a:p>
          <a:p>
            <a:endParaRPr lang="en-US" sz="3300" dirty="0"/>
          </a:p>
          <a:p>
            <a:pPr marL="0" indent="0" eaLnBrk="1" hangingPunct="1">
              <a:buNone/>
              <a:defRPr/>
            </a:pPr>
            <a:endParaRPr lang="en-GB" altLang="en-US" sz="3300" dirty="0"/>
          </a:p>
        </p:txBody>
      </p:sp>
      <p:sp>
        <p:nvSpPr>
          <p:cNvPr id="4" name="Content Placeholder 2">
            <a:extLst>
              <a:ext uri="{FF2B5EF4-FFF2-40B4-BE49-F238E27FC236}">
                <a16:creationId xmlns:a16="http://schemas.microsoft.com/office/drawing/2014/main" id="{647ACDD4-41C7-4C44-B76A-E41790207F1C}"/>
              </a:ext>
            </a:extLst>
          </p:cNvPr>
          <p:cNvSpPr txBox="1">
            <a:spLocks/>
          </p:cNvSpPr>
          <p:nvPr/>
        </p:nvSpPr>
        <p:spPr bwMode="auto">
          <a:xfrm>
            <a:off x="1055440" y="4725144"/>
            <a:ext cx="6253043" cy="377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defRPr/>
            </a:pPr>
            <a:r>
              <a:rPr lang="en-GB" altLang="en-US" sz="2400" dirty="0">
                <a:latin typeface="ABeeZee" panose="02000000000000000000" pitchFamily="50" charset="0"/>
                <a:hlinkClick r:id="rId3"/>
              </a:rPr>
              <a:t>Etihad Airways signs easyJet partnership</a:t>
            </a:r>
            <a:endParaRPr lang="en-GB" altLang="en-US" sz="2400" dirty="0">
              <a:latin typeface="ABeeZee" panose="02000000000000000000" pitchFamily="50" charset="0"/>
            </a:endParaRPr>
          </a:p>
        </p:txBody>
      </p:sp>
      <p:pic>
        <p:nvPicPr>
          <p:cNvPr id="3" name="Picture 2" descr="Text&#10;&#10;Description automatically generated">
            <a:extLst>
              <a:ext uri="{FF2B5EF4-FFF2-40B4-BE49-F238E27FC236}">
                <a16:creationId xmlns:a16="http://schemas.microsoft.com/office/drawing/2014/main" id="{957FEA6D-A0CA-489E-87C8-E1C81251A5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2424" y="4621646"/>
            <a:ext cx="1644974" cy="690889"/>
          </a:xfrm>
          <a:prstGeom prst="rect">
            <a:avLst/>
          </a:prstGeom>
        </p:spPr>
      </p:pic>
      <p:pic>
        <p:nvPicPr>
          <p:cNvPr id="7" name="Picture 6" descr="Icon&#10;&#10;Description automatically generated">
            <a:extLst>
              <a:ext uri="{FF2B5EF4-FFF2-40B4-BE49-F238E27FC236}">
                <a16:creationId xmlns:a16="http://schemas.microsoft.com/office/drawing/2014/main" id="{0C5965DE-5944-423B-AEA5-95C89B739F7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64152" y="4725144"/>
            <a:ext cx="2160240" cy="483894"/>
          </a:xfrm>
          <a:prstGeom prst="rect">
            <a:avLst/>
          </a:prstGeom>
        </p:spPr>
      </p:pic>
    </p:spTree>
    <p:extLst>
      <p:ext uri="{BB962C8B-B14F-4D97-AF65-F5344CB8AC3E}">
        <p14:creationId xmlns:p14="http://schemas.microsoft.com/office/powerpoint/2010/main" val="232888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par>
                                <p:cTn id="24" presetID="53" presetClass="entr" presetSubtype="16" fill="hold" nodeType="with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p:cTn id="26" dur="500" fill="hold"/>
                                        <p:tgtEl>
                                          <p:spTgt spid="3"/>
                                        </p:tgtEl>
                                        <p:attrNameLst>
                                          <p:attrName>ppt_w</p:attrName>
                                        </p:attrNameLst>
                                      </p:cBhvr>
                                      <p:tavLst>
                                        <p:tav tm="0">
                                          <p:val>
                                            <p:fltVal val="0"/>
                                          </p:val>
                                        </p:tav>
                                        <p:tav tm="100000">
                                          <p:val>
                                            <p:strVal val="#ppt_w"/>
                                          </p:val>
                                        </p:tav>
                                      </p:tavLst>
                                    </p:anim>
                                    <p:anim calcmode="lin" valueType="num">
                                      <p:cBhvr>
                                        <p:cTn id="27" dur="500" fill="hold"/>
                                        <p:tgtEl>
                                          <p:spTgt spid="3"/>
                                        </p:tgtEl>
                                        <p:attrNameLst>
                                          <p:attrName>ppt_h</p:attrName>
                                        </p:attrNameLst>
                                      </p:cBhvr>
                                      <p:tavLst>
                                        <p:tav tm="0">
                                          <p:val>
                                            <p:fltVal val="0"/>
                                          </p:val>
                                        </p:tav>
                                        <p:tav tm="100000">
                                          <p:val>
                                            <p:strVal val="#ppt_h"/>
                                          </p:val>
                                        </p:tav>
                                      </p:tavLst>
                                    </p:anim>
                                    <p:animEffect transition="in" filter="fade">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Partnerships and Alliances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10729191" cy="4032448"/>
          </a:xfrm>
        </p:spPr>
        <p:txBody>
          <a:bodyPr/>
          <a:lstStyle/>
          <a:p>
            <a:pPr algn="just"/>
            <a:r>
              <a:rPr lang="en-GB" dirty="0"/>
              <a:t>Strategic partnerships can provide the company with economic profits and also help them free up resources for use in the changing marketplace. For example, a rental company whose services are being marketed by other companies can use their time to concentrate on investing in providing quality reception and driving services for clients than on marketing.</a:t>
            </a:r>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39521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Tree>
    <p:extLst>
      <p:ext uri="{BB962C8B-B14F-4D97-AF65-F5344CB8AC3E}">
        <p14:creationId xmlns:p14="http://schemas.microsoft.com/office/powerpoint/2010/main" val="47124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71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Tree>
    <p:extLst>
      <p:ext uri="{BB962C8B-B14F-4D97-AF65-F5344CB8AC3E}">
        <p14:creationId xmlns:p14="http://schemas.microsoft.com/office/powerpoint/2010/main" val="245659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Importance of Innovation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104456"/>
          </a:xfrm>
        </p:spPr>
        <p:txBody>
          <a:bodyPr/>
          <a:lstStyle/>
          <a:p>
            <a:pPr algn="just"/>
            <a:r>
              <a:rPr lang="en-GB" dirty="0"/>
              <a:t>Customers expectations are increasing, due to the available of more information via internet, web, etc. and customers can easily acquire information about products and services. Due to this, there is constant pressure for innovation. Domino Pizza for example has developed special packaging to keep the quality of its products longer but the actual product has not been changed, etc. </a:t>
            </a:r>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39088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143000"/>
            <a:ext cx="11089232" cy="4590256"/>
          </a:xfrm>
        </p:spPr>
        <p:txBody>
          <a:bodyPr/>
          <a:lstStyle/>
          <a:p>
            <a:pPr algn="just">
              <a:buClr>
                <a:schemeClr val="tx1"/>
              </a:buClr>
            </a:pPr>
            <a:r>
              <a:rPr lang="en-GB" sz="2200" dirty="0"/>
              <a:t>CRM involves managing customers expectations while ensuring the services provided helps the company remains profitable. This requires knowledge about the customer and competitors. </a:t>
            </a:r>
          </a:p>
          <a:p>
            <a:pPr algn="just">
              <a:buClr>
                <a:schemeClr val="tx1"/>
              </a:buClr>
            </a:pPr>
            <a:r>
              <a:rPr lang="en-GB" sz="2200" dirty="0"/>
              <a:t>Customer services can't be delivered by employees who are not satisfied in their respective roles. Their level of satisfaction will reflect the extent to which they can handle Customer develop expectations based on information that they get through a company’s touch points. </a:t>
            </a:r>
          </a:p>
          <a:p>
            <a:pPr algn="just">
              <a:buClr>
                <a:schemeClr val="tx1"/>
              </a:buClr>
            </a:pPr>
            <a:r>
              <a:rPr lang="en-GB" sz="2200" dirty="0"/>
              <a:t>Internal processes need to be designed and focus should be on the core competency. </a:t>
            </a:r>
          </a:p>
          <a:p>
            <a:pPr algn="just">
              <a:buClr>
                <a:schemeClr val="tx1"/>
              </a:buClr>
            </a:pPr>
            <a:r>
              <a:rPr lang="en-GB" sz="2200" dirty="0"/>
              <a:t>Strategic partnerships can help the company direct limited resources to CRM issues and the rest on other areas of the business. </a:t>
            </a:r>
          </a:p>
          <a:p>
            <a:pPr algn="just">
              <a:buClr>
                <a:schemeClr val="tx1"/>
              </a:buClr>
            </a:pPr>
            <a:r>
              <a:rPr lang="en-GB" sz="2200" dirty="0"/>
              <a:t>CRM requires innovation due to changing customer expectations, better informed customers and increasing global competition.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7197214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628800"/>
            <a:ext cx="10729191"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t>Peelen</a:t>
            </a:r>
            <a:r>
              <a:rPr lang="en-GB" sz="2400" dirty="0"/>
              <a:t>, E. &amp; Beltman, R., 2013. Customer Relationship Management. 2 ed. Harlow: Pearson Education Limited.</a:t>
            </a:r>
          </a:p>
          <a:p>
            <a:r>
              <a:rPr lang="en-GB" sz="2400" dirty="0"/>
              <a:t>Buttle, F. &amp; </a:t>
            </a:r>
            <a:r>
              <a:rPr lang="en-GB" sz="2400" dirty="0" err="1"/>
              <a:t>Maklan</a:t>
            </a:r>
            <a:r>
              <a:rPr lang="en-GB" sz="2400" dirty="0"/>
              <a:t>, S., 2015. Customer Relationship Management: Concepts and Technologies. 3 ed. Abingdon, Oxon: Routledge.</a:t>
            </a:r>
          </a:p>
          <a:p>
            <a:r>
              <a:rPr lang="en-GB" sz="2400" dirty="0"/>
              <a:t>Payne, A. &amp; Frow, P., 2013. Strategic Customer Management: Integrating Relationship Marketing and CRM. Cambridge: Cambridge University Press.</a:t>
            </a:r>
          </a:p>
          <a:p>
            <a:r>
              <a:rPr lang="en-GB" sz="2400" dirty="0" err="1"/>
              <a:t>Kalbach</a:t>
            </a:r>
            <a:r>
              <a:rPr lang="en-GB" sz="2400" dirty="0"/>
              <a:t>, J., 2018. Customer journey maps. 1st Ed. O'Reilly Media.</a:t>
            </a:r>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2981</TotalTime>
  <Words>2332</Words>
  <Application>Microsoft Office PowerPoint</Application>
  <PresentationFormat>Widescreen</PresentationFormat>
  <Paragraphs>210</Paragraphs>
  <Slides>40</Slides>
  <Notes>39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40</vt:i4>
      </vt:variant>
    </vt:vector>
  </HeadingPairs>
  <TitlesOfParts>
    <vt:vector size="49" baseType="lpstr">
      <vt:lpstr>ABeeZee</vt:lpstr>
      <vt:lpstr>Aharoni</vt:lpstr>
      <vt:lpstr>Arial</vt:lpstr>
      <vt:lpstr>Arial Nova</vt:lpstr>
      <vt:lpstr>Myriad Pro</vt:lpstr>
      <vt:lpstr>Verdana</vt:lpstr>
      <vt:lpstr>Wingdings</vt:lpstr>
      <vt:lpstr>20140311PresentationUWTSDTemplate</vt:lpstr>
      <vt:lpstr>1_20140311PresentationUWTSDTemplate</vt:lpstr>
      <vt:lpstr>BMSW5103</vt:lpstr>
      <vt:lpstr>Learning Objectives</vt:lpstr>
      <vt:lpstr>What is CRM? </vt:lpstr>
      <vt:lpstr>The Corporation – Challenges!</vt:lpstr>
      <vt:lpstr>CRM – Corporation Perspectives</vt:lpstr>
      <vt:lpstr>CRM – Corporation Perspectives</vt:lpstr>
      <vt:lpstr>Types of CRM</vt:lpstr>
      <vt:lpstr>The Importance of Simplicity!</vt:lpstr>
      <vt:lpstr>PowerPoint Presentation</vt:lpstr>
      <vt:lpstr>Answers</vt:lpstr>
      <vt:lpstr>A comprehensive view of Customers</vt:lpstr>
      <vt:lpstr>Touchpoints – Corporation Perspectives</vt:lpstr>
      <vt:lpstr>Touchpoints – Corporation Perspectives</vt:lpstr>
      <vt:lpstr>Touchpoints – Corporation Perspectives</vt:lpstr>
      <vt:lpstr>Customers Wants and Needs</vt:lpstr>
      <vt:lpstr>Customers Wants and Needs</vt:lpstr>
      <vt:lpstr>Customer Purchase Cycle</vt:lpstr>
      <vt:lpstr>Customer Interaction Opportunities</vt:lpstr>
      <vt:lpstr>Customer Interaction Opportunities</vt:lpstr>
      <vt:lpstr>Customer Profile</vt:lpstr>
      <vt:lpstr>Customer Profile - Specific</vt:lpstr>
      <vt:lpstr>Case Study</vt:lpstr>
      <vt:lpstr>The Customer Lifecycle</vt:lpstr>
      <vt:lpstr>The Customer Lifecycle</vt:lpstr>
      <vt:lpstr>Segmentation</vt:lpstr>
      <vt:lpstr>Improvements in Internal Processes</vt:lpstr>
      <vt:lpstr>Improvements in Internal Processes</vt:lpstr>
      <vt:lpstr>Core Competency</vt:lpstr>
      <vt:lpstr>Importance of Employee Satisfaction</vt:lpstr>
      <vt:lpstr>Importance of Employee Satisfaction</vt:lpstr>
      <vt:lpstr>Importance of Employee Satisfaction</vt:lpstr>
      <vt:lpstr>Outsourcing Customer Services</vt:lpstr>
      <vt:lpstr>Strategic Partnerships and Alliances</vt:lpstr>
      <vt:lpstr>Strategic Partnerships and Alliances</vt:lpstr>
      <vt:lpstr>Strategic Alliances in Airlines</vt:lpstr>
      <vt:lpstr>Strategic Alliances in Industries</vt:lpstr>
      <vt:lpstr>The Strategic Alliances of Samsung Electronics, 2014</vt:lpstr>
      <vt:lpstr>The Importance of Innovation</vt:lpstr>
      <vt:lpstr>Summary</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252</cp:revision>
  <cp:lastPrinted>2018-07-09T15:27:01Z</cp:lastPrinted>
  <dcterms:created xsi:type="dcterms:W3CDTF">2002-10-07T19:43:58Z</dcterms:created>
  <dcterms:modified xsi:type="dcterms:W3CDTF">2020-10-02T22:53:23Z</dcterms:modified>
</cp:coreProperties>
</file>